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12192000" cy="6858000"/>
  <p:notesSz cx="6858000" cy="9144000"/>
  <p:custDataLst>
    <p:tags r:id="rId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84"/>
        <p:guide pos="3834"/>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70.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占位符 1"/>
          <p:cNvSpPr txBox="1"/>
          <p:nvPr>
            <p:custDataLst>
              <p:tags r:id="rId1"/>
            </p:custDataLst>
          </p:nvPr>
        </p:nvSpPr>
        <p:spPr>
          <a:xfrm>
            <a:off x="1214774" y="1681019"/>
            <a:ext cx="9744253" cy="2383958"/>
          </a:xfrm>
          <a:prstGeom prst="rect">
            <a:avLst/>
          </a:prstGeom>
        </p:spPr>
        <p:txBody>
          <a:bodyPr anchor="ctr">
            <a:noAutofit/>
          </a:bodyPr>
          <a:lstStyle>
            <a:lvl1pPr marL="0" indent="0" algn="ctr" rtl="0" eaLnBrk="0" fontAlgn="base" hangingPunct="0">
              <a:spcBef>
                <a:spcPct val="20000"/>
              </a:spcBef>
              <a:spcAft>
                <a:spcPct val="0"/>
              </a:spcAft>
              <a:buFont typeface="Arial" panose="020B0604020202020204" pitchFamily="34" charset="0"/>
              <a:buNone/>
              <a:defRPr kumimoji="1" sz="4800" b="1" kern="1200">
                <a:solidFill>
                  <a:schemeClr val="tx1"/>
                </a:solidFill>
                <a:latin typeface="+mn-lt"/>
                <a:ea typeface="+mn-ea"/>
                <a:cs typeface="微软雅黑" panose="020B0503020204020204" charset="-122"/>
                <a:sym typeface="Calibri" panose="020F0502020204030204" charset="0"/>
              </a:defRPr>
            </a:lvl1pPr>
            <a:lvl2pPr marL="990600" indent="-381000" algn="l" rtl="0" eaLnBrk="0" fontAlgn="base" hangingPunct="0">
              <a:spcBef>
                <a:spcPct val="20000"/>
              </a:spcBef>
              <a:spcAft>
                <a:spcPct val="0"/>
              </a:spcAft>
              <a:buFont typeface="Arial" panose="020B0604020202020204" pitchFamily="34" charset="0"/>
              <a:buChar char="–"/>
              <a:defRPr kumimoji="1" sz="3735" kern="1200">
                <a:solidFill>
                  <a:schemeClr val="tx1"/>
                </a:solidFill>
                <a:latin typeface="+mn-lt"/>
                <a:ea typeface="+mn-ea"/>
                <a:cs typeface="微软雅黑" panose="020B0503020204020204" charset="-122"/>
                <a:sym typeface="Calibri" panose="020F0502020204030204" charset="0"/>
              </a:defRPr>
            </a:lvl2pPr>
            <a:lvl3pPr marL="1524000" indent="-3048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微软雅黑" panose="020B0503020204020204" charset="-122"/>
                <a:sym typeface="Calibri" panose="020F0502020204030204" charset="0"/>
              </a:defRPr>
            </a:lvl3pPr>
            <a:lvl4pPr marL="2133600" indent="-304800" algn="l" rtl="0" eaLnBrk="0" fontAlgn="base" hangingPunct="0">
              <a:spcBef>
                <a:spcPct val="20000"/>
              </a:spcBef>
              <a:spcAft>
                <a:spcPct val="0"/>
              </a:spcAft>
              <a:buFont typeface="Arial" panose="020B0604020202020204" pitchFamily="34" charset="0"/>
              <a:buChar char="–"/>
              <a:defRPr kumimoji="1" sz="2665" kern="1200">
                <a:solidFill>
                  <a:schemeClr val="tx1"/>
                </a:solidFill>
                <a:latin typeface="+mn-lt"/>
                <a:ea typeface="+mn-ea"/>
                <a:cs typeface="微软雅黑" panose="020B0503020204020204" charset="-122"/>
                <a:sym typeface="Calibri" panose="020F0502020204030204" charset="0"/>
              </a:defRPr>
            </a:lvl4pPr>
            <a:lvl5pPr marL="2743200" indent="-304800" algn="l" rtl="0" eaLnBrk="0" fontAlgn="base" hangingPunct="0">
              <a:spcBef>
                <a:spcPct val="20000"/>
              </a:spcBef>
              <a:spcAft>
                <a:spcPct val="0"/>
              </a:spcAft>
              <a:buFont typeface="Arial" panose="020B0604020202020204" pitchFamily="34" charset="0"/>
              <a:buChar char="»"/>
              <a:defRPr kumimoji="1" sz="2665" kern="1200">
                <a:solidFill>
                  <a:schemeClr val="tx1"/>
                </a:solidFill>
                <a:latin typeface="+mn-lt"/>
                <a:ea typeface="+mn-ea"/>
                <a:cs typeface="微软雅黑" panose="020B0503020204020204" charset="-122"/>
                <a:sym typeface="Calibri" panose="020F0502020204030204" charset="0"/>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a:lstStyle>
          <a:p>
            <a:r>
              <a:rPr lang="zh-CN" altLang="zh-CN" sz="4400" dirty="0">
                <a:solidFill>
                  <a:srgbClr val="C00000"/>
                </a:solidFill>
                <a:latin typeface="微软雅黑" panose="020B0503020204020204" charset="-122"/>
                <a:ea typeface="宋体" panose="02010600030101010101" pitchFamily="2" charset="-122"/>
              </a:rPr>
              <a:t>宁夏宝众帮化工有限公司“</a:t>
            </a:r>
            <a:r>
              <a:rPr lang="en-US" altLang="zh-CN" sz="4400" dirty="0">
                <a:solidFill>
                  <a:srgbClr val="C00000"/>
                </a:solidFill>
                <a:latin typeface="微软雅黑" panose="020B0503020204020204" charset="-122"/>
                <a:ea typeface="宋体" panose="02010600030101010101" pitchFamily="2" charset="-122"/>
              </a:rPr>
              <a:t>5G+</a:t>
            </a:r>
            <a:r>
              <a:rPr lang="zh-CN" altLang="zh-CN" sz="4400" dirty="0">
                <a:solidFill>
                  <a:srgbClr val="C00000"/>
                </a:solidFill>
                <a:latin typeface="微软雅黑" panose="020B0503020204020204" charset="-122"/>
                <a:ea typeface="宋体" panose="02010600030101010101" pitchFamily="2" charset="-122"/>
              </a:rPr>
              <a:t>安全云管理平台”</a:t>
            </a:r>
            <a:r>
              <a:rPr lang="zh-CN" sz="4400" dirty="0">
                <a:solidFill>
                  <a:srgbClr val="C00000"/>
                </a:solidFill>
                <a:latin typeface="微软雅黑" panose="020B0503020204020204" charset="-122"/>
                <a:ea typeface="宋体" panose="02010600030101010101" pitchFamily="2" charset="-122"/>
              </a:rPr>
              <a:t> 案例</a:t>
            </a:r>
            <a:endParaRPr lang="zh-CN" sz="4400" dirty="0">
              <a:solidFill>
                <a:srgbClr val="C00000"/>
              </a:solidFill>
              <a:latin typeface="微软雅黑" panose="020B0503020204020204" charset="-122"/>
              <a:ea typeface="宋体" panose="02010600030101010101" pitchFamily="2"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 name="标题 1"/>
          <p:cNvSpPr txBox="1"/>
          <p:nvPr>
            <p:custDataLst>
              <p:tags r:id="rId1"/>
            </p:custDataLst>
          </p:nvPr>
        </p:nvSpPr>
        <p:spPr>
          <a:xfrm>
            <a:off x="293370" y="843597"/>
            <a:ext cx="10337685" cy="467389"/>
          </a:xfrm>
          <a:prstGeom prst="rect">
            <a:avLst/>
          </a:prstGeom>
        </p:spPr>
        <p:txBody>
          <a:bodyPr anchor="t">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defRPr/>
            </a:pPr>
            <a:r>
              <a:rPr lang="zh-CN" sz="2000" b="1" dirty="0">
                <a:solidFill>
                  <a:srgbClr val="C00000"/>
                </a:solidFill>
                <a:latin typeface="微软雅黑" panose="020B0503020204020204" charset="-122"/>
                <a:ea typeface="宋体" panose="02010600030101010101" pitchFamily="2" charset="-122"/>
                <a:sym typeface="+mn-ea"/>
              </a:rPr>
              <a:t>宁夏</a:t>
            </a:r>
            <a:r>
              <a:rPr lang="zh-CN" altLang="zh-CN" sz="2000" b="1" dirty="0">
                <a:solidFill>
                  <a:srgbClr val="C00000"/>
                </a:solidFill>
                <a:latin typeface="微软雅黑" panose="020B0503020204020204" charset="-122"/>
                <a:ea typeface="宋体" panose="02010600030101010101" pitchFamily="2" charset="-122"/>
                <a:sym typeface="+mn-ea"/>
              </a:rPr>
              <a:t>宝众帮</a:t>
            </a:r>
            <a:r>
              <a:rPr lang="zh-CN" sz="2000" b="1" dirty="0">
                <a:solidFill>
                  <a:srgbClr val="C00000"/>
                </a:solidFill>
                <a:latin typeface="微软雅黑" panose="020B0503020204020204" charset="-122"/>
                <a:ea typeface="宋体" panose="02010600030101010101" pitchFamily="2" charset="-122"/>
                <a:sym typeface="+mn-ea"/>
              </a:rPr>
              <a:t>化工有限公司安全云平台</a:t>
            </a:r>
            <a:r>
              <a:rPr lang="zh-CN" altLang="en-US" sz="2000" b="1" dirty="0">
                <a:solidFill>
                  <a:srgbClr val="C00000"/>
                </a:solidFill>
                <a:latin typeface="微软雅黑" panose="020B0503020204020204" charset="-122"/>
                <a:ea typeface="宋体" panose="02010600030101010101" pitchFamily="2" charset="-122"/>
                <a:sym typeface="+mn-ea"/>
              </a:rPr>
              <a:t>建设项目案例概述</a:t>
            </a:r>
            <a:endParaRPr lang="zh-CN" sz="2000" b="1" dirty="0">
              <a:solidFill>
                <a:srgbClr val="C00000"/>
              </a:solidFill>
              <a:latin typeface="微软雅黑" panose="020B0503020204020204" charset="-122"/>
              <a:ea typeface="宋体" panose="02010600030101010101" pitchFamily="2" charset="-122"/>
              <a:sym typeface="+mn-ea"/>
            </a:endParaRPr>
          </a:p>
        </p:txBody>
      </p:sp>
      <p:sp>
        <p:nvSpPr>
          <p:cNvPr id="29" name="圆角矩形 33"/>
          <p:cNvSpPr>
            <a:spLocks noChangeArrowheads="1"/>
          </p:cNvSpPr>
          <p:nvPr>
            <p:custDataLst>
              <p:tags r:id="rId2"/>
            </p:custDataLst>
          </p:nvPr>
        </p:nvSpPr>
        <p:spPr bwMode="auto">
          <a:xfrm>
            <a:off x="122555" y="2038350"/>
            <a:ext cx="11570970" cy="3267075"/>
          </a:xfrm>
          <a:prstGeom prst="roundRect">
            <a:avLst>
              <a:gd name="adj" fmla="val 16667"/>
            </a:avLst>
          </a:prstGeom>
          <a:noFill/>
          <a:ln w="12700">
            <a:solidFill>
              <a:srgbClr val="C0504D"/>
            </a:solidFill>
            <a:bevel/>
          </a:ln>
          <a:extLst>
            <a:ext uri="{909E8E84-426E-40DD-AFC4-6F175D3DCCD1}">
              <a14:hiddenFill xmlns:a14="http://schemas.microsoft.com/office/drawing/2010/main">
                <a:solidFill>
                  <a:srgbClr val="FFFFFF"/>
                </a:solidFill>
              </a14:hiddenFill>
            </a:ext>
          </a:extLst>
        </p:spPr>
        <p:txBody>
          <a:bodyPr lIns="87749"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31775" marR="0" lvl="0" indent="-231775" algn="l" defTabSz="457200" rtl="0" eaLnBrk="1" fontAlgn="auto" latinLnBrk="0" hangingPunct="1">
              <a:lnSpc>
                <a:spcPct val="150000"/>
              </a:lnSpc>
              <a:spcBef>
                <a:spcPts val="0"/>
              </a:spcBef>
              <a:spcAft>
                <a:spcPts val="0"/>
              </a:spcAft>
              <a:buClrTx/>
              <a:buSzTx/>
              <a:buFontTx/>
              <a:buNone/>
              <a:defRPr/>
            </a:pPr>
            <a:endParaRPr kumimoji="0" lang="zh-CN" altLang="en-US" sz="1100" b="0" i="0" u="none" strike="noStrike" kern="1200" cap="none" spc="0" normalizeH="0" baseline="0" noProof="0" dirty="0">
              <a:ln>
                <a:noFill/>
              </a:ln>
              <a:solidFill>
                <a:srgbClr val="000000"/>
              </a:solidFill>
              <a:effectLst/>
              <a:uLnTx/>
              <a:uFillTx/>
              <a:latin typeface="微软雅黑" panose="020B0503020204020204" charset="-122"/>
              <a:ea typeface="微软雅黑" panose="020B0503020204020204" charset="-122"/>
              <a:sym typeface="Times New Roman" panose="02020603050405020304" pitchFamily="18" charset="0"/>
            </a:endParaRPr>
          </a:p>
          <a:p>
            <a:pPr marL="231775" marR="0" lvl="0" indent="-231775" algn="l" defTabSz="457200" rtl="0" eaLnBrk="1" fontAlgn="auto" latinLnBrk="0" hangingPunct="1">
              <a:lnSpc>
                <a:spcPct val="150000"/>
              </a:lnSpc>
              <a:spcBef>
                <a:spcPts val="0"/>
              </a:spcBef>
              <a:spcAft>
                <a:spcPts val="0"/>
              </a:spcAft>
              <a:buClrTx/>
              <a:buSzTx/>
              <a:buFont typeface="Arial" panose="020B0604020202020204" pitchFamily="34" charset="0"/>
              <a:buChar char="•"/>
              <a:defRPr/>
            </a:pPr>
            <a:endParaRPr kumimoji="0" lang="zh-CN" altLang="en-US" sz="1100" b="0" i="0" u="none" strike="noStrike" kern="1200" cap="none" spc="0" normalizeH="0" baseline="0" noProof="0" dirty="0">
              <a:ln>
                <a:noFill/>
              </a:ln>
              <a:solidFill>
                <a:srgbClr val="000000"/>
              </a:solidFill>
              <a:effectLst/>
              <a:uLnTx/>
              <a:uFillTx/>
              <a:latin typeface="微软雅黑" panose="020B0503020204020204" charset="-122"/>
              <a:ea typeface="微软雅黑" panose="020B0503020204020204" charset="-122"/>
              <a:sym typeface="Times New Roman" panose="02020603050405020304" pitchFamily="18" charset="0"/>
            </a:endParaRPr>
          </a:p>
        </p:txBody>
      </p:sp>
      <p:sp>
        <p:nvSpPr>
          <p:cNvPr id="30" name="矩形 29"/>
          <p:cNvSpPr>
            <a:spLocks noChangeArrowheads="1"/>
          </p:cNvSpPr>
          <p:nvPr>
            <p:custDataLst>
              <p:tags r:id="rId3"/>
            </p:custDataLst>
          </p:nvPr>
        </p:nvSpPr>
        <p:spPr bwMode="auto">
          <a:xfrm>
            <a:off x="431165" y="2038350"/>
            <a:ext cx="1120013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200000"/>
              </a:lnSpc>
              <a:defRPr/>
            </a:pPr>
            <a:r>
              <a:rPr lang="zh-CN" altLang="en-US" sz="1400" dirty="0">
                <a:latin typeface="微软雅黑" panose="020B0503020204020204" charset="-122"/>
                <a:ea typeface="微软雅黑" panose="020B0503020204020204" charset="-122"/>
                <a:sym typeface="+mn-ea"/>
              </a:rPr>
              <a:t>      宁夏</a:t>
            </a:r>
            <a:r>
              <a:rPr lang="zh-CN" altLang="zh-CN" sz="1400" dirty="0">
                <a:latin typeface="微软雅黑" panose="020B0503020204020204" charset="-122"/>
                <a:ea typeface="微软雅黑" panose="020B0503020204020204" charset="-122"/>
                <a:sym typeface="+mn-ea"/>
              </a:rPr>
              <a:t>宝众帮</a:t>
            </a:r>
            <a:r>
              <a:rPr lang="zh-CN" altLang="en-US" sz="1400" dirty="0">
                <a:latin typeface="微软雅黑" panose="020B0503020204020204" charset="-122"/>
                <a:ea typeface="微软雅黑" panose="020B0503020204020204" charset="-122"/>
                <a:sym typeface="+mn-ea"/>
              </a:rPr>
              <a:t>化工有限公司</a:t>
            </a:r>
            <a:r>
              <a:rPr lang="en-US" altLang="zh-CN" sz="1400" dirty="0">
                <a:solidFill>
                  <a:schemeClr val="tx1"/>
                </a:solidFill>
                <a:latin typeface="微软雅黑" panose="020B0503020204020204" charset="-122"/>
                <a:ea typeface="微软雅黑" panose="020B0503020204020204" charset="-122"/>
                <a:sym typeface="+mn-ea"/>
              </a:rPr>
              <a:t>“5G+</a:t>
            </a:r>
            <a:r>
              <a:rPr lang="zh-CN" altLang="en-US" sz="1400" dirty="0">
                <a:solidFill>
                  <a:schemeClr val="tx1"/>
                </a:solidFill>
                <a:latin typeface="微软雅黑" panose="020B0503020204020204" charset="-122"/>
                <a:ea typeface="宋体" panose="02010600030101010101" pitchFamily="2" charset="-122"/>
                <a:sym typeface="+mn-ea"/>
              </a:rPr>
              <a:t>安全云平台</a:t>
            </a:r>
            <a:r>
              <a:rPr lang="en-US" altLang="zh-CN" sz="1400" dirty="0">
                <a:solidFill>
                  <a:schemeClr val="tx1"/>
                </a:solidFill>
                <a:latin typeface="微软雅黑" panose="020B0503020204020204" charset="-122"/>
                <a:ea typeface="宋体" panose="02010600030101010101" pitchFamily="2" charset="-122"/>
                <a:sym typeface="+mn-ea"/>
              </a:rPr>
              <a:t>”</a:t>
            </a:r>
            <a:r>
              <a:rPr lang="zh-CN" altLang="en-US" sz="1400" dirty="0">
                <a:solidFill>
                  <a:schemeClr val="tx1"/>
                </a:solidFill>
                <a:latin typeface="微软雅黑" panose="020B0503020204020204" charset="-122"/>
                <a:ea typeface="微软雅黑" panose="020B0503020204020204" charset="-122"/>
                <a:sym typeface="+mn-ea"/>
              </a:rPr>
              <a:t>项目</a:t>
            </a:r>
            <a:r>
              <a:rPr lang="zh-CN" altLang="en-US" sz="1400" dirty="0">
                <a:solidFill>
                  <a:srgbClr val="000000"/>
                </a:solidFill>
                <a:latin typeface="微软雅黑" panose="020B0503020204020204" charset="-122"/>
                <a:ea typeface="微软雅黑" panose="020B0503020204020204" charset="-122"/>
                <a:sym typeface="微软雅黑" panose="020B0503020204020204" charset="-122"/>
              </a:rPr>
              <a:t>；项目主要包含</a:t>
            </a:r>
            <a:r>
              <a:rPr lang="en-US" altLang="zh-CN" sz="1400" dirty="0">
                <a:solidFill>
                  <a:srgbClr val="000000"/>
                </a:solidFill>
                <a:latin typeface="微软雅黑" panose="020B0503020204020204" charset="-122"/>
                <a:ea typeface="微软雅黑" panose="020B0503020204020204" charset="-122"/>
                <a:sym typeface="微软雅黑" panose="020B0503020204020204" charset="-122"/>
              </a:rPr>
              <a:t>“</a:t>
            </a:r>
            <a:r>
              <a:rPr lang="zh-CN" altLang="en-US" sz="1400" dirty="0">
                <a:sym typeface="+mn-ea"/>
              </a:rPr>
              <a:t>安全云管理平台</a:t>
            </a:r>
            <a:r>
              <a:rPr lang="en-US" altLang="zh-CN" sz="1400" dirty="0">
                <a:sym typeface="+mn-ea"/>
              </a:rPr>
              <a:t>”</a:t>
            </a:r>
            <a:r>
              <a:rPr lang="zh-CN" altLang="en-US" sz="1400" dirty="0">
                <a:sym typeface="+mn-ea"/>
              </a:rPr>
              <a:t>。以人员安全风险管控与隐患治理为主要核心，主要是针对人、机、管、物</a:t>
            </a:r>
            <a:r>
              <a:rPr lang="en-US" sz="1400" dirty="0">
                <a:sym typeface="+mn-ea"/>
              </a:rPr>
              <a:t>4</a:t>
            </a:r>
            <a:r>
              <a:rPr lang="zh-CN" altLang="en-US" sz="1400" dirty="0">
                <a:sym typeface="+mn-ea"/>
              </a:rPr>
              <a:t>个环节的管理，通过技术、规范标准、政策制度、流程优化、管理措施等进行全流程、全方位的管理。构建形成点、线、面有机结合与无缝对接的安全风险分级管控和隐患排查治理双重预防性工作体系，建立自查、自改、自报事故隐患的排查治理的服务内容。将企业的风险辨识与管控信息、隐患排查与治理信息进行规范化采集、分析和处理，并借助</a:t>
            </a:r>
            <a:r>
              <a:rPr lang="en-US" sz="1400" dirty="0">
                <a:sym typeface="+mn-ea"/>
              </a:rPr>
              <a:t>GIS</a:t>
            </a:r>
            <a:r>
              <a:rPr lang="zh-CN" altLang="en-US" sz="1400" dirty="0">
                <a:sym typeface="+mn-ea"/>
              </a:rPr>
              <a:t>地图等信息化手段，直观展示企业风险隐患分布情况。形成快速感知、实时监测、超前预警、联动处置、系统评估等新型能力体系，提升数字化管理、智能化水平，实现更高质量、更有效率、更可持续、更为安全的发展模式。项目采用我方投资，客户通过工业安全云平台、安全专线、天翼云及手机团购等业务服务费的方式进行合作，后期带动瑞科职工宿舍宽带电视、瑞科智能配送小车、瑞科</a:t>
            </a:r>
            <a:r>
              <a:rPr lang="en-US" altLang="zh-CN" sz="1400" dirty="0">
                <a:sym typeface="+mn-ea"/>
              </a:rPr>
              <a:t>EPG</a:t>
            </a:r>
            <a:r>
              <a:rPr lang="zh-CN" altLang="en-US" sz="1400" dirty="0">
                <a:sym typeface="+mn-ea"/>
              </a:rPr>
              <a:t>、瑞科大学</a:t>
            </a:r>
            <a:r>
              <a:rPr lang="en-US" altLang="zh-CN" sz="1400" dirty="0">
                <a:sym typeface="+mn-ea"/>
              </a:rPr>
              <a:t>APP</a:t>
            </a:r>
            <a:r>
              <a:rPr lang="zh-CN" altLang="en-US" sz="1400" dirty="0">
                <a:sym typeface="+mn-ea"/>
              </a:rPr>
              <a:t>、瑞科危化物流平台等商机。</a:t>
            </a:r>
            <a:endParaRPr lang="zh-CN" altLang="en-US" sz="1400" dirty="0">
              <a:latin typeface="微软雅黑" panose="020B0503020204020204" charset="-122"/>
              <a:ea typeface="微软雅黑" panose="020B0503020204020204" charset="-122"/>
              <a:sym typeface="+mn-ea"/>
            </a:endParaRPr>
          </a:p>
        </p:txBody>
      </p:sp>
      <p:sp>
        <p:nvSpPr>
          <p:cNvPr id="31" name="AutoShape 13"/>
          <p:cNvSpPr>
            <a:spLocks noChangeArrowheads="1"/>
          </p:cNvSpPr>
          <p:nvPr>
            <p:custDataLst>
              <p:tags r:id="rId4"/>
            </p:custDataLst>
          </p:nvPr>
        </p:nvSpPr>
        <p:spPr bwMode="auto">
          <a:xfrm>
            <a:off x="431165" y="1311089"/>
            <a:ext cx="2239578" cy="344488"/>
          </a:xfrm>
          <a:prstGeom prst="roundRect">
            <a:avLst>
              <a:gd name="adj" fmla="val 16667"/>
            </a:avLst>
          </a:prstGeom>
          <a:solidFill>
            <a:srgbClr val="C0504D"/>
          </a:solidFill>
          <a:ln>
            <a:noFill/>
          </a:ln>
          <a:extLst>
            <a:ext uri="{91240B29-F687-4F45-9708-019B960494DF}">
              <a14:hiddenLine xmlns:a14="http://schemas.microsoft.com/office/drawing/2010/main" w="9525">
                <a:solidFill>
                  <a:srgbClr val="000000"/>
                </a:solidFill>
                <a:bevel/>
              </a14:hiddenLine>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sym typeface="微软雅黑" panose="020B0503020204020204" charset="-122"/>
              </a:rPr>
              <a:t>项目</a:t>
            </a:r>
            <a:r>
              <a:rPr lang="zh-CN" altLang="en-US" sz="1400" b="1" dirty="0">
                <a:solidFill>
                  <a:prstClr val="white"/>
                </a:solidFill>
                <a:latin typeface="微软雅黑" panose="020B0503020204020204" charset="-122"/>
                <a:ea typeface="微软雅黑" panose="020B0503020204020204" charset="-122"/>
                <a:sym typeface="微软雅黑" panose="020B0503020204020204" charset="-122"/>
              </a:rPr>
              <a:t>概述</a:t>
            </a:r>
            <a:endParaRPr kumimoji="0" lang="zh-CN" altLang="en-US" sz="14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sym typeface="微软雅黑" panose="020B0503020204020204" charset="-122"/>
            </a:endParaRPr>
          </a:p>
        </p:txBody>
      </p:sp>
    </p:spTree>
    <p:custDataLst>
      <p:tags r:id="rId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commondata" val="eyJoZGlkIjoiNDI1NGQ4MDY4NjMxYWVlMzc3ODM2NDE0MmU1ODUxYzYif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488</Words>
  <Application>WPS 演示</Application>
  <PresentationFormat>宽屏</PresentationFormat>
  <Paragraphs>10</Paragraphs>
  <Slides>2</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vt:i4>
      </vt:variant>
    </vt:vector>
  </HeadingPairs>
  <TitlesOfParts>
    <vt:vector size="11" baseType="lpstr">
      <vt:lpstr>Arial</vt:lpstr>
      <vt:lpstr>宋体</vt:lpstr>
      <vt:lpstr>Wingdings</vt:lpstr>
      <vt:lpstr>Wingdings</vt:lpstr>
      <vt:lpstr>微软雅黑</vt:lpstr>
      <vt:lpstr>Arial Unicode MS</vt:lpstr>
      <vt:lpstr>Calibri</vt:lpstr>
      <vt:lpstr>Times New Roman</vt:lpstr>
      <vt:lpstr>WPS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叫阿绵</cp:lastModifiedBy>
  <cp:revision>155</cp:revision>
  <dcterms:created xsi:type="dcterms:W3CDTF">2019-06-19T02:08:00Z</dcterms:created>
  <dcterms:modified xsi:type="dcterms:W3CDTF">2023-10-17T02:45:42Z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2052-12.1.0.15712</vt:lpwstr>
  </property>
  <property fmtid="{D5CDD505-2E9C-101B-9397-08002B2CF9AE}" pid="3" name="ICV">
    <vt:lpwstr>F173AB008A734331941B5C21E3CDEA72_11</vt:lpwstr>
  </property>
</Properties>
</file>