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325" r:id="rId10"/>
  </p:sldIdLst>
  <p:sldSz cx="12192000" cy="6858000"/>
  <p:notesSz cx="12192000" cy="6858000"/>
  <p:custDataLst>
    <p:tags r:id="rId1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 userDrawn="1">
          <p15:clr>
            <a:srgbClr val="A4A3A4"/>
          </p15:clr>
        </p15:guide>
        <p15:guide id="2" pos="21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40"/>
        <p:guide pos="21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8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0352531" y="373379"/>
            <a:ext cx="1415795" cy="437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9440" y="352150"/>
            <a:ext cx="1103311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0352531" y="373379"/>
            <a:ext cx="1415795" cy="437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0058400" y="0"/>
            <a:ext cx="1818131" cy="1210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6050279"/>
            <a:ext cx="1217675" cy="807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17924" y="1699767"/>
            <a:ext cx="3556150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9885" y="2690533"/>
            <a:ext cx="11112228" cy="138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1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96394" y="6558946"/>
            <a:ext cx="206375" cy="18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12.png"/><Relationship Id="rId7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tags" Target="../tags/tag5.xml"/><Relationship Id="rId4" Type="http://schemas.openxmlformats.org/officeDocument/2006/relationships/image" Target="../media/image10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14.xml"/><Relationship Id="rId7" Type="http://schemas.openxmlformats.org/officeDocument/2006/relationships/image" Target="../media/image15.jpeg"/><Relationship Id="rId6" Type="http://schemas.openxmlformats.org/officeDocument/2006/relationships/tags" Target="../tags/tag13.xml"/><Relationship Id="rId5" Type="http://schemas.openxmlformats.org/officeDocument/2006/relationships/image" Target="../media/image14.jpe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8" Type="http://schemas.openxmlformats.org/officeDocument/2006/relationships/slideLayout" Target="../slideLayouts/slideLayout2.xml"/><Relationship Id="rId27" Type="http://schemas.openxmlformats.org/officeDocument/2006/relationships/image" Target="../media/image22.png"/><Relationship Id="rId26" Type="http://schemas.openxmlformats.org/officeDocument/2006/relationships/tags" Target="../tags/tag26.xml"/><Relationship Id="rId25" Type="http://schemas.openxmlformats.org/officeDocument/2006/relationships/image" Target="../media/image21.png"/><Relationship Id="rId24" Type="http://schemas.openxmlformats.org/officeDocument/2006/relationships/tags" Target="../tags/tag25.xml"/><Relationship Id="rId23" Type="http://schemas.openxmlformats.org/officeDocument/2006/relationships/image" Target="../media/image20.png"/><Relationship Id="rId22" Type="http://schemas.openxmlformats.org/officeDocument/2006/relationships/tags" Target="../tags/tag24.xml"/><Relationship Id="rId21" Type="http://schemas.openxmlformats.org/officeDocument/2006/relationships/image" Target="../media/image19.png"/><Relationship Id="rId20" Type="http://schemas.openxmlformats.org/officeDocument/2006/relationships/tags" Target="../tags/tag23.xml"/><Relationship Id="rId2" Type="http://schemas.openxmlformats.org/officeDocument/2006/relationships/tags" Target="../tags/tag10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image" Target="../media/image18.png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image" Target="../media/image17.png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21.png"/><Relationship Id="rId22" Type="http://schemas.openxmlformats.org/officeDocument/2006/relationships/tags" Target="../tags/tag48.xml"/><Relationship Id="rId21" Type="http://schemas.openxmlformats.org/officeDocument/2006/relationships/tags" Target="../tags/tag47.xml"/><Relationship Id="rId20" Type="http://schemas.openxmlformats.org/officeDocument/2006/relationships/tags" Target="../tags/tag46.xml"/><Relationship Id="rId2" Type="http://schemas.openxmlformats.org/officeDocument/2006/relationships/tags" Target="../tags/tag28.xml"/><Relationship Id="rId19" Type="http://schemas.openxmlformats.org/officeDocument/2006/relationships/tags" Target="../tags/tag45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23.png"/><Relationship Id="rId22" Type="http://schemas.openxmlformats.org/officeDocument/2006/relationships/tags" Target="../tags/tag70.xml"/><Relationship Id="rId21" Type="http://schemas.openxmlformats.org/officeDocument/2006/relationships/tags" Target="../tags/tag69.xml"/><Relationship Id="rId20" Type="http://schemas.openxmlformats.org/officeDocument/2006/relationships/tags" Target="../tags/tag68.xml"/><Relationship Id="rId2" Type="http://schemas.openxmlformats.org/officeDocument/2006/relationships/tags" Target="../tags/tag50.xml"/><Relationship Id="rId19" Type="http://schemas.openxmlformats.org/officeDocument/2006/relationships/tags" Target="../tags/tag67.xml"/><Relationship Id="rId18" Type="http://schemas.openxmlformats.org/officeDocument/2006/relationships/tags" Target="../tags/tag66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tags" Target="../tags/tag4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24.png"/><Relationship Id="rId2" Type="http://schemas.openxmlformats.org/officeDocument/2006/relationships/tags" Target="../tags/tag71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7.png"/><Relationship Id="rId12" Type="http://schemas.openxmlformats.org/officeDocument/2006/relationships/tags" Target="../tags/tag78.xml"/><Relationship Id="rId11" Type="http://schemas.openxmlformats.org/officeDocument/2006/relationships/image" Target="../media/image26.png"/><Relationship Id="rId10" Type="http://schemas.openxmlformats.org/officeDocument/2006/relationships/tags" Target="../tags/tag77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jpeg"/><Relationship Id="rId8" Type="http://schemas.openxmlformats.org/officeDocument/2006/relationships/tags" Target="../tags/tag82.xml"/><Relationship Id="rId7" Type="http://schemas.openxmlformats.org/officeDocument/2006/relationships/image" Target="../media/image30.jpeg"/><Relationship Id="rId6" Type="http://schemas.openxmlformats.org/officeDocument/2006/relationships/tags" Target="../tags/tag81.xml"/><Relationship Id="rId5" Type="http://schemas.openxmlformats.org/officeDocument/2006/relationships/image" Target="../media/image29.jpeg"/><Relationship Id="rId4" Type="http://schemas.openxmlformats.org/officeDocument/2006/relationships/tags" Target="../tags/tag80.xml"/><Relationship Id="rId3" Type="http://schemas.openxmlformats.org/officeDocument/2006/relationships/image" Target="../media/image28.jpeg"/><Relationship Id="rId2" Type="http://schemas.openxmlformats.org/officeDocument/2006/relationships/tags" Target="../tags/tag79.xml"/><Relationship Id="rId12" Type="http://schemas.openxmlformats.org/officeDocument/2006/relationships/slideLayout" Target="../slideLayouts/slideLayout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7.xml"/><Relationship Id="rId4" Type="http://schemas.openxmlformats.org/officeDocument/2006/relationships/image" Target="../media/image33.png"/><Relationship Id="rId3" Type="http://schemas.openxmlformats.org/officeDocument/2006/relationships/tags" Target="../tags/tag86.xml"/><Relationship Id="rId2" Type="http://schemas.openxmlformats.org/officeDocument/2006/relationships/image" Target="../media/image32.jpeg"/><Relationship Id="rId1" Type="http://schemas.openxmlformats.org/officeDocument/2006/relationships/tags" Target="../tags/tag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899518" y="6571646"/>
            <a:ext cx="7810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sz="1100" dirty="0">
                <a:latin typeface="Arial" panose="020B0604020202020204"/>
                <a:cs typeface="Arial" panose="020B0604020202020204"/>
              </a:rPr>
              <a:t>1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692" y="315469"/>
            <a:ext cx="2208275" cy="918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907268" y="166116"/>
            <a:ext cx="1284731" cy="964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3"/>
          <p:cNvSpPr txBox="1"/>
          <p:nvPr>
            <p:custDataLst>
              <p:tags r:id="rId4"/>
            </p:custDataLst>
          </p:nvPr>
        </p:nvSpPr>
        <p:spPr>
          <a:xfrm>
            <a:off x="4694251" y="4529893"/>
            <a:ext cx="2803302" cy="64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905"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4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737870" y="2327374"/>
            <a:ext cx="10982960" cy="1294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5080" lvl="8" indent="0" algn="ctr">
              <a:lnSpc>
                <a:spcPct val="100000"/>
              </a:lnSpc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危险废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物数字化全过程</a:t>
            </a:r>
            <a:r>
              <a:rPr lang="zh-CN" altLang="en-US" sz="4000" b="1" kern="1600" spc="1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管理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5080" lvl="8" indent="0" algn="ctr">
              <a:lnSpc>
                <a:spcPct val="100000"/>
              </a:lnSpc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产品介绍</a:t>
            </a:r>
            <a:endParaRPr lang="en-US" altLang="zh-CN" sz="4000" b="1" kern="1600" spc="1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39140"/>
            <a:ext cx="12185142" cy="381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899518" y="6571646"/>
            <a:ext cx="7810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sz="1100" dirty="0">
                <a:latin typeface="Arial" panose="020B0604020202020204"/>
                <a:cs typeface="Arial" panose="020B0604020202020204"/>
              </a:rPr>
              <a:t>2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886818" y="6558946"/>
            <a:ext cx="10350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 panose="020B0604020202020204"/>
                <a:cs typeface="Arial" panose="020B0604020202020204"/>
              </a:rPr>
              <a:t>2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标题 1"/>
          <p:cNvSpPr txBox="1"/>
          <p:nvPr>
            <p:custDataLst>
              <p:tags r:id="rId2"/>
            </p:custDataLst>
          </p:nvPr>
        </p:nvSpPr>
        <p:spPr>
          <a:xfrm>
            <a:off x="228556" y="228855"/>
            <a:ext cx="9664700" cy="422275"/>
          </a:xfrm>
          <a:prstGeom prst="rect">
            <a:avLst/>
          </a:prstGeom>
          <a:ln w="12700" cap="flat">
            <a:noFill/>
            <a:miter lim="400000"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hangingPunct="0">
              <a:spcBef>
                <a:spcPct val="20000"/>
              </a:spcBef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产品符合标准：危废全过程国家技术要求（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HJ 1259-2022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4030" y="974725"/>
            <a:ext cx="3613150" cy="4914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289425" y="974725"/>
            <a:ext cx="3613150" cy="4914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084820" y="974725"/>
            <a:ext cx="3613150" cy="4914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493395" y="5994400"/>
            <a:ext cx="36137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HJ 1259-2022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4289425" y="5994400"/>
            <a:ext cx="36137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HJ 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1276-2022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8085455" y="5994400"/>
            <a:ext cx="36137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GB 18597-2023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9372"/>
            <a:ext cx="222885" cy="563880"/>
          </a:xfrm>
          <a:custGeom>
            <a:avLst/>
            <a:gdLst/>
            <a:ahLst/>
            <a:cxnLst/>
            <a:rect l="l" t="t" r="r" b="b"/>
            <a:pathLst>
              <a:path w="222885" h="563880">
                <a:moveTo>
                  <a:pt x="0" y="563879"/>
                </a:moveTo>
                <a:lnTo>
                  <a:pt x="222504" y="563879"/>
                </a:lnTo>
                <a:lnTo>
                  <a:pt x="222504" y="0"/>
                </a:lnTo>
                <a:lnTo>
                  <a:pt x="0" y="0"/>
                </a:lnTo>
                <a:lnTo>
                  <a:pt x="0" y="563879"/>
                </a:lnTo>
                <a:close/>
              </a:path>
            </a:pathLst>
          </a:custGeom>
          <a:solidFill>
            <a:srgbClr val="0F60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0134" y="310134"/>
            <a:ext cx="0" cy="563880"/>
          </a:xfrm>
          <a:custGeom>
            <a:avLst/>
            <a:gdLst/>
            <a:ahLst/>
            <a:cxnLst/>
            <a:rect l="l" t="t" r="r" b="b"/>
            <a:pathLst>
              <a:path h="563880">
                <a:moveTo>
                  <a:pt x="0" y="0"/>
                </a:moveTo>
                <a:lnTo>
                  <a:pt x="0" y="563562"/>
                </a:lnTo>
              </a:path>
            </a:pathLst>
          </a:custGeom>
          <a:ln w="28956">
            <a:solidFill>
              <a:srgbClr val="0F60D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1772" y="4991100"/>
            <a:ext cx="11268455" cy="35966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1874118" y="6558946"/>
            <a:ext cx="12890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100" dirty="0">
                <a:latin typeface="Arial" panose="020B0604020202020204"/>
                <a:cs typeface="Arial" panose="020B0604020202020204"/>
              </a:rPr>
            </a:fld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标题 4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1" name="矩形: 圆角 26"/>
          <p:cNvSpPr/>
          <p:nvPr>
            <p:custDataLst>
              <p:tags r:id="rId2"/>
            </p:custDataLst>
          </p:nvPr>
        </p:nvSpPr>
        <p:spPr>
          <a:xfrm>
            <a:off x="303213" y="6258560"/>
            <a:ext cx="1786890" cy="38417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智能入库服务</a:t>
            </a:r>
            <a:endParaRPr lang="zh-CN" altLang="en-US" sz="2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标题 1"/>
          <p:cNvSpPr txBox="1"/>
          <p:nvPr>
            <p:custDataLst>
              <p:tags r:id="rId3"/>
            </p:custDataLst>
          </p:nvPr>
        </p:nvSpPr>
        <p:spPr>
          <a:xfrm>
            <a:off x="549231" y="228855"/>
            <a:ext cx="9664700" cy="422275"/>
          </a:xfrm>
          <a:prstGeom prst="rect">
            <a:avLst/>
          </a:prstGeom>
          <a:ln w="12700" cap="flat">
            <a:noFill/>
            <a:miter lim="400000"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hangingPunct="0">
              <a:spcBef>
                <a:spcPct val="20000"/>
              </a:spcBef>
            </a:pPr>
            <a:r>
              <a:rPr lang="zh-CN" altLang="en-US" sz="24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危废数字化全过程管理流程展示及组成部分</a:t>
            </a:r>
            <a:endParaRPr lang="zh-CN" altLang="en-US" sz="2400" b="1" dirty="0">
              <a:ln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pic>
        <p:nvPicPr>
          <p:cNvPr id="4" name="图片 1" descr="IMG_20211230_1513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52040" y="693420"/>
            <a:ext cx="7488555" cy="4780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1" name="图片 100"/>
          <p:cNvPicPr/>
          <p:nvPr>
            <p:custDataLst>
              <p:tags r:id="rId6"/>
            </p:custDataLst>
          </p:nvPr>
        </p:nvPicPr>
        <p:blipFill>
          <a:blip r:embed="rId7"/>
          <a:srcRect l="3676" r="2919" b="6524"/>
          <a:stretch>
            <a:fillRect/>
          </a:stretch>
        </p:blipFill>
        <p:spPr>
          <a:xfrm>
            <a:off x="99695" y="693420"/>
            <a:ext cx="2194560" cy="14465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29646" t="27595" r="29640" b="5494"/>
          <a:stretch>
            <a:fillRect/>
          </a:stretch>
        </p:blipFill>
        <p:spPr>
          <a:xfrm>
            <a:off x="99695" y="2706370"/>
            <a:ext cx="2194560" cy="14465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7" name="矩形: 圆角 26"/>
          <p:cNvSpPr/>
          <p:nvPr>
            <p:custDataLst>
              <p:tags r:id="rId10"/>
            </p:custDataLst>
          </p:nvPr>
        </p:nvSpPr>
        <p:spPr>
          <a:xfrm>
            <a:off x="303530" y="2167255"/>
            <a:ext cx="1786890" cy="38417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智能称重服务</a:t>
            </a:r>
            <a:endParaRPr lang="zh-CN" altLang="en-US" sz="2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: 圆角 26"/>
          <p:cNvSpPr/>
          <p:nvPr>
            <p:custDataLst>
              <p:tags r:id="rId11"/>
            </p:custDataLst>
          </p:nvPr>
        </p:nvSpPr>
        <p:spPr>
          <a:xfrm>
            <a:off x="303530" y="4180840"/>
            <a:ext cx="1786890" cy="38417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标签打印服务</a:t>
            </a:r>
            <a:endParaRPr lang="zh-CN" altLang="en-US" sz="2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901950" y="5603875"/>
            <a:ext cx="2194560" cy="1149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26"/>
          <p:cNvSpPr/>
          <p:nvPr>
            <p:custDataLst>
              <p:tags r:id="rId14"/>
            </p:custDataLst>
          </p:nvPr>
        </p:nvSpPr>
        <p:spPr>
          <a:xfrm>
            <a:off x="5203190" y="5819775"/>
            <a:ext cx="1786890" cy="7175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电子台账</a:t>
            </a:r>
            <a:endParaRPr lang="zh-CN" altLang="en-US" sz="2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全过程管理</a:t>
            </a:r>
            <a:endParaRPr lang="zh-CN" altLang="en-US" sz="2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: 圆角 26"/>
          <p:cNvSpPr/>
          <p:nvPr>
            <p:custDataLst>
              <p:tags r:id="rId15"/>
            </p:custDataLst>
          </p:nvPr>
        </p:nvSpPr>
        <p:spPr>
          <a:xfrm>
            <a:off x="10101898" y="4391025"/>
            <a:ext cx="1786890" cy="38417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手机端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endParaRPr lang="en-US" altLang="zh-CN" sz="2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378" y="4775200"/>
            <a:ext cx="2194560" cy="14465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矩形: 圆角 26"/>
          <p:cNvSpPr/>
          <p:nvPr>
            <p:custDataLst>
              <p:tags r:id="rId18"/>
            </p:custDataLst>
          </p:nvPr>
        </p:nvSpPr>
        <p:spPr>
          <a:xfrm>
            <a:off x="10077133" y="2396490"/>
            <a:ext cx="1786890" cy="38417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全过程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endParaRPr lang="en-US" altLang="zh-CN" sz="2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: 圆角 26"/>
          <p:cNvSpPr/>
          <p:nvPr>
            <p:custDataLst>
              <p:tags r:id="rId19"/>
            </p:custDataLst>
          </p:nvPr>
        </p:nvSpPr>
        <p:spPr>
          <a:xfrm>
            <a:off x="10102533" y="6385560"/>
            <a:ext cx="1786890" cy="38417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后台管理服务</a:t>
            </a:r>
            <a:endParaRPr lang="zh-CN" altLang="en-US" sz="2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096760" y="5603875"/>
            <a:ext cx="2194560" cy="1149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图片 17" descr="C:\Users\Kira\Desktop\危废数字化\立产立清自处置-废物信息.png立产立清自处置-废物信息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9898063" y="922020"/>
            <a:ext cx="2194560" cy="14465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pic>
        <p:nvPicPr>
          <p:cNvPr id="19" name="图片 18" descr="产废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0661968" y="2858770"/>
            <a:ext cx="668020" cy="14465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9899015" y="4849495"/>
            <a:ext cx="2195195" cy="14846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9372"/>
            <a:ext cx="222885" cy="563880"/>
          </a:xfrm>
          <a:custGeom>
            <a:avLst/>
            <a:gdLst/>
            <a:ahLst/>
            <a:cxnLst/>
            <a:rect l="l" t="t" r="r" b="b"/>
            <a:pathLst>
              <a:path w="222885" h="563880">
                <a:moveTo>
                  <a:pt x="0" y="563879"/>
                </a:moveTo>
                <a:lnTo>
                  <a:pt x="222504" y="563879"/>
                </a:lnTo>
                <a:lnTo>
                  <a:pt x="222504" y="0"/>
                </a:lnTo>
                <a:lnTo>
                  <a:pt x="0" y="0"/>
                </a:lnTo>
                <a:lnTo>
                  <a:pt x="0" y="563879"/>
                </a:lnTo>
                <a:close/>
              </a:path>
            </a:pathLst>
          </a:custGeom>
          <a:solidFill>
            <a:srgbClr val="0F60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0134" y="310134"/>
            <a:ext cx="0" cy="563880"/>
          </a:xfrm>
          <a:custGeom>
            <a:avLst/>
            <a:gdLst/>
            <a:ahLst/>
            <a:cxnLst/>
            <a:rect l="l" t="t" r="r" b="b"/>
            <a:pathLst>
              <a:path h="563880">
                <a:moveTo>
                  <a:pt x="0" y="0"/>
                </a:moveTo>
                <a:lnTo>
                  <a:pt x="0" y="563562"/>
                </a:lnTo>
              </a:path>
            </a:pathLst>
          </a:custGeom>
          <a:ln w="28956">
            <a:solidFill>
              <a:srgbClr val="0F60D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11874118" y="6558946"/>
            <a:ext cx="12890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100" dirty="0">
                <a:latin typeface="Arial" panose="020B0604020202020204"/>
                <a:cs typeface="Arial" panose="020B0604020202020204"/>
              </a:rPr>
            </a:fld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标题 4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标题 1"/>
          <p:cNvSpPr txBox="1"/>
          <p:nvPr>
            <p:custDataLst>
              <p:tags r:id="rId1"/>
            </p:custDataLst>
          </p:nvPr>
        </p:nvSpPr>
        <p:spPr>
          <a:xfrm>
            <a:off x="533356" y="340615"/>
            <a:ext cx="9664700" cy="422275"/>
          </a:xfrm>
          <a:prstGeom prst="rect">
            <a:avLst/>
          </a:prstGeom>
          <a:ln w="12700" cap="flat">
            <a:noFill/>
            <a:miter lim="400000"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hangingPunct="0">
              <a:spcBef>
                <a:spcPct val="20000"/>
              </a:spcBef>
            </a:pPr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危废数字化全过程管理</a:t>
            </a:r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功能介绍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0" y="1702435"/>
            <a:ext cx="12192000" cy="5163820"/>
          </a:xfrm>
          <a:prstGeom prst="rect">
            <a:avLst/>
          </a:prstGeom>
          <a:solidFill>
            <a:srgbClr val="30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213860" y="960120"/>
            <a:ext cx="319849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功能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介绍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4078923" y="1390650"/>
            <a:ext cx="452755" cy="0"/>
          </a:xfrm>
          <a:prstGeom prst="line">
            <a:avLst/>
          </a:prstGeom>
          <a:ln w="25400">
            <a:solidFill>
              <a:srgbClr val="00A9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593090" y="709295"/>
            <a:ext cx="339217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6000">
                <a:solidFill>
                  <a:srgbClr val="1C91FF"/>
                </a:solidFill>
                <a:latin typeface="微软雅黑" panose="020B0503020204020204" charset="-122"/>
                <a:ea typeface="微软雅黑" panose="020B0503020204020204" charset="-122"/>
                <a:cs typeface="汉仪雅酷黑 45W" panose="020B0404020202020204" charset="-122"/>
                <a:sym typeface="+mn-ea"/>
              </a:rPr>
              <a:t>产废企业</a:t>
            </a:r>
            <a:endParaRPr lang="zh-CN" altLang="en-US" sz="6000">
              <a:solidFill>
                <a:srgbClr val="1C91FF"/>
              </a:solidFill>
              <a:latin typeface="微软雅黑" panose="020B0503020204020204" charset="-122"/>
              <a:ea typeface="微软雅黑" panose="020B0503020204020204" charset="-122"/>
              <a:cs typeface="汉仪雅酷黑 45W" panose="020B0404020202020204" charset="-122"/>
              <a:sym typeface="+mn-ea"/>
            </a:endParaRPr>
          </a:p>
        </p:txBody>
      </p:sp>
      <p:sp>
        <p:nvSpPr>
          <p:cNvPr id="142" name="文本框 141"/>
          <p:cNvSpPr txBox="1"/>
          <p:nvPr>
            <p:custDataLst>
              <p:tags r:id="rId6"/>
            </p:custDataLst>
          </p:nvPr>
        </p:nvSpPr>
        <p:spPr>
          <a:xfrm>
            <a:off x="339090" y="1760220"/>
            <a:ext cx="19304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管理计划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汉仪细中圆简" panose="02010600000101010101" charset="-122"/>
              <a:sym typeface="+mn-ea"/>
            </a:endParaRPr>
          </a:p>
        </p:txBody>
      </p:sp>
      <p:sp>
        <p:nvSpPr>
          <p:cNvPr id="144" name="文本框 143"/>
          <p:cNvSpPr txBox="1"/>
          <p:nvPr>
            <p:custDataLst>
              <p:tags r:id="rId7"/>
            </p:custDataLst>
          </p:nvPr>
        </p:nvSpPr>
        <p:spPr>
          <a:xfrm>
            <a:off x="339090" y="2171065"/>
            <a:ext cx="4027805" cy="737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根据《危险废物管理计划和管理台账制定技术导则（HJ 1259-2022）》要求，系统提供标准的管理计划和管理台账功能。</a:t>
            </a:r>
            <a:endParaRPr lang="en-US" altLang="zh-CN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5" name="文本框 154"/>
          <p:cNvSpPr txBox="1"/>
          <p:nvPr>
            <p:custDataLst>
              <p:tags r:id="rId8"/>
            </p:custDataLst>
          </p:nvPr>
        </p:nvSpPr>
        <p:spPr>
          <a:xfrm>
            <a:off x="4531995" y="1760220"/>
            <a:ext cx="19304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电子台账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汉仪细中圆简" panose="02010600000101010101" charset="-122"/>
              <a:sym typeface="+mn-ea"/>
            </a:endParaRPr>
          </a:p>
        </p:txBody>
      </p:sp>
      <p:sp>
        <p:nvSpPr>
          <p:cNvPr id="156" name="文本框 155"/>
          <p:cNvSpPr txBox="1"/>
          <p:nvPr>
            <p:custDataLst>
              <p:tags r:id="rId9"/>
            </p:custDataLst>
          </p:nvPr>
        </p:nvSpPr>
        <p:spPr>
          <a:xfrm>
            <a:off x="4531995" y="2171065"/>
            <a:ext cx="4027805" cy="737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p>
            <a:pPr algn="l">
              <a:lnSpc>
                <a:spcPct val="10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按照国家规范流程，系统提供立产立清自处置台账管理、贮存入库台账管理、自处置出库台账管理等功能。</a:t>
            </a:r>
            <a:endParaRPr lang="en-US" altLang="zh-CN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7" name="文本框 156"/>
          <p:cNvSpPr txBox="1"/>
          <p:nvPr>
            <p:custDataLst>
              <p:tags r:id="rId10"/>
            </p:custDataLst>
          </p:nvPr>
        </p:nvSpPr>
        <p:spPr>
          <a:xfrm>
            <a:off x="339090" y="3042285"/>
            <a:ext cx="19304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转移联单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汉仪细中圆简" panose="02010600000101010101" charset="-122"/>
              <a:sym typeface="+mn-ea"/>
            </a:endParaRPr>
          </a:p>
        </p:txBody>
      </p:sp>
      <p:sp>
        <p:nvSpPr>
          <p:cNvPr id="158" name="文本框 157"/>
          <p:cNvSpPr txBox="1"/>
          <p:nvPr>
            <p:custDataLst>
              <p:tags r:id="rId11"/>
            </p:custDataLst>
          </p:nvPr>
        </p:nvSpPr>
        <p:spPr>
          <a:xfrm>
            <a:off x="339090" y="3472815"/>
            <a:ext cx="4021455" cy="737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按照国家规范流程，系统提供立产立清转移联单管理、常规转移联单管理以及转移联单台账等功能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9" name="文本框 158"/>
          <p:cNvSpPr txBox="1"/>
          <p:nvPr>
            <p:custDataLst>
              <p:tags r:id="rId12"/>
            </p:custDataLst>
          </p:nvPr>
        </p:nvSpPr>
        <p:spPr>
          <a:xfrm>
            <a:off x="4531995" y="3042285"/>
            <a:ext cx="19304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预警管理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汉仪细中圆简" panose="02010600000101010101" charset="-122"/>
              <a:sym typeface="+mn-ea"/>
            </a:endParaRPr>
          </a:p>
        </p:txBody>
      </p:sp>
      <p:sp>
        <p:nvSpPr>
          <p:cNvPr id="160" name="文本框 159"/>
          <p:cNvSpPr txBox="1"/>
          <p:nvPr>
            <p:custDataLst>
              <p:tags r:id="rId13"/>
            </p:custDataLst>
          </p:nvPr>
        </p:nvSpPr>
        <p:spPr>
          <a:xfrm>
            <a:off x="4531995" y="3472815"/>
            <a:ext cx="4021455" cy="737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根据日常管理产生的各类数据，进行贮存库爆仓预警分析、联单转移超期预警分析、联单转移量偏移预警分析等功能。</a:t>
            </a:r>
            <a:endParaRPr lang="zh-CN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细中圆简" panose="02010600000101010101" charset="-122"/>
              <a:sym typeface="+mn-ea"/>
            </a:endParaRPr>
          </a:p>
        </p:txBody>
      </p:sp>
      <p:sp>
        <p:nvSpPr>
          <p:cNvPr id="161" name="文本框 160"/>
          <p:cNvSpPr txBox="1"/>
          <p:nvPr>
            <p:custDataLst>
              <p:tags r:id="rId14"/>
            </p:custDataLst>
          </p:nvPr>
        </p:nvSpPr>
        <p:spPr>
          <a:xfrm>
            <a:off x="339090" y="4324350"/>
            <a:ext cx="19304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统计报表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汉仪细中圆简" panose="02010600000101010101" charset="-122"/>
              <a:sym typeface="+mn-ea"/>
            </a:endParaRPr>
          </a:p>
        </p:txBody>
      </p:sp>
      <p:sp>
        <p:nvSpPr>
          <p:cNvPr id="162" name="文本框 161"/>
          <p:cNvSpPr txBox="1"/>
          <p:nvPr>
            <p:custDataLst>
              <p:tags r:id="rId15"/>
            </p:custDataLst>
          </p:nvPr>
        </p:nvSpPr>
        <p:spPr>
          <a:xfrm>
            <a:off x="339090" y="4745355"/>
            <a:ext cx="402145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按照国家规范的要求，系统提供产废企业月报、季报、年报等功能。</a:t>
            </a:r>
            <a:endParaRPr lang="zh-CN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细中圆简" panose="02010600000101010101" charset="-122"/>
              <a:sym typeface="+mn-ea"/>
            </a:endParaRPr>
          </a:p>
        </p:txBody>
      </p:sp>
      <p:sp>
        <p:nvSpPr>
          <p:cNvPr id="163" name="文本框 162"/>
          <p:cNvSpPr txBox="1"/>
          <p:nvPr>
            <p:custDataLst>
              <p:tags r:id="rId16"/>
            </p:custDataLst>
          </p:nvPr>
        </p:nvSpPr>
        <p:spPr>
          <a:xfrm>
            <a:off x="4531995" y="4324350"/>
            <a:ext cx="19304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全过程追溯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汉仪细中圆简" panose="02010600000101010101" charset="-122"/>
              <a:sym typeface="+mn-ea"/>
            </a:endParaRPr>
          </a:p>
        </p:txBody>
      </p:sp>
      <p:sp>
        <p:nvSpPr>
          <p:cNvPr id="164" name="文本框 163"/>
          <p:cNvSpPr txBox="1"/>
          <p:nvPr>
            <p:custDataLst>
              <p:tags r:id="rId17"/>
            </p:custDataLst>
          </p:nvPr>
        </p:nvSpPr>
        <p:spPr>
          <a:xfrm>
            <a:off x="4531995" y="4745355"/>
            <a:ext cx="402145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通过</a:t>
            </a:r>
            <a:r>
              <a:rPr lang="en-US" alt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宁危码</a:t>
            </a:r>
            <a:r>
              <a:rPr lang="en-US" alt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规则，对每一个危废的产生、贮存、转移、处置全过程进行查看。</a:t>
            </a:r>
            <a:endPara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5" name="文本框 164"/>
          <p:cNvSpPr txBox="1"/>
          <p:nvPr>
            <p:custDataLst>
              <p:tags r:id="rId18"/>
            </p:custDataLst>
          </p:nvPr>
        </p:nvSpPr>
        <p:spPr>
          <a:xfrm>
            <a:off x="339090" y="5606415"/>
            <a:ext cx="290512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规范化评估（高端定制）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汉仪细中圆简" panose="02010600000101010101" charset="-122"/>
              <a:sym typeface="+mn-ea"/>
            </a:endParaRPr>
          </a:p>
        </p:txBody>
      </p:sp>
      <p:sp>
        <p:nvSpPr>
          <p:cNvPr id="166" name="文本框 165"/>
          <p:cNvSpPr txBox="1"/>
          <p:nvPr>
            <p:custDataLst>
              <p:tags r:id="rId19"/>
            </p:custDataLst>
          </p:nvPr>
        </p:nvSpPr>
        <p:spPr>
          <a:xfrm>
            <a:off x="339090" y="6017895"/>
            <a:ext cx="402145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按照国家针对企业规范化环境管理评估工作的要求，完成相应考核项资料和数据的整理功能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7" name="文本框 166"/>
          <p:cNvSpPr txBox="1"/>
          <p:nvPr>
            <p:custDataLst>
              <p:tags r:id="rId20"/>
            </p:custDataLst>
          </p:nvPr>
        </p:nvSpPr>
        <p:spPr>
          <a:xfrm>
            <a:off x="4531995" y="5606415"/>
            <a:ext cx="28956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交易功能（高端定制）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汉仪细中圆简" panose="02010600000101010101" charset="-122"/>
              <a:sym typeface="+mn-ea"/>
            </a:endParaRPr>
          </a:p>
        </p:txBody>
      </p:sp>
      <p:sp>
        <p:nvSpPr>
          <p:cNvPr id="168" name="文本框 167"/>
          <p:cNvSpPr txBox="1"/>
          <p:nvPr>
            <p:custDataLst>
              <p:tags r:id="rId21"/>
            </p:custDataLst>
          </p:nvPr>
        </p:nvSpPr>
        <p:spPr>
          <a:xfrm>
            <a:off x="4531995" y="6017895"/>
            <a:ext cx="402145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面向产废企业提供经营企业的交易服务，建立市场化的管理机制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细中圆简" panose="02010600000101010101" charset="-122"/>
              <a:sym typeface="+mn-ea"/>
            </a:endParaRPr>
          </a:p>
        </p:txBody>
      </p:sp>
      <p:pic>
        <p:nvPicPr>
          <p:cNvPr id="6" name="图片 5" descr="产废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9186545" y="1024255"/>
            <a:ext cx="2668905" cy="57753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9372"/>
            <a:ext cx="222885" cy="563880"/>
          </a:xfrm>
          <a:custGeom>
            <a:avLst/>
            <a:gdLst/>
            <a:ahLst/>
            <a:cxnLst/>
            <a:rect l="l" t="t" r="r" b="b"/>
            <a:pathLst>
              <a:path w="222885" h="563880">
                <a:moveTo>
                  <a:pt x="0" y="563879"/>
                </a:moveTo>
                <a:lnTo>
                  <a:pt x="222504" y="563879"/>
                </a:lnTo>
                <a:lnTo>
                  <a:pt x="222504" y="0"/>
                </a:lnTo>
                <a:lnTo>
                  <a:pt x="0" y="0"/>
                </a:lnTo>
                <a:lnTo>
                  <a:pt x="0" y="563879"/>
                </a:lnTo>
                <a:close/>
              </a:path>
            </a:pathLst>
          </a:custGeom>
          <a:solidFill>
            <a:srgbClr val="0F60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0134" y="310134"/>
            <a:ext cx="0" cy="563880"/>
          </a:xfrm>
          <a:custGeom>
            <a:avLst/>
            <a:gdLst/>
            <a:ahLst/>
            <a:cxnLst/>
            <a:rect l="l" t="t" r="r" b="b"/>
            <a:pathLst>
              <a:path h="563880">
                <a:moveTo>
                  <a:pt x="0" y="0"/>
                </a:moveTo>
                <a:lnTo>
                  <a:pt x="0" y="563562"/>
                </a:lnTo>
              </a:path>
            </a:pathLst>
          </a:custGeom>
          <a:ln w="28956">
            <a:solidFill>
              <a:srgbClr val="0F60D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 txBox="1"/>
          <p:nvPr/>
        </p:nvSpPr>
        <p:spPr>
          <a:xfrm>
            <a:off x="11874118" y="6558946"/>
            <a:ext cx="12890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100" dirty="0">
                <a:latin typeface="Arial" panose="020B0604020202020204"/>
                <a:cs typeface="Arial" panose="020B0604020202020204"/>
              </a:rPr>
            </a:fld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标题 1"/>
          <p:cNvSpPr txBox="1"/>
          <p:nvPr>
            <p:custDataLst>
              <p:tags r:id="rId1"/>
            </p:custDataLst>
          </p:nvPr>
        </p:nvSpPr>
        <p:spPr>
          <a:xfrm>
            <a:off x="500336" y="279020"/>
            <a:ext cx="9664700" cy="422275"/>
          </a:xfrm>
          <a:prstGeom prst="rect">
            <a:avLst/>
          </a:prstGeom>
          <a:ln w="12700" cap="flat">
            <a:noFill/>
            <a:miter lim="400000"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hangingPunct="0">
              <a:spcBef>
                <a:spcPct val="20000"/>
              </a:spcBef>
            </a:pPr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危废数字化全过程管理</a:t>
            </a:r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功能介绍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1694180"/>
            <a:ext cx="12192000" cy="5163820"/>
          </a:xfrm>
          <a:prstGeom prst="rect">
            <a:avLst/>
          </a:prstGeom>
          <a:solidFill>
            <a:srgbClr val="30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213860" y="960120"/>
            <a:ext cx="319849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功能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介绍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4078923" y="1390650"/>
            <a:ext cx="452755" cy="0"/>
          </a:xfrm>
          <a:prstGeom prst="line">
            <a:avLst/>
          </a:prstGeom>
          <a:ln w="25400">
            <a:solidFill>
              <a:srgbClr val="00A9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593090" y="709295"/>
            <a:ext cx="339217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6000">
                <a:solidFill>
                  <a:srgbClr val="1C91FF"/>
                </a:solidFill>
                <a:latin typeface="微软雅黑" panose="020B0503020204020204" charset="-122"/>
                <a:ea typeface="微软雅黑" panose="020B0503020204020204" charset="-122"/>
                <a:cs typeface="汉仪雅酷黑 45W" panose="020B0404020202020204" charset="-122"/>
                <a:sym typeface="+mn-ea"/>
              </a:rPr>
              <a:t>经营企业</a:t>
            </a:r>
            <a:endParaRPr lang="zh-CN" altLang="en-US" sz="6000">
              <a:solidFill>
                <a:srgbClr val="1C91FF"/>
              </a:solidFill>
              <a:latin typeface="微软雅黑" panose="020B0503020204020204" charset="-122"/>
              <a:ea typeface="微软雅黑" panose="020B0503020204020204" charset="-122"/>
              <a:cs typeface="汉仪雅酷黑 45W" panose="020B0404020202020204" charset="-122"/>
              <a:sym typeface="+mn-ea"/>
            </a:endParaRPr>
          </a:p>
        </p:txBody>
      </p:sp>
      <p:sp>
        <p:nvSpPr>
          <p:cNvPr id="142" name="文本框 141"/>
          <p:cNvSpPr txBox="1"/>
          <p:nvPr>
            <p:custDataLst>
              <p:tags r:id="rId6"/>
            </p:custDataLst>
          </p:nvPr>
        </p:nvSpPr>
        <p:spPr>
          <a:xfrm>
            <a:off x="339090" y="1760220"/>
            <a:ext cx="19304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转移计划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汉仪细中圆简" panose="02010600000101010101" charset="-122"/>
              <a:sym typeface="+mn-ea"/>
            </a:endParaRPr>
          </a:p>
        </p:txBody>
      </p:sp>
      <p:sp>
        <p:nvSpPr>
          <p:cNvPr id="144" name="文本框 143"/>
          <p:cNvSpPr txBox="1"/>
          <p:nvPr>
            <p:custDataLst>
              <p:tags r:id="rId7"/>
            </p:custDataLst>
          </p:nvPr>
        </p:nvSpPr>
        <p:spPr>
          <a:xfrm>
            <a:off x="339090" y="2171065"/>
            <a:ext cx="402780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根据国家规范化管理的相关要求，系统提供转移计划的查看和管理功能。</a:t>
            </a:r>
            <a:endParaRPr lang="en-US" altLang="zh-CN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5" name="文本框 154"/>
          <p:cNvSpPr txBox="1"/>
          <p:nvPr>
            <p:custDataLst>
              <p:tags r:id="rId8"/>
            </p:custDataLst>
          </p:nvPr>
        </p:nvSpPr>
        <p:spPr>
          <a:xfrm>
            <a:off x="4531995" y="1760220"/>
            <a:ext cx="19304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电子台账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汉仪细中圆简" panose="02010600000101010101" charset="-122"/>
              <a:sym typeface="+mn-ea"/>
            </a:endParaRPr>
          </a:p>
        </p:txBody>
      </p:sp>
      <p:sp>
        <p:nvSpPr>
          <p:cNvPr id="156" name="文本框 155"/>
          <p:cNvSpPr txBox="1"/>
          <p:nvPr>
            <p:custDataLst>
              <p:tags r:id="rId9"/>
            </p:custDataLst>
          </p:nvPr>
        </p:nvSpPr>
        <p:spPr>
          <a:xfrm>
            <a:off x="4531995" y="2171065"/>
            <a:ext cx="4027805" cy="737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p>
            <a:pPr algn="l">
              <a:lnSpc>
                <a:spcPct val="10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按照国家规范流程，系统提供联单入库台账管理、零散入库台账管理、次生入库台账管理以及利用处置出库台账等功能。</a:t>
            </a:r>
            <a:endParaRPr lang="en-US" altLang="zh-CN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7" name="文本框 156"/>
          <p:cNvSpPr txBox="1"/>
          <p:nvPr>
            <p:custDataLst>
              <p:tags r:id="rId10"/>
            </p:custDataLst>
          </p:nvPr>
        </p:nvSpPr>
        <p:spPr>
          <a:xfrm>
            <a:off x="339090" y="3042285"/>
            <a:ext cx="19304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转移联单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汉仪细中圆简" panose="02010600000101010101" charset="-122"/>
              <a:sym typeface="+mn-ea"/>
            </a:endParaRPr>
          </a:p>
        </p:txBody>
      </p:sp>
      <p:sp>
        <p:nvSpPr>
          <p:cNvPr id="158" name="文本框 157"/>
          <p:cNvSpPr txBox="1"/>
          <p:nvPr>
            <p:custDataLst>
              <p:tags r:id="rId11"/>
            </p:custDataLst>
          </p:nvPr>
        </p:nvSpPr>
        <p:spPr>
          <a:xfrm>
            <a:off x="339090" y="3472815"/>
            <a:ext cx="402145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按照国家规范流程，系统提供转移联单管理以及转移联单台账等功能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9" name="文本框 158"/>
          <p:cNvSpPr txBox="1"/>
          <p:nvPr>
            <p:custDataLst>
              <p:tags r:id="rId12"/>
            </p:custDataLst>
          </p:nvPr>
        </p:nvSpPr>
        <p:spPr>
          <a:xfrm>
            <a:off x="4531995" y="3042285"/>
            <a:ext cx="19304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预警管理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汉仪细中圆简" panose="02010600000101010101" charset="-122"/>
              <a:sym typeface="+mn-ea"/>
            </a:endParaRPr>
          </a:p>
        </p:txBody>
      </p:sp>
      <p:sp>
        <p:nvSpPr>
          <p:cNvPr id="160" name="文本框 159"/>
          <p:cNvSpPr txBox="1"/>
          <p:nvPr>
            <p:custDataLst>
              <p:tags r:id="rId13"/>
            </p:custDataLst>
          </p:nvPr>
        </p:nvSpPr>
        <p:spPr>
          <a:xfrm>
            <a:off x="4531995" y="3472815"/>
            <a:ext cx="4021455" cy="737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根据日常管理产生的各类数据，进行贮存库爆仓预警分析、联单转移超期预警分析、联单转移量偏移预警分析、处置能力预警分析等功能。</a:t>
            </a:r>
            <a:endParaRPr lang="zh-CN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细中圆简" panose="02010600000101010101" charset="-122"/>
              <a:sym typeface="+mn-ea"/>
            </a:endParaRPr>
          </a:p>
        </p:txBody>
      </p:sp>
      <p:sp>
        <p:nvSpPr>
          <p:cNvPr id="161" name="文本框 160"/>
          <p:cNvSpPr txBox="1"/>
          <p:nvPr>
            <p:custDataLst>
              <p:tags r:id="rId14"/>
            </p:custDataLst>
          </p:nvPr>
        </p:nvSpPr>
        <p:spPr>
          <a:xfrm>
            <a:off x="339090" y="4324350"/>
            <a:ext cx="19304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统计报表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汉仪细中圆简" panose="02010600000101010101" charset="-122"/>
              <a:sym typeface="+mn-ea"/>
            </a:endParaRPr>
          </a:p>
        </p:txBody>
      </p:sp>
      <p:sp>
        <p:nvSpPr>
          <p:cNvPr id="162" name="文本框 161"/>
          <p:cNvSpPr txBox="1"/>
          <p:nvPr>
            <p:custDataLst>
              <p:tags r:id="rId15"/>
            </p:custDataLst>
          </p:nvPr>
        </p:nvSpPr>
        <p:spPr>
          <a:xfrm>
            <a:off x="339090" y="4745355"/>
            <a:ext cx="402145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按照国家规范的要求，系统提供经营企业月报、年报等功能。</a:t>
            </a:r>
            <a:endParaRPr lang="zh-CN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细中圆简" panose="02010600000101010101" charset="-122"/>
              <a:sym typeface="+mn-ea"/>
            </a:endParaRPr>
          </a:p>
        </p:txBody>
      </p:sp>
      <p:sp>
        <p:nvSpPr>
          <p:cNvPr id="163" name="文本框 162"/>
          <p:cNvSpPr txBox="1"/>
          <p:nvPr>
            <p:custDataLst>
              <p:tags r:id="rId16"/>
            </p:custDataLst>
          </p:nvPr>
        </p:nvSpPr>
        <p:spPr>
          <a:xfrm>
            <a:off x="4531995" y="4324350"/>
            <a:ext cx="19304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全过程追溯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汉仪细中圆简" panose="02010600000101010101" charset="-122"/>
              <a:sym typeface="+mn-ea"/>
            </a:endParaRPr>
          </a:p>
        </p:txBody>
      </p:sp>
      <p:sp>
        <p:nvSpPr>
          <p:cNvPr id="164" name="文本框 163"/>
          <p:cNvSpPr txBox="1"/>
          <p:nvPr>
            <p:custDataLst>
              <p:tags r:id="rId17"/>
            </p:custDataLst>
          </p:nvPr>
        </p:nvSpPr>
        <p:spPr>
          <a:xfrm>
            <a:off x="4531995" y="4745355"/>
            <a:ext cx="402145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通过</a:t>
            </a:r>
            <a:r>
              <a:rPr lang="en-US" alt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宁危码</a:t>
            </a:r>
            <a:r>
              <a:rPr lang="en-US" alt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规则，对每一个危废的产生、贮存、转移、处置全过程进行查看。</a:t>
            </a:r>
            <a:endPara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5" name="文本框 164"/>
          <p:cNvSpPr txBox="1"/>
          <p:nvPr>
            <p:custDataLst>
              <p:tags r:id="rId18"/>
            </p:custDataLst>
          </p:nvPr>
        </p:nvSpPr>
        <p:spPr>
          <a:xfrm>
            <a:off x="339090" y="5606415"/>
            <a:ext cx="285686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规范化评估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（高端定制）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汉仪细中圆简" panose="02010600000101010101" charset="-122"/>
              <a:sym typeface="+mn-ea"/>
            </a:endParaRPr>
          </a:p>
        </p:txBody>
      </p:sp>
      <p:sp>
        <p:nvSpPr>
          <p:cNvPr id="166" name="文本框 165"/>
          <p:cNvSpPr txBox="1"/>
          <p:nvPr>
            <p:custDataLst>
              <p:tags r:id="rId19"/>
            </p:custDataLst>
          </p:nvPr>
        </p:nvSpPr>
        <p:spPr>
          <a:xfrm>
            <a:off x="339090" y="6017895"/>
            <a:ext cx="402145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按照国家针对企业规范化环境管理评估工作的要求，完成相应考核项资料和数据的整理功能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7" name="文本框 166"/>
          <p:cNvSpPr txBox="1"/>
          <p:nvPr>
            <p:custDataLst>
              <p:tags r:id="rId20"/>
            </p:custDataLst>
          </p:nvPr>
        </p:nvSpPr>
        <p:spPr>
          <a:xfrm>
            <a:off x="4531995" y="5606415"/>
            <a:ext cx="28854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交易功能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（高端定制）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汉仪细中圆简" panose="02010600000101010101" charset="-122"/>
              <a:sym typeface="+mn-ea"/>
            </a:endParaRPr>
          </a:p>
        </p:txBody>
      </p:sp>
      <p:sp>
        <p:nvSpPr>
          <p:cNvPr id="168" name="文本框 167"/>
          <p:cNvSpPr txBox="1"/>
          <p:nvPr>
            <p:custDataLst>
              <p:tags r:id="rId21"/>
            </p:custDataLst>
          </p:nvPr>
        </p:nvSpPr>
        <p:spPr>
          <a:xfrm>
            <a:off x="4531995" y="6017895"/>
            <a:ext cx="402145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细中圆简" panose="02010600000101010101" charset="-122"/>
                <a:sym typeface="+mn-ea"/>
              </a:rPr>
              <a:t>面向经营企业提供产废企业的交易服务，建立市场化的管理机制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细中圆简" panose="02010600000101010101" charset="-122"/>
              <a:sym typeface="+mn-ea"/>
            </a:endParaRPr>
          </a:p>
        </p:txBody>
      </p:sp>
      <p:pic>
        <p:nvPicPr>
          <p:cNvPr id="6" name="图片 5" descr="经营企业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9186545" y="1024255"/>
            <a:ext cx="2668905" cy="57753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52531" y="373379"/>
            <a:ext cx="1415795" cy="43738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9372"/>
            <a:ext cx="222885" cy="563880"/>
          </a:xfrm>
          <a:custGeom>
            <a:avLst/>
            <a:gdLst/>
            <a:ahLst/>
            <a:cxnLst/>
            <a:rect l="l" t="t" r="r" b="b"/>
            <a:pathLst>
              <a:path w="222885" h="563880">
                <a:moveTo>
                  <a:pt x="0" y="563879"/>
                </a:moveTo>
                <a:lnTo>
                  <a:pt x="222504" y="563879"/>
                </a:lnTo>
                <a:lnTo>
                  <a:pt x="222504" y="0"/>
                </a:lnTo>
                <a:lnTo>
                  <a:pt x="0" y="0"/>
                </a:lnTo>
                <a:lnTo>
                  <a:pt x="0" y="563879"/>
                </a:lnTo>
                <a:close/>
              </a:path>
            </a:pathLst>
          </a:custGeom>
          <a:solidFill>
            <a:srgbClr val="0F60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0134" y="310134"/>
            <a:ext cx="0" cy="563880"/>
          </a:xfrm>
          <a:custGeom>
            <a:avLst/>
            <a:gdLst/>
            <a:ahLst/>
            <a:cxnLst/>
            <a:rect l="l" t="t" r="r" b="b"/>
            <a:pathLst>
              <a:path h="563880">
                <a:moveTo>
                  <a:pt x="0" y="0"/>
                </a:moveTo>
                <a:lnTo>
                  <a:pt x="0" y="563562"/>
                </a:lnTo>
              </a:path>
            </a:pathLst>
          </a:custGeom>
          <a:ln w="28956">
            <a:solidFill>
              <a:srgbClr val="0F60D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11874118" y="6558946"/>
            <a:ext cx="12890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100" dirty="0">
                <a:latin typeface="Arial" panose="020B0604020202020204"/>
                <a:cs typeface="Arial" panose="020B0604020202020204"/>
              </a:rPr>
            </a:fld>
            <a:endParaRPr sz="11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1" name="图片 10" descr="C:\Users\Kira\Desktop\危废数字化\贮存入库-废物信息png.png贮存入库-废物信息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b="9563"/>
          <a:stretch>
            <a:fillRect/>
          </a:stretch>
        </p:blipFill>
        <p:spPr>
          <a:xfrm>
            <a:off x="789305" y="4111625"/>
            <a:ext cx="5129530" cy="250253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标题 1"/>
          <p:cNvSpPr txBox="1"/>
          <p:nvPr>
            <p:custDataLst>
              <p:tags r:id="rId4"/>
            </p:custDataLst>
          </p:nvPr>
        </p:nvSpPr>
        <p:spPr>
          <a:xfrm>
            <a:off x="500336" y="126620"/>
            <a:ext cx="9664700" cy="422275"/>
          </a:xfrm>
          <a:prstGeom prst="rect">
            <a:avLst/>
          </a:prstGeom>
          <a:ln w="12700" cap="flat">
            <a:noFill/>
            <a:miter lim="400000"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hangingPunct="0">
              <a:spcBef>
                <a:spcPct val="20000"/>
              </a:spcBef>
            </a:pPr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危废数字化全过程管理</a:t>
            </a:r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功能介绍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3985260" y="883920"/>
            <a:ext cx="319849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功能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介绍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6"/>
            </p:custDataLst>
          </p:nvPr>
        </p:nvCxnSpPr>
        <p:spPr>
          <a:xfrm>
            <a:off x="4078923" y="1390650"/>
            <a:ext cx="452755" cy="0"/>
          </a:xfrm>
          <a:prstGeom prst="line">
            <a:avLst/>
          </a:prstGeom>
          <a:ln w="25400">
            <a:solidFill>
              <a:srgbClr val="00A9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593090" y="480695"/>
            <a:ext cx="339217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6000">
                <a:solidFill>
                  <a:srgbClr val="1C91FF"/>
                </a:solidFill>
                <a:latin typeface="微软雅黑" panose="020B0503020204020204" charset="-122"/>
                <a:ea typeface="微软雅黑" panose="020B0503020204020204" charset="-122"/>
                <a:cs typeface="汉仪雅酷黑 45W" panose="020B0404020202020204" charset="-122"/>
                <a:sym typeface="+mn-ea"/>
              </a:rPr>
              <a:t>智能入库</a:t>
            </a:r>
            <a:endParaRPr lang="zh-CN" altLang="en-US" sz="6000">
              <a:solidFill>
                <a:srgbClr val="1C91FF"/>
              </a:solidFill>
              <a:latin typeface="微软雅黑" panose="020B0503020204020204" charset="-122"/>
              <a:ea typeface="微软雅黑" panose="020B0503020204020204" charset="-122"/>
              <a:cs typeface="汉仪雅酷黑 45W" panose="020B0404020202020204" charset="-122"/>
              <a:sym typeface="+mn-ea"/>
            </a:endParaRPr>
          </a:p>
        </p:txBody>
      </p:sp>
      <p:pic>
        <p:nvPicPr>
          <p:cNvPr id="5" name="图片 4" descr="C:\Users\Kira\Desktop\危废数字化\登录页面.png登录页面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b="8500"/>
          <a:stretch>
            <a:fillRect/>
          </a:stretch>
        </p:blipFill>
        <p:spPr>
          <a:xfrm>
            <a:off x="789305" y="1465580"/>
            <a:ext cx="5129530" cy="250253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C:\Users\Kira\Downloads\称重统计--重量类型统计 拷贝.png称重统计--重量类型统计 拷贝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224270" y="4088765"/>
            <a:ext cx="5129530" cy="250253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b="8500"/>
          <a:stretch>
            <a:fillRect/>
          </a:stretch>
        </p:blipFill>
        <p:spPr>
          <a:xfrm>
            <a:off x="6224270" y="1465580"/>
            <a:ext cx="5129530" cy="250253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52531" y="373379"/>
            <a:ext cx="1415795" cy="43738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9372"/>
            <a:ext cx="222885" cy="563880"/>
          </a:xfrm>
          <a:custGeom>
            <a:avLst/>
            <a:gdLst/>
            <a:ahLst/>
            <a:cxnLst/>
            <a:rect l="l" t="t" r="r" b="b"/>
            <a:pathLst>
              <a:path w="222885" h="563880">
                <a:moveTo>
                  <a:pt x="0" y="563879"/>
                </a:moveTo>
                <a:lnTo>
                  <a:pt x="222504" y="563879"/>
                </a:lnTo>
                <a:lnTo>
                  <a:pt x="222504" y="0"/>
                </a:lnTo>
                <a:lnTo>
                  <a:pt x="0" y="0"/>
                </a:lnTo>
                <a:lnTo>
                  <a:pt x="0" y="563879"/>
                </a:lnTo>
                <a:close/>
              </a:path>
            </a:pathLst>
          </a:custGeom>
          <a:solidFill>
            <a:srgbClr val="0F60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0134" y="310134"/>
            <a:ext cx="0" cy="563880"/>
          </a:xfrm>
          <a:custGeom>
            <a:avLst/>
            <a:gdLst/>
            <a:ahLst/>
            <a:cxnLst/>
            <a:rect l="l" t="t" r="r" b="b"/>
            <a:pathLst>
              <a:path h="563880">
                <a:moveTo>
                  <a:pt x="0" y="0"/>
                </a:moveTo>
                <a:lnTo>
                  <a:pt x="0" y="563562"/>
                </a:lnTo>
              </a:path>
            </a:pathLst>
          </a:custGeom>
          <a:ln w="28956">
            <a:solidFill>
              <a:srgbClr val="0F60D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11874118" y="6558946"/>
            <a:ext cx="12890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100" dirty="0">
                <a:latin typeface="Arial" panose="020B0604020202020204"/>
                <a:cs typeface="Arial" panose="020B0604020202020204"/>
              </a:rPr>
            </a:fld>
            <a:endParaRPr sz="11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8" name="图片 7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551" b="551"/>
          <a:stretch>
            <a:fillRect/>
          </a:stretch>
        </p:blipFill>
        <p:spPr>
          <a:xfrm>
            <a:off x="401230" y="927100"/>
            <a:ext cx="3149696" cy="2336227"/>
          </a:xfrm>
          <a:prstGeom prst="rect">
            <a:avLst/>
          </a:prstGeom>
        </p:spPr>
      </p:pic>
      <p:pic>
        <p:nvPicPr>
          <p:cNvPr id="9" name="图片 8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528" r="528"/>
          <a:stretch>
            <a:fillRect/>
          </a:stretch>
        </p:blipFill>
        <p:spPr>
          <a:xfrm>
            <a:off x="3637842" y="927100"/>
            <a:ext cx="1733679" cy="2336227"/>
          </a:xfrm>
          <a:prstGeom prst="rect">
            <a:avLst/>
          </a:prstGeom>
        </p:spPr>
      </p:pic>
      <p:pic>
        <p:nvPicPr>
          <p:cNvPr id="13" name="图片 12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350" r="350"/>
          <a:stretch>
            <a:fillRect/>
          </a:stretch>
        </p:blipFill>
        <p:spPr>
          <a:xfrm>
            <a:off x="2929833" y="3350242"/>
            <a:ext cx="2441687" cy="3278561"/>
          </a:xfrm>
          <a:prstGeom prst="rect">
            <a:avLst/>
          </a:prstGeom>
        </p:spPr>
      </p:pic>
      <p:pic>
        <p:nvPicPr>
          <p:cNvPr id="14" name="图片 13" descr="placingpictureplaceholder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350" r="350"/>
          <a:stretch>
            <a:fillRect/>
          </a:stretch>
        </p:blipFill>
        <p:spPr>
          <a:xfrm>
            <a:off x="401230" y="3350242"/>
            <a:ext cx="2441687" cy="3278561"/>
          </a:xfrm>
          <a:prstGeom prst="rect">
            <a:avLst/>
          </a:prstGeom>
        </p:spPr>
      </p:pic>
      <p:sp>
        <p:nvSpPr>
          <p:cNvPr id="10" name="标题 1"/>
          <p:cNvSpPr txBox="1"/>
          <p:nvPr>
            <p:custDataLst>
              <p:tags r:id="rId10"/>
            </p:custDataLst>
          </p:nvPr>
        </p:nvSpPr>
        <p:spPr>
          <a:xfrm>
            <a:off x="347936" y="279020"/>
            <a:ext cx="9664700" cy="422275"/>
          </a:xfrm>
          <a:prstGeom prst="rect">
            <a:avLst/>
          </a:prstGeom>
          <a:ln w="12700" cap="flat">
            <a:noFill/>
            <a:miter lim="400000"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hangingPunct="0">
              <a:spcBef>
                <a:spcPct val="20000"/>
              </a:spcBef>
            </a:pPr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危废数字化全过程管理</a:t>
            </a:r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实际应用效果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矩形 4"/>
          <p:cNvSpPr/>
          <p:nvPr>
            <p:custDataLst>
              <p:tags r:id="rId11"/>
            </p:custDataLst>
          </p:nvPr>
        </p:nvSpPr>
        <p:spPr>
          <a:xfrm>
            <a:off x="5459095" y="927100"/>
            <a:ext cx="5147310" cy="4884420"/>
          </a:xfrm>
          <a:prstGeom prst="rect">
            <a:avLst/>
          </a:prstGeom>
        </p:spPr>
        <p:txBody>
          <a:bodyPr wrap="square">
            <a:noAutofit/>
          </a:bodyPr>
          <a:p>
            <a:pPr fontAlgn="ctr">
              <a:lnSpc>
                <a:spcPct val="150000"/>
              </a:lnSpc>
            </a:pPr>
            <a:r>
              <a:rPr lang="zh-CN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选址要求：危废企业的贮存库合适位置</a:t>
            </a:r>
            <a:endParaRPr lang="zh-CN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fontAlgn="ctr">
              <a:lnSpc>
                <a:spcPct val="150000"/>
              </a:lnSpc>
            </a:pPr>
            <a:r>
              <a:rPr lang="zh-CN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环境要求：具备</a:t>
            </a:r>
            <a:r>
              <a:rPr lang="en-US" altLang="zh-CN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220V</a:t>
            </a:r>
            <a:r>
              <a:rPr lang="zh-CN" alt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电源及</a:t>
            </a:r>
            <a:r>
              <a:rPr lang="en-US" altLang="zh-CN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平方米的平整地面</a:t>
            </a:r>
            <a:endParaRPr lang="zh-CN" altLang="en-US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fontAlgn="ctr">
              <a:lnSpc>
                <a:spcPct val="150000"/>
              </a:lnSpc>
            </a:pPr>
            <a:r>
              <a:rPr lang="zh-CN" alt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实施周期：环境具备的情况下一日内完成</a:t>
            </a:r>
            <a:endParaRPr lang="zh-CN" altLang="en-US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object 3"/>
          <p:cNvSpPr/>
          <p:nvPr>
            <p:custDataLst>
              <p:tags r:id="rId1"/>
            </p:custDataLst>
          </p:nvPr>
        </p:nvSpPr>
        <p:spPr>
          <a:xfrm>
            <a:off x="0" y="0"/>
            <a:ext cx="9227130" cy="6851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" name="object 9"/>
          <p:cNvSpPr/>
          <p:nvPr>
            <p:custDataLst>
              <p:tags r:id="rId3"/>
            </p:custDataLst>
          </p:nvPr>
        </p:nvSpPr>
        <p:spPr>
          <a:xfrm>
            <a:off x="9867265" y="3352800"/>
            <a:ext cx="1387475" cy="62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" name="object 5"/>
          <p:cNvSpPr/>
          <p:nvPr>
            <p:custDataLst>
              <p:tags r:id="rId5"/>
            </p:custDataLst>
          </p:nvPr>
        </p:nvSpPr>
        <p:spPr>
          <a:xfrm>
            <a:off x="6400847" y="0"/>
            <a:ext cx="2807970" cy="6852284"/>
          </a:xfrm>
          <a:custGeom>
            <a:avLst/>
            <a:gdLst/>
            <a:ahLst/>
            <a:cxnLst/>
            <a:rect l="l" t="t" r="r" b="b"/>
            <a:pathLst>
              <a:path w="2807970" h="6852284">
                <a:moveTo>
                  <a:pt x="2807411" y="0"/>
                </a:moveTo>
                <a:lnTo>
                  <a:pt x="0" y="0"/>
                </a:lnTo>
                <a:lnTo>
                  <a:pt x="2807411" y="6851904"/>
                </a:lnTo>
                <a:lnTo>
                  <a:pt x="2807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  <p:tag name="KSO_WM_UNIT_PLACING_PICTURE_USER_VIEWPORT" val="{&quot;height&quot;:2600,&quot;width&quot;:6680}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UNIT_VALUE" val="1734*1523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2900_1*d*1"/>
  <p:tag name="KSO_WM_TEMPLATE_CATEGORY" val="diagram"/>
  <p:tag name="KSO_WM_TEMPLATE_INDEX" val="20212900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f7b730157eec48109d419d998673b13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5f32f7a0aafe4447bc1c7297ba81f524"/>
  <p:tag name="KSO_WM_UNIT_PLACING_PICTURE" val="5f32f7a0aafe4447bc1c7297ba81f524"/>
  <p:tag name="KSO_WM_TEMPLATE_ASSEMBLE_XID" val="60656efd4054ed1e2fb801df"/>
  <p:tag name="KSO_WM_TEMPLATE_ASSEMBLE_GROUPID" val="60656efd4054ed1e2fb801df"/>
  <p:tag name="KSO_WM_UNIT_PLACING_PICTURE_USER_VIEWPORT" val="{&quot;height&quot;:3701,&quot;width&quot;:4934}"/>
  <p:tag name="KSO_WM_UNIT_PLACING_PICTURE_INFO" val="{&quot;code&quot;:&quot;&quot;,&quot;full_picture&quot;:false,&quot;margin&quot;:{&quot;left&quot;:1.316633988537321,&quot;right&quot;:1.5248458750966718},&quot;scheme&quot;:&quot;4-0&quot;,&quot;spacing&quot;:5}"/>
  <p:tag name="KSO_WM_UNIT_PLACING_PICTURE_USER_VIEWPORT_SMARTMENU" val="{&quot;height&quot;:4031.885503724565,&quot;width&quot;:5435.779737639623}"/>
  <p:tag name="KSO_WM_UNIT_PLACING_PICTURE_USER_RELATIVERECTANGLE_SMARTMENU" val="{&quot;bottom&quot;:0.0055127693020015425,&quot;left&quot;:0,&quot;right&quot;:0,&quot;top&quot;:0.0055127693020015425}"/>
  <p:tag name="KSO_WM_UNIT_PLACING_PICTURE_COLLAGE_VIEWPORT" val="{&quot;height&quot;:3679.09724392424,&quot;width&quot;:4960.1517114552535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VALUE" val="1734*1523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2900_1*d*1"/>
  <p:tag name="KSO_WM_TEMPLATE_CATEGORY" val="diagram"/>
  <p:tag name="KSO_WM_TEMPLATE_INDEX" val="20212900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f7b730157eec48109d419d998673b13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5f32f7a0aafe4447bc1c7297ba81f524"/>
  <p:tag name="KSO_WM_UNIT_PLACING_PICTURE" val="5f32f7a0aafe4447bc1c7297ba81f524"/>
  <p:tag name="KSO_WM_TEMPLATE_ASSEMBLE_XID" val="60656efd4054ed1e2fb801df"/>
  <p:tag name="KSO_WM_TEMPLATE_ASSEMBLE_GROUPID" val="60656efd4054ed1e2fb801df"/>
  <p:tag name="KSO_WM_UNIT_PLACING_PICTURE_USER_VIEWPORT" val="{&quot;height&quot;:7006,&quot;width&quot;:5254}"/>
  <p:tag name="KSO_WM_UNIT_PLACING_PICTURE_INFO" val="{&quot;code&quot;:&quot;&quot;,&quot;full_picture&quot;:false,&quot;margin&quot;:{&quot;left&quot;:1.316633988537321,&quot;right&quot;:1.5248458750966718},&quot;scheme&quot;:&quot;4-0&quot;,&quot;spacing&quot;:5}"/>
  <p:tag name="KSO_WM_UNIT_PLACING_PICTURE_USER_VIEWPORT_SMARTMENU" val="{&quot;height&quot;:4031.885503724565,&quot;width&quot;:2992.0011024222877}"/>
  <p:tag name="KSO_WM_UNIT_PLACING_PICTURE_USER_RELATIVERECTANGLE_SMARTMENU" val="{&quot;bottom&quot;:0,&quot;left&quot;:0.005276774409335339,&quot;right&quot;:0.005276774409335339,&quot;top&quot;:0}"/>
  <p:tag name="KSO_WM_UNIT_PLACING_PICTURE_COLLAGE_VIEWPORT" val="{&quot;height&quot;:3679.09724392424,&quot;width&quot;:2730.20302915062}"/>
</p:tagLst>
</file>

<file path=ppt/tags/tag81.xml><?xml version="1.0" encoding="utf-8"?>
<p:tagLst xmlns:p="http://schemas.openxmlformats.org/presentationml/2006/main">
  <p:tag name="KSO_WM_UNIT_VALUE" val="1734*1523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2900_1*d*1"/>
  <p:tag name="KSO_WM_TEMPLATE_CATEGORY" val="diagram"/>
  <p:tag name="KSO_WM_TEMPLATE_INDEX" val="20212900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f7b730157eec48109d419d998673b13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5f32f7a0aafe4447bc1c7297ba81f524"/>
  <p:tag name="KSO_WM_UNIT_PLACING_PICTURE" val="5f32f7a0aafe4447bc1c7297ba81f524"/>
  <p:tag name="KSO_WM_TEMPLATE_ASSEMBLE_XID" val="60656efd4054ed1e2fb801df"/>
  <p:tag name="KSO_WM_TEMPLATE_ASSEMBLE_GROUPID" val="60656efd4054ed1e2fb801df"/>
  <p:tag name="KSO_WM_UNIT_PLACING_PICTURE_USER_VIEWPORT" val="{&quot;height&quot;:6028,&quot;width&quot;:4521}"/>
  <p:tag name="KSO_WM_UNIT_PLACING_PICTURE_INFO" val="{&quot;code&quot;:&quot;&quot;,&quot;full_picture&quot;:false,&quot;margin&quot;:{&quot;left&quot;:1.316633988537321,&quot;right&quot;:1.5248458750966718},&quot;scheme&quot;:&quot;4-0&quot;,&quot;spacing&quot;:5}"/>
  <p:tag name="KSO_WM_UNIT_PLACING_PICTURE_USER_VIEWPORT_SMARTMENU" val="{&quot;height&quot;:5658.174310728562,&quot;width&quot;:4213.890420030955}"/>
  <p:tag name="KSO_WM_UNIT_PLACING_PICTURE_USER_RELATIVERECTANGLE_SMARTMENU" val="{&quot;bottom&quot;:0,&quot;left&quot;:0.003504111795575076,&quot;right&quot;:0.003504111795575076,&quot;top&quot;:0}"/>
  <p:tag name="KSO_WM_UNIT_PLACING_PICTURE_COLLAGE_VIEWPORT" val="{&quot;height&quot;:5163.0875187754955,&quot;width&quot;:3845.17665179858}"/>
</p:tagLst>
</file>

<file path=ppt/tags/tag82.xml><?xml version="1.0" encoding="utf-8"?>
<p:tagLst xmlns:p="http://schemas.openxmlformats.org/presentationml/2006/main">
  <p:tag name="KSO_WM_UNIT_VALUE" val="1734*1523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2900_1*d*1"/>
  <p:tag name="KSO_WM_TEMPLATE_CATEGORY" val="diagram"/>
  <p:tag name="KSO_WM_TEMPLATE_INDEX" val="20212900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f7b730157eec48109d419d998673b13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5f32f7a0aafe4447bc1c7297ba81f524"/>
  <p:tag name="KSO_WM_UNIT_PLACING_PICTURE" val="5f32f7a0aafe4447bc1c7297ba81f524"/>
  <p:tag name="KSO_WM_TEMPLATE_ASSEMBLE_XID" val="60656efd4054ed1e2fb801df"/>
  <p:tag name="KSO_WM_TEMPLATE_ASSEMBLE_GROUPID" val="60656efd4054ed1e2fb801df"/>
  <p:tag name="KSO_WM_UNIT_PLACING_PICTURE_USER_VIEWPORT" val="{&quot;height&quot;:5655,&quot;width&quot;:4241}"/>
  <p:tag name="KSO_WM_UNIT_PLACING_PICTURE_INFO" val="{&quot;code&quot;:&quot;&quot;,&quot;full_picture&quot;:false,&quot;margin&quot;:{&quot;left&quot;:1.316633988537321,&quot;right&quot;:1.5248458750966718},&quot;scheme&quot;:&quot;4-0&quot;,&quot;spacing&quot;:5}"/>
  <p:tag name="KSO_WM_UNIT_PLACING_PICTURE_USER_VIEWPORT_SMARTMENU" val="{&quot;height&quot;:5658.174310728562,&quot;width&quot;:4213.890420030955}"/>
  <p:tag name="KSO_WM_UNIT_PLACING_PICTURE_USER_RELATIVERECTANGLE_SMARTMENU" val="{&quot;bottom&quot;:0,&quot;left&quot;:0.003504111795575076,&quot;right&quot;:0.003504111795575076,&quot;top&quot;:0}"/>
  <p:tag name="KSO_WM_UNIT_PLACING_PICTURE_COLLAGE_VIEWPORT" val="{&quot;height&quot;:5163.0875187754955,&quot;width&quot;:3845.17665179858}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PP_MARK_KEY" val="9e137bda-d832-4bcb-b609-c37493b18ed5"/>
  <p:tag name="COMMONDATA" val="eyJoZGlkIjoiZWJiMmVjODdmZTVhZjk0OGIwMzQwNzU0MzFmYTg5MDc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1053</Words>
  <Application>WPS 演示</Application>
  <PresentationFormat>On-screen Show (4:3)</PresentationFormat>
  <Paragraphs>134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</vt:lpstr>
      <vt:lpstr>汉仪雅酷黑 45W</vt:lpstr>
      <vt:lpstr>黑体</vt:lpstr>
      <vt:lpstr>汉仪细中圆简</vt:lpstr>
      <vt:lpstr>Times New Roman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5G智慧电厂解决方案</dc:title>
  <dc:creator>burs</dc:creator>
  <cp:lastModifiedBy>种豆得逗丶</cp:lastModifiedBy>
  <cp:revision>18</cp:revision>
  <dcterms:created xsi:type="dcterms:W3CDTF">2023-04-04T01:47:00Z</dcterms:created>
  <dcterms:modified xsi:type="dcterms:W3CDTF">2023-12-05T07:38:39Z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2023-03-31T08:00:00Z</vt:filetime>
  </property>
  <property fmtid="{D5CDD505-2E9C-101B-9397-08002B2CF9AE}" pid="3" name="Creator">
    <vt:lpwstr>Acrobat PDFMaker 15 PowerPoint 版</vt:lpwstr>
  </property>
  <property fmtid="{D5CDD505-2E9C-101B-9397-08002B2CF9AE}" pid="4" name="LastSaved">
    <vt:filetime>2023-04-05T08:00:00Z</vt:filetime>
  </property>
  <property fmtid="{D5CDD505-2E9C-101B-9397-08002B2CF9AE}" pid="5" name="KSOProductBuildVer">
    <vt:lpwstr>2052-12.1.0.15712</vt:lpwstr>
  </property>
  <property fmtid="{D5CDD505-2E9C-101B-9397-08002B2CF9AE}" pid="6" name="ICV">
    <vt:lpwstr>A53C85B439D04F11A24B892B402757F0_13</vt:lpwstr>
  </property>
</Properties>
</file>