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4" r:id="rId27"/>
    <p:sldId id="37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102.jpeg"/><Relationship Id="rId8" Type="http://schemas.openxmlformats.org/officeDocument/2006/relationships/image" Target="../media/image101.png"/><Relationship Id="rId7" Type="http://schemas.openxmlformats.org/officeDocument/2006/relationships/image" Target="../media/image100.jpeg"/><Relationship Id="rId6" Type="http://schemas.openxmlformats.org/officeDocument/2006/relationships/image" Target="../media/image79.png"/><Relationship Id="rId5" Type="http://schemas.openxmlformats.org/officeDocument/2006/relationships/image" Target="../media/image99.png"/><Relationship Id="rId4" Type="http://schemas.openxmlformats.org/officeDocument/2006/relationships/image" Target="../media/image98.jpeg"/><Relationship Id="rId3" Type="http://schemas.openxmlformats.org/officeDocument/2006/relationships/image" Target="../media/image97.png"/><Relationship Id="rId2" Type="http://schemas.openxmlformats.org/officeDocument/2006/relationships/image" Target="../media/image96.png"/><Relationship Id="rId17" Type="http://schemas.openxmlformats.org/officeDocument/2006/relationships/slideLayout" Target="../slideLayouts/slideLayout1.xml"/><Relationship Id="rId16" Type="http://schemas.openxmlformats.org/officeDocument/2006/relationships/image" Target="../media/image108.jpeg"/><Relationship Id="rId15" Type="http://schemas.openxmlformats.org/officeDocument/2006/relationships/image" Target="../media/image107.png"/><Relationship Id="rId14" Type="http://schemas.openxmlformats.org/officeDocument/2006/relationships/image" Target="../media/image11.jpeg"/><Relationship Id="rId13" Type="http://schemas.openxmlformats.org/officeDocument/2006/relationships/image" Target="../media/image106.png"/><Relationship Id="rId12" Type="http://schemas.openxmlformats.org/officeDocument/2006/relationships/image" Target="../media/image105.jpeg"/><Relationship Id="rId11" Type="http://schemas.openxmlformats.org/officeDocument/2006/relationships/image" Target="../media/image104.jpeg"/><Relationship Id="rId10" Type="http://schemas.openxmlformats.org/officeDocument/2006/relationships/image" Target="../media/image103.jpeg"/><Relationship Id="rId1" Type="http://schemas.openxmlformats.org/officeDocument/2006/relationships/image" Target="../media/image95.jpeg"/></Relationships>
</file>

<file path=ppt/slides/_rels/slide11.xml.rels><?xml version="1.0" encoding="UTF-8" standalone="yes"?>
<Relationships xmlns="http://schemas.openxmlformats.org/package/2006/relationships"><Relationship Id="rId9" Type="http://schemas.openxmlformats.org/officeDocument/2006/relationships/image" Target="../media/image117.png"/><Relationship Id="rId8" Type="http://schemas.openxmlformats.org/officeDocument/2006/relationships/image" Target="../media/image116.png"/><Relationship Id="rId7" Type="http://schemas.openxmlformats.org/officeDocument/2006/relationships/image" Target="../media/image115.png"/><Relationship Id="rId6" Type="http://schemas.openxmlformats.org/officeDocument/2006/relationships/image" Target="../media/image114.jpeg"/><Relationship Id="rId5" Type="http://schemas.openxmlformats.org/officeDocument/2006/relationships/image" Target="../media/image113.png"/><Relationship Id="rId4" Type="http://schemas.openxmlformats.org/officeDocument/2006/relationships/image" Target="../media/image112.png"/><Relationship Id="rId3" Type="http://schemas.openxmlformats.org/officeDocument/2006/relationships/image" Target="../media/image111.jpeg"/><Relationship Id="rId20" Type="http://schemas.openxmlformats.org/officeDocument/2006/relationships/slideLayout" Target="../slideLayouts/slideLayout1.xml"/><Relationship Id="rId2" Type="http://schemas.openxmlformats.org/officeDocument/2006/relationships/image" Target="../media/image110.jpeg"/><Relationship Id="rId19" Type="http://schemas.openxmlformats.org/officeDocument/2006/relationships/image" Target="../media/image125.png"/><Relationship Id="rId18" Type="http://schemas.openxmlformats.org/officeDocument/2006/relationships/image" Target="../media/image124.png"/><Relationship Id="rId17" Type="http://schemas.openxmlformats.org/officeDocument/2006/relationships/image" Target="../media/image123.png"/><Relationship Id="rId16" Type="http://schemas.openxmlformats.org/officeDocument/2006/relationships/image" Target="../media/image122.png"/><Relationship Id="rId15" Type="http://schemas.openxmlformats.org/officeDocument/2006/relationships/image" Target="../media/image121.png"/><Relationship Id="rId14" Type="http://schemas.openxmlformats.org/officeDocument/2006/relationships/image" Target="../media/image107.png"/><Relationship Id="rId13" Type="http://schemas.openxmlformats.org/officeDocument/2006/relationships/image" Target="../media/image11.jpeg"/><Relationship Id="rId12" Type="http://schemas.openxmlformats.org/officeDocument/2006/relationships/image" Target="../media/image120.jpeg"/><Relationship Id="rId11" Type="http://schemas.openxmlformats.org/officeDocument/2006/relationships/image" Target="../media/image119.jpeg"/><Relationship Id="rId10" Type="http://schemas.openxmlformats.org/officeDocument/2006/relationships/image" Target="../media/image118.jpeg"/><Relationship Id="rId1" Type="http://schemas.openxmlformats.org/officeDocument/2006/relationships/image" Target="../media/image10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9" Type="http://schemas.openxmlformats.org/officeDocument/2006/relationships/image" Target="../media/image134.jpeg"/><Relationship Id="rId8" Type="http://schemas.openxmlformats.org/officeDocument/2006/relationships/image" Target="../media/image133.jpeg"/><Relationship Id="rId7" Type="http://schemas.openxmlformats.org/officeDocument/2006/relationships/image" Target="../media/image132.jpeg"/><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png"/><Relationship Id="rId3" Type="http://schemas.openxmlformats.org/officeDocument/2006/relationships/image" Target="../media/image128.jpeg"/><Relationship Id="rId21" Type="http://schemas.openxmlformats.org/officeDocument/2006/relationships/slideLayout" Target="../slideLayouts/slideLayout1.xml"/><Relationship Id="rId20" Type="http://schemas.openxmlformats.org/officeDocument/2006/relationships/image" Target="../media/image143.jpeg"/><Relationship Id="rId2" Type="http://schemas.openxmlformats.org/officeDocument/2006/relationships/image" Target="../media/image127.png"/><Relationship Id="rId19" Type="http://schemas.openxmlformats.org/officeDocument/2006/relationships/image" Target="../media/image142.png"/><Relationship Id="rId18" Type="http://schemas.openxmlformats.org/officeDocument/2006/relationships/image" Target="../media/image141.jpeg"/><Relationship Id="rId17" Type="http://schemas.openxmlformats.org/officeDocument/2006/relationships/image" Target="../media/image140.png"/><Relationship Id="rId16" Type="http://schemas.openxmlformats.org/officeDocument/2006/relationships/image" Target="../media/image12.png"/><Relationship Id="rId15" Type="http://schemas.openxmlformats.org/officeDocument/2006/relationships/image" Target="../media/image139.jpeg"/><Relationship Id="rId14" Type="http://schemas.openxmlformats.org/officeDocument/2006/relationships/image" Target="../media/image11.jpeg"/><Relationship Id="rId13" Type="http://schemas.openxmlformats.org/officeDocument/2006/relationships/image" Target="../media/image138.png"/><Relationship Id="rId12" Type="http://schemas.openxmlformats.org/officeDocument/2006/relationships/image" Target="../media/image137.png"/><Relationship Id="rId11" Type="http://schemas.openxmlformats.org/officeDocument/2006/relationships/image" Target="../media/image136.jpeg"/><Relationship Id="rId10" Type="http://schemas.openxmlformats.org/officeDocument/2006/relationships/image" Target="../media/image135.jpeg"/><Relationship Id="rId1" Type="http://schemas.openxmlformats.org/officeDocument/2006/relationships/image" Target="../media/image126.jpeg"/></Relationships>
</file>

<file path=ppt/slides/_rels/slide1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50.png"/><Relationship Id="rId7" Type="http://schemas.openxmlformats.org/officeDocument/2006/relationships/image" Target="../media/image149.png"/><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jpeg"/><Relationship Id="rId3" Type="http://schemas.openxmlformats.org/officeDocument/2006/relationships/image" Target="../media/image11.jpeg"/><Relationship Id="rId2" Type="http://schemas.openxmlformats.org/officeDocument/2006/relationships/image" Target="../media/image145.jpeg"/><Relationship Id="rId10" Type="http://schemas.openxmlformats.org/officeDocument/2006/relationships/slideLayout" Target="../slideLayouts/slideLayout1.xml"/><Relationship Id="rId1" Type="http://schemas.openxmlformats.org/officeDocument/2006/relationships/image" Target="../media/image144.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53.png"/><Relationship Id="rId3" Type="http://schemas.openxmlformats.org/officeDocument/2006/relationships/image" Target="../media/image152.jpeg"/><Relationship Id="rId2" Type="http://schemas.openxmlformats.org/officeDocument/2006/relationships/image" Target="../media/image11.jpeg"/><Relationship Id="rId1" Type="http://schemas.openxmlformats.org/officeDocument/2006/relationships/image" Target="../media/image151.jpeg"/></Relationships>
</file>

<file path=ppt/slides/_rels/slide17.xml.rels><?xml version="1.0" encoding="UTF-8" standalone="yes"?>
<Relationships xmlns="http://schemas.openxmlformats.org/package/2006/relationships"><Relationship Id="rId9" Type="http://schemas.openxmlformats.org/officeDocument/2006/relationships/image" Target="../media/image160.png"/><Relationship Id="rId8" Type="http://schemas.openxmlformats.org/officeDocument/2006/relationships/image" Target="../media/image159.png"/><Relationship Id="rId7" Type="http://schemas.openxmlformats.org/officeDocument/2006/relationships/image" Target="../media/image158.png"/><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57.jpeg"/><Relationship Id="rId3" Type="http://schemas.openxmlformats.org/officeDocument/2006/relationships/image" Target="../media/image156.jpeg"/><Relationship Id="rId2" Type="http://schemas.openxmlformats.org/officeDocument/2006/relationships/image" Target="../media/image155.png"/><Relationship Id="rId10" Type="http://schemas.openxmlformats.org/officeDocument/2006/relationships/slideLayout" Target="../slideLayouts/slideLayout1.xml"/><Relationship Id="rId1" Type="http://schemas.openxmlformats.org/officeDocument/2006/relationships/image" Target="../media/image154.png"/></Relationships>
</file>

<file path=ppt/slides/_rels/slide18.xml.rels><?xml version="1.0" encoding="UTF-8" standalone="yes"?>
<Relationships xmlns="http://schemas.openxmlformats.org/package/2006/relationships"><Relationship Id="rId9" Type="http://schemas.openxmlformats.org/officeDocument/2006/relationships/image" Target="../media/image169.jpeg"/><Relationship Id="rId8" Type="http://schemas.openxmlformats.org/officeDocument/2006/relationships/image" Target="../media/image168.jpeg"/><Relationship Id="rId7" Type="http://schemas.openxmlformats.org/officeDocument/2006/relationships/image" Target="../media/image167.jpeg"/><Relationship Id="rId6" Type="http://schemas.openxmlformats.org/officeDocument/2006/relationships/image" Target="../media/image166.jpeg"/><Relationship Id="rId5" Type="http://schemas.openxmlformats.org/officeDocument/2006/relationships/image" Target="../media/image165.jpeg"/><Relationship Id="rId4" Type="http://schemas.openxmlformats.org/officeDocument/2006/relationships/image" Target="../media/image164.jpeg"/><Relationship Id="rId3" Type="http://schemas.openxmlformats.org/officeDocument/2006/relationships/image" Target="../media/image163.jpeg"/><Relationship Id="rId2" Type="http://schemas.openxmlformats.org/officeDocument/2006/relationships/image" Target="../media/image162.jpeg"/><Relationship Id="rId18" Type="http://schemas.openxmlformats.org/officeDocument/2006/relationships/slideLayout" Target="../slideLayouts/slideLayout1.xml"/><Relationship Id="rId17" Type="http://schemas.openxmlformats.org/officeDocument/2006/relationships/image" Target="../media/image107.png"/><Relationship Id="rId16" Type="http://schemas.openxmlformats.org/officeDocument/2006/relationships/image" Target="../media/image11.jpeg"/><Relationship Id="rId15" Type="http://schemas.openxmlformats.org/officeDocument/2006/relationships/image" Target="../media/image175.jpeg"/><Relationship Id="rId14" Type="http://schemas.openxmlformats.org/officeDocument/2006/relationships/image" Target="../media/image174.jpeg"/><Relationship Id="rId13" Type="http://schemas.openxmlformats.org/officeDocument/2006/relationships/image" Target="../media/image173.jpeg"/><Relationship Id="rId12" Type="http://schemas.openxmlformats.org/officeDocument/2006/relationships/image" Target="../media/image172.jpeg"/><Relationship Id="rId11" Type="http://schemas.openxmlformats.org/officeDocument/2006/relationships/image" Target="../media/image171.jpeg"/><Relationship Id="rId10" Type="http://schemas.openxmlformats.org/officeDocument/2006/relationships/image" Target="../media/image170.jpeg"/><Relationship Id="rId1" Type="http://schemas.openxmlformats.org/officeDocument/2006/relationships/image" Target="../media/image161.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image" Target="../media/image11.jpeg"/><Relationship Id="rId5" Type="http://schemas.openxmlformats.org/officeDocument/2006/relationships/image" Target="../media/image180.png"/><Relationship Id="rId4" Type="http://schemas.openxmlformats.org/officeDocument/2006/relationships/image" Target="../media/image179.png"/><Relationship Id="rId3" Type="http://schemas.openxmlformats.org/officeDocument/2006/relationships/image" Target="../media/image178.jpeg"/><Relationship Id="rId2" Type="http://schemas.openxmlformats.org/officeDocument/2006/relationships/image" Target="../media/image177.jpeg"/><Relationship Id="rId1" Type="http://schemas.openxmlformats.org/officeDocument/2006/relationships/image" Target="../media/image176.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83.jpeg"/><Relationship Id="rId2" Type="http://schemas.openxmlformats.org/officeDocument/2006/relationships/image" Target="../media/image182.jpeg"/><Relationship Id="rId1" Type="http://schemas.openxmlformats.org/officeDocument/2006/relationships/image" Target="../media/image181.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86.jpeg"/><Relationship Id="rId2" Type="http://schemas.openxmlformats.org/officeDocument/2006/relationships/image" Target="../media/image185.jpeg"/><Relationship Id="rId1" Type="http://schemas.openxmlformats.org/officeDocument/2006/relationships/image" Target="../media/image184.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image" Target="../media/image11.jpeg"/><Relationship Id="rId5" Type="http://schemas.openxmlformats.org/officeDocument/2006/relationships/image" Target="../media/image191.jpeg"/><Relationship Id="rId4" Type="http://schemas.openxmlformats.org/officeDocument/2006/relationships/image" Target="../media/image190.jpeg"/><Relationship Id="rId3" Type="http://schemas.openxmlformats.org/officeDocument/2006/relationships/image" Target="../media/image189.jpeg"/><Relationship Id="rId2" Type="http://schemas.openxmlformats.org/officeDocument/2006/relationships/image" Target="../media/image188.jpeg"/><Relationship Id="rId1" Type="http://schemas.openxmlformats.org/officeDocument/2006/relationships/image" Target="../media/image187.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95.jpeg"/><Relationship Id="rId3" Type="http://schemas.openxmlformats.org/officeDocument/2006/relationships/image" Target="../media/image194.jpeg"/><Relationship Id="rId2" Type="http://schemas.openxmlformats.org/officeDocument/2006/relationships/image" Target="../media/image193.jpeg"/><Relationship Id="rId1" Type="http://schemas.openxmlformats.org/officeDocument/2006/relationships/image" Target="../media/image19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9" Type="http://schemas.openxmlformats.org/officeDocument/2006/relationships/image" Target="../media/image203.png"/><Relationship Id="rId8" Type="http://schemas.openxmlformats.org/officeDocument/2006/relationships/image" Target="../media/image202.png"/><Relationship Id="rId7" Type="http://schemas.openxmlformats.org/officeDocument/2006/relationships/image" Target="../media/image201.png"/><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 Id="rId3" Type="http://schemas.openxmlformats.org/officeDocument/2006/relationships/image" Target="../media/image197.png"/><Relationship Id="rId2" Type="http://schemas.openxmlformats.org/officeDocument/2006/relationships/image" Target="../media/image196.png"/><Relationship Id="rId12" Type="http://schemas.openxmlformats.org/officeDocument/2006/relationships/slideLayout" Target="../slideLayouts/slideLayout1.xml"/><Relationship Id="rId11" Type="http://schemas.openxmlformats.org/officeDocument/2006/relationships/image" Target="../media/image205.jpeg"/><Relationship Id="rId10" Type="http://schemas.openxmlformats.org/officeDocument/2006/relationships/image" Target="../media/image204.pn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image" Target="../media/image206.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6" Type="http://schemas.openxmlformats.org/officeDocument/2006/relationships/slideLayout" Target="../slideLayouts/slideLayout1.xml"/><Relationship Id="rId15" Type="http://schemas.openxmlformats.org/officeDocument/2006/relationships/image" Target="../media/image12.png"/><Relationship Id="rId14" Type="http://schemas.openxmlformats.org/officeDocument/2006/relationships/image" Target="../media/image11.jpeg"/><Relationship Id="rId13" Type="http://schemas.openxmlformats.org/officeDocument/2006/relationships/image" Target="../media/image25.png"/><Relationship Id="rId12" Type="http://schemas.openxmlformats.org/officeDocument/2006/relationships/image" Target="../media/image24.jpeg"/><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11.jpeg"/><Relationship Id="rId39" Type="http://schemas.openxmlformats.org/officeDocument/2006/relationships/slideLayout" Target="../slideLayouts/slideLayout1.xml"/><Relationship Id="rId38" Type="http://schemas.openxmlformats.org/officeDocument/2006/relationships/image" Target="../media/image61.png"/><Relationship Id="rId37" Type="http://schemas.openxmlformats.org/officeDocument/2006/relationships/image" Target="../media/image60.jpeg"/><Relationship Id="rId36" Type="http://schemas.openxmlformats.org/officeDocument/2006/relationships/image" Target="../media/image59.png"/><Relationship Id="rId35" Type="http://schemas.openxmlformats.org/officeDocument/2006/relationships/image" Target="../media/image58.png"/><Relationship Id="rId34" Type="http://schemas.openxmlformats.org/officeDocument/2006/relationships/image" Target="../media/image57.png"/><Relationship Id="rId33" Type="http://schemas.openxmlformats.org/officeDocument/2006/relationships/image" Target="../media/image56.jpeg"/><Relationship Id="rId32" Type="http://schemas.openxmlformats.org/officeDocument/2006/relationships/image" Target="../media/image55.png"/><Relationship Id="rId31" Type="http://schemas.openxmlformats.org/officeDocument/2006/relationships/image" Target="../media/image54.png"/><Relationship Id="rId30" Type="http://schemas.openxmlformats.org/officeDocument/2006/relationships/image" Target="../media/image53.png"/><Relationship Id="rId3" Type="http://schemas.openxmlformats.org/officeDocument/2006/relationships/image" Target="../media/image28.png"/><Relationship Id="rId29" Type="http://schemas.openxmlformats.org/officeDocument/2006/relationships/image" Target="../media/image52.jpeg"/><Relationship Id="rId28" Type="http://schemas.openxmlformats.org/officeDocument/2006/relationships/image" Target="../media/image51.png"/><Relationship Id="rId27" Type="http://schemas.openxmlformats.org/officeDocument/2006/relationships/image" Target="../media/image50.png"/><Relationship Id="rId26" Type="http://schemas.openxmlformats.org/officeDocument/2006/relationships/image" Target="../media/image49.png"/><Relationship Id="rId25" Type="http://schemas.openxmlformats.org/officeDocument/2006/relationships/image" Target="../media/image48.jpeg"/><Relationship Id="rId24" Type="http://schemas.openxmlformats.org/officeDocument/2006/relationships/image" Target="../media/image47.png"/><Relationship Id="rId23" Type="http://schemas.openxmlformats.org/officeDocument/2006/relationships/image" Target="../media/image46.png"/><Relationship Id="rId22" Type="http://schemas.openxmlformats.org/officeDocument/2006/relationships/image" Target="../media/image45.jpeg"/><Relationship Id="rId21" Type="http://schemas.openxmlformats.org/officeDocument/2006/relationships/image" Target="../media/image44.png"/><Relationship Id="rId20" Type="http://schemas.openxmlformats.org/officeDocument/2006/relationships/image" Target="../media/image43.png"/><Relationship Id="rId2" Type="http://schemas.openxmlformats.org/officeDocument/2006/relationships/image" Target="../media/image27.png"/><Relationship Id="rId19" Type="http://schemas.openxmlformats.org/officeDocument/2006/relationships/image" Target="../media/image42.png"/><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39.jpeg"/><Relationship Id="rId15" Type="http://schemas.openxmlformats.org/officeDocument/2006/relationships/image" Target="../media/image38.png"/><Relationship Id="rId14" Type="http://schemas.openxmlformats.org/officeDocument/2006/relationships/image" Target="../media/image37.jpeg"/><Relationship Id="rId13" Type="http://schemas.openxmlformats.org/officeDocument/2006/relationships/image" Target="../media/image36.jpeg"/><Relationship Id="rId12" Type="http://schemas.openxmlformats.org/officeDocument/2006/relationships/image" Target="../media/image35.jpeg"/><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63.png"/><Relationship Id="rId2" Type="http://schemas.openxmlformats.org/officeDocument/2006/relationships/image" Target="../media/image11.jpeg"/><Relationship Id="rId1" Type="http://schemas.openxmlformats.org/officeDocument/2006/relationships/image" Target="../media/image62.png"/></Relationships>
</file>

<file path=ppt/slides/_rels/slide7.xml.rels><?xml version="1.0" encoding="UTF-8" standalone="yes"?>
<Relationships xmlns="http://schemas.openxmlformats.org/package/2006/relationships"><Relationship Id="rId9" Type="http://schemas.openxmlformats.org/officeDocument/2006/relationships/image" Target="../media/image70.png"/><Relationship Id="rId8" Type="http://schemas.openxmlformats.org/officeDocument/2006/relationships/image" Target="../media/image69.png"/><Relationship Id="rId7" Type="http://schemas.openxmlformats.org/officeDocument/2006/relationships/image" Target="../media/image68.png"/><Relationship Id="rId6" Type="http://schemas.openxmlformats.org/officeDocument/2006/relationships/image" Target="../media/image12.png"/><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11.jpeg"/><Relationship Id="rId14" Type="http://schemas.openxmlformats.org/officeDocument/2006/relationships/slideLayout" Target="../slideLayouts/slideLayout1.xml"/><Relationship Id="rId13" Type="http://schemas.openxmlformats.org/officeDocument/2006/relationships/image" Target="../media/image74.png"/><Relationship Id="rId12" Type="http://schemas.openxmlformats.org/officeDocument/2006/relationships/image" Target="../media/image73.png"/><Relationship Id="rId11" Type="http://schemas.openxmlformats.org/officeDocument/2006/relationships/image" Target="../media/image72.png"/><Relationship Id="rId10" Type="http://schemas.openxmlformats.org/officeDocument/2006/relationships/image" Target="../media/image71.png"/><Relationship Id="rId1" Type="http://schemas.openxmlformats.org/officeDocument/2006/relationships/image" Target="../media/image64.png"/></Relationships>
</file>

<file path=ppt/slides/_rels/slide8.xml.rels><?xml version="1.0" encoding="UTF-8" standalone="yes"?>
<Relationships xmlns="http://schemas.openxmlformats.org/package/2006/relationships"><Relationship Id="rId9" Type="http://schemas.openxmlformats.org/officeDocument/2006/relationships/image" Target="../media/image83.jpeg"/><Relationship Id="rId8" Type="http://schemas.openxmlformats.org/officeDocument/2006/relationships/image" Target="../media/image82.jpeg"/><Relationship Id="rId7" Type="http://schemas.openxmlformats.org/officeDocument/2006/relationships/image" Target="../media/image81.jpeg"/><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 Id="rId3" Type="http://schemas.openxmlformats.org/officeDocument/2006/relationships/image" Target="../media/image77.jpeg"/><Relationship Id="rId2" Type="http://schemas.openxmlformats.org/officeDocument/2006/relationships/image" Target="../media/image76.jpeg"/><Relationship Id="rId13" Type="http://schemas.openxmlformats.org/officeDocument/2006/relationships/slideLayout" Target="../slideLayouts/slideLayout1.xml"/><Relationship Id="rId12" Type="http://schemas.openxmlformats.org/officeDocument/2006/relationships/image" Target="../media/image12.png"/><Relationship Id="rId11" Type="http://schemas.openxmlformats.org/officeDocument/2006/relationships/image" Target="../media/image11.jpeg"/><Relationship Id="rId10" Type="http://schemas.openxmlformats.org/officeDocument/2006/relationships/image" Target="../media/image84.jpeg"/><Relationship Id="rId1" Type="http://schemas.openxmlformats.org/officeDocument/2006/relationships/image" Target="../media/image75.jpeg"/></Relationships>
</file>

<file path=ppt/slides/_rels/slide9.xml.rels><?xml version="1.0" encoding="UTF-8" standalone="yes"?>
<Relationships xmlns="http://schemas.openxmlformats.org/package/2006/relationships"><Relationship Id="rId9" Type="http://schemas.openxmlformats.org/officeDocument/2006/relationships/image" Target="../media/image92.png"/><Relationship Id="rId8" Type="http://schemas.openxmlformats.org/officeDocument/2006/relationships/image" Target="../media/image91.png"/><Relationship Id="rId7" Type="http://schemas.openxmlformats.org/officeDocument/2006/relationships/image" Target="../media/image90.png"/><Relationship Id="rId6" Type="http://schemas.openxmlformats.org/officeDocument/2006/relationships/image" Target="../media/image89.png"/><Relationship Id="rId5" Type="http://schemas.openxmlformats.org/officeDocument/2006/relationships/image" Target="../media/image88.jpeg"/><Relationship Id="rId4" Type="http://schemas.openxmlformats.org/officeDocument/2006/relationships/image" Target="../media/image87.jpeg"/><Relationship Id="rId3" Type="http://schemas.openxmlformats.org/officeDocument/2006/relationships/image" Target="../media/image86.png"/><Relationship Id="rId2" Type="http://schemas.openxmlformats.org/officeDocument/2006/relationships/image" Target="../media/image85.png"/><Relationship Id="rId14" Type="http://schemas.openxmlformats.org/officeDocument/2006/relationships/slideLayout" Target="../slideLayouts/slideLayout1.xml"/><Relationship Id="rId13" Type="http://schemas.openxmlformats.org/officeDocument/2006/relationships/image" Target="../media/image12.png"/><Relationship Id="rId12" Type="http://schemas.openxmlformats.org/officeDocument/2006/relationships/image" Target="../media/image11.jpeg"/><Relationship Id="rId11" Type="http://schemas.openxmlformats.org/officeDocument/2006/relationships/image" Target="../media/image94.png"/><Relationship Id="rId10" Type="http://schemas.openxmlformats.org/officeDocument/2006/relationships/image" Target="../media/image93.png"/><Relationship Id="rId1"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rot="21600000">
            <a:off x="0" y="0"/>
            <a:ext cx="12192000" cy="6857997"/>
          </a:xfrm>
          <a:prstGeom prst="rect">
            <a:avLst/>
          </a:prstGeom>
        </p:spPr>
      </p:pic>
      <p:sp>
        <p:nvSpPr>
          <p:cNvPr id="4" name="textbox 4"/>
          <p:cNvSpPr/>
          <p:nvPr/>
        </p:nvSpPr>
        <p:spPr>
          <a:xfrm>
            <a:off x="3659505" y="2541905"/>
            <a:ext cx="5203825" cy="802005"/>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marL="12700" algn="l" rtl="0" eaLnBrk="0">
              <a:lnSpc>
                <a:spcPct val="89000"/>
              </a:lnSpc>
            </a:pPr>
            <a:r>
              <a:rPr sz="4800" b="1" u="sng" kern="0" spc="0" dirty="0">
                <a:solidFill>
                  <a:srgbClr val="C00000">
                    <a:alpha val="100000"/>
                  </a:srgbClr>
                </a:solidFill>
                <a:uFill>
                  <a:solidFill>
                    <a:srgbClr val="A6A6A6"/>
                  </a:solidFill>
                </a:uFill>
                <a:latin typeface="微软雅黑" panose="020B0503020204020204" charset="-122"/>
                <a:ea typeface="微软雅黑" panose="020B0503020204020204" charset="-122"/>
                <a:cs typeface="微软雅黑" panose="020B0503020204020204" charset="-122"/>
              </a:rPr>
              <a:t>绿色节能产品揭秘</a:t>
            </a:r>
            <a:endParaRPr sz="4800" dirty="0">
              <a:latin typeface="微软雅黑" panose="020B0503020204020204" charset="-122"/>
              <a:ea typeface="微软雅黑" panose="020B0503020204020204" charset="-122"/>
              <a:cs typeface="微软雅黑" panose="020B0503020204020204" charset="-122"/>
            </a:endParaRPr>
          </a:p>
          <a:p>
            <a:pPr algn="l" rtl="0" eaLnBrk="0">
              <a:lnSpc>
                <a:spcPct val="127000"/>
              </a:lnSpc>
            </a:pPr>
            <a:endParaRPr sz="1000" dirty="0">
              <a:latin typeface="Arial" panose="020B0604020202020204"/>
              <a:ea typeface="Arial" panose="020B0604020202020204"/>
              <a:cs typeface="Arial" panose="020B0604020202020204"/>
            </a:endParaRPr>
          </a:p>
          <a:p>
            <a:pPr algn="l" rtl="0" eaLnBrk="0">
              <a:lnSpc>
                <a:spcPct val="127000"/>
              </a:lnSpc>
            </a:pPr>
            <a:endParaRPr sz="1000" dirty="0">
              <a:latin typeface="Arial" panose="020B0604020202020204"/>
              <a:ea typeface="Arial" panose="020B0604020202020204"/>
              <a:cs typeface="Arial" panose="020B0604020202020204"/>
            </a:endParaRPr>
          </a:p>
          <a:p>
            <a:pPr algn="l" rtl="0" eaLnBrk="0">
              <a:lnSpc>
                <a:spcPct val="102000"/>
              </a:lnSpc>
            </a:pPr>
            <a:endParaRPr sz="1100" dirty="0">
              <a:latin typeface="Arial" panose="020B0604020202020204"/>
              <a:ea typeface="Arial" panose="020B0604020202020204"/>
              <a:cs typeface="Arial" panose="020B0604020202020204"/>
            </a:endParaRPr>
          </a:p>
          <a:p>
            <a:pPr marL="2144395" algn="ctr" rtl="0" eaLnBrk="0">
              <a:lnSpc>
                <a:spcPct val="90000"/>
              </a:lnSpc>
              <a:spcBef>
                <a:spcPts val="5"/>
              </a:spcBef>
            </a:pPr>
            <a:endParaRPr sz="2100" dirty="0">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stretch>
            <a:fillRect/>
          </a:stretch>
        </p:blipFill>
        <p:spPr>
          <a:xfrm rot="21600000">
            <a:off x="9816338" y="202412"/>
            <a:ext cx="2164969" cy="8290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ath 498"/>
          <p:cNvSpPr/>
          <p:nvPr/>
        </p:nvSpPr>
        <p:spPr>
          <a:xfrm>
            <a:off x="1548383" y="4101477"/>
            <a:ext cx="4471543" cy="1267447"/>
          </a:xfrm>
          <a:custGeom>
            <a:avLst/>
            <a:gdLst/>
            <a:ahLst/>
            <a:cxnLst/>
            <a:rect l="0" t="0" r="0" b="0"/>
            <a:pathLst>
              <a:path w="7041" h="1995">
                <a:moveTo>
                  <a:pt x="0" y="1995"/>
                </a:moveTo>
                <a:lnTo>
                  <a:pt x="7041" y="1995"/>
                </a:lnTo>
                <a:lnTo>
                  <a:pt x="7041" y="0"/>
                </a:lnTo>
                <a:lnTo>
                  <a:pt x="0" y="0"/>
                </a:lnTo>
                <a:lnTo>
                  <a:pt x="0" y="1995"/>
                </a:lnTo>
                <a:close/>
              </a:path>
            </a:pathLst>
          </a:custGeom>
          <a:solidFill>
            <a:srgbClr val="C00000">
              <a:alpha val="7058"/>
            </a:srgbClr>
          </a:solidFill>
          <a:ln w="0" cap="flat">
            <a:noFill/>
            <a:prstDash val="solid"/>
            <a:miter lim="0"/>
          </a:ln>
        </p:spPr>
        <p:txBody>
          <a:bodyPr rtlCol="0"/>
          <a:lstStyle/>
          <a:p>
            <a:pPr algn="ctr"/>
            <a:endParaRPr lang="zh-CN" altLang="en-US"/>
          </a:p>
        </p:txBody>
      </p:sp>
      <p:sp>
        <p:nvSpPr>
          <p:cNvPr id="500" name="textbox 500"/>
          <p:cNvSpPr/>
          <p:nvPr/>
        </p:nvSpPr>
        <p:spPr>
          <a:xfrm>
            <a:off x="8563307" y="5235695"/>
            <a:ext cx="3408045" cy="1510664"/>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6510" algn="l" rtl="0" eaLnBrk="0">
              <a:lnSpc>
                <a:spcPct val="89000"/>
              </a:lnSpc>
            </a:pPr>
            <a:r>
              <a:rPr sz="14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南昌x行政服务中心</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1071台分体空调</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a:t>
            </a:r>
            <a:endParaRPr sz="1400" dirty="0">
              <a:latin typeface="微软雅黑" panose="020B0503020204020204" charset="-122"/>
              <a:ea typeface="微软雅黑" panose="020B0503020204020204" charset="-122"/>
              <a:cs typeface="微软雅黑" panose="020B0503020204020204" charset="-122"/>
            </a:endParaRPr>
          </a:p>
          <a:p>
            <a:pPr marL="12700" algn="l" rtl="0" eaLnBrk="0">
              <a:lnSpc>
                <a:spcPts val="2520"/>
              </a:lnSpc>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整体项目金额约80万元（包含照明等改</a:t>
            </a:r>
            <a:endParaRPr sz="1400" dirty="0">
              <a:latin typeface="微软雅黑" panose="020B0503020204020204" charset="-122"/>
              <a:ea typeface="微软雅黑" panose="020B0503020204020204" charset="-122"/>
              <a:cs typeface="微软雅黑" panose="020B0503020204020204" charset="-122"/>
            </a:endParaRPr>
          </a:p>
          <a:p>
            <a:pPr marL="13970" algn="l" rtl="0" eaLnBrk="0">
              <a:lnSpc>
                <a:spcPct val="147000"/>
              </a:lnSpc>
              <a:spcBef>
                <a:spcPts val="235"/>
              </a:spcBef>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造</a:t>
            </a:r>
            <a:r>
              <a:rPr sz="1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实现自动化管控空调、自动</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设置节能</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策略、自动巡检，降低人工巡检及维护成本</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700" dirty="0">
              <a:latin typeface="Arial" panose="020B0604020202020204"/>
              <a:ea typeface="Arial" panose="020B0604020202020204"/>
              <a:cs typeface="Arial" panose="020B0604020202020204"/>
            </a:endParaRPr>
          </a:p>
          <a:p>
            <a:pPr marL="3115310" algn="l" rtl="0" eaLnBrk="0">
              <a:lnSpc>
                <a:spcPct val="89000"/>
              </a:lnSpc>
            </a:pPr>
            <a:r>
              <a:rPr sz="1500" kern="0" spc="-20" dirty="0">
                <a:solidFill>
                  <a:srgbClr val="898989">
                    <a:alpha val="100000"/>
                  </a:srgbClr>
                </a:solidFill>
                <a:latin typeface="Calibri" panose="020F0502020204030204"/>
                <a:ea typeface="Calibri" panose="020F0502020204030204"/>
                <a:cs typeface="Calibri" panose="020F0502020204030204"/>
              </a:rPr>
              <a:t>10</a:t>
            </a:r>
            <a:endParaRPr sz="1500" dirty="0">
              <a:latin typeface="Calibri" panose="020F0502020204030204"/>
              <a:ea typeface="Calibri" panose="020F0502020204030204"/>
              <a:cs typeface="Calibri" panose="020F0502020204030204"/>
            </a:endParaRPr>
          </a:p>
        </p:txBody>
      </p:sp>
      <p:pic>
        <p:nvPicPr>
          <p:cNvPr id="502" name="picture 502"/>
          <p:cNvPicPr>
            <a:picLocks noChangeAspect="1"/>
          </p:cNvPicPr>
          <p:nvPr/>
        </p:nvPicPr>
        <p:blipFill>
          <a:blip r:embed="rId1"/>
          <a:stretch>
            <a:fillRect/>
          </a:stretch>
        </p:blipFill>
        <p:spPr>
          <a:xfrm rot="21600000">
            <a:off x="1810385" y="5671184"/>
            <a:ext cx="851801" cy="764882"/>
          </a:xfrm>
          <a:prstGeom prst="rect">
            <a:avLst/>
          </a:prstGeom>
        </p:spPr>
      </p:pic>
      <p:graphicFrame>
        <p:nvGraphicFramePr>
          <p:cNvPr id="504" name="table 504"/>
          <p:cNvGraphicFramePr>
            <a:graphicFrameLocks noGrp="1"/>
          </p:cNvGraphicFramePr>
          <p:nvPr/>
        </p:nvGraphicFramePr>
        <p:xfrm>
          <a:off x="1810385" y="5324545"/>
          <a:ext cx="3829685" cy="1223010"/>
        </p:xfrm>
        <a:graphic>
          <a:graphicData uri="http://schemas.openxmlformats.org/drawingml/2006/table">
            <a:tbl>
              <a:tblPr/>
              <a:tblGrid>
                <a:gridCol w="926465"/>
                <a:gridCol w="2017395"/>
                <a:gridCol w="885825"/>
              </a:tblGrid>
              <a:tr h="122301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73660" algn="l" rtl="0" eaLnBrk="0">
                        <a:lnSpc>
                          <a:spcPct val="89000"/>
                        </a:lnSpc>
                      </a:pPr>
                      <a:r>
                        <a:rPr sz="36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36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r>
            </a:tbl>
          </a:graphicData>
        </a:graphic>
      </p:graphicFrame>
      <p:pic>
        <p:nvPicPr>
          <p:cNvPr id="506" name="picture 506"/>
          <p:cNvPicPr>
            <a:picLocks noChangeAspect="1"/>
          </p:cNvPicPr>
          <p:nvPr/>
        </p:nvPicPr>
        <p:blipFill>
          <a:blip r:embed="rId2"/>
          <a:stretch>
            <a:fillRect/>
          </a:stretch>
        </p:blipFill>
        <p:spPr>
          <a:xfrm rot="21600000">
            <a:off x="3621365" y="5866129"/>
            <a:ext cx="1150075" cy="445769"/>
          </a:xfrm>
          <a:prstGeom prst="rect">
            <a:avLst/>
          </a:prstGeom>
        </p:spPr>
      </p:pic>
      <p:pic>
        <p:nvPicPr>
          <p:cNvPr id="508" name="picture 508"/>
          <p:cNvPicPr>
            <a:picLocks noChangeAspect="1"/>
          </p:cNvPicPr>
          <p:nvPr/>
        </p:nvPicPr>
        <p:blipFill>
          <a:blip r:embed="rId3"/>
          <a:stretch>
            <a:fillRect/>
          </a:stretch>
        </p:blipFill>
        <p:spPr>
          <a:xfrm rot="21600000">
            <a:off x="3141798" y="5861430"/>
            <a:ext cx="441789" cy="453453"/>
          </a:xfrm>
          <a:prstGeom prst="rect">
            <a:avLst/>
          </a:prstGeom>
        </p:spPr>
      </p:pic>
      <p:sp>
        <p:nvSpPr>
          <p:cNvPr id="510" name="path 510"/>
          <p:cNvSpPr/>
          <p:nvPr/>
        </p:nvSpPr>
        <p:spPr>
          <a:xfrm>
            <a:off x="1556003" y="5622378"/>
            <a:ext cx="4471542" cy="1071791"/>
          </a:xfrm>
          <a:custGeom>
            <a:avLst/>
            <a:gdLst/>
            <a:ahLst/>
            <a:cxnLst/>
            <a:rect l="0" t="0" r="0" b="0"/>
            <a:pathLst>
              <a:path w="7041" h="1687">
                <a:moveTo>
                  <a:pt x="0" y="1687"/>
                </a:moveTo>
                <a:lnTo>
                  <a:pt x="7041" y="1687"/>
                </a:lnTo>
                <a:lnTo>
                  <a:pt x="7041" y="0"/>
                </a:lnTo>
                <a:lnTo>
                  <a:pt x="0" y="0"/>
                </a:lnTo>
                <a:lnTo>
                  <a:pt x="0" y="1687"/>
                </a:lnTo>
                <a:close/>
              </a:path>
            </a:pathLst>
          </a:custGeom>
          <a:solidFill>
            <a:srgbClr val="C00000">
              <a:alpha val="7058"/>
            </a:srgbClr>
          </a:solidFill>
          <a:ln w="0" cap="flat">
            <a:noFill/>
            <a:prstDash val="solid"/>
            <a:miter lim="0"/>
          </a:ln>
        </p:spPr>
        <p:txBody>
          <a:bodyPr rtlCol="0"/>
          <a:lstStyle/>
          <a:p>
            <a:pPr algn="ctr"/>
            <a:endParaRPr lang="zh-CN" altLang="en-US"/>
          </a:p>
        </p:txBody>
      </p:sp>
      <p:graphicFrame>
        <p:nvGraphicFramePr>
          <p:cNvPr id="512" name="table 512"/>
          <p:cNvGraphicFramePr>
            <a:graphicFrameLocks noGrp="1"/>
          </p:cNvGraphicFramePr>
          <p:nvPr/>
        </p:nvGraphicFramePr>
        <p:xfrm>
          <a:off x="9062466" y="994028"/>
          <a:ext cx="2839719" cy="1396365"/>
        </p:xfrm>
        <a:graphic>
          <a:graphicData uri="http://schemas.openxmlformats.org/drawingml/2006/table">
            <a:tbl>
              <a:tblPr/>
              <a:tblGrid>
                <a:gridCol w="2839719"/>
              </a:tblGrid>
              <a:tr h="1383665">
                <a:tc>
                  <a:txBody>
                    <a:bodyPr/>
                    <a:lstStyle/>
                    <a:p>
                      <a:pPr algn="l" rtl="0" eaLnBrk="0">
                        <a:lnSpc>
                          <a:spcPct val="110000"/>
                        </a:lnSpc>
                      </a:pPr>
                      <a:endParaRPr sz="500" dirty="0">
                        <a:latin typeface="Arial" panose="020B0604020202020204"/>
                        <a:ea typeface="Arial" panose="020B0604020202020204"/>
                        <a:cs typeface="Arial" panose="020B0604020202020204"/>
                      </a:endParaRPr>
                    </a:p>
                    <a:p>
                      <a:pPr marL="1035685" algn="l" rtl="0" eaLnBrk="0">
                        <a:lnSpc>
                          <a:spcPct val="89000"/>
                        </a:lnSpc>
                        <a:spcBef>
                          <a:spcPts val="5"/>
                        </a:spcBef>
                      </a:pP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AI智能体</a:t>
                      </a:r>
                      <a:endParaRPr sz="1400" dirty="0">
                        <a:latin typeface="微软雅黑" panose="020B0503020204020204" charset="-122"/>
                        <a:ea typeface="微软雅黑" panose="020B0503020204020204" charset="-122"/>
                        <a:cs typeface="微软雅黑" panose="020B0503020204020204" charset="-122"/>
                      </a:endParaRPr>
                    </a:p>
                    <a:p>
                      <a:pPr marL="385445" indent="-277495" algn="l" rtl="0" eaLnBrk="0">
                        <a:lnSpc>
                          <a:spcPct val="98000"/>
                        </a:lnSpc>
                        <a:spcBef>
                          <a:spcPts val="170"/>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70" dirty="0">
                          <a:solidFill>
                            <a:srgbClr val="000000">
                              <a:alpha val="100000"/>
                            </a:srgbClr>
                          </a:solidFill>
                          <a:latin typeface="Arial" panose="020B0604020202020204"/>
                          <a:ea typeface="Arial" panose="020B0604020202020204"/>
                          <a:cs typeface="Arial" panose="020B0604020202020204"/>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分体空调节能智能体：</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潮汐节</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能大脑智能调度设备协同工</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作，</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识别人来自动开空调、人走自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动关空调、温度自调节，冷暖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舒适不费能</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12700" cap="flat" cmpd="sng" algn="ctr">
                      <a:solidFill>
                        <a:srgbClr val="C00000"/>
                      </a:solidFill>
                      <a:prstDash val="dash"/>
                      <a:round/>
                      <a:headEnd type="none" w="med" len="med"/>
                      <a:tailEnd type="none" w="med" len="med"/>
                    </a:lnB>
                  </a:tcPr>
                </a:tc>
              </a:tr>
            </a:tbl>
          </a:graphicData>
        </a:graphic>
      </p:graphicFrame>
      <p:pic>
        <p:nvPicPr>
          <p:cNvPr id="514" name="picture 514"/>
          <p:cNvPicPr>
            <a:picLocks noChangeAspect="1"/>
          </p:cNvPicPr>
          <p:nvPr/>
        </p:nvPicPr>
        <p:blipFill>
          <a:blip r:embed="rId4"/>
          <a:stretch>
            <a:fillRect/>
          </a:stretch>
        </p:blipFill>
        <p:spPr>
          <a:xfrm rot="21600000">
            <a:off x="6428232" y="3287648"/>
            <a:ext cx="2784728" cy="1358645"/>
          </a:xfrm>
          <a:prstGeom prst="rect">
            <a:avLst/>
          </a:prstGeom>
        </p:spPr>
      </p:pic>
      <p:sp>
        <p:nvSpPr>
          <p:cNvPr id="516" name="textbox 516"/>
          <p:cNvSpPr/>
          <p:nvPr/>
        </p:nvSpPr>
        <p:spPr>
          <a:xfrm>
            <a:off x="9321472" y="3363588"/>
            <a:ext cx="2798445" cy="128270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7780" algn="l" rtl="0" eaLnBrk="0">
              <a:lnSpc>
                <a:spcPct val="96000"/>
              </a:lnSpc>
              <a:tabLst>
                <a:tab pos="161925" algn="l"/>
              </a:tabLst>
            </a:pPr>
            <a:r>
              <a:rPr sz="1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优胜点：</a:t>
            </a:r>
            <a:endParaRPr sz="1300" dirty="0">
              <a:latin typeface="微软雅黑" panose="020B0503020204020204" charset="-122"/>
              <a:ea typeface="微软雅黑" panose="020B0503020204020204" charset="-122"/>
              <a:cs typeface="微软雅黑" panose="020B0503020204020204" charset="-122"/>
            </a:endParaRPr>
          </a:p>
          <a:p>
            <a:pPr marL="292100" indent="-279400" algn="l" rtl="0" eaLnBrk="0">
              <a:lnSpc>
                <a:spcPct val="95000"/>
              </a:lnSpc>
              <a:spcBef>
                <a:spcPts val="170"/>
              </a:spcBef>
            </a:pPr>
            <a:r>
              <a:rPr sz="1400" kern="0" spc="-10" dirty="0">
                <a:solidFill>
                  <a:srgbClr val="C00000">
                    <a:alpha val="100000"/>
                  </a:srgbClr>
                </a:solidFill>
                <a:latin typeface="Arial" panose="020B0604020202020204"/>
                <a:ea typeface="Arial" panose="020B0604020202020204"/>
                <a:cs typeface="Arial" panose="020B0604020202020204"/>
              </a:rPr>
              <a:t>•</a:t>
            </a:r>
            <a:r>
              <a:rPr sz="1400" kern="0" spc="70" dirty="0">
                <a:solidFill>
                  <a:srgbClr val="C00000">
                    <a:alpha val="100000"/>
                  </a:srgbClr>
                </a:solidFill>
                <a:latin typeface="Arial" panose="020B0604020202020204"/>
                <a:ea typeface="Arial" panose="020B0604020202020204"/>
                <a:cs typeface="Arial" panose="020B0604020202020204"/>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智能纠偏：</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平台智能解析本地遥</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控操作，智能纠偏用户行为</a:t>
            </a:r>
            <a:endParaRPr sz="14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185"/>
              </a:spcBef>
            </a:pPr>
            <a:r>
              <a:rPr sz="1400" kern="0" spc="-10" dirty="0">
                <a:solidFill>
                  <a:srgbClr val="C00000">
                    <a:alpha val="100000"/>
                  </a:srgbClr>
                </a:solidFill>
                <a:latin typeface="Arial" panose="020B0604020202020204"/>
                <a:ea typeface="Arial" panose="020B0604020202020204"/>
                <a:cs typeface="Arial" panose="020B0604020202020204"/>
              </a:rPr>
              <a:t>•</a:t>
            </a:r>
            <a:r>
              <a:rPr sz="1400" kern="0" spc="70" dirty="0">
                <a:solidFill>
                  <a:srgbClr val="C00000">
                    <a:alpha val="100000"/>
                  </a:srgbClr>
                </a:solidFill>
                <a:latin typeface="Arial" panose="020B0604020202020204"/>
                <a:ea typeface="Arial" panose="020B0604020202020204"/>
                <a:cs typeface="Arial" panose="020B0604020202020204"/>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稳定可靠：</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采用4G蜂窝网络</a:t>
            </a:r>
            <a:endParaRPr sz="14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支持空调用电量计量</a:t>
            </a:r>
            <a:endParaRPr sz="14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支持远程强断电路</a:t>
            </a:r>
            <a:endParaRPr sz="1400" dirty="0">
              <a:latin typeface="微软雅黑" panose="020B0503020204020204" charset="-122"/>
              <a:ea typeface="微软雅黑" panose="020B0503020204020204" charset="-122"/>
              <a:cs typeface="微软雅黑" panose="020B0503020204020204" charset="-122"/>
            </a:endParaRPr>
          </a:p>
        </p:txBody>
      </p:sp>
      <p:pic>
        <p:nvPicPr>
          <p:cNvPr id="518" name="picture 518"/>
          <p:cNvPicPr>
            <a:picLocks noChangeAspect="1"/>
          </p:cNvPicPr>
          <p:nvPr/>
        </p:nvPicPr>
        <p:blipFill>
          <a:blip r:embed="rId5"/>
          <a:stretch>
            <a:fillRect/>
          </a:stretch>
        </p:blipFill>
        <p:spPr>
          <a:xfrm rot="21600000">
            <a:off x="9339699" y="3390196"/>
            <a:ext cx="143894" cy="130878"/>
          </a:xfrm>
          <a:prstGeom prst="rect">
            <a:avLst/>
          </a:prstGeom>
        </p:spPr>
      </p:pic>
      <p:sp>
        <p:nvSpPr>
          <p:cNvPr id="520" name="textbox 520"/>
          <p:cNvSpPr/>
          <p:nvPr/>
        </p:nvSpPr>
        <p:spPr>
          <a:xfrm>
            <a:off x="536543" y="2798450"/>
            <a:ext cx="5361940" cy="607059"/>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基于4G蜂窝网络实现</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远程控制、电路强断、数据计量</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，提供</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880"/>
              </a:lnSpc>
            </a:pPr>
            <a:r>
              <a:rPr sz="15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感应调温、定时开关、达温</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控制、设备巡检等功能</a:t>
            </a:r>
            <a:endParaRPr sz="1500" dirty="0">
              <a:latin typeface="微软雅黑" panose="020B0503020204020204" charset="-122"/>
              <a:ea typeface="微软雅黑" panose="020B0503020204020204" charset="-122"/>
              <a:cs typeface="微软雅黑" panose="020B0503020204020204" charset="-122"/>
            </a:endParaRPr>
          </a:p>
        </p:txBody>
      </p:sp>
      <p:grpSp>
        <p:nvGrpSpPr>
          <p:cNvPr id="12" name="group 12"/>
          <p:cNvGrpSpPr/>
          <p:nvPr/>
        </p:nvGrpSpPr>
        <p:grpSpPr>
          <a:xfrm rot="21600000">
            <a:off x="364289" y="940161"/>
            <a:ext cx="1686579" cy="1660514"/>
            <a:chOff x="0" y="0"/>
            <a:chExt cx="1686579" cy="1660514"/>
          </a:xfrm>
        </p:grpSpPr>
        <p:pic>
          <p:nvPicPr>
            <p:cNvPr id="522" name="picture 522"/>
            <p:cNvPicPr>
              <a:picLocks noChangeAspect="1"/>
            </p:cNvPicPr>
            <p:nvPr/>
          </p:nvPicPr>
          <p:blipFill>
            <a:blip r:embed="rId6"/>
            <a:stretch>
              <a:fillRect/>
            </a:stretch>
          </p:blipFill>
          <p:spPr>
            <a:xfrm rot="21600000">
              <a:off x="0" y="0"/>
              <a:ext cx="1686579" cy="1660514"/>
            </a:xfrm>
            <a:prstGeom prst="rect">
              <a:avLst/>
            </a:prstGeom>
          </p:spPr>
        </p:pic>
        <p:sp>
          <p:nvSpPr>
            <p:cNvPr id="524" name="textbox 524"/>
            <p:cNvSpPr/>
            <p:nvPr/>
          </p:nvSpPr>
          <p:spPr>
            <a:xfrm>
              <a:off x="-12700" y="-12700"/>
              <a:ext cx="1712595" cy="1685925"/>
            </a:xfrm>
            <a:prstGeom prst="rect">
              <a:avLst/>
            </a:prstGeom>
            <a:noFill/>
            <a:ln w="0" cap="flat">
              <a:noFill/>
              <a:prstDash val="solid"/>
              <a:miter lim="0"/>
            </a:ln>
          </p:spPr>
          <p:txBody>
            <a:bodyPr vert="horz" wrap="square" lIns="0" tIns="0" rIns="0" bIns="0"/>
            <a:lstStyle/>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131000"/>
                </a:lnSpc>
              </a:pPr>
              <a:endParaRPr sz="1000" dirty="0">
                <a:latin typeface="Arial" panose="020B0604020202020204"/>
                <a:ea typeface="Arial" panose="020B0604020202020204"/>
                <a:cs typeface="Arial" panose="020B0604020202020204"/>
              </a:endParaRPr>
            </a:p>
            <a:p>
              <a:pPr marL="267970" algn="l" rtl="0" eaLnBrk="0">
                <a:lnSpc>
                  <a:spcPct val="89000"/>
                </a:lnSpc>
                <a:spcBef>
                  <a:spcPts val="5"/>
                </a:spcBef>
              </a:pPr>
              <a:r>
                <a:rPr sz="32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15%+</a:t>
              </a:r>
              <a:endParaRPr sz="3200" dirty="0">
                <a:latin typeface="微软雅黑" panose="020B0503020204020204" charset="-122"/>
                <a:ea typeface="微软雅黑" panose="020B0503020204020204" charset="-122"/>
                <a:cs typeface="微软雅黑" panose="020B0503020204020204" charset="-122"/>
              </a:endParaRPr>
            </a:p>
            <a:p>
              <a:pPr marL="563245" algn="l" rtl="0" eaLnBrk="0">
                <a:lnSpc>
                  <a:spcPct val="89000"/>
                </a:lnSpc>
                <a:spcBef>
                  <a:spcPts val="15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节能率</a:t>
              </a:r>
              <a:endParaRPr sz="1400" dirty="0">
                <a:latin typeface="微软雅黑" panose="020B0503020204020204" charset="-122"/>
                <a:ea typeface="微软雅黑" panose="020B0503020204020204" charset="-122"/>
                <a:cs typeface="微软雅黑" panose="020B0503020204020204" charset="-122"/>
              </a:endParaRPr>
            </a:p>
          </p:txBody>
        </p:sp>
      </p:grpSp>
      <p:sp>
        <p:nvSpPr>
          <p:cNvPr id="526" name="textbox 526"/>
          <p:cNvSpPr/>
          <p:nvPr/>
        </p:nvSpPr>
        <p:spPr>
          <a:xfrm>
            <a:off x="417372" y="282600"/>
            <a:ext cx="7830184" cy="35052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标品4：面向政府办公室、</a:t>
            </a:r>
            <a:r>
              <a:rPr sz="2400" b="1" kern="0" spc="-5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学校、医院等分体空调节能产品</a:t>
            </a:r>
            <a:endParaRPr sz="2400" dirty="0">
              <a:latin typeface="微软雅黑" panose="020B0503020204020204" charset="-122"/>
              <a:ea typeface="微软雅黑" panose="020B0503020204020204" charset="-122"/>
              <a:cs typeface="微软雅黑" panose="020B0503020204020204" charset="-122"/>
            </a:endParaRPr>
          </a:p>
        </p:txBody>
      </p:sp>
      <p:pic>
        <p:nvPicPr>
          <p:cNvPr id="528" name="picture 528"/>
          <p:cNvPicPr>
            <a:picLocks noChangeAspect="1"/>
          </p:cNvPicPr>
          <p:nvPr/>
        </p:nvPicPr>
        <p:blipFill>
          <a:blip r:embed="rId7"/>
          <a:stretch>
            <a:fillRect/>
          </a:stretch>
        </p:blipFill>
        <p:spPr>
          <a:xfrm rot="21600000">
            <a:off x="6417944" y="5430520"/>
            <a:ext cx="1960880" cy="1173480"/>
          </a:xfrm>
          <a:prstGeom prst="rect">
            <a:avLst/>
          </a:prstGeom>
        </p:spPr>
      </p:pic>
      <p:graphicFrame>
        <p:nvGraphicFramePr>
          <p:cNvPr id="530" name="table 530"/>
          <p:cNvGraphicFramePr>
            <a:graphicFrameLocks noGrp="1"/>
          </p:cNvGraphicFramePr>
          <p:nvPr/>
        </p:nvGraphicFramePr>
        <p:xfrm>
          <a:off x="574547" y="4123372"/>
          <a:ext cx="836294" cy="2446020"/>
        </p:xfrm>
        <a:graphic>
          <a:graphicData uri="http://schemas.openxmlformats.org/drawingml/2006/table">
            <a:tbl>
              <a:tblPr/>
              <a:tblGrid>
                <a:gridCol w="836294"/>
              </a:tblGrid>
              <a:tr h="2436495">
                <a:tc>
                  <a:txBody>
                    <a:bodyPr/>
                    <a:lstStyle/>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231140" algn="l" rtl="0" eaLnBrk="0">
                        <a:lnSpc>
                          <a:spcPct val="92000"/>
                        </a:lnSpc>
                      </a:pPr>
                      <a:r>
                        <a:rPr sz="27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15</a:t>
                      </a:r>
                      <a:endParaRPr sz="2700" dirty="0">
                        <a:latin typeface="微软雅黑" panose="020B0503020204020204" charset="-122"/>
                        <a:ea typeface="微软雅黑" panose="020B0503020204020204" charset="-122"/>
                        <a:cs typeface="微软雅黑" panose="020B0503020204020204" charset="-122"/>
                      </a:endParaRPr>
                    </a:p>
                    <a:p>
                      <a:pPr marL="243205" algn="l" rtl="0" eaLnBrk="0">
                        <a:lnSpc>
                          <a:spcPct val="92000"/>
                        </a:lnSpc>
                        <a:spcBef>
                          <a:spcPts val="380"/>
                        </a:spcBef>
                      </a:pPr>
                      <a:r>
                        <a:rPr sz="27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分</a:t>
                      </a:r>
                      <a:endParaRPr sz="2700" dirty="0">
                        <a:latin typeface="微软雅黑" panose="020B0503020204020204" charset="-122"/>
                        <a:ea typeface="微软雅黑" panose="020B0503020204020204" charset="-122"/>
                        <a:cs typeface="微软雅黑" panose="020B0503020204020204" charset="-122"/>
                      </a:endParaRPr>
                    </a:p>
                    <a:p>
                      <a:pPr marL="244475" algn="l" rtl="0" eaLnBrk="0">
                        <a:lnSpc>
                          <a:spcPct val="92000"/>
                        </a:lnSpc>
                        <a:spcBef>
                          <a:spcPts val="380"/>
                        </a:spcBef>
                      </a:pPr>
                      <a:r>
                        <a:rPr sz="27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钟</a:t>
                      </a:r>
                      <a:endParaRPr sz="2700" dirty="0">
                        <a:latin typeface="微软雅黑" panose="020B0503020204020204" charset="-122"/>
                        <a:ea typeface="微软雅黑" panose="020B0503020204020204" charset="-122"/>
                        <a:cs typeface="微软雅黑" panose="020B0503020204020204" charset="-122"/>
                      </a:endParaRPr>
                    </a:p>
                    <a:p>
                      <a:pPr marL="245110" algn="l" rtl="0" eaLnBrk="0">
                        <a:lnSpc>
                          <a:spcPct val="92000"/>
                        </a:lnSpc>
                        <a:spcBef>
                          <a:spcPts val="380"/>
                        </a:spcBef>
                      </a:pPr>
                      <a:r>
                        <a:rPr sz="27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交</a:t>
                      </a:r>
                      <a:endParaRPr sz="2700" dirty="0">
                        <a:latin typeface="微软雅黑" panose="020B0503020204020204" charset="-122"/>
                        <a:ea typeface="微软雅黑" panose="020B0503020204020204" charset="-122"/>
                        <a:cs typeface="微软雅黑" panose="020B0503020204020204" charset="-122"/>
                      </a:endParaRPr>
                    </a:p>
                    <a:p>
                      <a:pPr marL="245110" algn="l" rtl="0" eaLnBrk="0">
                        <a:lnSpc>
                          <a:spcPct val="92000"/>
                        </a:lnSpc>
                        <a:spcBef>
                          <a:spcPts val="380"/>
                        </a:spcBef>
                      </a:pPr>
                      <a:r>
                        <a:rPr sz="27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付</a:t>
                      </a:r>
                      <a:endParaRPr sz="2700" dirty="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r>
            </a:tbl>
          </a:graphicData>
        </a:graphic>
      </p:graphicFrame>
      <p:sp>
        <p:nvSpPr>
          <p:cNvPr id="532" name="textbox 532"/>
          <p:cNvSpPr/>
          <p:nvPr/>
        </p:nvSpPr>
        <p:spPr>
          <a:xfrm>
            <a:off x="3643985" y="4246143"/>
            <a:ext cx="1348739" cy="1029969"/>
          </a:xfrm>
          <a:prstGeom prst="rect">
            <a:avLst/>
          </a:prstGeom>
          <a:noFill/>
          <a:ln w="0" cap="flat">
            <a:noFill/>
            <a:prstDash val="solid"/>
            <a:miter lim="0"/>
          </a:ln>
        </p:spPr>
        <p:txBody>
          <a:bodyPr vert="horz" wrap="square" lIns="0" tIns="0" rIns="0" bIns="0"/>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2700" algn="l" rtl="0" eaLnBrk="0">
              <a:lnSpc>
                <a:spcPct val="89000"/>
              </a:lnSpc>
            </a:pPr>
            <a:r>
              <a:rPr sz="18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或</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900" dirty="0">
              <a:latin typeface="Arial" panose="020B0604020202020204"/>
              <a:ea typeface="Arial" panose="020B0604020202020204"/>
              <a:cs typeface="Arial" panose="020B0604020202020204"/>
            </a:endParaRPr>
          </a:p>
          <a:p>
            <a:pPr marL="462280" algn="l" rtl="0" eaLnBrk="0">
              <a:lnSpc>
                <a:spcPct val="89000"/>
              </a:lnSpc>
              <a:spcBef>
                <a:spcPts val="0"/>
              </a:spcBef>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壁挂式空调</a:t>
            </a:r>
            <a:endParaRPr sz="1200" dirty="0">
              <a:latin typeface="微软雅黑" panose="020B0503020204020204" charset="-122"/>
              <a:ea typeface="微软雅黑" panose="020B0503020204020204" charset="-122"/>
              <a:cs typeface="微软雅黑" panose="020B0503020204020204" charset="-122"/>
            </a:endParaRPr>
          </a:p>
        </p:txBody>
      </p:sp>
      <p:pic>
        <p:nvPicPr>
          <p:cNvPr id="534" name="picture 534"/>
          <p:cNvPicPr>
            <a:picLocks noChangeAspect="1"/>
          </p:cNvPicPr>
          <p:nvPr/>
        </p:nvPicPr>
        <p:blipFill>
          <a:blip r:embed="rId8"/>
          <a:stretch>
            <a:fillRect/>
          </a:stretch>
        </p:blipFill>
        <p:spPr>
          <a:xfrm rot="21600000">
            <a:off x="4076547" y="4258843"/>
            <a:ext cx="901966" cy="689951"/>
          </a:xfrm>
          <a:prstGeom prst="rect">
            <a:avLst/>
          </a:prstGeom>
        </p:spPr>
      </p:pic>
      <p:pic>
        <p:nvPicPr>
          <p:cNvPr id="536" name="picture 536"/>
          <p:cNvPicPr>
            <a:picLocks noChangeAspect="1"/>
          </p:cNvPicPr>
          <p:nvPr/>
        </p:nvPicPr>
        <p:blipFill>
          <a:blip r:embed="rId9"/>
          <a:stretch>
            <a:fillRect/>
          </a:stretch>
        </p:blipFill>
        <p:spPr>
          <a:xfrm rot="21600000">
            <a:off x="6304914" y="1144905"/>
            <a:ext cx="1294511" cy="854201"/>
          </a:xfrm>
          <a:prstGeom prst="rect">
            <a:avLst/>
          </a:prstGeom>
        </p:spPr>
      </p:pic>
      <p:pic>
        <p:nvPicPr>
          <p:cNvPr id="538" name="picture 538"/>
          <p:cNvPicPr>
            <a:picLocks noChangeAspect="1"/>
          </p:cNvPicPr>
          <p:nvPr/>
        </p:nvPicPr>
        <p:blipFill>
          <a:blip r:embed="rId10"/>
          <a:stretch>
            <a:fillRect/>
          </a:stretch>
        </p:blipFill>
        <p:spPr>
          <a:xfrm rot="21600000">
            <a:off x="3489833" y="1141222"/>
            <a:ext cx="1294510" cy="854201"/>
          </a:xfrm>
          <a:prstGeom prst="rect">
            <a:avLst/>
          </a:prstGeom>
        </p:spPr>
      </p:pic>
      <p:pic>
        <p:nvPicPr>
          <p:cNvPr id="540" name="picture 540"/>
          <p:cNvPicPr>
            <a:picLocks noChangeAspect="1"/>
          </p:cNvPicPr>
          <p:nvPr/>
        </p:nvPicPr>
        <p:blipFill>
          <a:blip r:embed="rId11"/>
          <a:stretch>
            <a:fillRect/>
          </a:stretch>
        </p:blipFill>
        <p:spPr>
          <a:xfrm rot="21600000">
            <a:off x="7731633" y="1144905"/>
            <a:ext cx="1294510" cy="854201"/>
          </a:xfrm>
          <a:prstGeom prst="rect">
            <a:avLst/>
          </a:prstGeom>
        </p:spPr>
      </p:pic>
      <p:pic>
        <p:nvPicPr>
          <p:cNvPr id="542" name="picture 542"/>
          <p:cNvPicPr>
            <a:picLocks noChangeAspect="1"/>
          </p:cNvPicPr>
          <p:nvPr/>
        </p:nvPicPr>
        <p:blipFill>
          <a:blip r:embed="rId12"/>
          <a:stretch>
            <a:fillRect/>
          </a:stretch>
        </p:blipFill>
        <p:spPr>
          <a:xfrm rot="21600000">
            <a:off x="4914772" y="1144905"/>
            <a:ext cx="1294510" cy="854201"/>
          </a:xfrm>
          <a:prstGeom prst="rect">
            <a:avLst/>
          </a:prstGeom>
        </p:spPr>
      </p:pic>
      <p:pic>
        <p:nvPicPr>
          <p:cNvPr id="544" name="picture 544"/>
          <p:cNvPicPr>
            <a:picLocks noChangeAspect="1"/>
          </p:cNvPicPr>
          <p:nvPr/>
        </p:nvPicPr>
        <p:blipFill>
          <a:blip r:embed="rId13"/>
          <a:stretch>
            <a:fillRect/>
          </a:stretch>
        </p:blipFill>
        <p:spPr>
          <a:xfrm rot="21600000">
            <a:off x="2205989" y="1145540"/>
            <a:ext cx="1208734" cy="854201"/>
          </a:xfrm>
          <a:prstGeom prst="rect">
            <a:avLst/>
          </a:prstGeom>
        </p:spPr>
      </p:pic>
      <p:pic>
        <p:nvPicPr>
          <p:cNvPr id="546" name="picture 546"/>
          <p:cNvPicPr>
            <a:picLocks noChangeAspect="1"/>
          </p:cNvPicPr>
          <p:nvPr/>
        </p:nvPicPr>
        <p:blipFill>
          <a:blip r:embed="rId14"/>
          <a:stretch>
            <a:fillRect/>
          </a:stretch>
        </p:blipFill>
        <p:spPr>
          <a:xfrm rot="21600000">
            <a:off x="335356" y="807667"/>
            <a:ext cx="11520043" cy="67235"/>
          </a:xfrm>
          <a:prstGeom prst="rect">
            <a:avLst/>
          </a:prstGeom>
        </p:spPr>
      </p:pic>
      <p:sp>
        <p:nvSpPr>
          <p:cNvPr id="548" name="textbox 548"/>
          <p:cNvSpPr/>
          <p:nvPr/>
        </p:nvSpPr>
        <p:spPr>
          <a:xfrm>
            <a:off x="499046" y="3622040"/>
            <a:ext cx="1550035" cy="315595"/>
          </a:xfrm>
          <a:prstGeom prst="rect">
            <a:avLst/>
          </a:prstGeom>
          <a:solidFill>
            <a:srgbClr val="C00000">
              <a:alpha val="97254"/>
            </a:srgbClr>
          </a:solidFill>
          <a:ln w="0" cap="flat">
            <a:noFill/>
            <a:prstDash val="solid"/>
            <a:miter lim="0"/>
          </a:ln>
        </p:spPr>
        <p:txBody>
          <a:bodyPr vert="horz" wrap="square" lIns="0" tIns="0" rIns="0" bIns="0"/>
          <a:lstStyle/>
          <a:p>
            <a:pPr algn="l" rtl="0" eaLnBrk="0">
              <a:lnSpc>
                <a:spcPct val="101000"/>
              </a:lnSpc>
            </a:pPr>
            <a:endParaRPr sz="500" dirty="0">
              <a:latin typeface="Arial" panose="020B0604020202020204"/>
              <a:ea typeface="Arial" panose="020B0604020202020204"/>
              <a:cs typeface="Arial" panose="020B0604020202020204"/>
            </a:endParaRPr>
          </a:p>
          <a:p>
            <a:pPr marL="419735" algn="l" rtl="0" eaLnBrk="0">
              <a:lnSpc>
                <a:spcPct val="89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产品形态</a:t>
            </a:r>
            <a:endParaRPr sz="1400" dirty="0">
              <a:latin typeface="微软雅黑" panose="020B0503020204020204" charset="-122"/>
              <a:ea typeface="微软雅黑" panose="020B0503020204020204" charset="-122"/>
              <a:cs typeface="微软雅黑" panose="020B0503020204020204" charset="-122"/>
            </a:endParaRPr>
          </a:p>
        </p:txBody>
      </p:sp>
      <p:sp>
        <p:nvSpPr>
          <p:cNvPr id="550" name="textbox 550"/>
          <p:cNvSpPr/>
          <p:nvPr/>
        </p:nvSpPr>
        <p:spPr>
          <a:xfrm>
            <a:off x="6424294" y="4928489"/>
            <a:ext cx="1508125" cy="314959"/>
          </a:xfrm>
          <a:prstGeom prst="rect">
            <a:avLst/>
          </a:prstGeom>
          <a:solidFill>
            <a:srgbClr val="C00000">
              <a:alpha val="95294"/>
            </a:srgbClr>
          </a:solidFill>
          <a:ln w="0" cap="flat">
            <a:noFill/>
            <a:prstDash val="solid"/>
            <a:miter lim="0"/>
          </a:ln>
        </p:spPr>
        <p:txBody>
          <a:bodyPr vert="horz" wrap="square" lIns="0" tIns="0" rIns="0" bIns="0"/>
          <a:lstStyle/>
          <a:p>
            <a:pPr algn="l" rtl="0" eaLnBrk="0">
              <a:lnSpc>
                <a:spcPct val="102000"/>
              </a:lnSpc>
            </a:pPr>
            <a:endParaRPr sz="500" dirty="0">
              <a:latin typeface="Arial" panose="020B0604020202020204"/>
              <a:ea typeface="Arial" panose="020B0604020202020204"/>
              <a:cs typeface="Arial" panose="020B0604020202020204"/>
            </a:endParaRPr>
          </a:p>
          <a:p>
            <a:pPr marL="579120" algn="l" rtl="0" eaLnBrk="0">
              <a:lnSpc>
                <a:spcPct val="89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案例</a:t>
            </a:r>
            <a:endParaRPr sz="1400" dirty="0">
              <a:latin typeface="微软雅黑" panose="020B0503020204020204" charset="-122"/>
              <a:ea typeface="微软雅黑" panose="020B0503020204020204" charset="-122"/>
              <a:cs typeface="微软雅黑" panose="020B0503020204020204" charset="-122"/>
            </a:endParaRPr>
          </a:p>
        </p:txBody>
      </p:sp>
      <p:sp>
        <p:nvSpPr>
          <p:cNvPr id="552" name="textbox 552"/>
          <p:cNvSpPr/>
          <p:nvPr/>
        </p:nvSpPr>
        <p:spPr>
          <a:xfrm>
            <a:off x="6428740" y="2821432"/>
            <a:ext cx="1508125" cy="314959"/>
          </a:xfrm>
          <a:prstGeom prst="rect">
            <a:avLst/>
          </a:prstGeom>
          <a:solidFill>
            <a:srgbClr val="C00000">
              <a:alpha val="96078"/>
            </a:srgbClr>
          </a:solidFill>
          <a:ln w="0" cap="flat">
            <a:noFill/>
            <a:prstDash val="solid"/>
            <a:miter lim="0"/>
          </a:ln>
        </p:spPr>
        <p:txBody>
          <a:bodyPr vert="horz" wrap="square" lIns="0" tIns="0" rIns="0" bIns="0"/>
          <a:lstStyle/>
          <a:p>
            <a:pPr algn="l" rtl="0" eaLnBrk="0">
              <a:lnSpc>
                <a:spcPct val="101000"/>
              </a:lnSpc>
            </a:pPr>
            <a:endParaRPr sz="500" dirty="0">
              <a:latin typeface="Arial" panose="020B0604020202020204"/>
              <a:ea typeface="Arial" panose="020B0604020202020204"/>
              <a:cs typeface="Arial" panose="020B0604020202020204"/>
            </a:endParaRPr>
          </a:p>
          <a:p>
            <a:pPr marL="400685" algn="l" rtl="0" eaLnBrk="0">
              <a:lnSpc>
                <a:spcPct val="89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竞品对标</a:t>
            </a:r>
            <a:endParaRPr sz="1400" dirty="0">
              <a:latin typeface="微软雅黑" panose="020B0503020204020204" charset="-122"/>
              <a:ea typeface="微软雅黑" panose="020B0503020204020204" charset="-122"/>
              <a:cs typeface="微软雅黑" panose="020B0503020204020204" charset="-122"/>
            </a:endParaRPr>
          </a:p>
        </p:txBody>
      </p:sp>
      <p:sp>
        <p:nvSpPr>
          <p:cNvPr id="554" name="textbox 554"/>
          <p:cNvSpPr/>
          <p:nvPr/>
        </p:nvSpPr>
        <p:spPr>
          <a:xfrm>
            <a:off x="4779809" y="5935834"/>
            <a:ext cx="809625" cy="61849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4665"/>
              </a:lnSpc>
            </a:pPr>
            <a:r>
              <a:rPr sz="4700" b="1" kern="0" spc="-150" baseline="2900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700" b="1" kern="0" spc="-150" baseline="-5000" dirty="0">
                <a:solidFill>
                  <a:srgbClr val="C00000">
                    <a:alpha val="100000"/>
                  </a:srgbClr>
                </a:solidFill>
                <a:latin typeface="微软雅黑" panose="020B0503020204020204" charset="-122"/>
                <a:ea typeface="微软雅黑" panose="020B0503020204020204" charset="-122"/>
                <a:cs typeface="微软雅黑" panose="020B0503020204020204" charset="-122"/>
              </a:rPr>
              <a:t>安装</a:t>
            </a:r>
            <a:r>
              <a:rPr sz="1700" b="1" kern="0" spc="-140" baseline="-5000" dirty="0">
                <a:solidFill>
                  <a:srgbClr val="C00000">
                    <a:alpha val="100000"/>
                  </a:srgbClr>
                </a:solidFill>
                <a:latin typeface="微软雅黑" panose="020B0503020204020204" charset="-122"/>
                <a:ea typeface="微软雅黑" panose="020B0503020204020204" charset="-122"/>
                <a:cs typeface="微软雅黑" panose="020B0503020204020204" charset="-122"/>
              </a:rPr>
              <a:t>调</a:t>
            </a:r>
            <a:r>
              <a:rPr sz="1700" b="1" kern="0" spc="-10" baseline="-5000" dirty="0">
                <a:solidFill>
                  <a:srgbClr val="C00000">
                    <a:alpha val="100000"/>
                  </a:srgbClr>
                </a:solidFill>
                <a:latin typeface="微软雅黑" panose="020B0503020204020204" charset="-122"/>
                <a:ea typeface="微软雅黑" panose="020B0503020204020204" charset="-122"/>
                <a:cs typeface="微软雅黑" panose="020B0503020204020204" charset="-122"/>
              </a:rPr>
              <a:t>试</a:t>
            </a:r>
            <a:endParaRPr sz="1700" baseline="-5000" dirty="0">
              <a:latin typeface="微软雅黑" panose="020B0503020204020204" charset="-122"/>
              <a:ea typeface="微软雅黑" panose="020B0503020204020204" charset="-122"/>
              <a:cs typeface="微软雅黑" panose="020B0503020204020204" charset="-122"/>
            </a:endParaRPr>
          </a:p>
        </p:txBody>
      </p:sp>
      <p:pic>
        <p:nvPicPr>
          <p:cNvPr id="556" name="picture 556"/>
          <p:cNvPicPr>
            <a:picLocks noChangeAspect="1"/>
          </p:cNvPicPr>
          <p:nvPr/>
        </p:nvPicPr>
        <p:blipFill>
          <a:blip r:embed="rId15"/>
          <a:stretch>
            <a:fillRect/>
          </a:stretch>
        </p:blipFill>
        <p:spPr>
          <a:xfrm rot="21600000">
            <a:off x="11309751" y="201789"/>
            <a:ext cx="756212" cy="542170"/>
          </a:xfrm>
          <a:prstGeom prst="rect">
            <a:avLst/>
          </a:prstGeom>
        </p:spPr>
      </p:pic>
      <p:sp>
        <p:nvSpPr>
          <p:cNvPr id="558" name="textbox 558"/>
          <p:cNvSpPr/>
          <p:nvPr/>
        </p:nvSpPr>
        <p:spPr>
          <a:xfrm>
            <a:off x="2122170" y="2080729"/>
            <a:ext cx="1292860" cy="307340"/>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124460" algn="l" rtl="0" eaLnBrk="0">
              <a:lnSpc>
                <a:spcPct val="89000"/>
              </a:lnSpc>
              <a:spcBef>
                <a:spcPts val="0"/>
              </a:spcBef>
            </a:pP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区县政府大楼</a:t>
            </a:r>
            <a:endParaRPr sz="1400" dirty="0">
              <a:latin typeface="微软雅黑" panose="020B0503020204020204" charset="-122"/>
              <a:ea typeface="微软雅黑" panose="020B0503020204020204" charset="-122"/>
              <a:cs typeface="微软雅黑" panose="020B0503020204020204" charset="-122"/>
            </a:endParaRPr>
          </a:p>
        </p:txBody>
      </p:sp>
      <p:sp>
        <p:nvSpPr>
          <p:cNvPr id="560" name="textbox 560"/>
          <p:cNvSpPr/>
          <p:nvPr/>
        </p:nvSpPr>
        <p:spPr>
          <a:xfrm>
            <a:off x="6307454" y="2080729"/>
            <a:ext cx="1292225" cy="307340"/>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294005"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学校教室</a:t>
            </a:r>
            <a:endParaRPr sz="1400" dirty="0">
              <a:latin typeface="微软雅黑" panose="020B0503020204020204" charset="-122"/>
              <a:ea typeface="微软雅黑" panose="020B0503020204020204" charset="-122"/>
              <a:cs typeface="微软雅黑" panose="020B0503020204020204" charset="-122"/>
            </a:endParaRPr>
          </a:p>
        </p:txBody>
      </p:sp>
      <p:sp>
        <p:nvSpPr>
          <p:cNvPr id="562" name="textbox 562"/>
          <p:cNvSpPr/>
          <p:nvPr/>
        </p:nvSpPr>
        <p:spPr>
          <a:xfrm>
            <a:off x="3492245" y="2077046"/>
            <a:ext cx="1292225" cy="307340"/>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300355" algn="l" rtl="0" eaLnBrk="0">
              <a:lnSpc>
                <a:spcPct val="89000"/>
              </a:lnSpc>
              <a:spcBef>
                <a:spcPts val="0"/>
              </a:spcBef>
            </a:pP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医院病房</a:t>
            </a:r>
            <a:endParaRPr sz="1400" dirty="0">
              <a:latin typeface="微软雅黑" panose="020B0503020204020204" charset="-122"/>
              <a:ea typeface="微软雅黑" panose="020B0503020204020204" charset="-122"/>
              <a:cs typeface="微软雅黑" panose="020B0503020204020204" charset="-122"/>
            </a:endParaRPr>
          </a:p>
        </p:txBody>
      </p:sp>
      <p:sp>
        <p:nvSpPr>
          <p:cNvPr id="564" name="textbox 564"/>
          <p:cNvSpPr/>
          <p:nvPr/>
        </p:nvSpPr>
        <p:spPr>
          <a:xfrm>
            <a:off x="4917313" y="2080729"/>
            <a:ext cx="1292225" cy="307340"/>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294005"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学生宿舍</a:t>
            </a:r>
            <a:endParaRPr sz="1400" dirty="0">
              <a:latin typeface="微软雅黑" panose="020B0503020204020204" charset="-122"/>
              <a:ea typeface="微软雅黑" panose="020B0503020204020204" charset="-122"/>
              <a:cs typeface="微软雅黑" panose="020B0503020204020204" charset="-122"/>
            </a:endParaRPr>
          </a:p>
        </p:txBody>
      </p:sp>
      <p:sp>
        <p:nvSpPr>
          <p:cNvPr id="566" name="rect 566"/>
          <p:cNvSpPr/>
          <p:nvPr/>
        </p:nvSpPr>
        <p:spPr>
          <a:xfrm>
            <a:off x="7734046" y="2080729"/>
            <a:ext cx="1291970" cy="306997"/>
          </a:xfrm>
          <a:prstGeom prst="rect">
            <a:avLst/>
          </a:prstGeom>
          <a:solidFill>
            <a:srgbClr val="C00000">
              <a:alpha val="8627"/>
            </a:srgbClr>
          </a:solidFill>
          <a:ln w="0" cap="flat">
            <a:noFill/>
            <a:prstDash val="solid"/>
            <a:miter lim="0"/>
          </a:ln>
        </p:spPr>
        <p:txBody>
          <a:bodyPr rtlCol="0"/>
          <a:lstStyle/>
          <a:p>
            <a:pPr algn="ctr"/>
            <a:endParaRPr lang="zh-CN" altLang="en-US"/>
          </a:p>
        </p:txBody>
      </p:sp>
      <p:sp>
        <p:nvSpPr>
          <p:cNvPr id="568" name="textbox 568"/>
          <p:cNvSpPr/>
          <p:nvPr/>
        </p:nvSpPr>
        <p:spPr>
          <a:xfrm>
            <a:off x="7721346" y="2140070"/>
            <a:ext cx="1317625" cy="215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tabLst>
                <a:tab pos="304800" algn="l"/>
              </a:tabLst>
            </a:pP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酒店民宿</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1400" dirty="0">
              <a:latin typeface="微软雅黑" panose="020B0503020204020204" charset="-122"/>
              <a:ea typeface="微软雅黑" panose="020B0503020204020204" charset="-122"/>
              <a:cs typeface="微软雅黑" panose="020B0503020204020204" charset="-122"/>
            </a:endParaRPr>
          </a:p>
        </p:txBody>
      </p:sp>
      <p:pic>
        <p:nvPicPr>
          <p:cNvPr id="570" name="picture 570"/>
          <p:cNvPicPr>
            <a:picLocks noChangeAspect="1"/>
          </p:cNvPicPr>
          <p:nvPr/>
        </p:nvPicPr>
        <p:blipFill>
          <a:blip r:embed="rId16"/>
          <a:stretch>
            <a:fillRect/>
          </a:stretch>
        </p:blipFill>
        <p:spPr>
          <a:xfrm rot="21600000">
            <a:off x="2987166" y="4200512"/>
            <a:ext cx="274332" cy="766838"/>
          </a:xfrm>
          <a:prstGeom prst="rect">
            <a:avLst/>
          </a:prstGeom>
        </p:spPr>
      </p:pic>
      <p:sp>
        <p:nvSpPr>
          <p:cNvPr id="572" name="textbox 572"/>
          <p:cNvSpPr/>
          <p:nvPr/>
        </p:nvSpPr>
        <p:spPr>
          <a:xfrm>
            <a:off x="3384036" y="6395421"/>
            <a:ext cx="1036319" cy="160654"/>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分体空调节能服务</a:t>
            </a:r>
            <a:endParaRPr sz="900" dirty="0">
              <a:latin typeface="微软雅黑" panose="020B0503020204020204" charset="-122"/>
              <a:ea typeface="微软雅黑" panose="020B0503020204020204" charset="-122"/>
              <a:cs typeface="微软雅黑" panose="020B0503020204020204" charset="-122"/>
            </a:endParaRPr>
          </a:p>
        </p:txBody>
      </p:sp>
      <p:sp>
        <p:nvSpPr>
          <p:cNvPr id="574" name="textbox 574"/>
          <p:cNvSpPr/>
          <p:nvPr/>
        </p:nvSpPr>
        <p:spPr>
          <a:xfrm>
            <a:off x="2762402" y="5087823"/>
            <a:ext cx="784225" cy="1879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立柜式空调</a:t>
            </a:r>
            <a:endParaRPr sz="1200" dirty="0">
              <a:latin typeface="微软雅黑" panose="020B0503020204020204" charset="-122"/>
              <a:ea typeface="微软雅黑" panose="020B0503020204020204" charset="-122"/>
              <a:cs typeface="微软雅黑" panose="020B0503020204020204" charset="-122"/>
            </a:endParaRPr>
          </a:p>
        </p:txBody>
      </p:sp>
      <p:sp>
        <p:nvSpPr>
          <p:cNvPr id="576" name="textbox 576"/>
          <p:cNvSpPr/>
          <p:nvPr/>
        </p:nvSpPr>
        <p:spPr>
          <a:xfrm>
            <a:off x="1869816" y="6400050"/>
            <a:ext cx="782319" cy="160654"/>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a:t>
            </a:r>
            <a:endParaRPr sz="900" dirty="0">
              <a:latin typeface="微软雅黑" panose="020B0503020204020204" charset="-122"/>
              <a:ea typeface="微软雅黑" panose="020B0503020204020204" charset="-122"/>
              <a:cs typeface="微软雅黑" panose="020B0503020204020204" charset="-122"/>
            </a:endParaRPr>
          </a:p>
        </p:txBody>
      </p:sp>
      <p:sp>
        <p:nvSpPr>
          <p:cNvPr id="578" name="textbox 578"/>
          <p:cNvSpPr/>
          <p:nvPr/>
        </p:nvSpPr>
        <p:spPr>
          <a:xfrm>
            <a:off x="3690591" y="5311845"/>
            <a:ext cx="233679" cy="45910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3410"/>
              </a:lnSpc>
            </a:pPr>
            <a:r>
              <a:rPr sz="2300" b="1" kern="0" spc="-13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3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 name="picture 580"/>
          <p:cNvPicPr>
            <a:picLocks noChangeAspect="1"/>
          </p:cNvPicPr>
          <p:nvPr/>
        </p:nvPicPr>
        <p:blipFill>
          <a:blip r:embed="rId1"/>
          <a:stretch>
            <a:fillRect/>
          </a:stretch>
        </p:blipFill>
        <p:spPr>
          <a:xfrm rot="21600000">
            <a:off x="2429210" y="4528618"/>
            <a:ext cx="473391" cy="510351"/>
          </a:xfrm>
          <a:prstGeom prst="rect">
            <a:avLst/>
          </a:prstGeom>
        </p:spPr>
      </p:pic>
      <p:pic>
        <p:nvPicPr>
          <p:cNvPr id="582" name="picture 582"/>
          <p:cNvPicPr>
            <a:picLocks noChangeAspect="1"/>
          </p:cNvPicPr>
          <p:nvPr/>
        </p:nvPicPr>
        <p:blipFill>
          <a:blip r:embed="rId2"/>
          <a:stretch>
            <a:fillRect/>
          </a:stretch>
        </p:blipFill>
        <p:spPr>
          <a:xfrm rot="21600000">
            <a:off x="3530727" y="4479048"/>
            <a:ext cx="442353" cy="634225"/>
          </a:xfrm>
          <a:prstGeom prst="rect">
            <a:avLst/>
          </a:prstGeom>
        </p:spPr>
      </p:pic>
      <p:sp>
        <p:nvSpPr>
          <p:cNvPr id="584" name="textbox 584"/>
          <p:cNvSpPr/>
          <p:nvPr/>
        </p:nvSpPr>
        <p:spPr>
          <a:xfrm>
            <a:off x="4497552" y="4543323"/>
            <a:ext cx="1116964" cy="692150"/>
          </a:xfrm>
          <a:prstGeom prst="rect">
            <a:avLst/>
          </a:prstGeom>
          <a:noFill/>
          <a:ln w="0" cap="flat">
            <a:noFill/>
            <a:prstDash val="solid"/>
            <a:miter lim="0"/>
          </a:ln>
        </p:spPr>
        <p:txBody>
          <a:bodyPr vert="horz" wrap="square" lIns="0" tIns="0" rIns="0" bIns="0"/>
          <a:lstStyle/>
          <a:p>
            <a:pPr algn="l" rtl="0" eaLnBrk="0">
              <a:lnSpc>
                <a:spcPct val="107000"/>
              </a:lnSpc>
            </a:pPr>
            <a:endParaRPr sz="500" dirty="0">
              <a:latin typeface="Arial" panose="020B0604020202020204"/>
              <a:ea typeface="Arial" panose="020B0604020202020204"/>
              <a:cs typeface="Arial" panose="020B0604020202020204"/>
            </a:endParaRPr>
          </a:p>
          <a:p>
            <a:pPr marL="12700" algn="l" rtl="0" eaLnBrk="0">
              <a:lnSpc>
                <a:spcPct val="98000"/>
              </a:lnSpc>
              <a:spcBef>
                <a:spcPts val="5"/>
              </a:spcBef>
            </a:pPr>
            <a:r>
              <a:rPr sz="4000" b="1" kern="0" spc="-26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4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4000" dirty="0">
              <a:latin typeface="微软雅黑" panose="020B0503020204020204" charset="-122"/>
              <a:ea typeface="微软雅黑" panose="020B0503020204020204" charset="-122"/>
              <a:cs typeface="微软雅黑" panose="020B0503020204020204" charset="-122"/>
            </a:endParaRPr>
          </a:p>
        </p:txBody>
      </p:sp>
      <p:pic>
        <p:nvPicPr>
          <p:cNvPr id="586" name="picture 586"/>
          <p:cNvPicPr>
            <a:picLocks noChangeAspect="1"/>
          </p:cNvPicPr>
          <p:nvPr/>
        </p:nvPicPr>
        <p:blipFill>
          <a:blip r:embed="rId3"/>
          <a:stretch>
            <a:fillRect/>
          </a:stretch>
        </p:blipFill>
        <p:spPr>
          <a:xfrm rot="21600000">
            <a:off x="4941129" y="4556023"/>
            <a:ext cx="658698" cy="623163"/>
          </a:xfrm>
          <a:prstGeom prst="rect">
            <a:avLst/>
          </a:prstGeom>
        </p:spPr>
      </p:pic>
      <p:pic>
        <p:nvPicPr>
          <p:cNvPr id="588" name="picture 588"/>
          <p:cNvPicPr>
            <a:picLocks noChangeAspect="1"/>
          </p:cNvPicPr>
          <p:nvPr/>
        </p:nvPicPr>
        <p:blipFill>
          <a:blip r:embed="rId4"/>
          <a:stretch>
            <a:fillRect/>
          </a:stretch>
        </p:blipFill>
        <p:spPr>
          <a:xfrm rot="21600000">
            <a:off x="420128" y="4315688"/>
            <a:ext cx="1073823" cy="1075334"/>
          </a:xfrm>
          <a:prstGeom prst="rect">
            <a:avLst/>
          </a:prstGeom>
        </p:spPr>
      </p:pic>
      <p:sp>
        <p:nvSpPr>
          <p:cNvPr id="590" name="path 590"/>
          <p:cNvSpPr/>
          <p:nvPr/>
        </p:nvSpPr>
        <p:spPr>
          <a:xfrm>
            <a:off x="479920" y="4298950"/>
            <a:ext cx="5609590" cy="1267460"/>
          </a:xfrm>
          <a:custGeom>
            <a:avLst/>
            <a:gdLst/>
            <a:ahLst/>
            <a:cxnLst/>
            <a:rect l="0" t="0" r="0" b="0"/>
            <a:pathLst>
              <a:path w="8834" h="1996">
                <a:moveTo>
                  <a:pt x="0" y="1996"/>
                </a:moveTo>
                <a:lnTo>
                  <a:pt x="8834" y="1996"/>
                </a:lnTo>
                <a:lnTo>
                  <a:pt x="8834" y="0"/>
                </a:lnTo>
                <a:lnTo>
                  <a:pt x="0" y="0"/>
                </a:lnTo>
                <a:lnTo>
                  <a:pt x="0" y="1996"/>
                </a:lnTo>
                <a:close/>
              </a:path>
            </a:pathLst>
          </a:custGeom>
          <a:solidFill>
            <a:srgbClr val="C00000">
              <a:alpha val="7058"/>
            </a:srgbClr>
          </a:solidFill>
          <a:ln w="0" cap="flat">
            <a:noFill/>
            <a:prstDash val="solid"/>
            <a:miter lim="0"/>
          </a:ln>
        </p:spPr>
        <p:txBody>
          <a:bodyPr rtlCol="0"/>
          <a:lstStyle/>
          <a:p>
            <a:pPr algn="ctr"/>
            <a:endParaRPr lang="zh-CN" altLang="en-US"/>
          </a:p>
        </p:txBody>
      </p:sp>
      <p:pic>
        <p:nvPicPr>
          <p:cNvPr id="592" name="picture 592"/>
          <p:cNvPicPr>
            <a:picLocks noChangeAspect="1"/>
          </p:cNvPicPr>
          <p:nvPr/>
        </p:nvPicPr>
        <p:blipFill>
          <a:blip r:embed="rId5"/>
          <a:stretch>
            <a:fillRect/>
          </a:stretch>
        </p:blipFill>
        <p:spPr>
          <a:xfrm rot="21600000">
            <a:off x="1945259" y="1240485"/>
            <a:ext cx="2855595" cy="1410512"/>
          </a:xfrm>
          <a:prstGeom prst="rect">
            <a:avLst/>
          </a:prstGeom>
        </p:spPr>
      </p:pic>
      <p:pic>
        <p:nvPicPr>
          <p:cNvPr id="594" name="picture 594"/>
          <p:cNvPicPr>
            <a:picLocks noChangeAspect="1"/>
          </p:cNvPicPr>
          <p:nvPr/>
        </p:nvPicPr>
        <p:blipFill>
          <a:blip r:embed="rId6"/>
          <a:stretch>
            <a:fillRect/>
          </a:stretch>
        </p:blipFill>
        <p:spPr>
          <a:xfrm rot="21600000">
            <a:off x="6534023" y="3343402"/>
            <a:ext cx="2814573" cy="1365503"/>
          </a:xfrm>
          <a:prstGeom prst="rect">
            <a:avLst/>
          </a:prstGeom>
        </p:spPr>
      </p:pic>
      <p:graphicFrame>
        <p:nvGraphicFramePr>
          <p:cNvPr id="596" name="table 596"/>
          <p:cNvGraphicFramePr>
            <a:graphicFrameLocks noGrp="1"/>
          </p:cNvGraphicFramePr>
          <p:nvPr/>
        </p:nvGraphicFramePr>
        <p:xfrm>
          <a:off x="9534397" y="1134871"/>
          <a:ext cx="2325369" cy="1490345"/>
        </p:xfrm>
        <a:graphic>
          <a:graphicData uri="http://schemas.openxmlformats.org/drawingml/2006/table">
            <a:tbl>
              <a:tblPr/>
              <a:tblGrid>
                <a:gridCol w="2325369"/>
              </a:tblGrid>
              <a:tr h="1477645">
                <a:tc>
                  <a:txBody>
                    <a:bodyPr/>
                    <a:lstStyle/>
                    <a:p>
                      <a:pPr algn="l" rtl="0" eaLnBrk="0">
                        <a:lnSpc>
                          <a:spcPct val="107000"/>
                        </a:lnSpc>
                      </a:pPr>
                      <a:endParaRPr sz="8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799465" algn="l" rtl="0" eaLnBrk="0">
                        <a:lnSpc>
                          <a:spcPct val="89000"/>
                        </a:lnSpc>
                      </a:pP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AI智能体</a:t>
                      </a:r>
                      <a:endParaRPr sz="1400" dirty="0">
                        <a:latin typeface="微软雅黑" panose="020B0503020204020204" charset="-122"/>
                        <a:ea typeface="微软雅黑" panose="020B0503020204020204" charset="-122"/>
                        <a:cs typeface="微软雅黑" panose="020B0503020204020204" charset="-122"/>
                      </a:endParaRPr>
                    </a:p>
                    <a:p>
                      <a:pPr marL="387350" indent="-279400" algn="l" rtl="0" eaLnBrk="0">
                        <a:lnSpc>
                          <a:spcPct val="98000"/>
                        </a:lnSpc>
                        <a:spcBef>
                          <a:spcPts val="170"/>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安全控电智能体：</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潮汐</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节能大脑感知异常电流，</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大功率违规电器自动断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电、无人空载自动断电，</a:t>
                      </a: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守护用电安全</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12700" cap="flat" cmpd="sng" algn="ctr">
                      <a:solidFill>
                        <a:srgbClr val="C00000"/>
                      </a:solidFill>
                      <a:prstDash val="dash"/>
                      <a:round/>
                      <a:headEnd type="none" w="med" len="med"/>
                      <a:tailEnd type="none" w="med" len="med"/>
                    </a:lnB>
                  </a:tcPr>
                </a:tc>
              </a:tr>
            </a:tbl>
          </a:graphicData>
        </a:graphic>
      </p:graphicFrame>
      <p:sp>
        <p:nvSpPr>
          <p:cNvPr id="598" name="textbox 598"/>
          <p:cNvSpPr/>
          <p:nvPr/>
        </p:nvSpPr>
        <p:spPr>
          <a:xfrm>
            <a:off x="8863434" y="5333486"/>
            <a:ext cx="2982595" cy="1162050"/>
          </a:xfrm>
          <a:prstGeom prst="rect">
            <a:avLst/>
          </a:prstGeom>
          <a:noFill/>
          <a:ln w="0" cap="flat">
            <a:noFill/>
            <a:prstDash val="solid"/>
            <a:miter lim="0"/>
          </a:ln>
        </p:spPr>
        <p:txBody>
          <a:bodyPr vert="horz" wrap="square" lIns="0" tIns="0" rIns="0" bIns="0"/>
          <a:lstStyle/>
          <a:p>
            <a:pPr algn="l" rtl="0" eaLnBrk="0">
              <a:lnSpc>
                <a:spcPct val="41000"/>
              </a:lnSpc>
            </a:pPr>
            <a:endParaRPr sz="100" dirty="0">
              <a:latin typeface="Arial" panose="020B0604020202020204"/>
              <a:ea typeface="Arial" panose="020B0604020202020204"/>
              <a:cs typeface="Arial" panose="020B0604020202020204"/>
            </a:endParaRPr>
          </a:p>
          <a:p>
            <a:pPr marL="12700" indent="-635" algn="l" rtl="0" eaLnBrk="0">
              <a:lnSpc>
                <a:spcPct val="126000"/>
              </a:lnSpc>
            </a:pP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江西某办公大楼</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500员工卡位插座改    </a:t>
            </a:r>
            <a:r>
              <a:rPr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造，</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实现员工上下班自动通断电、</a:t>
            </a:r>
            <a:r>
              <a:rPr sz="15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大功率用电自动监测，提升企业</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500" dirty="0">
              <a:latin typeface="Arial" panose="020B0604020202020204"/>
              <a:ea typeface="Arial" panose="020B0604020202020204"/>
              <a:cs typeface="Arial" panose="020B0604020202020204"/>
            </a:endParaRPr>
          </a:p>
          <a:p>
            <a:pPr marL="14605" algn="l" rtl="0" eaLnBrk="0">
              <a:lnSpc>
                <a:spcPct val="94000"/>
              </a:lnSpc>
            </a:pP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安全用电</a:t>
            </a:r>
            <a:endParaRPr sz="1500" dirty="0">
              <a:latin typeface="微软雅黑" panose="020B0503020204020204" charset="-122"/>
              <a:ea typeface="微软雅黑" panose="020B0503020204020204" charset="-122"/>
              <a:cs typeface="微软雅黑" panose="020B0503020204020204" charset="-122"/>
            </a:endParaRPr>
          </a:p>
        </p:txBody>
      </p:sp>
      <p:sp>
        <p:nvSpPr>
          <p:cNvPr id="600" name="textbox 600"/>
          <p:cNvSpPr/>
          <p:nvPr/>
        </p:nvSpPr>
        <p:spPr>
          <a:xfrm>
            <a:off x="417372" y="282600"/>
            <a:ext cx="9946640" cy="35052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标品5：面向企业办公设备、员工卡</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座、学生宿舍等场景提供安全用电产品</a:t>
            </a:r>
            <a:endParaRPr sz="2400" dirty="0">
              <a:latin typeface="微软雅黑" panose="020B0503020204020204" charset="-122"/>
              <a:ea typeface="微软雅黑" panose="020B0503020204020204" charset="-122"/>
              <a:cs typeface="微软雅黑" panose="020B0503020204020204" charset="-122"/>
            </a:endParaRPr>
          </a:p>
        </p:txBody>
      </p:sp>
      <p:sp>
        <p:nvSpPr>
          <p:cNvPr id="602" name="textbox 602"/>
          <p:cNvSpPr/>
          <p:nvPr/>
        </p:nvSpPr>
        <p:spPr>
          <a:xfrm>
            <a:off x="9547024" y="3400419"/>
            <a:ext cx="2461895" cy="128270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7780" algn="l" rtl="0" eaLnBrk="0">
              <a:lnSpc>
                <a:spcPct val="96000"/>
              </a:lnSpc>
              <a:tabLst>
                <a:tab pos="161925" algn="l"/>
              </a:tabLst>
            </a:pPr>
            <a:r>
              <a:rPr sz="1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b="1"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优胜点：</a:t>
            </a:r>
            <a:endParaRPr sz="1300" dirty="0">
              <a:latin typeface="微软雅黑" panose="020B0503020204020204" charset="-122"/>
              <a:ea typeface="微软雅黑" panose="020B0503020204020204" charset="-122"/>
              <a:cs typeface="微软雅黑" panose="020B0503020204020204" charset="-122"/>
            </a:endParaRPr>
          </a:p>
          <a:p>
            <a:pPr marL="292100" indent="-280035" algn="l" rtl="0" eaLnBrk="0">
              <a:lnSpc>
                <a:spcPct val="95000"/>
              </a:lnSpc>
              <a:spcBef>
                <a:spcPts val="170"/>
              </a:spcBef>
            </a:pPr>
            <a:r>
              <a:rPr sz="1400" kern="0" spc="-20" dirty="0">
                <a:solidFill>
                  <a:srgbClr val="C00000">
                    <a:alpha val="100000"/>
                  </a:srgbClr>
                </a:solidFill>
                <a:latin typeface="Arial" panose="020B0604020202020204"/>
                <a:ea typeface="Arial" panose="020B0604020202020204"/>
                <a:cs typeface="Arial" panose="020B0604020202020204"/>
              </a:rPr>
              <a:t>•</a:t>
            </a:r>
            <a:r>
              <a:rPr sz="1400" kern="0" spc="50" dirty="0">
                <a:solidFill>
                  <a:srgbClr val="C00000">
                    <a:alpha val="100000"/>
                  </a:srgbClr>
                </a:solidFill>
                <a:latin typeface="Arial" panose="020B0604020202020204"/>
                <a:ea typeface="Arial" panose="020B0604020202020204"/>
                <a:cs typeface="Arial" panose="020B0604020202020204"/>
              </a:rPr>
              <a:t>    </a:t>
            </a: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低成本：</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平台4G蜂窝直连，</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无需网关，改造成本低</a:t>
            </a:r>
            <a:endParaRPr sz="14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185"/>
              </a:spcBef>
            </a:pPr>
            <a:r>
              <a:rPr sz="1400" kern="0" spc="-10" dirty="0">
                <a:solidFill>
                  <a:srgbClr val="C00000">
                    <a:alpha val="100000"/>
                  </a:srgbClr>
                </a:solidFill>
                <a:latin typeface="Arial" panose="020B0604020202020204"/>
                <a:ea typeface="Arial" panose="020B0604020202020204"/>
                <a:cs typeface="Arial" panose="020B0604020202020204"/>
              </a:rPr>
              <a:t>•</a:t>
            </a:r>
            <a:r>
              <a:rPr sz="1400" kern="0" spc="60" dirty="0">
                <a:solidFill>
                  <a:srgbClr val="C00000">
                    <a:alpha val="100000"/>
                  </a:srgbClr>
                </a:solidFill>
                <a:latin typeface="Arial" panose="020B0604020202020204"/>
                <a:ea typeface="Arial" panose="020B0604020202020204"/>
                <a:cs typeface="Arial" panose="020B0604020202020204"/>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高精度：</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计量精度高达</a:t>
            </a:r>
            <a:endParaRPr sz="1400" dirty="0">
              <a:latin typeface="微软雅黑" panose="020B0503020204020204" charset="-122"/>
              <a:ea typeface="微软雅黑" panose="020B0503020204020204" charset="-122"/>
              <a:cs typeface="微软雅黑" panose="020B0503020204020204" charset="-122"/>
            </a:endParaRPr>
          </a:p>
          <a:p>
            <a:pPr marL="297180" algn="l" rtl="0" eaLnBrk="0">
              <a:lnSpc>
                <a:spcPct val="89000"/>
              </a:lnSpc>
              <a:spcBef>
                <a:spcPts val="185"/>
              </a:spcBef>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0.01A，最小可监测功</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率2w</a:t>
            </a:r>
            <a:endParaRPr sz="14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185"/>
              </a:spcBef>
            </a:pPr>
            <a:r>
              <a:rPr sz="1400" kern="0" spc="-30" dirty="0">
                <a:solidFill>
                  <a:srgbClr val="C00000">
                    <a:alpha val="100000"/>
                  </a:srgbClr>
                </a:solidFill>
                <a:latin typeface="Arial" panose="020B0604020202020204"/>
                <a:ea typeface="Arial" panose="020B0604020202020204"/>
                <a:cs typeface="Arial" panose="020B0604020202020204"/>
              </a:rPr>
              <a:t>•</a:t>
            </a:r>
            <a:r>
              <a:rPr sz="1400" kern="0" spc="50" dirty="0">
                <a:solidFill>
                  <a:srgbClr val="C00000">
                    <a:alpha val="100000"/>
                  </a:srgbClr>
                </a:solidFill>
                <a:latin typeface="Arial" panose="020B0604020202020204"/>
                <a:ea typeface="Arial" panose="020B0604020202020204"/>
                <a:cs typeface="Arial" panose="020B0604020202020204"/>
              </a:rPr>
              <a:t>    </a:t>
            </a:r>
            <a:r>
              <a:rPr sz="14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安全性：</a:t>
            </a:r>
            <a:r>
              <a:rPr sz="1400" b="1" kern="0" spc="-2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PA阻燃材</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质</a:t>
            </a:r>
            <a:endParaRPr sz="1400" dirty="0">
              <a:latin typeface="微软雅黑" panose="020B0503020204020204" charset="-122"/>
              <a:ea typeface="微软雅黑" panose="020B0503020204020204" charset="-122"/>
              <a:cs typeface="微软雅黑" panose="020B0503020204020204" charset="-122"/>
            </a:endParaRPr>
          </a:p>
        </p:txBody>
      </p:sp>
      <p:pic>
        <p:nvPicPr>
          <p:cNvPr id="604" name="picture 604"/>
          <p:cNvPicPr>
            <a:picLocks noChangeAspect="1"/>
          </p:cNvPicPr>
          <p:nvPr/>
        </p:nvPicPr>
        <p:blipFill>
          <a:blip r:embed="rId7"/>
          <a:stretch>
            <a:fillRect/>
          </a:stretch>
        </p:blipFill>
        <p:spPr>
          <a:xfrm rot="21600000">
            <a:off x="9565251" y="3427027"/>
            <a:ext cx="143894" cy="130878"/>
          </a:xfrm>
          <a:prstGeom prst="rect">
            <a:avLst/>
          </a:prstGeom>
        </p:spPr>
      </p:pic>
      <p:sp>
        <p:nvSpPr>
          <p:cNvPr id="606" name="textbox 606"/>
          <p:cNvSpPr/>
          <p:nvPr/>
        </p:nvSpPr>
        <p:spPr>
          <a:xfrm>
            <a:off x="569778" y="3302248"/>
            <a:ext cx="5382259" cy="53594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9000"/>
              </a:lnSpc>
            </a:pP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基于4G蜂窝网络实现</a:t>
            </a:r>
            <a:r>
              <a:rPr sz="14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定时供电、负载监测、大功率电</a:t>
            </a:r>
            <a:r>
              <a:rPr sz="14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器禁用</a:t>
            </a: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等功能，</a:t>
            </a:r>
            <a:endParaRPr sz="1400" dirty="0">
              <a:latin typeface="微软雅黑" panose="020B0503020204020204" charset="-122"/>
              <a:ea typeface="微软雅黑" panose="020B0503020204020204" charset="-122"/>
              <a:cs typeface="微软雅黑" panose="020B0503020204020204" charset="-122"/>
            </a:endParaRPr>
          </a:p>
          <a:p>
            <a:pPr marL="12700" algn="l" rtl="0" eaLnBrk="0">
              <a:lnSpc>
                <a:spcPts val="2520"/>
              </a:lnSpc>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解决在无人、非工作时间段内用户未进行用电器断电的问题</a:t>
            </a:r>
            <a:endParaRPr sz="1400" dirty="0">
              <a:latin typeface="微软雅黑" panose="020B0503020204020204" charset="-122"/>
              <a:ea typeface="微软雅黑" panose="020B0503020204020204" charset="-122"/>
              <a:cs typeface="微软雅黑" panose="020B0503020204020204" charset="-122"/>
            </a:endParaRPr>
          </a:p>
        </p:txBody>
      </p:sp>
      <p:pic>
        <p:nvPicPr>
          <p:cNvPr id="608" name="picture 608"/>
          <p:cNvPicPr>
            <a:picLocks noChangeAspect="1"/>
          </p:cNvPicPr>
          <p:nvPr/>
        </p:nvPicPr>
        <p:blipFill>
          <a:blip r:embed="rId8"/>
          <a:stretch>
            <a:fillRect/>
          </a:stretch>
        </p:blipFill>
        <p:spPr>
          <a:xfrm rot="21600000">
            <a:off x="6571615" y="5302250"/>
            <a:ext cx="2087879" cy="1173480"/>
          </a:xfrm>
          <a:prstGeom prst="rect">
            <a:avLst/>
          </a:prstGeom>
        </p:spPr>
      </p:pic>
      <p:grpSp>
        <p:nvGrpSpPr>
          <p:cNvPr id="14" name="group 14"/>
          <p:cNvGrpSpPr/>
          <p:nvPr/>
        </p:nvGrpSpPr>
        <p:grpSpPr>
          <a:xfrm rot="21600000">
            <a:off x="326283" y="1047295"/>
            <a:ext cx="1588855" cy="1530624"/>
            <a:chOff x="0" y="0"/>
            <a:chExt cx="1588855" cy="1530624"/>
          </a:xfrm>
        </p:grpSpPr>
        <p:pic>
          <p:nvPicPr>
            <p:cNvPr id="610" name="picture 610"/>
            <p:cNvPicPr>
              <a:picLocks noChangeAspect="1"/>
            </p:cNvPicPr>
            <p:nvPr/>
          </p:nvPicPr>
          <p:blipFill>
            <a:blip r:embed="rId9"/>
            <a:stretch>
              <a:fillRect/>
            </a:stretch>
          </p:blipFill>
          <p:spPr>
            <a:xfrm rot="21600000">
              <a:off x="0" y="0"/>
              <a:ext cx="1588855" cy="1530624"/>
            </a:xfrm>
            <a:prstGeom prst="rect">
              <a:avLst/>
            </a:prstGeom>
          </p:spPr>
        </p:pic>
        <p:sp>
          <p:nvSpPr>
            <p:cNvPr id="612" name="textbox 612"/>
            <p:cNvSpPr/>
            <p:nvPr/>
          </p:nvSpPr>
          <p:spPr>
            <a:xfrm>
              <a:off x="-12700" y="-12700"/>
              <a:ext cx="1614805" cy="1556385"/>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marL="247015" algn="l" rtl="0" eaLnBrk="0">
                <a:lnSpc>
                  <a:spcPct val="89000"/>
                </a:lnSpc>
                <a:spcBef>
                  <a:spcPts val="5"/>
                </a:spcBef>
              </a:pPr>
              <a:r>
                <a:rPr sz="24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5%-15%</a:t>
              </a:r>
              <a:endParaRPr sz="2400" dirty="0">
                <a:latin typeface="微软雅黑" panose="020B0503020204020204" charset="-122"/>
                <a:ea typeface="微软雅黑" panose="020B0503020204020204" charset="-122"/>
                <a:cs typeface="微软雅黑" panose="020B0503020204020204" charset="-122"/>
              </a:endParaRPr>
            </a:p>
            <a:p>
              <a:pPr marL="626745" algn="l" rtl="0" eaLnBrk="0">
                <a:lnSpc>
                  <a:spcPct val="89000"/>
                </a:lnSpc>
                <a:spcBef>
                  <a:spcPts val="145"/>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节能率</a:t>
              </a:r>
              <a:endParaRPr sz="1200" dirty="0">
                <a:latin typeface="微软雅黑" panose="020B0503020204020204" charset="-122"/>
                <a:ea typeface="微软雅黑" panose="020B0503020204020204" charset="-122"/>
                <a:cs typeface="微软雅黑" panose="020B0503020204020204" charset="-122"/>
              </a:endParaRPr>
            </a:p>
          </p:txBody>
        </p:sp>
      </p:grpSp>
      <p:pic>
        <p:nvPicPr>
          <p:cNvPr id="614" name="picture 614"/>
          <p:cNvPicPr>
            <a:picLocks noChangeAspect="1"/>
          </p:cNvPicPr>
          <p:nvPr/>
        </p:nvPicPr>
        <p:blipFill>
          <a:blip r:embed="rId10"/>
          <a:stretch>
            <a:fillRect/>
          </a:stretch>
        </p:blipFill>
        <p:spPr>
          <a:xfrm rot="21600000">
            <a:off x="7926451" y="1323758"/>
            <a:ext cx="1514602" cy="997673"/>
          </a:xfrm>
          <a:prstGeom prst="rect">
            <a:avLst/>
          </a:prstGeom>
        </p:spPr>
      </p:pic>
      <p:pic>
        <p:nvPicPr>
          <p:cNvPr id="616" name="picture 616"/>
          <p:cNvPicPr>
            <a:picLocks noChangeAspect="1"/>
          </p:cNvPicPr>
          <p:nvPr/>
        </p:nvPicPr>
        <p:blipFill>
          <a:blip r:embed="rId11"/>
          <a:stretch>
            <a:fillRect/>
          </a:stretch>
        </p:blipFill>
        <p:spPr>
          <a:xfrm rot="21600000">
            <a:off x="6391655" y="1318755"/>
            <a:ext cx="1435988" cy="1002677"/>
          </a:xfrm>
          <a:prstGeom prst="rect">
            <a:avLst/>
          </a:prstGeom>
        </p:spPr>
      </p:pic>
      <p:pic>
        <p:nvPicPr>
          <p:cNvPr id="618" name="picture 618"/>
          <p:cNvPicPr>
            <a:picLocks noChangeAspect="1"/>
          </p:cNvPicPr>
          <p:nvPr/>
        </p:nvPicPr>
        <p:blipFill>
          <a:blip r:embed="rId12"/>
          <a:stretch>
            <a:fillRect/>
          </a:stretch>
        </p:blipFill>
        <p:spPr>
          <a:xfrm rot="21600000">
            <a:off x="4895850" y="1333461"/>
            <a:ext cx="1414907" cy="987971"/>
          </a:xfrm>
          <a:prstGeom prst="rect">
            <a:avLst/>
          </a:prstGeom>
        </p:spPr>
      </p:pic>
      <p:pic>
        <p:nvPicPr>
          <p:cNvPr id="620" name="picture 620"/>
          <p:cNvPicPr>
            <a:picLocks noChangeAspect="1"/>
          </p:cNvPicPr>
          <p:nvPr/>
        </p:nvPicPr>
        <p:blipFill>
          <a:blip r:embed="rId13"/>
          <a:stretch>
            <a:fillRect/>
          </a:stretch>
        </p:blipFill>
        <p:spPr>
          <a:xfrm rot="21600000">
            <a:off x="335356" y="807667"/>
            <a:ext cx="11520043" cy="67235"/>
          </a:xfrm>
          <a:prstGeom prst="rect">
            <a:avLst/>
          </a:prstGeom>
        </p:spPr>
      </p:pic>
      <p:sp>
        <p:nvSpPr>
          <p:cNvPr id="622" name="textbox 622"/>
          <p:cNvSpPr/>
          <p:nvPr/>
        </p:nvSpPr>
        <p:spPr>
          <a:xfrm>
            <a:off x="6559550" y="2980182"/>
            <a:ext cx="1508125" cy="314959"/>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500" dirty="0">
              <a:latin typeface="Arial" panose="020B0604020202020204"/>
              <a:ea typeface="Arial" panose="020B0604020202020204"/>
              <a:cs typeface="Arial" panose="020B0604020202020204"/>
            </a:endParaRPr>
          </a:p>
          <a:p>
            <a:pPr marL="400685" algn="l" rtl="0" eaLnBrk="0">
              <a:lnSpc>
                <a:spcPct val="89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竞品对标</a:t>
            </a:r>
            <a:endParaRPr sz="1400" dirty="0">
              <a:latin typeface="微软雅黑" panose="020B0503020204020204" charset="-122"/>
              <a:ea typeface="微软雅黑" panose="020B0503020204020204" charset="-122"/>
              <a:cs typeface="微软雅黑" panose="020B0503020204020204" charset="-122"/>
            </a:endParaRPr>
          </a:p>
        </p:txBody>
      </p:sp>
      <p:sp>
        <p:nvSpPr>
          <p:cNvPr id="624" name="textbox 624"/>
          <p:cNvSpPr/>
          <p:nvPr/>
        </p:nvSpPr>
        <p:spPr>
          <a:xfrm>
            <a:off x="6551421" y="4801743"/>
            <a:ext cx="1508125" cy="314959"/>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2000"/>
              </a:lnSpc>
            </a:pPr>
            <a:endParaRPr sz="500" dirty="0">
              <a:latin typeface="Arial" panose="020B0604020202020204"/>
              <a:ea typeface="Arial" panose="020B0604020202020204"/>
              <a:cs typeface="Arial" panose="020B0604020202020204"/>
            </a:endParaRPr>
          </a:p>
          <a:p>
            <a:pPr marL="579120" algn="l" rtl="0" eaLnBrk="0">
              <a:lnSpc>
                <a:spcPct val="89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案例</a:t>
            </a:r>
            <a:endParaRPr sz="1400" dirty="0">
              <a:latin typeface="微软雅黑" panose="020B0503020204020204" charset="-122"/>
              <a:ea typeface="微软雅黑" panose="020B0503020204020204" charset="-122"/>
              <a:cs typeface="微软雅黑" panose="020B0503020204020204" charset="-122"/>
            </a:endParaRPr>
          </a:p>
        </p:txBody>
      </p:sp>
      <p:sp>
        <p:nvSpPr>
          <p:cNvPr id="626" name="textbox 626"/>
          <p:cNvSpPr/>
          <p:nvPr/>
        </p:nvSpPr>
        <p:spPr>
          <a:xfrm>
            <a:off x="411784" y="3920108"/>
            <a:ext cx="1508125" cy="31559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500" dirty="0">
              <a:latin typeface="Arial" panose="020B0604020202020204"/>
              <a:ea typeface="Arial" panose="020B0604020202020204"/>
              <a:cs typeface="Arial" panose="020B0604020202020204"/>
            </a:endParaRPr>
          </a:p>
          <a:p>
            <a:pPr marL="398780" algn="l" rtl="0" eaLnBrk="0">
              <a:lnSpc>
                <a:spcPct val="89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产品形态</a:t>
            </a:r>
            <a:endParaRPr sz="1400" dirty="0">
              <a:latin typeface="微软雅黑" panose="020B0503020204020204" charset="-122"/>
              <a:ea typeface="微软雅黑" panose="020B0503020204020204" charset="-122"/>
              <a:cs typeface="微软雅黑" panose="020B0503020204020204" charset="-122"/>
            </a:endParaRPr>
          </a:p>
        </p:txBody>
      </p:sp>
      <p:sp>
        <p:nvSpPr>
          <p:cNvPr id="628" name="textbox 628"/>
          <p:cNvSpPr/>
          <p:nvPr/>
        </p:nvSpPr>
        <p:spPr>
          <a:xfrm>
            <a:off x="7903844" y="2342375"/>
            <a:ext cx="1572260" cy="277495"/>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2000"/>
              </a:lnSpc>
            </a:pPr>
            <a:endParaRPr sz="400" dirty="0">
              <a:latin typeface="Arial" panose="020B0604020202020204"/>
              <a:ea typeface="Arial" panose="020B0604020202020204"/>
              <a:cs typeface="Arial" panose="020B0604020202020204"/>
            </a:endParaRPr>
          </a:p>
          <a:p>
            <a:pPr marL="102235" algn="l" rtl="0" eaLnBrk="0">
              <a:lnSpc>
                <a:spcPct val="89000"/>
              </a:lnSpc>
              <a:spcBef>
                <a:spcPts val="0"/>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宿舍大功率电器监测</a:t>
            </a:r>
            <a:endParaRPr sz="1200" dirty="0">
              <a:latin typeface="微软雅黑" panose="020B0503020204020204" charset="-122"/>
              <a:ea typeface="微软雅黑" panose="020B0503020204020204" charset="-122"/>
              <a:cs typeface="微软雅黑" panose="020B0503020204020204" charset="-122"/>
            </a:endParaRPr>
          </a:p>
        </p:txBody>
      </p:sp>
      <p:pic>
        <p:nvPicPr>
          <p:cNvPr id="630" name="picture 630"/>
          <p:cNvPicPr>
            <a:picLocks noChangeAspect="1"/>
          </p:cNvPicPr>
          <p:nvPr/>
        </p:nvPicPr>
        <p:blipFill>
          <a:blip r:embed="rId14"/>
          <a:stretch>
            <a:fillRect/>
          </a:stretch>
        </p:blipFill>
        <p:spPr>
          <a:xfrm rot="21600000">
            <a:off x="11309751" y="201789"/>
            <a:ext cx="756212" cy="542170"/>
          </a:xfrm>
          <a:prstGeom prst="rect">
            <a:avLst/>
          </a:prstGeom>
        </p:spPr>
      </p:pic>
      <p:sp>
        <p:nvSpPr>
          <p:cNvPr id="632" name="textbox 632"/>
          <p:cNvSpPr/>
          <p:nvPr/>
        </p:nvSpPr>
        <p:spPr>
          <a:xfrm>
            <a:off x="6391655" y="2342375"/>
            <a:ext cx="1436369" cy="277495"/>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2000"/>
              </a:lnSpc>
            </a:pPr>
            <a:endParaRPr sz="400" dirty="0">
              <a:latin typeface="Arial" panose="020B0604020202020204"/>
              <a:ea typeface="Arial" panose="020B0604020202020204"/>
              <a:cs typeface="Arial" panose="020B0604020202020204"/>
            </a:endParaRPr>
          </a:p>
          <a:p>
            <a:pPr marL="112395" algn="l" rtl="0" eaLnBrk="0">
              <a:lnSpc>
                <a:spcPct val="89000"/>
              </a:lnSpc>
              <a:spcBef>
                <a:spcPts val="0"/>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员工卡位空载监测</a:t>
            </a:r>
            <a:endParaRPr sz="1200" dirty="0">
              <a:latin typeface="微软雅黑" panose="020B0503020204020204" charset="-122"/>
              <a:ea typeface="微软雅黑" panose="020B0503020204020204" charset="-122"/>
              <a:cs typeface="微软雅黑" panose="020B0503020204020204" charset="-122"/>
            </a:endParaRPr>
          </a:p>
        </p:txBody>
      </p:sp>
      <p:sp>
        <p:nvSpPr>
          <p:cNvPr id="634" name="textbox 634"/>
          <p:cNvSpPr/>
          <p:nvPr/>
        </p:nvSpPr>
        <p:spPr>
          <a:xfrm>
            <a:off x="4903851" y="2342375"/>
            <a:ext cx="1415414" cy="277495"/>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2000"/>
              </a:lnSpc>
            </a:pPr>
            <a:endParaRPr sz="400" dirty="0">
              <a:latin typeface="Arial" panose="020B0604020202020204"/>
              <a:ea typeface="Arial" panose="020B0604020202020204"/>
              <a:cs typeface="Arial" panose="020B0604020202020204"/>
            </a:endParaRPr>
          </a:p>
          <a:p>
            <a:pPr marL="99695" algn="l" rtl="0" eaLnBrk="0">
              <a:lnSpc>
                <a:spcPct val="89000"/>
              </a:lnSpc>
              <a:spcBef>
                <a:spcPts val="0"/>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办公设备用电监测</a:t>
            </a:r>
            <a:endParaRPr sz="1200" dirty="0">
              <a:latin typeface="微软雅黑" panose="020B0503020204020204" charset="-122"/>
              <a:ea typeface="微软雅黑" panose="020B0503020204020204" charset="-122"/>
              <a:cs typeface="微软雅黑" panose="020B0503020204020204" charset="-122"/>
            </a:endParaRPr>
          </a:p>
        </p:txBody>
      </p:sp>
      <p:sp>
        <p:nvSpPr>
          <p:cNvPr id="636" name="textbox 636"/>
          <p:cNvSpPr/>
          <p:nvPr/>
        </p:nvSpPr>
        <p:spPr>
          <a:xfrm>
            <a:off x="2220010" y="2405329"/>
            <a:ext cx="2310129" cy="1879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打印机、碎纸机、微波炉、</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烧水壶</a:t>
            </a:r>
            <a:endParaRPr sz="1200" dirty="0">
              <a:latin typeface="微软雅黑" panose="020B0503020204020204" charset="-122"/>
              <a:ea typeface="微软雅黑" panose="020B0503020204020204" charset="-122"/>
              <a:cs typeface="微软雅黑" panose="020B0503020204020204" charset="-122"/>
            </a:endParaRPr>
          </a:p>
        </p:txBody>
      </p:sp>
      <p:sp>
        <p:nvSpPr>
          <p:cNvPr id="638" name="textbox 638"/>
          <p:cNvSpPr/>
          <p:nvPr/>
        </p:nvSpPr>
        <p:spPr>
          <a:xfrm>
            <a:off x="2872562" y="1386001"/>
            <a:ext cx="937260" cy="26924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89000"/>
              </a:lnSpc>
            </a:pP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办公设备</a:t>
            </a:r>
            <a:endParaRPr sz="1800" dirty="0">
              <a:latin typeface="微软雅黑" panose="020B0503020204020204" charset="-122"/>
              <a:ea typeface="微软雅黑" panose="020B0503020204020204" charset="-122"/>
              <a:cs typeface="微软雅黑" panose="020B0503020204020204" charset="-122"/>
            </a:endParaRPr>
          </a:p>
        </p:txBody>
      </p:sp>
      <p:sp>
        <p:nvSpPr>
          <p:cNvPr id="640" name="textbox 640"/>
          <p:cNvSpPr/>
          <p:nvPr/>
        </p:nvSpPr>
        <p:spPr>
          <a:xfrm>
            <a:off x="2305253" y="5220614"/>
            <a:ext cx="708659" cy="34417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9000"/>
              </a:lnSpc>
            </a:pPr>
            <a:r>
              <a:rPr sz="9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远程控电服务</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23000"/>
              </a:lnSpc>
            </a:pPr>
            <a:endParaRPr sz="400" dirty="0">
              <a:latin typeface="Arial" panose="020B0604020202020204"/>
              <a:ea typeface="Arial" panose="020B0604020202020204"/>
              <a:cs typeface="Arial" panose="020B0604020202020204"/>
            </a:endParaRPr>
          </a:p>
          <a:p>
            <a:pPr marL="184150" algn="l" rtl="0" eaLnBrk="0">
              <a:lnSpc>
                <a:spcPts val="960"/>
              </a:lnSpc>
              <a:spcBef>
                <a:spcPts val="0"/>
              </a:spcBef>
            </a:pPr>
            <a:r>
              <a:rPr sz="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（86式）</a:t>
            </a:r>
            <a:endParaRPr sz="700" dirty="0">
              <a:latin typeface="微软雅黑" panose="020B0503020204020204" charset="-122"/>
              <a:ea typeface="微软雅黑" panose="020B0503020204020204" charset="-122"/>
              <a:cs typeface="微软雅黑" panose="020B0503020204020204" charset="-122"/>
            </a:endParaRPr>
          </a:p>
        </p:txBody>
      </p:sp>
      <p:sp>
        <p:nvSpPr>
          <p:cNvPr id="642" name="textbox 642"/>
          <p:cNvSpPr/>
          <p:nvPr/>
        </p:nvSpPr>
        <p:spPr>
          <a:xfrm>
            <a:off x="1641538" y="4663179"/>
            <a:ext cx="381634" cy="621665"/>
          </a:xfrm>
          <a:prstGeom prst="rect">
            <a:avLst/>
          </a:prstGeom>
          <a:noFill/>
          <a:ln w="0" cap="flat">
            <a:noFill/>
            <a:prstDash val="solid"/>
            <a:miter lim="0"/>
          </a:ln>
        </p:spPr>
        <p:txBody>
          <a:bodyPr vert="horz" wrap="square" lIns="0" tIns="0" rIns="0" bIns="0"/>
          <a:lstStyle/>
          <a:p>
            <a:pPr algn="l" rtl="0" eaLnBrk="0">
              <a:lnSpc>
                <a:spcPct val="72000"/>
              </a:lnSpc>
            </a:pPr>
            <a:endParaRPr sz="100" dirty="0">
              <a:latin typeface="Arial" panose="020B0604020202020204"/>
              <a:ea typeface="Arial" panose="020B0604020202020204"/>
              <a:cs typeface="Arial" panose="020B0604020202020204"/>
            </a:endParaRPr>
          </a:p>
          <a:p>
            <a:pPr algn="r" rtl="0" eaLnBrk="0">
              <a:lnSpc>
                <a:spcPct val="98000"/>
              </a:lnSpc>
            </a:pPr>
            <a:r>
              <a:rPr sz="4000" b="1" kern="0" spc="-26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4000" dirty="0">
              <a:latin typeface="微软雅黑" panose="020B0503020204020204" charset="-122"/>
              <a:ea typeface="微软雅黑" panose="020B0503020204020204" charset="-122"/>
              <a:cs typeface="微软雅黑" panose="020B0503020204020204" charset="-122"/>
            </a:endParaRPr>
          </a:p>
        </p:txBody>
      </p:sp>
      <p:sp>
        <p:nvSpPr>
          <p:cNvPr id="644" name="textbox 644"/>
          <p:cNvSpPr/>
          <p:nvPr/>
        </p:nvSpPr>
        <p:spPr>
          <a:xfrm>
            <a:off x="3341954" y="5162702"/>
            <a:ext cx="708659" cy="284479"/>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9000"/>
              </a:lnSpc>
            </a:pPr>
            <a:r>
              <a:rPr sz="9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远程控电服务</a:t>
            </a:r>
            <a:endParaRPr sz="900" dirty="0">
              <a:latin typeface="微软雅黑" panose="020B0503020204020204" charset="-122"/>
              <a:ea typeface="微软雅黑" panose="020B0503020204020204" charset="-122"/>
              <a:cs typeface="微软雅黑" panose="020B0503020204020204" charset="-122"/>
            </a:endParaRPr>
          </a:p>
          <a:p>
            <a:pPr marL="138430" algn="l" rtl="0" eaLnBrk="0">
              <a:lnSpc>
                <a:spcPts val="960"/>
              </a:lnSpc>
              <a:spcBef>
                <a:spcPts val="120"/>
              </a:spcBef>
            </a:pPr>
            <a:r>
              <a:rPr sz="7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（转换式）</a:t>
            </a:r>
            <a:endParaRPr sz="700" dirty="0">
              <a:latin typeface="微软雅黑" panose="020B0503020204020204" charset="-122"/>
              <a:ea typeface="微软雅黑" panose="020B0503020204020204" charset="-122"/>
              <a:cs typeface="微软雅黑" panose="020B0503020204020204" charset="-122"/>
            </a:endParaRPr>
          </a:p>
        </p:txBody>
      </p:sp>
      <p:pic>
        <p:nvPicPr>
          <p:cNvPr id="646" name="picture 646"/>
          <p:cNvPicPr>
            <a:picLocks noChangeAspect="1"/>
          </p:cNvPicPr>
          <p:nvPr/>
        </p:nvPicPr>
        <p:blipFill>
          <a:blip r:embed="rId15"/>
          <a:stretch>
            <a:fillRect/>
          </a:stretch>
        </p:blipFill>
        <p:spPr>
          <a:xfrm rot="21600000">
            <a:off x="4421631" y="1699450"/>
            <a:ext cx="332194" cy="388175"/>
          </a:xfrm>
          <a:prstGeom prst="rect">
            <a:avLst/>
          </a:prstGeom>
        </p:spPr>
      </p:pic>
      <p:pic>
        <p:nvPicPr>
          <p:cNvPr id="648" name="picture 648"/>
          <p:cNvPicPr>
            <a:picLocks noChangeAspect="1"/>
          </p:cNvPicPr>
          <p:nvPr/>
        </p:nvPicPr>
        <p:blipFill>
          <a:blip r:embed="rId16"/>
          <a:stretch>
            <a:fillRect/>
          </a:stretch>
        </p:blipFill>
        <p:spPr>
          <a:xfrm rot="21600000">
            <a:off x="2052319" y="1699450"/>
            <a:ext cx="332193" cy="388175"/>
          </a:xfrm>
          <a:prstGeom prst="rect">
            <a:avLst/>
          </a:prstGeom>
        </p:spPr>
      </p:pic>
      <p:pic>
        <p:nvPicPr>
          <p:cNvPr id="650" name="picture 650"/>
          <p:cNvPicPr>
            <a:picLocks noChangeAspect="1"/>
          </p:cNvPicPr>
          <p:nvPr/>
        </p:nvPicPr>
        <p:blipFill>
          <a:blip r:embed="rId17"/>
          <a:stretch>
            <a:fillRect/>
          </a:stretch>
        </p:blipFill>
        <p:spPr>
          <a:xfrm rot="21600000">
            <a:off x="3473958" y="1699450"/>
            <a:ext cx="332193" cy="388175"/>
          </a:xfrm>
          <a:prstGeom prst="rect">
            <a:avLst/>
          </a:prstGeom>
        </p:spPr>
      </p:pic>
      <p:pic>
        <p:nvPicPr>
          <p:cNvPr id="652" name="picture 652"/>
          <p:cNvPicPr>
            <a:picLocks noChangeAspect="1"/>
          </p:cNvPicPr>
          <p:nvPr/>
        </p:nvPicPr>
        <p:blipFill>
          <a:blip r:embed="rId18"/>
          <a:stretch>
            <a:fillRect/>
          </a:stretch>
        </p:blipFill>
        <p:spPr>
          <a:xfrm rot="21600000">
            <a:off x="3947540" y="1699450"/>
            <a:ext cx="332193" cy="388175"/>
          </a:xfrm>
          <a:prstGeom prst="rect">
            <a:avLst/>
          </a:prstGeom>
        </p:spPr>
      </p:pic>
      <p:sp>
        <p:nvSpPr>
          <p:cNvPr id="654" name="textbox 654"/>
          <p:cNvSpPr/>
          <p:nvPr/>
        </p:nvSpPr>
        <p:spPr>
          <a:xfrm>
            <a:off x="567066" y="5259013"/>
            <a:ext cx="863600" cy="17526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1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a:t>
            </a:r>
            <a:endParaRPr sz="1100" dirty="0">
              <a:latin typeface="微软雅黑" panose="020B0503020204020204" charset="-122"/>
              <a:ea typeface="微软雅黑" panose="020B0503020204020204" charset="-122"/>
              <a:cs typeface="微软雅黑" panose="020B0503020204020204" charset="-122"/>
            </a:endParaRPr>
          </a:p>
        </p:txBody>
      </p:sp>
      <p:pic>
        <p:nvPicPr>
          <p:cNvPr id="656" name="picture 656"/>
          <p:cNvPicPr>
            <a:picLocks noChangeAspect="1"/>
          </p:cNvPicPr>
          <p:nvPr/>
        </p:nvPicPr>
        <p:blipFill>
          <a:blip r:embed="rId19"/>
          <a:stretch>
            <a:fillRect/>
          </a:stretch>
        </p:blipFill>
        <p:spPr>
          <a:xfrm rot="21600000">
            <a:off x="2999866" y="1747972"/>
            <a:ext cx="332232" cy="291131"/>
          </a:xfrm>
          <a:prstGeom prst="rect">
            <a:avLst/>
          </a:prstGeom>
        </p:spPr>
      </p:pic>
      <p:sp>
        <p:nvSpPr>
          <p:cNvPr id="658" name="textbox 658"/>
          <p:cNvSpPr/>
          <p:nvPr/>
        </p:nvSpPr>
        <p:spPr>
          <a:xfrm>
            <a:off x="4966813" y="5240090"/>
            <a:ext cx="584200" cy="17526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1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安装调试</a:t>
            </a:r>
            <a:endParaRPr sz="1100" dirty="0">
              <a:latin typeface="微软雅黑" panose="020B0503020204020204" charset="-122"/>
              <a:ea typeface="微软雅黑" panose="020B0503020204020204" charset="-122"/>
              <a:cs typeface="微软雅黑" panose="020B0503020204020204" charset="-122"/>
            </a:endParaRPr>
          </a:p>
        </p:txBody>
      </p:sp>
      <p:sp>
        <p:nvSpPr>
          <p:cNvPr id="660" name="textbox 660"/>
          <p:cNvSpPr/>
          <p:nvPr/>
        </p:nvSpPr>
        <p:spPr>
          <a:xfrm>
            <a:off x="11665923" y="6517716"/>
            <a:ext cx="213359" cy="22860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89000"/>
              </a:lnSpc>
            </a:pPr>
            <a:r>
              <a:rPr sz="1500" kern="0" spc="-20" dirty="0">
                <a:solidFill>
                  <a:srgbClr val="898989">
                    <a:alpha val="100000"/>
                  </a:srgbClr>
                </a:solidFill>
                <a:latin typeface="Calibri" panose="020F0502020204030204"/>
                <a:ea typeface="Calibri" panose="020F0502020204030204"/>
                <a:cs typeface="Calibri" panose="020F0502020204030204"/>
              </a:rPr>
              <a:t>11</a:t>
            </a:r>
            <a:endParaRPr sz="1500" dirty="0">
              <a:latin typeface="Calibri" panose="020F0502020204030204"/>
              <a:ea typeface="Calibri" panose="020F0502020204030204"/>
              <a:cs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2" name="table 662"/>
          <p:cNvGraphicFramePr>
            <a:graphicFrameLocks noGrp="1"/>
          </p:cNvGraphicFramePr>
          <p:nvPr/>
        </p:nvGraphicFramePr>
        <p:xfrm>
          <a:off x="329006" y="1888997"/>
          <a:ext cx="11535410" cy="4365625"/>
        </p:xfrm>
        <a:graphic>
          <a:graphicData uri="http://schemas.openxmlformats.org/drawingml/2006/table">
            <a:tbl>
              <a:tblPr/>
              <a:tblGrid>
                <a:gridCol w="1427480"/>
                <a:gridCol w="2720975"/>
                <a:gridCol w="2721610"/>
                <a:gridCol w="2489200"/>
                <a:gridCol w="2176145"/>
              </a:tblGrid>
              <a:tr h="731519">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51000"/>
                        </a:lnSpc>
                      </a:pPr>
                      <a:endParaRPr sz="1000" dirty="0">
                        <a:latin typeface="Arial" panose="020B0604020202020204"/>
                        <a:ea typeface="Arial" panose="020B0604020202020204"/>
                        <a:cs typeface="Arial" panose="020B0604020202020204"/>
                      </a:endParaRPr>
                    </a:p>
                    <a:p>
                      <a:pPr marL="755015" algn="l" rtl="0" eaLnBrk="0">
                        <a:lnSpc>
                          <a:spcPct val="89000"/>
                        </a:lnSpc>
                        <a:spcBef>
                          <a:spcPts val="5"/>
                        </a:spcBef>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行客渠道</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51000"/>
                        </a:lnSpc>
                      </a:pPr>
                      <a:endParaRPr sz="1000" dirty="0">
                        <a:latin typeface="Arial" panose="020B0604020202020204"/>
                        <a:ea typeface="Arial" panose="020B0604020202020204"/>
                        <a:cs typeface="Arial" panose="020B0604020202020204"/>
                      </a:endParaRPr>
                    </a:p>
                    <a:p>
                      <a:pPr marL="763270" algn="l" rtl="0" eaLnBrk="0">
                        <a:lnSpc>
                          <a:spcPct val="89000"/>
                        </a:lnSpc>
                        <a:spcBef>
                          <a:spcPts val="5"/>
                        </a:spcBef>
                      </a:pP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商客渠道</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51000"/>
                        </a:lnSpc>
                      </a:pPr>
                      <a:endParaRPr sz="1000" dirty="0">
                        <a:latin typeface="Arial" panose="020B0604020202020204"/>
                        <a:ea typeface="Arial" panose="020B0604020202020204"/>
                        <a:cs typeface="Arial" panose="020B0604020202020204"/>
                      </a:endParaRPr>
                    </a:p>
                    <a:p>
                      <a:pPr marL="638810" algn="l" rtl="0" eaLnBrk="0">
                        <a:lnSpc>
                          <a:spcPct val="89000"/>
                        </a:lnSpc>
                        <a:spcBef>
                          <a:spcPts val="5"/>
                        </a:spcBef>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校园渠道</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51000"/>
                        </a:lnSpc>
                      </a:pPr>
                      <a:endParaRPr sz="1000" dirty="0">
                        <a:latin typeface="Arial" panose="020B0604020202020204"/>
                        <a:ea typeface="Arial" panose="020B0604020202020204"/>
                        <a:cs typeface="Arial" panose="020B0604020202020204"/>
                      </a:endParaRPr>
                    </a:p>
                    <a:p>
                      <a:pPr marL="481965" algn="l" rtl="0" eaLnBrk="0">
                        <a:lnSpc>
                          <a:spcPct val="89000"/>
                        </a:lnSpc>
                        <a:spcBef>
                          <a:spcPts val="5"/>
                        </a:spcBef>
                      </a:pP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公众渠道</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3705">
                <a:tc>
                  <a:txBody>
                    <a:bodyPr/>
                    <a:lstStyle/>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marL="565150" indent="-454025" algn="l" rtl="0" eaLnBrk="0">
                        <a:lnSpc>
                          <a:spcPct val="94000"/>
                        </a:lnSpc>
                        <a:spcBef>
                          <a:spcPts val="0"/>
                        </a:spcBef>
                      </a:pPr>
                      <a:r>
                        <a:rPr sz="2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重点客户</a:t>
                      </a:r>
                      <a:r>
                        <a:rPr sz="2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群</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marL="101600" algn="l" rtl="0" eaLnBrk="0">
                        <a:lnSpc>
                          <a:spcPct val="94000"/>
                        </a:lnSpc>
                        <a:spcBef>
                          <a:spcPts val="5"/>
                        </a:spcBef>
                      </a:pPr>
                      <a:r>
                        <a:rPr sz="1500" kern="0" spc="70" dirty="0">
                          <a:solidFill>
                            <a:srgbClr val="000000">
                              <a:alpha val="100000"/>
                            </a:srgbClr>
                          </a:solidFill>
                          <a:latin typeface="Arial" panose="020B0604020202020204"/>
                          <a:ea typeface="Arial" panose="020B0604020202020204"/>
                          <a:cs typeface="Arial" panose="020B0604020202020204"/>
                        </a:rPr>
                        <a:t>•</a:t>
                      </a:r>
                      <a:r>
                        <a:rPr sz="1500" kern="0" spc="30" dirty="0">
                          <a:solidFill>
                            <a:srgbClr val="000000">
                              <a:alpha val="100000"/>
                            </a:srgbClr>
                          </a:solidFill>
                          <a:latin typeface="Arial" panose="020B0604020202020204"/>
                          <a:ea typeface="Arial" panose="020B0604020202020204"/>
                          <a:cs typeface="Arial" panose="020B0604020202020204"/>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省级、市级政府机构</a:t>
                      </a:r>
                      <a:endParaRPr sz="1500" dirty="0">
                        <a:latin typeface="微软雅黑" panose="020B0503020204020204" charset="-122"/>
                        <a:ea typeface="微软雅黑" panose="020B0503020204020204" charset="-122"/>
                        <a:cs typeface="微软雅黑" panose="020B0503020204020204" charset="-122"/>
                      </a:endParaRPr>
                    </a:p>
                    <a:p>
                      <a:pPr marL="101600" algn="l" rtl="0" eaLnBrk="0">
                        <a:lnSpc>
                          <a:spcPct val="94000"/>
                        </a:lnSpc>
                        <a:spcBef>
                          <a:spcPts val="230"/>
                        </a:spcBef>
                      </a:pPr>
                      <a:r>
                        <a:rPr sz="1500" kern="0" spc="80" dirty="0">
                          <a:solidFill>
                            <a:srgbClr val="000000">
                              <a:alpha val="100000"/>
                            </a:srgbClr>
                          </a:solidFill>
                          <a:latin typeface="Arial" panose="020B0604020202020204"/>
                          <a:ea typeface="Arial" panose="020B0604020202020204"/>
                          <a:cs typeface="Arial" panose="020B0604020202020204"/>
                        </a:rPr>
                        <a:t>•</a:t>
                      </a:r>
                      <a:r>
                        <a:rPr sz="1500" kern="0" spc="10" dirty="0">
                          <a:solidFill>
                            <a:srgbClr val="000000">
                              <a:alpha val="100000"/>
                            </a:srgbClr>
                          </a:solidFill>
                          <a:latin typeface="Arial" panose="020B0604020202020204"/>
                          <a:ea typeface="Arial" panose="020B0604020202020204"/>
                          <a:cs typeface="Arial" panose="020B0604020202020204"/>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省级、市级、三甲医</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院</a:t>
                      </a:r>
                      <a:endParaRPr sz="1500" dirty="0">
                        <a:latin typeface="微软雅黑" panose="020B0503020204020204" charset="-122"/>
                        <a:ea typeface="微软雅黑" panose="020B0503020204020204" charset="-122"/>
                        <a:cs typeface="微软雅黑" panose="020B0503020204020204" charset="-122"/>
                      </a:endParaRPr>
                    </a:p>
                    <a:p>
                      <a:pPr marL="101600" algn="l" rtl="0" eaLnBrk="0">
                        <a:lnSpc>
                          <a:spcPct val="94000"/>
                        </a:lnSpc>
                        <a:spcBef>
                          <a:spcPts val="230"/>
                        </a:spcBef>
                      </a:pPr>
                      <a:r>
                        <a:rPr sz="1500" kern="0" spc="50" dirty="0">
                          <a:solidFill>
                            <a:srgbClr val="000000">
                              <a:alpha val="100000"/>
                            </a:srgbClr>
                          </a:solidFill>
                          <a:latin typeface="Arial" panose="020B0604020202020204"/>
                          <a:ea typeface="Arial" panose="020B0604020202020204"/>
                          <a:cs typeface="Arial" panose="020B0604020202020204"/>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国央企办公大楼</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30000"/>
                        </a:lnSpc>
                      </a:pPr>
                      <a:endParaRPr sz="1000" dirty="0">
                        <a:latin typeface="Arial" panose="020B0604020202020204"/>
                        <a:ea typeface="Arial" panose="020B0604020202020204"/>
                        <a:cs typeface="Arial" panose="020B0604020202020204"/>
                      </a:endParaRPr>
                    </a:p>
                    <a:p>
                      <a:pPr algn="l" rtl="0" eaLnBrk="0">
                        <a:lnSpc>
                          <a:spcPct val="130000"/>
                        </a:lnSpc>
                      </a:pPr>
                      <a:endParaRPr sz="1000" dirty="0">
                        <a:latin typeface="Arial" panose="020B0604020202020204"/>
                        <a:ea typeface="Arial" panose="020B0604020202020204"/>
                        <a:cs typeface="Arial" panose="020B0604020202020204"/>
                      </a:endParaRPr>
                    </a:p>
                    <a:p>
                      <a:pPr marL="102235" algn="l" rtl="0" eaLnBrk="0">
                        <a:lnSpc>
                          <a:spcPct val="94000"/>
                        </a:lnSpc>
                        <a:spcBef>
                          <a:spcPts val="5"/>
                        </a:spcBef>
                      </a:pPr>
                      <a:r>
                        <a:rPr sz="1500" kern="0" spc="50" dirty="0">
                          <a:solidFill>
                            <a:srgbClr val="000000">
                              <a:alpha val="100000"/>
                            </a:srgbClr>
                          </a:solidFill>
                          <a:latin typeface="Arial" panose="020B0604020202020204"/>
                          <a:ea typeface="Arial" panose="020B0604020202020204"/>
                          <a:cs typeface="Arial" panose="020B0604020202020204"/>
                        </a:rPr>
                        <a:t>•</a:t>
                      </a:r>
                      <a:r>
                        <a:rPr sz="1500" kern="0" spc="60" dirty="0">
                          <a:solidFill>
                            <a:srgbClr val="000000">
                              <a:alpha val="100000"/>
                            </a:srgbClr>
                          </a:solidFill>
                          <a:latin typeface="Arial" panose="020B0604020202020204"/>
                          <a:ea typeface="Arial" panose="020B0604020202020204"/>
                          <a:cs typeface="Arial" panose="020B0604020202020204"/>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区县级政府机构</a:t>
                      </a:r>
                      <a:endParaRPr sz="1500" dirty="0">
                        <a:latin typeface="微软雅黑" panose="020B0503020204020204" charset="-122"/>
                        <a:ea typeface="微软雅黑" panose="020B0503020204020204" charset="-122"/>
                        <a:cs typeface="微软雅黑" panose="020B0503020204020204" charset="-122"/>
                      </a:endParaRPr>
                    </a:p>
                    <a:p>
                      <a:pPr marL="102235" algn="l" rtl="0" eaLnBrk="0">
                        <a:lnSpc>
                          <a:spcPct val="94000"/>
                        </a:lnSpc>
                        <a:spcBef>
                          <a:spcPts val="230"/>
                        </a:spcBef>
                      </a:pPr>
                      <a:r>
                        <a:rPr sz="1500" kern="0" spc="40" dirty="0">
                          <a:solidFill>
                            <a:srgbClr val="000000">
                              <a:alpha val="100000"/>
                            </a:srgbClr>
                          </a:solidFill>
                          <a:latin typeface="Arial" panose="020B0604020202020204"/>
                          <a:ea typeface="Arial" panose="020B0604020202020204"/>
                          <a:cs typeface="Arial" panose="020B0604020202020204"/>
                        </a:rPr>
                        <a:t>•</a:t>
                      </a:r>
                      <a:r>
                        <a:rPr sz="1500" kern="0" spc="50" dirty="0">
                          <a:solidFill>
                            <a:srgbClr val="000000">
                              <a:alpha val="100000"/>
                            </a:srgbClr>
                          </a:solidFill>
                          <a:latin typeface="Arial" panose="020B0604020202020204"/>
                          <a:ea typeface="Arial" panose="020B0604020202020204"/>
                          <a:cs typeface="Arial" panose="020B0604020202020204"/>
                        </a:rPr>
                        <a:t>    </a:t>
                      </a: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区县级医院</a:t>
                      </a:r>
                      <a:endParaRPr sz="1500" dirty="0">
                        <a:latin typeface="微软雅黑" panose="020B0503020204020204" charset="-122"/>
                        <a:ea typeface="微软雅黑" panose="020B0503020204020204" charset="-122"/>
                        <a:cs typeface="微软雅黑" panose="020B0503020204020204" charset="-122"/>
                      </a:endParaRPr>
                    </a:p>
                    <a:p>
                      <a:pPr marL="102235" algn="l" rtl="0" eaLnBrk="0">
                        <a:lnSpc>
                          <a:spcPct val="94000"/>
                        </a:lnSpc>
                        <a:spcBef>
                          <a:spcPts val="230"/>
                        </a:spcBef>
                      </a:pPr>
                      <a:r>
                        <a:rPr sz="1500" kern="0" spc="70" dirty="0">
                          <a:solidFill>
                            <a:srgbClr val="000000">
                              <a:alpha val="100000"/>
                            </a:srgbClr>
                          </a:solidFill>
                          <a:latin typeface="Arial" panose="020B0604020202020204"/>
                          <a:ea typeface="Arial" panose="020B0604020202020204"/>
                          <a:cs typeface="Arial" panose="020B0604020202020204"/>
                        </a:rPr>
                        <a:t>•</a:t>
                      </a:r>
                      <a:r>
                        <a:rPr sz="1500" kern="0" spc="20" dirty="0">
                          <a:solidFill>
                            <a:srgbClr val="000000">
                              <a:alpha val="100000"/>
                            </a:srgbClr>
                          </a:solidFill>
                          <a:latin typeface="Arial" panose="020B0604020202020204"/>
                          <a:ea typeface="Arial" panose="020B0604020202020204"/>
                          <a:cs typeface="Arial" panose="020B0604020202020204"/>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商务楼宇/办公楼宇</a:t>
                      </a:r>
                      <a:endParaRPr sz="1500" dirty="0">
                        <a:latin typeface="微软雅黑" panose="020B0503020204020204" charset="-122"/>
                        <a:ea typeface="微软雅黑" panose="020B0503020204020204" charset="-122"/>
                        <a:cs typeface="微软雅黑" panose="020B0503020204020204" charset="-122"/>
                      </a:endParaRPr>
                    </a:p>
                    <a:p>
                      <a:pPr marL="102870" algn="l" rtl="0" eaLnBrk="0">
                        <a:lnSpc>
                          <a:spcPct val="95000"/>
                        </a:lnSpc>
                        <a:spcBef>
                          <a:spcPts val="210"/>
                        </a:spcBef>
                      </a:pPr>
                      <a:r>
                        <a:rPr sz="1500" kern="0" spc="60" dirty="0">
                          <a:solidFill>
                            <a:srgbClr val="000000">
                              <a:alpha val="100000"/>
                            </a:srgbClr>
                          </a:solidFill>
                          <a:latin typeface="Arial" panose="020B0604020202020204"/>
                          <a:ea typeface="Arial" panose="020B0604020202020204"/>
                          <a:cs typeface="Arial" panose="020B0604020202020204"/>
                        </a:rPr>
                        <a:t>•</a:t>
                      </a:r>
                      <a:r>
                        <a:rPr sz="1500" kern="0" spc="20" dirty="0">
                          <a:solidFill>
                            <a:srgbClr val="000000">
                              <a:alpha val="100000"/>
                            </a:srgbClr>
                          </a:solidFill>
                          <a:latin typeface="Arial" panose="020B0604020202020204"/>
                          <a:ea typeface="Arial" panose="020B0604020202020204"/>
                          <a:cs typeface="Arial" panose="020B0604020202020204"/>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工厂、仓库</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102870" algn="l" rtl="0" eaLnBrk="0">
                        <a:lnSpc>
                          <a:spcPct val="94000"/>
                        </a:lnSpc>
                        <a:spcBef>
                          <a:spcPts val="5"/>
                        </a:spcBef>
                      </a:pPr>
                      <a:r>
                        <a:rPr sz="1500" kern="0" spc="60" dirty="0">
                          <a:solidFill>
                            <a:srgbClr val="000000">
                              <a:alpha val="100000"/>
                            </a:srgbClr>
                          </a:solidFill>
                          <a:latin typeface="Arial" panose="020B0604020202020204"/>
                          <a:ea typeface="Arial" panose="020B0604020202020204"/>
                          <a:cs typeface="Arial" panose="020B0604020202020204"/>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中小学校、教培机构</a:t>
                      </a:r>
                      <a:endParaRPr sz="1500" dirty="0">
                        <a:latin typeface="微软雅黑" panose="020B0503020204020204" charset="-122"/>
                        <a:ea typeface="微软雅黑" panose="020B0503020204020204" charset="-122"/>
                        <a:cs typeface="微软雅黑" panose="020B0503020204020204" charset="-122"/>
                      </a:endParaRPr>
                    </a:p>
                    <a:p>
                      <a:pPr marL="510540" algn="l" rtl="0" eaLnBrk="0">
                        <a:lnSpc>
                          <a:spcPts val="1700"/>
                        </a:lnSpc>
                        <a:spcBef>
                          <a:spcPts val="220"/>
                        </a:spcBef>
                      </a:pPr>
                      <a:r>
                        <a:rPr sz="1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（教室&amp;宿舍）</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marL="102870" algn="l" rtl="0" eaLnBrk="0">
                        <a:lnSpc>
                          <a:spcPct val="94000"/>
                        </a:lnSpc>
                        <a:spcBef>
                          <a:spcPts val="5"/>
                        </a:spcBef>
                      </a:pPr>
                      <a:r>
                        <a:rPr sz="1500" kern="0" spc="50" dirty="0">
                          <a:solidFill>
                            <a:srgbClr val="000000">
                              <a:alpha val="100000"/>
                            </a:srgbClr>
                          </a:solidFill>
                          <a:latin typeface="Arial" panose="020B0604020202020204"/>
                          <a:ea typeface="Arial" panose="020B0604020202020204"/>
                          <a:cs typeface="Arial" panose="020B0604020202020204"/>
                        </a:rPr>
                        <a:t>•</a:t>
                      </a:r>
                      <a:r>
                        <a:rPr sz="1500" kern="0" spc="20" dirty="0">
                          <a:solidFill>
                            <a:srgbClr val="000000">
                              <a:alpha val="100000"/>
                            </a:srgbClr>
                          </a:solidFill>
                          <a:latin typeface="Arial" panose="020B0604020202020204"/>
                          <a:ea typeface="Arial" panose="020B0604020202020204"/>
                          <a:cs typeface="Arial" panose="020B0604020202020204"/>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小区社区</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400">
                <a:tc>
                  <a:txBody>
                    <a:bodyPr/>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marL="112395" algn="l" rtl="0" eaLnBrk="0">
                        <a:lnSpc>
                          <a:spcPct val="89000"/>
                        </a:lnSpc>
                        <a:spcBef>
                          <a:spcPts val="5"/>
                        </a:spcBef>
                      </a:pPr>
                      <a:r>
                        <a:rPr sz="2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主推场景</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59000"/>
                        </a:lnSpc>
                      </a:pPr>
                      <a:endParaRPr sz="1000" dirty="0">
                        <a:latin typeface="Arial" panose="020B0604020202020204"/>
                        <a:ea typeface="Arial" panose="020B0604020202020204"/>
                        <a:cs typeface="Arial" panose="020B0604020202020204"/>
                      </a:endParaRPr>
                    </a:p>
                    <a:p>
                      <a:pPr marL="100330" algn="l" rtl="0" eaLnBrk="0">
                        <a:lnSpc>
                          <a:spcPct val="89000"/>
                        </a:lnSpc>
                        <a:spcBef>
                          <a:spcPts val="0"/>
                        </a:spcBef>
                      </a:pPr>
                      <a:r>
                        <a:rPr sz="1400" kern="0" spc="-20" dirty="0">
                          <a:solidFill>
                            <a:srgbClr val="000000">
                              <a:alpha val="100000"/>
                            </a:srgbClr>
                          </a:solidFill>
                          <a:latin typeface="Arial" panose="020B0604020202020204"/>
                          <a:ea typeface="Arial" panose="020B0604020202020204"/>
                          <a:cs typeface="Arial" panose="020B0604020202020204"/>
                        </a:rPr>
                        <a:t>•</a:t>
                      </a:r>
                      <a:r>
                        <a:rPr sz="1400" kern="0" spc="70" dirty="0">
                          <a:solidFill>
                            <a:srgbClr val="000000">
                              <a:alpha val="100000"/>
                            </a:srgbClr>
                          </a:solidFill>
                          <a:latin typeface="Arial" panose="020B0604020202020204"/>
                          <a:ea typeface="Arial" panose="020B0604020202020204"/>
                          <a:cs typeface="Arial" panose="020B0604020202020204"/>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走廊照明节能</a:t>
                      </a:r>
                      <a:endParaRPr sz="1400" dirty="0">
                        <a:latin typeface="微软雅黑" panose="020B0503020204020204" charset="-122"/>
                        <a:ea typeface="微软雅黑" panose="020B0503020204020204" charset="-122"/>
                        <a:cs typeface="微软雅黑" panose="020B0503020204020204" charset="-122"/>
                      </a:endParaRPr>
                    </a:p>
                    <a:p>
                      <a:pPr marL="10033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应急楼梯照明节能</a:t>
                      </a:r>
                      <a:endParaRPr sz="1400" dirty="0">
                        <a:latin typeface="微软雅黑" panose="020B0503020204020204" charset="-122"/>
                        <a:ea typeface="微软雅黑" panose="020B0503020204020204" charset="-122"/>
                        <a:cs typeface="微软雅黑" panose="020B0503020204020204" charset="-122"/>
                      </a:endParaRPr>
                    </a:p>
                    <a:p>
                      <a:pPr marL="10033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办公区照明节能</a:t>
                      </a:r>
                      <a:endParaRPr sz="1400" dirty="0">
                        <a:latin typeface="微软雅黑" panose="020B0503020204020204" charset="-122"/>
                        <a:ea typeface="微软雅黑" panose="020B0503020204020204" charset="-122"/>
                        <a:cs typeface="微软雅黑" panose="020B0503020204020204" charset="-122"/>
                      </a:endParaRPr>
                    </a:p>
                    <a:p>
                      <a:pPr marL="10033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7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办公室/病房分体空调节能</a:t>
                      </a:r>
                      <a:endParaRPr sz="1400" dirty="0">
                        <a:latin typeface="微软雅黑" panose="020B0503020204020204" charset="-122"/>
                        <a:ea typeface="微软雅黑" panose="020B0503020204020204" charset="-122"/>
                        <a:cs typeface="微软雅黑" panose="020B0503020204020204" charset="-122"/>
                      </a:endParaRPr>
                    </a:p>
                    <a:p>
                      <a:pPr marL="10033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茶水间安全控电</a:t>
                      </a:r>
                      <a:endParaRPr sz="1400" dirty="0">
                        <a:latin typeface="微软雅黑" panose="020B0503020204020204" charset="-122"/>
                        <a:ea typeface="微软雅黑" panose="020B0503020204020204" charset="-122"/>
                        <a:cs typeface="微软雅黑" panose="020B0503020204020204" charset="-122"/>
                      </a:endParaRPr>
                    </a:p>
                    <a:p>
                      <a:pPr marL="10033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会议室无纸化显示</a:t>
                      </a:r>
                      <a:endParaRPr sz="1400" dirty="0">
                        <a:latin typeface="微软雅黑" panose="020B0503020204020204" charset="-122"/>
                        <a:ea typeface="微软雅黑" panose="020B0503020204020204" charset="-122"/>
                        <a:cs typeface="微软雅黑" panose="020B0503020204020204" charset="-122"/>
                      </a:endParaRPr>
                    </a:p>
                    <a:p>
                      <a:pPr marL="10033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停车场照明节能</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11000"/>
                        </a:lnSpc>
                      </a:pPr>
                      <a:endParaRPr sz="800" dirty="0">
                        <a:latin typeface="Arial" panose="020B0604020202020204"/>
                        <a:ea typeface="Arial" panose="020B0604020202020204"/>
                        <a:cs typeface="Arial" panose="020B0604020202020204"/>
                      </a:endParaRPr>
                    </a:p>
                    <a:p>
                      <a:pPr marL="100965" algn="l" rtl="0" eaLnBrk="0">
                        <a:lnSpc>
                          <a:spcPct val="89000"/>
                        </a:lnSpc>
                        <a:spcBef>
                          <a:spcPts val="5"/>
                        </a:spcBef>
                      </a:pPr>
                      <a:r>
                        <a:rPr sz="1400" kern="0" spc="-20" dirty="0">
                          <a:solidFill>
                            <a:srgbClr val="000000">
                              <a:alpha val="100000"/>
                            </a:srgbClr>
                          </a:solidFill>
                          <a:latin typeface="Arial" panose="020B0604020202020204"/>
                          <a:ea typeface="Arial" panose="020B0604020202020204"/>
                          <a:cs typeface="Arial" panose="020B0604020202020204"/>
                        </a:rPr>
                        <a:t>•</a:t>
                      </a:r>
                      <a:r>
                        <a:rPr sz="1400" kern="0" spc="70" dirty="0">
                          <a:solidFill>
                            <a:srgbClr val="000000">
                              <a:alpha val="100000"/>
                            </a:srgbClr>
                          </a:solidFill>
                          <a:latin typeface="Arial" panose="020B0604020202020204"/>
                          <a:ea typeface="Arial" panose="020B0604020202020204"/>
                          <a:cs typeface="Arial" panose="020B0604020202020204"/>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走廊照明节能</a:t>
                      </a:r>
                      <a:endParaRPr sz="1400" dirty="0">
                        <a:latin typeface="微软雅黑" panose="020B0503020204020204" charset="-122"/>
                        <a:ea typeface="微软雅黑" panose="020B0503020204020204" charset="-122"/>
                        <a:cs typeface="微软雅黑" panose="020B0503020204020204" charset="-122"/>
                      </a:endParaRPr>
                    </a:p>
                    <a:p>
                      <a:pPr marL="100965"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应急楼梯照明节能</a:t>
                      </a:r>
                      <a:endParaRPr sz="1400" dirty="0">
                        <a:latin typeface="微软雅黑" panose="020B0503020204020204" charset="-122"/>
                        <a:ea typeface="微软雅黑" panose="020B0503020204020204" charset="-122"/>
                        <a:cs typeface="微软雅黑" panose="020B0503020204020204" charset="-122"/>
                      </a:endParaRPr>
                    </a:p>
                    <a:p>
                      <a:pPr marL="100965"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办公区照明节能</a:t>
                      </a:r>
                      <a:endParaRPr sz="1400" dirty="0">
                        <a:latin typeface="微软雅黑" panose="020B0503020204020204" charset="-122"/>
                        <a:ea typeface="微软雅黑" panose="020B0503020204020204" charset="-122"/>
                        <a:cs typeface="微软雅黑" panose="020B0503020204020204" charset="-122"/>
                      </a:endParaRPr>
                    </a:p>
                    <a:p>
                      <a:pPr marL="100965"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7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办公室/病房分体空调节能</a:t>
                      </a:r>
                      <a:endParaRPr sz="1400" dirty="0">
                        <a:latin typeface="微软雅黑" panose="020B0503020204020204" charset="-122"/>
                        <a:ea typeface="微软雅黑" panose="020B0503020204020204" charset="-122"/>
                        <a:cs typeface="微软雅黑" panose="020B0503020204020204" charset="-122"/>
                      </a:endParaRPr>
                    </a:p>
                    <a:p>
                      <a:pPr marL="100965"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茶水间安全控电</a:t>
                      </a:r>
                      <a:endParaRPr sz="1400" dirty="0">
                        <a:latin typeface="微软雅黑" panose="020B0503020204020204" charset="-122"/>
                        <a:ea typeface="微软雅黑" panose="020B0503020204020204" charset="-122"/>
                        <a:cs typeface="微软雅黑" panose="020B0503020204020204" charset="-122"/>
                      </a:endParaRPr>
                    </a:p>
                    <a:p>
                      <a:pPr marL="100965"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会议室无纸化显示</a:t>
                      </a:r>
                      <a:endParaRPr sz="1400" dirty="0">
                        <a:latin typeface="微软雅黑" panose="020B0503020204020204" charset="-122"/>
                        <a:ea typeface="微软雅黑" panose="020B0503020204020204" charset="-122"/>
                        <a:cs typeface="微软雅黑" panose="020B0503020204020204" charset="-122"/>
                      </a:endParaRPr>
                    </a:p>
                    <a:p>
                      <a:pPr marL="100965"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停车场照明节能</a:t>
                      </a:r>
                      <a:endParaRPr sz="1400" dirty="0">
                        <a:latin typeface="微软雅黑" panose="020B0503020204020204" charset="-122"/>
                        <a:ea typeface="微软雅黑" panose="020B0503020204020204" charset="-122"/>
                        <a:cs typeface="微软雅黑" panose="020B0503020204020204" charset="-122"/>
                      </a:endParaRPr>
                    </a:p>
                    <a:p>
                      <a:pPr marL="100965"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仓储照明节能</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49000"/>
                        </a:lnSpc>
                      </a:pPr>
                      <a:endParaRPr sz="1000" dirty="0">
                        <a:latin typeface="Arial" panose="020B0604020202020204"/>
                        <a:ea typeface="Arial" panose="020B0604020202020204"/>
                        <a:cs typeface="Arial" panose="020B0604020202020204"/>
                      </a:endParaRPr>
                    </a:p>
                    <a:p>
                      <a:pPr algn="l" rtl="0" eaLnBrk="0">
                        <a:lnSpc>
                          <a:spcPct val="150000"/>
                        </a:lnSpc>
                      </a:pPr>
                      <a:endParaRPr sz="1000" dirty="0">
                        <a:latin typeface="Arial" panose="020B0604020202020204"/>
                        <a:ea typeface="Arial" panose="020B0604020202020204"/>
                        <a:cs typeface="Arial" panose="020B0604020202020204"/>
                      </a:endParaRPr>
                    </a:p>
                    <a:p>
                      <a:pPr marL="101600" algn="l" rtl="0" eaLnBrk="0">
                        <a:lnSpc>
                          <a:spcPct val="89000"/>
                        </a:lnSpc>
                        <a:spcBef>
                          <a:spcPts val="0"/>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教学楼走廊照明节能</a:t>
                      </a:r>
                      <a:endParaRPr sz="1400" dirty="0">
                        <a:latin typeface="微软雅黑" panose="020B0503020204020204" charset="-122"/>
                        <a:ea typeface="微软雅黑" panose="020B0503020204020204" charset="-122"/>
                        <a:cs typeface="微软雅黑" panose="020B0503020204020204" charset="-122"/>
                      </a:endParaRPr>
                    </a:p>
                    <a:p>
                      <a:pPr marL="10160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教室分体空调节能</a:t>
                      </a:r>
                      <a:endParaRPr sz="1400" dirty="0">
                        <a:latin typeface="微软雅黑" panose="020B0503020204020204" charset="-122"/>
                        <a:ea typeface="微软雅黑" panose="020B0503020204020204" charset="-122"/>
                        <a:cs typeface="微软雅黑" panose="020B0503020204020204" charset="-122"/>
                      </a:endParaRPr>
                    </a:p>
                    <a:p>
                      <a:pPr marL="10160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宿舍楼走廊照明节能</a:t>
                      </a:r>
                      <a:endParaRPr sz="1400" dirty="0">
                        <a:latin typeface="微软雅黑" panose="020B0503020204020204" charset="-122"/>
                        <a:ea typeface="微软雅黑" panose="020B0503020204020204" charset="-122"/>
                        <a:cs typeface="微软雅黑" panose="020B0503020204020204" charset="-122"/>
                      </a:endParaRPr>
                    </a:p>
                    <a:p>
                      <a:pPr marL="10160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学生宿舍分体空调节能</a:t>
                      </a:r>
                      <a:endParaRPr sz="1400" dirty="0">
                        <a:latin typeface="微软雅黑" panose="020B0503020204020204" charset="-122"/>
                        <a:ea typeface="微软雅黑" panose="020B0503020204020204" charset="-122"/>
                        <a:cs typeface="微软雅黑" panose="020B0503020204020204" charset="-122"/>
                      </a:endParaRPr>
                    </a:p>
                    <a:p>
                      <a:pPr marL="101600" algn="l" rtl="0" eaLnBrk="0">
                        <a:lnSpc>
                          <a:spcPct val="89000"/>
                        </a:lnSpc>
                        <a:spcBef>
                          <a:spcPts val="185"/>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学生宿舍安全控电</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marL="101600" algn="l" rtl="0" eaLnBrk="0">
                        <a:lnSpc>
                          <a:spcPct val="89000"/>
                        </a:lnSpc>
                        <a:spcBef>
                          <a:spcPts val="5"/>
                        </a:spcBef>
                      </a:pPr>
                      <a:r>
                        <a:rPr sz="1400" kern="0" spc="-20" dirty="0">
                          <a:solidFill>
                            <a:srgbClr val="000000">
                              <a:alpha val="100000"/>
                            </a:srgbClr>
                          </a:solidFill>
                          <a:latin typeface="Arial" panose="020B0604020202020204"/>
                          <a:ea typeface="Arial" panose="020B0604020202020204"/>
                          <a:cs typeface="Arial" panose="020B0604020202020204"/>
                        </a:rPr>
                        <a:t>•</a:t>
                      </a:r>
                      <a:r>
                        <a:rPr sz="1400" kern="0" spc="60" dirty="0">
                          <a:solidFill>
                            <a:srgbClr val="000000">
                              <a:alpha val="100000"/>
                            </a:srgbClr>
                          </a:solidFill>
                          <a:latin typeface="Arial" panose="020B0604020202020204"/>
                          <a:ea typeface="Arial" panose="020B0604020202020204"/>
                          <a:cs typeface="Arial" panose="020B0604020202020204"/>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停车场照明</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64" name="textbox 664"/>
          <p:cNvSpPr/>
          <p:nvPr/>
        </p:nvSpPr>
        <p:spPr>
          <a:xfrm>
            <a:off x="343158" y="1220019"/>
            <a:ext cx="11508740" cy="26924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9000"/>
              </a:lnSpc>
            </a:pP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聚焦</a:t>
            </a:r>
            <a:r>
              <a:rPr sz="18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政府、医院、学校、商务楼宇、工厂、社区</a:t>
            </a: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6大客户群体，</a:t>
            </a:r>
            <a:r>
              <a:rPr sz="18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行客、商客、校园、公众</a:t>
            </a: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4大渠道全面开展规模</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推广</a:t>
            </a:r>
            <a:endParaRPr sz="1800" dirty="0">
              <a:latin typeface="微软雅黑" panose="020B0503020204020204" charset="-122"/>
              <a:ea typeface="微软雅黑" panose="020B0503020204020204" charset="-122"/>
              <a:cs typeface="微软雅黑" panose="020B0503020204020204" charset="-122"/>
            </a:endParaRPr>
          </a:p>
        </p:txBody>
      </p:sp>
      <p:sp>
        <p:nvSpPr>
          <p:cNvPr id="666" name="textbox 666"/>
          <p:cNvSpPr/>
          <p:nvPr/>
        </p:nvSpPr>
        <p:spPr>
          <a:xfrm>
            <a:off x="417376" y="200056"/>
            <a:ext cx="307340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绿色节能渠道推广视图</a:t>
            </a:r>
            <a:endParaRPr sz="2400" dirty="0">
              <a:latin typeface="微软雅黑" panose="020B0503020204020204" charset="-122"/>
              <a:ea typeface="微软雅黑" panose="020B0503020204020204" charset="-122"/>
              <a:cs typeface="微软雅黑" panose="020B0503020204020204" charset="-122"/>
            </a:endParaRPr>
          </a:p>
        </p:txBody>
      </p:sp>
      <p:pic>
        <p:nvPicPr>
          <p:cNvPr id="668" name="picture 668"/>
          <p:cNvPicPr>
            <a:picLocks noChangeAspect="1"/>
          </p:cNvPicPr>
          <p:nvPr/>
        </p:nvPicPr>
        <p:blipFill>
          <a:blip r:embed="rId1"/>
          <a:stretch>
            <a:fillRect/>
          </a:stretch>
        </p:blipFill>
        <p:spPr>
          <a:xfrm rot="21600000">
            <a:off x="335356" y="807667"/>
            <a:ext cx="11520043" cy="67235"/>
          </a:xfrm>
          <a:prstGeom prst="rect">
            <a:avLst/>
          </a:prstGeom>
        </p:spPr>
      </p:pic>
      <p:pic>
        <p:nvPicPr>
          <p:cNvPr id="670" name="picture 670"/>
          <p:cNvPicPr>
            <a:picLocks noChangeAspect="1"/>
          </p:cNvPicPr>
          <p:nvPr/>
        </p:nvPicPr>
        <p:blipFill>
          <a:blip r:embed="rId2"/>
          <a:stretch>
            <a:fillRect/>
          </a:stretch>
        </p:blipFill>
        <p:spPr>
          <a:xfrm rot="21600000">
            <a:off x="11125571" y="215865"/>
            <a:ext cx="721554" cy="526610"/>
          </a:xfrm>
          <a:prstGeom prst="rect">
            <a:avLst/>
          </a:prstGeom>
        </p:spPr>
      </p:pic>
      <p:sp>
        <p:nvSpPr>
          <p:cNvPr id="672" name="textbox 672"/>
          <p:cNvSpPr/>
          <p:nvPr/>
        </p:nvSpPr>
        <p:spPr>
          <a:xfrm>
            <a:off x="11669774" y="6509721"/>
            <a:ext cx="242570"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12</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4" name="table 674"/>
          <p:cNvGraphicFramePr>
            <a:graphicFrameLocks noGrp="1"/>
          </p:cNvGraphicFramePr>
          <p:nvPr/>
        </p:nvGraphicFramePr>
        <p:xfrm>
          <a:off x="323964" y="1092708"/>
          <a:ext cx="11543664" cy="5765165"/>
        </p:xfrm>
        <a:graphic>
          <a:graphicData uri="http://schemas.openxmlformats.org/drawingml/2006/table">
            <a:tbl>
              <a:tblPr/>
              <a:tblGrid>
                <a:gridCol w="1554480"/>
                <a:gridCol w="3773170"/>
                <a:gridCol w="3140710"/>
                <a:gridCol w="3075304"/>
              </a:tblGrid>
              <a:tr h="1195069">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75895" algn="l" rtl="0" eaLnBrk="0">
                        <a:lnSpc>
                          <a:spcPct val="89000"/>
                        </a:lnSpc>
                        <a:spcBef>
                          <a:spcPts val="5"/>
                        </a:spcBef>
                      </a:pP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主推场景</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85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282065" indent="-908050" algn="l" rtl="0" eaLnBrk="0">
                        <a:lnSpc>
                          <a:spcPct val="94000"/>
                        </a:lnSpc>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走廊/应急楼梯/办公区</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照明节能</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600" dirty="0">
                        <a:latin typeface="Arial" panose="020B0604020202020204"/>
                        <a:ea typeface="Arial" panose="020B0604020202020204"/>
                        <a:cs typeface="Arial" panose="020B0604020202020204"/>
                      </a:endParaRPr>
                    </a:p>
                    <a:p>
                      <a:pPr marL="138430" algn="l" rtl="0" eaLnBrk="0">
                        <a:lnSpc>
                          <a:spcPct val="89000"/>
                        </a:lnSpc>
                        <a:spcBef>
                          <a:spcPts val="5"/>
                        </a:spcBef>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办公室/教室/宿舍/</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病</a:t>
                      </a:r>
                      <a:endParaRPr sz="2400" dirty="0">
                        <a:latin typeface="微软雅黑" panose="020B0503020204020204" charset="-122"/>
                        <a:ea typeface="微软雅黑" panose="020B0503020204020204" charset="-122"/>
                        <a:cs typeface="微软雅黑" panose="020B0503020204020204" charset="-122"/>
                      </a:endParaRPr>
                    </a:p>
                    <a:p>
                      <a:pPr marL="1423035" algn="l" rtl="0" eaLnBrk="0">
                        <a:lnSpc>
                          <a:spcPct val="89000"/>
                        </a:lnSpc>
                        <a:spcBef>
                          <a:spcPts val="315"/>
                        </a:spcBef>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房</a:t>
                      </a:r>
                      <a:endParaRPr sz="2400" dirty="0">
                        <a:latin typeface="微软雅黑" panose="020B0503020204020204" charset="-122"/>
                        <a:ea typeface="微软雅黑" panose="020B0503020204020204" charset="-122"/>
                        <a:cs typeface="微软雅黑" panose="020B0503020204020204" charset="-122"/>
                      </a:endParaRPr>
                    </a:p>
                    <a:p>
                      <a:pPr marL="506730" algn="l" rtl="0" eaLnBrk="0">
                        <a:lnSpc>
                          <a:spcPct val="89000"/>
                        </a:lnSpc>
                        <a:spcBef>
                          <a:spcPts val="320"/>
                        </a:spcBef>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分体式空调节能</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83000"/>
                        </a:lnSpc>
                      </a:pPr>
                      <a:endParaRPr sz="1000" dirty="0">
                        <a:latin typeface="Arial" panose="020B0604020202020204"/>
                        <a:ea typeface="Arial" panose="020B0604020202020204"/>
                        <a:cs typeface="Arial" panose="020B0604020202020204"/>
                      </a:endParaRPr>
                    </a:p>
                    <a:p>
                      <a:pPr marL="549910" algn="l" rtl="0" eaLnBrk="0">
                        <a:lnSpc>
                          <a:spcPct val="89000"/>
                        </a:lnSpc>
                        <a:spcBef>
                          <a:spcPts val="5"/>
                        </a:spcBef>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茶水间/开水间</a:t>
                      </a:r>
                      <a:endParaRPr sz="2400" dirty="0">
                        <a:latin typeface="微软雅黑" panose="020B0503020204020204" charset="-122"/>
                        <a:ea typeface="微软雅黑" panose="020B0503020204020204" charset="-122"/>
                        <a:cs typeface="微软雅黑" panose="020B0503020204020204" charset="-122"/>
                      </a:endParaRPr>
                    </a:p>
                    <a:p>
                      <a:pPr marL="931545" algn="l" rtl="0" eaLnBrk="0">
                        <a:lnSpc>
                          <a:spcPct val="89000"/>
                        </a:lnSpc>
                        <a:spcBef>
                          <a:spcPts val="315"/>
                        </a:spcBef>
                      </a:pP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安全控电</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969">
                <a:tc rowSpan="3">
                  <a:txBody>
                    <a:bodyPr/>
                    <a:lstStyle/>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marL="180975" indent="144780" algn="l" rtl="0" eaLnBrk="0">
                        <a:lnSpc>
                          <a:spcPct val="94000"/>
                        </a:lnSpc>
                        <a:spcBef>
                          <a:spcPts val="0"/>
                        </a:spcBef>
                      </a:pPr>
                      <a:r>
                        <a:rPr sz="2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标准化</a:t>
                      </a:r>
                      <a:r>
                        <a:rPr sz="2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改造内容</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39000"/>
                        </a:lnSpc>
                      </a:pPr>
                      <a:endParaRPr sz="1000" dirty="0">
                        <a:latin typeface="Arial" panose="020B0604020202020204"/>
                        <a:ea typeface="Arial" panose="020B0604020202020204"/>
                        <a:cs typeface="Arial" panose="020B0604020202020204"/>
                      </a:endParaRPr>
                    </a:p>
                    <a:p>
                      <a:pPr algn="l" rtl="0" eaLnBrk="0">
                        <a:lnSpc>
                          <a:spcPct val="140000"/>
                        </a:lnSpc>
                      </a:pPr>
                      <a:endParaRPr sz="1000" dirty="0">
                        <a:latin typeface="Arial" panose="020B0604020202020204"/>
                        <a:ea typeface="Arial" panose="020B0604020202020204"/>
                        <a:cs typeface="Arial" panose="020B0604020202020204"/>
                      </a:endParaRPr>
                    </a:p>
                    <a:p>
                      <a:pPr marL="100330" algn="l" rtl="0" eaLnBrk="0">
                        <a:lnSpc>
                          <a:spcPct val="89000"/>
                        </a:lnSpc>
                        <a:spcBef>
                          <a:spcPts val="5"/>
                        </a:spcBef>
                      </a:pPr>
                      <a:r>
                        <a:rPr sz="1400" kern="0" spc="10" dirty="0">
                          <a:solidFill>
                            <a:srgbClr val="000000">
                              <a:alpha val="100000"/>
                            </a:srgbClr>
                          </a:solidFill>
                          <a:latin typeface="Arial" panose="020B0604020202020204"/>
                          <a:ea typeface="Arial" panose="020B0604020202020204"/>
                          <a:cs typeface="Arial" panose="020B0604020202020204"/>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走廊：</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一般</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用面板灯、格栅灯、筒灯</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，同</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6379">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19000"/>
                        </a:lnSpc>
                      </a:pPr>
                      <a:endParaRPr sz="300" dirty="0">
                        <a:latin typeface="Arial" panose="020B0604020202020204"/>
                        <a:ea typeface="Arial" panose="020B0604020202020204"/>
                        <a:cs typeface="Arial" panose="020B0604020202020204"/>
                      </a:endParaRPr>
                    </a:p>
                    <a:p>
                      <a:pPr marL="380365" algn="l" rtl="0" eaLnBrk="0">
                        <a:lnSpc>
                          <a:spcPct val="87000"/>
                        </a:lnSpc>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点位直接更换为智能灯具</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27810">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9000"/>
                        </a:lnSpc>
                      </a:pPr>
                      <a:endParaRPr sz="500" dirty="0">
                        <a:latin typeface="Arial" panose="020B0604020202020204"/>
                        <a:ea typeface="Arial" panose="020B0604020202020204"/>
                        <a:cs typeface="Arial" panose="020B0604020202020204"/>
                      </a:endParaRPr>
                    </a:p>
                    <a:p>
                      <a:pPr marL="379095" indent="-278765" algn="l" rtl="0" eaLnBrk="0">
                        <a:lnSpc>
                          <a:spcPct val="114000"/>
                        </a:lnSpc>
                        <a:spcBef>
                          <a:spcPts val="5"/>
                        </a:spcBef>
                      </a:pPr>
                      <a:r>
                        <a:rPr sz="1400" kern="0" spc="10" dirty="0">
                          <a:solidFill>
                            <a:srgbClr val="000000">
                              <a:alpha val="100000"/>
                            </a:srgbClr>
                          </a:solidFill>
                          <a:latin typeface="Arial" panose="020B0604020202020204"/>
                          <a:ea typeface="Arial" panose="020B0604020202020204"/>
                          <a:cs typeface="Arial" panose="020B0604020202020204"/>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应急楼梯：</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一般用吸</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顶灯</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，同点位直接更</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换为智能灯具</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7000"/>
                        </a:lnSpc>
                      </a:pPr>
                      <a:endParaRPr sz="400" dirty="0">
                        <a:latin typeface="Arial" panose="020B0604020202020204"/>
                        <a:ea typeface="Arial" panose="020B0604020202020204"/>
                        <a:cs typeface="Arial" panose="020B0604020202020204"/>
                      </a:endParaRPr>
                    </a:p>
                    <a:p>
                      <a:pPr marL="379730" indent="-279400" algn="l" rtl="0" eaLnBrk="0">
                        <a:lnSpc>
                          <a:spcPct val="119000"/>
                        </a:lnSpc>
                        <a:spcBef>
                          <a:spcPts val="5"/>
                        </a:spcBef>
                      </a:pPr>
                      <a:r>
                        <a:rPr sz="1400" kern="0" spc="10" dirty="0">
                          <a:solidFill>
                            <a:srgbClr val="000000">
                              <a:alpha val="100000"/>
                            </a:srgbClr>
                          </a:solidFill>
                          <a:latin typeface="Arial" panose="020B0604020202020204"/>
                          <a:ea typeface="Arial" panose="020B0604020202020204"/>
                          <a:cs typeface="Arial" panose="020B0604020202020204"/>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办公区：</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一般用面板</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灯、格栅灯、筒灯</a:t>
                      </a:r>
                      <a:r>
                        <a:rPr sz="1400" b="1" kern="0" spc="-1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同点位直接更换为智能灯具；其余类型灯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具直接增加继电器</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eaLnBrk="0">
                        <a:lnSpc>
                          <a:spcPct val="149000"/>
                        </a:lnSpc>
                      </a:pPr>
                      <a:endParaRPr sz="100" dirty="0">
                        <a:latin typeface="Arial" panose="020B0604020202020204"/>
                        <a:ea typeface="Arial" panose="020B0604020202020204"/>
                        <a:cs typeface="Arial" panose="020B0604020202020204"/>
                      </a:endParaRPr>
                    </a:p>
                    <a:p>
                      <a:pPr marL="101600" algn="l" rtl="0" eaLnBrk="0">
                        <a:lnSpc>
                          <a:spcPct val="89000"/>
                        </a:lnSpc>
                      </a:pPr>
                      <a:r>
                        <a:rPr sz="1400" kern="0" spc="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一般采用壁挂式、</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立柜式分体空调</a:t>
                      </a:r>
                      <a:endParaRPr sz="1400" dirty="0">
                        <a:latin typeface="微软雅黑" panose="020B0503020204020204" charset="-122"/>
                        <a:ea typeface="微软雅黑" panose="020B0503020204020204" charset="-122"/>
                        <a:cs typeface="微软雅黑" panose="020B0503020204020204" charset="-122"/>
                      </a:endParaRPr>
                    </a:p>
                    <a:p>
                      <a:pPr marL="380365" indent="-278765" algn="l" rtl="0" eaLnBrk="0">
                        <a:lnSpc>
                          <a:spcPct val="95000"/>
                        </a:lnSpc>
                        <a:spcBef>
                          <a:spcPts val="170"/>
                        </a:spcBef>
                      </a:pPr>
                      <a:r>
                        <a:rPr sz="1400" kern="0" spc="0" dirty="0">
                          <a:solidFill>
                            <a:srgbClr val="C00000">
                              <a:alpha val="100000"/>
                            </a:srgbClr>
                          </a:solidFill>
                          <a:latin typeface="Arial" panose="020B0604020202020204"/>
                          <a:ea typeface="Arial" panose="020B0604020202020204"/>
                          <a:cs typeface="Arial" panose="020B0604020202020204"/>
                        </a:rPr>
                        <a:t>•</a:t>
                      </a:r>
                      <a:r>
                        <a:rPr sz="1400" kern="0" spc="50" dirty="0">
                          <a:solidFill>
                            <a:srgbClr val="C00000">
                              <a:alpha val="100000"/>
                            </a:srgbClr>
                          </a:solidFill>
                          <a:latin typeface="Arial" panose="020B0604020202020204"/>
                          <a:ea typeface="Arial" panose="020B0604020202020204"/>
                          <a:cs typeface="Arial" panose="020B0604020202020204"/>
                        </a:rPr>
                        <a:t>    </a:t>
                      </a:r>
                      <a:r>
                        <a:rPr sz="14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在分体式空调上新</a:t>
                      </a:r>
                      <a:r>
                        <a:rPr sz="14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增分体空调控制</a:t>
                      </a:r>
                      <a:r>
                        <a:rPr sz="14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器，进行智控</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800" dirty="0">
                        <a:latin typeface="Arial" panose="020B0604020202020204"/>
                        <a:ea typeface="Arial" panose="020B0604020202020204"/>
                        <a:cs typeface="Arial" panose="020B0604020202020204"/>
                      </a:endParaRPr>
                    </a:p>
                    <a:p>
                      <a:pPr marL="102235" algn="l" rtl="0" eaLnBrk="0">
                        <a:lnSpc>
                          <a:spcPct val="89000"/>
                        </a:lnSpc>
                        <a:spcBef>
                          <a:spcPts val="0"/>
                        </a:spcBef>
                      </a:pPr>
                      <a:r>
                        <a:rPr sz="1400" kern="0" spc="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将传统的86插座换成</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智能插座</a:t>
                      </a:r>
                      <a:endParaRPr sz="1400" dirty="0">
                        <a:latin typeface="微软雅黑" panose="020B0503020204020204" charset="-122"/>
                        <a:ea typeface="微软雅黑" panose="020B0503020204020204" charset="-122"/>
                        <a:cs typeface="微软雅黑" panose="020B0503020204020204" charset="-122"/>
                      </a:endParaRPr>
                    </a:p>
                    <a:p>
                      <a:pPr marL="102235" algn="l" rtl="0" eaLnBrk="0">
                        <a:lnSpc>
                          <a:spcPct val="89000"/>
                        </a:lnSpc>
                        <a:spcBef>
                          <a:spcPts val="185"/>
                        </a:spcBef>
                      </a:pPr>
                      <a:r>
                        <a:rPr sz="1400" kern="0" spc="-30" dirty="0">
                          <a:solidFill>
                            <a:srgbClr val="C00000">
                              <a:alpha val="100000"/>
                            </a:srgbClr>
                          </a:solidFill>
                          <a:latin typeface="Arial" panose="020B0604020202020204"/>
                          <a:ea typeface="Arial" panose="020B0604020202020204"/>
                          <a:cs typeface="Arial" panose="020B0604020202020204"/>
                        </a:rPr>
                        <a:t>•</a:t>
                      </a:r>
                      <a:r>
                        <a:rPr sz="1400" kern="0" spc="80" dirty="0">
                          <a:solidFill>
                            <a:srgbClr val="C00000">
                              <a:alpha val="100000"/>
                            </a:srgbClr>
                          </a:solidFill>
                          <a:latin typeface="Arial" panose="020B0604020202020204"/>
                          <a:ea typeface="Arial" panose="020B0604020202020204"/>
                          <a:cs typeface="Arial" panose="020B0604020202020204"/>
                        </a:rPr>
                        <a:t>    </a:t>
                      </a:r>
                      <a:r>
                        <a:rPr sz="14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同点位替换</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39419">
                <a:tc rowSpan="2">
                  <a:txBody>
                    <a:bodyPr/>
                    <a:lstStyle/>
                    <a:p>
                      <a:pPr algn="l" rtl="0" eaLnBrk="0">
                        <a:lnSpc>
                          <a:spcPct val="191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75895" algn="l" rtl="0" eaLnBrk="0">
                        <a:lnSpc>
                          <a:spcPct val="89000"/>
                        </a:lnSpc>
                      </a:pP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主推场景</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4000"/>
                        </a:lnSpc>
                      </a:pPr>
                      <a:endParaRPr sz="700" dirty="0">
                        <a:latin typeface="Arial" panose="020B0604020202020204"/>
                        <a:ea typeface="Arial" panose="020B0604020202020204"/>
                        <a:cs typeface="Arial" panose="020B0604020202020204"/>
                      </a:endParaRPr>
                    </a:p>
                    <a:p>
                      <a:pPr marL="1432560" algn="l" rtl="0" eaLnBrk="0">
                        <a:lnSpc>
                          <a:spcPct val="88000"/>
                        </a:lnSpc>
                        <a:spcBef>
                          <a:spcPts val="0"/>
                        </a:spcBef>
                      </a:pP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会议室</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eaLnBrk="0">
                        <a:lnSpc>
                          <a:spcPct val="104000"/>
                        </a:lnSpc>
                      </a:pPr>
                      <a:endParaRPr sz="700" dirty="0">
                        <a:latin typeface="Arial" panose="020B0604020202020204"/>
                        <a:ea typeface="Arial" panose="020B0604020202020204"/>
                        <a:cs typeface="Arial" panose="020B0604020202020204"/>
                      </a:endParaRPr>
                    </a:p>
                    <a:p>
                      <a:pPr marL="1269365" algn="l" rtl="0" eaLnBrk="0">
                        <a:lnSpc>
                          <a:spcPct val="88000"/>
                        </a:lnSpc>
                        <a:spcBef>
                          <a:spcPts val="0"/>
                        </a:spcBef>
                      </a:pP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仓储</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eaLnBrk="0">
                        <a:lnSpc>
                          <a:spcPct val="104000"/>
                        </a:lnSpc>
                      </a:pPr>
                      <a:endParaRPr sz="700" dirty="0">
                        <a:latin typeface="Arial" panose="020B0604020202020204"/>
                        <a:ea typeface="Arial" panose="020B0604020202020204"/>
                        <a:cs typeface="Arial" panose="020B0604020202020204"/>
                      </a:endParaRPr>
                    </a:p>
                    <a:p>
                      <a:pPr marL="1082040" algn="l" rtl="0" eaLnBrk="0">
                        <a:lnSpc>
                          <a:spcPct val="88000"/>
                        </a:lnSpc>
                        <a:spcBef>
                          <a:spcPts val="0"/>
                        </a:spcBef>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停车场</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20369">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18000"/>
                        </a:lnSpc>
                      </a:pPr>
                      <a:endParaRPr sz="200" dirty="0">
                        <a:latin typeface="Arial" panose="020B0604020202020204"/>
                        <a:ea typeface="Arial" panose="020B0604020202020204"/>
                        <a:cs typeface="Arial" panose="020B0604020202020204"/>
                      </a:endParaRPr>
                    </a:p>
                    <a:p>
                      <a:pPr marL="1129030" algn="l" rtl="0" eaLnBrk="0">
                        <a:lnSpc>
                          <a:spcPct val="89000"/>
                        </a:lnSpc>
                        <a:spcBef>
                          <a:spcPts val="0"/>
                        </a:spcBef>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无纸化显示</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eaLnBrk="0">
                        <a:lnSpc>
                          <a:spcPct val="118000"/>
                        </a:lnSpc>
                      </a:pPr>
                      <a:endParaRPr sz="200" dirty="0">
                        <a:latin typeface="Arial" panose="020B0604020202020204"/>
                        <a:ea typeface="Arial" panose="020B0604020202020204"/>
                        <a:cs typeface="Arial" panose="020B0604020202020204"/>
                      </a:endParaRPr>
                    </a:p>
                    <a:p>
                      <a:pPr marL="967740" algn="l" rtl="0" eaLnBrk="0">
                        <a:lnSpc>
                          <a:spcPct val="89000"/>
                        </a:lnSpc>
                        <a:spcBef>
                          <a:spcPts val="0"/>
                        </a:spcBef>
                      </a:pP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照明节能</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eaLnBrk="0">
                        <a:lnSpc>
                          <a:spcPct val="118000"/>
                        </a:lnSpc>
                      </a:pPr>
                      <a:endParaRPr sz="200" dirty="0">
                        <a:latin typeface="Arial" panose="020B0604020202020204"/>
                        <a:ea typeface="Arial" panose="020B0604020202020204"/>
                        <a:cs typeface="Arial" panose="020B0604020202020204"/>
                      </a:endParaRPr>
                    </a:p>
                    <a:p>
                      <a:pPr marL="932180" algn="l" rtl="0" eaLnBrk="0">
                        <a:lnSpc>
                          <a:spcPct val="89000"/>
                        </a:lnSpc>
                        <a:spcBef>
                          <a:spcPts val="0"/>
                        </a:spcBef>
                      </a:pPr>
                      <a:r>
                        <a:rPr sz="2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照明节能</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87145">
                <a:tc>
                  <a:txBody>
                    <a:bodyPr/>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0975" indent="144145" algn="l" rtl="0" eaLnBrk="0">
                        <a:lnSpc>
                          <a:spcPct val="94000"/>
                        </a:lnSpc>
                      </a:pPr>
                      <a:r>
                        <a:rPr sz="2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标准化</a:t>
                      </a:r>
                      <a:r>
                        <a:rPr sz="2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4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改造内容</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00330" algn="l" rtl="0" eaLnBrk="0">
                        <a:lnSpc>
                          <a:spcPct val="89000"/>
                        </a:lnSpc>
                        <a:spcBef>
                          <a:spcPts val="5"/>
                        </a:spcBef>
                      </a:pPr>
                      <a:r>
                        <a:rPr sz="1400" kern="0" spc="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将传统的桌牌换成绿</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色桌牌</a:t>
                      </a:r>
                      <a:endParaRPr sz="1400" dirty="0">
                        <a:latin typeface="微软雅黑" panose="020B0503020204020204" charset="-122"/>
                        <a:ea typeface="微软雅黑" panose="020B0503020204020204" charset="-122"/>
                        <a:cs typeface="微软雅黑" panose="020B0503020204020204" charset="-122"/>
                      </a:endParaRPr>
                    </a:p>
                    <a:p>
                      <a:pPr marL="100330" algn="l" rtl="0" eaLnBrk="0">
                        <a:lnSpc>
                          <a:spcPct val="89000"/>
                        </a:lnSpc>
                        <a:spcBef>
                          <a:spcPts val="185"/>
                        </a:spcBef>
                      </a:pPr>
                      <a:r>
                        <a:rPr sz="1400" kern="0" spc="-30" dirty="0">
                          <a:solidFill>
                            <a:srgbClr val="C00000">
                              <a:alpha val="100000"/>
                            </a:srgbClr>
                          </a:solidFill>
                          <a:latin typeface="Arial" panose="020B0604020202020204"/>
                          <a:ea typeface="Arial" panose="020B0604020202020204"/>
                          <a:cs typeface="Arial" panose="020B0604020202020204"/>
                        </a:rPr>
                        <a:t>•</a:t>
                      </a:r>
                      <a:r>
                        <a:rPr sz="1400" kern="0" spc="80" dirty="0">
                          <a:solidFill>
                            <a:srgbClr val="C00000">
                              <a:alpha val="100000"/>
                            </a:srgbClr>
                          </a:solidFill>
                          <a:latin typeface="Arial" panose="020B0604020202020204"/>
                          <a:ea typeface="Arial" panose="020B0604020202020204"/>
                          <a:cs typeface="Arial" panose="020B0604020202020204"/>
                        </a:rPr>
                        <a:t>    </a:t>
                      </a:r>
                      <a:r>
                        <a:rPr sz="14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同点位替换</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marL="384810" indent="-283210" algn="l" rtl="0" eaLnBrk="0">
                        <a:lnSpc>
                          <a:spcPct val="95000"/>
                        </a:lnSpc>
                        <a:spcBef>
                          <a:spcPts val="0"/>
                        </a:spcBef>
                      </a:pPr>
                      <a:r>
                        <a:rPr sz="1400" kern="0" spc="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将传统高功率的非智</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能工矿灯更换</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为</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高光效智能工矿灯</a:t>
                      </a:r>
                      <a:endParaRPr sz="1400" dirty="0">
                        <a:latin typeface="微软雅黑" panose="020B0503020204020204" charset="-122"/>
                        <a:ea typeface="微软雅黑" panose="020B0503020204020204" charset="-122"/>
                        <a:cs typeface="微软雅黑" panose="020B0503020204020204" charset="-122"/>
                      </a:endParaRPr>
                    </a:p>
                    <a:p>
                      <a:pPr marL="101600" algn="l" rtl="0" eaLnBrk="0">
                        <a:lnSpc>
                          <a:spcPct val="89000"/>
                        </a:lnSpc>
                        <a:spcBef>
                          <a:spcPts val="185"/>
                        </a:spcBef>
                      </a:pPr>
                      <a:r>
                        <a:rPr sz="1400" kern="0" spc="-30" dirty="0">
                          <a:solidFill>
                            <a:srgbClr val="C00000">
                              <a:alpha val="100000"/>
                            </a:srgbClr>
                          </a:solidFill>
                          <a:latin typeface="Arial" panose="020B0604020202020204"/>
                          <a:ea typeface="Arial" panose="020B0604020202020204"/>
                          <a:cs typeface="Arial" panose="020B0604020202020204"/>
                        </a:rPr>
                        <a:t>•</a:t>
                      </a:r>
                      <a:r>
                        <a:rPr sz="1400" kern="0" spc="80" dirty="0">
                          <a:solidFill>
                            <a:srgbClr val="C00000">
                              <a:alpha val="100000"/>
                            </a:srgbClr>
                          </a:solidFill>
                          <a:latin typeface="Arial" panose="020B0604020202020204"/>
                          <a:ea typeface="Arial" panose="020B0604020202020204"/>
                          <a:cs typeface="Arial" panose="020B0604020202020204"/>
                        </a:rPr>
                        <a:t>    </a:t>
                      </a:r>
                      <a:r>
                        <a:rPr sz="14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同点位替换</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marL="389255" indent="-287020" algn="l" rtl="0" eaLnBrk="0">
                        <a:lnSpc>
                          <a:spcPct val="95000"/>
                        </a:lnSpc>
                        <a:spcBef>
                          <a:spcPts val="0"/>
                        </a:spcBef>
                      </a:pPr>
                      <a:r>
                        <a:rPr sz="1400" kern="0" spc="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将传统的T5或T8灯</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管更换为智能</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的T8灯管</a:t>
                      </a:r>
                      <a:endParaRPr sz="1400" dirty="0">
                        <a:latin typeface="微软雅黑" panose="020B0503020204020204" charset="-122"/>
                        <a:ea typeface="微软雅黑" panose="020B0503020204020204" charset="-122"/>
                        <a:cs typeface="微软雅黑" panose="020B0503020204020204" charset="-122"/>
                      </a:endParaRPr>
                    </a:p>
                    <a:p>
                      <a:pPr marL="102235" algn="l" rtl="0" eaLnBrk="0">
                        <a:lnSpc>
                          <a:spcPct val="84000"/>
                        </a:lnSpc>
                        <a:spcBef>
                          <a:spcPts val="185"/>
                        </a:spcBef>
                      </a:pPr>
                      <a:r>
                        <a:rPr sz="1400" kern="0" spc="-30" dirty="0">
                          <a:solidFill>
                            <a:srgbClr val="C00000">
                              <a:alpha val="100000"/>
                            </a:srgbClr>
                          </a:solidFill>
                          <a:latin typeface="Arial" panose="020B0604020202020204"/>
                          <a:ea typeface="Arial" panose="020B0604020202020204"/>
                          <a:cs typeface="Arial" panose="020B0604020202020204"/>
                        </a:rPr>
                        <a:t>•</a:t>
                      </a:r>
                      <a:r>
                        <a:rPr sz="1400" kern="0" spc="80" dirty="0">
                          <a:solidFill>
                            <a:srgbClr val="C00000">
                              <a:alpha val="100000"/>
                            </a:srgbClr>
                          </a:solidFill>
                          <a:latin typeface="Arial" panose="020B0604020202020204"/>
                          <a:ea typeface="Arial" panose="020B0604020202020204"/>
                          <a:cs typeface="Arial" panose="020B0604020202020204"/>
                        </a:rPr>
                        <a:t>    </a:t>
                      </a:r>
                      <a:r>
                        <a:rPr sz="14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同点位替换</a:t>
                      </a:r>
                      <a:endParaRPr sz="1400" dirty="0">
                        <a:latin typeface="微软雅黑" panose="020B0503020204020204" charset="-122"/>
                        <a:ea typeface="微软雅黑" panose="020B0503020204020204" charset="-122"/>
                        <a:cs typeface="微软雅黑" panose="020B0503020204020204" charset="-122"/>
                      </a:endParaRPr>
                    </a:p>
                    <a:p>
                      <a:pPr algn="r" rtl="0" eaLnBrk="0">
                        <a:lnSpc>
                          <a:spcPts val="1620"/>
                        </a:lnSpc>
                      </a:pPr>
                      <a:r>
                        <a:rPr sz="1300" kern="0" spc="-40" dirty="0">
                          <a:solidFill>
                            <a:srgbClr val="898989">
                              <a:alpha val="100000"/>
                            </a:srgbClr>
                          </a:solidFill>
                          <a:latin typeface="微软雅黑" panose="020B0503020204020204" charset="-122"/>
                          <a:ea typeface="微软雅黑" panose="020B0503020204020204" charset="-122"/>
                          <a:cs typeface="微软雅黑" panose="020B0503020204020204" charset="-122"/>
                        </a:rPr>
                        <a:t>13</a:t>
                      </a:r>
                      <a:endParaRPr sz="13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sp>
        <p:nvSpPr>
          <p:cNvPr id="676" name="textbox 676"/>
          <p:cNvSpPr/>
          <p:nvPr/>
        </p:nvSpPr>
        <p:spPr>
          <a:xfrm>
            <a:off x="417376" y="200056"/>
            <a:ext cx="337820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绿色节能场景足够标</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准化</a:t>
            </a:r>
            <a:endParaRPr sz="2400" dirty="0">
              <a:latin typeface="微软雅黑" panose="020B0503020204020204" charset="-122"/>
              <a:ea typeface="微软雅黑" panose="020B0503020204020204" charset="-122"/>
              <a:cs typeface="微软雅黑" panose="020B0503020204020204" charset="-122"/>
            </a:endParaRPr>
          </a:p>
        </p:txBody>
      </p:sp>
      <p:pic>
        <p:nvPicPr>
          <p:cNvPr id="678" name="picture 678"/>
          <p:cNvPicPr>
            <a:picLocks noChangeAspect="1"/>
          </p:cNvPicPr>
          <p:nvPr/>
        </p:nvPicPr>
        <p:blipFill>
          <a:blip r:embed="rId1"/>
          <a:stretch>
            <a:fillRect/>
          </a:stretch>
        </p:blipFill>
        <p:spPr>
          <a:xfrm rot="21600000">
            <a:off x="335356" y="807667"/>
            <a:ext cx="11520043" cy="67235"/>
          </a:xfrm>
          <a:prstGeom prst="rect">
            <a:avLst/>
          </a:prstGeom>
        </p:spPr>
      </p:pic>
      <p:pic>
        <p:nvPicPr>
          <p:cNvPr id="680" name="picture 680"/>
          <p:cNvPicPr>
            <a:picLocks noChangeAspect="1"/>
          </p:cNvPicPr>
          <p:nvPr/>
        </p:nvPicPr>
        <p:blipFill>
          <a:blip r:embed="rId2"/>
          <a:stretch>
            <a:fillRect/>
          </a:stretch>
        </p:blipFill>
        <p:spPr>
          <a:xfrm rot="21600000">
            <a:off x="11125571" y="215865"/>
            <a:ext cx="721554" cy="5266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2" name="table 682"/>
          <p:cNvGraphicFramePr>
            <a:graphicFrameLocks noGrp="1"/>
          </p:cNvGraphicFramePr>
          <p:nvPr/>
        </p:nvGraphicFramePr>
        <p:xfrm>
          <a:off x="5215128" y="4459230"/>
          <a:ext cx="6819265" cy="1355089"/>
        </p:xfrm>
        <a:graphic>
          <a:graphicData uri="http://schemas.openxmlformats.org/drawingml/2006/table">
            <a:tbl>
              <a:tblPr/>
              <a:tblGrid>
                <a:gridCol w="1870075"/>
                <a:gridCol w="1531619"/>
                <a:gridCol w="1963420"/>
                <a:gridCol w="1454150"/>
              </a:tblGrid>
              <a:tr h="1355089">
                <a:tc>
                  <a:txBody>
                    <a:bodyPr/>
                    <a:lstStyle/>
                    <a:p>
                      <a:pPr algn="l" rtl="0" eaLnBrk="0">
                        <a:lnSpc>
                          <a:spcPct val="7000"/>
                        </a:lnSpc>
                      </a:pPr>
                      <a:endParaRPr sz="100" dirty="0">
                        <a:latin typeface="Arial" panose="020B0604020202020204"/>
                        <a:ea typeface="Arial" panose="020B0604020202020204"/>
                        <a:cs typeface="Arial" panose="020B0604020202020204"/>
                      </a:endParaRPr>
                    </a:p>
                    <a:p>
                      <a:pPr marL="205105" algn="l" rtl="0" eaLnBrk="0">
                        <a:lnSpc>
                          <a:spcPct val="94000"/>
                        </a:lnSpc>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仓储照明节能</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marL="73025" algn="l" rtl="0" eaLnBrk="0">
                        <a:lnSpc>
                          <a:spcPct val="89000"/>
                        </a:lnSpc>
                        <a:spcBef>
                          <a:spcPts val="5"/>
                        </a:spcBef>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卖点：</a:t>
                      </a:r>
                      <a:endParaRPr sz="1200" dirty="0">
                        <a:latin typeface="微软雅黑" panose="020B0503020204020204" charset="-122"/>
                        <a:ea typeface="微软雅黑" panose="020B0503020204020204" charset="-122"/>
                        <a:cs typeface="微软雅黑" panose="020B0503020204020204" charset="-122"/>
                      </a:endParaRPr>
                    </a:p>
                    <a:p>
                      <a:pPr marL="70485" indent="635" algn="l" rtl="0" eaLnBrk="0">
                        <a:lnSpc>
                          <a:spcPct val="147000"/>
                        </a:lnSpc>
                        <a:spcBef>
                          <a:spcPts val="200"/>
                        </a:spcBef>
                      </a:pP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智能调光+分区管理，</a:t>
                      </a:r>
                      <a:r>
                        <a:rPr sz="12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杜绝无效照明能耗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7000"/>
                        </a:lnSpc>
                      </a:pPr>
                      <a:endParaRPr sz="100" dirty="0">
                        <a:latin typeface="Arial" panose="020B0604020202020204"/>
                        <a:ea typeface="Arial" panose="020B0604020202020204"/>
                        <a:cs typeface="Arial" panose="020B0604020202020204"/>
                      </a:endParaRPr>
                    </a:p>
                    <a:p>
                      <a:pPr marL="263525" algn="l" rtl="0" eaLnBrk="0">
                        <a:lnSpc>
                          <a:spcPct val="94000"/>
                        </a:lnSpc>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停车场照明节能</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87630" algn="l" rtl="0" eaLnBrk="0">
                        <a:lnSpc>
                          <a:spcPct val="89000"/>
                        </a:lnSpc>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卖点：</a:t>
                      </a:r>
                      <a:endParaRPr sz="1200" dirty="0">
                        <a:latin typeface="微软雅黑" panose="020B0503020204020204" charset="-122"/>
                        <a:ea typeface="微软雅黑" panose="020B0503020204020204" charset="-122"/>
                        <a:cs typeface="微软雅黑" panose="020B0503020204020204" charset="-122"/>
                      </a:endParaRPr>
                    </a:p>
                    <a:p>
                      <a:pPr marL="84455" indent="1270" algn="l" rtl="0" eaLnBrk="0">
                        <a:lnSpc>
                          <a:spcPct val="147000"/>
                        </a:lnSpc>
                        <a:spcBef>
                          <a:spcPts val="210"/>
                        </a:spcBef>
                      </a:pPr>
                      <a:r>
                        <a:rPr sz="1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智</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能跟随</a:t>
                      </a:r>
                      <a:r>
                        <a:rPr sz="1200" b="1"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，动态调</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亮</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极简部署</a:t>
                      </a:r>
                      <a:r>
                        <a:rPr sz="12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，即插即用</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r>
            </a:tbl>
          </a:graphicData>
        </a:graphic>
      </p:graphicFrame>
      <p:pic>
        <p:nvPicPr>
          <p:cNvPr id="684" name="picture 684"/>
          <p:cNvPicPr>
            <a:picLocks noChangeAspect="1"/>
          </p:cNvPicPr>
          <p:nvPr/>
        </p:nvPicPr>
        <p:blipFill>
          <a:blip r:embed="rId1"/>
          <a:stretch>
            <a:fillRect/>
          </a:stretch>
        </p:blipFill>
        <p:spPr>
          <a:xfrm rot="21600000">
            <a:off x="8682481" y="1837194"/>
            <a:ext cx="1799970" cy="1079995"/>
          </a:xfrm>
          <a:prstGeom prst="rect">
            <a:avLst/>
          </a:prstGeom>
        </p:spPr>
      </p:pic>
      <p:graphicFrame>
        <p:nvGraphicFramePr>
          <p:cNvPr id="686" name="table 686"/>
          <p:cNvGraphicFramePr>
            <a:graphicFrameLocks noGrp="1"/>
          </p:cNvGraphicFramePr>
          <p:nvPr/>
        </p:nvGraphicFramePr>
        <p:xfrm>
          <a:off x="8414054" y="1568455"/>
          <a:ext cx="3445510" cy="1974850"/>
        </p:xfrm>
        <a:graphic>
          <a:graphicData uri="http://schemas.openxmlformats.org/drawingml/2006/table">
            <a:tbl>
              <a:tblPr/>
              <a:tblGrid>
                <a:gridCol w="2264410"/>
                <a:gridCol w="1181100"/>
              </a:tblGrid>
              <a:tr h="1974850">
                <a:tc>
                  <a:txBody>
                    <a:bodyPr/>
                    <a:lstStyle/>
                    <a:p>
                      <a:pPr algn="l" rtl="0" eaLnBrk="0">
                        <a:lnSpc>
                          <a:spcPct val="7000"/>
                        </a:lnSpc>
                      </a:pPr>
                      <a:endParaRPr sz="100" dirty="0">
                        <a:latin typeface="Arial" panose="020B0604020202020204"/>
                        <a:ea typeface="Arial" panose="020B0604020202020204"/>
                        <a:cs typeface="Arial" panose="020B0604020202020204"/>
                      </a:endParaRPr>
                    </a:p>
                    <a:p>
                      <a:pPr marL="108585" algn="l" rtl="0" eaLnBrk="0">
                        <a:lnSpc>
                          <a:spcPct val="94000"/>
                        </a:lnSpc>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茶水间/开水间安全控</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电</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09000"/>
                        </a:lnSpc>
                      </a:pPr>
                      <a:endParaRPr sz="300" dirty="0">
                        <a:latin typeface="Arial" panose="020B0604020202020204"/>
                        <a:ea typeface="Arial" panose="020B0604020202020204"/>
                        <a:cs typeface="Arial" panose="020B0604020202020204"/>
                      </a:endParaRPr>
                    </a:p>
                    <a:p>
                      <a:pPr marL="758825" algn="l" rtl="0" eaLnBrk="0">
                        <a:lnSpc>
                          <a:spcPts val="1915"/>
                        </a:lnSpc>
                        <a:spcBef>
                          <a:spcPts val="0"/>
                        </a:spcBef>
                        <a:tabLst>
                          <a:tab pos="1029335" algn="l"/>
                        </a:tabLst>
                      </a:pPr>
                      <a:r>
                        <a:rPr sz="13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3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3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13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marL="36195" algn="l" rtl="0" eaLnBrk="0">
                        <a:lnSpc>
                          <a:spcPct val="98000"/>
                        </a:lnSpc>
                        <a:spcBef>
                          <a:spcPts val="5"/>
                        </a:spcBef>
                      </a:pPr>
                      <a:r>
                        <a:rPr sz="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卖点:</a:t>
                      </a:r>
                      <a:endParaRPr sz="900" dirty="0">
                        <a:latin typeface="微软雅黑" panose="020B0503020204020204" charset="-122"/>
                        <a:ea typeface="微软雅黑" panose="020B0503020204020204" charset="-122"/>
                        <a:cs typeface="微软雅黑" panose="020B0503020204020204" charset="-122"/>
                      </a:endParaRPr>
                    </a:p>
                    <a:p>
                      <a:pPr marL="33655" algn="l" rtl="0" eaLnBrk="0">
                        <a:lnSpc>
                          <a:spcPct val="163000"/>
                        </a:lnSpc>
                        <a:spcBef>
                          <a:spcPts val="175"/>
                        </a:spcBef>
                      </a:pPr>
                      <a:r>
                        <a:rPr sz="9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安全供电+安全防护</a:t>
                      </a:r>
                      <a:r>
                        <a:rPr sz="9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9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9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双重保障降本增效</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r>
            </a:tbl>
          </a:graphicData>
        </a:graphic>
      </p:graphicFrame>
      <p:pic>
        <p:nvPicPr>
          <p:cNvPr id="688" name="picture 688"/>
          <p:cNvPicPr>
            <a:picLocks noChangeAspect="1"/>
          </p:cNvPicPr>
          <p:nvPr/>
        </p:nvPicPr>
        <p:blipFill>
          <a:blip r:embed="rId2"/>
          <a:stretch>
            <a:fillRect/>
          </a:stretch>
        </p:blipFill>
        <p:spPr>
          <a:xfrm rot="21600000">
            <a:off x="9954415" y="2991464"/>
            <a:ext cx="311063" cy="311064"/>
          </a:xfrm>
          <a:prstGeom prst="rect">
            <a:avLst/>
          </a:prstGeom>
        </p:spPr>
      </p:pic>
      <p:pic>
        <p:nvPicPr>
          <p:cNvPr id="690" name="picture 690"/>
          <p:cNvPicPr>
            <a:picLocks noChangeAspect="1"/>
          </p:cNvPicPr>
          <p:nvPr/>
        </p:nvPicPr>
        <p:blipFill>
          <a:blip r:embed="rId3"/>
          <a:stretch>
            <a:fillRect/>
          </a:stretch>
        </p:blipFill>
        <p:spPr>
          <a:xfrm rot="21600000">
            <a:off x="8573134" y="2893949"/>
            <a:ext cx="600075" cy="556259"/>
          </a:xfrm>
          <a:prstGeom prst="rect">
            <a:avLst/>
          </a:prstGeom>
        </p:spPr>
      </p:pic>
      <p:pic>
        <p:nvPicPr>
          <p:cNvPr id="692" name="picture 692"/>
          <p:cNvPicPr>
            <a:picLocks noChangeAspect="1"/>
          </p:cNvPicPr>
          <p:nvPr/>
        </p:nvPicPr>
        <p:blipFill>
          <a:blip r:embed="rId3"/>
          <a:stretch>
            <a:fillRect/>
          </a:stretch>
        </p:blipFill>
        <p:spPr>
          <a:xfrm rot="21600000">
            <a:off x="5105780" y="5869127"/>
            <a:ext cx="600075" cy="556259"/>
          </a:xfrm>
          <a:prstGeom prst="rect">
            <a:avLst/>
          </a:prstGeom>
        </p:spPr>
      </p:pic>
      <p:graphicFrame>
        <p:nvGraphicFramePr>
          <p:cNvPr id="694" name="table 694"/>
          <p:cNvGraphicFramePr>
            <a:graphicFrameLocks noGrp="1"/>
          </p:cNvGraphicFramePr>
          <p:nvPr/>
        </p:nvGraphicFramePr>
        <p:xfrm>
          <a:off x="4946326" y="5869127"/>
          <a:ext cx="6101079" cy="650240"/>
        </p:xfrm>
        <a:graphic>
          <a:graphicData uri="http://schemas.openxmlformats.org/drawingml/2006/table">
            <a:tbl>
              <a:tblPr/>
              <a:tblGrid>
                <a:gridCol w="970915"/>
                <a:gridCol w="1790700"/>
                <a:gridCol w="2395220"/>
                <a:gridCol w="944244"/>
              </a:tblGrid>
              <a:tr h="650240">
                <a:tc>
                  <a:txBody>
                    <a:bodyPr/>
                    <a:lstStyle/>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85000"/>
                        </a:lnSpc>
                        <a:spcBef>
                          <a:spcPts val="5"/>
                        </a:spcBef>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59055" algn="l" rtl="0" eaLnBrk="0">
                        <a:lnSpc>
                          <a:spcPct val="89000"/>
                        </a:lnSpc>
                      </a:pPr>
                      <a:r>
                        <a:rPr sz="18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15000"/>
                        </a:lnSpc>
                      </a:pPr>
                      <a:endParaRPr sz="500" dirty="0">
                        <a:latin typeface="Arial" panose="020B0604020202020204"/>
                        <a:ea typeface="Arial" panose="020B0604020202020204"/>
                        <a:cs typeface="Arial" panose="020B0604020202020204"/>
                      </a:endParaRPr>
                    </a:p>
                    <a:p>
                      <a:pPr marL="131445" algn="l" rtl="0" eaLnBrk="0">
                        <a:lnSpc>
                          <a:spcPct val="85000"/>
                        </a:lnSpc>
                        <a:spcBef>
                          <a:spcPts val="0"/>
                        </a:spcBef>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仓储照明节能服务</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14000"/>
                        </a:lnSpc>
                      </a:pPr>
                      <a:endParaRPr sz="500" dirty="0">
                        <a:latin typeface="Arial" panose="020B0604020202020204"/>
                        <a:ea typeface="Arial" panose="020B0604020202020204"/>
                        <a:cs typeface="Arial" panose="020B0604020202020204"/>
                      </a:endParaRPr>
                    </a:p>
                    <a:p>
                      <a:pPr marL="1169035" algn="l" rtl="0" eaLnBrk="0">
                        <a:lnSpc>
                          <a:spcPts val="1915"/>
                        </a:lnSpc>
                        <a:spcBef>
                          <a:spcPts val="5"/>
                        </a:spcBef>
                        <a:tabLst>
                          <a:tab pos="1349375" algn="l"/>
                        </a:tabLst>
                      </a:pPr>
                      <a:r>
                        <a:rPr sz="13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3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3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13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33000"/>
                        </a:lnSpc>
                      </a:pPr>
                      <a:endParaRPr sz="1000" dirty="0">
                        <a:latin typeface="Arial" panose="020B0604020202020204"/>
                        <a:ea typeface="Arial" panose="020B0604020202020204"/>
                        <a:cs typeface="Arial" panose="020B0604020202020204"/>
                      </a:endParaRPr>
                    </a:p>
                    <a:p>
                      <a:pPr algn="l" rtl="0" eaLnBrk="0">
                        <a:lnSpc>
                          <a:spcPct val="133000"/>
                        </a:lnSpc>
                      </a:pPr>
                      <a:endParaRPr sz="1000" dirty="0">
                        <a:latin typeface="Arial" panose="020B0604020202020204"/>
                        <a:ea typeface="Arial" panose="020B0604020202020204"/>
                        <a:cs typeface="Arial" panose="020B0604020202020204"/>
                      </a:endParaRPr>
                    </a:p>
                    <a:p>
                      <a:pPr algn="r" rtl="0" eaLnBrk="0">
                        <a:lnSpc>
                          <a:spcPct val="89000"/>
                        </a:lnSpc>
                        <a:spcBef>
                          <a:spcPts val="5"/>
                        </a:spcBef>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照明节能服务</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r>
            </a:tbl>
          </a:graphicData>
        </a:graphic>
      </p:graphicFrame>
      <p:pic>
        <p:nvPicPr>
          <p:cNvPr id="696" name="picture 696"/>
          <p:cNvPicPr>
            <a:picLocks noChangeAspect="1"/>
          </p:cNvPicPr>
          <p:nvPr/>
        </p:nvPicPr>
        <p:blipFill>
          <a:blip r:embed="rId4"/>
          <a:stretch>
            <a:fillRect/>
          </a:stretch>
        </p:blipFill>
        <p:spPr>
          <a:xfrm rot="21600000">
            <a:off x="9323127" y="6001032"/>
            <a:ext cx="470440" cy="219120"/>
          </a:xfrm>
          <a:prstGeom prst="rect">
            <a:avLst/>
          </a:prstGeom>
        </p:spPr>
      </p:pic>
      <p:pic>
        <p:nvPicPr>
          <p:cNvPr id="698" name="picture 698"/>
          <p:cNvPicPr>
            <a:picLocks noChangeAspect="1"/>
          </p:cNvPicPr>
          <p:nvPr/>
        </p:nvPicPr>
        <p:blipFill>
          <a:blip r:embed="rId5"/>
          <a:stretch>
            <a:fillRect/>
          </a:stretch>
        </p:blipFill>
        <p:spPr>
          <a:xfrm rot="21600000">
            <a:off x="8339454" y="5869139"/>
            <a:ext cx="537692" cy="458038"/>
          </a:xfrm>
          <a:prstGeom prst="rect">
            <a:avLst/>
          </a:prstGeom>
        </p:spPr>
      </p:pic>
      <p:sp>
        <p:nvSpPr>
          <p:cNvPr id="700" name="textbox 700"/>
          <p:cNvSpPr/>
          <p:nvPr/>
        </p:nvSpPr>
        <p:spPr>
          <a:xfrm>
            <a:off x="4488121" y="3955801"/>
            <a:ext cx="7506969" cy="48514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97000"/>
              </a:lnSpc>
            </a:pPr>
            <a:r>
              <a:rPr sz="15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目标客户场景： </a:t>
            </a:r>
            <a:r>
              <a:rPr sz="15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工厂、仓库 </a:t>
            </a:r>
            <a:r>
              <a:rPr sz="15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目标客户场景：</a:t>
            </a:r>
            <a:r>
              <a:rPr sz="1500" b="1" kern="0" spc="-1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政府办公楼地下停车场、</a:t>
            </a:r>
            <a:endParaRPr sz="1500" dirty="0">
              <a:latin typeface="微软雅黑" panose="020B0503020204020204" charset="-122"/>
              <a:ea typeface="微软雅黑" panose="020B0503020204020204" charset="-122"/>
              <a:cs typeface="微软雅黑" panose="020B0503020204020204" charset="-122"/>
            </a:endParaRPr>
          </a:p>
          <a:p>
            <a:pPr marL="3900170" algn="l" rtl="0" eaLnBrk="0">
              <a:lnSpc>
                <a:spcPct val="94000"/>
              </a:lnSpc>
              <a:spcBef>
                <a:spcPts val="185"/>
              </a:spcBef>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医院地下停车场、小区地下停车场</a:t>
            </a:r>
            <a:endParaRPr sz="1500" dirty="0">
              <a:latin typeface="微软雅黑" panose="020B0503020204020204" charset="-122"/>
              <a:ea typeface="微软雅黑" panose="020B0503020204020204" charset="-122"/>
              <a:cs typeface="微软雅黑" panose="020B0503020204020204" charset="-122"/>
            </a:endParaRPr>
          </a:p>
        </p:txBody>
      </p:sp>
      <p:sp>
        <p:nvSpPr>
          <p:cNvPr id="702" name="textbox 702"/>
          <p:cNvSpPr/>
          <p:nvPr/>
        </p:nvSpPr>
        <p:spPr>
          <a:xfrm>
            <a:off x="4449845" y="997216"/>
            <a:ext cx="3648075" cy="807719"/>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45720" indent="4445" algn="l" rtl="0" eaLnBrk="0">
              <a:lnSpc>
                <a:spcPct val="105000"/>
              </a:lnSpc>
            </a:pPr>
            <a:r>
              <a:rPr sz="15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目标客户场景：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政</a:t>
            </a: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府办公楼独立办公室、</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医院病房、学校教室</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、学生宿舍</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5000"/>
              </a:lnSpc>
            </a:pPr>
            <a:endParaRPr sz="500" dirty="0">
              <a:latin typeface="Arial" panose="020B0604020202020204"/>
              <a:ea typeface="Arial" panose="020B0604020202020204"/>
              <a:cs typeface="Arial" panose="020B0604020202020204"/>
            </a:endParaRPr>
          </a:p>
          <a:p>
            <a:pPr marL="12700" algn="l" rtl="0" eaLnBrk="0">
              <a:lnSpc>
                <a:spcPct val="94000"/>
              </a:lnSpc>
              <a:spcBef>
                <a:spcPts val="0"/>
              </a:spcBef>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办公室/教室/宿舍/病房</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分体空调节能</a:t>
            </a:r>
            <a:endParaRPr sz="1500" dirty="0">
              <a:latin typeface="微软雅黑" panose="020B0503020204020204" charset="-122"/>
              <a:ea typeface="微软雅黑" panose="020B0503020204020204" charset="-122"/>
              <a:cs typeface="微软雅黑" panose="020B0503020204020204" charset="-122"/>
            </a:endParaRPr>
          </a:p>
        </p:txBody>
      </p:sp>
      <p:sp>
        <p:nvSpPr>
          <p:cNvPr id="704" name="textbox 704"/>
          <p:cNvSpPr/>
          <p:nvPr/>
        </p:nvSpPr>
        <p:spPr>
          <a:xfrm>
            <a:off x="347160" y="1014735"/>
            <a:ext cx="3673475" cy="782319"/>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indent="20320" algn="l" rtl="0" eaLnBrk="0">
              <a:lnSpc>
                <a:spcPct val="105000"/>
              </a:lnSpc>
            </a:pPr>
            <a:r>
              <a:rPr sz="15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目标客户场景：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政府办公楼走</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廊、医院走</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廊、学校教学楼走廊、学生宿舍走廊</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400" dirty="0">
              <a:latin typeface="Arial" panose="020B0604020202020204"/>
              <a:ea typeface="Arial" panose="020B0604020202020204"/>
              <a:cs typeface="Arial" panose="020B0604020202020204"/>
            </a:endParaRPr>
          </a:p>
          <a:p>
            <a:pPr marL="380365" algn="l" rtl="0" eaLnBrk="0">
              <a:lnSpc>
                <a:spcPct val="94000"/>
              </a:lnSpc>
              <a:spcBef>
                <a:spcPts val="5"/>
              </a:spcBef>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走廊/应急楼梯/办公</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区照明节能</a:t>
            </a:r>
            <a:endParaRPr sz="1500" dirty="0">
              <a:latin typeface="微软雅黑" panose="020B0503020204020204" charset="-122"/>
              <a:ea typeface="微软雅黑" panose="020B0503020204020204" charset="-122"/>
              <a:cs typeface="微软雅黑" panose="020B0503020204020204" charset="-122"/>
            </a:endParaRPr>
          </a:p>
        </p:txBody>
      </p:sp>
      <p:sp>
        <p:nvSpPr>
          <p:cNvPr id="706" name="textbox 706"/>
          <p:cNvSpPr/>
          <p:nvPr/>
        </p:nvSpPr>
        <p:spPr>
          <a:xfrm>
            <a:off x="346147" y="3978408"/>
            <a:ext cx="3674109" cy="709930"/>
          </a:xfrm>
          <a:prstGeom prst="rect">
            <a:avLst/>
          </a:prstGeom>
          <a:noFill/>
          <a:ln w="0" cap="flat">
            <a:noFill/>
            <a:prstDash val="solid"/>
            <a:miter lim="0"/>
          </a:ln>
        </p:spPr>
        <p:txBody>
          <a:bodyPr vert="horz" wrap="square" lIns="0" tIns="0" rIns="0" bIns="0"/>
          <a:lstStyle/>
          <a:p>
            <a:pPr algn="l" rtl="0" eaLnBrk="0">
              <a:lnSpc>
                <a:spcPct val="95000"/>
              </a:lnSpc>
            </a:pPr>
            <a:endParaRPr sz="100" dirty="0">
              <a:latin typeface="Arial" panose="020B0604020202020204"/>
              <a:ea typeface="Arial" panose="020B0604020202020204"/>
              <a:cs typeface="Arial" panose="020B0604020202020204"/>
            </a:endParaRPr>
          </a:p>
          <a:p>
            <a:pPr marL="12700" indent="21590" algn="l" rtl="0" eaLnBrk="0">
              <a:lnSpc>
                <a:spcPct val="102000"/>
              </a:lnSpc>
            </a:pPr>
            <a:r>
              <a:rPr sz="15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目标客户场景：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政府办公楼会</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议室、医院</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会议室</a:t>
            </a:r>
            <a:endParaRPr sz="1500" dirty="0">
              <a:latin typeface="微软雅黑" panose="020B0503020204020204" charset="-122"/>
              <a:ea typeface="微软雅黑" panose="020B0503020204020204" charset="-122"/>
              <a:cs typeface="微软雅黑" panose="020B0503020204020204" charset="-122"/>
            </a:endParaRPr>
          </a:p>
          <a:p>
            <a:pPr marL="748665" algn="l" rtl="0" eaLnBrk="0">
              <a:lnSpc>
                <a:spcPct val="94000"/>
              </a:lnSpc>
              <a:spcBef>
                <a:spcPts val="10"/>
              </a:spcBef>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会议室无纸化显示</a:t>
            </a:r>
            <a:endParaRPr sz="1500" dirty="0">
              <a:latin typeface="微软雅黑" panose="020B0503020204020204" charset="-122"/>
              <a:ea typeface="微软雅黑" panose="020B0503020204020204" charset="-122"/>
              <a:cs typeface="微软雅黑" panose="020B0503020204020204" charset="-122"/>
            </a:endParaRPr>
          </a:p>
        </p:txBody>
      </p:sp>
      <p:pic>
        <p:nvPicPr>
          <p:cNvPr id="708" name="picture 708"/>
          <p:cNvPicPr>
            <a:picLocks noChangeAspect="1"/>
          </p:cNvPicPr>
          <p:nvPr/>
        </p:nvPicPr>
        <p:blipFill>
          <a:blip r:embed="rId6"/>
          <a:stretch>
            <a:fillRect/>
          </a:stretch>
        </p:blipFill>
        <p:spPr>
          <a:xfrm rot="21600000">
            <a:off x="1013587" y="4734394"/>
            <a:ext cx="1799971" cy="1080541"/>
          </a:xfrm>
          <a:prstGeom prst="rect">
            <a:avLst/>
          </a:prstGeom>
        </p:spPr>
      </p:pic>
      <p:pic>
        <p:nvPicPr>
          <p:cNvPr id="710" name="picture 710"/>
          <p:cNvPicPr>
            <a:picLocks noChangeAspect="1"/>
          </p:cNvPicPr>
          <p:nvPr/>
        </p:nvPicPr>
        <p:blipFill>
          <a:blip r:embed="rId7"/>
          <a:stretch>
            <a:fillRect/>
          </a:stretch>
        </p:blipFill>
        <p:spPr>
          <a:xfrm rot="21600000">
            <a:off x="5215128" y="4734394"/>
            <a:ext cx="1799970" cy="1080541"/>
          </a:xfrm>
          <a:prstGeom prst="rect">
            <a:avLst/>
          </a:prstGeom>
        </p:spPr>
      </p:pic>
      <p:pic>
        <p:nvPicPr>
          <p:cNvPr id="712" name="picture 712"/>
          <p:cNvPicPr>
            <a:picLocks noChangeAspect="1"/>
          </p:cNvPicPr>
          <p:nvPr/>
        </p:nvPicPr>
        <p:blipFill>
          <a:blip r:embed="rId8"/>
          <a:stretch>
            <a:fillRect/>
          </a:stretch>
        </p:blipFill>
        <p:spPr>
          <a:xfrm rot="21600000">
            <a:off x="8696452" y="4734394"/>
            <a:ext cx="1799970" cy="1080541"/>
          </a:xfrm>
          <a:prstGeom prst="rect">
            <a:avLst/>
          </a:prstGeom>
        </p:spPr>
      </p:pic>
      <p:pic>
        <p:nvPicPr>
          <p:cNvPr id="714" name="picture 714"/>
          <p:cNvPicPr>
            <a:picLocks noChangeAspect="1"/>
          </p:cNvPicPr>
          <p:nvPr/>
        </p:nvPicPr>
        <p:blipFill>
          <a:blip r:embed="rId9"/>
          <a:stretch>
            <a:fillRect/>
          </a:stretch>
        </p:blipFill>
        <p:spPr>
          <a:xfrm rot="21600000">
            <a:off x="1051674" y="1837194"/>
            <a:ext cx="1799970" cy="1079995"/>
          </a:xfrm>
          <a:prstGeom prst="rect">
            <a:avLst/>
          </a:prstGeom>
        </p:spPr>
      </p:pic>
      <p:pic>
        <p:nvPicPr>
          <p:cNvPr id="716" name="picture 716"/>
          <p:cNvPicPr>
            <a:picLocks noChangeAspect="1"/>
          </p:cNvPicPr>
          <p:nvPr/>
        </p:nvPicPr>
        <p:blipFill>
          <a:blip r:embed="rId10"/>
          <a:stretch>
            <a:fillRect/>
          </a:stretch>
        </p:blipFill>
        <p:spPr>
          <a:xfrm rot="21600000">
            <a:off x="5225795" y="1837194"/>
            <a:ext cx="1799970" cy="1079995"/>
          </a:xfrm>
          <a:prstGeom prst="rect">
            <a:avLst/>
          </a:prstGeom>
        </p:spPr>
      </p:pic>
      <p:sp>
        <p:nvSpPr>
          <p:cNvPr id="718" name="textbox 718"/>
          <p:cNvSpPr/>
          <p:nvPr/>
        </p:nvSpPr>
        <p:spPr>
          <a:xfrm>
            <a:off x="401294" y="2900299"/>
            <a:ext cx="3334384" cy="581659"/>
          </a:xfrm>
          <a:prstGeom prst="rect">
            <a:avLst/>
          </a:prstGeom>
          <a:noFill/>
          <a:ln w="0" cap="flat">
            <a:noFill/>
            <a:prstDash val="solid"/>
            <a:miter lim="0"/>
          </a:ln>
        </p:spPr>
        <p:txBody>
          <a:bodyPr vert="horz" wrap="square" lIns="0" tIns="0" rIns="0" bIns="0"/>
          <a:lstStyle/>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612775" algn="l" rtl="0" eaLnBrk="0">
              <a:lnSpc>
                <a:spcPts val="1915"/>
              </a:lnSpc>
              <a:tabLst>
                <a:tab pos="806450" algn="l"/>
              </a:tabLst>
            </a:pPr>
            <a:r>
              <a:rPr sz="13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3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3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3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3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3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40" baseline="1300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9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900" dirty="0">
              <a:latin typeface="微软雅黑" panose="020B0503020204020204" charset="-122"/>
              <a:ea typeface="微软雅黑" panose="020B0503020204020204" charset="-122"/>
              <a:cs typeface="微软雅黑" panose="020B0503020204020204" charset="-122"/>
            </a:endParaRPr>
          </a:p>
        </p:txBody>
      </p:sp>
      <p:pic>
        <p:nvPicPr>
          <p:cNvPr id="720" name="picture 720"/>
          <p:cNvPicPr>
            <a:picLocks noChangeAspect="1"/>
          </p:cNvPicPr>
          <p:nvPr/>
        </p:nvPicPr>
        <p:blipFill>
          <a:blip r:embed="rId11"/>
          <a:stretch>
            <a:fillRect/>
          </a:stretch>
        </p:blipFill>
        <p:spPr>
          <a:xfrm rot="21600000">
            <a:off x="3149479" y="3000628"/>
            <a:ext cx="570864" cy="381000"/>
          </a:xfrm>
          <a:prstGeom prst="rect">
            <a:avLst/>
          </a:prstGeom>
        </p:spPr>
      </p:pic>
      <p:pic>
        <p:nvPicPr>
          <p:cNvPr id="722" name="picture 722"/>
          <p:cNvPicPr>
            <a:picLocks noChangeAspect="1"/>
          </p:cNvPicPr>
          <p:nvPr/>
        </p:nvPicPr>
        <p:blipFill>
          <a:blip r:embed="rId12"/>
          <a:stretch>
            <a:fillRect/>
          </a:stretch>
        </p:blipFill>
        <p:spPr>
          <a:xfrm rot="21600000">
            <a:off x="1509877" y="3079402"/>
            <a:ext cx="529479" cy="248986"/>
          </a:xfrm>
          <a:prstGeom prst="rect">
            <a:avLst/>
          </a:prstGeom>
        </p:spPr>
      </p:pic>
      <p:pic>
        <p:nvPicPr>
          <p:cNvPr id="724" name="picture 724"/>
          <p:cNvPicPr>
            <a:picLocks noChangeAspect="1"/>
          </p:cNvPicPr>
          <p:nvPr/>
        </p:nvPicPr>
        <p:blipFill>
          <a:blip r:embed="rId3"/>
          <a:stretch>
            <a:fillRect/>
          </a:stretch>
        </p:blipFill>
        <p:spPr>
          <a:xfrm rot="21600000">
            <a:off x="413994" y="2912999"/>
            <a:ext cx="600100" cy="556259"/>
          </a:xfrm>
          <a:prstGeom prst="rect">
            <a:avLst/>
          </a:prstGeom>
        </p:spPr>
      </p:pic>
      <p:sp>
        <p:nvSpPr>
          <p:cNvPr id="726" name="textbox 726"/>
          <p:cNvSpPr/>
          <p:nvPr/>
        </p:nvSpPr>
        <p:spPr>
          <a:xfrm>
            <a:off x="8376187" y="992256"/>
            <a:ext cx="3207385" cy="505459"/>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indent="4445" algn="l" rtl="0" eaLnBrk="0">
              <a:lnSpc>
                <a:spcPct val="105000"/>
              </a:lnSpc>
            </a:pPr>
            <a:r>
              <a:rPr sz="15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目标客户场景： </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政府办公楼茶水间、</a:t>
            </a:r>
            <a:r>
              <a:rPr sz="15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医院开水间、学生宿舍开水间</a:t>
            </a:r>
            <a:endParaRPr sz="1500" dirty="0">
              <a:latin typeface="微软雅黑" panose="020B0503020204020204" charset="-122"/>
              <a:ea typeface="微软雅黑" panose="020B0503020204020204" charset="-122"/>
              <a:cs typeface="微软雅黑" panose="020B0503020204020204" charset="-122"/>
            </a:endParaRPr>
          </a:p>
        </p:txBody>
      </p:sp>
      <p:sp>
        <p:nvSpPr>
          <p:cNvPr id="728" name="textbox 728"/>
          <p:cNvSpPr/>
          <p:nvPr/>
        </p:nvSpPr>
        <p:spPr>
          <a:xfrm>
            <a:off x="417376" y="201580"/>
            <a:ext cx="337820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绿色节能标准化推广</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场景</a:t>
            </a:r>
            <a:endParaRPr sz="2400" dirty="0">
              <a:latin typeface="微软雅黑" panose="020B0503020204020204" charset="-122"/>
              <a:ea typeface="微软雅黑" panose="020B0503020204020204" charset="-122"/>
              <a:cs typeface="微软雅黑" panose="020B0503020204020204" charset="-122"/>
            </a:endParaRPr>
          </a:p>
        </p:txBody>
      </p:sp>
      <p:sp>
        <p:nvSpPr>
          <p:cNvPr id="730" name="textbox 730"/>
          <p:cNvSpPr/>
          <p:nvPr/>
        </p:nvSpPr>
        <p:spPr>
          <a:xfrm>
            <a:off x="2938808" y="2111451"/>
            <a:ext cx="1485264" cy="75184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5875" algn="l" rtl="0" eaLnBrk="0">
              <a:lnSpc>
                <a:spcPct val="89000"/>
              </a:lnSpc>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卖点：</a:t>
            </a:r>
            <a:endParaRPr sz="1200" dirty="0">
              <a:latin typeface="微软雅黑" panose="020B0503020204020204" charset="-122"/>
              <a:ea typeface="微软雅黑" panose="020B0503020204020204" charset="-122"/>
              <a:cs typeface="微软雅黑" panose="020B0503020204020204" charset="-122"/>
            </a:endParaRPr>
          </a:p>
          <a:p>
            <a:pPr marL="12700" algn="l" rtl="0" eaLnBrk="0">
              <a:lnSpc>
                <a:spcPct val="147000"/>
              </a:lnSpc>
              <a:spcBef>
                <a:spcPts val="205"/>
              </a:spcBef>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人来灯亮+人走灯灭，</a:t>
            </a:r>
            <a:r>
              <a:rPr sz="1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兼顾安全与能耗</a:t>
            </a:r>
            <a:endParaRPr sz="1200" dirty="0">
              <a:latin typeface="微软雅黑" panose="020B0503020204020204" charset="-122"/>
              <a:ea typeface="微软雅黑" panose="020B0503020204020204" charset="-122"/>
              <a:cs typeface="微软雅黑" panose="020B0503020204020204" charset="-122"/>
            </a:endParaRPr>
          </a:p>
        </p:txBody>
      </p:sp>
      <p:sp>
        <p:nvSpPr>
          <p:cNvPr id="732" name="textbox 732"/>
          <p:cNvSpPr/>
          <p:nvPr/>
        </p:nvSpPr>
        <p:spPr>
          <a:xfrm>
            <a:off x="1703984" y="5942882"/>
            <a:ext cx="1507489" cy="623569"/>
          </a:xfrm>
          <a:prstGeom prst="rect">
            <a:avLst/>
          </a:prstGeom>
          <a:noFill/>
          <a:ln w="0" cap="flat">
            <a:noFill/>
            <a:prstDash val="solid"/>
            <a:miter lim="0"/>
          </a:ln>
        </p:spPr>
        <p:txBody>
          <a:bodyPr vert="horz" wrap="square" lIns="0" tIns="0" rIns="0" bIns="0"/>
          <a:lstStyle/>
          <a:p>
            <a:pPr algn="l" rtl="0" eaLnBrk="0">
              <a:lnSpc>
                <a:spcPct val="109000"/>
              </a:lnSpc>
            </a:pPr>
            <a:endParaRPr sz="700" dirty="0">
              <a:latin typeface="Arial" panose="020B0604020202020204"/>
              <a:ea typeface="Arial" panose="020B0604020202020204"/>
              <a:cs typeface="Arial" panose="020B0604020202020204"/>
            </a:endParaRPr>
          </a:p>
          <a:p>
            <a:pPr marL="12700" algn="l" rtl="0" eaLnBrk="0">
              <a:lnSpc>
                <a:spcPts val="1915"/>
              </a:lnSpc>
              <a:spcBef>
                <a:spcPts val="5"/>
              </a:spcBef>
            </a:pPr>
            <a:r>
              <a:rPr sz="13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3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13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500" dirty="0">
              <a:latin typeface="Arial" panose="020B0604020202020204"/>
              <a:ea typeface="Arial" panose="020B0604020202020204"/>
              <a:cs typeface="Arial" panose="020B0604020202020204"/>
            </a:endParaRPr>
          </a:p>
          <a:p>
            <a:pPr algn="r" rtl="0" eaLnBrk="0">
              <a:lnSpc>
                <a:spcPct val="89000"/>
              </a:lnSpc>
              <a:spcBef>
                <a:spcPts val="0"/>
              </a:spcBef>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电子化节能显示服务</a:t>
            </a:r>
            <a:endParaRPr sz="1200" dirty="0">
              <a:latin typeface="微软雅黑" panose="020B0503020204020204" charset="-122"/>
              <a:ea typeface="微软雅黑" panose="020B0503020204020204" charset="-122"/>
              <a:cs typeface="微软雅黑" panose="020B0503020204020204" charset="-122"/>
            </a:endParaRPr>
          </a:p>
        </p:txBody>
      </p:sp>
      <p:pic>
        <p:nvPicPr>
          <p:cNvPr id="734" name="picture 734"/>
          <p:cNvPicPr>
            <a:picLocks noChangeAspect="1"/>
          </p:cNvPicPr>
          <p:nvPr/>
        </p:nvPicPr>
        <p:blipFill>
          <a:blip r:embed="rId13"/>
          <a:stretch>
            <a:fillRect/>
          </a:stretch>
        </p:blipFill>
        <p:spPr>
          <a:xfrm rot="21600000">
            <a:off x="2254259" y="5955582"/>
            <a:ext cx="417226" cy="407574"/>
          </a:xfrm>
          <a:prstGeom prst="rect">
            <a:avLst/>
          </a:prstGeom>
        </p:spPr>
      </p:pic>
      <p:pic>
        <p:nvPicPr>
          <p:cNvPr id="736" name="picture 736"/>
          <p:cNvPicPr>
            <a:picLocks noChangeAspect="1"/>
          </p:cNvPicPr>
          <p:nvPr/>
        </p:nvPicPr>
        <p:blipFill>
          <a:blip r:embed="rId14"/>
          <a:stretch>
            <a:fillRect/>
          </a:stretch>
        </p:blipFill>
        <p:spPr>
          <a:xfrm rot="21600000">
            <a:off x="335356" y="807667"/>
            <a:ext cx="11520043" cy="67235"/>
          </a:xfrm>
          <a:prstGeom prst="rect">
            <a:avLst/>
          </a:prstGeom>
        </p:spPr>
      </p:pic>
      <p:sp>
        <p:nvSpPr>
          <p:cNvPr id="738" name="textbox 738"/>
          <p:cNvSpPr/>
          <p:nvPr/>
        </p:nvSpPr>
        <p:spPr>
          <a:xfrm>
            <a:off x="2999736" y="5067966"/>
            <a:ext cx="1267460" cy="629284"/>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5240" algn="l" rtl="0" eaLnBrk="0">
              <a:lnSpc>
                <a:spcPct val="98000"/>
              </a:lnSpc>
            </a:pPr>
            <a:r>
              <a:rPr sz="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卖点:</a:t>
            </a:r>
            <a:endParaRPr sz="900" dirty="0">
              <a:latin typeface="微软雅黑" panose="020B0503020204020204" charset="-122"/>
              <a:ea typeface="微软雅黑" panose="020B0503020204020204" charset="-122"/>
              <a:cs typeface="微软雅黑" panose="020B0503020204020204" charset="-122"/>
            </a:endParaRPr>
          </a:p>
          <a:p>
            <a:pPr marL="12700" algn="l" rtl="0" eaLnBrk="0">
              <a:lnSpc>
                <a:spcPct val="163000"/>
              </a:lnSpc>
              <a:spcBef>
                <a:spcPts val="175"/>
              </a:spcBef>
            </a:pPr>
            <a:r>
              <a:rPr sz="9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绿色无纸，便捷操作，   </a:t>
            </a:r>
            <a:r>
              <a:rPr sz="9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数据安全，智能控制</a:t>
            </a:r>
            <a:endParaRPr sz="900" dirty="0">
              <a:latin typeface="微软雅黑" panose="020B0503020204020204" charset="-122"/>
              <a:ea typeface="微软雅黑" panose="020B0503020204020204" charset="-122"/>
              <a:cs typeface="微软雅黑" panose="020B0503020204020204" charset="-122"/>
            </a:endParaRPr>
          </a:p>
        </p:txBody>
      </p:sp>
      <p:sp>
        <p:nvSpPr>
          <p:cNvPr id="740" name="textbox 740"/>
          <p:cNvSpPr/>
          <p:nvPr/>
        </p:nvSpPr>
        <p:spPr>
          <a:xfrm>
            <a:off x="7149962" y="2169318"/>
            <a:ext cx="1263014" cy="629919"/>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3970" algn="l" rtl="0" eaLnBrk="0">
              <a:lnSpc>
                <a:spcPct val="98000"/>
              </a:lnSpc>
            </a:pPr>
            <a:r>
              <a:rPr sz="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卖点:</a:t>
            </a:r>
            <a:endParaRPr sz="900" dirty="0">
              <a:latin typeface="微软雅黑" panose="020B0503020204020204" charset="-122"/>
              <a:ea typeface="微软雅黑" panose="020B0503020204020204" charset="-122"/>
              <a:cs typeface="微软雅黑" panose="020B0503020204020204" charset="-122"/>
            </a:endParaRPr>
          </a:p>
          <a:p>
            <a:pPr marL="12700" algn="l" rtl="0" eaLnBrk="0">
              <a:lnSpc>
                <a:spcPct val="163000"/>
              </a:lnSpc>
              <a:spcBef>
                <a:spcPts val="175"/>
              </a:spcBef>
            </a:pPr>
            <a:r>
              <a:rPr sz="9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智能纠偏，智能启停，</a:t>
            </a:r>
            <a:r>
              <a:rPr sz="9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9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智能断路，智能控制</a:t>
            </a:r>
            <a:endParaRPr sz="900" dirty="0">
              <a:latin typeface="微软雅黑" panose="020B0503020204020204" charset="-122"/>
              <a:ea typeface="微软雅黑" panose="020B0503020204020204" charset="-122"/>
              <a:cs typeface="微软雅黑" panose="020B0503020204020204" charset="-122"/>
            </a:endParaRPr>
          </a:p>
        </p:txBody>
      </p:sp>
      <p:sp>
        <p:nvSpPr>
          <p:cNvPr id="742" name="textbox 742"/>
          <p:cNvSpPr/>
          <p:nvPr/>
        </p:nvSpPr>
        <p:spPr>
          <a:xfrm>
            <a:off x="5974232" y="3006344"/>
            <a:ext cx="1315719" cy="588644"/>
          </a:xfrm>
          <a:prstGeom prst="rect">
            <a:avLst/>
          </a:prstGeom>
          <a:noFill/>
          <a:ln w="0" cap="flat">
            <a:noFill/>
            <a:prstDash val="solid"/>
            <a:miter lim="0"/>
          </a:ln>
        </p:spPr>
        <p:txBody>
          <a:bodyPr vert="horz" wrap="square" lIns="0" tIns="0" rIns="0" bIns="0"/>
          <a:lstStyle/>
          <a:p>
            <a:pPr algn="l" rtl="0" eaLnBrk="0">
              <a:lnSpc>
                <a:spcPct val="107000"/>
              </a:lnSpc>
            </a:pPr>
            <a:endParaRPr sz="500" dirty="0">
              <a:latin typeface="Arial" panose="020B0604020202020204"/>
              <a:ea typeface="Arial" panose="020B0604020202020204"/>
              <a:cs typeface="Arial" panose="020B0604020202020204"/>
            </a:endParaRPr>
          </a:p>
          <a:p>
            <a:pPr marL="12700" algn="l" rtl="0" eaLnBrk="0">
              <a:lnSpc>
                <a:spcPts val="1915"/>
              </a:lnSpc>
              <a:spcBef>
                <a:spcPts val="5"/>
              </a:spcBef>
            </a:pPr>
            <a:r>
              <a:rPr sz="13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3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13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500" dirty="0">
              <a:latin typeface="Arial" panose="020B0604020202020204"/>
              <a:ea typeface="Arial" panose="020B0604020202020204"/>
              <a:cs typeface="Arial" panose="020B0604020202020204"/>
            </a:endParaRPr>
          </a:p>
          <a:p>
            <a:pPr algn="r" rtl="0" eaLnBrk="0">
              <a:lnSpc>
                <a:spcPct val="89000"/>
              </a:lnSpc>
              <a:spcBef>
                <a:spcPts val="0"/>
              </a:spcBef>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分体空调节能服务</a:t>
            </a:r>
            <a:endParaRPr sz="1200" dirty="0">
              <a:latin typeface="微软雅黑" panose="020B0503020204020204" charset="-122"/>
              <a:ea typeface="微软雅黑" panose="020B0503020204020204" charset="-122"/>
              <a:cs typeface="微软雅黑" panose="020B0503020204020204" charset="-122"/>
            </a:endParaRPr>
          </a:p>
        </p:txBody>
      </p:sp>
      <p:pic>
        <p:nvPicPr>
          <p:cNvPr id="744" name="picture 744"/>
          <p:cNvPicPr>
            <a:picLocks noChangeAspect="1"/>
          </p:cNvPicPr>
          <p:nvPr/>
        </p:nvPicPr>
        <p:blipFill>
          <a:blip r:embed="rId15"/>
          <a:stretch>
            <a:fillRect/>
          </a:stretch>
        </p:blipFill>
        <p:spPr>
          <a:xfrm rot="21600000">
            <a:off x="6449339" y="3019044"/>
            <a:ext cx="429260" cy="334645"/>
          </a:xfrm>
          <a:prstGeom prst="rect">
            <a:avLst/>
          </a:prstGeom>
        </p:spPr>
      </p:pic>
      <p:sp>
        <p:nvSpPr>
          <p:cNvPr id="746" name="textbox 746"/>
          <p:cNvSpPr/>
          <p:nvPr/>
        </p:nvSpPr>
        <p:spPr>
          <a:xfrm>
            <a:off x="241198" y="3387928"/>
            <a:ext cx="3278504" cy="1879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a:t>
            </a:r>
            <a:r>
              <a:rPr sz="12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边缘数采服务 </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照明节能服务</a:t>
            </a:r>
            <a:endParaRPr sz="1200" dirty="0">
              <a:latin typeface="微软雅黑" panose="020B0503020204020204" charset="-122"/>
              <a:ea typeface="微软雅黑" panose="020B0503020204020204" charset="-122"/>
              <a:cs typeface="微软雅黑" panose="020B0503020204020204" charset="-122"/>
            </a:endParaRPr>
          </a:p>
        </p:txBody>
      </p:sp>
      <p:pic>
        <p:nvPicPr>
          <p:cNvPr id="748" name="picture 748"/>
          <p:cNvPicPr>
            <a:picLocks noChangeAspect="1"/>
          </p:cNvPicPr>
          <p:nvPr/>
        </p:nvPicPr>
        <p:blipFill>
          <a:blip r:embed="rId16"/>
          <a:stretch>
            <a:fillRect/>
          </a:stretch>
        </p:blipFill>
        <p:spPr>
          <a:xfrm rot="21600000">
            <a:off x="11125571" y="215865"/>
            <a:ext cx="721554" cy="526610"/>
          </a:xfrm>
          <a:prstGeom prst="rect">
            <a:avLst/>
          </a:prstGeom>
        </p:spPr>
      </p:pic>
      <p:sp>
        <p:nvSpPr>
          <p:cNvPr id="750" name="textbox 750"/>
          <p:cNvSpPr/>
          <p:nvPr/>
        </p:nvSpPr>
        <p:spPr>
          <a:xfrm>
            <a:off x="8401354" y="3368751"/>
            <a:ext cx="2193289" cy="1879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a:t>
            </a:r>
            <a:r>
              <a:rPr sz="12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远程控电服务</a:t>
            </a:r>
            <a:endParaRPr sz="1200" dirty="0">
              <a:latin typeface="微软雅黑" panose="020B0503020204020204" charset="-122"/>
              <a:ea typeface="微软雅黑" panose="020B0503020204020204" charset="-122"/>
              <a:cs typeface="微软雅黑" panose="020B0503020204020204" charset="-122"/>
            </a:endParaRPr>
          </a:p>
        </p:txBody>
      </p:sp>
      <p:pic>
        <p:nvPicPr>
          <p:cNvPr id="752" name="picture 752"/>
          <p:cNvPicPr>
            <a:picLocks noChangeAspect="1"/>
          </p:cNvPicPr>
          <p:nvPr/>
        </p:nvPicPr>
        <p:blipFill>
          <a:blip r:embed="rId3"/>
          <a:stretch>
            <a:fillRect/>
          </a:stretch>
        </p:blipFill>
        <p:spPr>
          <a:xfrm rot="21600000">
            <a:off x="5116321" y="2932049"/>
            <a:ext cx="600100" cy="556259"/>
          </a:xfrm>
          <a:prstGeom prst="rect">
            <a:avLst/>
          </a:prstGeom>
        </p:spPr>
      </p:pic>
      <p:pic>
        <p:nvPicPr>
          <p:cNvPr id="754" name="picture 754"/>
          <p:cNvPicPr>
            <a:picLocks noChangeAspect="1"/>
          </p:cNvPicPr>
          <p:nvPr/>
        </p:nvPicPr>
        <p:blipFill>
          <a:blip r:embed="rId3"/>
          <a:stretch>
            <a:fillRect/>
          </a:stretch>
        </p:blipFill>
        <p:spPr>
          <a:xfrm rot="21600000">
            <a:off x="846442" y="5902782"/>
            <a:ext cx="600100" cy="556259"/>
          </a:xfrm>
          <a:prstGeom prst="rect">
            <a:avLst/>
          </a:prstGeom>
        </p:spPr>
      </p:pic>
      <p:sp>
        <p:nvSpPr>
          <p:cNvPr id="756" name="textbox 756"/>
          <p:cNvSpPr/>
          <p:nvPr/>
        </p:nvSpPr>
        <p:spPr>
          <a:xfrm>
            <a:off x="8136694" y="6262274"/>
            <a:ext cx="1906270" cy="1885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 边缘数采服务</a:t>
            </a:r>
            <a:endParaRPr sz="1200" dirty="0">
              <a:latin typeface="微软雅黑" panose="020B0503020204020204" charset="-122"/>
              <a:ea typeface="微软雅黑" panose="020B0503020204020204" charset="-122"/>
              <a:cs typeface="微软雅黑" panose="020B0503020204020204" charset="-122"/>
            </a:endParaRPr>
          </a:p>
        </p:txBody>
      </p:sp>
      <p:pic>
        <p:nvPicPr>
          <p:cNvPr id="758" name="picture 758"/>
          <p:cNvPicPr>
            <a:picLocks noChangeAspect="1"/>
          </p:cNvPicPr>
          <p:nvPr/>
        </p:nvPicPr>
        <p:blipFill>
          <a:blip r:embed="rId17"/>
          <a:stretch>
            <a:fillRect/>
          </a:stretch>
        </p:blipFill>
        <p:spPr>
          <a:xfrm rot="21600000">
            <a:off x="6257035" y="5869127"/>
            <a:ext cx="723265" cy="335280"/>
          </a:xfrm>
          <a:prstGeom prst="rect">
            <a:avLst/>
          </a:prstGeom>
        </p:spPr>
      </p:pic>
      <p:sp>
        <p:nvSpPr>
          <p:cNvPr id="760" name="path 760"/>
          <p:cNvSpPr/>
          <p:nvPr/>
        </p:nvSpPr>
        <p:spPr>
          <a:xfrm>
            <a:off x="265760" y="3729990"/>
            <a:ext cx="11660428" cy="19050"/>
          </a:xfrm>
          <a:custGeom>
            <a:avLst/>
            <a:gdLst/>
            <a:ahLst/>
            <a:cxnLst/>
            <a:rect l="0" t="0" r="0" b="0"/>
            <a:pathLst>
              <a:path w="18362" h="30">
                <a:moveTo>
                  <a:pt x="0" y="15"/>
                </a:moveTo>
                <a:lnTo>
                  <a:pt x="18362" y="15"/>
                </a:lnTo>
              </a:path>
            </a:pathLst>
          </a:custGeom>
          <a:noFill/>
          <a:ln w="19050" cap="flat">
            <a:solidFill>
              <a:srgbClr val="C00000"/>
            </a:solidFill>
            <a:prstDash val="dash"/>
            <a:miter lim="1000000"/>
          </a:ln>
        </p:spPr>
        <p:txBody>
          <a:bodyPr rtlCol="0"/>
          <a:lstStyle/>
          <a:p>
            <a:pPr algn="ctr"/>
            <a:endParaRPr lang="zh-CN" altLang="en-US"/>
          </a:p>
        </p:txBody>
      </p:sp>
      <p:sp>
        <p:nvSpPr>
          <p:cNvPr id="762" name="textbox 762"/>
          <p:cNvSpPr/>
          <p:nvPr/>
        </p:nvSpPr>
        <p:spPr>
          <a:xfrm>
            <a:off x="673709" y="6378346"/>
            <a:ext cx="936625" cy="1879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a:t>
            </a:r>
            <a:endParaRPr sz="1200" dirty="0">
              <a:latin typeface="微软雅黑" panose="020B0503020204020204" charset="-122"/>
              <a:ea typeface="微软雅黑" panose="020B0503020204020204" charset="-122"/>
              <a:cs typeface="微软雅黑" panose="020B0503020204020204" charset="-122"/>
            </a:endParaRPr>
          </a:p>
        </p:txBody>
      </p:sp>
      <p:sp>
        <p:nvSpPr>
          <p:cNvPr id="764" name="textbox 764"/>
          <p:cNvSpPr/>
          <p:nvPr/>
        </p:nvSpPr>
        <p:spPr>
          <a:xfrm>
            <a:off x="4943906" y="3406851"/>
            <a:ext cx="936625" cy="1879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a:t>
            </a:r>
            <a:endParaRPr sz="1200" dirty="0">
              <a:latin typeface="微软雅黑" panose="020B0503020204020204" charset="-122"/>
              <a:ea typeface="微软雅黑" panose="020B0503020204020204" charset="-122"/>
              <a:cs typeface="微软雅黑" panose="020B0503020204020204" charset="-122"/>
            </a:endParaRPr>
          </a:p>
        </p:txBody>
      </p:sp>
      <p:pic>
        <p:nvPicPr>
          <p:cNvPr id="766" name="picture 766"/>
          <p:cNvPicPr>
            <a:picLocks noChangeAspect="1"/>
          </p:cNvPicPr>
          <p:nvPr/>
        </p:nvPicPr>
        <p:blipFill>
          <a:blip r:embed="rId18"/>
          <a:stretch>
            <a:fillRect/>
          </a:stretch>
        </p:blipFill>
        <p:spPr>
          <a:xfrm rot="21600000">
            <a:off x="3784091" y="3080892"/>
            <a:ext cx="480059" cy="283845"/>
          </a:xfrm>
          <a:prstGeom prst="rect">
            <a:avLst/>
          </a:prstGeom>
        </p:spPr>
      </p:pic>
      <p:pic>
        <p:nvPicPr>
          <p:cNvPr id="768" name="picture 768"/>
          <p:cNvPicPr>
            <a:picLocks noChangeAspect="1"/>
          </p:cNvPicPr>
          <p:nvPr/>
        </p:nvPicPr>
        <p:blipFill>
          <a:blip r:embed="rId19"/>
          <a:stretch>
            <a:fillRect/>
          </a:stretch>
        </p:blipFill>
        <p:spPr>
          <a:xfrm rot="21600000">
            <a:off x="10323953" y="5952147"/>
            <a:ext cx="504930" cy="261688"/>
          </a:xfrm>
          <a:prstGeom prst="rect">
            <a:avLst/>
          </a:prstGeom>
        </p:spPr>
      </p:pic>
      <p:pic>
        <p:nvPicPr>
          <p:cNvPr id="770" name="picture 770"/>
          <p:cNvPicPr>
            <a:picLocks noChangeAspect="1"/>
          </p:cNvPicPr>
          <p:nvPr/>
        </p:nvPicPr>
        <p:blipFill>
          <a:blip r:embed="rId20"/>
          <a:stretch>
            <a:fillRect/>
          </a:stretch>
        </p:blipFill>
        <p:spPr>
          <a:xfrm rot="21600000">
            <a:off x="2585720" y="3074924"/>
            <a:ext cx="383539" cy="247650"/>
          </a:xfrm>
          <a:prstGeom prst="rect">
            <a:avLst/>
          </a:prstGeom>
        </p:spPr>
      </p:pic>
      <p:sp>
        <p:nvSpPr>
          <p:cNvPr id="772" name="textbox 772"/>
          <p:cNvSpPr/>
          <p:nvPr/>
        </p:nvSpPr>
        <p:spPr>
          <a:xfrm>
            <a:off x="11669774" y="6509721"/>
            <a:ext cx="242570"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14</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4" name="table 774"/>
          <p:cNvGraphicFramePr>
            <a:graphicFrameLocks noGrp="1"/>
          </p:cNvGraphicFramePr>
          <p:nvPr/>
        </p:nvGraphicFramePr>
        <p:xfrm>
          <a:off x="329006" y="1186941"/>
          <a:ext cx="5592445" cy="5135879"/>
        </p:xfrm>
        <a:graphic>
          <a:graphicData uri="http://schemas.openxmlformats.org/drawingml/2006/table">
            <a:tbl>
              <a:tblPr/>
              <a:tblGrid>
                <a:gridCol w="857250"/>
                <a:gridCol w="3869690"/>
                <a:gridCol w="865505"/>
              </a:tblGrid>
              <a:tr h="19240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r>
              <a:tr h="24193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r>
              <a:tr h="4701540">
                <a:tc gridSpan="3">
                  <a:txBody>
                    <a:bodyPr/>
                    <a:lstStyle/>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935990" indent="-597535" algn="l" rtl="0" eaLnBrk="0">
                        <a:lnSpc>
                          <a:spcPct val="105000"/>
                        </a:lnSpc>
                      </a:pPr>
                      <a:r>
                        <a:rPr sz="15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在</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FTTR</a:t>
                      </a:r>
                      <a:r>
                        <a:rPr sz="15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FTTR</a:t>
                      </a:r>
                      <a:r>
                        <a:rPr sz="15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-B从网关中</a:t>
                      </a:r>
                      <a:r>
                        <a:rPr sz="1500" b="1" kern="0" spc="120" dirty="0">
                          <a:solidFill>
                            <a:srgbClr val="C00000">
                              <a:alpha val="100000"/>
                            </a:srgbClr>
                          </a:solidFill>
                          <a:latin typeface="微软雅黑" panose="020B0503020204020204" charset="-122"/>
                          <a:ea typeface="微软雅黑" panose="020B0503020204020204" charset="-122"/>
                          <a:cs typeface="微软雅黑" panose="020B0503020204020204" charset="-122"/>
                        </a:rPr>
                        <a:t>嵌入</a:t>
                      </a:r>
                      <a:r>
                        <a:rPr sz="15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绿色照明行业公板和网关</a:t>
                      </a:r>
                      <a:r>
                        <a:rPr sz="15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APK</a:t>
                      </a:r>
                      <a:r>
                        <a:rPr sz="15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，打造一体化</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FTTR</a:t>
                      </a:r>
                      <a:r>
                        <a:rPr sz="15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FTTR</a:t>
                      </a:r>
                      <a:r>
                        <a:rPr sz="15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-B节能</a:t>
                      </a:r>
                      <a:r>
                        <a:rPr sz="15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网关</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120015" indent="-1905" algn="l" rtl="0" eaLnBrk="0">
                        <a:lnSpc>
                          <a:spcPct val="94000"/>
                        </a:lnSpc>
                        <a:spcBef>
                          <a:spcPts val="545"/>
                        </a:spcBef>
                      </a:pP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研发进度：</a:t>
                      </a:r>
                      <a:r>
                        <a:rPr sz="1800" b="1" kern="0" spc="-4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已与瑞斯康达达成合作共</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识，</a:t>
                      </a:r>
                      <a:r>
                        <a:rPr sz="18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5月底完成</a:t>
                      </a: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飞</a:t>
                      </a: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线版本</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研发测试，完成技术验证，</a:t>
                      </a:r>
                      <a:r>
                        <a:rPr sz="18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6月底</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完成</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生产版</a:t>
                      </a:r>
                      <a:endParaRPr sz="1800" dirty="0">
                        <a:latin typeface="微软雅黑" panose="020B0503020204020204" charset="-122"/>
                        <a:ea typeface="微软雅黑" panose="020B0503020204020204" charset="-122"/>
                        <a:cs typeface="微软雅黑" panose="020B0503020204020204" charset="-122"/>
                      </a:endParaRPr>
                    </a:p>
                    <a:p>
                      <a:pPr marL="120015" algn="l" rtl="0" eaLnBrk="0">
                        <a:lnSpc>
                          <a:spcPct val="89000"/>
                        </a:lnSpc>
                        <a:spcBef>
                          <a:spcPts val="240"/>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本研发测试</a:t>
                      </a:r>
                      <a:endParaRPr sz="18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graphicFrame>
        <p:nvGraphicFramePr>
          <p:cNvPr id="776" name="table 776"/>
          <p:cNvGraphicFramePr>
            <a:graphicFrameLocks noGrp="1"/>
          </p:cNvGraphicFramePr>
          <p:nvPr/>
        </p:nvGraphicFramePr>
        <p:xfrm>
          <a:off x="6251321" y="1215859"/>
          <a:ext cx="5592444" cy="5047614"/>
        </p:xfrm>
        <a:graphic>
          <a:graphicData uri="http://schemas.openxmlformats.org/drawingml/2006/table">
            <a:tbl>
              <a:tblPr/>
              <a:tblGrid>
                <a:gridCol w="1716405"/>
                <a:gridCol w="1418589"/>
                <a:gridCol w="184150"/>
                <a:gridCol w="556894"/>
                <a:gridCol w="1716405"/>
              </a:tblGrid>
              <a:tr h="17272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r>
              <a:tr h="4874894">
                <a:tc gridSpan="5">
                  <a:txBody>
                    <a:bodyPr/>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415290" algn="l" rtl="0" eaLnBrk="0">
                        <a:lnSpc>
                          <a:spcPct val="89000"/>
                        </a:lnSpc>
                      </a:pP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FTTR-B主网关  FTTR-B节能从网关</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marL="1409065" algn="l" rtl="0" eaLnBrk="0">
                        <a:lnSpc>
                          <a:spcPct val="95000"/>
                        </a:lnSpc>
                        <a:spcBef>
                          <a:spcPts val="460"/>
                        </a:spcBef>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商业场景：光改+公区节能礼</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包</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509270" algn="l" rtl="0" eaLnBrk="0">
                        <a:lnSpc>
                          <a:spcPct val="89000"/>
                        </a:lnSpc>
                        <a:spcBef>
                          <a:spcPts val="430"/>
                        </a:spcBef>
                      </a:pP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FTTR-B主网关  FTTR-B节能从网关</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26000"/>
                        </a:lnSpc>
                      </a:pPr>
                      <a:endParaRPr sz="300" dirty="0">
                        <a:latin typeface="Arial" panose="020B0604020202020204"/>
                        <a:ea typeface="Arial" panose="020B0604020202020204"/>
                        <a:cs typeface="Arial" panose="020B0604020202020204"/>
                      </a:endParaRPr>
                    </a:p>
                    <a:p>
                      <a:pPr marL="1308100" algn="l" rtl="0" eaLnBrk="0">
                        <a:lnSpc>
                          <a:spcPct val="94000"/>
                        </a:lnSpc>
                        <a:spcBef>
                          <a:spcPts val="5"/>
                        </a:spcBef>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商业场景：光改+办公区节能礼</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包</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pic>
        <p:nvPicPr>
          <p:cNvPr id="778" name="picture 778"/>
          <p:cNvPicPr>
            <a:picLocks noChangeAspect="1"/>
          </p:cNvPicPr>
          <p:nvPr/>
        </p:nvPicPr>
        <p:blipFill>
          <a:blip r:embed="rId1"/>
          <a:stretch>
            <a:fillRect/>
          </a:stretch>
        </p:blipFill>
        <p:spPr>
          <a:xfrm rot="21600000">
            <a:off x="557949" y="2789046"/>
            <a:ext cx="5039994" cy="1952879"/>
          </a:xfrm>
          <a:prstGeom prst="rect">
            <a:avLst/>
          </a:prstGeom>
        </p:spPr>
      </p:pic>
      <p:sp>
        <p:nvSpPr>
          <p:cNvPr id="780" name="textbox 780"/>
          <p:cNvSpPr/>
          <p:nvPr/>
        </p:nvSpPr>
        <p:spPr>
          <a:xfrm>
            <a:off x="425003" y="200056"/>
            <a:ext cx="6647815"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以绿改促光改，绿改+光改拉</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动主营收入高速增长</a:t>
            </a:r>
            <a:endParaRPr sz="2400" dirty="0">
              <a:latin typeface="微软雅黑" panose="020B0503020204020204" charset="-122"/>
              <a:ea typeface="微软雅黑" panose="020B0503020204020204" charset="-122"/>
              <a:cs typeface="微软雅黑" panose="020B0503020204020204" charset="-122"/>
            </a:endParaRPr>
          </a:p>
        </p:txBody>
      </p:sp>
      <p:pic>
        <p:nvPicPr>
          <p:cNvPr id="782" name="picture 782"/>
          <p:cNvPicPr>
            <a:picLocks noChangeAspect="1"/>
          </p:cNvPicPr>
          <p:nvPr/>
        </p:nvPicPr>
        <p:blipFill>
          <a:blip r:embed="rId2"/>
          <a:stretch>
            <a:fillRect/>
          </a:stretch>
        </p:blipFill>
        <p:spPr>
          <a:xfrm rot="21600000">
            <a:off x="10093071" y="4041178"/>
            <a:ext cx="1382395" cy="829398"/>
          </a:xfrm>
          <a:prstGeom prst="rect">
            <a:avLst/>
          </a:prstGeom>
        </p:spPr>
      </p:pic>
      <p:sp>
        <p:nvSpPr>
          <p:cNvPr id="784" name="textbox 784"/>
          <p:cNvSpPr/>
          <p:nvPr/>
        </p:nvSpPr>
        <p:spPr>
          <a:xfrm>
            <a:off x="7967598" y="1222209"/>
            <a:ext cx="2160270" cy="376554"/>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3000"/>
              </a:lnSpc>
            </a:pPr>
            <a:endParaRPr sz="600" dirty="0">
              <a:latin typeface="Arial" panose="020B0604020202020204"/>
              <a:ea typeface="Arial" panose="020B0604020202020204"/>
              <a:cs typeface="Arial" panose="020B0604020202020204"/>
            </a:endParaRPr>
          </a:p>
          <a:p>
            <a:pPr marL="474345" algn="l" rtl="0" eaLnBrk="0">
              <a:lnSpc>
                <a:spcPct val="94000"/>
              </a:lnSpc>
              <a:spcBef>
                <a:spcPts val="5"/>
              </a:spcBef>
            </a:pPr>
            <a:r>
              <a:rPr sz="15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推广礼包建议</a:t>
            </a:r>
            <a:endParaRPr sz="1500" dirty="0">
              <a:latin typeface="微软雅黑" panose="020B0503020204020204" charset="-122"/>
              <a:ea typeface="微软雅黑" panose="020B0503020204020204" charset="-122"/>
              <a:cs typeface="微软雅黑" panose="020B0503020204020204" charset="-122"/>
            </a:endParaRPr>
          </a:p>
        </p:txBody>
      </p:sp>
      <p:pic>
        <p:nvPicPr>
          <p:cNvPr id="786" name="picture 786"/>
          <p:cNvPicPr>
            <a:picLocks noChangeAspect="1"/>
          </p:cNvPicPr>
          <p:nvPr/>
        </p:nvPicPr>
        <p:blipFill>
          <a:blip r:embed="rId3"/>
          <a:stretch>
            <a:fillRect/>
          </a:stretch>
        </p:blipFill>
        <p:spPr>
          <a:xfrm rot="21600000">
            <a:off x="335356" y="807667"/>
            <a:ext cx="11520043" cy="67235"/>
          </a:xfrm>
          <a:prstGeom prst="rect">
            <a:avLst/>
          </a:prstGeom>
        </p:spPr>
      </p:pic>
      <p:pic>
        <p:nvPicPr>
          <p:cNvPr id="788" name="picture 788"/>
          <p:cNvPicPr>
            <a:picLocks noChangeAspect="1"/>
          </p:cNvPicPr>
          <p:nvPr/>
        </p:nvPicPr>
        <p:blipFill>
          <a:blip r:embed="rId4"/>
          <a:stretch>
            <a:fillRect/>
          </a:stretch>
        </p:blipFill>
        <p:spPr>
          <a:xfrm rot="21600000">
            <a:off x="6592443" y="2017521"/>
            <a:ext cx="907415" cy="762000"/>
          </a:xfrm>
          <a:prstGeom prst="rect">
            <a:avLst/>
          </a:prstGeom>
        </p:spPr>
      </p:pic>
      <p:pic>
        <p:nvPicPr>
          <p:cNvPr id="790" name="picture 790"/>
          <p:cNvPicPr>
            <a:picLocks noChangeAspect="1"/>
          </p:cNvPicPr>
          <p:nvPr/>
        </p:nvPicPr>
        <p:blipFill>
          <a:blip r:embed="rId4"/>
          <a:stretch>
            <a:fillRect/>
          </a:stretch>
        </p:blipFill>
        <p:spPr>
          <a:xfrm rot="21600000">
            <a:off x="6592443" y="4068444"/>
            <a:ext cx="907415" cy="762000"/>
          </a:xfrm>
          <a:prstGeom prst="rect">
            <a:avLst/>
          </a:prstGeom>
        </p:spPr>
      </p:pic>
      <p:pic>
        <p:nvPicPr>
          <p:cNvPr id="792" name="picture 792"/>
          <p:cNvPicPr>
            <a:picLocks noChangeAspect="1"/>
          </p:cNvPicPr>
          <p:nvPr/>
        </p:nvPicPr>
        <p:blipFill>
          <a:blip r:embed="rId5"/>
          <a:stretch>
            <a:fillRect/>
          </a:stretch>
        </p:blipFill>
        <p:spPr>
          <a:xfrm rot="21600000">
            <a:off x="10071989" y="2005126"/>
            <a:ext cx="720001" cy="906602"/>
          </a:xfrm>
          <a:prstGeom prst="rect">
            <a:avLst/>
          </a:prstGeom>
        </p:spPr>
      </p:pic>
      <p:pic>
        <p:nvPicPr>
          <p:cNvPr id="794" name="picture 794"/>
          <p:cNvPicPr>
            <a:picLocks noChangeAspect="1"/>
          </p:cNvPicPr>
          <p:nvPr/>
        </p:nvPicPr>
        <p:blipFill>
          <a:blip r:embed="rId6"/>
          <a:stretch>
            <a:fillRect/>
          </a:stretch>
        </p:blipFill>
        <p:spPr>
          <a:xfrm rot="21600000">
            <a:off x="10836147" y="2005126"/>
            <a:ext cx="720001" cy="906602"/>
          </a:xfrm>
          <a:prstGeom prst="rect">
            <a:avLst/>
          </a:prstGeom>
        </p:spPr>
      </p:pic>
      <p:sp>
        <p:nvSpPr>
          <p:cNvPr id="796" name="textbox 796"/>
          <p:cNvSpPr/>
          <p:nvPr/>
        </p:nvSpPr>
        <p:spPr>
          <a:xfrm>
            <a:off x="1740770" y="1303406"/>
            <a:ext cx="2780029"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FTTR</a:t>
            </a:r>
            <a:r>
              <a:rPr sz="1500" b="1" kern="0" spc="12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5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FTTR</a:t>
            </a:r>
            <a:r>
              <a:rPr sz="1500" b="1" kern="0" spc="120" dirty="0">
                <a:solidFill>
                  <a:srgbClr val="FFFFFF">
                    <a:alpha val="100000"/>
                  </a:srgbClr>
                </a:solidFill>
                <a:latin typeface="微软雅黑" panose="020B0503020204020204" charset="-122"/>
                <a:ea typeface="微软雅黑" panose="020B0503020204020204" charset="-122"/>
                <a:cs typeface="微软雅黑" panose="020B0503020204020204" charset="-122"/>
              </a:rPr>
              <a:t>-B一体化节能网关</a:t>
            </a:r>
            <a:endParaRPr sz="1500" dirty="0">
              <a:latin typeface="微软雅黑" panose="020B0503020204020204" charset="-122"/>
              <a:ea typeface="微软雅黑" panose="020B0503020204020204" charset="-122"/>
              <a:cs typeface="微软雅黑" panose="020B0503020204020204" charset="-122"/>
            </a:endParaRPr>
          </a:p>
        </p:txBody>
      </p:sp>
      <p:pic>
        <p:nvPicPr>
          <p:cNvPr id="798" name="picture 798"/>
          <p:cNvPicPr>
            <a:picLocks noChangeAspect="1"/>
          </p:cNvPicPr>
          <p:nvPr/>
        </p:nvPicPr>
        <p:blipFill>
          <a:blip r:embed="rId7"/>
          <a:stretch>
            <a:fillRect/>
          </a:stretch>
        </p:blipFill>
        <p:spPr>
          <a:xfrm rot="21600000">
            <a:off x="8299339" y="2029887"/>
            <a:ext cx="544145" cy="714963"/>
          </a:xfrm>
          <a:prstGeom prst="rect">
            <a:avLst/>
          </a:prstGeom>
        </p:spPr>
      </p:pic>
      <p:pic>
        <p:nvPicPr>
          <p:cNvPr id="800" name="picture 800"/>
          <p:cNvPicPr>
            <a:picLocks noChangeAspect="1"/>
          </p:cNvPicPr>
          <p:nvPr/>
        </p:nvPicPr>
        <p:blipFill>
          <a:blip r:embed="rId8"/>
          <a:stretch>
            <a:fillRect/>
          </a:stretch>
        </p:blipFill>
        <p:spPr>
          <a:xfrm rot="21600000">
            <a:off x="8365634" y="4093087"/>
            <a:ext cx="544145" cy="714751"/>
          </a:xfrm>
          <a:prstGeom prst="rect">
            <a:avLst/>
          </a:prstGeom>
        </p:spPr>
      </p:pic>
      <p:pic>
        <p:nvPicPr>
          <p:cNvPr id="802" name="picture 802"/>
          <p:cNvPicPr>
            <a:picLocks noChangeAspect="1"/>
          </p:cNvPicPr>
          <p:nvPr/>
        </p:nvPicPr>
        <p:blipFill>
          <a:blip r:embed="rId9"/>
          <a:stretch>
            <a:fillRect/>
          </a:stretch>
        </p:blipFill>
        <p:spPr>
          <a:xfrm rot="21600000">
            <a:off x="11125571" y="215865"/>
            <a:ext cx="721554" cy="526610"/>
          </a:xfrm>
          <a:prstGeom prst="rect">
            <a:avLst/>
          </a:prstGeom>
        </p:spPr>
      </p:pic>
      <p:sp>
        <p:nvSpPr>
          <p:cNvPr id="804" name="textbox 804"/>
          <p:cNvSpPr/>
          <p:nvPr/>
        </p:nvSpPr>
        <p:spPr>
          <a:xfrm>
            <a:off x="10288788" y="2975604"/>
            <a:ext cx="1092200" cy="215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公共区域节能</a:t>
            </a:r>
            <a:endParaRPr sz="1400" dirty="0">
              <a:latin typeface="微软雅黑" panose="020B0503020204020204" charset="-122"/>
              <a:ea typeface="微软雅黑" panose="020B0503020204020204" charset="-122"/>
              <a:cs typeface="微软雅黑" panose="020B0503020204020204" charset="-122"/>
            </a:endParaRPr>
          </a:p>
        </p:txBody>
      </p:sp>
      <p:sp>
        <p:nvSpPr>
          <p:cNvPr id="806" name="textbox 806"/>
          <p:cNvSpPr/>
          <p:nvPr/>
        </p:nvSpPr>
        <p:spPr>
          <a:xfrm>
            <a:off x="10310221" y="4943595"/>
            <a:ext cx="915035" cy="215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办公区节能</a:t>
            </a:r>
            <a:endParaRPr sz="1400" dirty="0">
              <a:latin typeface="微软雅黑" panose="020B0503020204020204" charset="-122"/>
              <a:ea typeface="微软雅黑" panose="020B0503020204020204" charset="-122"/>
              <a:cs typeface="微软雅黑" panose="020B0503020204020204" charset="-122"/>
            </a:endParaRPr>
          </a:p>
        </p:txBody>
      </p:sp>
      <p:grpSp>
        <p:nvGrpSpPr>
          <p:cNvPr id="16" name="group 16"/>
          <p:cNvGrpSpPr/>
          <p:nvPr/>
        </p:nvGrpSpPr>
        <p:grpSpPr>
          <a:xfrm rot="21600000">
            <a:off x="7729093" y="4322826"/>
            <a:ext cx="370078" cy="345821"/>
            <a:chOff x="0" y="0"/>
            <a:chExt cx="370078" cy="345821"/>
          </a:xfrm>
        </p:grpSpPr>
        <p:sp>
          <p:nvSpPr>
            <p:cNvPr id="808" name="path 808"/>
            <p:cNvSpPr/>
            <p:nvPr/>
          </p:nvSpPr>
          <p:spPr>
            <a:xfrm>
              <a:off x="6350" y="6350"/>
              <a:ext cx="357378" cy="333121"/>
            </a:xfrm>
            <a:custGeom>
              <a:avLst/>
              <a:gdLst/>
              <a:ahLst/>
              <a:cxnLst/>
              <a:rect l="0" t="0" r="0" b="0"/>
              <a:pathLst>
                <a:path w="562" h="524">
                  <a:moveTo>
                    <a:pt x="0" y="204"/>
                  </a:moveTo>
                  <a:lnTo>
                    <a:pt x="204" y="204"/>
                  </a:lnTo>
                  <a:lnTo>
                    <a:pt x="204" y="0"/>
                  </a:lnTo>
                  <a:lnTo>
                    <a:pt x="358" y="0"/>
                  </a:lnTo>
                  <a:lnTo>
                    <a:pt x="358" y="204"/>
                  </a:lnTo>
                  <a:lnTo>
                    <a:pt x="562" y="204"/>
                  </a:lnTo>
                  <a:lnTo>
                    <a:pt x="562" y="320"/>
                  </a:lnTo>
                  <a:lnTo>
                    <a:pt x="358" y="320"/>
                  </a:lnTo>
                  <a:lnTo>
                    <a:pt x="358" y="524"/>
                  </a:lnTo>
                  <a:lnTo>
                    <a:pt x="204" y="524"/>
                  </a:lnTo>
                  <a:lnTo>
                    <a:pt x="204" y="320"/>
                  </a:lnTo>
                  <a:lnTo>
                    <a:pt x="0" y="320"/>
                  </a:lnTo>
                  <a:lnTo>
                    <a:pt x="0" y="204"/>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810" name="path 810"/>
            <p:cNvSpPr/>
            <p:nvPr/>
          </p:nvSpPr>
          <p:spPr>
            <a:xfrm>
              <a:off x="0" y="0"/>
              <a:ext cx="370078" cy="345821"/>
            </a:xfrm>
            <a:custGeom>
              <a:avLst/>
              <a:gdLst/>
              <a:ahLst/>
              <a:cxnLst/>
              <a:rect l="0" t="0" r="0" b="0"/>
              <a:pathLst>
                <a:path w="582" h="544">
                  <a:moveTo>
                    <a:pt x="10" y="214"/>
                  </a:moveTo>
                  <a:lnTo>
                    <a:pt x="214" y="214"/>
                  </a:lnTo>
                  <a:lnTo>
                    <a:pt x="214" y="10"/>
                  </a:lnTo>
                  <a:lnTo>
                    <a:pt x="368" y="10"/>
                  </a:lnTo>
                  <a:lnTo>
                    <a:pt x="368" y="214"/>
                  </a:lnTo>
                  <a:lnTo>
                    <a:pt x="572" y="214"/>
                  </a:lnTo>
                  <a:lnTo>
                    <a:pt x="572" y="330"/>
                  </a:lnTo>
                  <a:lnTo>
                    <a:pt x="368" y="330"/>
                  </a:lnTo>
                  <a:lnTo>
                    <a:pt x="368" y="534"/>
                  </a:lnTo>
                  <a:lnTo>
                    <a:pt x="214" y="534"/>
                  </a:lnTo>
                  <a:lnTo>
                    <a:pt x="214" y="330"/>
                  </a:lnTo>
                  <a:lnTo>
                    <a:pt x="10" y="330"/>
                  </a:lnTo>
                  <a:lnTo>
                    <a:pt x="10" y="214"/>
                  </a:lnTo>
                  <a:close/>
                </a:path>
              </a:pathLst>
            </a:custGeom>
            <a:noFill/>
            <a:ln w="12700" cap="flat">
              <a:solidFill>
                <a:srgbClr val="BF1E30"/>
              </a:solidFill>
              <a:prstDash val="solid"/>
              <a:miter lim="1000000"/>
            </a:ln>
          </p:spPr>
          <p:txBody>
            <a:bodyPr rtlCol="0"/>
            <a:lstStyle/>
            <a:p>
              <a:pPr algn="ctr"/>
              <a:endParaRPr lang="zh-CN" altLang="en-US"/>
            </a:p>
          </p:txBody>
        </p:sp>
      </p:grpSp>
      <p:grpSp>
        <p:nvGrpSpPr>
          <p:cNvPr id="18" name="group 18"/>
          <p:cNvGrpSpPr/>
          <p:nvPr/>
        </p:nvGrpSpPr>
        <p:grpSpPr>
          <a:xfrm rot="21600000">
            <a:off x="7621143" y="2351532"/>
            <a:ext cx="370078" cy="345820"/>
            <a:chOff x="0" y="0"/>
            <a:chExt cx="370078" cy="345820"/>
          </a:xfrm>
        </p:grpSpPr>
        <p:sp>
          <p:nvSpPr>
            <p:cNvPr id="812" name="path 812"/>
            <p:cNvSpPr/>
            <p:nvPr/>
          </p:nvSpPr>
          <p:spPr>
            <a:xfrm>
              <a:off x="6350" y="6350"/>
              <a:ext cx="357378" cy="333120"/>
            </a:xfrm>
            <a:custGeom>
              <a:avLst/>
              <a:gdLst/>
              <a:ahLst/>
              <a:cxnLst/>
              <a:rect l="0" t="0" r="0" b="0"/>
              <a:pathLst>
                <a:path w="562" h="524">
                  <a:moveTo>
                    <a:pt x="0" y="204"/>
                  </a:moveTo>
                  <a:lnTo>
                    <a:pt x="204" y="204"/>
                  </a:lnTo>
                  <a:lnTo>
                    <a:pt x="204" y="0"/>
                  </a:lnTo>
                  <a:lnTo>
                    <a:pt x="358" y="0"/>
                  </a:lnTo>
                  <a:lnTo>
                    <a:pt x="358" y="204"/>
                  </a:lnTo>
                  <a:lnTo>
                    <a:pt x="562" y="204"/>
                  </a:lnTo>
                  <a:lnTo>
                    <a:pt x="562" y="320"/>
                  </a:lnTo>
                  <a:lnTo>
                    <a:pt x="358" y="320"/>
                  </a:lnTo>
                  <a:lnTo>
                    <a:pt x="358" y="524"/>
                  </a:lnTo>
                  <a:lnTo>
                    <a:pt x="204" y="524"/>
                  </a:lnTo>
                  <a:lnTo>
                    <a:pt x="204" y="320"/>
                  </a:lnTo>
                  <a:lnTo>
                    <a:pt x="0" y="320"/>
                  </a:lnTo>
                  <a:lnTo>
                    <a:pt x="0" y="204"/>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814" name="path 814"/>
            <p:cNvSpPr/>
            <p:nvPr/>
          </p:nvSpPr>
          <p:spPr>
            <a:xfrm>
              <a:off x="0" y="0"/>
              <a:ext cx="370078" cy="345820"/>
            </a:xfrm>
            <a:custGeom>
              <a:avLst/>
              <a:gdLst/>
              <a:ahLst/>
              <a:cxnLst/>
              <a:rect l="0" t="0" r="0" b="0"/>
              <a:pathLst>
                <a:path w="582" h="544">
                  <a:moveTo>
                    <a:pt x="10" y="214"/>
                  </a:moveTo>
                  <a:lnTo>
                    <a:pt x="214" y="214"/>
                  </a:lnTo>
                  <a:lnTo>
                    <a:pt x="214" y="10"/>
                  </a:lnTo>
                  <a:lnTo>
                    <a:pt x="368" y="10"/>
                  </a:lnTo>
                  <a:lnTo>
                    <a:pt x="368" y="214"/>
                  </a:lnTo>
                  <a:lnTo>
                    <a:pt x="572" y="214"/>
                  </a:lnTo>
                  <a:lnTo>
                    <a:pt x="572" y="330"/>
                  </a:lnTo>
                  <a:lnTo>
                    <a:pt x="368" y="330"/>
                  </a:lnTo>
                  <a:lnTo>
                    <a:pt x="368" y="534"/>
                  </a:lnTo>
                  <a:lnTo>
                    <a:pt x="214" y="534"/>
                  </a:lnTo>
                  <a:lnTo>
                    <a:pt x="214" y="330"/>
                  </a:lnTo>
                  <a:lnTo>
                    <a:pt x="10" y="330"/>
                  </a:lnTo>
                  <a:lnTo>
                    <a:pt x="10" y="214"/>
                  </a:lnTo>
                  <a:close/>
                </a:path>
              </a:pathLst>
            </a:custGeom>
            <a:noFill/>
            <a:ln w="12700" cap="flat">
              <a:solidFill>
                <a:srgbClr val="BF1E30"/>
              </a:solidFill>
              <a:prstDash val="solid"/>
              <a:miter lim="1000000"/>
            </a:ln>
          </p:spPr>
          <p:txBody>
            <a:bodyPr rtlCol="0"/>
            <a:lstStyle/>
            <a:p>
              <a:pPr algn="ctr"/>
              <a:endParaRPr lang="zh-CN" altLang="en-US"/>
            </a:p>
          </p:txBody>
        </p:sp>
      </p:grpSp>
      <p:grpSp>
        <p:nvGrpSpPr>
          <p:cNvPr id="20" name="group 20"/>
          <p:cNvGrpSpPr/>
          <p:nvPr/>
        </p:nvGrpSpPr>
        <p:grpSpPr>
          <a:xfrm rot="21600000">
            <a:off x="9454896" y="4360290"/>
            <a:ext cx="370077" cy="345821"/>
            <a:chOff x="0" y="0"/>
            <a:chExt cx="370077" cy="345821"/>
          </a:xfrm>
        </p:grpSpPr>
        <p:sp>
          <p:nvSpPr>
            <p:cNvPr id="816" name="path 816"/>
            <p:cNvSpPr/>
            <p:nvPr/>
          </p:nvSpPr>
          <p:spPr>
            <a:xfrm>
              <a:off x="6350" y="6350"/>
              <a:ext cx="357377" cy="333121"/>
            </a:xfrm>
            <a:custGeom>
              <a:avLst/>
              <a:gdLst/>
              <a:ahLst/>
              <a:cxnLst/>
              <a:rect l="0" t="0" r="0" b="0"/>
              <a:pathLst>
                <a:path w="562" h="524">
                  <a:moveTo>
                    <a:pt x="0" y="204"/>
                  </a:moveTo>
                  <a:lnTo>
                    <a:pt x="204" y="204"/>
                  </a:lnTo>
                  <a:lnTo>
                    <a:pt x="204" y="0"/>
                  </a:lnTo>
                  <a:lnTo>
                    <a:pt x="358" y="0"/>
                  </a:lnTo>
                  <a:lnTo>
                    <a:pt x="358" y="204"/>
                  </a:lnTo>
                  <a:lnTo>
                    <a:pt x="562" y="204"/>
                  </a:lnTo>
                  <a:lnTo>
                    <a:pt x="562" y="320"/>
                  </a:lnTo>
                  <a:lnTo>
                    <a:pt x="358" y="320"/>
                  </a:lnTo>
                  <a:lnTo>
                    <a:pt x="358" y="524"/>
                  </a:lnTo>
                  <a:lnTo>
                    <a:pt x="204" y="524"/>
                  </a:lnTo>
                  <a:lnTo>
                    <a:pt x="204" y="320"/>
                  </a:lnTo>
                  <a:lnTo>
                    <a:pt x="0" y="320"/>
                  </a:lnTo>
                  <a:lnTo>
                    <a:pt x="0" y="204"/>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818" name="path 818"/>
            <p:cNvSpPr/>
            <p:nvPr/>
          </p:nvSpPr>
          <p:spPr>
            <a:xfrm>
              <a:off x="0" y="0"/>
              <a:ext cx="370077" cy="345821"/>
            </a:xfrm>
            <a:custGeom>
              <a:avLst/>
              <a:gdLst/>
              <a:ahLst/>
              <a:cxnLst/>
              <a:rect l="0" t="0" r="0" b="0"/>
              <a:pathLst>
                <a:path w="582" h="544">
                  <a:moveTo>
                    <a:pt x="10" y="214"/>
                  </a:moveTo>
                  <a:lnTo>
                    <a:pt x="214" y="214"/>
                  </a:lnTo>
                  <a:lnTo>
                    <a:pt x="214" y="10"/>
                  </a:lnTo>
                  <a:lnTo>
                    <a:pt x="368" y="10"/>
                  </a:lnTo>
                  <a:lnTo>
                    <a:pt x="368" y="214"/>
                  </a:lnTo>
                  <a:lnTo>
                    <a:pt x="572" y="214"/>
                  </a:lnTo>
                  <a:lnTo>
                    <a:pt x="572" y="330"/>
                  </a:lnTo>
                  <a:lnTo>
                    <a:pt x="368" y="330"/>
                  </a:lnTo>
                  <a:lnTo>
                    <a:pt x="368" y="534"/>
                  </a:lnTo>
                  <a:lnTo>
                    <a:pt x="214" y="534"/>
                  </a:lnTo>
                  <a:lnTo>
                    <a:pt x="214" y="330"/>
                  </a:lnTo>
                  <a:lnTo>
                    <a:pt x="10" y="330"/>
                  </a:lnTo>
                  <a:lnTo>
                    <a:pt x="10" y="214"/>
                  </a:lnTo>
                  <a:close/>
                </a:path>
              </a:pathLst>
            </a:custGeom>
            <a:noFill/>
            <a:ln w="12700" cap="flat">
              <a:solidFill>
                <a:srgbClr val="BF1E30"/>
              </a:solidFill>
              <a:prstDash val="solid"/>
              <a:miter lim="1000000"/>
            </a:ln>
          </p:spPr>
          <p:txBody>
            <a:bodyPr rtlCol="0"/>
            <a:lstStyle/>
            <a:p>
              <a:pPr algn="ctr"/>
              <a:endParaRPr lang="zh-CN" altLang="en-US"/>
            </a:p>
          </p:txBody>
        </p:sp>
      </p:grpSp>
      <p:grpSp>
        <p:nvGrpSpPr>
          <p:cNvPr id="22" name="group 22"/>
          <p:cNvGrpSpPr/>
          <p:nvPr/>
        </p:nvGrpSpPr>
        <p:grpSpPr>
          <a:xfrm rot="21600000">
            <a:off x="9347073" y="2340736"/>
            <a:ext cx="369950" cy="345694"/>
            <a:chOff x="0" y="0"/>
            <a:chExt cx="369950" cy="345694"/>
          </a:xfrm>
        </p:grpSpPr>
        <p:sp>
          <p:nvSpPr>
            <p:cNvPr id="820" name="path 820"/>
            <p:cNvSpPr/>
            <p:nvPr/>
          </p:nvSpPr>
          <p:spPr>
            <a:xfrm>
              <a:off x="6350" y="6350"/>
              <a:ext cx="357250" cy="332994"/>
            </a:xfrm>
            <a:custGeom>
              <a:avLst/>
              <a:gdLst/>
              <a:ahLst/>
              <a:cxnLst/>
              <a:rect l="0" t="0" r="0" b="0"/>
              <a:pathLst>
                <a:path w="562" h="524">
                  <a:moveTo>
                    <a:pt x="0" y="204"/>
                  </a:moveTo>
                  <a:lnTo>
                    <a:pt x="204" y="204"/>
                  </a:lnTo>
                  <a:lnTo>
                    <a:pt x="204" y="0"/>
                  </a:lnTo>
                  <a:lnTo>
                    <a:pt x="358" y="0"/>
                  </a:lnTo>
                  <a:lnTo>
                    <a:pt x="358" y="204"/>
                  </a:lnTo>
                  <a:lnTo>
                    <a:pt x="562" y="204"/>
                  </a:lnTo>
                  <a:lnTo>
                    <a:pt x="562" y="320"/>
                  </a:lnTo>
                  <a:lnTo>
                    <a:pt x="358" y="320"/>
                  </a:lnTo>
                  <a:lnTo>
                    <a:pt x="358" y="524"/>
                  </a:lnTo>
                  <a:lnTo>
                    <a:pt x="204" y="524"/>
                  </a:lnTo>
                  <a:lnTo>
                    <a:pt x="204" y="320"/>
                  </a:lnTo>
                  <a:lnTo>
                    <a:pt x="0" y="320"/>
                  </a:lnTo>
                  <a:lnTo>
                    <a:pt x="0" y="204"/>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822" name="path 822"/>
            <p:cNvSpPr/>
            <p:nvPr/>
          </p:nvSpPr>
          <p:spPr>
            <a:xfrm>
              <a:off x="0" y="0"/>
              <a:ext cx="369950" cy="345694"/>
            </a:xfrm>
            <a:custGeom>
              <a:avLst/>
              <a:gdLst/>
              <a:ahLst/>
              <a:cxnLst/>
              <a:rect l="0" t="0" r="0" b="0"/>
              <a:pathLst>
                <a:path w="582" h="544">
                  <a:moveTo>
                    <a:pt x="10" y="214"/>
                  </a:moveTo>
                  <a:lnTo>
                    <a:pt x="214" y="214"/>
                  </a:lnTo>
                  <a:lnTo>
                    <a:pt x="214" y="10"/>
                  </a:lnTo>
                  <a:lnTo>
                    <a:pt x="368" y="10"/>
                  </a:lnTo>
                  <a:lnTo>
                    <a:pt x="368" y="214"/>
                  </a:lnTo>
                  <a:lnTo>
                    <a:pt x="572" y="214"/>
                  </a:lnTo>
                  <a:lnTo>
                    <a:pt x="572" y="330"/>
                  </a:lnTo>
                  <a:lnTo>
                    <a:pt x="368" y="330"/>
                  </a:lnTo>
                  <a:lnTo>
                    <a:pt x="368" y="534"/>
                  </a:lnTo>
                  <a:lnTo>
                    <a:pt x="214" y="534"/>
                  </a:lnTo>
                  <a:lnTo>
                    <a:pt x="214" y="330"/>
                  </a:lnTo>
                  <a:lnTo>
                    <a:pt x="10" y="330"/>
                  </a:lnTo>
                  <a:lnTo>
                    <a:pt x="10" y="214"/>
                  </a:lnTo>
                  <a:close/>
                </a:path>
              </a:pathLst>
            </a:custGeom>
            <a:noFill/>
            <a:ln w="12700" cap="flat">
              <a:solidFill>
                <a:srgbClr val="BF1E30"/>
              </a:solidFill>
              <a:prstDash val="solid"/>
              <a:miter lim="1000000"/>
            </a:ln>
          </p:spPr>
          <p:txBody>
            <a:bodyPr rtlCol="0"/>
            <a:lstStyle/>
            <a:p>
              <a:pPr algn="ctr"/>
              <a:endParaRPr lang="zh-CN" altLang="en-US"/>
            </a:p>
          </p:txBody>
        </p:sp>
      </p:grpSp>
      <p:sp>
        <p:nvSpPr>
          <p:cNvPr id="824" name="textbox 824"/>
          <p:cNvSpPr/>
          <p:nvPr/>
        </p:nvSpPr>
        <p:spPr>
          <a:xfrm>
            <a:off x="11669774" y="6509721"/>
            <a:ext cx="242570"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15</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6" name="table 826"/>
          <p:cNvGraphicFramePr>
            <a:graphicFrameLocks noGrp="1"/>
          </p:cNvGraphicFramePr>
          <p:nvPr/>
        </p:nvGraphicFramePr>
        <p:xfrm>
          <a:off x="344804" y="1786254"/>
          <a:ext cx="5828665" cy="4852670"/>
        </p:xfrm>
        <a:graphic>
          <a:graphicData uri="http://schemas.openxmlformats.org/drawingml/2006/table">
            <a:tbl>
              <a:tblPr/>
              <a:tblGrid>
                <a:gridCol w="2433954"/>
                <a:gridCol w="1438275"/>
                <a:gridCol w="1956435"/>
              </a:tblGrid>
              <a:tr h="485267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r>
            </a:tbl>
          </a:graphicData>
        </a:graphic>
      </p:graphicFrame>
      <p:sp>
        <p:nvSpPr>
          <p:cNvPr id="828" name="textbox 828"/>
          <p:cNvSpPr/>
          <p:nvPr/>
        </p:nvSpPr>
        <p:spPr>
          <a:xfrm>
            <a:off x="338454" y="6509721"/>
            <a:ext cx="11574144"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5829300" algn="l" rtl="0" eaLnBrk="0">
              <a:lnSpc>
                <a:spcPct val="94000"/>
              </a:lnSpc>
              <a:tabLst>
                <a:tab pos="6002020" algn="l"/>
              </a:tabLst>
            </a:pPr>
            <a:r>
              <a:rPr sz="15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500" strike="sngStrike" kern="0" spc="1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500" strike="sngStrike"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                                                                        </a:t>
            </a: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16</a:t>
            </a:r>
            <a:endParaRPr sz="1500" dirty="0">
              <a:latin typeface="微软雅黑" panose="020B0503020204020204" charset="-122"/>
              <a:ea typeface="微软雅黑" panose="020B0503020204020204" charset="-122"/>
              <a:cs typeface="微软雅黑" panose="020B0503020204020204" charset="-122"/>
            </a:endParaRPr>
          </a:p>
        </p:txBody>
      </p:sp>
      <p:sp>
        <p:nvSpPr>
          <p:cNvPr id="830" name="path 830"/>
          <p:cNvSpPr/>
          <p:nvPr/>
        </p:nvSpPr>
        <p:spPr>
          <a:xfrm>
            <a:off x="351154" y="6633209"/>
            <a:ext cx="5816600" cy="12700"/>
          </a:xfrm>
          <a:custGeom>
            <a:avLst/>
            <a:gdLst/>
            <a:ahLst/>
            <a:cxnLst/>
            <a:rect l="0" t="0" r="0" b="0"/>
            <a:pathLst>
              <a:path w="9160" h="20">
                <a:moveTo>
                  <a:pt x="0" y="10"/>
                </a:moveTo>
                <a:lnTo>
                  <a:pt x="9160" y="10"/>
                </a:lnTo>
              </a:path>
            </a:pathLst>
          </a:custGeom>
          <a:noFill/>
          <a:ln w="12700" cap="flat">
            <a:solidFill>
              <a:srgbClr val="C00000"/>
            </a:solidFill>
            <a:prstDash val="solid"/>
            <a:miter lim="1000000"/>
          </a:ln>
        </p:spPr>
        <p:txBody>
          <a:bodyPr rtlCol="0"/>
          <a:lstStyle/>
          <a:p>
            <a:pPr algn="ctr"/>
            <a:endParaRPr lang="zh-CN" altLang="en-US"/>
          </a:p>
        </p:txBody>
      </p:sp>
      <p:graphicFrame>
        <p:nvGraphicFramePr>
          <p:cNvPr id="832" name="table 832"/>
          <p:cNvGraphicFramePr>
            <a:graphicFrameLocks noGrp="1"/>
          </p:cNvGraphicFramePr>
          <p:nvPr/>
        </p:nvGraphicFramePr>
        <p:xfrm>
          <a:off x="6334125" y="1786254"/>
          <a:ext cx="5523230" cy="4852670"/>
        </p:xfrm>
        <a:graphic>
          <a:graphicData uri="http://schemas.openxmlformats.org/drawingml/2006/table">
            <a:tbl>
              <a:tblPr/>
              <a:tblGrid>
                <a:gridCol w="5523230"/>
              </a:tblGrid>
              <a:tr h="483997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r>
            </a:tbl>
          </a:graphicData>
        </a:graphic>
      </p:graphicFrame>
      <p:sp>
        <p:nvSpPr>
          <p:cNvPr id="834" name="rect 834"/>
          <p:cNvSpPr/>
          <p:nvPr/>
        </p:nvSpPr>
        <p:spPr>
          <a:xfrm>
            <a:off x="7783067" y="1574672"/>
            <a:ext cx="2605023" cy="43942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836" name="textbox 836"/>
          <p:cNvSpPr/>
          <p:nvPr/>
        </p:nvSpPr>
        <p:spPr>
          <a:xfrm>
            <a:off x="6441492" y="1678361"/>
            <a:ext cx="5192395" cy="4610734"/>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966595" algn="l" rtl="0" eaLnBrk="0">
              <a:lnSpc>
                <a:spcPct val="89000"/>
              </a:lnSpc>
            </a:pPr>
            <a:r>
              <a:rPr sz="18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融合标杆案例</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17000"/>
              </a:lnSpc>
            </a:pPr>
            <a:endParaRPr sz="1000" dirty="0">
              <a:latin typeface="Arial" panose="020B0604020202020204"/>
              <a:ea typeface="Arial" panose="020B0604020202020204"/>
              <a:cs typeface="Arial" panose="020B0604020202020204"/>
            </a:endParaRPr>
          </a:p>
          <a:p>
            <a:pPr marL="292100" indent="-274320" algn="l" rtl="0" eaLnBrk="0">
              <a:lnSpc>
                <a:spcPct val="124000"/>
              </a:lnSpc>
              <a:spcBef>
                <a:spcPts val="420"/>
              </a:spcBef>
            </a:pPr>
            <a:r>
              <a:rPr sz="1400" kern="0" spc="-10" dirty="0">
                <a:solidFill>
                  <a:srgbClr val="C00000">
                    <a:alpha val="100000"/>
                  </a:srgbClr>
                </a:solidFill>
                <a:latin typeface="Wingdings" panose="05000000000000000000"/>
                <a:ea typeface="Wingdings" panose="05000000000000000000"/>
                <a:cs typeface="Wingdings" panose="05000000000000000000"/>
              </a:rPr>
              <a:t>n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广西玉林某县公安局公共区域照</a:t>
            </a: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明升级+电子</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桌牌+综合布线</a:t>
            </a:r>
            <a:endParaRPr sz="1400" dirty="0">
              <a:latin typeface="微软雅黑" panose="020B0503020204020204" charset="-122"/>
              <a:ea typeface="微软雅黑" panose="020B0503020204020204" charset="-122"/>
              <a:cs typeface="微软雅黑" panose="020B0503020204020204" charset="-122"/>
            </a:endParaRPr>
          </a:p>
          <a:p>
            <a:pPr marL="292100" indent="-279400" algn="l" rtl="0" eaLnBrk="0">
              <a:lnSpc>
                <a:spcPct val="125000"/>
              </a:lnSpc>
              <a:spcBef>
                <a:spcPts val="830"/>
              </a:spcBef>
            </a:pPr>
            <a:r>
              <a:rPr sz="1400" kern="0" spc="10" dirty="0">
                <a:solidFill>
                  <a:srgbClr val="262626">
                    <a:alpha val="100000"/>
                  </a:srgbClr>
                </a:solidFill>
                <a:latin typeface="Arial" panose="020B0604020202020204"/>
                <a:ea typeface="Arial" panose="020B0604020202020204"/>
                <a:cs typeface="Arial" panose="020B0604020202020204"/>
              </a:rPr>
              <a:t>•    </a:t>
            </a:r>
            <a:r>
              <a:rPr sz="1400" b="1"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产品方案：</a:t>
            </a:r>
            <a:r>
              <a:rPr sz="1400"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7层楼室内智</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能灯具113盏+会议室                         </a:t>
            </a:r>
            <a:r>
              <a:rPr sz="1400"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桌牌12套+综合布线，签约金额68848元</a:t>
            </a:r>
            <a:endParaRPr sz="1400" dirty="0">
              <a:latin typeface="微软雅黑" panose="020B0503020204020204" charset="-122"/>
              <a:ea typeface="微软雅黑" panose="020B0503020204020204" charset="-122"/>
              <a:cs typeface="微软雅黑" panose="020B0503020204020204" charset="-122"/>
            </a:endParaRPr>
          </a:p>
          <a:p>
            <a:pPr marL="291465" indent="-278765" algn="l" rtl="0" eaLnBrk="0">
              <a:lnSpc>
                <a:spcPct val="133000"/>
              </a:lnSpc>
              <a:spcBef>
                <a:spcPts val="870"/>
              </a:spcBef>
            </a:pPr>
            <a:r>
              <a:rPr sz="1400" kern="0" spc="0" dirty="0">
                <a:solidFill>
                  <a:srgbClr val="262626">
                    <a:alpha val="100000"/>
                  </a:srgbClr>
                </a:solidFill>
                <a:latin typeface="Arial" panose="020B0604020202020204"/>
                <a:ea typeface="Arial" panose="020B0604020202020204"/>
                <a:cs typeface="Arial" panose="020B0604020202020204"/>
              </a:rPr>
              <a:t>•    </a:t>
            </a:r>
            <a:r>
              <a:rPr sz="1400" b="1"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案例成效：</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打造广西首个</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公区节能标杆</a:t>
            </a:r>
            <a:r>
              <a:rPr sz="14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，为后</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续光改+绿改+智改融合打下良好基础，形成</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综</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合小微解决方案</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43000"/>
              </a:lnSpc>
            </a:pPr>
            <a:endParaRPr sz="1000" dirty="0">
              <a:latin typeface="Arial" panose="020B0604020202020204"/>
              <a:ea typeface="Arial" panose="020B0604020202020204"/>
              <a:cs typeface="Arial" panose="020B0604020202020204"/>
            </a:endParaRPr>
          </a:p>
          <a:p>
            <a:pPr algn="l" rtl="0" eaLnBrk="0">
              <a:lnSpc>
                <a:spcPct val="144000"/>
              </a:lnSpc>
            </a:pPr>
            <a:endParaRPr sz="1000" dirty="0">
              <a:latin typeface="Arial" panose="020B0604020202020204"/>
              <a:ea typeface="Arial" panose="020B0604020202020204"/>
              <a:cs typeface="Arial" panose="020B0604020202020204"/>
            </a:endParaRPr>
          </a:p>
          <a:p>
            <a:pPr marL="55880" algn="l" rtl="0" eaLnBrk="0">
              <a:lnSpc>
                <a:spcPct val="89000"/>
              </a:lnSpc>
              <a:spcBef>
                <a:spcPts val="420"/>
              </a:spcBef>
            </a:pPr>
            <a:r>
              <a:rPr sz="1400" kern="0" spc="-10" dirty="0">
                <a:solidFill>
                  <a:srgbClr val="C00000">
                    <a:alpha val="100000"/>
                  </a:srgbClr>
                </a:solidFill>
                <a:latin typeface="Wingdings" panose="05000000000000000000"/>
                <a:ea typeface="Wingdings" panose="05000000000000000000"/>
                <a:cs typeface="Wingdings" panose="05000000000000000000"/>
              </a:rPr>
              <a:t>n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广西某商业综合体地下停车场照明升级+安防升级</a:t>
            </a: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改造</a:t>
            </a:r>
            <a:endParaRPr sz="1400" dirty="0">
              <a:latin typeface="微软雅黑" panose="020B0503020204020204" charset="-122"/>
              <a:ea typeface="微软雅黑" panose="020B0503020204020204" charset="-122"/>
              <a:cs typeface="微软雅黑" panose="020B0503020204020204" charset="-122"/>
            </a:endParaRPr>
          </a:p>
          <a:p>
            <a:pPr marL="329565" indent="-278765" algn="l" rtl="0" eaLnBrk="0">
              <a:lnSpc>
                <a:spcPct val="124000"/>
              </a:lnSpc>
              <a:spcBef>
                <a:spcPts val="1030"/>
              </a:spcBef>
            </a:pPr>
            <a:r>
              <a:rPr sz="1400" kern="0" spc="0" dirty="0">
                <a:solidFill>
                  <a:srgbClr val="262626">
                    <a:alpha val="100000"/>
                  </a:srgbClr>
                </a:solidFill>
                <a:latin typeface="Arial" panose="020B0604020202020204"/>
                <a:ea typeface="Arial" panose="020B0604020202020204"/>
                <a:cs typeface="Arial" panose="020B0604020202020204"/>
              </a:rPr>
              <a:t>•    </a:t>
            </a:r>
            <a:r>
              <a:rPr sz="1400" b="1"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产品方案：</a:t>
            </a:r>
            <a:r>
              <a:rPr sz="1400" b="1"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1200端停车场照明改造+12条宽带+20端摄像头收 </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编+30个烟感</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700" dirty="0">
              <a:latin typeface="Arial" panose="020B0604020202020204"/>
              <a:ea typeface="Arial" panose="020B0604020202020204"/>
              <a:cs typeface="Arial" panose="020B0604020202020204"/>
            </a:endParaRPr>
          </a:p>
          <a:p>
            <a:pPr marL="342265" indent="-291465" algn="l" rtl="0" eaLnBrk="0">
              <a:lnSpc>
                <a:spcPct val="124000"/>
              </a:lnSpc>
            </a:pPr>
            <a:r>
              <a:rPr sz="1400" kern="0" spc="-10" dirty="0">
                <a:solidFill>
                  <a:srgbClr val="262626">
                    <a:alpha val="100000"/>
                  </a:srgbClr>
                </a:solidFill>
                <a:latin typeface="Arial" panose="020B0604020202020204"/>
                <a:ea typeface="Arial" panose="020B0604020202020204"/>
                <a:cs typeface="Arial" panose="020B0604020202020204"/>
              </a:rPr>
              <a:t>•    </a:t>
            </a:r>
            <a:r>
              <a:rPr sz="1400" b="1"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案例成效：</a:t>
            </a:r>
            <a:r>
              <a:rPr sz="1400"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整体节能率83%</a:t>
            </a:r>
            <a:r>
              <a:rPr sz="1400" kern="0" spc="-13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，拉动收入22万</a:t>
            </a:r>
            <a:r>
              <a:rPr sz="1400" kern="0" spc="-2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，提高照明亮度的</a:t>
            </a:r>
            <a:r>
              <a:rPr sz="14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262626">
                    <a:alpha val="100000"/>
                  </a:srgbClr>
                </a:solidFill>
                <a:latin typeface="微软雅黑" panose="020B0503020204020204" charset="-122"/>
                <a:ea typeface="微软雅黑" panose="020B0503020204020204" charset="-122"/>
                <a:cs typeface="微软雅黑" panose="020B0503020204020204" charset="-122"/>
              </a:rPr>
              <a:t>同时大幅减少能耗浪费</a:t>
            </a:r>
            <a:endParaRPr sz="1400" dirty="0">
              <a:latin typeface="微软雅黑" panose="020B0503020204020204" charset="-122"/>
              <a:ea typeface="微软雅黑" panose="020B0503020204020204" charset="-122"/>
              <a:cs typeface="微软雅黑" panose="020B0503020204020204" charset="-122"/>
            </a:endParaRPr>
          </a:p>
        </p:txBody>
      </p:sp>
      <p:graphicFrame>
        <p:nvGraphicFramePr>
          <p:cNvPr id="838" name="table 838"/>
          <p:cNvGraphicFramePr>
            <a:graphicFrameLocks noGrp="1"/>
          </p:cNvGraphicFramePr>
          <p:nvPr/>
        </p:nvGraphicFramePr>
        <p:xfrm>
          <a:off x="589915" y="4109084"/>
          <a:ext cx="5293360" cy="2480945"/>
        </p:xfrm>
        <a:graphic>
          <a:graphicData uri="http://schemas.openxmlformats.org/drawingml/2006/table">
            <a:tbl>
              <a:tblPr/>
              <a:tblGrid>
                <a:gridCol w="1027430"/>
                <a:gridCol w="2943225"/>
                <a:gridCol w="1322705"/>
              </a:tblGrid>
              <a:tr h="280034">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367030" algn="l" rtl="0" eaLnBrk="0">
                        <a:lnSpc>
                          <a:spcPct val="89000"/>
                        </a:lnSpc>
                        <a:spcBef>
                          <a:spcPts val="0"/>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版块</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560070" algn="l" rtl="0" eaLnBrk="0">
                        <a:lnSpc>
                          <a:spcPct val="89000"/>
                        </a:lnSpc>
                        <a:spcBef>
                          <a:spcPts val="0"/>
                        </a:spcBef>
                      </a:pPr>
                      <a:r>
                        <a:rPr sz="12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节能礼包名称（部分示</a:t>
                      </a:r>
                      <a:r>
                        <a:rPr sz="12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例）</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27000" algn="l" rtl="0" eaLnBrk="0">
                        <a:lnSpc>
                          <a:spcPct val="89000"/>
                        </a:lnSpc>
                        <a:spcBef>
                          <a:spcPts val="0"/>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礼包售价（元）</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74320">
                <a:tc rowSpan="4">
                  <a:txBody>
                    <a:bodyPr/>
                    <a:lstStyle/>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371475" algn="l" rtl="0" eaLnBrk="0">
                        <a:lnSpc>
                          <a:spcPct val="83000"/>
                        </a:lnSpc>
                      </a:pPr>
                      <a:r>
                        <a:rPr sz="1200" kern="0" spc="-20" dirty="0">
                          <a:solidFill>
                            <a:srgbClr val="000000">
                              <a:alpha val="100000"/>
                            </a:srgbClr>
                          </a:solidFill>
                          <a:latin typeface="华文细黑" panose="02010600040101010101" charset="-122"/>
                          <a:ea typeface="华文细黑" panose="02010600040101010101" charset="-122"/>
                          <a:cs typeface="华文细黑" panose="02010600040101010101" charset="-122"/>
                        </a:rPr>
                        <a:t>绿改</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1000"/>
                        </a:lnSpc>
                      </a:pPr>
                      <a:endParaRPr sz="400" dirty="0">
                        <a:latin typeface="Arial" panose="020B0604020202020204"/>
                        <a:ea typeface="Arial" panose="020B0604020202020204"/>
                        <a:cs typeface="Arial" panose="020B0604020202020204"/>
                      </a:endParaRPr>
                    </a:p>
                    <a:p>
                      <a:pPr marL="555625" algn="l" rtl="0" eaLnBrk="0">
                        <a:lnSpc>
                          <a:spcPct val="83000"/>
                        </a:lnSpc>
                        <a:spcBef>
                          <a:spcPts val="0"/>
                        </a:spcBef>
                      </a:pPr>
                      <a:r>
                        <a:rPr sz="1200" kern="0" spc="-50" dirty="0">
                          <a:solidFill>
                            <a:srgbClr val="000000">
                              <a:alpha val="100000"/>
                            </a:srgbClr>
                          </a:solidFill>
                          <a:latin typeface="华文细黑" panose="02010600040101010101" charset="-122"/>
                          <a:ea typeface="华文细黑" panose="02010600040101010101" charset="-122"/>
                          <a:cs typeface="华文细黑" panose="02010600040101010101" charset="-122"/>
                        </a:rPr>
                        <a:t>会议室节能礼包（50平米）</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19">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1000"/>
                        </a:lnSpc>
                      </a:pPr>
                      <a:endParaRPr sz="400" dirty="0">
                        <a:latin typeface="Arial" panose="020B0604020202020204"/>
                        <a:ea typeface="Arial" panose="020B0604020202020204"/>
                        <a:cs typeface="Arial" panose="020B0604020202020204"/>
                      </a:endParaRPr>
                    </a:p>
                    <a:p>
                      <a:pPr marL="715010" algn="l" rtl="0" eaLnBrk="0">
                        <a:lnSpc>
                          <a:spcPct val="83000"/>
                        </a:lnSpc>
                        <a:spcBef>
                          <a:spcPts val="0"/>
                        </a:spcBef>
                      </a:pPr>
                      <a:r>
                        <a:rPr sz="1200" kern="0" spc="-10" dirty="0">
                          <a:solidFill>
                            <a:srgbClr val="000000">
                              <a:alpha val="100000"/>
                            </a:srgbClr>
                          </a:solidFill>
                          <a:latin typeface="华文细黑" panose="02010600040101010101" charset="-122"/>
                          <a:ea typeface="华文细黑" panose="02010600040101010101" charset="-122"/>
                          <a:cs typeface="华文细黑" panose="02010600040101010101" charset="-122"/>
                        </a:rPr>
                        <a:t>仓库照明节能服务礼包</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1000"/>
                        </a:lnSpc>
                      </a:pPr>
                      <a:endParaRPr sz="400" dirty="0">
                        <a:latin typeface="Arial" panose="020B0604020202020204"/>
                        <a:ea typeface="Arial" panose="020B0604020202020204"/>
                        <a:cs typeface="Arial" panose="020B0604020202020204"/>
                      </a:endParaRPr>
                    </a:p>
                    <a:p>
                      <a:pPr marL="71755" algn="l" rtl="0" eaLnBrk="0">
                        <a:lnSpc>
                          <a:spcPct val="83000"/>
                        </a:lnSpc>
                        <a:spcBef>
                          <a:spcPts val="0"/>
                        </a:spcBef>
                      </a:pPr>
                      <a:r>
                        <a:rPr sz="1200" kern="0" spc="0" dirty="0">
                          <a:solidFill>
                            <a:srgbClr val="000000">
                              <a:alpha val="100000"/>
                            </a:srgbClr>
                          </a:solidFill>
                          <a:latin typeface="华文细黑" panose="02010600040101010101" charset="-122"/>
                          <a:ea typeface="华文细黑" panose="02010600040101010101" charset="-122"/>
                          <a:cs typeface="华文细黑" panose="02010600040101010101" charset="-122"/>
                        </a:rPr>
                        <a:t>校园健康照明节服务礼包（一次</a:t>
                      </a:r>
                      <a:r>
                        <a:rPr sz="1200" kern="0" spc="-10" dirty="0">
                          <a:solidFill>
                            <a:srgbClr val="000000">
                              <a:alpha val="100000"/>
                            </a:srgbClr>
                          </a:solidFill>
                          <a:latin typeface="华文细黑" panose="02010600040101010101" charset="-122"/>
                          <a:ea typeface="华文细黑" panose="02010600040101010101" charset="-122"/>
                          <a:cs typeface="华文细黑" panose="02010600040101010101" charset="-122"/>
                        </a:rPr>
                        <a:t>性/分月）</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19">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1000"/>
                        </a:lnSpc>
                      </a:pPr>
                      <a:endParaRPr sz="400" dirty="0">
                        <a:latin typeface="Arial" panose="020B0604020202020204"/>
                        <a:ea typeface="Arial" panose="020B0604020202020204"/>
                        <a:cs typeface="Arial" panose="020B0604020202020204"/>
                      </a:endParaRPr>
                    </a:p>
                    <a:p>
                      <a:pPr marL="789305" algn="l" rtl="0" eaLnBrk="0">
                        <a:lnSpc>
                          <a:spcPct val="83000"/>
                        </a:lnSpc>
                        <a:spcBef>
                          <a:spcPts val="0"/>
                        </a:spcBef>
                      </a:pPr>
                      <a:r>
                        <a:rPr sz="1200" kern="0" spc="-10" dirty="0">
                          <a:solidFill>
                            <a:srgbClr val="000000">
                              <a:alpha val="100000"/>
                            </a:srgbClr>
                          </a:solidFill>
                          <a:latin typeface="华文细黑" panose="02010600040101010101" charset="-122"/>
                          <a:ea typeface="华文细黑" panose="02010600040101010101" charset="-122"/>
                          <a:cs typeface="华文细黑" panose="02010600040101010101" charset="-122"/>
                        </a:rPr>
                        <a:t>地下停车场节能服务</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19">
                <a:tc rowSpan="2">
                  <a:txBody>
                    <a:bodyPr/>
                    <a:lstStyle/>
                    <a:p>
                      <a:pPr algn="l" rtl="0" eaLnBrk="0">
                        <a:lnSpc>
                          <a:spcPct val="137000"/>
                        </a:lnSpc>
                      </a:pPr>
                      <a:endParaRPr sz="1000" dirty="0">
                        <a:latin typeface="Arial" panose="020B0604020202020204"/>
                        <a:ea typeface="Arial" panose="020B0604020202020204"/>
                        <a:cs typeface="Arial" panose="020B0604020202020204"/>
                      </a:endParaRPr>
                    </a:p>
                    <a:p>
                      <a:pPr marL="375920" algn="l" rtl="0" eaLnBrk="0">
                        <a:lnSpc>
                          <a:spcPct val="84000"/>
                        </a:lnSpc>
                        <a:spcBef>
                          <a:spcPts val="5"/>
                        </a:spcBef>
                      </a:pPr>
                      <a:r>
                        <a:rPr sz="1200" kern="0" spc="-30" dirty="0">
                          <a:solidFill>
                            <a:srgbClr val="000000">
                              <a:alpha val="100000"/>
                            </a:srgbClr>
                          </a:solidFill>
                          <a:latin typeface="华文细黑" panose="02010600040101010101" charset="-122"/>
                          <a:ea typeface="华文细黑" panose="02010600040101010101" charset="-122"/>
                          <a:cs typeface="华文细黑" panose="02010600040101010101" charset="-122"/>
                        </a:rPr>
                        <a:t>光改</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1000"/>
                        </a:lnSpc>
                      </a:pPr>
                      <a:endParaRPr sz="400" dirty="0">
                        <a:latin typeface="Arial" panose="020B0604020202020204"/>
                        <a:ea typeface="Arial" panose="020B0604020202020204"/>
                        <a:cs typeface="Arial" panose="020B0604020202020204"/>
                      </a:endParaRPr>
                    </a:p>
                    <a:p>
                      <a:pPr marL="334010" algn="l" rtl="0" eaLnBrk="0">
                        <a:lnSpc>
                          <a:spcPct val="83000"/>
                        </a:lnSpc>
                        <a:spcBef>
                          <a:spcPts val="5"/>
                        </a:spcBef>
                      </a:pPr>
                      <a:r>
                        <a:rPr sz="1200" kern="0" spc="-10" dirty="0">
                          <a:solidFill>
                            <a:srgbClr val="000000">
                              <a:alpha val="100000"/>
                            </a:srgbClr>
                          </a:solidFill>
                          <a:latin typeface="华文细黑" panose="02010600040101010101" charset="-122"/>
                          <a:ea typeface="华文细黑" panose="02010600040101010101" charset="-122"/>
                          <a:cs typeface="华文细黑" panose="02010600040101010101" charset="-122"/>
                        </a:rPr>
                        <a:t>FTTR-B 政企全光纤组网一次性礼包</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410210" algn="l" rtl="0" eaLnBrk="0">
                        <a:lnSpc>
                          <a:spcPct val="83000"/>
                        </a:lnSpc>
                      </a:pPr>
                      <a:r>
                        <a:rPr sz="1200" kern="0" spc="-10" dirty="0">
                          <a:solidFill>
                            <a:srgbClr val="000000">
                              <a:alpha val="100000"/>
                            </a:srgbClr>
                          </a:solidFill>
                          <a:latin typeface="华文细黑" panose="02010600040101010101" charset="-122"/>
                          <a:ea typeface="华文细黑" panose="02010600040101010101" charset="-122"/>
                          <a:cs typeface="华文细黑" panose="02010600040101010101" charset="-122"/>
                        </a:rPr>
                        <a:t>FTTR-B 政企全光纤组网月付礼包</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rowSpan="2">
                  <a:txBody>
                    <a:bodyPr/>
                    <a:lstStyle/>
                    <a:p>
                      <a:pPr algn="l" rtl="0" eaLnBrk="0">
                        <a:lnSpc>
                          <a:spcPct val="138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374015" algn="l" rtl="0" eaLnBrk="0">
                        <a:lnSpc>
                          <a:spcPct val="83000"/>
                        </a:lnSpc>
                      </a:pPr>
                      <a:r>
                        <a:rPr sz="1200" kern="0" spc="-30" dirty="0">
                          <a:solidFill>
                            <a:srgbClr val="000000">
                              <a:alpha val="100000"/>
                            </a:srgbClr>
                          </a:solidFill>
                          <a:latin typeface="华文细黑" panose="02010600040101010101" charset="-122"/>
                          <a:ea typeface="华文细黑" panose="02010600040101010101" charset="-122"/>
                          <a:cs typeface="华文细黑" panose="02010600040101010101" charset="-122"/>
                        </a:rPr>
                        <a:t>智改</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566420" algn="l" rtl="0" eaLnBrk="0">
                        <a:lnSpc>
                          <a:spcPct val="83000"/>
                        </a:lnSpc>
                      </a:pPr>
                      <a:r>
                        <a:rPr sz="1200" kern="0" spc="-10" dirty="0">
                          <a:solidFill>
                            <a:srgbClr val="000000">
                              <a:alpha val="100000"/>
                            </a:srgbClr>
                          </a:solidFill>
                          <a:latin typeface="华文细黑" panose="02010600040101010101" charset="-122"/>
                          <a:ea typeface="华文细黑" panose="02010600040101010101" charset="-122"/>
                          <a:cs typeface="华文细黑" panose="02010600040101010101" charset="-122"/>
                        </a:rPr>
                        <a:t>智能烟雾浓度预警监测礼包</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69">
                <a:tc vMerge="1">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943610" algn="l" rtl="0" eaLnBrk="0">
                        <a:lnSpc>
                          <a:spcPct val="83000"/>
                        </a:lnSpc>
                      </a:pPr>
                      <a:r>
                        <a:rPr sz="1200" kern="0" spc="-10" dirty="0">
                          <a:solidFill>
                            <a:srgbClr val="000000">
                              <a:alpha val="100000"/>
                            </a:srgbClr>
                          </a:solidFill>
                          <a:latin typeface="华文细黑" panose="02010600040101010101" charset="-122"/>
                          <a:ea typeface="华文细黑" panose="02010600040101010101" charset="-122"/>
                          <a:cs typeface="华文细黑" panose="02010600040101010101" charset="-122"/>
                        </a:rPr>
                        <a:t>双通道智能宽带</a:t>
                      </a:r>
                      <a:endParaRPr sz="1200" dirty="0">
                        <a:latin typeface="华文细黑" panose="02010600040101010101" charset="-122"/>
                        <a:ea typeface="华文细黑" panose="02010600040101010101" charset="-122"/>
                        <a:cs typeface="华文细黑" panose="02010600040101010101"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40" name="rect 840"/>
          <p:cNvSpPr/>
          <p:nvPr/>
        </p:nvSpPr>
        <p:spPr>
          <a:xfrm>
            <a:off x="1228089" y="1562100"/>
            <a:ext cx="3962400" cy="43942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842" name="textbox 842"/>
          <p:cNvSpPr/>
          <p:nvPr/>
        </p:nvSpPr>
        <p:spPr>
          <a:xfrm>
            <a:off x="472514" y="1666163"/>
            <a:ext cx="5561965" cy="708025"/>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779145" algn="l" rtl="0" eaLnBrk="0">
              <a:lnSpc>
                <a:spcPct val="89000"/>
              </a:lnSpc>
            </a:pP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广西小微ICT光改+绿改+</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智改营销模式</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117000"/>
              </a:lnSpc>
            </a:pPr>
            <a:endParaRPr sz="300" dirty="0">
              <a:latin typeface="Arial" panose="020B0604020202020204"/>
              <a:ea typeface="Arial" panose="020B0604020202020204"/>
              <a:cs typeface="Arial" panose="020B0604020202020204"/>
            </a:endParaRPr>
          </a:p>
          <a:p>
            <a:pPr marL="12700"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1个节能打动点+1个网络光改+N个礼包积木式组合</a:t>
            </a:r>
            <a:r>
              <a:rPr sz="1400" b="1"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，打造1+1+N模式</a:t>
            </a:r>
            <a:endParaRPr sz="1400" dirty="0">
              <a:latin typeface="微软雅黑" panose="020B0503020204020204" charset="-122"/>
              <a:ea typeface="微软雅黑" panose="020B0503020204020204" charset="-122"/>
              <a:cs typeface="微软雅黑" panose="020B0503020204020204" charset="-122"/>
            </a:endParaRPr>
          </a:p>
        </p:txBody>
      </p:sp>
      <p:sp>
        <p:nvSpPr>
          <p:cNvPr id="844" name="textbox 844"/>
          <p:cNvSpPr/>
          <p:nvPr/>
        </p:nvSpPr>
        <p:spPr>
          <a:xfrm>
            <a:off x="418901" y="200056"/>
            <a:ext cx="9824719"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广西经验：推动光改+绿改+智改融合营销，以小微ICT融合方案做</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大收入</a:t>
            </a:r>
            <a:endParaRPr sz="2400" dirty="0">
              <a:latin typeface="微软雅黑" panose="020B0503020204020204" charset="-122"/>
              <a:ea typeface="微软雅黑" panose="020B0503020204020204" charset="-122"/>
              <a:cs typeface="微软雅黑" panose="020B0503020204020204" charset="-122"/>
            </a:endParaRPr>
          </a:p>
        </p:txBody>
      </p:sp>
      <p:pic>
        <p:nvPicPr>
          <p:cNvPr id="846" name="picture 846"/>
          <p:cNvPicPr>
            <a:picLocks noChangeAspect="1"/>
          </p:cNvPicPr>
          <p:nvPr/>
        </p:nvPicPr>
        <p:blipFill>
          <a:blip r:embed="rId1"/>
          <a:stretch>
            <a:fillRect/>
          </a:stretch>
        </p:blipFill>
        <p:spPr>
          <a:xfrm rot="21600000">
            <a:off x="10431144" y="2192654"/>
            <a:ext cx="1343659" cy="2242820"/>
          </a:xfrm>
          <a:prstGeom prst="rect">
            <a:avLst/>
          </a:prstGeom>
        </p:spPr>
      </p:pic>
      <p:sp>
        <p:nvSpPr>
          <p:cNvPr id="848" name="textbox 848"/>
          <p:cNvSpPr/>
          <p:nvPr/>
        </p:nvSpPr>
        <p:spPr>
          <a:xfrm>
            <a:off x="556361" y="1069644"/>
            <a:ext cx="11018519" cy="26924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89000"/>
              </a:lnSpc>
            </a:pPr>
            <a:r>
              <a:rPr sz="18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广西市场部统筹，通过新型小微ICT模式，广西绿色照明24年发展2.4万端，平均每单1.4万元，利润率超35</a:t>
            </a: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p:txBody>
      </p:sp>
      <p:sp>
        <p:nvSpPr>
          <p:cNvPr id="850" name="textbox 850"/>
          <p:cNvSpPr/>
          <p:nvPr/>
        </p:nvSpPr>
        <p:spPr>
          <a:xfrm>
            <a:off x="944912" y="2655563"/>
            <a:ext cx="3088004" cy="47180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地下停车场照明</a:t>
            </a:r>
            <a:endParaRPr sz="1400" dirty="0">
              <a:latin typeface="微软雅黑" panose="020B0503020204020204" charset="-122"/>
              <a:ea typeface="微软雅黑" panose="020B0503020204020204" charset="-122"/>
              <a:cs typeface="微软雅黑" panose="020B0503020204020204" charset="-122"/>
            </a:endParaRPr>
          </a:p>
          <a:p>
            <a:pPr marL="52705" algn="l" rtl="0" eaLnBrk="0">
              <a:lnSpc>
                <a:spcPts val="1805"/>
              </a:lnSpc>
              <a:spcBef>
                <a:spcPts val="215"/>
              </a:spcBef>
            </a:pPr>
            <a:r>
              <a:rPr sz="2100" b="1" kern="0" spc="3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/公共区域节能</a:t>
            </a:r>
            <a:r>
              <a:rPr sz="13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b="1" kern="0" spc="0" baseline="9000" dirty="0">
                <a:solidFill>
                  <a:srgbClr val="000000">
                    <a:alpha val="100000"/>
                  </a:srgbClr>
                </a:solidFill>
                <a:latin typeface="微软雅黑" panose="020B0503020204020204" charset="-122"/>
                <a:ea typeface="微软雅黑" panose="020B0503020204020204" charset="-122"/>
                <a:cs typeface="微软雅黑" panose="020B0503020204020204" charset="-122"/>
              </a:rPr>
              <a:t>FTTR</a:t>
            </a:r>
            <a:r>
              <a:rPr sz="2100" b="1" kern="0" spc="20" baseline="9000" dirty="0">
                <a:solidFill>
                  <a:srgbClr val="000000">
                    <a:alpha val="100000"/>
                  </a:srgbClr>
                </a:solidFill>
                <a:latin typeface="微软雅黑" panose="020B0503020204020204" charset="-122"/>
                <a:ea typeface="微软雅黑" panose="020B0503020204020204" charset="-122"/>
                <a:cs typeface="微软雅黑" panose="020B0503020204020204" charset="-122"/>
              </a:rPr>
              <a:t>升级改造</a:t>
            </a:r>
            <a:endParaRPr sz="2100" baseline="9000" dirty="0">
              <a:latin typeface="微软雅黑" panose="020B0503020204020204" charset="-122"/>
              <a:ea typeface="微软雅黑" panose="020B0503020204020204" charset="-122"/>
              <a:cs typeface="微软雅黑" panose="020B0503020204020204" charset="-122"/>
            </a:endParaRPr>
          </a:p>
        </p:txBody>
      </p:sp>
      <p:pic>
        <p:nvPicPr>
          <p:cNvPr id="852" name="picture 852"/>
          <p:cNvPicPr>
            <a:picLocks noChangeAspect="1"/>
          </p:cNvPicPr>
          <p:nvPr/>
        </p:nvPicPr>
        <p:blipFill>
          <a:blip r:embed="rId2"/>
          <a:stretch>
            <a:fillRect/>
          </a:stretch>
        </p:blipFill>
        <p:spPr>
          <a:xfrm rot="21600000">
            <a:off x="335356" y="807667"/>
            <a:ext cx="11520043" cy="67235"/>
          </a:xfrm>
          <a:prstGeom prst="rect">
            <a:avLst/>
          </a:prstGeom>
        </p:spPr>
      </p:pic>
      <p:pic>
        <p:nvPicPr>
          <p:cNvPr id="854" name="picture 854"/>
          <p:cNvPicPr>
            <a:picLocks noChangeAspect="1"/>
          </p:cNvPicPr>
          <p:nvPr/>
        </p:nvPicPr>
        <p:blipFill>
          <a:blip r:embed="rId3"/>
          <a:stretch>
            <a:fillRect/>
          </a:stretch>
        </p:blipFill>
        <p:spPr>
          <a:xfrm rot="21600000">
            <a:off x="1228089" y="3102609"/>
            <a:ext cx="729614" cy="629920"/>
          </a:xfrm>
          <a:prstGeom prst="rect">
            <a:avLst/>
          </a:prstGeom>
        </p:spPr>
      </p:pic>
      <p:pic>
        <p:nvPicPr>
          <p:cNvPr id="856" name="picture 856"/>
          <p:cNvPicPr>
            <a:picLocks noChangeAspect="1"/>
          </p:cNvPicPr>
          <p:nvPr/>
        </p:nvPicPr>
        <p:blipFill>
          <a:blip r:embed="rId4"/>
          <a:stretch>
            <a:fillRect/>
          </a:stretch>
        </p:blipFill>
        <p:spPr>
          <a:xfrm rot="21600000">
            <a:off x="2975864" y="3331667"/>
            <a:ext cx="1139850" cy="344601"/>
          </a:xfrm>
          <a:prstGeom prst="rect">
            <a:avLst/>
          </a:prstGeom>
        </p:spPr>
      </p:pic>
      <p:pic>
        <p:nvPicPr>
          <p:cNvPr id="858" name="picture 858"/>
          <p:cNvPicPr>
            <a:picLocks noChangeAspect="1"/>
          </p:cNvPicPr>
          <p:nvPr/>
        </p:nvPicPr>
        <p:blipFill>
          <a:blip r:embed="rId5"/>
          <a:stretch>
            <a:fillRect/>
          </a:stretch>
        </p:blipFill>
        <p:spPr>
          <a:xfrm rot="21600000">
            <a:off x="11125571" y="215865"/>
            <a:ext cx="721554" cy="526610"/>
          </a:xfrm>
          <a:prstGeom prst="rect">
            <a:avLst/>
          </a:prstGeom>
        </p:spPr>
      </p:pic>
      <p:sp>
        <p:nvSpPr>
          <p:cNvPr id="860" name="textbox 860"/>
          <p:cNvSpPr/>
          <p:nvPr/>
        </p:nvSpPr>
        <p:spPr>
          <a:xfrm>
            <a:off x="4810633" y="3148076"/>
            <a:ext cx="1060450" cy="257809"/>
          </a:xfrm>
          <a:prstGeom prst="rect">
            <a:avLst/>
          </a:prstGeom>
          <a:solidFill>
            <a:srgbClr val="DDD9C3">
              <a:alpha val="62745"/>
            </a:srgbClr>
          </a:solidFill>
          <a:ln w="0" cap="flat">
            <a:noFill/>
            <a:prstDash val="solid"/>
            <a:miter lim="0"/>
          </a:ln>
        </p:spPr>
        <p:txBody>
          <a:bodyPr vert="horz" wrap="square" lIns="0" tIns="0" rIns="0" bIns="0"/>
          <a:lstStyle/>
          <a:p>
            <a:pPr algn="l" rtl="0" eaLnBrk="0">
              <a:lnSpc>
                <a:spcPct val="119000"/>
              </a:lnSpc>
            </a:pPr>
            <a:endParaRPr sz="400" dirty="0">
              <a:latin typeface="Arial" panose="020B0604020202020204"/>
              <a:ea typeface="Arial" panose="020B0604020202020204"/>
              <a:cs typeface="Arial" panose="020B0604020202020204"/>
            </a:endParaRPr>
          </a:p>
          <a:p>
            <a:pPr marL="278765" algn="l" rtl="0" eaLnBrk="0">
              <a:lnSpc>
                <a:spcPct val="98000"/>
              </a:lnSpc>
              <a:spcBef>
                <a:spcPts val="5"/>
              </a:spcBef>
            </a:pPr>
            <a:r>
              <a:rPr sz="9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智能烟感</a:t>
            </a:r>
            <a:endParaRPr sz="900" dirty="0">
              <a:latin typeface="微软雅黑" panose="020B0503020204020204" charset="-122"/>
              <a:ea typeface="微软雅黑" panose="020B0503020204020204" charset="-122"/>
              <a:cs typeface="微软雅黑" panose="020B0503020204020204" charset="-122"/>
            </a:endParaRPr>
          </a:p>
        </p:txBody>
      </p:sp>
      <p:sp>
        <p:nvSpPr>
          <p:cNvPr id="862" name="textbox 862"/>
          <p:cNvSpPr/>
          <p:nvPr/>
        </p:nvSpPr>
        <p:spPr>
          <a:xfrm>
            <a:off x="4817744" y="2827655"/>
            <a:ext cx="1060450" cy="257809"/>
          </a:xfrm>
          <a:prstGeom prst="rect">
            <a:avLst/>
          </a:prstGeom>
          <a:solidFill>
            <a:srgbClr val="DDD9C3">
              <a:alpha val="62745"/>
            </a:srgbClr>
          </a:solidFill>
          <a:ln w="0" cap="flat">
            <a:noFill/>
            <a:prstDash val="solid"/>
            <a:miter lim="0"/>
          </a:ln>
        </p:spPr>
        <p:txBody>
          <a:bodyPr vert="horz" wrap="square" lIns="0" tIns="0" rIns="0" bIns="0"/>
          <a:lstStyle/>
          <a:p>
            <a:pPr algn="l" rtl="0" eaLnBrk="0">
              <a:lnSpc>
                <a:spcPct val="119000"/>
              </a:lnSpc>
            </a:pPr>
            <a:endParaRPr sz="400" dirty="0">
              <a:latin typeface="Arial" panose="020B0604020202020204"/>
              <a:ea typeface="Arial" panose="020B0604020202020204"/>
              <a:cs typeface="Arial" panose="020B0604020202020204"/>
            </a:endParaRPr>
          </a:p>
          <a:p>
            <a:pPr marL="278765" algn="l" rtl="0" eaLnBrk="0">
              <a:lnSpc>
                <a:spcPct val="98000"/>
              </a:lnSpc>
              <a:spcBef>
                <a:spcPts val="5"/>
              </a:spcBef>
            </a:pPr>
            <a:r>
              <a:rPr sz="9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智能烟感</a:t>
            </a:r>
            <a:endParaRPr sz="900" dirty="0">
              <a:latin typeface="微软雅黑" panose="020B0503020204020204" charset="-122"/>
              <a:ea typeface="微软雅黑" panose="020B0503020204020204" charset="-122"/>
              <a:cs typeface="微软雅黑" panose="020B0503020204020204" charset="-122"/>
            </a:endParaRPr>
          </a:p>
        </p:txBody>
      </p:sp>
      <p:sp>
        <p:nvSpPr>
          <p:cNvPr id="864" name="textbox 864"/>
          <p:cNvSpPr/>
          <p:nvPr/>
        </p:nvSpPr>
        <p:spPr>
          <a:xfrm>
            <a:off x="4849875" y="3458083"/>
            <a:ext cx="1050925" cy="258445"/>
          </a:xfrm>
          <a:prstGeom prst="rect">
            <a:avLst/>
          </a:prstGeom>
          <a:solidFill>
            <a:srgbClr val="DDD9C3">
              <a:alpha val="62745"/>
            </a:srgbClr>
          </a:solidFill>
          <a:ln w="0" cap="flat">
            <a:noFill/>
            <a:prstDash val="solid"/>
            <a:miter lim="0"/>
          </a:ln>
        </p:spPr>
        <p:txBody>
          <a:bodyPr vert="horz" wrap="square" lIns="0" tIns="0" rIns="0" bIns="0"/>
          <a:lstStyle/>
          <a:p>
            <a:pPr algn="l" rtl="0" eaLnBrk="0">
              <a:lnSpc>
                <a:spcPct val="101000"/>
              </a:lnSpc>
            </a:pPr>
            <a:endParaRPr sz="500" dirty="0">
              <a:latin typeface="Arial" panose="020B0604020202020204"/>
              <a:ea typeface="Arial" panose="020B0604020202020204"/>
              <a:cs typeface="Arial" panose="020B0604020202020204"/>
            </a:endParaRPr>
          </a:p>
          <a:p>
            <a:pPr marL="127000" algn="l" rtl="0" eaLnBrk="0">
              <a:lnSpc>
                <a:spcPct val="89000"/>
              </a:lnSpc>
              <a:spcBef>
                <a:spcPts val="5"/>
              </a:spcBef>
            </a:pPr>
            <a:r>
              <a:rPr sz="9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双通道智能宽带</a:t>
            </a:r>
            <a:endParaRPr sz="900" dirty="0">
              <a:latin typeface="微软雅黑" panose="020B0503020204020204" charset="-122"/>
              <a:ea typeface="微软雅黑" panose="020B0503020204020204" charset="-122"/>
              <a:cs typeface="微软雅黑" panose="020B0503020204020204" charset="-122"/>
            </a:endParaRPr>
          </a:p>
        </p:txBody>
      </p:sp>
      <p:sp>
        <p:nvSpPr>
          <p:cNvPr id="866" name="rect 866"/>
          <p:cNvSpPr/>
          <p:nvPr/>
        </p:nvSpPr>
        <p:spPr>
          <a:xfrm>
            <a:off x="4826634" y="3765677"/>
            <a:ext cx="1059179" cy="225425"/>
          </a:xfrm>
          <a:prstGeom prst="rect">
            <a:avLst/>
          </a:prstGeom>
          <a:solidFill>
            <a:srgbClr val="DDD9C3">
              <a:alpha val="62745"/>
            </a:srgbClr>
          </a:solidFill>
          <a:ln w="0" cap="flat">
            <a:noFill/>
            <a:prstDash val="solid"/>
            <a:miter lim="0"/>
          </a:ln>
        </p:spPr>
        <p:txBody>
          <a:bodyPr rtlCol="0"/>
          <a:lstStyle/>
          <a:p>
            <a:pPr algn="ctr"/>
            <a:endParaRPr lang="zh-CN" altLang="en-US"/>
          </a:p>
        </p:txBody>
      </p:sp>
      <p:sp>
        <p:nvSpPr>
          <p:cNvPr id="868" name="textbox 868"/>
          <p:cNvSpPr/>
          <p:nvPr/>
        </p:nvSpPr>
        <p:spPr>
          <a:xfrm>
            <a:off x="4780552" y="2628131"/>
            <a:ext cx="1052830" cy="215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N个小微礼包</a:t>
            </a:r>
            <a:endParaRPr sz="1400" dirty="0">
              <a:latin typeface="微软雅黑" panose="020B0503020204020204" charset="-122"/>
              <a:ea typeface="微软雅黑" panose="020B0503020204020204" charset="-122"/>
              <a:cs typeface="微软雅黑" panose="020B0503020204020204" charset="-122"/>
            </a:endParaRPr>
          </a:p>
        </p:txBody>
      </p:sp>
      <p:sp>
        <p:nvSpPr>
          <p:cNvPr id="870" name="path 870"/>
          <p:cNvSpPr/>
          <p:nvPr/>
        </p:nvSpPr>
        <p:spPr>
          <a:xfrm>
            <a:off x="2278760" y="3330194"/>
            <a:ext cx="303403" cy="322960"/>
          </a:xfrm>
          <a:custGeom>
            <a:avLst/>
            <a:gdLst/>
            <a:ahLst/>
            <a:cxnLst/>
            <a:rect l="0" t="0" r="0" b="0"/>
            <a:pathLst>
              <a:path w="477" h="508">
                <a:moveTo>
                  <a:pt x="0" y="177"/>
                </a:moveTo>
                <a:lnTo>
                  <a:pt x="162" y="177"/>
                </a:lnTo>
                <a:lnTo>
                  <a:pt x="162" y="0"/>
                </a:lnTo>
                <a:lnTo>
                  <a:pt x="315" y="0"/>
                </a:lnTo>
                <a:lnTo>
                  <a:pt x="315" y="177"/>
                </a:lnTo>
                <a:lnTo>
                  <a:pt x="477" y="177"/>
                </a:lnTo>
                <a:lnTo>
                  <a:pt x="477" y="330"/>
                </a:lnTo>
                <a:lnTo>
                  <a:pt x="315" y="330"/>
                </a:lnTo>
                <a:lnTo>
                  <a:pt x="315" y="508"/>
                </a:lnTo>
                <a:lnTo>
                  <a:pt x="162" y="508"/>
                </a:lnTo>
                <a:lnTo>
                  <a:pt x="162" y="330"/>
                </a:lnTo>
                <a:lnTo>
                  <a:pt x="0" y="330"/>
                </a:lnTo>
                <a:lnTo>
                  <a:pt x="0" y="177"/>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872" name="path 872"/>
          <p:cNvSpPr/>
          <p:nvPr/>
        </p:nvSpPr>
        <p:spPr>
          <a:xfrm>
            <a:off x="4319015" y="3308096"/>
            <a:ext cx="303403" cy="322833"/>
          </a:xfrm>
          <a:custGeom>
            <a:avLst/>
            <a:gdLst/>
            <a:ahLst/>
            <a:cxnLst/>
            <a:rect l="0" t="0" r="0" b="0"/>
            <a:pathLst>
              <a:path w="477" h="508">
                <a:moveTo>
                  <a:pt x="0" y="177"/>
                </a:moveTo>
                <a:lnTo>
                  <a:pt x="162" y="177"/>
                </a:lnTo>
                <a:lnTo>
                  <a:pt x="162" y="0"/>
                </a:lnTo>
                <a:lnTo>
                  <a:pt x="315" y="0"/>
                </a:lnTo>
                <a:lnTo>
                  <a:pt x="315" y="177"/>
                </a:lnTo>
                <a:lnTo>
                  <a:pt x="477" y="177"/>
                </a:lnTo>
                <a:lnTo>
                  <a:pt x="477" y="330"/>
                </a:lnTo>
                <a:lnTo>
                  <a:pt x="315" y="330"/>
                </a:lnTo>
                <a:lnTo>
                  <a:pt x="315" y="508"/>
                </a:lnTo>
                <a:lnTo>
                  <a:pt x="162" y="508"/>
                </a:lnTo>
                <a:lnTo>
                  <a:pt x="162" y="330"/>
                </a:lnTo>
                <a:lnTo>
                  <a:pt x="0" y="330"/>
                </a:lnTo>
                <a:lnTo>
                  <a:pt x="0" y="177"/>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874" name="textbox 874"/>
          <p:cNvSpPr/>
          <p:nvPr/>
        </p:nvSpPr>
        <p:spPr>
          <a:xfrm>
            <a:off x="5030459" y="3809523"/>
            <a:ext cx="656590" cy="160654"/>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8000"/>
              </a:lnSpc>
            </a:pPr>
            <a:r>
              <a:rPr sz="9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高品质直播</a:t>
            </a:r>
            <a:endParaRPr sz="9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6" name="table 876"/>
          <p:cNvGraphicFramePr>
            <a:graphicFrameLocks noGrp="1"/>
          </p:cNvGraphicFramePr>
          <p:nvPr/>
        </p:nvGraphicFramePr>
        <p:xfrm>
          <a:off x="329006" y="1918106"/>
          <a:ext cx="5590539" cy="4403725"/>
        </p:xfrm>
        <a:graphic>
          <a:graphicData uri="http://schemas.openxmlformats.org/drawingml/2006/table">
            <a:tbl>
              <a:tblPr/>
              <a:tblGrid>
                <a:gridCol w="5590539"/>
              </a:tblGrid>
              <a:tr h="4391025">
                <a:tc>
                  <a:txBody>
                    <a:bodyPr/>
                    <a:lstStyle/>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marL="598805" indent="-279400" algn="l" rtl="0" eaLnBrk="0">
                        <a:lnSpc>
                          <a:spcPct val="124000"/>
                        </a:lnSpc>
                        <a:spcBef>
                          <a:spcPts val="0"/>
                        </a:spcBef>
                      </a:pPr>
                      <a:r>
                        <a:rPr sz="1400" kern="0" spc="10" dirty="0">
                          <a:solidFill>
                            <a:srgbClr val="000000">
                              <a:alpha val="100000"/>
                            </a:srgbClr>
                          </a:solidFill>
                          <a:latin typeface="Arial" panose="020B0604020202020204"/>
                          <a:ea typeface="Arial" panose="020B0604020202020204"/>
                          <a:cs typeface="Arial" panose="020B0604020202020204"/>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形态一：</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省内</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CRM</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加载绿色照</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明单产品一次性及月付礼包单</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独售卖</a:t>
                      </a:r>
                      <a:endParaRPr sz="1400" dirty="0">
                        <a:latin typeface="微软雅黑" panose="020B0503020204020204" charset="-122"/>
                        <a:ea typeface="微软雅黑" panose="020B0503020204020204" charset="-122"/>
                        <a:cs typeface="微软雅黑" panose="020B0503020204020204" charset="-122"/>
                      </a:endParaRPr>
                    </a:p>
                    <a:p>
                      <a:pPr marL="604520" indent="-285115" algn="l" rtl="0" eaLnBrk="0">
                        <a:lnSpc>
                          <a:spcPct val="133000"/>
                        </a:lnSpc>
                        <a:spcBef>
                          <a:spcPts val="855"/>
                        </a:spcBef>
                      </a:pPr>
                      <a:r>
                        <a:rPr sz="1400" kern="0" spc="0" dirty="0">
                          <a:solidFill>
                            <a:srgbClr val="000000">
                              <a:alpha val="100000"/>
                            </a:srgbClr>
                          </a:solidFill>
                          <a:latin typeface="Arial" panose="020B0604020202020204"/>
                          <a:ea typeface="Arial" panose="020B0604020202020204"/>
                          <a:cs typeface="Arial" panose="020B0604020202020204"/>
                        </a:rPr>
                        <a:t>•    </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形态二：</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省内搭建政企随意选体系</a:t>
                      </a:r>
                      <a:r>
                        <a:rPr sz="14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融合省内云</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专线、互联</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网专线等</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基础业务销售品</a:t>
                      </a:r>
                      <a:r>
                        <a:rPr sz="14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，绿色节能产品以加装包形式实现</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融合销售</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598805" indent="-279400" algn="l" rtl="0" eaLnBrk="0">
                        <a:lnSpc>
                          <a:spcPct val="124000"/>
                        </a:lnSpc>
                      </a:pPr>
                      <a:r>
                        <a:rPr sz="1400" kern="0" spc="0" dirty="0">
                          <a:solidFill>
                            <a:srgbClr val="000000">
                              <a:alpha val="100000"/>
                            </a:srgbClr>
                          </a:solidFill>
                          <a:latin typeface="Arial" panose="020B0604020202020204"/>
                          <a:ea typeface="Arial" panose="020B0604020202020204"/>
                          <a:cs typeface="Arial" panose="020B0604020202020204"/>
                        </a:rPr>
                        <a:t>•    </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形态三：</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正在上线</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全光组网（FTTR-B）</a:t>
                      </a:r>
                      <a:r>
                        <a:rPr sz="1400" b="1" kern="0" spc="-2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+绿色室内照明</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融合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销售品</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graphicFrame>
        <p:nvGraphicFramePr>
          <p:cNvPr id="878" name="table 878"/>
          <p:cNvGraphicFramePr>
            <a:graphicFrameLocks noGrp="1"/>
          </p:cNvGraphicFramePr>
          <p:nvPr/>
        </p:nvGraphicFramePr>
        <p:xfrm>
          <a:off x="6271894" y="1918106"/>
          <a:ext cx="5511165" cy="4403725"/>
        </p:xfrm>
        <a:graphic>
          <a:graphicData uri="http://schemas.openxmlformats.org/drawingml/2006/table">
            <a:tbl>
              <a:tblPr/>
              <a:tblGrid>
                <a:gridCol w="2823210"/>
                <a:gridCol w="2687954"/>
              </a:tblGrid>
              <a:tr h="3047364">
                <a:tc gridSpan="2">
                  <a:txBody>
                    <a:bodyPr/>
                    <a:lstStyle/>
                    <a:p>
                      <a:pPr algn="l" rtl="0" eaLnBrk="0">
                        <a:lnSpc>
                          <a:spcPct val="156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191135" algn="l" rtl="0" eaLnBrk="0">
                        <a:lnSpc>
                          <a:spcPct val="96000"/>
                        </a:lnSpc>
                        <a:tabLst>
                          <a:tab pos="323850" algn="l"/>
                        </a:tabLst>
                      </a:pP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项目背景</a:t>
                      </a:r>
                      <a:endParaRPr sz="1200" dirty="0">
                        <a:latin typeface="微软雅黑" panose="020B0503020204020204" charset="-122"/>
                        <a:ea typeface="微软雅黑" panose="020B0503020204020204" charset="-122"/>
                        <a:cs typeface="微软雅黑" panose="020B0503020204020204" charset="-122"/>
                      </a:endParaRPr>
                    </a:p>
                    <a:p>
                      <a:pPr marL="466090" indent="-280035" algn="l" rtl="0" eaLnBrk="0">
                        <a:lnSpc>
                          <a:spcPct val="144000"/>
                        </a:lnSpc>
                        <a:spcBef>
                          <a:spcPts val="920"/>
                        </a:spcBef>
                      </a:pPr>
                      <a:r>
                        <a:rPr sz="1200" kern="0" spc="9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地下停车场原有将近</a:t>
                      </a:r>
                      <a:r>
                        <a:rPr sz="12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500盏1</a:t>
                      </a:r>
                      <a:r>
                        <a:rPr sz="12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5W灯管24小时不间断照明</a:t>
                      </a: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，能源消耗</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大，维护困难；室内公区过道长，筒灯多， 但平时人流较少，常亮</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浪费大；办公楼内只有</a:t>
                      </a:r>
                      <a:r>
                        <a:rPr sz="12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内网办</a:t>
                      </a:r>
                      <a:r>
                        <a:rPr sz="12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公环境，无全楼</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WIFI</a:t>
                      </a:r>
                      <a:r>
                        <a:rPr sz="12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覆盖</a:t>
                      </a:r>
                      <a:endParaRPr sz="1200" dirty="0">
                        <a:latin typeface="微软雅黑" panose="020B0503020204020204" charset="-122"/>
                        <a:ea typeface="微软雅黑" panose="020B0503020204020204" charset="-122"/>
                        <a:cs typeface="微软雅黑" panose="020B0503020204020204" charset="-122"/>
                      </a:endParaRPr>
                    </a:p>
                    <a:p>
                      <a:pPr marL="191135" algn="l" rtl="0" eaLnBrk="0">
                        <a:lnSpc>
                          <a:spcPct val="96000"/>
                        </a:lnSpc>
                        <a:spcBef>
                          <a:spcPts val="840"/>
                        </a:spcBef>
                        <a:tabLst>
                          <a:tab pos="323850" algn="l"/>
                        </a:tabLst>
                      </a:pP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解决方案</a:t>
                      </a:r>
                      <a:endParaRPr sz="1200" dirty="0">
                        <a:latin typeface="微软雅黑" panose="020B0503020204020204" charset="-122"/>
                        <a:ea typeface="微软雅黑" panose="020B0503020204020204" charset="-122"/>
                        <a:cs typeface="微软雅黑" panose="020B0503020204020204" charset="-122"/>
                      </a:endParaRPr>
                    </a:p>
                    <a:p>
                      <a:pPr marL="465455" indent="-279400" algn="l" rtl="0" eaLnBrk="0">
                        <a:lnSpc>
                          <a:spcPct val="134000"/>
                        </a:lnSpc>
                        <a:spcBef>
                          <a:spcPts val="945"/>
                        </a:spcBef>
                      </a:pPr>
                      <a:r>
                        <a:rPr sz="1200" kern="0" spc="80" dirty="0">
                          <a:solidFill>
                            <a:srgbClr val="000000">
                              <a:alpha val="100000"/>
                            </a:srgbClr>
                          </a:solidFill>
                          <a:latin typeface="Arial" panose="020B0604020202020204"/>
                          <a:ea typeface="Arial" panose="020B0604020202020204"/>
                          <a:cs typeface="Arial" panose="020B0604020202020204"/>
                        </a:rPr>
                        <a:t>•     </a:t>
                      </a: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停车场和室内公区灯具更换为绿色照明灯具</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，办公区布放网关组网</a:t>
                      </a:r>
                      <a:r>
                        <a:rPr sz="12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形式楼内</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WIFI</a:t>
                      </a:r>
                      <a:r>
                        <a:rPr sz="12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全覆盖</a:t>
                      </a:r>
                      <a:endParaRPr sz="1200" dirty="0">
                        <a:latin typeface="微软雅黑" panose="020B0503020204020204" charset="-122"/>
                        <a:ea typeface="微软雅黑" panose="020B0503020204020204" charset="-122"/>
                        <a:cs typeface="微软雅黑" panose="020B0503020204020204" charset="-122"/>
                      </a:endParaRPr>
                    </a:p>
                    <a:p>
                      <a:pPr marL="191135" algn="l" rtl="0" eaLnBrk="0">
                        <a:lnSpc>
                          <a:spcPct val="96000"/>
                        </a:lnSpc>
                        <a:spcBef>
                          <a:spcPts val="835"/>
                        </a:spcBef>
                        <a:tabLst>
                          <a:tab pos="323850" algn="l"/>
                        </a:tabLst>
                      </a:pP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改造成效</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0000"/>
                        </a:lnSpc>
                      </a:pPr>
                      <a:endParaRPr sz="500" dirty="0">
                        <a:latin typeface="Arial" panose="020B0604020202020204"/>
                        <a:ea typeface="Arial" panose="020B0604020202020204"/>
                        <a:cs typeface="Arial" panose="020B0604020202020204"/>
                      </a:endParaRPr>
                    </a:p>
                    <a:p>
                      <a:pPr marL="351155" indent="-165100" algn="l" rtl="0" eaLnBrk="0">
                        <a:lnSpc>
                          <a:spcPct val="120000"/>
                        </a:lnSpc>
                      </a:pPr>
                      <a:r>
                        <a:rPr sz="1200" kern="0" spc="70" dirty="0">
                          <a:solidFill>
                            <a:srgbClr val="000000">
                              <a:alpha val="100000"/>
                            </a:srgbClr>
                          </a:solidFill>
                          <a:latin typeface="Arial" panose="020B0604020202020204"/>
                          <a:ea typeface="Arial" panose="020B0604020202020204"/>
                          <a:cs typeface="Arial" panose="020B0604020202020204"/>
                        </a:rPr>
                        <a:t>•</a:t>
                      </a:r>
                      <a:r>
                        <a:rPr sz="1200" kern="0" spc="120" dirty="0">
                          <a:solidFill>
                            <a:srgbClr val="000000">
                              <a:alpha val="100000"/>
                            </a:srgbClr>
                          </a:solidFill>
                          <a:latin typeface="Arial" panose="020B0604020202020204"/>
                          <a:ea typeface="Arial" panose="020B0604020202020204"/>
                          <a:cs typeface="Arial" panose="020B0604020202020204"/>
                        </a:rPr>
                        <a:t>  </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突破新场景，拉动产</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品发展，</a:t>
                      </a:r>
                      <a:r>
                        <a:rPr sz="12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“绿改+光改”</a:t>
                      </a:r>
                      <a:r>
                        <a:rPr sz="12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新增合同收入10万元</a:t>
                      </a:r>
                      <a:r>
                        <a:rPr sz="1200" b="1" kern="0" spc="-2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提高客单价</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r>
              <a:tr h="135636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r>
            </a:tbl>
          </a:graphicData>
        </a:graphic>
      </p:graphicFrame>
      <p:pic>
        <p:nvPicPr>
          <p:cNvPr id="880" name="picture 880"/>
          <p:cNvPicPr>
            <a:picLocks noChangeAspect="1"/>
          </p:cNvPicPr>
          <p:nvPr/>
        </p:nvPicPr>
        <p:blipFill>
          <a:blip r:embed="rId1"/>
          <a:stretch>
            <a:fillRect/>
          </a:stretch>
        </p:blipFill>
        <p:spPr>
          <a:xfrm rot="21600000">
            <a:off x="6463139" y="4251291"/>
            <a:ext cx="132825" cy="120810"/>
          </a:xfrm>
          <a:prstGeom prst="rect">
            <a:avLst/>
          </a:prstGeom>
        </p:spPr>
      </p:pic>
      <p:pic>
        <p:nvPicPr>
          <p:cNvPr id="882" name="picture 882"/>
          <p:cNvPicPr>
            <a:picLocks noChangeAspect="1"/>
          </p:cNvPicPr>
          <p:nvPr/>
        </p:nvPicPr>
        <p:blipFill>
          <a:blip r:embed="rId1"/>
          <a:stretch>
            <a:fillRect/>
          </a:stretch>
        </p:blipFill>
        <p:spPr>
          <a:xfrm rot="21600000">
            <a:off x="6463139" y="3359370"/>
            <a:ext cx="132825" cy="120810"/>
          </a:xfrm>
          <a:prstGeom prst="rect">
            <a:avLst/>
          </a:prstGeom>
        </p:spPr>
      </p:pic>
      <p:pic>
        <p:nvPicPr>
          <p:cNvPr id="884" name="picture 884"/>
          <p:cNvPicPr>
            <a:picLocks noChangeAspect="1"/>
          </p:cNvPicPr>
          <p:nvPr/>
        </p:nvPicPr>
        <p:blipFill>
          <a:blip r:embed="rId2"/>
          <a:stretch>
            <a:fillRect/>
          </a:stretch>
        </p:blipFill>
        <p:spPr>
          <a:xfrm rot="21600000">
            <a:off x="6463139" y="2170396"/>
            <a:ext cx="132825" cy="120810"/>
          </a:xfrm>
          <a:prstGeom prst="rect">
            <a:avLst/>
          </a:prstGeom>
        </p:spPr>
      </p:pic>
      <p:sp>
        <p:nvSpPr>
          <p:cNvPr id="886" name="textbox 886"/>
          <p:cNvSpPr/>
          <p:nvPr/>
        </p:nvSpPr>
        <p:spPr>
          <a:xfrm>
            <a:off x="419206" y="200056"/>
            <a:ext cx="9478644"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安徽经验：融入政企随翼选产品体系，通过绿改助力基础业务保存激增</a:t>
            </a:r>
            <a:endParaRPr sz="2400" dirty="0">
              <a:latin typeface="微软雅黑" panose="020B0503020204020204" charset="-122"/>
              <a:ea typeface="微软雅黑" panose="020B0503020204020204" charset="-122"/>
              <a:cs typeface="微软雅黑" panose="020B0503020204020204" charset="-122"/>
            </a:endParaRPr>
          </a:p>
        </p:txBody>
      </p:sp>
      <p:sp>
        <p:nvSpPr>
          <p:cNvPr id="888" name="textbox 888"/>
          <p:cNvSpPr/>
          <p:nvPr/>
        </p:nvSpPr>
        <p:spPr>
          <a:xfrm>
            <a:off x="649585" y="1162406"/>
            <a:ext cx="10895965" cy="297179"/>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20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省内战新产品运营中心打造绿色+专线/FTTR组网紧密融合</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套餐</a:t>
            </a:r>
            <a:r>
              <a:rPr sz="2000" b="1" kern="0" spc="-3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，通过握手神器助力基础业务增长</a:t>
            </a:r>
            <a:endParaRPr sz="2000" dirty="0">
              <a:latin typeface="微软雅黑" panose="020B0503020204020204" charset="-122"/>
              <a:ea typeface="微软雅黑" panose="020B0503020204020204" charset="-122"/>
              <a:cs typeface="微软雅黑" panose="020B0503020204020204" charset="-122"/>
            </a:endParaRPr>
          </a:p>
        </p:txBody>
      </p:sp>
      <p:pic>
        <p:nvPicPr>
          <p:cNvPr id="890" name="picture 890"/>
          <p:cNvPicPr>
            <a:picLocks noChangeAspect="1"/>
          </p:cNvPicPr>
          <p:nvPr/>
        </p:nvPicPr>
        <p:blipFill>
          <a:blip r:embed="rId3"/>
          <a:stretch>
            <a:fillRect/>
          </a:stretch>
        </p:blipFill>
        <p:spPr>
          <a:xfrm rot="21600000">
            <a:off x="6765925" y="5010150"/>
            <a:ext cx="2163444" cy="1224914"/>
          </a:xfrm>
          <a:prstGeom prst="rect">
            <a:avLst/>
          </a:prstGeom>
        </p:spPr>
      </p:pic>
      <p:pic>
        <p:nvPicPr>
          <p:cNvPr id="892" name="picture 892"/>
          <p:cNvPicPr>
            <a:picLocks noChangeAspect="1"/>
          </p:cNvPicPr>
          <p:nvPr/>
        </p:nvPicPr>
        <p:blipFill>
          <a:blip r:embed="rId4"/>
          <a:stretch>
            <a:fillRect/>
          </a:stretch>
        </p:blipFill>
        <p:spPr>
          <a:xfrm rot="21600000">
            <a:off x="9262109" y="5027929"/>
            <a:ext cx="2163445" cy="1168400"/>
          </a:xfrm>
          <a:prstGeom prst="rect">
            <a:avLst/>
          </a:prstGeom>
        </p:spPr>
      </p:pic>
      <p:sp>
        <p:nvSpPr>
          <p:cNvPr id="894" name="rect 894"/>
          <p:cNvSpPr/>
          <p:nvPr/>
        </p:nvSpPr>
        <p:spPr>
          <a:xfrm>
            <a:off x="6560311" y="1732660"/>
            <a:ext cx="4981448" cy="368300"/>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896" name="rect 896"/>
          <p:cNvSpPr/>
          <p:nvPr/>
        </p:nvSpPr>
        <p:spPr>
          <a:xfrm>
            <a:off x="981887" y="1732775"/>
            <a:ext cx="4398898" cy="369328"/>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898" name="textbox 898"/>
          <p:cNvSpPr/>
          <p:nvPr/>
        </p:nvSpPr>
        <p:spPr>
          <a:xfrm>
            <a:off x="6896788" y="1800917"/>
            <a:ext cx="4312920" cy="26924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9000"/>
              </a:lnSpc>
            </a:pP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滁州园区楼宇室内“绿改+光改“项</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目案例</a:t>
            </a:r>
            <a:endParaRPr sz="1800" dirty="0">
              <a:latin typeface="微软雅黑" panose="020B0503020204020204" charset="-122"/>
              <a:ea typeface="微软雅黑" panose="020B0503020204020204" charset="-122"/>
              <a:cs typeface="微软雅黑" panose="020B0503020204020204" charset="-122"/>
            </a:endParaRPr>
          </a:p>
        </p:txBody>
      </p:sp>
      <p:sp>
        <p:nvSpPr>
          <p:cNvPr id="900" name="textbox 900"/>
          <p:cNvSpPr/>
          <p:nvPr/>
        </p:nvSpPr>
        <p:spPr>
          <a:xfrm>
            <a:off x="1227607" y="1801799"/>
            <a:ext cx="3910329" cy="26924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89000"/>
              </a:lnSpc>
            </a:pPr>
            <a:r>
              <a:rPr sz="18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省专融通</a:t>
            </a:r>
            <a:r>
              <a:rPr sz="18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，打造政企随翼选融合销售品</a:t>
            </a:r>
            <a:endParaRPr sz="1800" dirty="0">
              <a:latin typeface="微软雅黑" panose="020B0503020204020204" charset="-122"/>
              <a:ea typeface="微软雅黑" panose="020B0503020204020204" charset="-122"/>
              <a:cs typeface="微软雅黑" panose="020B0503020204020204" charset="-122"/>
            </a:endParaRPr>
          </a:p>
        </p:txBody>
      </p:sp>
      <p:pic>
        <p:nvPicPr>
          <p:cNvPr id="902" name="picture 902"/>
          <p:cNvPicPr>
            <a:picLocks noChangeAspect="1"/>
          </p:cNvPicPr>
          <p:nvPr/>
        </p:nvPicPr>
        <p:blipFill>
          <a:blip r:embed="rId5"/>
          <a:stretch>
            <a:fillRect/>
          </a:stretch>
        </p:blipFill>
        <p:spPr>
          <a:xfrm rot="21600000">
            <a:off x="335356" y="807667"/>
            <a:ext cx="11520043" cy="67235"/>
          </a:xfrm>
          <a:prstGeom prst="rect">
            <a:avLst/>
          </a:prstGeom>
        </p:spPr>
      </p:pic>
      <p:graphicFrame>
        <p:nvGraphicFramePr>
          <p:cNvPr id="904" name="table 904"/>
          <p:cNvGraphicFramePr>
            <a:graphicFrameLocks noGrp="1"/>
          </p:cNvGraphicFramePr>
          <p:nvPr/>
        </p:nvGraphicFramePr>
        <p:xfrm>
          <a:off x="786130" y="4955946"/>
          <a:ext cx="546100" cy="1144905"/>
        </p:xfrm>
        <a:graphic>
          <a:graphicData uri="http://schemas.openxmlformats.org/drawingml/2006/table">
            <a:tbl>
              <a:tblPr>
                <a:solidFill>
                  <a:srgbClr val="C00000"/>
                </a:solidFill>
              </a:tblPr>
              <a:tblGrid>
                <a:gridCol w="546100"/>
              </a:tblGrid>
              <a:tr h="1116330">
                <a:tc>
                  <a:txBody>
                    <a:bodyPr/>
                    <a:lstStyle/>
                    <a:p>
                      <a:pPr algn="l" rtl="0" eaLnBrk="0">
                        <a:lnSpc>
                          <a:spcPct val="118000"/>
                        </a:lnSpc>
                      </a:pPr>
                      <a:endParaRPr sz="1000" dirty="0">
                        <a:latin typeface="Arial" panose="020B0604020202020204"/>
                        <a:ea typeface="Arial" panose="020B0604020202020204"/>
                        <a:cs typeface="Arial" panose="020B0604020202020204"/>
                      </a:endParaRPr>
                    </a:p>
                    <a:p>
                      <a:pPr marL="66040" algn="l" rtl="0" eaLnBrk="0">
                        <a:lnSpc>
                          <a:spcPct val="87000"/>
                        </a:lnSpc>
                        <a:spcBef>
                          <a:spcPts val="5"/>
                        </a:spcBef>
                      </a:pPr>
                      <a:r>
                        <a:rPr sz="14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政企 随</a:t>
                      </a:r>
                      <a:r>
                        <a:rPr sz="14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翼</a:t>
                      </a:r>
                      <a:r>
                        <a:rPr sz="14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选</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eaVert">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C00000"/>
                    </a:solidFill>
                  </a:tcPr>
                </a:tc>
              </a:tr>
            </a:tbl>
          </a:graphicData>
        </a:graphic>
      </p:graphicFrame>
      <p:graphicFrame>
        <p:nvGraphicFramePr>
          <p:cNvPr id="906" name="table 906"/>
          <p:cNvGraphicFramePr>
            <a:graphicFrameLocks noGrp="1"/>
          </p:cNvGraphicFramePr>
          <p:nvPr/>
        </p:nvGraphicFramePr>
        <p:xfrm>
          <a:off x="3622929" y="5177282"/>
          <a:ext cx="1945640" cy="311785"/>
        </p:xfrm>
        <a:graphic>
          <a:graphicData uri="http://schemas.openxmlformats.org/drawingml/2006/table">
            <a:tbl>
              <a:tblPr>
                <a:solidFill>
                  <a:srgbClr val="C00000"/>
                </a:solidFill>
              </a:tblPr>
              <a:tblGrid>
                <a:gridCol w="1945640"/>
              </a:tblGrid>
              <a:tr h="299085">
                <a:tc>
                  <a:txBody>
                    <a:bodyPr/>
                    <a:lstStyle/>
                    <a:p>
                      <a:pPr algn="l" rtl="0" eaLnBrk="0">
                        <a:lnSpc>
                          <a:spcPct val="100000"/>
                        </a:lnSpc>
                      </a:pPr>
                      <a:endParaRPr sz="500" dirty="0">
                        <a:latin typeface="Arial" panose="020B0604020202020204"/>
                        <a:ea typeface="Arial" panose="020B0604020202020204"/>
                        <a:cs typeface="Arial" panose="020B0604020202020204"/>
                      </a:endParaRPr>
                    </a:p>
                    <a:p>
                      <a:pPr marL="133985" algn="l" rtl="0" eaLnBrk="0">
                        <a:lnSpc>
                          <a:spcPct val="89000"/>
                        </a:lnSpc>
                        <a:spcBef>
                          <a:spcPts val="5"/>
                        </a:spcBef>
                      </a:pPr>
                      <a:r>
                        <a:rPr sz="14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绿色节能-停车场照明</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r>
            </a:tbl>
          </a:graphicData>
        </a:graphic>
      </p:graphicFrame>
      <p:graphicFrame>
        <p:nvGraphicFramePr>
          <p:cNvPr id="908" name="table 908"/>
          <p:cNvGraphicFramePr>
            <a:graphicFrameLocks noGrp="1"/>
          </p:cNvGraphicFramePr>
          <p:nvPr/>
        </p:nvGraphicFramePr>
        <p:xfrm>
          <a:off x="3622929" y="5751918"/>
          <a:ext cx="1945640" cy="311784"/>
        </p:xfrm>
        <a:graphic>
          <a:graphicData uri="http://schemas.openxmlformats.org/drawingml/2006/table">
            <a:tbl>
              <a:tblPr>
                <a:solidFill>
                  <a:srgbClr val="C00000"/>
                </a:solidFill>
              </a:tblPr>
              <a:tblGrid>
                <a:gridCol w="1945640"/>
              </a:tblGrid>
              <a:tr h="299084">
                <a:tc>
                  <a:txBody>
                    <a:bodyPr/>
                    <a:lstStyle/>
                    <a:p>
                      <a:pPr algn="l" rtl="0" eaLnBrk="0">
                        <a:lnSpc>
                          <a:spcPct val="100000"/>
                        </a:lnSpc>
                      </a:pPr>
                      <a:endParaRPr sz="500" dirty="0">
                        <a:latin typeface="Arial" panose="020B0604020202020204"/>
                        <a:ea typeface="Arial" panose="020B0604020202020204"/>
                        <a:cs typeface="Arial" panose="020B0604020202020204"/>
                      </a:endParaRPr>
                    </a:p>
                    <a:p>
                      <a:pPr marL="222250" algn="l" rtl="0" eaLnBrk="0">
                        <a:lnSpc>
                          <a:spcPct val="89000"/>
                        </a:lnSpc>
                        <a:spcBef>
                          <a:spcPts val="0"/>
                        </a:spcBef>
                      </a:pPr>
                      <a:r>
                        <a:rPr sz="14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绿色节能-室内照明</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r>
            </a:tbl>
          </a:graphicData>
        </a:graphic>
      </p:graphicFrame>
      <p:graphicFrame>
        <p:nvGraphicFramePr>
          <p:cNvPr id="910" name="table 910"/>
          <p:cNvGraphicFramePr>
            <a:graphicFrameLocks noGrp="1"/>
          </p:cNvGraphicFramePr>
          <p:nvPr/>
        </p:nvGraphicFramePr>
        <p:xfrm>
          <a:off x="1488693" y="4969636"/>
          <a:ext cx="1560194" cy="313055"/>
        </p:xfrm>
        <a:graphic>
          <a:graphicData uri="http://schemas.openxmlformats.org/drawingml/2006/table">
            <a:tbl>
              <a:tblPr>
                <a:solidFill>
                  <a:srgbClr val="C00000"/>
                </a:solidFill>
              </a:tblPr>
              <a:tblGrid>
                <a:gridCol w="1560194"/>
              </a:tblGrid>
              <a:tr h="300355">
                <a:tc>
                  <a:txBody>
                    <a:bodyPr/>
                    <a:lstStyle/>
                    <a:p>
                      <a:pPr algn="l" rtl="0" eaLnBrk="0">
                        <a:lnSpc>
                          <a:spcPct val="101000"/>
                        </a:lnSpc>
                      </a:pPr>
                      <a:endParaRPr sz="500" dirty="0">
                        <a:latin typeface="Arial" panose="020B0604020202020204"/>
                        <a:ea typeface="Arial" panose="020B0604020202020204"/>
                        <a:cs typeface="Arial" panose="020B0604020202020204"/>
                      </a:endParaRPr>
                    </a:p>
                    <a:p>
                      <a:pPr marL="338455" algn="l"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智慧云专线</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r>
            </a:tbl>
          </a:graphicData>
        </a:graphic>
      </p:graphicFrame>
      <p:graphicFrame>
        <p:nvGraphicFramePr>
          <p:cNvPr id="912" name="table 912"/>
          <p:cNvGraphicFramePr>
            <a:graphicFrameLocks noGrp="1"/>
          </p:cNvGraphicFramePr>
          <p:nvPr/>
        </p:nvGraphicFramePr>
        <p:xfrm>
          <a:off x="1488693" y="5366473"/>
          <a:ext cx="1560194" cy="313055"/>
        </p:xfrm>
        <a:graphic>
          <a:graphicData uri="http://schemas.openxmlformats.org/drawingml/2006/table">
            <a:tbl>
              <a:tblPr>
                <a:solidFill>
                  <a:srgbClr val="C00000"/>
                </a:solidFill>
              </a:tblPr>
              <a:tblGrid>
                <a:gridCol w="1560194"/>
              </a:tblGrid>
              <a:tr h="300355">
                <a:tc>
                  <a:txBody>
                    <a:bodyPr/>
                    <a:lstStyle/>
                    <a:p>
                      <a:pPr algn="l" rtl="0" eaLnBrk="0">
                        <a:lnSpc>
                          <a:spcPct val="101000"/>
                        </a:lnSpc>
                      </a:pPr>
                      <a:endParaRPr sz="500" dirty="0">
                        <a:latin typeface="Arial" panose="020B0604020202020204"/>
                        <a:ea typeface="Arial" panose="020B0604020202020204"/>
                        <a:cs typeface="Arial" panose="020B0604020202020204"/>
                      </a:endParaRPr>
                    </a:p>
                    <a:p>
                      <a:pPr marL="338455" algn="l"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互联网专线</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r>
            </a:tbl>
          </a:graphicData>
        </a:graphic>
      </p:graphicFrame>
      <p:graphicFrame>
        <p:nvGraphicFramePr>
          <p:cNvPr id="914" name="table 914"/>
          <p:cNvGraphicFramePr>
            <a:graphicFrameLocks noGrp="1"/>
          </p:cNvGraphicFramePr>
          <p:nvPr/>
        </p:nvGraphicFramePr>
        <p:xfrm>
          <a:off x="1481708" y="5750648"/>
          <a:ext cx="1560195" cy="313055"/>
        </p:xfrm>
        <a:graphic>
          <a:graphicData uri="http://schemas.openxmlformats.org/drawingml/2006/table">
            <a:tbl>
              <a:tblPr>
                <a:solidFill>
                  <a:srgbClr val="C00000"/>
                </a:solidFill>
              </a:tblPr>
              <a:tblGrid>
                <a:gridCol w="1560195"/>
              </a:tblGrid>
              <a:tr h="300355">
                <a:tc>
                  <a:txBody>
                    <a:bodyPr/>
                    <a:lstStyle/>
                    <a:p>
                      <a:pPr algn="l" rtl="0" eaLnBrk="0">
                        <a:lnSpc>
                          <a:spcPct val="101000"/>
                        </a:lnSpc>
                      </a:pPr>
                      <a:endParaRPr sz="500" dirty="0">
                        <a:latin typeface="Arial" panose="020B0604020202020204"/>
                        <a:ea typeface="Arial" panose="020B0604020202020204"/>
                        <a:cs typeface="Arial" panose="020B0604020202020204"/>
                      </a:endParaRPr>
                    </a:p>
                    <a:p>
                      <a:pPr marL="100965" algn="l" rtl="0" eaLnBrk="0">
                        <a:lnSpc>
                          <a:spcPct val="89000"/>
                        </a:lnSpc>
                        <a:spcBef>
                          <a:spcPts val="0"/>
                        </a:spcBef>
                      </a:pPr>
                      <a:r>
                        <a:rPr sz="14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全光组网FTTR-B</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r>
            </a:tbl>
          </a:graphicData>
        </a:graphic>
      </p:graphicFrame>
      <p:pic>
        <p:nvPicPr>
          <p:cNvPr id="916" name="picture 916"/>
          <p:cNvPicPr>
            <a:picLocks noChangeAspect="1"/>
          </p:cNvPicPr>
          <p:nvPr/>
        </p:nvPicPr>
        <p:blipFill>
          <a:blip r:embed="rId6"/>
          <a:stretch>
            <a:fillRect/>
          </a:stretch>
        </p:blipFill>
        <p:spPr>
          <a:xfrm rot="21600000">
            <a:off x="11125571" y="215865"/>
            <a:ext cx="721554" cy="526610"/>
          </a:xfrm>
          <a:prstGeom prst="rect">
            <a:avLst/>
          </a:prstGeom>
        </p:spPr>
      </p:pic>
      <p:pic>
        <p:nvPicPr>
          <p:cNvPr id="918" name="picture 918"/>
          <p:cNvPicPr>
            <a:picLocks noChangeAspect="1"/>
          </p:cNvPicPr>
          <p:nvPr/>
        </p:nvPicPr>
        <p:blipFill>
          <a:blip r:embed="rId7"/>
          <a:stretch>
            <a:fillRect/>
          </a:stretch>
        </p:blipFill>
        <p:spPr>
          <a:xfrm rot="21600000">
            <a:off x="3111754" y="5390388"/>
            <a:ext cx="415925" cy="180085"/>
          </a:xfrm>
          <a:prstGeom prst="rect">
            <a:avLst/>
          </a:prstGeom>
        </p:spPr>
      </p:pic>
      <p:pic>
        <p:nvPicPr>
          <p:cNvPr id="920" name="picture 920"/>
          <p:cNvPicPr>
            <a:picLocks noChangeAspect="1"/>
          </p:cNvPicPr>
          <p:nvPr/>
        </p:nvPicPr>
        <p:blipFill>
          <a:blip r:embed="rId8"/>
          <a:stretch>
            <a:fillRect/>
          </a:stretch>
        </p:blipFill>
        <p:spPr>
          <a:xfrm rot="21600000">
            <a:off x="3118104" y="5154929"/>
            <a:ext cx="401319" cy="174752"/>
          </a:xfrm>
          <a:prstGeom prst="rect">
            <a:avLst/>
          </a:prstGeom>
        </p:spPr>
      </p:pic>
      <p:sp>
        <p:nvSpPr>
          <p:cNvPr id="922" name="textbox 922"/>
          <p:cNvSpPr/>
          <p:nvPr/>
        </p:nvSpPr>
        <p:spPr>
          <a:xfrm>
            <a:off x="11669774" y="6509721"/>
            <a:ext cx="242570"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17</a:t>
            </a:r>
            <a:endParaRPr sz="1500" dirty="0">
              <a:latin typeface="微软雅黑" panose="020B0503020204020204" charset="-122"/>
              <a:ea typeface="微软雅黑" panose="020B0503020204020204" charset="-122"/>
              <a:cs typeface="微软雅黑" panose="020B0503020204020204" charset="-122"/>
            </a:endParaRPr>
          </a:p>
        </p:txBody>
      </p:sp>
      <p:pic>
        <p:nvPicPr>
          <p:cNvPr id="924" name="picture 924"/>
          <p:cNvPicPr>
            <a:picLocks noChangeAspect="1"/>
          </p:cNvPicPr>
          <p:nvPr/>
        </p:nvPicPr>
        <p:blipFill>
          <a:blip r:embed="rId9"/>
          <a:stretch>
            <a:fillRect/>
          </a:stretch>
        </p:blipFill>
        <p:spPr>
          <a:xfrm rot="21600000">
            <a:off x="3118104" y="5880823"/>
            <a:ext cx="427989" cy="76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 name="table 926"/>
          <p:cNvGraphicFramePr>
            <a:graphicFrameLocks noGrp="1"/>
          </p:cNvGraphicFramePr>
          <p:nvPr/>
        </p:nvGraphicFramePr>
        <p:xfrm>
          <a:off x="190703" y="2066289"/>
          <a:ext cx="5836920" cy="4384039"/>
        </p:xfrm>
        <a:graphic>
          <a:graphicData uri="http://schemas.openxmlformats.org/drawingml/2006/table">
            <a:tbl>
              <a:tblPr/>
              <a:tblGrid>
                <a:gridCol w="1539875"/>
                <a:gridCol w="1390650"/>
                <a:gridCol w="1384935"/>
                <a:gridCol w="1521460"/>
              </a:tblGrid>
              <a:tr h="664844">
                <a:tc gridSpan="4">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c hMerge="1">
                  <a:tcPr marL="0" marR="0" marT="0" marB="0" vert="horz">
                    <a:lnL w="9525"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c hMerge="1">
                  <a:tcPr marL="0" marR="0" marT="0" marB="0" vert="horz">
                    <a:lnL w="9525"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c hMerge="1">
                  <a:tcPr marL="0" marR="0" marT="0" marB="0" vert="horz">
                    <a:lnL w="9525"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r>
              <a:tr h="3719194">
                <a:tc>
                  <a:txBody>
                    <a:bodyPr/>
                    <a:lstStyle/>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504190" algn="l" rtl="0" eaLnBrk="0">
                        <a:lnSpc>
                          <a:spcPct val="89000"/>
                        </a:lnSpc>
                      </a:pPr>
                      <a:r>
                        <a:rPr sz="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市妇幼保健院</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531495" algn="l" rtl="0" eaLnBrk="0">
                        <a:lnSpc>
                          <a:spcPct val="98000"/>
                        </a:lnSpc>
                        <a:spcBef>
                          <a:spcPts val="275"/>
                        </a:spcBef>
                      </a:pP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市人民医院</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3000"/>
                        </a:lnSpc>
                      </a:pPr>
                      <a:endParaRPr sz="200" dirty="0">
                        <a:latin typeface="Arial" panose="020B0604020202020204"/>
                        <a:ea typeface="Arial" panose="020B0604020202020204"/>
                        <a:cs typeface="Arial" panose="020B0604020202020204"/>
                      </a:endParaRPr>
                    </a:p>
                    <a:p>
                      <a:pPr marL="532130" algn="l" rtl="0" eaLnBrk="0">
                        <a:lnSpc>
                          <a:spcPct val="98000"/>
                        </a:lnSpc>
                      </a:pP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市龙南医院</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marL="525780" algn="l" rtl="0" eaLnBrk="0">
                        <a:lnSpc>
                          <a:spcPct val="89000"/>
                        </a:lnSpc>
                      </a:pPr>
                      <a:r>
                        <a:rPr sz="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市政府</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508000" algn="l" rtl="0" eaLnBrk="0">
                        <a:lnSpc>
                          <a:spcPct val="98000"/>
                        </a:lnSpc>
                        <a:spcBef>
                          <a:spcPts val="270"/>
                        </a:spcBef>
                      </a:pP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市政府</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5000"/>
                        </a:lnSpc>
                      </a:pPr>
                      <a:endParaRPr sz="200" dirty="0">
                        <a:latin typeface="Arial" panose="020B0604020202020204"/>
                        <a:ea typeface="Arial" panose="020B0604020202020204"/>
                        <a:cs typeface="Arial" panose="020B0604020202020204"/>
                      </a:endParaRPr>
                    </a:p>
                    <a:p>
                      <a:pPr marL="450215" algn="l" rtl="0" eaLnBrk="0">
                        <a:lnSpc>
                          <a:spcPct val="98000"/>
                        </a:lnSpc>
                      </a:pPr>
                      <a:r>
                        <a:rPr sz="9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国企大厦</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C00000"/>
                      </a:solidFill>
                      <a:prstDash val="solid"/>
                      <a:round/>
                      <a:headEnd type="none" w="med" len="med"/>
                      <a:tailEnd type="none" w="med" len="med"/>
                    </a:lnB>
                  </a:tcPr>
                </a:tc>
                <a:tc>
                  <a:txBody>
                    <a:bodyPr/>
                    <a:lstStyle/>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marL="467360" algn="l" rtl="0" eaLnBrk="0">
                        <a:lnSpc>
                          <a:spcPct val="89000"/>
                        </a:lnSpc>
                      </a:pPr>
                      <a:r>
                        <a:rPr sz="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铁人学院</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507365" algn="l" rtl="0" eaLnBrk="0">
                        <a:lnSpc>
                          <a:spcPct val="98000"/>
                        </a:lnSpc>
                        <a:spcBef>
                          <a:spcPts val="270"/>
                        </a:spcBef>
                      </a:pP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市中学</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5000"/>
                        </a:lnSpc>
                      </a:pPr>
                      <a:endParaRPr sz="200" dirty="0">
                        <a:latin typeface="Arial" panose="020B0604020202020204"/>
                        <a:ea typeface="Arial" panose="020B0604020202020204"/>
                        <a:cs typeface="Arial" panose="020B0604020202020204"/>
                      </a:endParaRPr>
                    </a:p>
                    <a:p>
                      <a:pPr marL="505460" algn="l" rtl="0" eaLnBrk="0">
                        <a:lnSpc>
                          <a:spcPct val="98000"/>
                        </a:lnSpc>
                      </a:pP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镇学校</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C00000"/>
                      </a:solidFill>
                      <a:prstDash val="solid"/>
                      <a:round/>
                      <a:headEnd type="none" w="med" len="med"/>
                      <a:tailEnd type="none" w="med" len="med"/>
                    </a:lnB>
                  </a:tcPr>
                </a:tc>
                <a:tc>
                  <a:txBody>
                    <a:bodyPr/>
                    <a:lstStyle/>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413385" algn="l" rtl="0" eaLnBrk="0">
                        <a:lnSpc>
                          <a:spcPct val="89000"/>
                        </a:lnSpc>
                      </a:pPr>
                      <a:r>
                        <a:rPr sz="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市商业中心</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388620" algn="l" rtl="0" eaLnBrk="0">
                        <a:lnSpc>
                          <a:spcPct val="98000"/>
                        </a:lnSpc>
                        <a:spcBef>
                          <a:spcPts val="280"/>
                        </a:spcBef>
                      </a:pP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哈尔滨物业</a:t>
                      </a:r>
                      <a:endParaRPr sz="9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7000"/>
                        </a:lnSpc>
                      </a:pPr>
                      <a:endParaRPr sz="200" dirty="0">
                        <a:latin typeface="Arial" panose="020B0604020202020204"/>
                        <a:ea typeface="Arial" panose="020B0604020202020204"/>
                        <a:cs typeface="Arial" panose="020B0604020202020204"/>
                      </a:endParaRPr>
                    </a:p>
                    <a:p>
                      <a:pPr marL="318770" algn="l" rtl="0" eaLnBrk="0">
                        <a:lnSpc>
                          <a:spcPct val="98000"/>
                        </a:lnSpc>
                        <a:spcBef>
                          <a:spcPts val="0"/>
                        </a:spcBef>
                      </a:pPr>
                      <a:r>
                        <a:rPr sz="9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职业学院楼宇</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r>
            </a:tbl>
          </a:graphicData>
        </a:graphic>
      </p:graphicFrame>
      <p:graphicFrame>
        <p:nvGraphicFramePr>
          <p:cNvPr id="928" name="table 928"/>
          <p:cNvGraphicFramePr>
            <a:graphicFrameLocks noGrp="1"/>
          </p:cNvGraphicFramePr>
          <p:nvPr/>
        </p:nvGraphicFramePr>
        <p:xfrm>
          <a:off x="6462140" y="1599692"/>
          <a:ext cx="5251449" cy="4850130"/>
        </p:xfrm>
        <a:graphic>
          <a:graphicData uri="http://schemas.openxmlformats.org/drawingml/2006/table">
            <a:tbl>
              <a:tblPr/>
              <a:tblGrid>
                <a:gridCol w="1789429"/>
                <a:gridCol w="3462019"/>
              </a:tblGrid>
              <a:tr h="472440">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w="12700" cap="flat" cmpd="sng" algn="ctr">
                      <a:solidFill>
                        <a:srgbClr val="C00000"/>
                      </a:solidFill>
                      <a:prstDash val="solid"/>
                      <a:round/>
                      <a:headEnd type="none" w="med" len="med"/>
                      <a:tailEnd type="none" w="med" len="med"/>
                    </a:lnB>
                  </a:tcPr>
                </a:tc>
                <a:tc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r>
              <a:tr h="437769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116840" algn="l" rtl="0" eaLnBrk="0">
                        <a:lnSpc>
                          <a:spcPct val="89000"/>
                        </a:lnSpc>
                        <a:spcBef>
                          <a:spcPts val="5"/>
                        </a:spcBef>
                      </a:pPr>
                      <a:r>
                        <a:rPr sz="1400" kern="0" spc="20" dirty="0">
                          <a:solidFill>
                            <a:srgbClr val="C00000">
                              <a:alpha val="100000"/>
                            </a:srgbClr>
                          </a:solidFill>
                          <a:latin typeface="Wingdings" panose="05000000000000000000"/>
                          <a:ea typeface="Wingdings" panose="05000000000000000000"/>
                          <a:cs typeface="Wingdings" panose="05000000000000000000"/>
                        </a:rPr>
                        <a:t>n </a:t>
                      </a: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自主交付、</a:t>
                      </a:r>
                      <a:r>
                        <a:rPr sz="1400" b="1" kern="0" spc="-16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降低成本</a:t>
                      </a:r>
                      <a:endParaRPr sz="1400" dirty="0">
                        <a:latin typeface="微软雅黑" panose="020B0503020204020204" charset="-122"/>
                        <a:ea typeface="微软雅黑" panose="020B0503020204020204" charset="-122"/>
                        <a:cs typeface="微软雅黑" panose="020B0503020204020204" charset="-122"/>
                      </a:endParaRPr>
                    </a:p>
                    <a:p>
                      <a:pPr marL="109855" algn="l" rtl="0" eaLnBrk="0">
                        <a:lnSpc>
                          <a:spcPct val="89000"/>
                        </a:lnSpc>
                        <a:spcBef>
                          <a:spcPts val="910"/>
                        </a:spcBef>
                      </a:pPr>
                      <a:r>
                        <a:rPr sz="1200" kern="0" spc="70" dirty="0">
                          <a:solidFill>
                            <a:srgbClr val="000000">
                              <a:alpha val="100000"/>
                            </a:srgbClr>
                          </a:solidFill>
                          <a:latin typeface="Arial" panose="020B0604020202020204"/>
                          <a:ea typeface="Arial" panose="020B0604020202020204"/>
                          <a:cs typeface="Arial" panose="020B0604020202020204"/>
                        </a:rPr>
                        <a:t>•     </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团队：云中台＋数智＋装维＋专业人员</a:t>
                      </a:r>
                      <a:endParaRPr sz="1200" dirty="0">
                        <a:latin typeface="微软雅黑" panose="020B0503020204020204" charset="-122"/>
                        <a:ea typeface="微软雅黑" panose="020B0503020204020204" charset="-122"/>
                        <a:cs typeface="微软雅黑" panose="020B0503020204020204" charset="-122"/>
                      </a:endParaRPr>
                    </a:p>
                    <a:p>
                      <a:pPr marL="109855" algn="l" rtl="0" eaLnBrk="0">
                        <a:lnSpc>
                          <a:spcPct val="97000"/>
                        </a:lnSpc>
                        <a:spcBef>
                          <a:spcPts val="880"/>
                        </a:spcBef>
                      </a:pPr>
                      <a:r>
                        <a:rPr sz="1100" kern="0" spc="-50" dirty="0">
                          <a:solidFill>
                            <a:srgbClr val="000000">
                              <a:alpha val="100000"/>
                            </a:srgbClr>
                          </a:solidFill>
                          <a:latin typeface="Arial" panose="020B0604020202020204"/>
                          <a:ea typeface="Arial" panose="020B0604020202020204"/>
                          <a:cs typeface="Arial" panose="020B0604020202020204"/>
                        </a:rPr>
                        <a:t>•</a:t>
                      </a:r>
                      <a:r>
                        <a:rPr sz="1100" kern="0" spc="0" dirty="0">
                          <a:solidFill>
                            <a:srgbClr val="000000">
                              <a:alpha val="100000"/>
                            </a:srgbClr>
                          </a:solidFill>
                          <a:latin typeface="Arial" panose="020B0604020202020204"/>
                          <a:ea typeface="Arial" panose="020B0604020202020204"/>
                          <a:cs typeface="Arial" panose="020B0604020202020204"/>
                        </a:rPr>
                        <a:t>      </a:t>
                      </a:r>
                      <a:r>
                        <a:rPr sz="1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成本：</a:t>
                      </a:r>
                      <a:endParaRPr sz="1100" dirty="0">
                        <a:latin typeface="微软雅黑" panose="020B0503020204020204" charset="-122"/>
                        <a:ea typeface="微软雅黑" panose="020B0503020204020204" charset="-122"/>
                        <a:cs typeface="微软雅黑" panose="020B0503020204020204" charset="-122"/>
                      </a:endParaRPr>
                    </a:p>
                    <a:p>
                      <a:pPr algn="l" rtl="0" eaLnBrk="0">
                        <a:lnSpc>
                          <a:spcPct val="143000"/>
                        </a:lnSpc>
                      </a:pPr>
                      <a:endParaRPr sz="1000" dirty="0">
                        <a:latin typeface="Arial" panose="020B0604020202020204"/>
                        <a:ea typeface="Arial" panose="020B0604020202020204"/>
                        <a:cs typeface="Arial" panose="020B0604020202020204"/>
                      </a:endParaRPr>
                    </a:p>
                    <a:p>
                      <a:pPr algn="l" rtl="0" eaLnBrk="0">
                        <a:lnSpc>
                          <a:spcPct val="144000"/>
                        </a:lnSpc>
                      </a:pPr>
                      <a:endParaRPr sz="1000" dirty="0">
                        <a:latin typeface="Arial" panose="020B0604020202020204"/>
                        <a:ea typeface="Arial" panose="020B0604020202020204"/>
                        <a:cs typeface="Arial" panose="020B0604020202020204"/>
                      </a:endParaRPr>
                    </a:p>
                    <a:p>
                      <a:pPr marL="116840" algn="l" rtl="0" eaLnBrk="0">
                        <a:lnSpc>
                          <a:spcPct val="89000"/>
                        </a:lnSpc>
                        <a:spcBef>
                          <a:spcPts val="430"/>
                        </a:spcBef>
                      </a:pPr>
                      <a:r>
                        <a:rPr sz="1400" kern="0" spc="50" dirty="0">
                          <a:solidFill>
                            <a:srgbClr val="C00000">
                              <a:alpha val="100000"/>
                            </a:srgbClr>
                          </a:solidFill>
                          <a:latin typeface="Wingdings" panose="05000000000000000000"/>
                          <a:ea typeface="Wingdings" panose="05000000000000000000"/>
                          <a:cs typeface="Wingdings" panose="05000000000000000000"/>
                        </a:rPr>
                        <a:t>n</a:t>
                      </a:r>
                      <a:r>
                        <a:rPr sz="1400" kern="0" spc="-140" dirty="0">
                          <a:solidFill>
                            <a:srgbClr val="C00000">
                              <a:alpha val="100000"/>
                            </a:srgbClr>
                          </a:solidFill>
                          <a:latin typeface="Wingdings" panose="05000000000000000000"/>
                          <a:ea typeface="Wingdings" panose="05000000000000000000"/>
                          <a:cs typeface="Wingdings" panose="05000000000000000000"/>
                        </a:rPr>
                        <a:t> </a:t>
                      </a:r>
                      <a:r>
                        <a:rPr sz="14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提前组装、</a:t>
                      </a:r>
                      <a:r>
                        <a:rPr sz="1400" b="1" kern="0" spc="-3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提高效率</a:t>
                      </a:r>
                      <a:endParaRPr sz="1400" dirty="0">
                        <a:latin typeface="微软雅黑" panose="020B0503020204020204" charset="-122"/>
                        <a:ea typeface="微软雅黑" panose="020B0503020204020204" charset="-122"/>
                        <a:cs typeface="微软雅黑" panose="020B0503020204020204" charset="-122"/>
                      </a:endParaRPr>
                    </a:p>
                    <a:p>
                      <a:pPr marL="109855" algn="l" rtl="0" eaLnBrk="0">
                        <a:lnSpc>
                          <a:spcPct val="89000"/>
                        </a:lnSpc>
                        <a:spcBef>
                          <a:spcPts val="910"/>
                        </a:spcBef>
                      </a:pPr>
                      <a:r>
                        <a:rPr sz="1200" kern="0" spc="60" dirty="0">
                          <a:solidFill>
                            <a:srgbClr val="000000">
                              <a:alpha val="100000"/>
                            </a:srgbClr>
                          </a:solidFill>
                          <a:latin typeface="Arial" panose="020B0604020202020204"/>
                          <a:ea typeface="Arial" panose="020B0604020202020204"/>
                          <a:cs typeface="Arial" panose="020B0604020202020204"/>
                        </a:rPr>
                        <a:t>•     </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提前安装好灯架</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和灯管</a:t>
                      </a:r>
                      <a:endParaRPr sz="1200" dirty="0">
                        <a:latin typeface="微软雅黑" panose="020B0503020204020204" charset="-122"/>
                        <a:ea typeface="微软雅黑" panose="020B0503020204020204" charset="-122"/>
                        <a:cs typeface="微软雅黑" panose="020B0503020204020204" charset="-122"/>
                      </a:endParaRPr>
                    </a:p>
                    <a:p>
                      <a:pPr marL="109855" algn="l" rtl="0" eaLnBrk="0">
                        <a:lnSpc>
                          <a:spcPct val="89000"/>
                        </a:lnSpc>
                        <a:spcBef>
                          <a:spcPts val="880"/>
                        </a:spcBef>
                      </a:pPr>
                      <a:r>
                        <a:rPr sz="1200" kern="0" spc="70" dirty="0">
                          <a:solidFill>
                            <a:srgbClr val="000000">
                              <a:alpha val="100000"/>
                            </a:srgbClr>
                          </a:solidFill>
                          <a:latin typeface="Arial" panose="020B0604020202020204"/>
                          <a:ea typeface="Arial" panose="020B0604020202020204"/>
                          <a:cs typeface="Arial" panose="020B0604020202020204"/>
                        </a:rPr>
                        <a:t>•     </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安装时长由原来30分钟降低到15分钟</a:t>
                      </a:r>
                      <a:endParaRPr sz="1200" dirty="0">
                        <a:latin typeface="微软雅黑" panose="020B0503020204020204" charset="-122"/>
                        <a:ea typeface="微软雅黑" panose="020B0503020204020204" charset="-122"/>
                        <a:cs typeface="微软雅黑" panose="020B0503020204020204" charset="-122"/>
                      </a:endParaRPr>
                    </a:p>
                    <a:p>
                      <a:pPr marL="109855" algn="l" rtl="0" eaLnBrk="0">
                        <a:lnSpc>
                          <a:spcPct val="92000"/>
                        </a:lnSpc>
                        <a:spcBef>
                          <a:spcPts val="835"/>
                        </a:spcBef>
                      </a:pPr>
                      <a:r>
                        <a:rPr sz="1200" kern="0" spc="60" dirty="0">
                          <a:solidFill>
                            <a:srgbClr val="000000">
                              <a:alpha val="100000"/>
                            </a:srgbClr>
                          </a:solidFill>
                          <a:latin typeface="Arial" panose="020B0604020202020204"/>
                          <a:ea typeface="Arial" panose="020B0604020202020204"/>
                          <a:cs typeface="Arial" panose="020B0604020202020204"/>
                        </a:rPr>
                        <a:t>•     </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日均安装20盏/人</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/天</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marL="116840" algn="l" rtl="0" eaLnBrk="0">
                        <a:lnSpc>
                          <a:spcPct val="89000"/>
                        </a:lnSpc>
                        <a:spcBef>
                          <a:spcPts val="430"/>
                        </a:spcBef>
                      </a:pPr>
                      <a:r>
                        <a:rPr sz="1400" kern="0" spc="50" dirty="0">
                          <a:solidFill>
                            <a:srgbClr val="C00000">
                              <a:alpha val="100000"/>
                            </a:srgbClr>
                          </a:solidFill>
                          <a:latin typeface="Wingdings" panose="05000000000000000000"/>
                          <a:ea typeface="Wingdings" panose="05000000000000000000"/>
                          <a:cs typeface="Wingdings" panose="05000000000000000000"/>
                        </a:rPr>
                        <a:t>n</a:t>
                      </a:r>
                      <a:r>
                        <a:rPr sz="1400" kern="0" spc="-150" dirty="0">
                          <a:solidFill>
                            <a:srgbClr val="C00000">
                              <a:alpha val="100000"/>
                            </a:srgbClr>
                          </a:solidFill>
                          <a:latin typeface="Wingdings" panose="05000000000000000000"/>
                          <a:ea typeface="Wingdings" panose="05000000000000000000"/>
                          <a:cs typeface="Wingdings" panose="05000000000000000000"/>
                        </a:rPr>
                        <a:t> </a:t>
                      </a:r>
                      <a:r>
                        <a:rPr sz="14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接入端子、</a:t>
                      </a:r>
                      <a:r>
                        <a:rPr sz="1400" b="1" kern="0" spc="-2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提高安全</a:t>
                      </a:r>
                      <a:endParaRPr sz="1400" dirty="0">
                        <a:latin typeface="微软雅黑" panose="020B0503020204020204" charset="-122"/>
                        <a:ea typeface="微软雅黑" panose="020B0503020204020204" charset="-122"/>
                        <a:cs typeface="微软雅黑" panose="020B0503020204020204" charset="-122"/>
                      </a:endParaRPr>
                    </a:p>
                    <a:p>
                      <a:pPr marL="109855" algn="l" rtl="0" eaLnBrk="0">
                        <a:lnSpc>
                          <a:spcPct val="89000"/>
                        </a:lnSpc>
                        <a:spcBef>
                          <a:spcPts val="910"/>
                        </a:spcBef>
                      </a:pPr>
                      <a:r>
                        <a:rPr sz="1200" kern="0" spc="70" dirty="0">
                          <a:solidFill>
                            <a:srgbClr val="000000">
                              <a:alpha val="100000"/>
                            </a:srgbClr>
                          </a:solidFill>
                          <a:latin typeface="Arial" panose="020B0604020202020204"/>
                          <a:ea typeface="Arial" panose="020B0604020202020204"/>
                          <a:cs typeface="Arial" panose="020B0604020202020204"/>
                        </a:rPr>
                        <a:t>•     </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电源线接入端</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子，</a:t>
                      </a:r>
                      <a:r>
                        <a:rPr sz="12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快速对接现有灯接口</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700" dirty="0">
                        <a:latin typeface="Arial" panose="020B0604020202020204"/>
                        <a:ea typeface="Arial" panose="020B0604020202020204"/>
                        <a:cs typeface="Arial" panose="020B0604020202020204"/>
                      </a:endParaRPr>
                    </a:p>
                    <a:p>
                      <a:pPr marL="109855" algn="l" rtl="0" eaLnBrk="0">
                        <a:lnSpc>
                          <a:spcPct val="89000"/>
                        </a:lnSpc>
                        <a:spcBef>
                          <a:spcPts val="5"/>
                        </a:spcBef>
                      </a:pPr>
                      <a:r>
                        <a:rPr sz="1200" kern="0" spc="60" dirty="0">
                          <a:solidFill>
                            <a:srgbClr val="000000">
                              <a:alpha val="100000"/>
                            </a:srgbClr>
                          </a:solidFill>
                          <a:latin typeface="Arial" panose="020B0604020202020204"/>
                          <a:ea typeface="Arial" panose="020B0604020202020204"/>
                          <a:cs typeface="Arial" panose="020B0604020202020204"/>
                        </a:rPr>
                        <a:t>•     </a:t>
                      </a:r>
                      <a:r>
                        <a:rPr sz="12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安装效</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率进一步提升</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
        <p:nvSpPr>
          <p:cNvPr id="930" name="textbox 930"/>
          <p:cNvSpPr/>
          <p:nvPr/>
        </p:nvSpPr>
        <p:spPr>
          <a:xfrm>
            <a:off x="420427" y="327564"/>
            <a:ext cx="982345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黑龙江经验：从地下向地上开拓绿色节能新场景，地上节能场</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景占比71%</a:t>
            </a:r>
            <a:endParaRPr sz="2400" dirty="0">
              <a:latin typeface="微软雅黑" panose="020B0503020204020204" charset="-122"/>
              <a:ea typeface="微软雅黑" panose="020B0503020204020204" charset="-122"/>
              <a:cs typeface="微软雅黑" panose="020B0503020204020204" charset="-122"/>
            </a:endParaRPr>
          </a:p>
        </p:txBody>
      </p:sp>
      <p:sp>
        <p:nvSpPr>
          <p:cNvPr id="932" name="textbox 932"/>
          <p:cNvSpPr/>
          <p:nvPr/>
        </p:nvSpPr>
        <p:spPr>
          <a:xfrm>
            <a:off x="1113705" y="1145896"/>
            <a:ext cx="9810115" cy="297179"/>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20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黑龙江累计发展6.3万端</a:t>
            </a:r>
            <a:r>
              <a:rPr sz="2000" b="1" kern="0" spc="-3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，实</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现从地下走到地上，通过绿色夯实客情，拉动产数业务发展</a:t>
            </a:r>
            <a:endParaRPr sz="2000" dirty="0">
              <a:latin typeface="微软雅黑" panose="020B0503020204020204" charset="-122"/>
              <a:ea typeface="微软雅黑" panose="020B0503020204020204" charset="-122"/>
              <a:cs typeface="微软雅黑" panose="020B0503020204020204" charset="-122"/>
            </a:endParaRPr>
          </a:p>
        </p:txBody>
      </p:sp>
      <p:sp>
        <p:nvSpPr>
          <p:cNvPr id="934" name="textbox 934"/>
          <p:cNvSpPr/>
          <p:nvPr/>
        </p:nvSpPr>
        <p:spPr>
          <a:xfrm>
            <a:off x="424497" y="2210320"/>
            <a:ext cx="5409565" cy="43751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9000"/>
              </a:lnSpc>
            </a:pPr>
            <a:endParaRPr sz="900" dirty="0">
              <a:latin typeface="Arial" panose="020B0604020202020204"/>
              <a:ea typeface="Arial" panose="020B0604020202020204"/>
              <a:cs typeface="Arial" panose="020B0604020202020204"/>
            </a:endParaRPr>
          </a:p>
          <a:p>
            <a:pPr marL="281940" algn="l" rtl="0" eaLnBrk="0">
              <a:lnSpc>
                <a:spcPct val="89000"/>
              </a:lnSpc>
              <a:spcBef>
                <a:spcPts val="5"/>
              </a:spcBef>
            </a:pPr>
            <a:r>
              <a:rPr sz="12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政府             医院         小区社区          学校   </a:t>
            </a: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商务楼宇      商业综合体</a:t>
            </a:r>
            <a:endParaRPr sz="1200" dirty="0">
              <a:latin typeface="微软雅黑" panose="020B0503020204020204" charset="-122"/>
              <a:ea typeface="微软雅黑" panose="020B0503020204020204" charset="-122"/>
              <a:cs typeface="微软雅黑" panose="020B0503020204020204" charset="-122"/>
            </a:endParaRPr>
          </a:p>
        </p:txBody>
      </p:sp>
      <p:sp>
        <p:nvSpPr>
          <p:cNvPr id="936" name="textbox 936"/>
          <p:cNvSpPr/>
          <p:nvPr/>
        </p:nvSpPr>
        <p:spPr>
          <a:xfrm>
            <a:off x="6462140" y="1599692"/>
            <a:ext cx="5236845" cy="337184"/>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400" dirty="0">
              <a:latin typeface="Arial" panose="020B0604020202020204"/>
              <a:ea typeface="Arial" panose="020B0604020202020204"/>
              <a:cs typeface="Arial" panose="020B0604020202020204"/>
            </a:endParaRPr>
          </a:p>
          <a:p>
            <a:pPr marL="336550" algn="l" rtl="0" eaLnBrk="0">
              <a:lnSpc>
                <a:spcPct val="89000"/>
              </a:lnSpc>
              <a:spcBef>
                <a:spcPts val="5"/>
              </a:spcBef>
            </a:pPr>
            <a:r>
              <a:rPr sz="18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通过自主交付、工艺创新，进一步提</a:t>
            </a:r>
            <a:r>
              <a:rPr sz="18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高利润率</a:t>
            </a:r>
            <a:endParaRPr sz="1800" dirty="0">
              <a:latin typeface="微软雅黑" panose="020B0503020204020204" charset="-122"/>
              <a:ea typeface="微软雅黑" panose="020B0503020204020204" charset="-122"/>
              <a:cs typeface="微软雅黑" panose="020B0503020204020204" charset="-122"/>
            </a:endParaRPr>
          </a:p>
        </p:txBody>
      </p:sp>
      <p:sp>
        <p:nvSpPr>
          <p:cNvPr id="938" name="textbox 938"/>
          <p:cNvSpPr/>
          <p:nvPr/>
        </p:nvSpPr>
        <p:spPr>
          <a:xfrm>
            <a:off x="523849" y="1597914"/>
            <a:ext cx="5236209" cy="337184"/>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6000"/>
              </a:lnSpc>
            </a:pPr>
            <a:endParaRPr sz="400" dirty="0">
              <a:latin typeface="Arial" panose="020B0604020202020204"/>
              <a:ea typeface="Arial" panose="020B0604020202020204"/>
              <a:cs typeface="Arial" panose="020B0604020202020204"/>
            </a:endParaRPr>
          </a:p>
          <a:p>
            <a:pPr marL="1020445" algn="l" rtl="0" eaLnBrk="0">
              <a:lnSpc>
                <a:spcPct val="89000"/>
              </a:lnSpc>
              <a:spcBef>
                <a:spcPts val="5"/>
              </a:spcBef>
            </a:pPr>
            <a:r>
              <a:rPr sz="18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从地下到地上，多场景发</a:t>
            </a:r>
            <a:r>
              <a:rPr sz="18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展突破</a:t>
            </a:r>
            <a:endParaRPr sz="1800" dirty="0">
              <a:latin typeface="微软雅黑" panose="020B0503020204020204" charset="-122"/>
              <a:ea typeface="微软雅黑" panose="020B0503020204020204" charset="-122"/>
              <a:cs typeface="微软雅黑" panose="020B0503020204020204" charset="-122"/>
            </a:endParaRPr>
          </a:p>
        </p:txBody>
      </p:sp>
      <p:graphicFrame>
        <p:nvGraphicFramePr>
          <p:cNvPr id="940" name="table 940"/>
          <p:cNvGraphicFramePr>
            <a:graphicFrameLocks noGrp="1"/>
          </p:cNvGraphicFramePr>
          <p:nvPr/>
        </p:nvGraphicFramePr>
        <p:xfrm>
          <a:off x="6688201" y="5081396"/>
          <a:ext cx="1453515" cy="1191894"/>
        </p:xfrm>
        <a:graphic>
          <a:graphicData uri="http://schemas.openxmlformats.org/drawingml/2006/table">
            <a:tbl>
              <a:tblPr/>
              <a:tblGrid>
                <a:gridCol w="1453515"/>
              </a:tblGrid>
              <a:tr h="117919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tr>
            </a:tbl>
          </a:graphicData>
        </a:graphic>
      </p:graphicFrame>
      <p:pic>
        <p:nvPicPr>
          <p:cNvPr id="942" name="picture 942"/>
          <p:cNvPicPr>
            <a:picLocks noChangeAspect="1"/>
          </p:cNvPicPr>
          <p:nvPr/>
        </p:nvPicPr>
        <p:blipFill>
          <a:blip r:embed="rId1"/>
          <a:stretch>
            <a:fillRect/>
          </a:stretch>
        </p:blipFill>
        <p:spPr>
          <a:xfrm rot="21600000">
            <a:off x="6700773" y="5094096"/>
            <a:ext cx="1428115" cy="1166710"/>
          </a:xfrm>
          <a:prstGeom prst="rect">
            <a:avLst/>
          </a:prstGeom>
        </p:spPr>
      </p:pic>
      <p:pic>
        <p:nvPicPr>
          <p:cNvPr id="944" name="picture 944"/>
          <p:cNvPicPr>
            <a:picLocks noChangeAspect="1"/>
          </p:cNvPicPr>
          <p:nvPr/>
        </p:nvPicPr>
        <p:blipFill>
          <a:blip r:embed="rId2"/>
          <a:stretch>
            <a:fillRect/>
          </a:stretch>
        </p:blipFill>
        <p:spPr>
          <a:xfrm rot="21600000">
            <a:off x="6692519" y="2323884"/>
            <a:ext cx="1435989" cy="1151344"/>
          </a:xfrm>
          <a:prstGeom prst="rect">
            <a:avLst/>
          </a:prstGeom>
        </p:spPr>
      </p:pic>
      <p:pic>
        <p:nvPicPr>
          <p:cNvPr id="946" name="picture 946"/>
          <p:cNvPicPr>
            <a:picLocks noChangeAspect="1"/>
          </p:cNvPicPr>
          <p:nvPr/>
        </p:nvPicPr>
        <p:blipFill>
          <a:blip r:embed="rId3"/>
          <a:stretch>
            <a:fillRect/>
          </a:stretch>
        </p:blipFill>
        <p:spPr>
          <a:xfrm rot="21600000">
            <a:off x="6700773" y="3742575"/>
            <a:ext cx="1428115" cy="1084186"/>
          </a:xfrm>
          <a:prstGeom prst="rect">
            <a:avLst/>
          </a:prstGeom>
        </p:spPr>
      </p:pic>
      <p:pic>
        <p:nvPicPr>
          <p:cNvPr id="948" name="picture 948"/>
          <p:cNvPicPr>
            <a:picLocks noChangeAspect="1"/>
          </p:cNvPicPr>
          <p:nvPr/>
        </p:nvPicPr>
        <p:blipFill>
          <a:blip r:embed="rId4"/>
          <a:stretch>
            <a:fillRect/>
          </a:stretch>
        </p:blipFill>
        <p:spPr>
          <a:xfrm rot="21600000">
            <a:off x="365264" y="5145951"/>
            <a:ext cx="1341247" cy="875728"/>
          </a:xfrm>
          <a:prstGeom prst="rect">
            <a:avLst/>
          </a:prstGeom>
        </p:spPr>
      </p:pic>
      <p:pic>
        <p:nvPicPr>
          <p:cNvPr id="950" name="picture 950"/>
          <p:cNvPicPr>
            <a:picLocks noChangeAspect="1"/>
          </p:cNvPicPr>
          <p:nvPr/>
        </p:nvPicPr>
        <p:blipFill>
          <a:blip r:embed="rId5"/>
          <a:stretch>
            <a:fillRect/>
          </a:stretch>
        </p:blipFill>
        <p:spPr>
          <a:xfrm rot="21600000">
            <a:off x="3149854" y="5151640"/>
            <a:ext cx="1329055" cy="869251"/>
          </a:xfrm>
          <a:prstGeom prst="rect">
            <a:avLst/>
          </a:prstGeom>
        </p:spPr>
      </p:pic>
      <p:pic>
        <p:nvPicPr>
          <p:cNvPr id="952" name="picture 952"/>
          <p:cNvPicPr>
            <a:picLocks noChangeAspect="1"/>
          </p:cNvPicPr>
          <p:nvPr/>
        </p:nvPicPr>
        <p:blipFill>
          <a:blip r:embed="rId6"/>
          <a:stretch>
            <a:fillRect/>
          </a:stretch>
        </p:blipFill>
        <p:spPr>
          <a:xfrm rot="21600000">
            <a:off x="4537455" y="5137645"/>
            <a:ext cx="1329054" cy="869251"/>
          </a:xfrm>
          <a:prstGeom prst="rect">
            <a:avLst/>
          </a:prstGeom>
        </p:spPr>
      </p:pic>
      <p:pic>
        <p:nvPicPr>
          <p:cNvPr id="954" name="picture 954"/>
          <p:cNvPicPr>
            <a:picLocks noChangeAspect="1"/>
          </p:cNvPicPr>
          <p:nvPr/>
        </p:nvPicPr>
        <p:blipFill>
          <a:blip r:embed="rId7"/>
          <a:stretch>
            <a:fillRect/>
          </a:stretch>
        </p:blipFill>
        <p:spPr>
          <a:xfrm rot="21600000">
            <a:off x="1754632" y="2814815"/>
            <a:ext cx="1339977" cy="856881"/>
          </a:xfrm>
          <a:prstGeom prst="rect">
            <a:avLst/>
          </a:prstGeom>
        </p:spPr>
      </p:pic>
      <p:pic>
        <p:nvPicPr>
          <p:cNvPr id="956" name="picture 956"/>
          <p:cNvPicPr>
            <a:picLocks noChangeAspect="1"/>
          </p:cNvPicPr>
          <p:nvPr/>
        </p:nvPicPr>
        <p:blipFill>
          <a:blip r:embed="rId8"/>
          <a:stretch>
            <a:fillRect/>
          </a:stretch>
        </p:blipFill>
        <p:spPr>
          <a:xfrm rot="21600000">
            <a:off x="1769872" y="5145163"/>
            <a:ext cx="1309369" cy="875728"/>
          </a:xfrm>
          <a:prstGeom prst="rect">
            <a:avLst/>
          </a:prstGeom>
        </p:spPr>
      </p:pic>
      <p:pic>
        <p:nvPicPr>
          <p:cNvPr id="958" name="picture 958"/>
          <p:cNvPicPr>
            <a:picLocks noChangeAspect="1"/>
          </p:cNvPicPr>
          <p:nvPr/>
        </p:nvPicPr>
        <p:blipFill>
          <a:blip r:embed="rId9"/>
          <a:stretch>
            <a:fillRect/>
          </a:stretch>
        </p:blipFill>
        <p:spPr>
          <a:xfrm rot="21600000">
            <a:off x="365264" y="2814789"/>
            <a:ext cx="1341247" cy="853478"/>
          </a:xfrm>
          <a:prstGeom prst="rect">
            <a:avLst/>
          </a:prstGeom>
        </p:spPr>
      </p:pic>
      <p:pic>
        <p:nvPicPr>
          <p:cNvPr id="960" name="picture 960"/>
          <p:cNvPicPr>
            <a:picLocks noChangeAspect="1"/>
          </p:cNvPicPr>
          <p:nvPr/>
        </p:nvPicPr>
        <p:blipFill>
          <a:blip r:embed="rId10"/>
          <a:stretch>
            <a:fillRect/>
          </a:stretch>
        </p:blipFill>
        <p:spPr>
          <a:xfrm rot="21600000">
            <a:off x="365264" y="3962501"/>
            <a:ext cx="1341247" cy="853465"/>
          </a:xfrm>
          <a:prstGeom prst="rect">
            <a:avLst/>
          </a:prstGeom>
        </p:spPr>
      </p:pic>
      <p:pic>
        <p:nvPicPr>
          <p:cNvPr id="962" name="picture 962"/>
          <p:cNvPicPr>
            <a:picLocks noChangeAspect="1"/>
          </p:cNvPicPr>
          <p:nvPr/>
        </p:nvPicPr>
        <p:blipFill>
          <a:blip r:embed="rId11"/>
          <a:stretch>
            <a:fillRect/>
          </a:stretch>
        </p:blipFill>
        <p:spPr>
          <a:xfrm rot="21600000">
            <a:off x="4535551" y="2814802"/>
            <a:ext cx="1332865" cy="853465"/>
          </a:xfrm>
          <a:prstGeom prst="rect">
            <a:avLst/>
          </a:prstGeom>
        </p:spPr>
      </p:pic>
      <p:pic>
        <p:nvPicPr>
          <p:cNvPr id="964" name="picture 964"/>
          <p:cNvPicPr>
            <a:picLocks noChangeAspect="1"/>
          </p:cNvPicPr>
          <p:nvPr/>
        </p:nvPicPr>
        <p:blipFill>
          <a:blip r:embed="rId12"/>
          <a:stretch>
            <a:fillRect/>
          </a:stretch>
        </p:blipFill>
        <p:spPr>
          <a:xfrm rot="21600000">
            <a:off x="3147949" y="2814802"/>
            <a:ext cx="1332864" cy="853465"/>
          </a:xfrm>
          <a:prstGeom prst="rect">
            <a:avLst/>
          </a:prstGeom>
        </p:spPr>
      </p:pic>
      <p:pic>
        <p:nvPicPr>
          <p:cNvPr id="966" name="picture 966"/>
          <p:cNvPicPr>
            <a:picLocks noChangeAspect="1"/>
          </p:cNvPicPr>
          <p:nvPr/>
        </p:nvPicPr>
        <p:blipFill>
          <a:blip r:embed="rId13"/>
          <a:stretch>
            <a:fillRect/>
          </a:stretch>
        </p:blipFill>
        <p:spPr>
          <a:xfrm rot="21600000">
            <a:off x="3149091" y="3962476"/>
            <a:ext cx="1330578" cy="850823"/>
          </a:xfrm>
          <a:prstGeom prst="rect">
            <a:avLst/>
          </a:prstGeom>
        </p:spPr>
      </p:pic>
      <p:pic>
        <p:nvPicPr>
          <p:cNvPr id="968" name="picture 968"/>
          <p:cNvPicPr>
            <a:picLocks noChangeAspect="1"/>
          </p:cNvPicPr>
          <p:nvPr/>
        </p:nvPicPr>
        <p:blipFill>
          <a:blip r:embed="rId14"/>
          <a:stretch>
            <a:fillRect/>
          </a:stretch>
        </p:blipFill>
        <p:spPr>
          <a:xfrm rot="21600000">
            <a:off x="1763014" y="3962501"/>
            <a:ext cx="1323213" cy="853465"/>
          </a:xfrm>
          <a:prstGeom prst="rect">
            <a:avLst/>
          </a:prstGeom>
        </p:spPr>
      </p:pic>
      <p:pic>
        <p:nvPicPr>
          <p:cNvPr id="970" name="picture 970"/>
          <p:cNvPicPr>
            <a:picLocks noChangeAspect="1"/>
          </p:cNvPicPr>
          <p:nvPr/>
        </p:nvPicPr>
        <p:blipFill>
          <a:blip r:embed="rId15"/>
          <a:stretch>
            <a:fillRect/>
          </a:stretch>
        </p:blipFill>
        <p:spPr>
          <a:xfrm rot="21600000">
            <a:off x="4531740" y="3958716"/>
            <a:ext cx="1340358" cy="826770"/>
          </a:xfrm>
          <a:prstGeom prst="rect">
            <a:avLst/>
          </a:prstGeom>
        </p:spPr>
      </p:pic>
      <p:pic>
        <p:nvPicPr>
          <p:cNvPr id="972" name="picture 972"/>
          <p:cNvPicPr>
            <a:picLocks noChangeAspect="1"/>
          </p:cNvPicPr>
          <p:nvPr/>
        </p:nvPicPr>
        <p:blipFill>
          <a:blip r:embed="rId16"/>
          <a:stretch>
            <a:fillRect/>
          </a:stretch>
        </p:blipFill>
        <p:spPr>
          <a:xfrm rot="21600000">
            <a:off x="335356" y="807667"/>
            <a:ext cx="11520043" cy="67235"/>
          </a:xfrm>
          <a:prstGeom prst="rect">
            <a:avLst/>
          </a:prstGeom>
        </p:spPr>
      </p:pic>
      <p:pic>
        <p:nvPicPr>
          <p:cNvPr id="974" name="picture 974"/>
          <p:cNvPicPr>
            <a:picLocks noChangeAspect="1"/>
          </p:cNvPicPr>
          <p:nvPr/>
        </p:nvPicPr>
        <p:blipFill>
          <a:blip r:embed="rId17"/>
          <a:stretch>
            <a:fillRect/>
          </a:stretch>
        </p:blipFill>
        <p:spPr>
          <a:xfrm rot="21600000">
            <a:off x="11309751" y="201789"/>
            <a:ext cx="756212" cy="542170"/>
          </a:xfrm>
          <a:prstGeom prst="rect">
            <a:avLst/>
          </a:prstGeom>
        </p:spPr>
      </p:pic>
      <p:sp>
        <p:nvSpPr>
          <p:cNvPr id="976" name="textbox 976"/>
          <p:cNvSpPr/>
          <p:nvPr/>
        </p:nvSpPr>
        <p:spPr>
          <a:xfrm>
            <a:off x="11665923" y="6517716"/>
            <a:ext cx="213359" cy="22860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89000"/>
              </a:lnSpc>
            </a:pPr>
            <a:r>
              <a:rPr sz="1500" kern="0" spc="-20" dirty="0">
                <a:solidFill>
                  <a:srgbClr val="898989">
                    <a:alpha val="100000"/>
                  </a:srgbClr>
                </a:solidFill>
                <a:latin typeface="Calibri" panose="020F0502020204030204"/>
                <a:ea typeface="Calibri" panose="020F0502020204030204"/>
                <a:cs typeface="Calibri" panose="020F0502020204030204"/>
              </a:rPr>
              <a:t>18</a:t>
            </a:r>
            <a:endParaRPr sz="1500" dirty="0">
              <a:latin typeface="Calibri" panose="020F0502020204030204"/>
              <a:ea typeface="Calibri" panose="020F0502020204030204"/>
              <a:cs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rect 978"/>
          <p:cNvSpPr/>
          <p:nvPr/>
        </p:nvSpPr>
        <p:spPr>
          <a:xfrm>
            <a:off x="600494" y="1943100"/>
            <a:ext cx="8303475" cy="4839416"/>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980" name="textbox 980"/>
          <p:cNvSpPr/>
          <p:nvPr/>
        </p:nvSpPr>
        <p:spPr>
          <a:xfrm>
            <a:off x="789686" y="2173020"/>
            <a:ext cx="7973059" cy="345757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302895" indent="-280670" algn="l" rtl="0" eaLnBrk="0">
              <a:lnSpc>
                <a:spcPct val="150000"/>
              </a:lnSpc>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客户痛点：</a:t>
            </a:r>
            <a:r>
              <a:rPr sz="1200" b="1"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1、地下停车场原有将近500盏15W灯管24小时不间断照明，能源消耗大，维</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护困难；2、地上室内公区</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过道长，筒灯多，但平时人流较少，常亮浪费大；3、办公楼内只有内网办公环境，无WI</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FI覆盖</a:t>
            </a:r>
            <a:endParaRPr sz="1200" dirty="0">
              <a:latin typeface="微软雅黑" panose="020B0503020204020204" charset="-122"/>
              <a:ea typeface="微软雅黑" panose="020B0503020204020204" charset="-122"/>
              <a:cs typeface="微软雅黑" panose="020B0503020204020204" charset="-122"/>
            </a:endParaRPr>
          </a:p>
          <a:p>
            <a:pPr marL="22225" algn="l" rtl="0" eaLnBrk="0">
              <a:lnSpc>
                <a:spcPct val="89000"/>
              </a:lnSpc>
              <a:spcBef>
                <a:spcPts val="1480"/>
              </a:spcBef>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改造需求：</a:t>
            </a:r>
            <a:r>
              <a:rPr sz="1200" b="1"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1、地下停车场照明改造； 2、办公楼公区筒灯改造；3、办公楼</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全光组网改造</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292100" indent="-279400" algn="l" rtl="0" eaLnBrk="0">
              <a:lnSpc>
                <a:spcPct val="149000"/>
              </a:lnSpc>
              <a:spcBef>
                <a:spcPts val="360"/>
              </a:spcBef>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关键产品能力：</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传统灯具升级为</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智能灯具</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，使用绿色照明解决方案的</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动态调亮、智能场景化策略、平台管理</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等；通</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过全光组网覆盖，为节能设备提供网</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络支持</a:t>
            </a:r>
            <a:endParaRPr sz="1200" dirty="0">
              <a:latin typeface="微软雅黑" panose="020B0503020204020204" charset="-122"/>
              <a:ea typeface="微软雅黑" panose="020B0503020204020204" charset="-122"/>
              <a:cs typeface="微软雅黑" panose="020B0503020204020204" charset="-122"/>
            </a:endParaRPr>
          </a:p>
          <a:p>
            <a:pPr marL="292100" indent="-279400" algn="l" rtl="0" eaLnBrk="0">
              <a:lnSpc>
                <a:spcPct val="149000"/>
              </a:lnSpc>
              <a:spcBef>
                <a:spcPts val="1470"/>
              </a:spcBef>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匹配解决方案：</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将停车场和室内公区灯具更换为绿色照明灯具，布放网关组网，通过平台进行分组策略设置，进行</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动态调亮，在达成节能预期的同时，提升照明体验效果，同时可以通过平台进行</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灯具管理</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91000"/>
              </a:lnSpc>
            </a:pPr>
            <a:endParaRPr sz="1000" dirty="0">
              <a:latin typeface="Arial" panose="020B0604020202020204"/>
              <a:ea typeface="Arial" panose="020B0604020202020204"/>
              <a:cs typeface="Arial" panose="020B0604020202020204"/>
            </a:endParaRPr>
          </a:p>
          <a:p>
            <a:pPr algn="l" rtl="0" eaLnBrk="0">
              <a:lnSpc>
                <a:spcPct val="114000"/>
              </a:lnSpc>
            </a:pPr>
            <a:endParaRPr sz="300" dirty="0">
              <a:latin typeface="Arial" panose="020B0604020202020204"/>
              <a:ea typeface="Arial" panose="020B0604020202020204"/>
              <a:cs typeface="Arial" panose="020B0604020202020204"/>
            </a:endParaRPr>
          </a:p>
          <a:p>
            <a:pPr marL="341630" algn="l" rtl="0" eaLnBrk="0">
              <a:lnSpc>
                <a:spcPct val="113000"/>
              </a:lnSpc>
              <a:spcBef>
                <a:spcPts val="0"/>
              </a:spcBef>
              <a:tabLst>
                <a:tab pos="5168900" algn="l"/>
              </a:tabLst>
            </a:pPr>
            <a:r>
              <a:rPr sz="2100" b="1" kern="0" spc="20" baseline="-1000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客户层面</a:t>
            </a:r>
            <a:r>
              <a:rPr sz="1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b="1" u="sng" kern="0" spc="180" dirty="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  </a:t>
            </a:r>
            <a:r>
              <a:rPr sz="2100" b="1" u="sng" kern="0" spc="20" baseline="10000" dirty="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电信层面</a:t>
            </a:r>
            <a:r>
              <a:rPr sz="1300" b="1" u="sng" kern="0" spc="0" dirty="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	</a:t>
            </a:r>
            <a:endParaRPr sz="1300" dirty="0">
              <a:latin typeface="微软雅黑" panose="020B0503020204020204" charset="-122"/>
              <a:ea typeface="微软雅黑" panose="020B0503020204020204" charset="-122"/>
              <a:cs typeface="微软雅黑" panose="020B0503020204020204" charset="-122"/>
            </a:endParaRPr>
          </a:p>
        </p:txBody>
      </p:sp>
      <p:pic>
        <p:nvPicPr>
          <p:cNvPr id="982" name="picture 982"/>
          <p:cNvPicPr>
            <a:picLocks noChangeAspect="1"/>
          </p:cNvPicPr>
          <p:nvPr/>
        </p:nvPicPr>
        <p:blipFill>
          <a:blip r:embed="rId1"/>
          <a:stretch>
            <a:fillRect/>
          </a:stretch>
        </p:blipFill>
        <p:spPr>
          <a:xfrm rot="21600000">
            <a:off x="9470644" y="1418590"/>
            <a:ext cx="2152650" cy="1774570"/>
          </a:xfrm>
          <a:prstGeom prst="rect">
            <a:avLst/>
          </a:prstGeom>
        </p:spPr>
      </p:pic>
      <p:sp>
        <p:nvSpPr>
          <p:cNvPr id="984" name="textbox 984"/>
          <p:cNvSpPr/>
          <p:nvPr/>
        </p:nvSpPr>
        <p:spPr>
          <a:xfrm>
            <a:off x="549179" y="1397248"/>
            <a:ext cx="8636634" cy="429259"/>
          </a:xfrm>
          <a:prstGeom prst="rect">
            <a:avLst/>
          </a:prstGeom>
          <a:noFill/>
          <a:ln w="0" cap="flat">
            <a:noFill/>
            <a:prstDash val="solid"/>
            <a:miter lim="0"/>
          </a:ln>
        </p:spPr>
        <p:txBody>
          <a:bodyPr vert="horz" wrap="square" lIns="0" tIns="0" rIns="0" bIns="0"/>
          <a:lstStyle/>
          <a:p>
            <a:pPr algn="l" rtl="0" eaLnBrk="0">
              <a:lnSpc>
                <a:spcPct val="70000"/>
              </a:lnSpc>
            </a:pPr>
            <a:endParaRPr sz="100" dirty="0">
              <a:latin typeface="Arial" panose="020B0604020202020204"/>
              <a:ea typeface="Arial" panose="020B0604020202020204"/>
              <a:cs typeface="Arial" panose="020B0604020202020204"/>
            </a:endParaRPr>
          </a:p>
          <a:p>
            <a:pPr marL="13970" indent="-1270" algn="l" rtl="0" eaLnBrk="0">
              <a:lnSpc>
                <a:spcPct val="95000"/>
              </a:lnSpc>
            </a:pP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获客关键：园区驻场分部深入调研客户节能需求，以</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停车场&amp;室内照明</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为切入口，通过</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“绿改”拉动“光改”   </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业务，即通过全光组网为节能产品提供无线网络，节能同时，提升客</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户体验感知及网络使用感知。</a:t>
            </a:r>
            <a:endParaRPr sz="1400" dirty="0">
              <a:latin typeface="微软雅黑" panose="020B0503020204020204" charset="-122"/>
              <a:ea typeface="微软雅黑" panose="020B0503020204020204" charset="-122"/>
              <a:cs typeface="微软雅黑" panose="020B0503020204020204" charset="-122"/>
            </a:endParaRPr>
          </a:p>
        </p:txBody>
      </p:sp>
      <p:graphicFrame>
        <p:nvGraphicFramePr>
          <p:cNvPr id="986" name="table 986"/>
          <p:cNvGraphicFramePr>
            <a:graphicFrameLocks noGrp="1"/>
          </p:cNvGraphicFramePr>
          <p:nvPr/>
        </p:nvGraphicFramePr>
        <p:xfrm>
          <a:off x="9048750" y="1418590"/>
          <a:ext cx="2997200" cy="5354954"/>
        </p:xfrm>
        <a:graphic>
          <a:graphicData uri="http://schemas.openxmlformats.org/drawingml/2006/table">
            <a:tbl>
              <a:tblPr/>
              <a:tblGrid>
                <a:gridCol w="2603500"/>
                <a:gridCol w="393700"/>
              </a:tblGrid>
              <a:tr h="1929129">
                <a:tc>
                  <a:txBody>
                    <a:bodyPr/>
                    <a:lstStyle/>
                    <a:p>
                      <a:pPr algn="l" rtl="0" eaLnBrk="0">
                        <a:lnSpc>
                          <a:spcPct val="108000"/>
                        </a:lnSpc>
                      </a:pPr>
                      <a:endParaRPr sz="600" dirty="0">
                        <a:latin typeface="Arial" panose="020B0604020202020204"/>
                        <a:ea typeface="Arial" panose="020B0604020202020204"/>
                        <a:cs typeface="Arial" panose="020B0604020202020204"/>
                      </a:endParaRPr>
                    </a:p>
                    <a:p>
                      <a:pPr marL="1104900" algn="l" rtl="0" eaLnBrk="0">
                        <a:lnSpc>
                          <a:spcPct val="94000"/>
                        </a:lnSpc>
                        <a:spcBef>
                          <a:spcPts val="0"/>
                        </a:spcBef>
                      </a:pP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项目风采</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a:noFill/>
                    </a:lnB>
                  </a:tcPr>
                </a:tc>
                <a:tc rowSpan="2">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9845"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19</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34258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v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
        <p:nvSpPr>
          <p:cNvPr id="988" name="textbox 988"/>
          <p:cNvSpPr/>
          <p:nvPr/>
        </p:nvSpPr>
        <p:spPr>
          <a:xfrm>
            <a:off x="4531690" y="5702300"/>
            <a:ext cx="3986529" cy="111823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78435" indent="-165735" algn="l" rtl="0" eaLnBrk="0">
              <a:lnSpc>
                <a:spcPct val="111000"/>
              </a:lnSpc>
            </a:pPr>
            <a:r>
              <a:rPr sz="1200" kern="0" spc="0" dirty="0">
                <a:solidFill>
                  <a:srgbClr val="000000">
                    <a:alpha val="100000"/>
                  </a:srgbClr>
                </a:solidFill>
                <a:latin typeface="Arial" panose="020B0604020202020204"/>
                <a:ea typeface="Arial" panose="020B0604020202020204"/>
                <a:cs typeface="Arial" panose="020B0604020202020204"/>
              </a:rPr>
              <a:t>•</a:t>
            </a:r>
            <a:r>
              <a:rPr sz="1200" kern="0" spc="14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突破新场景，拉动产品发展，</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“绿改+光改”，为后期融</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合推广提供参考</a:t>
            </a:r>
            <a:endParaRPr sz="12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400"/>
              </a:spcBef>
            </a:pPr>
            <a:r>
              <a:rPr sz="1200" kern="0" spc="0" dirty="0">
                <a:solidFill>
                  <a:srgbClr val="000000">
                    <a:alpha val="100000"/>
                  </a:srgbClr>
                </a:solidFill>
                <a:latin typeface="Arial" panose="020B0604020202020204"/>
                <a:ea typeface="Arial" panose="020B0604020202020204"/>
                <a:cs typeface="Arial" panose="020B0604020202020204"/>
              </a:rPr>
              <a:t>•</a:t>
            </a:r>
            <a:r>
              <a:rPr sz="1200" kern="0" spc="13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新增合同收入10万元，保有存量专</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线收入7.2万元</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400" dirty="0">
              <a:latin typeface="Arial" panose="020B0604020202020204"/>
              <a:ea typeface="Arial" panose="020B0604020202020204"/>
              <a:cs typeface="Arial" panose="020B0604020202020204"/>
            </a:endParaRPr>
          </a:p>
          <a:p>
            <a:pPr marL="178435" indent="-165735" algn="l" rtl="0" eaLnBrk="0">
              <a:lnSpc>
                <a:spcPct val="111000"/>
              </a:lnSpc>
              <a:spcBef>
                <a:spcPts val="5"/>
              </a:spcBef>
            </a:pPr>
            <a:r>
              <a:rPr sz="1200" kern="0" spc="-10" dirty="0">
                <a:solidFill>
                  <a:srgbClr val="000000">
                    <a:alpha val="100000"/>
                  </a:srgbClr>
                </a:solidFill>
                <a:latin typeface="Arial" panose="020B0604020202020204"/>
                <a:ea typeface="Arial" panose="020B0604020202020204"/>
                <a:cs typeface="Arial" panose="020B0604020202020204"/>
              </a:rPr>
              <a:t>•</a:t>
            </a:r>
            <a:r>
              <a:rPr sz="1200" kern="0" spc="16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在园区开展全省四季度重点产品推介会示范点参观，面向</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全省市县领导展示产品能力，推进产品规</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模发展</a:t>
            </a:r>
            <a:endParaRPr sz="1200" dirty="0">
              <a:latin typeface="微软雅黑" panose="020B0503020204020204" charset="-122"/>
              <a:ea typeface="微软雅黑" panose="020B0503020204020204" charset="-122"/>
              <a:cs typeface="微软雅黑" panose="020B0503020204020204" charset="-122"/>
            </a:endParaRPr>
          </a:p>
        </p:txBody>
      </p:sp>
      <p:sp>
        <p:nvSpPr>
          <p:cNvPr id="990" name="textbox 990"/>
          <p:cNvSpPr/>
          <p:nvPr/>
        </p:nvSpPr>
        <p:spPr>
          <a:xfrm>
            <a:off x="549713" y="894327"/>
            <a:ext cx="8561069" cy="429259"/>
          </a:xfrm>
          <a:prstGeom prst="rect">
            <a:avLst/>
          </a:prstGeom>
          <a:noFill/>
          <a:ln w="0" cap="flat">
            <a:noFill/>
            <a:prstDash val="solid"/>
            <a:miter lim="0"/>
          </a:ln>
        </p:spPr>
        <p:txBody>
          <a:bodyPr vert="horz" wrap="square" lIns="0" tIns="0" rIns="0" bIns="0"/>
          <a:lstStyle/>
          <a:p>
            <a:pPr algn="l" rtl="0" eaLnBrk="0">
              <a:lnSpc>
                <a:spcPct val="70000"/>
              </a:lnSpc>
            </a:pPr>
            <a:endParaRPr sz="100" dirty="0">
              <a:latin typeface="Arial" panose="020B0604020202020204"/>
              <a:ea typeface="Arial" panose="020B0604020202020204"/>
              <a:cs typeface="Arial" panose="020B0604020202020204"/>
            </a:endParaRPr>
          </a:p>
          <a:p>
            <a:pPr marL="12700" indent="-635" algn="l" rtl="0" eaLnBrk="0">
              <a:lnSpc>
                <a:spcPct val="95000"/>
              </a:lnSpc>
            </a:pP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客户简介：天长市高新区中小企业产业园由滁州高新投资控股有限公司投资建设，集标准化厂房、实验室、</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公楼等为一体的现代化科创载体。</a:t>
            </a:r>
            <a:endParaRPr sz="1400" dirty="0">
              <a:latin typeface="微软雅黑" panose="020B0503020204020204" charset="-122"/>
              <a:ea typeface="微软雅黑" panose="020B0503020204020204" charset="-122"/>
              <a:cs typeface="微软雅黑" panose="020B0503020204020204" charset="-122"/>
            </a:endParaRPr>
          </a:p>
        </p:txBody>
      </p:sp>
      <p:sp>
        <p:nvSpPr>
          <p:cNvPr id="992" name="textbox 992"/>
          <p:cNvSpPr/>
          <p:nvPr/>
        </p:nvSpPr>
        <p:spPr>
          <a:xfrm>
            <a:off x="356295" y="192093"/>
            <a:ext cx="8909050" cy="409575"/>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7000"/>
              </a:lnSpc>
            </a:pPr>
            <a:r>
              <a:rPr sz="4000" b="1" kern="0" spc="0" baseline="5000" dirty="0">
                <a:solidFill>
                  <a:srgbClr val="C00000">
                    <a:alpha val="100000"/>
                  </a:srgbClr>
                </a:solidFill>
                <a:latin typeface="微软雅黑" panose="020B0503020204020204" charset="-122"/>
                <a:ea typeface="微软雅黑" panose="020B0503020204020204" charset="-122"/>
                <a:cs typeface="微软雅黑" panose="020B0503020204020204" charset="-122"/>
              </a:rPr>
              <a:t>案例分享1：</a:t>
            </a:r>
            <a:r>
              <a:rPr sz="26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滁州天长园区“绿改+光改“楼宇综</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合场景应用案例</a:t>
            </a:r>
            <a:endParaRPr sz="2400" dirty="0">
              <a:latin typeface="微软雅黑" panose="020B0503020204020204" charset="-122"/>
              <a:ea typeface="微软雅黑" panose="020B0503020204020204" charset="-122"/>
              <a:cs typeface="微软雅黑" panose="020B0503020204020204" charset="-122"/>
            </a:endParaRPr>
          </a:p>
        </p:txBody>
      </p:sp>
      <p:pic>
        <p:nvPicPr>
          <p:cNvPr id="994" name="picture 994"/>
          <p:cNvPicPr>
            <a:picLocks noChangeAspect="1"/>
          </p:cNvPicPr>
          <p:nvPr/>
        </p:nvPicPr>
        <p:blipFill>
          <a:blip r:embed="rId2"/>
          <a:stretch>
            <a:fillRect/>
          </a:stretch>
        </p:blipFill>
        <p:spPr>
          <a:xfrm rot="21600000">
            <a:off x="9452356" y="4986007"/>
            <a:ext cx="2163444" cy="1392047"/>
          </a:xfrm>
          <a:prstGeom prst="rect">
            <a:avLst/>
          </a:prstGeom>
        </p:spPr>
      </p:pic>
      <p:pic>
        <p:nvPicPr>
          <p:cNvPr id="996" name="picture 996"/>
          <p:cNvPicPr>
            <a:picLocks noChangeAspect="1"/>
          </p:cNvPicPr>
          <p:nvPr/>
        </p:nvPicPr>
        <p:blipFill>
          <a:blip r:embed="rId3"/>
          <a:stretch>
            <a:fillRect/>
          </a:stretch>
        </p:blipFill>
        <p:spPr>
          <a:xfrm rot="21600000">
            <a:off x="9470644" y="3502405"/>
            <a:ext cx="2145029" cy="1307211"/>
          </a:xfrm>
          <a:prstGeom prst="rect">
            <a:avLst/>
          </a:prstGeom>
        </p:spPr>
      </p:pic>
      <p:sp>
        <p:nvSpPr>
          <p:cNvPr id="998" name="textbox 998"/>
          <p:cNvSpPr/>
          <p:nvPr/>
        </p:nvSpPr>
        <p:spPr>
          <a:xfrm>
            <a:off x="799744" y="5774232"/>
            <a:ext cx="3200400" cy="75184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kern="0" spc="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通过停车场和公区灯具的升级，实现潮汐照</a:t>
            </a:r>
            <a:endParaRPr sz="1200" dirty="0">
              <a:latin typeface="微软雅黑" panose="020B0503020204020204" charset="-122"/>
              <a:ea typeface="微软雅黑" panose="020B0503020204020204" charset="-122"/>
              <a:cs typeface="微软雅黑" panose="020B0503020204020204" charset="-122"/>
            </a:endParaRPr>
          </a:p>
          <a:p>
            <a:pPr marL="291465" indent="10160" algn="l" rtl="0" eaLnBrk="0">
              <a:lnSpc>
                <a:spcPct val="154000"/>
              </a:lnSpc>
              <a:spcBef>
                <a:spcPts val="5"/>
              </a:spcBef>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明，在降低能耗的同</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时，提升员工的体验感</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知，也获得了更好的网络使用体验</a:t>
            </a:r>
            <a:endParaRPr sz="1200" dirty="0">
              <a:latin typeface="微软雅黑" panose="020B0503020204020204" charset="-122"/>
              <a:ea typeface="微软雅黑" panose="020B0503020204020204" charset="-122"/>
              <a:cs typeface="微软雅黑" panose="020B0503020204020204" charset="-122"/>
            </a:endParaRPr>
          </a:p>
        </p:txBody>
      </p:sp>
      <p:sp>
        <p:nvSpPr>
          <p:cNvPr id="1000" name="rect 1000"/>
          <p:cNvSpPr/>
          <p:nvPr/>
        </p:nvSpPr>
        <p:spPr>
          <a:xfrm>
            <a:off x="233044" y="3644265"/>
            <a:ext cx="320040" cy="1444625"/>
          </a:xfrm>
          <a:prstGeom prst="rect">
            <a:avLst/>
          </a:prstGeom>
          <a:solidFill>
            <a:srgbClr val="C00000">
              <a:alpha val="100000"/>
            </a:srgbClr>
          </a:solidFill>
          <a:ln w="0" cap="flat">
            <a:noFill/>
            <a:prstDash val="solid"/>
            <a:miter lim="0"/>
          </a:ln>
        </p:spPr>
        <p:txBody>
          <a:bodyPr rtlCol="0"/>
          <a:lstStyle/>
          <a:p>
            <a:pPr algn="ctr"/>
            <a:endParaRPr lang="zh-CN" altLang="en-US"/>
          </a:p>
        </p:txBody>
      </p:sp>
      <p:sp>
        <p:nvSpPr>
          <p:cNvPr id="1002" name="rect 1002"/>
          <p:cNvSpPr/>
          <p:nvPr/>
        </p:nvSpPr>
        <p:spPr>
          <a:xfrm>
            <a:off x="233044" y="5280025"/>
            <a:ext cx="320040" cy="1444625"/>
          </a:xfrm>
          <a:prstGeom prst="rect">
            <a:avLst/>
          </a:prstGeom>
          <a:solidFill>
            <a:srgbClr val="C00000">
              <a:alpha val="98823"/>
            </a:srgbClr>
          </a:solidFill>
          <a:ln w="0" cap="flat">
            <a:noFill/>
            <a:prstDash val="solid"/>
            <a:miter lim="0"/>
          </a:ln>
        </p:spPr>
        <p:txBody>
          <a:bodyPr rtlCol="0"/>
          <a:lstStyle/>
          <a:p>
            <a:pPr algn="ctr"/>
            <a:endParaRPr lang="zh-CN" altLang="en-US"/>
          </a:p>
        </p:txBody>
      </p:sp>
      <p:sp>
        <p:nvSpPr>
          <p:cNvPr id="1004" name="rect 1004"/>
          <p:cNvSpPr/>
          <p:nvPr/>
        </p:nvSpPr>
        <p:spPr>
          <a:xfrm>
            <a:off x="233044" y="1986279"/>
            <a:ext cx="320040" cy="1444625"/>
          </a:xfrm>
          <a:prstGeom prst="rect">
            <a:avLst/>
          </a:prstGeom>
          <a:solidFill>
            <a:srgbClr val="C00000">
              <a:alpha val="100000"/>
            </a:srgbClr>
          </a:solidFill>
          <a:ln w="0" cap="flat">
            <a:noFill/>
            <a:prstDash val="solid"/>
            <a:miter lim="0"/>
          </a:ln>
        </p:spPr>
        <p:txBody>
          <a:bodyPr rtlCol="0"/>
          <a:lstStyle/>
          <a:p>
            <a:pPr algn="ctr"/>
            <a:endParaRPr lang="zh-CN" altLang="en-US"/>
          </a:p>
        </p:txBody>
      </p:sp>
      <p:sp>
        <p:nvSpPr>
          <p:cNvPr id="1006" name="textbox 1006"/>
          <p:cNvSpPr/>
          <p:nvPr/>
        </p:nvSpPr>
        <p:spPr>
          <a:xfrm>
            <a:off x="275378" y="921430"/>
            <a:ext cx="231140" cy="5585459"/>
          </a:xfrm>
          <a:prstGeom prst="rect">
            <a:avLst/>
          </a:prstGeom>
          <a:noFill/>
          <a:ln w="0" cap="flat">
            <a:noFill/>
            <a:prstDash val="solid"/>
            <a:miter lim="0"/>
          </a:ln>
        </p:spPr>
        <p:txBody>
          <a:bodyPr vert="eaVert"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88000"/>
              </a:lnSpc>
              <a:tabLst>
                <a:tab pos="117475" algn="l"/>
              </a:tabLst>
            </a:pPr>
            <a:r>
              <a:rPr sz="15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需</a:t>
            </a:r>
            <a:r>
              <a:rPr sz="15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求</a:t>
            </a:r>
            <a:r>
              <a:rPr sz="15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痛</a:t>
            </a:r>
            <a:r>
              <a:rPr sz="15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点</a:t>
            </a:r>
            <a:r>
              <a:rPr sz="15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解</a:t>
            </a:r>
            <a:r>
              <a:rPr sz="1500" b="1" kern="0" spc="-15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决</a:t>
            </a:r>
            <a:r>
              <a:rPr sz="15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方</a:t>
            </a:r>
            <a:r>
              <a:rPr sz="15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案</a:t>
            </a:r>
            <a:r>
              <a:rPr sz="15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项</a:t>
            </a:r>
            <a:r>
              <a:rPr sz="1500" b="1" kern="0" spc="-2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目</a:t>
            </a:r>
            <a:r>
              <a:rPr sz="15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成</a:t>
            </a:r>
            <a:r>
              <a:rPr sz="1500" b="1" kern="0" spc="-2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190" dirty="0">
                <a:solidFill>
                  <a:srgbClr val="FFFFFF">
                    <a:alpha val="100000"/>
                  </a:srgbClr>
                </a:solidFill>
                <a:latin typeface="微软雅黑" panose="020B0503020204020204" charset="-122"/>
                <a:ea typeface="微软雅黑" panose="020B0503020204020204" charset="-122"/>
                <a:cs typeface="微软雅黑" panose="020B0503020204020204" charset="-122"/>
              </a:rPr>
              <a:t>效</a:t>
            </a:r>
            <a:endParaRPr sz="1500" dirty="0">
              <a:latin typeface="微软雅黑" panose="020B0503020204020204" charset="-122"/>
              <a:ea typeface="微软雅黑" panose="020B0503020204020204" charset="-122"/>
              <a:cs typeface="微软雅黑" panose="020B0503020204020204" charset="-122"/>
            </a:endParaRPr>
          </a:p>
        </p:txBody>
      </p:sp>
      <p:pic>
        <p:nvPicPr>
          <p:cNvPr id="1008" name="picture 1008"/>
          <p:cNvPicPr>
            <a:picLocks noChangeAspect="1"/>
          </p:cNvPicPr>
          <p:nvPr/>
        </p:nvPicPr>
        <p:blipFill>
          <a:blip r:embed="rId4"/>
          <a:stretch>
            <a:fillRect/>
          </a:stretch>
        </p:blipFill>
        <p:spPr>
          <a:xfrm rot="21600000">
            <a:off x="288078" y="1437051"/>
            <a:ext cx="118218" cy="104844"/>
          </a:xfrm>
          <a:prstGeom prst="rect">
            <a:avLst/>
          </a:prstGeom>
        </p:spPr>
      </p:pic>
      <p:pic>
        <p:nvPicPr>
          <p:cNvPr id="1010" name="picture 1010"/>
          <p:cNvPicPr>
            <a:picLocks noChangeAspect="1"/>
          </p:cNvPicPr>
          <p:nvPr/>
        </p:nvPicPr>
        <p:blipFill>
          <a:blip r:embed="rId5"/>
          <a:stretch>
            <a:fillRect/>
          </a:stretch>
        </p:blipFill>
        <p:spPr>
          <a:xfrm rot="21600000">
            <a:off x="288078" y="934130"/>
            <a:ext cx="118218" cy="104844"/>
          </a:xfrm>
          <a:prstGeom prst="rect">
            <a:avLst/>
          </a:prstGeom>
        </p:spPr>
      </p:pic>
      <p:pic>
        <p:nvPicPr>
          <p:cNvPr id="1012" name="picture 1012"/>
          <p:cNvPicPr>
            <a:picLocks noChangeAspect="1"/>
          </p:cNvPicPr>
          <p:nvPr/>
        </p:nvPicPr>
        <p:blipFill>
          <a:blip r:embed="rId6"/>
          <a:stretch>
            <a:fillRect/>
          </a:stretch>
        </p:blipFill>
        <p:spPr>
          <a:xfrm rot="21600000">
            <a:off x="335356" y="807667"/>
            <a:ext cx="11520043" cy="67235"/>
          </a:xfrm>
          <a:prstGeom prst="rect">
            <a:avLst/>
          </a:prstGeom>
        </p:spPr>
      </p:pic>
      <p:pic>
        <p:nvPicPr>
          <p:cNvPr id="1014" name="picture 1014"/>
          <p:cNvPicPr>
            <a:picLocks noChangeAspect="1"/>
          </p:cNvPicPr>
          <p:nvPr/>
        </p:nvPicPr>
        <p:blipFill>
          <a:blip r:embed="rId7"/>
          <a:stretch>
            <a:fillRect/>
          </a:stretch>
        </p:blipFill>
        <p:spPr>
          <a:xfrm rot="21600000">
            <a:off x="11125571" y="215865"/>
            <a:ext cx="721554" cy="526610"/>
          </a:xfrm>
          <a:prstGeom prst="rect">
            <a:avLst/>
          </a:prstGeom>
        </p:spPr>
      </p:pic>
      <p:sp>
        <p:nvSpPr>
          <p:cNvPr id="1016" name="path 1016"/>
          <p:cNvSpPr/>
          <p:nvPr/>
        </p:nvSpPr>
        <p:spPr>
          <a:xfrm>
            <a:off x="1037589" y="5669330"/>
            <a:ext cx="1260475" cy="28575"/>
          </a:xfrm>
          <a:custGeom>
            <a:avLst/>
            <a:gdLst/>
            <a:ahLst/>
            <a:cxnLst/>
            <a:rect l="0" t="0" r="0" b="0"/>
            <a:pathLst>
              <a:path w="1985" h="45">
                <a:moveTo>
                  <a:pt x="0" y="22"/>
                </a:moveTo>
                <a:lnTo>
                  <a:pt x="1985" y="22"/>
                </a:lnTo>
              </a:path>
            </a:pathLst>
          </a:custGeom>
          <a:noFill/>
          <a:ln w="28575" cap="flat">
            <a:solidFill>
              <a:srgbClr val="C00000"/>
            </a:solidFill>
            <a:prstDash val="solid"/>
            <a:miter lim="1000000"/>
          </a:ln>
        </p:spPr>
        <p:txBody>
          <a:bodyPr rtlCol="0"/>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p:nvPr/>
        </p:nvSpPr>
        <p:spPr>
          <a:xfrm>
            <a:off x="563029" y="6463696"/>
            <a:ext cx="11066144" cy="241300"/>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4086860" algn="l" rtl="0" eaLnBrk="0">
              <a:lnSpc>
                <a:spcPct val="89000"/>
              </a:lnSpc>
              <a:tabLst>
                <a:tab pos="4603750" algn="l"/>
              </a:tabLst>
            </a:pPr>
            <a:r>
              <a:rPr sz="16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600" b="1" i="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赋</a:t>
            </a:r>
            <a:r>
              <a:rPr sz="16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600" b="1" i="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能</a:t>
            </a:r>
            <a:r>
              <a:rPr sz="16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600" b="1" i="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未</a:t>
            </a:r>
            <a:r>
              <a:rPr sz="16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600" b="1" i="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来</a:t>
            </a:r>
            <a:r>
              <a:rPr sz="16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1600" dirty="0">
              <a:latin typeface="微软雅黑" panose="020B0503020204020204" charset="-122"/>
              <a:ea typeface="微软雅黑" panose="020B0503020204020204" charset="-122"/>
              <a:cs typeface="微软雅黑" panose="020B0503020204020204" charset="-122"/>
            </a:endParaRPr>
          </a:p>
        </p:txBody>
      </p:sp>
      <p:pic>
        <p:nvPicPr>
          <p:cNvPr id="24" name="picture 24"/>
          <p:cNvPicPr>
            <a:picLocks noChangeAspect="1"/>
          </p:cNvPicPr>
          <p:nvPr/>
        </p:nvPicPr>
        <p:blipFill>
          <a:blip r:embed="rId1"/>
          <a:stretch>
            <a:fillRect/>
          </a:stretch>
        </p:blipFill>
        <p:spPr>
          <a:xfrm rot="21600000">
            <a:off x="7396928" y="6578820"/>
            <a:ext cx="4212209" cy="39999"/>
          </a:xfrm>
          <a:prstGeom prst="rect">
            <a:avLst/>
          </a:prstGeom>
        </p:spPr>
      </p:pic>
      <p:pic>
        <p:nvPicPr>
          <p:cNvPr id="26" name="picture 26"/>
          <p:cNvPicPr>
            <a:picLocks noChangeAspect="1"/>
          </p:cNvPicPr>
          <p:nvPr/>
        </p:nvPicPr>
        <p:blipFill>
          <a:blip r:embed="rId2"/>
          <a:stretch>
            <a:fillRect/>
          </a:stretch>
        </p:blipFill>
        <p:spPr>
          <a:xfrm rot="21600000">
            <a:off x="575729" y="6578888"/>
            <a:ext cx="4074540" cy="39932"/>
          </a:xfrm>
          <a:prstGeom prst="rect">
            <a:avLst/>
          </a:prstGeom>
        </p:spPr>
      </p:pic>
      <p:pic>
        <p:nvPicPr>
          <p:cNvPr id="28" name="picture 28"/>
          <p:cNvPicPr>
            <a:picLocks noChangeAspect="1"/>
          </p:cNvPicPr>
          <p:nvPr/>
        </p:nvPicPr>
        <p:blipFill>
          <a:blip r:embed="rId3"/>
          <a:stretch>
            <a:fillRect/>
          </a:stretch>
        </p:blipFill>
        <p:spPr>
          <a:xfrm rot="21600000">
            <a:off x="288759" y="246862"/>
            <a:ext cx="1694052" cy="539013"/>
          </a:xfrm>
          <a:prstGeom prst="rect">
            <a:avLst/>
          </a:prstGeom>
        </p:spPr>
      </p:pic>
      <p:pic>
        <p:nvPicPr>
          <p:cNvPr id="30" name="picture 30"/>
          <p:cNvPicPr>
            <a:picLocks noChangeAspect="1"/>
          </p:cNvPicPr>
          <p:nvPr/>
        </p:nvPicPr>
        <p:blipFill>
          <a:blip r:embed="rId4"/>
          <a:stretch>
            <a:fillRect/>
          </a:stretch>
        </p:blipFill>
        <p:spPr>
          <a:xfrm rot="21600000">
            <a:off x="2282570" y="740790"/>
            <a:ext cx="9333738" cy="50800"/>
          </a:xfrm>
          <a:prstGeom prst="rect">
            <a:avLst/>
          </a:prstGeom>
        </p:spPr>
      </p:pic>
      <p:pic>
        <p:nvPicPr>
          <p:cNvPr id="32" name="picture 32"/>
          <p:cNvPicPr>
            <a:picLocks noChangeAspect="1"/>
          </p:cNvPicPr>
          <p:nvPr/>
        </p:nvPicPr>
        <p:blipFill>
          <a:blip r:embed="rId5"/>
          <a:stretch>
            <a:fillRect/>
          </a:stretch>
        </p:blipFill>
        <p:spPr>
          <a:xfrm rot="21600000">
            <a:off x="11254215" y="217388"/>
            <a:ext cx="723997" cy="530588"/>
          </a:xfrm>
          <a:prstGeom prst="rect">
            <a:avLst/>
          </a:prstGeom>
        </p:spPr>
      </p:pic>
      <p:sp>
        <p:nvSpPr>
          <p:cNvPr id="3" name="rect 8"/>
          <p:cNvSpPr/>
          <p:nvPr/>
        </p:nvSpPr>
        <p:spPr>
          <a:xfrm>
            <a:off x="2861690" y="2293874"/>
            <a:ext cx="5055743" cy="707897"/>
          </a:xfrm>
          <a:prstGeom prst="rect">
            <a:avLst/>
          </a:prstGeom>
          <a:solidFill>
            <a:srgbClr val="C00000">
              <a:alpha val="100000"/>
            </a:srgbClr>
          </a:solidFill>
          <a:ln w="0" cap="flat">
            <a:noFill/>
            <a:prstDash val="solid"/>
            <a:miter lim="0"/>
          </a:ln>
        </p:spPr>
        <p:txBody>
          <a:bodyPr rtlCol="0"/>
          <a:p>
            <a:pPr algn="ctr"/>
            <a:endParaRPr lang="zh-CN" altLang="en-US"/>
          </a:p>
        </p:txBody>
      </p:sp>
      <p:sp>
        <p:nvSpPr>
          <p:cNvPr id="4" name="textbox 12"/>
          <p:cNvSpPr/>
          <p:nvPr/>
        </p:nvSpPr>
        <p:spPr>
          <a:xfrm>
            <a:off x="2141220" y="2361565"/>
            <a:ext cx="6071235" cy="1030605"/>
          </a:xfrm>
          <a:prstGeom prst="rect">
            <a:avLst/>
          </a:prstGeom>
          <a:noFill/>
          <a:ln w="0" cap="flat">
            <a:noFill/>
            <a:prstDash val="solid"/>
            <a:miter lim="0"/>
          </a:ln>
        </p:spPr>
        <p:txBody>
          <a:bodyPr vert="horz" wrap="square" lIns="0" tIns="0" rIns="0" bIns="0"/>
          <a:p>
            <a:pPr algn="l" rtl="0" eaLnBrk="0">
              <a:lnSpc>
                <a:spcPct val="73000"/>
              </a:lnSpc>
            </a:pPr>
            <a:endParaRPr sz="100" dirty="0">
              <a:latin typeface="Arial" panose="020B0604020202020204"/>
              <a:ea typeface="Arial" panose="020B0604020202020204"/>
              <a:cs typeface="Arial" panose="020B0604020202020204"/>
            </a:endParaRPr>
          </a:p>
          <a:p>
            <a:pPr marL="12700" algn="l" rtl="0" eaLnBrk="0">
              <a:lnSpc>
                <a:spcPct val="90000"/>
              </a:lnSpc>
            </a:pPr>
            <a:r>
              <a:rPr sz="7300" b="1" kern="0" spc="-20" baseline="-5000" dirty="0">
                <a:solidFill>
                  <a:srgbClr val="B8160B">
                    <a:alpha val="100000"/>
                  </a:srgbClr>
                </a:solidFill>
                <a:latin typeface="微软雅黑" panose="020B0503020204020204" charset="-122"/>
                <a:ea typeface="微软雅黑" panose="020B0503020204020204" charset="-122"/>
                <a:cs typeface="微软雅黑" panose="020B0503020204020204" charset="-122"/>
              </a:rPr>
              <a:t>01</a:t>
            </a:r>
            <a:r>
              <a:rPr sz="4700" b="1" kern="0" spc="210" dirty="0">
                <a:solidFill>
                  <a:srgbClr val="B8160B">
                    <a:alpha val="100000"/>
                  </a:srgbClr>
                </a:solidFill>
                <a:latin typeface="微软雅黑" panose="020B0503020204020204" charset="-122"/>
                <a:ea typeface="微软雅黑" panose="020B0503020204020204" charset="-122"/>
                <a:cs typeface="微软雅黑" panose="020B0503020204020204" charset="-122"/>
              </a:rPr>
              <a:t>     </a:t>
            </a:r>
            <a:r>
              <a:rPr sz="4900" b="1" kern="0" spc="-2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rPr>
              <a:t>绿色节能产品推广</a:t>
            </a:r>
            <a:r>
              <a:rPr sz="31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endParaRPr sz="3100" dirty="0">
              <a:latin typeface="微软雅黑" panose="020B0503020204020204" charset="-122"/>
              <a:ea typeface="微软雅黑" panose="020B0503020204020204" charset="-122"/>
              <a:cs typeface="微软雅黑" panose="020B0503020204020204" charset="-122"/>
            </a:endParaRPr>
          </a:p>
          <a:p>
            <a:pPr algn="l" rtl="0" eaLnBrk="0">
              <a:lnSpc>
                <a:spcPct val="197000"/>
              </a:lnSpc>
            </a:pPr>
            <a:endParaRPr sz="1000" dirty="0">
              <a:latin typeface="Arial" panose="020B0604020202020204"/>
              <a:ea typeface="Arial" panose="020B0604020202020204"/>
              <a:cs typeface="Arial" panose="020B0604020202020204"/>
            </a:endParaRPr>
          </a:p>
          <a:p>
            <a:pPr algn="l" rtl="0" eaLnBrk="0">
              <a:lnSpc>
                <a:spcPct val="108000"/>
              </a:lnSpc>
            </a:pPr>
            <a:endParaRPr sz="1100" dirty="0">
              <a:latin typeface="Arial" panose="020B0604020202020204"/>
              <a:ea typeface="Arial" panose="020B0604020202020204"/>
              <a:cs typeface="Arial" panose="020B0604020202020204"/>
            </a:endParaRPr>
          </a:p>
          <a:p>
            <a:pPr marL="12700" algn="l" rtl="0" eaLnBrk="0">
              <a:lnSpc>
                <a:spcPct val="90000"/>
              </a:lnSpc>
              <a:spcBef>
                <a:spcPts val="5"/>
              </a:spcBef>
            </a:pPr>
            <a:r>
              <a:rPr sz="31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3100" dirty="0">
              <a:latin typeface="微软雅黑" panose="020B0503020204020204" charset="-122"/>
              <a:ea typeface="微软雅黑" panose="020B0503020204020204" charset="-122"/>
              <a:cs typeface="微软雅黑" panose="020B0503020204020204" charset="-122"/>
            </a:endParaRPr>
          </a:p>
        </p:txBody>
      </p:sp>
      <p:sp>
        <p:nvSpPr>
          <p:cNvPr id="5" name="rect 18"/>
          <p:cNvSpPr/>
          <p:nvPr/>
        </p:nvSpPr>
        <p:spPr>
          <a:xfrm>
            <a:off x="2856928" y="2289111"/>
            <a:ext cx="5065268" cy="717422"/>
          </a:xfrm>
          <a:prstGeom prst="rect">
            <a:avLst/>
          </a:prstGeom>
          <a:solidFill>
            <a:srgbClr val="C00000">
              <a:alpha val="100000"/>
            </a:srgbClr>
          </a:solidFill>
          <a:ln w="0" cap="flat">
            <a:noFill/>
            <a:prstDash val="solid"/>
            <a:miter lim="0"/>
          </a:ln>
        </p:spPr>
        <p:txBody>
          <a:bodyPr rtlCol="0"/>
          <a:p>
            <a:pPr algn="ctr"/>
            <a:endParaRPr lang="zh-CN" altLang="en-US"/>
          </a:p>
        </p:txBody>
      </p:sp>
      <p:sp>
        <p:nvSpPr>
          <p:cNvPr id="6" name="textbox 1172"/>
          <p:cNvSpPr/>
          <p:nvPr/>
        </p:nvSpPr>
        <p:spPr>
          <a:xfrm>
            <a:off x="3287648" y="2298700"/>
            <a:ext cx="4042409" cy="708025"/>
          </a:xfrm>
          <a:prstGeom prst="roundRect">
            <a:avLst>
              <a:gd name="adj" fmla="val 17776"/>
            </a:avLst>
          </a:prstGeom>
          <a:solidFill>
            <a:srgbClr val="F2CBCB">
              <a:alpha val="100000"/>
            </a:srgbClr>
          </a:solidFill>
          <a:ln w="9525" cap="flat">
            <a:solidFill>
              <a:srgbClr val="FFFFFF"/>
            </a:solidFill>
            <a:prstDash val="solid"/>
            <a:miter lim="0"/>
          </a:ln>
        </p:spPr>
        <p:txBody>
          <a:bodyPr vert="horz" wrap="square" lIns="0" tIns="0" rIns="0" bIns="0"/>
          <a:p>
            <a:pPr algn="l" rtl="0" eaLnBrk="0">
              <a:lnSpc>
                <a:spcPct val="110000"/>
              </a:lnSpc>
            </a:pPr>
            <a:endParaRPr sz="800" dirty="0">
              <a:latin typeface="Arial" panose="020B0604020202020204"/>
              <a:ea typeface="Arial" panose="020B0604020202020204"/>
              <a:cs typeface="Arial" panose="020B0604020202020204"/>
            </a:endParaRPr>
          </a:p>
          <a:p>
            <a:pPr marL="361315" algn="l" rtl="0" eaLnBrk="0">
              <a:lnSpc>
                <a:spcPct val="89000"/>
              </a:lnSpc>
              <a:spcBef>
                <a:spcPts val="5"/>
              </a:spcBef>
            </a:pPr>
            <a:r>
              <a:rPr sz="3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绿色节能产品推广</a:t>
            </a:r>
            <a:endParaRPr sz="32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rect 1018"/>
          <p:cNvSpPr/>
          <p:nvPr/>
        </p:nvSpPr>
        <p:spPr>
          <a:xfrm>
            <a:off x="600494" y="1943100"/>
            <a:ext cx="8303475" cy="4839416"/>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1020" name="textbox 1020"/>
          <p:cNvSpPr/>
          <p:nvPr/>
        </p:nvSpPr>
        <p:spPr>
          <a:xfrm>
            <a:off x="789686" y="2293670"/>
            <a:ext cx="7966709" cy="333692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302260" indent="-280035" algn="l" rtl="0" eaLnBrk="0">
              <a:lnSpc>
                <a:spcPct val="150000"/>
              </a:lnSpc>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客户痛点：</a:t>
            </a:r>
            <a:r>
              <a:rPr sz="12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办公楼走道公区原有40盏600*600mm面板灯常亮，浪费电能；2、员工下班时忘记</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关灯，导致电能</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浪费严重，不便于管</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理</a:t>
            </a:r>
            <a:endParaRPr sz="1200" dirty="0">
              <a:latin typeface="微软雅黑" panose="020B0503020204020204" charset="-122"/>
              <a:ea typeface="微软雅黑" panose="020B0503020204020204" charset="-122"/>
              <a:cs typeface="微软雅黑" panose="020B0503020204020204" charset="-122"/>
            </a:endParaRPr>
          </a:p>
          <a:p>
            <a:pPr marL="22225" algn="l" rtl="0" eaLnBrk="0">
              <a:lnSpc>
                <a:spcPct val="89000"/>
              </a:lnSpc>
              <a:spcBef>
                <a:spcPts val="1480"/>
              </a:spcBef>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改造需求：</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响应政府力行节能减排的号召，降低楼宇照明日常用电量，提升楼宇照明智能化管理水平</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12700" algn="l" rtl="0" eaLnBrk="0">
              <a:lnSpc>
                <a:spcPct val="89000"/>
              </a:lnSpc>
              <a:spcBef>
                <a:spcPts val="365"/>
              </a:spcBef>
            </a:pP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关键产</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品能力：</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借助</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云端潮汐节能大脑平台</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，满足</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远程控制、定时开关、数据一屏管理、场景化节能策略</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等功能</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000" dirty="0">
              <a:latin typeface="Arial" panose="020B0604020202020204"/>
              <a:ea typeface="Arial" panose="020B0604020202020204"/>
              <a:cs typeface="Arial" panose="020B0604020202020204"/>
            </a:endParaRPr>
          </a:p>
          <a:p>
            <a:pPr marL="291465" indent="-278765" algn="l" rtl="0" eaLnBrk="0">
              <a:lnSpc>
                <a:spcPct val="149000"/>
              </a:lnSpc>
              <a:spcBef>
                <a:spcPts val="370"/>
              </a:spcBef>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匹配解决方案：</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传统面板灯升级为</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智能面板灯</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，配套自研边缘网关和潮汐节能管理平台，通过场景化策略，根据人</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流量和时间段，自动调节照度，</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提高体验感和管理便捷度，同时大大降低楼宇照明能耗。</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5000"/>
              </a:lnSpc>
            </a:pPr>
            <a:endParaRPr sz="300" dirty="0">
              <a:latin typeface="Arial" panose="020B0604020202020204"/>
              <a:ea typeface="Arial" panose="020B0604020202020204"/>
              <a:cs typeface="Arial" panose="020B0604020202020204"/>
            </a:endParaRPr>
          </a:p>
          <a:p>
            <a:pPr marL="341630" algn="l" rtl="0" eaLnBrk="0">
              <a:lnSpc>
                <a:spcPct val="113000"/>
              </a:lnSpc>
              <a:spcBef>
                <a:spcPts val="0"/>
              </a:spcBef>
              <a:tabLst>
                <a:tab pos="5168900" algn="l"/>
              </a:tabLst>
            </a:pPr>
            <a:r>
              <a:rPr sz="2100" b="1" kern="0" spc="20" baseline="-1000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客户层面</a:t>
            </a:r>
            <a:r>
              <a:rPr sz="1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b="1" u="sng" kern="0" spc="180" dirty="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  </a:t>
            </a:r>
            <a:r>
              <a:rPr sz="2100" b="1" u="sng" kern="0" spc="20" baseline="10000" dirty="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电信层面</a:t>
            </a:r>
            <a:r>
              <a:rPr sz="1300" b="1" u="sng" kern="0" spc="0" dirty="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	</a:t>
            </a:r>
            <a:endParaRPr sz="1300" dirty="0">
              <a:latin typeface="微软雅黑" panose="020B0503020204020204" charset="-122"/>
              <a:ea typeface="微软雅黑" panose="020B0503020204020204" charset="-122"/>
              <a:cs typeface="微软雅黑" panose="020B0503020204020204" charset="-122"/>
            </a:endParaRPr>
          </a:p>
        </p:txBody>
      </p:sp>
      <p:sp>
        <p:nvSpPr>
          <p:cNvPr id="1022" name="textbox 1022"/>
          <p:cNvSpPr/>
          <p:nvPr/>
        </p:nvSpPr>
        <p:spPr>
          <a:xfrm>
            <a:off x="233044" y="5280025"/>
            <a:ext cx="320675" cy="1444625"/>
          </a:xfrm>
          <a:prstGeom prst="rect">
            <a:avLst/>
          </a:prstGeom>
          <a:solidFill>
            <a:srgbClr val="C00000">
              <a:alpha val="98823"/>
            </a:srgbClr>
          </a:solidFill>
          <a:ln w="0" cap="flat">
            <a:noFill/>
            <a:prstDash val="solid"/>
            <a:miter lim="0"/>
          </a:ln>
        </p:spPr>
        <p:txBody>
          <a:bodyPr vert="eaVert" wrap="square" lIns="0" tIns="0" rIns="0" bIns="0"/>
          <a:lstStyle/>
          <a:p>
            <a:pPr algn="l" rtl="0" eaLnBrk="0">
              <a:lnSpc>
                <a:spcPct val="127000"/>
              </a:lnSpc>
            </a:pPr>
            <a:endParaRPr sz="300" dirty="0">
              <a:latin typeface="Arial" panose="020B0604020202020204"/>
              <a:ea typeface="Arial" panose="020B0604020202020204"/>
              <a:cs typeface="Arial" panose="020B0604020202020204"/>
            </a:endParaRPr>
          </a:p>
          <a:p>
            <a:pPr marL="266065" algn="l" rtl="0" eaLnBrk="0">
              <a:lnSpc>
                <a:spcPct val="86000"/>
              </a:lnSpc>
              <a:spcBef>
                <a:spcPts val="5"/>
              </a:spcBef>
            </a:pPr>
            <a:r>
              <a:rPr sz="1500" b="1" kern="0" spc="340" dirty="0">
                <a:solidFill>
                  <a:srgbClr val="FFFFFF">
                    <a:alpha val="100000"/>
                  </a:srgbClr>
                </a:solidFill>
                <a:latin typeface="微软雅黑" panose="020B0503020204020204" charset="-122"/>
                <a:ea typeface="微软雅黑" panose="020B0503020204020204" charset="-122"/>
                <a:cs typeface="微软雅黑" panose="020B0503020204020204" charset="-122"/>
              </a:rPr>
              <a:t>项目成</a:t>
            </a:r>
            <a:endParaRPr sz="1500" dirty="0">
              <a:latin typeface="微软雅黑" panose="020B0503020204020204" charset="-122"/>
              <a:ea typeface="微软雅黑" panose="020B0503020204020204" charset="-122"/>
              <a:cs typeface="微软雅黑" panose="020B0503020204020204" charset="-122"/>
            </a:endParaRPr>
          </a:p>
        </p:txBody>
      </p:sp>
      <p:sp>
        <p:nvSpPr>
          <p:cNvPr id="1024" name="textbox 1024"/>
          <p:cNvSpPr/>
          <p:nvPr/>
        </p:nvSpPr>
        <p:spPr>
          <a:xfrm>
            <a:off x="279903" y="6265576"/>
            <a:ext cx="11632565" cy="48577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94000"/>
              </a:lnSpc>
            </a:pPr>
            <a:r>
              <a:rPr sz="24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rPr>
              <a:t>效</a:t>
            </a:r>
            <a:r>
              <a:rPr sz="15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保障客户用</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网体验，员工访客上网流畅</a:t>
            </a:r>
            <a:endParaRPr sz="1200" dirty="0">
              <a:latin typeface="微软雅黑" panose="020B0503020204020204" charset="-122"/>
              <a:ea typeface="微软雅黑" panose="020B0503020204020204" charset="-122"/>
              <a:cs typeface="微软雅黑" panose="020B0503020204020204" charset="-122"/>
            </a:endParaRPr>
          </a:p>
          <a:p>
            <a:pPr algn="r" rtl="0" eaLnBrk="0">
              <a:lnSpc>
                <a:spcPct val="94000"/>
              </a:lnSpc>
              <a:spcBef>
                <a:spcPts val="175"/>
              </a:spcBef>
            </a:pPr>
            <a:r>
              <a:rPr sz="15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20</a:t>
            </a:r>
            <a:endParaRPr sz="1500" dirty="0">
              <a:latin typeface="微软雅黑" panose="020B0503020204020204" charset="-122"/>
              <a:ea typeface="微软雅黑" panose="020B0503020204020204" charset="-122"/>
              <a:cs typeface="微软雅黑" panose="020B0503020204020204" charset="-122"/>
            </a:endParaRPr>
          </a:p>
        </p:txBody>
      </p:sp>
      <p:graphicFrame>
        <p:nvGraphicFramePr>
          <p:cNvPr id="1026" name="table 1026"/>
          <p:cNvGraphicFramePr>
            <a:graphicFrameLocks noGrp="1"/>
          </p:cNvGraphicFramePr>
          <p:nvPr/>
        </p:nvGraphicFramePr>
        <p:xfrm>
          <a:off x="9048750" y="1579879"/>
          <a:ext cx="2997200" cy="5194300"/>
        </p:xfrm>
        <a:graphic>
          <a:graphicData uri="http://schemas.openxmlformats.org/drawingml/2006/table">
            <a:tbl>
              <a:tblPr/>
              <a:tblGrid>
                <a:gridCol w="2997200"/>
              </a:tblGrid>
              <a:tr h="36766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r>
              <a:tr h="1595119">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r>
              <a:tr h="130238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r>
              <a:tr h="192913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r>
            </a:tbl>
          </a:graphicData>
        </a:graphic>
      </p:graphicFrame>
      <p:sp>
        <p:nvSpPr>
          <p:cNvPr id="1028" name="textbox 1028"/>
          <p:cNvSpPr/>
          <p:nvPr/>
        </p:nvSpPr>
        <p:spPr>
          <a:xfrm>
            <a:off x="485690" y="1045204"/>
            <a:ext cx="8396605" cy="53594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kern="0" spc="-10" dirty="0">
                <a:solidFill>
                  <a:srgbClr val="000000">
                    <a:alpha val="100000"/>
                  </a:srgbClr>
                </a:solidFill>
                <a:latin typeface="Wingdings" panose="05000000000000000000"/>
                <a:ea typeface="Wingdings" panose="05000000000000000000"/>
                <a:cs typeface="Wingdings" panose="05000000000000000000"/>
              </a:rPr>
              <a:t>n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客户简介：县政府工作部门，主管全县交通运输</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工作。</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kern="0" spc="-10" dirty="0">
                <a:solidFill>
                  <a:srgbClr val="000000">
                    <a:alpha val="100000"/>
                  </a:srgbClr>
                </a:solidFill>
                <a:latin typeface="Wingdings" panose="05000000000000000000"/>
                <a:ea typeface="Wingdings" panose="05000000000000000000"/>
                <a:cs typeface="Wingdings" panose="05000000000000000000"/>
              </a:rPr>
              <a:t>n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获客关键：</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借力《滁州市人民政府关于印发“十四五”节能减排实施方案的通知》</a:t>
            </a:r>
            <a:r>
              <a:rPr sz="1400" b="1" kern="0" spc="-2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+管理节能+定制方案</a:t>
            </a:r>
            <a:endParaRPr sz="1400" dirty="0">
              <a:latin typeface="微软雅黑" panose="020B0503020204020204" charset="-122"/>
              <a:ea typeface="微软雅黑" panose="020B0503020204020204" charset="-122"/>
              <a:cs typeface="微软雅黑" panose="020B0503020204020204" charset="-122"/>
            </a:endParaRPr>
          </a:p>
        </p:txBody>
      </p:sp>
      <p:pic>
        <p:nvPicPr>
          <p:cNvPr id="1030" name="picture 1030"/>
          <p:cNvPicPr>
            <a:picLocks noChangeAspect="1"/>
          </p:cNvPicPr>
          <p:nvPr/>
        </p:nvPicPr>
        <p:blipFill>
          <a:blip r:embed="rId1"/>
          <a:stretch>
            <a:fillRect/>
          </a:stretch>
        </p:blipFill>
        <p:spPr>
          <a:xfrm rot="21600000">
            <a:off x="9373869" y="1947545"/>
            <a:ext cx="2346959" cy="1482725"/>
          </a:xfrm>
          <a:prstGeom prst="rect">
            <a:avLst/>
          </a:prstGeom>
        </p:spPr>
      </p:pic>
      <p:pic>
        <p:nvPicPr>
          <p:cNvPr id="1032" name="picture 1032"/>
          <p:cNvPicPr>
            <a:picLocks noChangeAspect="1"/>
          </p:cNvPicPr>
          <p:nvPr/>
        </p:nvPicPr>
        <p:blipFill>
          <a:blip r:embed="rId2"/>
          <a:stretch>
            <a:fillRect/>
          </a:stretch>
        </p:blipFill>
        <p:spPr>
          <a:xfrm rot="21600000">
            <a:off x="9373869" y="5088890"/>
            <a:ext cx="2347594" cy="1456055"/>
          </a:xfrm>
          <a:prstGeom prst="rect">
            <a:avLst/>
          </a:prstGeom>
        </p:spPr>
      </p:pic>
      <p:pic>
        <p:nvPicPr>
          <p:cNvPr id="1034" name="picture 1034"/>
          <p:cNvPicPr>
            <a:picLocks noChangeAspect="1"/>
          </p:cNvPicPr>
          <p:nvPr/>
        </p:nvPicPr>
        <p:blipFill>
          <a:blip r:embed="rId3"/>
          <a:stretch>
            <a:fillRect/>
          </a:stretch>
        </p:blipFill>
        <p:spPr>
          <a:xfrm rot="21600000">
            <a:off x="9373869" y="3542665"/>
            <a:ext cx="2346325" cy="1302384"/>
          </a:xfrm>
          <a:prstGeom prst="rect">
            <a:avLst/>
          </a:prstGeom>
        </p:spPr>
      </p:pic>
      <p:sp>
        <p:nvSpPr>
          <p:cNvPr id="1036" name="textbox 1036"/>
          <p:cNvSpPr/>
          <p:nvPr/>
        </p:nvSpPr>
        <p:spPr>
          <a:xfrm>
            <a:off x="356295" y="192093"/>
            <a:ext cx="7458075" cy="409575"/>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7000"/>
              </a:lnSpc>
            </a:pPr>
            <a:r>
              <a:rPr sz="4000" b="1" kern="0" spc="0" baseline="5000" dirty="0">
                <a:solidFill>
                  <a:srgbClr val="C00000">
                    <a:alpha val="100000"/>
                  </a:srgbClr>
                </a:solidFill>
                <a:latin typeface="微软雅黑" panose="020B0503020204020204" charset="-122"/>
                <a:ea typeface="微软雅黑" panose="020B0503020204020204" charset="-122"/>
                <a:cs typeface="微软雅黑" panose="020B0503020204020204" charset="-122"/>
              </a:rPr>
              <a:t>案例分享2：</a:t>
            </a:r>
            <a:r>
              <a:rPr sz="26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凤阳县交通局楼宇室内照</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明场景应用案例</a:t>
            </a:r>
            <a:endParaRPr sz="2400" dirty="0">
              <a:latin typeface="微软雅黑" panose="020B0503020204020204" charset="-122"/>
              <a:ea typeface="微软雅黑" panose="020B0503020204020204" charset="-122"/>
              <a:cs typeface="微软雅黑" panose="020B0503020204020204" charset="-122"/>
            </a:endParaRPr>
          </a:p>
        </p:txBody>
      </p:sp>
      <p:sp>
        <p:nvSpPr>
          <p:cNvPr id="1038" name="textbox 1038"/>
          <p:cNvSpPr/>
          <p:nvPr/>
        </p:nvSpPr>
        <p:spPr>
          <a:xfrm>
            <a:off x="4531690" y="5735828"/>
            <a:ext cx="3238500" cy="46228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kern="0" spc="0" dirty="0">
                <a:solidFill>
                  <a:srgbClr val="000000">
                    <a:alpha val="100000"/>
                  </a:srgbClr>
                </a:solidFill>
                <a:latin typeface="Arial" panose="020B0604020202020204"/>
                <a:ea typeface="Arial" panose="020B0604020202020204"/>
                <a:cs typeface="Arial" panose="020B0604020202020204"/>
              </a:rPr>
              <a:t>•</a:t>
            </a:r>
            <a:r>
              <a:rPr sz="1200" kern="0" spc="14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打造安徽</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县域行政管理</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部门</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室内绿色照明标杆</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700" dirty="0">
              <a:latin typeface="Arial" panose="020B0604020202020204"/>
              <a:ea typeface="Arial" panose="020B0604020202020204"/>
              <a:cs typeface="Arial" panose="020B0604020202020204"/>
            </a:endParaRPr>
          </a:p>
          <a:p>
            <a:pPr marL="12700" algn="l" rtl="0" eaLnBrk="0">
              <a:lnSpc>
                <a:spcPct val="89000"/>
              </a:lnSpc>
              <a:spcBef>
                <a:spcPts val="5"/>
              </a:spcBef>
            </a:pPr>
            <a:r>
              <a:rPr sz="1200" kern="0" spc="-1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同时，拉动一条</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300 元/月的组网专线</a:t>
            </a:r>
            <a:endParaRPr sz="1200" dirty="0">
              <a:latin typeface="微软雅黑" panose="020B0503020204020204" charset="-122"/>
              <a:ea typeface="微软雅黑" panose="020B0503020204020204" charset="-122"/>
              <a:cs typeface="微软雅黑" panose="020B0503020204020204" charset="-122"/>
            </a:endParaRPr>
          </a:p>
        </p:txBody>
      </p:sp>
      <p:sp>
        <p:nvSpPr>
          <p:cNvPr id="1040" name="textbox 1040"/>
          <p:cNvSpPr/>
          <p:nvPr/>
        </p:nvSpPr>
        <p:spPr>
          <a:xfrm>
            <a:off x="799744" y="5774232"/>
            <a:ext cx="3187700" cy="46228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kern="0" spc="-1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响应</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国家节能减排号召</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，节能的</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同时不影响</a:t>
            </a:r>
            <a:endParaRPr sz="1200" dirty="0">
              <a:latin typeface="微软雅黑" panose="020B0503020204020204" charset="-122"/>
              <a:ea typeface="微软雅黑" panose="020B0503020204020204" charset="-122"/>
              <a:cs typeface="微软雅黑" panose="020B0503020204020204" charset="-122"/>
            </a:endParaRPr>
          </a:p>
          <a:p>
            <a:pPr marL="294005" algn="l" rtl="0" eaLnBrk="0">
              <a:lnSpc>
                <a:spcPts val="2160"/>
              </a:lnSpc>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感知，通过平台实现便捷管</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理</a:t>
            </a:r>
            <a:endParaRPr sz="1200" dirty="0">
              <a:latin typeface="微软雅黑" panose="020B0503020204020204" charset="-122"/>
              <a:ea typeface="微软雅黑" panose="020B0503020204020204" charset="-122"/>
              <a:cs typeface="微软雅黑" panose="020B0503020204020204" charset="-122"/>
            </a:endParaRPr>
          </a:p>
        </p:txBody>
      </p:sp>
      <p:pic>
        <p:nvPicPr>
          <p:cNvPr id="1042" name="picture 1042"/>
          <p:cNvPicPr>
            <a:picLocks noChangeAspect="1"/>
          </p:cNvPicPr>
          <p:nvPr/>
        </p:nvPicPr>
        <p:blipFill>
          <a:blip r:embed="rId4"/>
          <a:stretch>
            <a:fillRect/>
          </a:stretch>
        </p:blipFill>
        <p:spPr>
          <a:xfrm rot="21600000">
            <a:off x="335356" y="807667"/>
            <a:ext cx="11520043" cy="67235"/>
          </a:xfrm>
          <a:prstGeom prst="rect">
            <a:avLst/>
          </a:prstGeom>
        </p:spPr>
      </p:pic>
      <p:sp>
        <p:nvSpPr>
          <p:cNvPr id="1044" name="textbox 1044"/>
          <p:cNvSpPr/>
          <p:nvPr/>
        </p:nvSpPr>
        <p:spPr>
          <a:xfrm>
            <a:off x="9621519" y="1418590"/>
            <a:ext cx="1866900" cy="378459"/>
          </a:xfrm>
          <a:prstGeom prst="rect">
            <a:avLst/>
          </a:prstGeom>
          <a:solidFill>
            <a:srgbClr val="FFFFFF">
              <a:alpha val="97647"/>
            </a:srgbClr>
          </a:solidFill>
          <a:ln w="0" cap="flat">
            <a:noFill/>
            <a:prstDash val="solid"/>
            <a:miter lim="0"/>
          </a:ln>
        </p:spPr>
        <p:txBody>
          <a:bodyPr vert="horz" wrap="square" lIns="0" tIns="0" rIns="0" bIns="0"/>
          <a:lstStyle/>
          <a:p>
            <a:pPr algn="l" rtl="0" eaLnBrk="0">
              <a:lnSpc>
                <a:spcPct val="108000"/>
              </a:lnSpc>
            </a:pPr>
            <a:endParaRPr sz="600" dirty="0">
              <a:latin typeface="Arial" panose="020B0604020202020204"/>
              <a:ea typeface="Arial" panose="020B0604020202020204"/>
              <a:cs typeface="Arial" panose="020B0604020202020204"/>
            </a:endParaRPr>
          </a:p>
          <a:p>
            <a:pPr marL="532130" algn="l" rtl="0" eaLnBrk="0">
              <a:lnSpc>
                <a:spcPct val="94000"/>
              </a:lnSpc>
              <a:spcBef>
                <a:spcPts val="0"/>
              </a:spcBef>
            </a:pP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项目风采</a:t>
            </a:r>
            <a:endParaRPr sz="1500" dirty="0">
              <a:latin typeface="微软雅黑" panose="020B0503020204020204" charset="-122"/>
              <a:ea typeface="微软雅黑" panose="020B0503020204020204" charset="-122"/>
              <a:cs typeface="微软雅黑" panose="020B0503020204020204" charset="-122"/>
            </a:endParaRPr>
          </a:p>
        </p:txBody>
      </p:sp>
      <p:sp>
        <p:nvSpPr>
          <p:cNvPr id="1046" name="textbox 1046"/>
          <p:cNvSpPr/>
          <p:nvPr/>
        </p:nvSpPr>
        <p:spPr>
          <a:xfrm>
            <a:off x="233044" y="1986279"/>
            <a:ext cx="320675" cy="1445260"/>
          </a:xfrm>
          <a:prstGeom prst="rect">
            <a:avLst/>
          </a:prstGeom>
          <a:solidFill>
            <a:srgbClr val="C00000">
              <a:alpha val="100000"/>
            </a:srgbClr>
          </a:solidFill>
          <a:ln w="0" cap="flat">
            <a:noFill/>
            <a:prstDash val="solid"/>
            <a:miter lim="0"/>
          </a:ln>
        </p:spPr>
        <p:txBody>
          <a:bodyPr vert="eaVert" wrap="square" lIns="0" tIns="0" rIns="0" bIns="0"/>
          <a:lstStyle/>
          <a:p>
            <a:pPr algn="l" rtl="0" eaLnBrk="0">
              <a:lnSpc>
                <a:spcPct val="125000"/>
              </a:lnSpc>
            </a:pPr>
            <a:endParaRPr sz="300" dirty="0">
              <a:latin typeface="Arial" panose="020B0604020202020204"/>
              <a:ea typeface="Arial" panose="020B0604020202020204"/>
              <a:cs typeface="Arial" panose="020B0604020202020204"/>
            </a:endParaRPr>
          </a:p>
          <a:p>
            <a:pPr marL="265430" algn="l" rtl="0" eaLnBrk="0">
              <a:lnSpc>
                <a:spcPct val="87000"/>
              </a:lnSpc>
              <a:spcBef>
                <a:spcPts val="5"/>
              </a:spcBef>
            </a:pPr>
            <a:r>
              <a:rPr sz="1500" b="1" kern="0" spc="360" dirty="0">
                <a:solidFill>
                  <a:srgbClr val="FFFFFF">
                    <a:alpha val="100000"/>
                  </a:srgbClr>
                </a:solidFill>
                <a:latin typeface="微软雅黑" panose="020B0503020204020204" charset="-122"/>
                <a:ea typeface="微软雅黑" panose="020B0503020204020204" charset="-122"/>
                <a:cs typeface="微软雅黑" panose="020B0503020204020204" charset="-122"/>
              </a:rPr>
              <a:t>需求痛点</a:t>
            </a:r>
            <a:endParaRPr sz="1500" dirty="0">
              <a:latin typeface="微软雅黑" panose="020B0503020204020204" charset="-122"/>
              <a:ea typeface="微软雅黑" panose="020B0503020204020204" charset="-122"/>
              <a:cs typeface="微软雅黑" panose="020B0503020204020204" charset="-122"/>
            </a:endParaRPr>
          </a:p>
        </p:txBody>
      </p:sp>
      <p:sp>
        <p:nvSpPr>
          <p:cNvPr id="1048" name="textbox 1048"/>
          <p:cNvSpPr/>
          <p:nvPr/>
        </p:nvSpPr>
        <p:spPr>
          <a:xfrm>
            <a:off x="233044" y="3644265"/>
            <a:ext cx="320675" cy="1444625"/>
          </a:xfrm>
          <a:prstGeom prst="rect">
            <a:avLst/>
          </a:prstGeom>
          <a:solidFill>
            <a:srgbClr val="C00000">
              <a:alpha val="100000"/>
            </a:srgbClr>
          </a:solidFill>
          <a:ln w="0" cap="flat">
            <a:noFill/>
            <a:prstDash val="solid"/>
            <a:miter lim="0"/>
          </a:ln>
        </p:spPr>
        <p:txBody>
          <a:bodyPr vert="eaVert" wrap="square" lIns="0" tIns="0" rIns="0" bIns="0"/>
          <a:lstStyle/>
          <a:p>
            <a:pPr algn="l" rtl="0" eaLnBrk="0">
              <a:lnSpc>
                <a:spcPct val="125000"/>
              </a:lnSpc>
            </a:pPr>
            <a:endParaRPr sz="300" dirty="0">
              <a:latin typeface="Arial" panose="020B0604020202020204"/>
              <a:ea typeface="Arial" panose="020B0604020202020204"/>
              <a:cs typeface="Arial" panose="020B0604020202020204"/>
            </a:endParaRPr>
          </a:p>
          <a:p>
            <a:pPr marL="266065" algn="l" rtl="0" eaLnBrk="0">
              <a:lnSpc>
                <a:spcPct val="87000"/>
              </a:lnSpc>
              <a:spcBef>
                <a:spcPts val="0"/>
              </a:spcBef>
            </a:pPr>
            <a:r>
              <a:rPr sz="1500" b="1" kern="0" spc="360" dirty="0">
                <a:solidFill>
                  <a:srgbClr val="FFFFFF">
                    <a:alpha val="100000"/>
                  </a:srgbClr>
                </a:solidFill>
                <a:latin typeface="微软雅黑" panose="020B0503020204020204" charset="-122"/>
                <a:ea typeface="微软雅黑" panose="020B0503020204020204" charset="-122"/>
                <a:cs typeface="微软雅黑" panose="020B0503020204020204" charset="-122"/>
              </a:rPr>
              <a:t>解决方案</a:t>
            </a:r>
            <a:endParaRPr sz="1500" dirty="0">
              <a:latin typeface="微软雅黑" panose="020B0503020204020204" charset="-122"/>
              <a:ea typeface="微软雅黑" panose="020B0503020204020204" charset="-122"/>
              <a:cs typeface="微软雅黑" panose="020B0503020204020204" charset="-122"/>
            </a:endParaRPr>
          </a:p>
        </p:txBody>
      </p:sp>
      <p:pic>
        <p:nvPicPr>
          <p:cNvPr id="1050" name="picture 1050"/>
          <p:cNvPicPr>
            <a:picLocks noChangeAspect="1"/>
          </p:cNvPicPr>
          <p:nvPr/>
        </p:nvPicPr>
        <p:blipFill>
          <a:blip r:embed="rId5"/>
          <a:stretch>
            <a:fillRect/>
          </a:stretch>
        </p:blipFill>
        <p:spPr>
          <a:xfrm rot="21600000">
            <a:off x="11125571" y="215865"/>
            <a:ext cx="721554" cy="526610"/>
          </a:xfrm>
          <a:prstGeom prst="rect">
            <a:avLst/>
          </a:prstGeom>
        </p:spPr>
      </p:pic>
      <p:sp>
        <p:nvSpPr>
          <p:cNvPr id="1052" name="path 1052"/>
          <p:cNvSpPr/>
          <p:nvPr/>
        </p:nvSpPr>
        <p:spPr>
          <a:xfrm>
            <a:off x="1037589" y="5669330"/>
            <a:ext cx="1260475" cy="28575"/>
          </a:xfrm>
          <a:custGeom>
            <a:avLst/>
            <a:gdLst/>
            <a:ahLst/>
            <a:cxnLst/>
            <a:rect l="0" t="0" r="0" b="0"/>
            <a:pathLst>
              <a:path w="1985" h="45">
                <a:moveTo>
                  <a:pt x="0" y="22"/>
                </a:moveTo>
                <a:lnTo>
                  <a:pt x="1985" y="22"/>
                </a:lnTo>
              </a:path>
            </a:pathLst>
          </a:custGeom>
          <a:noFill/>
          <a:ln w="28575" cap="flat">
            <a:solidFill>
              <a:srgbClr val="C00000"/>
            </a:solidFill>
            <a:prstDash val="solid"/>
            <a:miter lim="1000000"/>
          </a:ln>
        </p:spPr>
        <p:txBody>
          <a:bodyPr rtlCol="0"/>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 1054"/>
          <p:cNvSpPr/>
          <p:nvPr/>
        </p:nvSpPr>
        <p:spPr>
          <a:xfrm>
            <a:off x="600494" y="1943100"/>
            <a:ext cx="8303475" cy="4839416"/>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1056" name="textbox 1056"/>
          <p:cNvSpPr/>
          <p:nvPr/>
        </p:nvSpPr>
        <p:spPr>
          <a:xfrm>
            <a:off x="789686" y="2278202"/>
            <a:ext cx="7924800" cy="335216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302895" indent="-280670" algn="l" rtl="0" eaLnBrk="0">
              <a:lnSpc>
                <a:spcPct val="149000"/>
              </a:lnSpc>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客户痛点：</a:t>
            </a:r>
            <a:r>
              <a:rPr sz="1200" b="1"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酒店大厅和客房走道筒灯</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24小时不间断照明，能源消耗大，管理困难，缺乏运维手段；2</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、酒店会</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议室原AC+AP组</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网经常卡顿掉线</a:t>
            </a:r>
            <a:endParaRPr sz="1200" dirty="0">
              <a:latin typeface="微软雅黑" panose="020B0503020204020204" charset="-122"/>
              <a:ea typeface="微软雅黑" panose="020B0503020204020204" charset="-122"/>
              <a:cs typeface="微软雅黑" panose="020B0503020204020204" charset="-122"/>
            </a:endParaRPr>
          </a:p>
          <a:p>
            <a:pPr marL="22225" algn="l" rtl="0" eaLnBrk="0">
              <a:lnSpc>
                <a:spcPct val="89000"/>
              </a:lnSpc>
              <a:spcBef>
                <a:spcPts val="1475"/>
              </a:spcBef>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改造需求：</a:t>
            </a:r>
            <a:r>
              <a:rPr sz="12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1、酒店大厅、客房走道筒灯改造；2、会议室、宴会厅</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全光组网改造</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marL="290195" indent="-278130" algn="l" rtl="0" eaLnBrk="0">
              <a:lnSpc>
                <a:spcPct val="149000"/>
              </a:lnSpc>
              <a:spcBef>
                <a:spcPts val="370"/>
              </a:spcBef>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关键产品能力：</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传统灯具升级为</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智能灯具</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，使用绿色照明解决方案的</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动态调亮、智能场景化策略、平台管理</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等；计</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划通过全光组网覆盖，为节能设备提供网</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络支持</a:t>
            </a:r>
            <a:endParaRPr sz="1200" dirty="0">
              <a:latin typeface="微软雅黑" panose="020B0503020204020204" charset="-122"/>
              <a:ea typeface="微软雅黑" panose="020B0503020204020204" charset="-122"/>
              <a:cs typeface="微软雅黑" panose="020B0503020204020204" charset="-122"/>
            </a:endParaRPr>
          </a:p>
          <a:p>
            <a:pPr marL="290195" indent="-278130" algn="l" rtl="0" eaLnBrk="0">
              <a:lnSpc>
                <a:spcPct val="150000"/>
              </a:lnSpc>
              <a:spcBef>
                <a:spcPts val="1440"/>
              </a:spcBef>
            </a:pP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匹配解决方案：</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计划改造筒灯</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177盏</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，布放网关组网，通过平台进行分组策略设置，进行动态调亮，在达成节能预</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期的同时，提升照明体验效果，同时可以通过平台进行灯</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具管理</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91000"/>
              </a:lnSpc>
            </a:pPr>
            <a:endParaRPr sz="1000" dirty="0">
              <a:latin typeface="Arial" panose="020B0604020202020204"/>
              <a:ea typeface="Arial" panose="020B0604020202020204"/>
              <a:cs typeface="Arial" panose="020B0604020202020204"/>
            </a:endParaRPr>
          </a:p>
          <a:p>
            <a:pPr algn="l" rtl="0" eaLnBrk="0">
              <a:lnSpc>
                <a:spcPct val="114000"/>
              </a:lnSpc>
            </a:pPr>
            <a:endParaRPr sz="300" dirty="0">
              <a:latin typeface="Arial" panose="020B0604020202020204"/>
              <a:ea typeface="Arial" panose="020B0604020202020204"/>
              <a:cs typeface="Arial" panose="020B0604020202020204"/>
            </a:endParaRPr>
          </a:p>
          <a:p>
            <a:pPr marL="341630" algn="l" rtl="0" eaLnBrk="0">
              <a:lnSpc>
                <a:spcPct val="113000"/>
              </a:lnSpc>
              <a:tabLst>
                <a:tab pos="5168900" algn="l"/>
              </a:tabLst>
            </a:pPr>
            <a:r>
              <a:rPr sz="2100" b="1" kern="0" spc="20" baseline="-1000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客户层面</a:t>
            </a:r>
            <a:r>
              <a:rPr sz="1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b="1" u="sng" kern="0" spc="180" dirty="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  </a:t>
            </a:r>
            <a:r>
              <a:rPr sz="2100" b="1" u="sng" kern="0" spc="20" baseline="10000" dirty="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电信层面</a:t>
            </a:r>
            <a:r>
              <a:rPr sz="1300" b="1" u="sng" kern="0" spc="0" dirty="0">
                <a:solidFill>
                  <a:srgbClr val="000000">
                    <a:alpha val="100000"/>
                  </a:srgbClr>
                </a:solidFill>
                <a:uFill>
                  <a:solidFill>
                    <a:srgbClr val="C00000"/>
                  </a:solidFill>
                </a:uFill>
                <a:latin typeface="微软雅黑" panose="020B0503020204020204" charset="-122"/>
                <a:ea typeface="微软雅黑" panose="020B0503020204020204" charset="-122"/>
                <a:cs typeface="微软雅黑" panose="020B0503020204020204" charset="-122"/>
              </a:rPr>
              <a:t>	</a:t>
            </a:r>
            <a:endParaRPr sz="1300" dirty="0">
              <a:latin typeface="微软雅黑" panose="020B0503020204020204" charset="-122"/>
              <a:ea typeface="微软雅黑" panose="020B0503020204020204" charset="-122"/>
              <a:cs typeface="微软雅黑" panose="020B0503020204020204" charset="-122"/>
            </a:endParaRPr>
          </a:p>
        </p:txBody>
      </p:sp>
      <p:graphicFrame>
        <p:nvGraphicFramePr>
          <p:cNvPr id="1058" name="table 1058"/>
          <p:cNvGraphicFramePr>
            <a:graphicFrameLocks noGrp="1"/>
          </p:cNvGraphicFramePr>
          <p:nvPr/>
        </p:nvGraphicFramePr>
        <p:xfrm>
          <a:off x="9048750" y="1418590"/>
          <a:ext cx="2997200" cy="5354954"/>
        </p:xfrm>
        <a:graphic>
          <a:graphicData uri="http://schemas.openxmlformats.org/drawingml/2006/table">
            <a:tbl>
              <a:tblPr/>
              <a:tblGrid>
                <a:gridCol w="2997200"/>
              </a:tblGrid>
              <a:tr h="2221229">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r>
              <a:tr h="3133725">
                <a:tc>
                  <a:txBody>
                    <a:bodyPr/>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2623820" algn="l" rtl="0" eaLnBrk="0">
                        <a:lnSpc>
                          <a:spcPct val="94000"/>
                        </a:lnSpc>
                        <a:spcBef>
                          <a:spcPts val="5"/>
                        </a:spcBef>
                      </a:pPr>
                      <a:r>
                        <a:rPr sz="15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21</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r>
            </a:tbl>
          </a:graphicData>
        </a:graphic>
      </p:graphicFrame>
      <p:pic>
        <p:nvPicPr>
          <p:cNvPr id="1060" name="picture 1060"/>
          <p:cNvPicPr>
            <a:picLocks noChangeAspect="1"/>
          </p:cNvPicPr>
          <p:nvPr/>
        </p:nvPicPr>
        <p:blipFill>
          <a:blip r:embed="rId1"/>
          <a:stretch>
            <a:fillRect/>
          </a:stretch>
        </p:blipFill>
        <p:spPr>
          <a:xfrm rot="21600000">
            <a:off x="9394825" y="1993265"/>
            <a:ext cx="2373630" cy="1967229"/>
          </a:xfrm>
          <a:prstGeom prst="rect">
            <a:avLst/>
          </a:prstGeom>
        </p:spPr>
      </p:pic>
      <p:sp>
        <p:nvSpPr>
          <p:cNvPr id="1062" name="textbox 1062"/>
          <p:cNvSpPr/>
          <p:nvPr/>
        </p:nvSpPr>
        <p:spPr>
          <a:xfrm>
            <a:off x="416501" y="1138549"/>
            <a:ext cx="8448040" cy="53594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kern="0" spc="-10" dirty="0">
                <a:solidFill>
                  <a:srgbClr val="000000">
                    <a:alpha val="100000"/>
                  </a:srgbClr>
                </a:solidFill>
                <a:latin typeface="Wingdings" panose="05000000000000000000"/>
                <a:ea typeface="Wingdings" panose="05000000000000000000"/>
                <a:cs typeface="Wingdings" panose="05000000000000000000"/>
              </a:rPr>
              <a:t>n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客户简介：该酒店为四星级宾馆，由淮</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南市平圩发电有限责任公司投资并管理，经常举办各类大型会议。</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kern="0" spc="-10" dirty="0">
                <a:solidFill>
                  <a:srgbClr val="000000">
                    <a:alpha val="100000"/>
                  </a:srgbClr>
                </a:solidFill>
                <a:latin typeface="Wingdings" panose="05000000000000000000"/>
                <a:ea typeface="Wingdings" panose="05000000000000000000"/>
                <a:cs typeface="Wingdings" panose="05000000000000000000"/>
              </a:rPr>
              <a:t>n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获客关键：以</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场景化照明+绿色节</a:t>
            </a: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能云平台+升级光改</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，提升客户照明体验，满足节能与管理的需求。</a:t>
            </a:r>
            <a:endParaRPr sz="1400" dirty="0">
              <a:latin typeface="微软雅黑" panose="020B0503020204020204" charset="-122"/>
              <a:ea typeface="微软雅黑" panose="020B0503020204020204" charset="-122"/>
              <a:cs typeface="微软雅黑" panose="020B0503020204020204" charset="-122"/>
            </a:endParaRPr>
          </a:p>
        </p:txBody>
      </p:sp>
      <p:sp>
        <p:nvSpPr>
          <p:cNvPr id="1064" name="textbox 1064"/>
          <p:cNvSpPr/>
          <p:nvPr/>
        </p:nvSpPr>
        <p:spPr>
          <a:xfrm>
            <a:off x="4531690" y="5735828"/>
            <a:ext cx="3961765" cy="1021714"/>
          </a:xfrm>
          <a:prstGeom prst="rect">
            <a:avLst/>
          </a:prstGeom>
          <a:noFill/>
          <a:ln w="0" cap="flat">
            <a:noFill/>
            <a:prstDash val="solid"/>
            <a:miter lim="0"/>
          </a:ln>
        </p:spPr>
        <p:txBody>
          <a:bodyPr vert="horz" wrap="square" lIns="0" tIns="0" rIns="0" bIns="0"/>
          <a:lstStyle/>
          <a:p>
            <a:pPr algn="l" rtl="0" eaLnBrk="0">
              <a:lnSpc>
                <a:spcPct val="73000"/>
              </a:lnSpc>
            </a:pPr>
            <a:endParaRPr sz="100" dirty="0">
              <a:latin typeface="Arial" panose="020B0604020202020204"/>
              <a:ea typeface="Arial" panose="020B0604020202020204"/>
              <a:cs typeface="Arial" panose="020B0604020202020204"/>
            </a:endParaRPr>
          </a:p>
          <a:p>
            <a:pPr marL="178435" indent="-165735" algn="l" rtl="0" eaLnBrk="0">
              <a:lnSpc>
                <a:spcPct val="124000"/>
              </a:lnSpc>
            </a:pPr>
            <a:r>
              <a:rPr sz="1200" kern="0" spc="0" dirty="0">
                <a:solidFill>
                  <a:srgbClr val="000000">
                    <a:alpha val="100000"/>
                  </a:srgbClr>
                </a:solidFill>
                <a:latin typeface="Arial" panose="020B0604020202020204"/>
                <a:ea typeface="Arial" panose="020B0604020202020204"/>
                <a:cs typeface="Arial" panose="020B0604020202020204"/>
              </a:rPr>
              <a:t>•</a:t>
            </a:r>
            <a:r>
              <a:rPr sz="1200" kern="0" spc="14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突破新场景，拉动产品发展，</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绿改+光改</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”，为后期融</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合推广提供参考</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sz="500" dirty="0">
              <a:latin typeface="Arial" panose="020B0604020202020204"/>
              <a:ea typeface="Arial" panose="020B0604020202020204"/>
              <a:cs typeface="Arial" panose="020B0604020202020204"/>
            </a:endParaRPr>
          </a:p>
          <a:p>
            <a:pPr marL="177800" indent="-165100" algn="l" rtl="0" eaLnBrk="0">
              <a:lnSpc>
                <a:spcPct val="124000"/>
              </a:lnSpc>
              <a:spcBef>
                <a:spcPts val="5"/>
              </a:spcBef>
            </a:pPr>
            <a:r>
              <a:rPr sz="1200" kern="0" spc="0" dirty="0">
                <a:solidFill>
                  <a:srgbClr val="000000">
                    <a:alpha val="100000"/>
                  </a:srgbClr>
                </a:solidFill>
                <a:latin typeface="Arial" panose="020B0604020202020204"/>
                <a:ea typeface="Arial" panose="020B0604020202020204"/>
                <a:cs typeface="Arial" panose="020B0604020202020204"/>
              </a:rPr>
              <a:t>•</a:t>
            </a:r>
            <a:r>
              <a:rPr sz="1200" kern="0" spc="13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成功签约存量专线加装</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FTTR-B 2主14从</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，签约</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29</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9元套</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餐5个(5主18从</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1200" dirty="0">
              <a:latin typeface="微软雅黑" panose="020B0503020204020204" charset="-122"/>
              <a:ea typeface="微软雅黑" panose="020B0503020204020204" charset="-122"/>
              <a:cs typeface="微软雅黑" panose="020B0503020204020204" charset="-122"/>
            </a:endParaRPr>
          </a:p>
        </p:txBody>
      </p:sp>
      <p:sp>
        <p:nvSpPr>
          <p:cNvPr id="1066" name="textbox 1066"/>
          <p:cNvSpPr/>
          <p:nvPr/>
        </p:nvSpPr>
        <p:spPr>
          <a:xfrm>
            <a:off x="356295" y="192093"/>
            <a:ext cx="9393555" cy="37782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9000"/>
              </a:lnSpc>
            </a:pPr>
            <a:r>
              <a:rPr sz="26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案例分享3：淮南古阳酒店“绿改+光改“楼宇室内场景应</a:t>
            </a:r>
            <a:r>
              <a:rPr sz="26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用案例</a:t>
            </a:r>
            <a:endParaRPr sz="2600" dirty="0">
              <a:latin typeface="微软雅黑" panose="020B0503020204020204" charset="-122"/>
              <a:ea typeface="微软雅黑" panose="020B0503020204020204" charset="-122"/>
              <a:cs typeface="微软雅黑" panose="020B0503020204020204" charset="-122"/>
            </a:endParaRPr>
          </a:p>
        </p:txBody>
      </p:sp>
      <p:sp>
        <p:nvSpPr>
          <p:cNvPr id="1068" name="textbox 1068"/>
          <p:cNvSpPr/>
          <p:nvPr/>
        </p:nvSpPr>
        <p:spPr>
          <a:xfrm>
            <a:off x="799744" y="5774232"/>
            <a:ext cx="3322320" cy="1026160"/>
          </a:xfrm>
          <a:prstGeom prst="rect">
            <a:avLst/>
          </a:prstGeom>
          <a:noFill/>
          <a:ln w="0" cap="flat">
            <a:noFill/>
            <a:prstDash val="solid"/>
            <a:miter lim="0"/>
          </a:ln>
        </p:spPr>
        <p:txBody>
          <a:bodyPr vert="horz" wrap="square" lIns="0" tIns="0" rIns="0" bIns="0"/>
          <a:lstStyle/>
          <a:p>
            <a:pPr algn="l" rtl="0" eaLnBrk="0">
              <a:lnSpc>
                <a:spcPct val="95000"/>
              </a:lnSpc>
            </a:pPr>
            <a:endParaRPr sz="100" dirty="0">
              <a:latin typeface="Arial" panose="020B0604020202020204"/>
              <a:ea typeface="Arial" panose="020B0604020202020204"/>
              <a:cs typeface="Arial" panose="020B0604020202020204"/>
            </a:endParaRPr>
          </a:p>
          <a:p>
            <a:pPr marL="291465" indent="-278765" algn="l" rtl="0" eaLnBrk="0">
              <a:lnSpc>
                <a:spcPct val="123000"/>
              </a:lnSpc>
            </a:pPr>
            <a:r>
              <a:rPr sz="1200" kern="0" spc="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通过公区灯具的升级，实现</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潮汐照明</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，在降</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低能耗的同时，提升顾客的体验</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感知</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600" dirty="0">
              <a:latin typeface="Arial" panose="020B0604020202020204"/>
              <a:ea typeface="Arial" panose="020B0604020202020204"/>
              <a:cs typeface="Arial" panose="020B0604020202020204"/>
            </a:endParaRPr>
          </a:p>
          <a:p>
            <a:pPr marL="291465" indent="-278765" algn="l" rtl="0" eaLnBrk="0">
              <a:lnSpc>
                <a:spcPct val="124000"/>
              </a:lnSpc>
              <a:spcBef>
                <a:spcPts val="5"/>
              </a:spcBef>
            </a:pPr>
            <a:r>
              <a:rPr sz="1200" kern="0" spc="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保障了</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会议厅、宴会厅大厅</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等</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场景用网体验，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客户上网流畅</a:t>
            </a:r>
            <a:endParaRPr sz="1200" dirty="0">
              <a:latin typeface="微软雅黑" panose="020B0503020204020204" charset="-122"/>
              <a:ea typeface="微软雅黑" panose="020B0503020204020204" charset="-122"/>
              <a:cs typeface="微软雅黑" panose="020B0503020204020204" charset="-122"/>
            </a:endParaRPr>
          </a:p>
        </p:txBody>
      </p:sp>
      <p:pic>
        <p:nvPicPr>
          <p:cNvPr id="1070" name="picture 1070"/>
          <p:cNvPicPr>
            <a:picLocks noChangeAspect="1"/>
          </p:cNvPicPr>
          <p:nvPr/>
        </p:nvPicPr>
        <p:blipFill>
          <a:blip r:embed="rId2"/>
          <a:stretch>
            <a:fillRect/>
          </a:stretch>
        </p:blipFill>
        <p:spPr>
          <a:xfrm rot="21600000">
            <a:off x="9394825" y="5483225"/>
            <a:ext cx="2341880" cy="1066164"/>
          </a:xfrm>
          <a:prstGeom prst="rect">
            <a:avLst/>
          </a:prstGeom>
        </p:spPr>
      </p:pic>
      <p:pic>
        <p:nvPicPr>
          <p:cNvPr id="1072" name="picture 1072"/>
          <p:cNvPicPr>
            <a:picLocks noChangeAspect="1"/>
          </p:cNvPicPr>
          <p:nvPr/>
        </p:nvPicPr>
        <p:blipFill>
          <a:blip r:embed="rId3"/>
          <a:stretch>
            <a:fillRect/>
          </a:stretch>
        </p:blipFill>
        <p:spPr>
          <a:xfrm rot="21600000">
            <a:off x="9394825" y="4058919"/>
            <a:ext cx="2341880" cy="1052195"/>
          </a:xfrm>
          <a:prstGeom prst="rect">
            <a:avLst/>
          </a:prstGeom>
        </p:spPr>
      </p:pic>
      <p:pic>
        <p:nvPicPr>
          <p:cNvPr id="1074" name="picture 1074"/>
          <p:cNvPicPr>
            <a:picLocks noChangeAspect="1"/>
          </p:cNvPicPr>
          <p:nvPr/>
        </p:nvPicPr>
        <p:blipFill>
          <a:blip r:embed="rId4"/>
          <a:stretch>
            <a:fillRect/>
          </a:stretch>
        </p:blipFill>
        <p:spPr>
          <a:xfrm rot="21600000">
            <a:off x="335356" y="807667"/>
            <a:ext cx="11520043" cy="67235"/>
          </a:xfrm>
          <a:prstGeom prst="rect">
            <a:avLst/>
          </a:prstGeom>
        </p:spPr>
      </p:pic>
      <p:sp>
        <p:nvSpPr>
          <p:cNvPr id="1076" name="textbox 1076"/>
          <p:cNvSpPr/>
          <p:nvPr/>
        </p:nvSpPr>
        <p:spPr>
          <a:xfrm>
            <a:off x="9621519" y="1418590"/>
            <a:ext cx="1866900" cy="378459"/>
          </a:xfrm>
          <a:prstGeom prst="rect">
            <a:avLst/>
          </a:prstGeom>
          <a:solidFill>
            <a:srgbClr val="FFFFFF">
              <a:alpha val="97647"/>
            </a:srgbClr>
          </a:solidFill>
          <a:ln w="0" cap="flat">
            <a:noFill/>
            <a:prstDash val="solid"/>
            <a:miter lim="0"/>
          </a:ln>
        </p:spPr>
        <p:txBody>
          <a:bodyPr vert="horz" wrap="square" lIns="0" tIns="0" rIns="0" bIns="0"/>
          <a:lstStyle/>
          <a:p>
            <a:pPr algn="l" rtl="0" eaLnBrk="0">
              <a:lnSpc>
                <a:spcPct val="108000"/>
              </a:lnSpc>
            </a:pPr>
            <a:endParaRPr sz="600" dirty="0">
              <a:latin typeface="Arial" panose="020B0604020202020204"/>
              <a:ea typeface="Arial" panose="020B0604020202020204"/>
              <a:cs typeface="Arial" panose="020B0604020202020204"/>
            </a:endParaRPr>
          </a:p>
          <a:p>
            <a:pPr marL="532130" algn="l" rtl="0" eaLnBrk="0">
              <a:lnSpc>
                <a:spcPct val="94000"/>
              </a:lnSpc>
              <a:spcBef>
                <a:spcPts val="0"/>
              </a:spcBef>
            </a:pP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项目风采</a:t>
            </a:r>
            <a:endParaRPr sz="1500" dirty="0">
              <a:latin typeface="微软雅黑" panose="020B0503020204020204" charset="-122"/>
              <a:ea typeface="微软雅黑" panose="020B0503020204020204" charset="-122"/>
              <a:cs typeface="微软雅黑" panose="020B0503020204020204" charset="-122"/>
            </a:endParaRPr>
          </a:p>
        </p:txBody>
      </p:sp>
      <p:sp>
        <p:nvSpPr>
          <p:cNvPr id="1078" name="textbox 1078"/>
          <p:cNvSpPr/>
          <p:nvPr/>
        </p:nvSpPr>
        <p:spPr>
          <a:xfrm>
            <a:off x="233044" y="1986279"/>
            <a:ext cx="320675" cy="1445260"/>
          </a:xfrm>
          <a:prstGeom prst="rect">
            <a:avLst/>
          </a:prstGeom>
          <a:solidFill>
            <a:srgbClr val="C00000">
              <a:alpha val="100000"/>
            </a:srgbClr>
          </a:solidFill>
          <a:ln w="0" cap="flat">
            <a:noFill/>
            <a:prstDash val="solid"/>
            <a:miter lim="0"/>
          </a:ln>
        </p:spPr>
        <p:txBody>
          <a:bodyPr vert="eaVert" wrap="square" lIns="0" tIns="0" rIns="0" bIns="0"/>
          <a:lstStyle/>
          <a:p>
            <a:pPr algn="l" rtl="0" eaLnBrk="0">
              <a:lnSpc>
                <a:spcPct val="125000"/>
              </a:lnSpc>
            </a:pPr>
            <a:endParaRPr sz="300" dirty="0">
              <a:latin typeface="Arial" panose="020B0604020202020204"/>
              <a:ea typeface="Arial" panose="020B0604020202020204"/>
              <a:cs typeface="Arial" panose="020B0604020202020204"/>
            </a:endParaRPr>
          </a:p>
          <a:p>
            <a:pPr marL="265430" algn="l" rtl="0" eaLnBrk="0">
              <a:lnSpc>
                <a:spcPct val="87000"/>
              </a:lnSpc>
              <a:spcBef>
                <a:spcPts val="5"/>
              </a:spcBef>
            </a:pPr>
            <a:r>
              <a:rPr sz="1500" b="1" kern="0" spc="360" dirty="0">
                <a:solidFill>
                  <a:srgbClr val="FFFFFF">
                    <a:alpha val="100000"/>
                  </a:srgbClr>
                </a:solidFill>
                <a:latin typeface="微软雅黑" panose="020B0503020204020204" charset="-122"/>
                <a:ea typeface="微软雅黑" panose="020B0503020204020204" charset="-122"/>
                <a:cs typeface="微软雅黑" panose="020B0503020204020204" charset="-122"/>
              </a:rPr>
              <a:t>需求痛点</a:t>
            </a:r>
            <a:endParaRPr sz="1500" dirty="0">
              <a:latin typeface="微软雅黑" panose="020B0503020204020204" charset="-122"/>
              <a:ea typeface="微软雅黑" panose="020B0503020204020204" charset="-122"/>
              <a:cs typeface="微软雅黑" panose="020B0503020204020204" charset="-122"/>
            </a:endParaRPr>
          </a:p>
        </p:txBody>
      </p:sp>
      <p:sp>
        <p:nvSpPr>
          <p:cNvPr id="1080" name="textbox 1080"/>
          <p:cNvSpPr/>
          <p:nvPr/>
        </p:nvSpPr>
        <p:spPr>
          <a:xfrm>
            <a:off x="233044" y="3644265"/>
            <a:ext cx="320675" cy="1444625"/>
          </a:xfrm>
          <a:prstGeom prst="rect">
            <a:avLst/>
          </a:prstGeom>
          <a:solidFill>
            <a:srgbClr val="C00000">
              <a:alpha val="100000"/>
            </a:srgbClr>
          </a:solidFill>
          <a:ln w="0" cap="flat">
            <a:noFill/>
            <a:prstDash val="solid"/>
            <a:miter lim="0"/>
          </a:ln>
        </p:spPr>
        <p:txBody>
          <a:bodyPr vert="eaVert" wrap="square" lIns="0" tIns="0" rIns="0" bIns="0"/>
          <a:lstStyle/>
          <a:p>
            <a:pPr algn="l" rtl="0" eaLnBrk="0">
              <a:lnSpc>
                <a:spcPct val="125000"/>
              </a:lnSpc>
            </a:pPr>
            <a:endParaRPr sz="300" dirty="0">
              <a:latin typeface="Arial" panose="020B0604020202020204"/>
              <a:ea typeface="Arial" panose="020B0604020202020204"/>
              <a:cs typeface="Arial" panose="020B0604020202020204"/>
            </a:endParaRPr>
          </a:p>
          <a:p>
            <a:pPr marL="266065" algn="l" rtl="0" eaLnBrk="0">
              <a:lnSpc>
                <a:spcPct val="87000"/>
              </a:lnSpc>
              <a:spcBef>
                <a:spcPts val="0"/>
              </a:spcBef>
            </a:pPr>
            <a:r>
              <a:rPr sz="1500" b="1" kern="0" spc="360" dirty="0">
                <a:solidFill>
                  <a:srgbClr val="FFFFFF">
                    <a:alpha val="100000"/>
                  </a:srgbClr>
                </a:solidFill>
                <a:latin typeface="微软雅黑" panose="020B0503020204020204" charset="-122"/>
                <a:ea typeface="微软雅黑" panose="020B0503020204020204" charset="-122"/>
                <a:cs typeface="微软雅黑" panose="020B0503020204020204" charset="-122"/>
              </a:rPr>
              <a:t>解决方案</a:t>
            </a:r>
            <a:endParaRPr sz="1500" dirty="0">
              <a:latin typeface="微软雅黑" panose="020B0503020204020204" charset="-122"/>
              <a:ea typeface="微软雅黑" panose="020B0503020204020204" charset="-122"/>
              <a:cs typeface="微软雅黑" panose="020B0503020204020204" charset="-122"/>
            </a:endParaRPr>
          </a:p>
        </p:txBody>
      </p:sp>
      <p:sp>
        <p:nvSpPr>
          <p:cNvPr id="1082" name="textbox 1082"/>
          <p:cNvSpPr/>
          <p:nvPr/>
        </p:nvSpPr>
        <p:spPr>
          <a:xfrm>
            <a:off x="233044" y="5280025"/>
            <a:ext cx="320675" cy="1444625"/>
          </a:xfrm>
          <a:prstGeom prst="rect">
            <a:avLst/>
          </a:prstGeom>
          <a:solidFill>
            <a:srgbClr val="C00000">
              <a:alpha val="98823"/>
            </a:srgbClr>
          </a:solidFill>
          <a:ln w="0" cap="flat">
            <a:noFill/>
            <a:prstDash val="solid"/>
            <a:miter lim="0"/>
          </a:ln>
        </p:spPr>
        <p:txBody>
          <a:bodyPr vert="eaVert" wrap="square" lIns="0" tIns="0" rIns="0" bIns="0"/>
          <a:lstStyle/>
          <a:p>
            <a:pPr algn="l" rtl="0" eaLnBrk="0">
              <a:lnSpc>
                <a:spcPct val="126000"/>
              </a:lnSpc>
            </a:pPr>
            <a:endParaRPr sz="300" dirty="0">
              <a:latin typeface="Arial" panose="020B0604020202020204"/>
              <a:ea typeface="Arial" panose="020B0604020202020204"/>
              <a:cs typeface="Arial" panose="020B0604020202020204"/>
            </a:endParaRPr>
          </a:p>
          <a:p>
            <a:pPr marL="266065" algn="l" rtl="0" eaLnBrk="0">
              <a:lnSpc>
                <a:spcPct val="87000"/>
              </a:lnSpc>
              <a:spcBef>
                <a:spcPts val="0"/>
              </a:spcBef>
            </a:pPr>
            <a:r>
              <a:rPr sz="1500" b="1" kern="0" spc="360" dirty="0">
                <a:solidFill>
                  <a:srgbClr val="FFFFFF">
                    <a:alpha val="100000"/>
                  </a:srgbClr>
                </a:solidFill>
                <a:latin typeface="微软雅黑" panose="020B0503020204020204" charset="-122"/>
                <a:ea typeface="微软雅黑" panose="020B0503020204020204" charset="-122"/>
                <a:cs typeface="微软雅黑" panose="020B0503020204020204" charset="-122"/>
              </a:rPr>
              <a:t>项目成效</a:t>
            </a:r>
            <a:endParaRPr sz="1500" dirty="0">
              <a:latin typeface="微软雅黑" panose="020B0503020204020204" charset="-122"/>
              <a:ea typeface="微软雅黑" panose="020B0503020204020204" charset="-122"/>
              <a:cs typeface="微软雅黑" panose="020B0503020204020204" charset="-122"/>
            </a:endParaRPr>
          </a:p>
        </p:txBody>
      </p:sp>
      <p:pic>
        <p:nvPicPr>
          <p:cNvPr id="1084" name="picture 1084"/>
          <p:cNvPicPr>
            <a:picLocks noChangeAspect="1"/>
          </p:cNvPicPr>
          <p:nvPr/>
        </p:nvPicPr>
        <p:blipFill>
          <a:blip r:embed="rId5"/>
          <a:stretch>
            <a:fillRect/>
          </a:stretch>
        </p:blipFill>
        <p:spPr>
          <a:xfrm rot="21600000">
            <a:off x="11125571" y="215865"/>
            <a:ext cx="721554" cy="526610"/>
          </a:xfrm>
          <a:prstGeom prst="rect">
            <a:avLst/>
          </a:prstGeom>
        </p:spPr>
      </p:pic>
      <p:sp>
        <p:nvSpPr>
          <p:cNvPr id="1086" name="path 1086"/>
          <p:cNvSpPr/>
          <p:nvPr/>
        </p:nvSpPr>
        <p:spPr>
          <a:xfrm>
            <a:off x="1037589" y="5669330"/>
            <a:ext cx="1260475" cy="28575"/>
          </a:xfrm>
          <a:custGeom>
            <a:avLst/>
            <a:gdLst/>
            <a:ahLst/>
            <a:cxnLst/>
            <a:rect l="0" t="0" r="0" b="0"/>
            <a:pathLst>
              <a:path w="1985" h="45">
                <a:moveTo>
                  <a:pt x="0" y="22"/>
                </a:moveTo>
                <a:lnTo>
                  <a:pt x="1985" y="22"/>
                </a:lnTo>
              </a:path>
            </a:pathLst>
          </a:custGeom>
          <a:noFill/>
          <a:ln w="28575" cap="flat">
            <a:solidFill>
              <a:srgbClr val="C00000"/>
            </a:solidFill>
            <a:prstDash val="solid"/>
            <a:miter lim="1000000"/>
          </a:ln>
        </p:spPr>
        <p:txBody>
          <a:bodyPr rtlCol="0"/>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 name="textbox 1088"/>
          <p:cNvSpPr/>
          <p:nvPr/>
        </p:nvSpPr>
        <p:spPr>
          <a:xfrm>
            <a:off x="7422081" y="3242823"/>
            <a:ext cx="4558665" cy="3168014"/>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8415" algn="l" rtl="0" eaLnBrk="0">
              <a:lnSpc>
                <a:spcPct val="94000"/>
              </a:lnSpc>
              <a:tabLst>
                <a:tab pos="182245" algn="l"/>
              </a:tabLst>
            </a:pP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USB</a:t>
            </a:r>
            <a:r>
              <a:rPr sz="15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调试器介绍</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1190"/>
              </a:spcBef>
            </a:pPr>
            <a:r>
              <a:rPr sz="1500" kern="0" spc="80" dirty="0">
                <a:solidFill>
                  <a:srgbClr val="000000">
                    <a:alpha val="100000"/>
                  </a:srgbClr>
                </a:solidFill>
                <a:latin typeface="Arial" panose="020B0604020202020204"/>
                <a:ea typeface="Arial" panose="020B0604020202020204"/>
                <a:cs typeface="Arial" panose="020B0604020202020204"/>
              </a:rPr>
              <a:t>•</a:t>
            </a:r>
            <a:r>
              <a:rPr sz="1500" kern="0" spc="20" dirty="0">
                <a:solidFill>
                  <a:srgbClr val="000000">
                    <a:alpha val="100000"/>
                  </a:srgbClr>
                </a:solidFill>
                <a:latin typeface="Arial" panose="020B0604020202020204"/>
                <a:ea typeface="Arial" panose="020B0604020202020204"/>
                <a:cs typeface="Arial" panose="020B0604020202020204"/>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手机通过蓝牙与调试器连接</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1190"/>
              </a:spcBef>
            </a:pPr>
            <a:r>
              <a:rPr sz="1500" kern="0" spc="70" dirty="0">
                <a:solidFill>
                  <a:srgbClr val="000000">
                    <a:alpha val="100000"/>
                  </a:srgbClr>
                </a:solidFill>
                <a:latin typeface="Arial" panose="020B0604020202020204"/>
                <a:ea typeface="Arial" panose="020B0604020202020204"/>
                <a:cs typeface="Arial" panose="020B0604020202020204"/>
              </a:rPr>
              <a:t>•    </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USB</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-C口</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仅用于供电</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，苹果手机也可使用</a:t>
            </a:r>
            <a:endParaRPr sz="1500" dirty="0">
              <a:latin typeface="微软雅黑" panose="020B0503020204020204" charset="-122"/>
              <a:ea typeface="微软雅黑" panose="020B0503020204020204" charset="-122"/>
              <a:cs typeface="微软雅黑" panose="020B0503020204020204" charset="-122"/>
            </a:endParaRPr>
          </a:p>
          <a:p>
            <a:pPr marL="18415" algn="l" rtl="0" eaLnBrk="0">
              <a:lnSpc>
                <a:spcPct val="94000"/>
              </a:lnSpc>
              <a:spcBef>
                <a:spcPts val="1190"/>
              </a:spcBef>
              <a:tabLst>
                <a:tab pos="182245" algn="l"/>
              </a:tabLst>
            </a:pP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装维工具优势</a:t>
            </a:r>
            <a:endParaRPr sz="1500" dirty="0">
              <a:latin typeface="微软雅黑" panose="020B0503020204020204" charset="-122"/>
              <a:ea typeface="微软雅黑" panose="020B0503020204020204" charset="-122"/>
              <a:cs typeface="微软雅黑" panose="020B0503020204020204" charset="-122"/>
            </a:endParaRPr>
          </a:p>
          <a:p>
            <a:pPr marL="288925" indent="-276860" algn="l" rtl="0" eaLnBrk="0">
              <a:lnSpc>
                <a:spcPct val="131000"/>
              </a:lnSpc>
              <a:spcBef>
                <a:spcPts val="1195"/>
              </a:spcBef>
            </a:pPr>
            <a:r>
              <a:rPr sz="1500" kern="0" spc="80" dirty="0">
                <a:solidFill>
                  <a:srgbClr val="000000">
                    <a:alpha val="100000"/>
                  </a:srgbClr>
                </a:solidFill>
                <a:latin typeface="Arial" panose="020B0604020202020204"/>
                <a:ea typeface="Arial" panose="020B0604020202020204"/>
                <a:cs typeface="Arial" panose="020B0604020202020204"/>
              </a:rPr>
              <a:t>•</a:t>
            </a:r>
            <a:r>
              <a:rPr sz="1500" kern="0" spc="10" dirty="0">
                <a:solidFill>
                  <a:srgbClr val="000000">
                    <a:alpha val="100000"/>
                  </a:srgbClr>
                </a:solidFill>
                <a:latin typeface="Arial" panose="020B0604020202020204"/>
                <a:ea typeface="Arial" panose="020B0604020202020204"/>
                <a:cs typeface="Arial" panose="020B0604020202020204"/>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手机+</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type</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-c调试器直连灯具</a:t>
            </a:r>
            <a:r>
              <a:rPr sz="15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移动的网关</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，调</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测</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不再受限于网关通信距离</a:t>
            </a:r>
            <a:endParaRPr sz="1500" dirty="0">
              <a:latin typeface="微软雅黑" panose="020B0503020204020204" charset="-122"/>
              <a:ea typeface="微软雅黑" panose="020B0503020204020204" charset="-122"/>
              <a:cs typeface="微软雅黑" panose="020B0503020204020204" charset="-122"/>
            </a:endParaRPr>
          </a:p>
          <a:p>
            <a:pPr marL="291465" indent="-278765" algn="l" rtl="0" eaLnBrk="0">
              <a:lnSpc>
                <a:spcPct val="131000"/>
              </a:lnSpc>
              <a:spcBef>
                <a:spcPts val="1045"/>
              </a:spcBef>
            </a:pPr>
            <a:r>
              <a:rPr sz="1500" kern="0" spc="40" dirty="0">
                <a:solidFill>
                  <a:srgbClr val="000000">
                    <a:alpha val="100000"/>
                  </a:srgbClr>
                </a:solidFill>
                <a:latin typeface="Arial" panose="020B0604020202020204"/>
                <a:ea typeface="Arial" panose="020B0604020202020204"/>
                <a:cs typeface="Arial" panose="020B0604020202020204"/>
              </a:rPr>
              <a:t>•    </a:t>
            </a: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RSSI</a:t>
            </a: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信号强度近距离找灯，  </a:t>
            </a:r>
            <a:r>
              <a:rPr sz="15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替代传统遥控</a:t>
            </a:r>
            <a:r>
              <a:rPr sz="15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器找灯功能</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，实现快速编组编号</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800" dirty="0">
              <a:latin typeface="Arial" panose="020B0604020202020204"/>
              <a:ea typeface="Arial" panose="020B0604020202020204"/>
              <a:cs typeface="Arial" panose="020B0604020202020204"/>
            </a:endParaRPr>
          </a:p>
          <a:p>
            <a:pPr marL="12700" algn="l" rtl="0" eaLnBrk="0">
              <a:lnSpc>
                <a:spcPct val="94000"/>
              </a:lnSpc>
            </a:pPr>
            <a:r>
              <a:rPr sz="1500" kern="0" spc="90" dirty="0">
                <a:solidFill>
                  <a:srgbClr val="000000">
                    <a:alpha val="100000"/>
                  </a:srgbClr>
                </a:solidFill>
                <a:latin typeface="Arial" panose="020B0604020202020204"/>
                <a:ea typeface="Arial" panose="020B0604020202020204"/>
                <a:cs typeface="Arial" panose="020B0604020202020204"/>
              </a:rPr>
              <a:t>•</a:t>
            </a:r>
            <a:r>
              <a:rPr sz="1500" kern="0" spc="10" dirty="0">
                <a:solidFill>
                  <a:srgbClr val="000000">
                    <a:alpha val="100000"/>
                  </a:srgbClr>
                </a:solidFill>
                <a:latin typeface="Arial" panose="020B0604020202020204"/>
                <a:ea typeface="Arial" panose="020B0604020202020204"/>
                <a:cs typeface="Arial" panose="020B0604020202020204"/>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支持</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多人同时调测</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，满足大型项目</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快速交付需求</a:t>
            </a:r>
            <a:endParaRPr sz="1500" dirty="0">
              <a:latin typeface="微软雅黑" panose="020B0503020204020204" charset="-122"/>
              <a:ea typeface="微软雅黑" panose="020B0503020204020204" charset="-122"/>
              <a:cs typeface="微软雅黑" panose="020B0503020204020204" charset="-122"/>
            </a:endParaRPr>
          </a:p>
        </p:txBody>
      </p:sp>
      <p:pic>
        <p:nvPicPr>
          <p:cNvPr id="1090" name="picture 1090"/>
          <p:cNvPicPr>
            <a:picLocks noChangeAspect="1"/>
          </p:cNvPicPr>
          <p:nvPr/>
        </p:nvPicPr>
        <p:blipFill>
          <a:blip r:embed="rId1"/>
          <a:stretch>
            <a:fillRect/>
          </a:stretch>
        </p:blipFill>
        <p:spPr>
          <a:xfrm rot="21600000">
            <a:off x="7441065" y="4368994"/>
            <a:ext cx="163572" cy="148775"/>
          </a:xfrm>
          <a:prstGeom prst="rect">
            <a:avLst/>
          </a:prstGeom>
        </p:spPr>
      </p:pic>
      <p:pic>
        <p:nvPicPr>
          <p:cNvPr id="1092" name="picture 1092"/>
          <p:cNvPicPr>
            <a:picLocks noChangeAspect="1"/>
          </p:cNvPicPr>
          <p:nvPr/>
        </p:nvPicPr>
        <p:blipFill>
          <a:blip r:embed="rId1"/>
          <a:stretch>
            <a:fillRect/>
          </a:stretch>
        </p:blipFill>
        <p:spPr>
          <a:xfrm rot="21600000">
            <a:off x="7441065" y="3271334"/>
            <a:ext cx="163572" cy="148775"/>
          </a:xfrm>
          <a:prstGeom prst="rect">
            <a:avLst/>
          </a:prstGeom>
        </p:spPr>
      </p:pic>
      <p:pic>
        <p:nvPicPr>
          <p:cNvPr id="1094" name="picture 1094"/>
          <p:cNvPicPr>
            <a:picLocks noChangeAspect="1"/>
          </p:cNvPicPr>
          <p:nvPr/>
        </p:nvPicPr>
        <p:blipFill>
          <a:blip r:embed="rId2"/>
          <a:stretch>
            <a:fillRect/>
          </a:stretch>
        </p:blipFill>
        <p:spPr>
          <a:xfrm rot="21600000">
            <a:off x="262254" y="1389862"/>
            <a:ext cx="2303906" cy="4679950"/>
          </a:xfrm>
          <a:prstGeom prst="rect">
            <a:avLst/>
          </a:prstGeom>
        </p:spPr>
      </p:pic>
      <p:pic>
        <p:nvPicPr>
          <p:cNvPr id="1096" name="picture 1096"/>
          <p:cNvPicPr>
            <a:picLocks noChangeAspect="1"/>
          </p:cNvPicPr>
          <p:nvPr/>
        </p:nvPicPr>
        <p:blipFill>
          <a:blip r:embed="rId3"/>
          <a:stretch>
            <a:fillRect/>
          </a:stretch>
        </p:blipFill>
        <p:spPr>
          <a:xfrm rot="21600000">
            <a:off x="4984114" y="1390065"/>
            <a:ext cx="2169287" cy="4679950"/>
          </a:xfrm>
          <a:prstGeom prst="rect">
            <a:avLst/>
          </a:prstGeom>
        </p:spPr>
      </p:pic>
      <p:pic>
        <p:nvPicPr>
          <p:cNvPr id="1098" name="picture 1098"/>
          <p:cNvPicPr>
            <a:picLocks noChangeAspect="1"/>
          </p:cNvPicPr>
          <p:nvPr/>
        </p:nvPicPr>
        <p:blipFill>
          <a:blip r:embed="rId4"/>
          <a:stretch>
            <a:fillRect/>
          </a:stretch>
        </p:blipFill>
        <p:spPr>
          <a:xfrm rot="21600000">
            <a:off x="2695194" y="1389862"/>
            <a:ext cx="2160142" cy="4679950"/>
          </a:xfrm>
          <a:prstGeom prst="rect">
            <a:avLst/>
          </a:prstGeom>
        </p:spPr>
      </p:pic>
      <p:graphicFrame>
        <p:nvGraphicFramePr>
          <p:cNvPr id="1100" name="table 1100"/>
          <p:cNvGraphicFramePr>
            <a:graphicFrameLocks noGrp="1"/>
          </p:cNvGraphicFramePr>
          <p:nvPr/>
        </p:nvGraphicFramePr>
        <p:xfrm>
          <a:off x="7490459" y="2156459"/>
          <a:ext cx="4431030" cy="878205"/>
        </p:xfrm>
        <a:graphic>
          <a:graphicData uri="http://schemas.openxmlformats.org/drawingml/2006/table">
            <a:tbl>
              <a:tblPr/>
              <a:tblGrid>
                <a:gridCol w="2788285"/>
                <a:gridCol w="1642745"/>
              </a:tblGrid>
              <a:tr h="463550">
                <a:tc>
                  <a:txBody>
                    <a:bodyPr/>
                    <a:lstStyle/>
                    <a:p>
                      <a:pPr algn="l" rtl="0" eaLnBrk="0">
                        <a:lnSpc>
                          <a:spcPct val="106000"/>
                        </a:lnSpc>
                      </a:pPr>
                      <a:endParaRPr sz="600" dirty="0">
                        <a:latin typeface="Arial" panose="020B0604020202020204"/>
                        <a:ea typeface="Arial" panose="020B0604020202020204"/>
                        <a:cs typeface="Arial" panose="020B0604020202020204"/>
                      </a:endParaRPr>
                    </a:p>
                    <a:p>
                      <a:pPr marL="791845" algn="l" rtl="0" eaLnBrk="0">
                        <a:lnSpc>
                          <a:spcPct val="89000"/>
                        </a:lnSpc>
                      </a:pPr>
                      <a:r>
                        <a:rPr sz="2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服务名称</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600" dirty="0">
                        <a:latin typeface="Arial" panose="020B0604020202020204"/>
                        <a:ea typeface="Arial" panose="020B0604020202020204"/>
                        <a:cs typeface="Arial" panose="020B0604020202020204"/>
                      </a:endParaRPr>
                    </a:p>
                    <a:p>
                      <a:pPr marL="517525" algn="l" rtl="0" eaLnBrk="0">
                        <a:lnSpc>
                          <a:spcPct val="89000"/>
                        </a:lnSpc>
                      </a:pPr>
                      <a:r>
                        <a:rPr sz="2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售价</a:t>
                      </a:r>
                      <a:endParaRPr sz="2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55">
                <a:tc>
                  <a:txBody>
                    <a:bodyPr/>
                    <a:lstStyle/>
                    <a:p>
                      <a:pPr algn="l" rtl="0" eaLnBrk="0">
                        <a:lnSpc>
                          <a:spcPct val="102000"/>
                        </a:lnSpc>
                      </a:pPr>
                      <a:endParaRPr sz="500" dirty="0">
                        <a:latin typeface="Arial" panose="020B0604020202020204"/>
                        <a:ea typeface="Arial" panose="020B0604020202020204"/>
                        <a:cs typeface="Arial" panose="020B0604020202020204"/>
                      </a:endParaRPr>
                    </a:p>
                    <a:p>
                      <a:pPr marL="86995" algn="l" rtl="0" eaLnBrk="0">
                        <a:lnSpc>
                          <a:spcPct val="94000"/>
                        </a:lnSpc>
                        <a:spcBef>
                          <a:spcPts val="0"/>
                        </a:spcBef>
                      </a:pP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照明节能服务（</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USB</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调试器）</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2000"/>
                        </a:lnSpc>
                      </a:pPr>
                      <a:endParaRPr sz="500" dirty="0">
                        <a:latin typeface="Arial" panose="020B0604020202020204"/>
                        <a:ea typeface="Arial" panose="020B0604020202020204"/>
                        <a:cs typeface="Arial" panose="020B0604020202020204"/>
                      </a:endParaRPr>
                    </a:p>
                    <a:p>
                      <a:pPr marL="713740" algn="l" rtl="0" eaLnBrk="0">
                        <a:lnSpc>
                          <a:spcPct val="94000"/>
                        </a:lnSpc>
                        <a:spcBef>
                          <a:spcPts val="0"/>
                        </a:spcBef>
                      </a:pPr>
                      <a:r>
                        <a:rPr sz="1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30</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02" name="picture 1102"/>
          <p:cNvPicPr>
            <a:picLocks noChangeAspect="1"/>
          </p:cNvPicPr>
          <p:nvPr/>
        </p:nvPicPr>
        <p:blipFill>
          <a:blip r:embed="rId5"/>
          <a:stretch>
            <a:fillRect/>
          </a:stretch>
        </p:blipFill>
        <p:spPr>
          <a:xfrm rot="21600000">
            <a:off x="8020939" y="1123136"/>
            <a:ext cx="2806319" cy="875334"/>
          </a:xfrm>
          <a:prstGeom prst="rect">
            <a:avLst/>
          </a:prstGeom>
        </p:spPr>
      </p:pic>
      <p:sp>
        <p:nvSpPr>
          <p:cNvPr id="1104" name="textbox 1104"/>
          <p:cNvSpPr/>
          <p:nvPr/>
        </p:nvSpPr>
        <p:spPr>
          <a:xfrm>
            <a:off x="417986" y="200056"/>
            <a:ext cx="6899275"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支撑工具1：照明交付工具，实现线下多人快速调测</a:t>
            </a:r>
            <a:endParaRPr sz="2400" dirty="0">
              <a:latin typeface="微软雅黑" panose="020B0503020204020204" charset="-122"/>
              <a:ea typeface="微软雅黑" panose="020B0503020204020204" charset="-122"/>
              <a:cs typeface="微软雅黑" panose="020B0503020204020204" charset="-122"/>
            </a:endParaRPr>
          </a:p>
        </p:txBody>
      </p:sp>
      <p:pic>
        <p:nvPicPr>
          <p:cNvPr id="1106" name="picture 1106"/>
          <p:cNvPicPr>
            <a:picLocks noChangeAspect="1"/>
          </p:cNvPicPr>
          <p:nvPr/>
        </p:nvPicPr>
        <p:blipFill>
          <a:blip r:embed="rId6"/>
          <a:stretch>
            <a:fillRect/>
          </a:stretch>
        </p:blipFill>
        <p:spPr>
          <a:xfrm rot="21600000">
            <a:off x="335356" y="807667"/>
            <a:ext cx="11520043" cy="67235"/>
          </a:xfrm>
          <a:prstGeom prst="rect">
            <a:avLst/>
          </a:prstGeom>
        </p:spPr>
      </p:pic>
      <p:pic>
        <p:nvPicPr>
          <p:cNvPr id="1108" name="picture 1108"/>
          <p:cNvPicPr>
            <a:picLocks noChangeAspect="1"/>
          </p:cNvPicPr>
          <p:nvPr/>
        </p:nvPicPr>
        <p:blipFill>
          <a:blip r:embed="rId7"/>
          <a:stretch>
            <a:fillRect/>
          </a:stretch>
        </p:blipFill>
        <p:spPr>
          <a:xfrm rot="21600000">
            <a:off x="11125571" y="215865"/>
            <a:ext cx="721554" cy="526610"/>
          </a:xfrm>
          <a:prstGeom prst="rect">
            <a:avLst/>
          </a:prstGeom>
        </p:spPr>
      </p:pic>
      <p:sp>
        <p:nvSpPr>
          <p:cNvPr id="1110" name="textbox 1110"/>
          <p:cNvSpPr/>
          <p:nvPr/>
        </p:nvSpPr>
        <p:spPr>
          <a:xfrm>
            <a:off x="11660450" y="6509721"/>
            <a:ext cx="252095"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22</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box 1112"/>
          <p:cNvSpPr/>
          <p:nvPr/>
        </p:nvSpPr>
        <p:spPr>
          <a:xfrm>
            <a:off x="7601532" y="2024011"/>
            <a:ext cx="4154804" cy="2437129"/>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8415" algn="l" rtl="0" eaLnBrk="0">
              <a:lnSpc>
                <a:spcPct val="95000"/>
              </a:lnSpc>
              <a:tabLst>
                <a:tab pos="182245" algn="l"/>
              </a:tabLst>
            </a:pP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勘察工具能力</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1190"/>
              </a:spcBef>
            </a:pPr>
            <a:r>
              <a:rPr sz="1500" kern="0" spc="80" dirty="0">
                <a:solidFill>
                  <a:srgbClr val="000000">
                    <a:alpha val="100000"/>
                  </a:srgbClr>
                </a:solidFill>
                <a:latin typeface="Arial" panose="020B0604020202020204"/>
                <a:ea typeface="Arial" panose="020B0604020202020204"/>
                <a:cs typeface="Arial" panose="020B0604020202020204"/>
              </a:rPr>
              <a:t>•</a:t>
            </a:r>
            <a:r>
              <a:rPr sz="1500" kern="0" spc="30" dirty="0">
                <a:solidFill>
                  <a:srgbClr val="000000">
                    <a:alpha val="100000"/>
                  </a:srgbClr>
                </a:solidFill>
                <a:latin typeface="Arial" panose="020B0604020202020204"/>
                <a:ea typeface="Arial" panose="020B0604020202020204"/>
                <a:cs typeface="Arial" panose="020B0604020202020204"/>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实现线上勘察</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，无需打印纸质勘察表单</a:t>
            </a:r>
            <a:endParaRPr sz="1500" dirty="0">
              <a:latin typeface="微软雅黑" panose="020B0503020204020204" charset="-122"/>
              <a:ea typeface="微软雅黑" panose="020B0503020204020204" charset="-122"/>
              <a:cs typeface="微软雅黑" panose="020B0503020204020204" charset="-122"/>
            </a:endParaRPr>
          </a:p>
          <a:p>
            <a:pPr marL="291465" indent="-278765" algn="l" rtl="0" eaLnBrk="0">
              <a:lnSpc>
                <a:spcPct val="131000"/>
              </a:lnSpc>
              <a:spcBef>
                <a:spcPts val="1195"/>
              </a:spcBef>
            </a:pPr>
            <a:r>
              <a:rPr sz="1500" kern="0" spc="80" dirty="0">
                <a:solidFill>
                  <a:srgbClr val="000000">
                    <a:alpha val="100000"/>
                  </a:srgbClr>
                </a:solidFill>
                <a:latin typeface="Arial" panose="020B0604020202020204"/>
                <a:ea typeface="Arial" panose="020B0604020202020204"/>
                <a:cs typeface="Arial" panose="020B0604020202020204"/>
              </a:rPr>
              <a:t>•</a:t>
            </a:r>
            <a:r>
              <a:rPr sz="1500" kern="0" spc="20" dirty="0">
                <a:solidFill>
                  <a:srgbClr val="000000">
                    <a:alpha val="100000"/>
                  </a:srgbClr>
                </a:solidFill>
                <a:latin typeface="Arial" panose="020B0604020202020204"/>
                <a:ea typeface="Arial" panose="020B0604020202020204"/>
                <a:cs typeface="Arial" panose="020B0604020202020204"/>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根据勘察结果</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自动输出改造服务清单，</a:t>
            </a:r>
            <a:r>
              <a:rPr sz="1500" b="1" kern="0" spc="-3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方便</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报价及方案输出</a:t>
            </a:r>
            <a:endParaRPr sz="1500" dirty="0">
              <a:latin typeface="微软雅黑" panose="020B0503020204020204" charset="-122"/>
              <a:ea typeface="微软雅黑" panose="020B0503020204020204" charset="-122"/>
              <a:cs typeface="微软雅黑" panose="020B0503020204020204" charset="-122"/>
            </a:endParaRPr>
          </a:p>
          <a:p>
            <a:pPr marL="306070" indent="-293370" algn="l" rtl="0" eaLnBrk="0">
              <a:lnSpc>
                <a:spcPct val="132000"/>
              </a:lnSpc>
              <a:spcBef>
                <a:spcPts val="1015"/>
              </a:spcBef>
            </a:pPr>
            <a:r>
              <a:rPr sz="1500" kern="0" spc="100" dirty="0">
                <a:solidFill>
                  <a:srgbClr val="000000">
                    <a:alpha val="100000"/>
                  </a:srgbClr>
                </a:solidFill>
                <a:latin typeface="Arial" panose="020B0604020202020204"/>
                <a:ea typeface="Arial" panose="020B0604020202020204"/>
                <a:cs typeface="Arial" panose="020B0604020202020204"/>
              </a:rPr>
              <a:t>•</a:t>
            </a:r>
            <a:r>
              <a:rPr sz="1500" kern="0" spc="10" dirty="0">
                <a:solidFill>
                  <a:srgbClr val="000000">
                    <a:alpha val="100000"/>
                  </a:srgbClr>
                </a:solidFill>
                <a:latin typeface="Arial" panose="020B0604020202020204"/>
                <a:ea typeface="Arial" panose="020B0604020202020204"/>
                <a:cs typeface="Arial" panose="020B0604020202020204"/>
              </a:rPr>
              <a:t>    </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支持将勘察结果和服</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务清单</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导出为</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PDF</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EXCEL</a:t>
            </a:r>
            <a:r>
              <a:rPr sz="15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进行分享</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800" dirty="0">
              <a:latin typeface="Arial" panose="020B0604020202020204"/>
              <a:ea typeface="Arial" panose="020B0604020202020204"/>
              <a:cs typeface="Arial" panose="020B0604020202020204"/>
            </a:endParaRPr>
          </a:p>
          <a:p>
            <a:pPr marL="12700" algn="l" rtl="0" eaLnBrk="0">
              <a:lnSpc>
                <a:spcPct val="94000"/>
              </a:lnSpc>
              <a:spcBef>
                <a:spcPts val="5"/>
              </a:spcBef>
            </a:pPr>
            <a:r>
              <a:rPr sz="1500" kern="0" spc="20" dirty="0">
                <a:solidFill>
                  <a:srgbClr val="C00000">
                    <a:alpha val="100000"/>
                  </a:srgbClr>
                </a:solidFill>
                <a:latin typeface="Arial" panose="020B0604020202020204"/>
                <a:ea typeface="Arial" panose="020B0604020202020204"/>
                <a:cs typeface="Arial" panose="020B0604020202020204"/>
              </a:rPr>
              <a:t>•</a:t>
            </a:r>
            <a:r>
              <a:rPr sz="1500" kern="0" spc="40" dirty="0">
                <a:solidFill>
                  <a:srgbClr val="C00000">
                    <a:alpha val="100000"/>
                  </a:srgbClr>
                </a:solidFill>
                <a:latin typeface="Arial" panose="020B0604020202020204"/>
                <a:ea typeface="Arial" panose="020B0604020202020204"/>
                <a:cs typeface="Arial" panose="020B0604020202020204"/>
              </a:rPr>
              <a:t>    </a:t>
            </a:r>
            <a:r>
              <a:rPr sz="15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已上线</a:t>
            </a:r>
            <a:endParaRPr sz="1500" dirty="0">
              <a:latin typeface="微软雅黑" panose="020B0503020204020204" charset="-122"/>
              <a:ea typeface="微软雅黑" panose="020B0503020204020204" charset="-122"/>
              <a:cs typeface="微软雅黑" panose="020B0503020204020204" charset="-122"/>
            </a:endParaRPr>
          </a:p>
        </p:txBody>
      </p:sp>
      <p:pic>
        <p:nvPicPr>
          <p:cNvPr id="1114" name="picture 1114"/>
          <p:cNvPicPr>
            <a:picLocks noChangeAspect="1"/>
          </p:cNvPicPr>
          <p:nvPr/>
        </p:nvPicPr>
        <p:blipFill>
          <a:blip r:embed="rId1"/>
          <a:stretch>
            <a:fillRect/>
          </a:stretch>
        </p:blipFill>
        <p:spPr>
          <a:xfrm rot="21600000">
            <a:off x="7620541" y="2052545"/>
            <a:ext cx="163818" cy="148999"/>
          </a:xfrm>
          <a:prstGeom prst="rect">
            <a:avLst/>
          </a:prstGeom>
        </p:spPr>
      </p:pic>
      <p:pic>
        <p:nvPicPr>
          <p:cNvPr id="1116" name="picture 1116"/>
          <p:cNvPicPr>
            <a:picLocks noChangeAspect="1"/>
          </p:cNvPicPr>
          <p:nvPr/>
        </p:nvPicPr>
        <p:blipFill>
          <a:blip r:embed="rId2"/>
          <a:stretch>
            <a:fillRect/>
          </a:stretch>
        </p:blipFill>
        <p:spPr>
          <a:xfrm rot="21600000">
            <a:off x="5189473" y="1792528"/>
            <a:ext cx="2053209" cy="4447159"/>
          </a:xfrm>
          <a:prstGeom prst="rect">
            <a:avLst/>
          </a:prstGeom>
        </p:spPr>
      </p:pic>
      <p:pic>
        <p:nvPicPr>
          <p:cNvPr id="1118" name="picture 1118"/>
          <p:cNvPicPr>
            <a:picLocks noChangeAspect="1"/>
          </p:cNvPicPr>
          <p:nvPr/>
        </p:nvPicPr>
        <p:blipFill>
          <a:blip r:embed="rId3"/>
          <a:stretch>
            <a:fillRect/>
          </a:stretch>
        </p:blipFill>
        <p:spPr>
          <a:xfrm rot="21600000">
            <a:off x="438696" y="1792528"/>
            <a:ext cx="2052574" cy="4447794"/>
          </a:xfrm>
          <a:prstGeom prst="rect">
            <a:avLst/>
          </a:prstGeom>
        </p:spPr>
      </p:pic>
      <p:pic>
        <p:nvPicPr>
          <p:cNvPr id="1120" name="picture 1120"/>
          <p:cNvPicPr>
            <a:picLocks noChangeAspect="1"/>
          </p:cNvPicPr>
          <p:nvPr/>
        </p:nvPicPr>
        <p:blipFill>
          <a:blip r:embed="rId4"/>
          <a:stretch>
            <a:fillRect/>
          </a:stretch>
        </p:blipFill>
        <p:spPr>
          <a:xfrm rot="21600000">
            <a:off x="2792349" y="1792528"/>
            <a:ext cx="2044826" cy="4447159"/>
          </a:xfrm>
          <a:prstGeom prst="rect">
            <a:avLst/>
          </a:prstGeom>
        </p:spPr>
      </p:pic>
      <p:sp>
        <p:nvSpPr>
          <p:cNvPr id="1122" name="textbox 1122"/>
          <p:cNvSpPr/>
          <p:nvPr/>
        </p:nvSpPr>
        <p:spPr>
          <a:xfrm>
            <a:off x="417986" y="200056"/>
            <a:ext cx="691134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支撑工具2：勘察工具，解决勘察</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、方案、报价问题</a:t>
            </a:r>
            <a:endParaRPr sz="2400" dirty="0">
              <a:latin typeface="微软雅黑" panose="020B0503020204020204" charset="-122"/>
              <a:ea typeface="微软雅黑" panose="020B0503020204020204" charset="-122"/>
              <a:cs typeface="微软雅黑" panose="020B0503020204020204" charset="-122"/>
            </a:endParaRPr>
          </a:p>
        </p:txBody>
      </p:sp>
      <p:sp>
        <p:nvSpPr>
          <p:cNvPr id="1124" name="textbox 1124"/>
          <p:cNvSpPr/>
          <p:nvPr/>
        </p:nvSpPr>
        <p:spPr>
          <a:xfrm>
            <a:off x="1974850" y="1209598"/>
            <a:ext cx="8241665" cy="26924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89000"/>
              </a:lnSpc>
            </a:pPr>
            <a:r>
              <a:rPr sz="18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电子化勘察记录，自动化改造清单输出，解决一线不懂</a:t>
            </a: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勘察、出方案及报价的问题</a:t>
            </a:r>
            <a:endParaRPr sz="1800" dirty="0">
              <a:latin typeface="微软雅黑" panose="020B0503020204020204" charset="-122"/>
              <a:ea typeface="微软雅黑" panose="020B0503020204020204" charset="-122"/>
              <a:cs typeface="微软雅黑" panose="020B0503020204020204" charset="-122"/>
            </a:endParaRPr>
          </a:p>
        </p:txBody>
      </p:sp>
      <p:pic>
        <p:nvPicPr>
          <p:cNvPr id="1126" name="picture 1126"/>
          <p:cNvPicPr>
            <a:picLocks noChangeAspect="1"/>
          </p:cNvPicPr>
          <p:nvPr/>
        </p:nvPicPr>
        <p:blipFill>
          <a:blip r:embed="rId5"/>
          <a:stretch>
            <a:fillRect/>
          </a:stretch>
        </p:blipFill>
        <p:spPr>
          <a:xfrm rot="21600000">
            <a:off x="335356" y="807667"/>
            <a:ext cx="11520043" cy="67235"/>
          </a:xfrm>
          <a:prstGeom prst="rect">
            <a:avLst/>
          </a:prstGeom>
        </p:spPr>
      </p:pic>
      <p:pic>
        <p:nvPicPr>
          <p:cNvPr id="1128" name="picture 1128"/>
          <p:cNvPicPr>
            <a:picLocks noChangeAspect="1"/>
          </p:cNvPicPr>
          <p:nvPr/>
        </p:nvPicPr>
        <p:blipFill>
          <a:blip r:embed="rId6"/>
          <a:stretch>
            <a:fillRect/>
          </a:stretch>
        </p:blipFill>
        <p:spPr>
          <a:xfrm rot="21600000">
            <a:off x="11125571" y="215865"/>
            <a:ext cx="721554" cy="526610"/>
          </a:xfrm>
          <a:prstGeom prst="rect">
            <a:avLst/>
          </a:prstGeom>
        </p:spPr>
      </p:pic>
      <p:sp>
        <p:nvSpPr>
          <p:cNvPr id="1130" name="textbox 1130"/>
          <p:cNvSpPr/>
          <p:nvPr/>
        </p:nvSpPr>
        <p:spPr>
          <a:xfrm>
            <a:off x="11660450" y="6509721"/>
            <a:ext cx="252095"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23</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 name="table 1146"/>
          <p:cNvGraphicFramePr>
            <a:graphicFrameLocks noGrp="1"/>
          </p:cNvGraphicFramePr>
          <p:nvPr/>
        </p:nvGraphicFramePr>
        <p:xfrm>
          <a:off x="330834" y="1077595"/>
          <a:ext cx="11552555" cy="5199379"/>
        </p:xfrm>
        <a:graphic>
          <a:graphicData uri="http://schemas.openxmlformats.org/drawingml/2006/table">
            <a:tbl>
              <a:tblPr/>
              <a:tblGrid>
                <a:gridCol w="1045210"/>
                <a:gridCol w="4881245"/>
                <a:gridCol w="1814829"/>
                <a:gridCol w="3811269"/>
              </a:tblGrid>
              <a:tr h="601344">
                <a:tc>
                  <a:txBody>
                    <a:bodyPr/>
                    <a:lstStyle/>
                    <a:p>
                      <a:pPr algn="l" rtl="0" eaLnBrk="0">
                        <a:lnSpc>
                          <a:spcPct val="158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60680" algn="l" rtl="0" eaLnBrk="0">
                        <a:lnSpc>
                          <a:spcPct val="96000"/>
                        </a:lnSpc>
                      </a:pP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序号</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solidFill>
                      <a:srgbClr val="FFBFBF"/>
                    </a:solidFill>
                  </a:tcPr>
                </a:tc>
                <a:tc>
                  <a:txBody>
                    <a:bodyPr/>
                    <a:lstStyle/>
                    <a:p>
                      <a:pPr algn="l" rtl="0" eaLnBrk="0">
                        <a:lnSpc>
                          <a:spcPct val="158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115820" algn="l" rtl="0" eaLnBrk="0">
                        <a:lnSpc>
                          <a:spcPct val="96000"/>
                        </a:lnSpc>
                      </a:pP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工作内容</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solidFill>
                      <a:srgbClr val="FFBFBF"/>
                    </a:solidFill>
                  </a:tcPr>
                </a:tc>
                <a:tc>
                  <a:txBody>
                    <a:bodyPr/>
                    <a:lstStyle/>
                    <a:p>
                      <a:pPr algn="l" rtl="0" eaLnBrk="0">
                        <a:lnSpc>
                          <a:spcPct val="158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582930" algn="l" rtl="0" eaLnBrk="0">
                        <a:lnSpc>
                          <a:spcPct val="96000"/>
                        </a:lnSpc>
                      </a:pP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完成时限</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solidFill>
                      <a:srgbClr val="FFBFBF"/>
                    </a:solidFill>
                  </a:tcPr>
                </a:tc>
                <a:tc>
                  <a:txBody>
                    <a:bodyPr/>
                    <a:lstStyle/>
                    <a:p>
                      <a:pPr algn="l" rtl="0" eaLnBrk="0">
                        <a:lnSpc>
                          <a:spcPct val="158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579245" algn="l" rtl="0" eaLnBrk="0">
                        <a:lnSpc>
                          <a:spcPct val="96000"/>
                        </a:lnSpc>
                      </a:pPr>
                      <a:r>
                        <a:rPr sz="12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责任单位</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solidFill>
                      <a:srgbClr val="FFBFBF"/>
                    </a:solidFill>
                  </a:tcPr>
                </a:tc>
              </a:tr>
              <a:tr h="954405">
                <a:tc>
                  <a:txBody>
                    <a:bodyPr/>
                    <a:lstStyle/>
                    <a:p>
                      <a:pPr algn="l" rtl="0" eaLnBrk="0">
                        <a:lnSpc>
                          <a:spcPct val="136000"/>
                        </a:lnSpc>
                      </a:pPr>
                      <a:endParaRPr sz="1000" dirty="0">
                        <a:latin typeface="Arial" panose="020B0604020202020204"/>
                        <a:ea typeface="Arial" panose="020B0604020202020204"/>
                        <a:cs typeface="Arial" panose="020B0604020202020204"/>
                      </a:endParaRPr>
                    </a:p>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492760" algn="l" rtl="0" eaLnBrk="0">
                        <a:lnSpc>
                          <a:spcPct val="96000"/>
                        </a:lnSpc>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36000"/>
                        </a:lnSpc>
                      </a:pPr>
                      <a:endParaRPr sz="1000" dirty="0">
                        <a:latin typeface="Arial" panose="020B0604020202020204"/>
                        <a:ea typeface="Arial" panose="020B0604020202020204"/>
                        <a:cs typeface="Arial" panose="020B0604020202020204"/>
                      </a:endParaRPr>
                    </a:p>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175" algn="l" rtl="0" eaLnBrk="0">
                        <a:lnSpc>
                          <a:spcPct val="96000"/>
                        </a:lnSpc>
                      </a:pPr>
                      <a:r>
                        <a:rPr sz="12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完成产品省内</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CRM</a:t>
                      </a:r>
                      <a:r>
                        <a:rPr sz="12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标品加载及售前</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、售中、售后全流程穿通</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36000"/>
                        </a:lnSpc>
                      </a:pPr>
                      <a:endParaRPr sz="1000" dirty="0">
                        <a:latin typeface="Arial" panose="020B0604020202020204"/>
                        <a:ea typeface="Arial" panose="020B0604020202020204"/>
                        <a:cs typeface="Arial" panose="020B0604020202020204"/>
                      </a:endParaRPr>
                    </a:p>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614045" algn="l" rtl="0" eaLnBrk="0">
                        <a:lnSpc>
                          <a:spcPct val="96000"/>
                        </a:lnSpc>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5月15日</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36000"/>
                        </a:lnSpc>
                      </a:pPr>
                      <a:endParaRPr sz="1000" dirty="0">
                        <a:latin typeface="Arial" panose="020B0604020202020204"/>
                        <a:ea typeface="Arial" panose="020B0604020202020204"/>
                        <a:cs typeface="Arial" panose="020B0604020202020204"/>
                      </a:endParaRPr>
                    </a:p>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576705" algn="l" rtl="0" eaLnBrk="0">
                        <a:lnSpc>
                          <a:spcPct val="96000"/>
                        </a:lnSpc>
                      </a:pP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各省公司</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r>
              <a:tr h="831215">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485775" algn="l" rtl="0" eaLnBrk="0">
                        <a:lnSpc>
                          <a:spcPct val="96000"/>
                        </a:lnSpc>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175" algn="l" rtl="0" eaLnBrk="0">
                        <a:lnSpc>
                          <a:spcPct val="96000"/>
                        </a:lnSpc>
                      </a:pP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完成本省自主装维队伍建设及交付体系搭建</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614045" algn="l" rtl="0" eaLnBrk="0">
                        <a:lnSpc>
                          <a:spcPct val="96000"/>
                        </a:lnSpc>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5月30日</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63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algn="l" rtl="0" eaLnBrk="0">
                        <a:lnSpc>
                          <a:spcPct val="96000"/>
                        </a:lnSpc>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浙江、江苏、新疆、甘肃、云南、福建、河北、陕西、</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17000"/>
                        </a:lnSpc>
                      </a:pPr>
                      <a:endParaRPr sz="400" dirty="0">
                        <a:latin typeface="Arial" panose="020B0604020202020204"/>
                        <a:ea typeface="Arial" panose="020B0604020202020204"/>
                        <a:cs typeface="Arial" panose="020B0604020202020204"/>
                      </a:endParaRPr>
                    </a:p>
                    <a:p>
                      <a:pPr marL="926465" algn="l" rtl="0" eaLnBrk="0">
                        <a:lnSpc>
                          <a:spcPct val="96000"/>
                        </a:lnSpc>
                        <a:spcBef>
                          <a:spcPts val="0"/>
                        </a:spcBef>
                      </a:pP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西藏、宁夏、海南、山西</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r>
              <a:tr h="954405">
                <a:tc>
                  <a:txBody>
                    <a:bodyPr/>
                    <a:lstStyle/>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137000"/>
                        </a:lnSpc>
                      </a:pPr>
                      <a:endParaRPr sz="1000" dirty="0">
                        <a:latin typeface="Arial" panose="020B0604020202020204"/>
                        <a:ea typeface="Arial" panose="020B0604020202020204"/>
                        <a:cs typeface="Arial" panose="020B0604020202020204"/>
                      </a:endParaRPr>
                    </a:p>
                    <a:p>
                      <a:pPr marL="487680" algn="l" rtl="0" eaLnBrk="0">
                        <a:lnSpc>
                          <a:spcPct val="96000"/>
                        </a:lnSpc>
                        <a:spcBef>
                          <a:spcPts val="0"/>
                        </a:spcBef>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137000"/>
                        </a:lnSpc>
                      </a:pPr>
                      <a:endParaRPr sz="1000" dirty="0">
                        <a:latin typeface="Arial" panose="020B0604020202020204"/>
                        <a:ea typeface="Arial" panose="020B0604020202020204"/>
                        <a:cs typeface="Arial" panose="020B0604020202020204"/>
                      </a:endParaRPr>
                    </a:p>
                    <a:p>
                      <a:pPr marL="2540" algn="l" rtl="0" eaLnBrk="0">
                        <a:lnSpc>
                          <a:spcPct val="96000"/>
                        </a:lnSpc>
                        <a:spcBef>
                          <a:spcPts val="0"/>
                        </a:spcBef>
                      </a:pP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推进绿色节能发展攻</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坚行动，出具试点报告</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137000"/>
                        </a:lnSpc>
                      </a:pPr>
                      <a:endParaRPr sz="1000" dirty="0">
                        <a:latin typeface="Arial" panose="020B0604020202020204"/>
                        <a:ea typeface="Arial" panose="020B0604020202020204"/>
                        <a:cs typeface="Arial" panose="020B0604020202020204"/>
                      </a:endParaRPr>
                    </a:p>
                    <a:p>
                      <a:pPr marL="609600" algn="l" rtl="0" eaLnBrk="0">
                        <a:lnSpc>
                          <a:spcPct val="96000"/>
                        </a:lnSpc>
                        <a:spcBef>
                          <a:spcPts val="0"/>
                        </a:spcBef>
                      </a:pP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6月30日</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137000"/>
                        </a:lnSpc>
                      </a:pPr>
                      <a:endParaRPr sz="1000" dirty="0">
                        <a:latin typeface="Arial" panose="020B0604020202020204"/>
                        <a:ea typeface="Arial" panose="020B0604020202020204"/>
                        <a:cs typeface="Arial" panose="020B0604020202020204"/>
                      </a:endParaRPr>
                    </a:p>
                    <a:p>
                      <a:pPr marL="12065" algn="l" rtl="0" eaLnBrk="0">
                        <a:lnSpc>
                          <a:spcPct val="96000"/>
                        </a:lnSpc>
                        <a:spcBef>
                          <a:spcPts val="0"/>
                        </a:spcBef>
                      </a:pP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江苏、上海、山东、安徽、江西</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、湖北、四川、北京</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r>
              <a:tr h="658494">
                <a:tc>
                  <a:txBody>
                    <a:bodyPr/>
                    <a:lstStyle/>
                    <a:p>
                      <a:pPr algn="l" rtl="0" eaLnBrk="0">
                        <a:lnSpc>
                          <a:spcPct val="177000"/>
                        </a:lnSpc>
                      </a:pPr>
                      <a:endParaRPr sz="1000" dirty="0">
                        <a:latin typeface="Arial" panose="020B0604020202020204"/>
                        <a:ea typeface="Arial" panose="020B0604020202020204"/>
                        <a:cs typeface="Arial" panose="020B0604020202020204"/>
                      </a:endParaRPr>
                    </a:p>
                    <a:p>
                      <a:pPr marL="477520" algn="l" rtl="0" eaLnBrk="0">
                        <a:lnSpc>
                          <a:spcPct val="96000"/>
                        </a:lnSpc>
                        <a:spcBef>
                          <a:spcPts val="0"/>
                        </a:spcBef>
                      </a:pP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77000"/>
                        </a:lnSpc>
                      </a:pPr>
                      <a:endParaRPr sz="1000" dirty="0">
                        <a:latin typeface="Arial" panose="020B0604020202020204"/>
                        <a:ea typeface="Arial" panose="020B0604020202020204"/>
                        <a:cs typeface="Arial" panose="020B0604020202020204"/>
                      </a:endParaRPr>
                    </a:p>
                    <a:p>
                      <a:pPr marL="1270" algn="l" rtl="0" eaLnBrk="0">
                        <a:lnSpc>
                          <a:spcPct val="96000"/>
                        </a:lnSpc>
                        <a:spcBef>
                          <a:spcPts val="0"/>
                        </a:spcBef>
                      </a:pP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梳理省/市/区县目标客户清单，分场景挂图推进绿色节能升级改造</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77000"/>
                        </a:lnSpc>
                      </a:pPr>
                      <a:endParaRPr sz="1000" dirty="0">
                        <a:latin typeface="Arial" panose="020B0604020202020204"/>
                        <a:ea typeface="Arial" panose="020B0604020202020204"/>
                        <a:cs typeface="Arial" panose="020B0604020202020204"/>
                      </a:endParaRPr>
                    </a:p>
                    <a:p>
                      <a:pPr marL="609600" algn="l" rtl="0" eaLnBrk="0">
                        <a:lnSpc>
                          <a:spcPct val="96000"/>
                        </a:lnSpc>
                        <a:spcBef>
                          <a:spcPts val="0"/>
                        </a:spcBef>
                      </a:pP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6月30日</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88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576705" algn="l" rtl="0" eaLnBrk="0">
                        <a:lnSpc>
                          <a:spcPct val="96000"/>
                        </a:lnSpc>
                      </a:pP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各省公司</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r>
              <a:tr h="598169">
                <a:tc>
                  <a:txBody>
                    <a:bodyPr/>
                    <a:lstStyle/>
                    <a:p>
                      <a:pPr algn="l" rtl="0" eaLnBrk="0">
                        <a:lnSpc>
                          <a:spcPct val="157000"/>
                        </a:lnSpc>
                      </a:pPr>
                      <a:endParaRPr sz="1000" dirty="0">
                        <a:latin typeface="Arial" panose="020B0604020202020204"/>
                        <a:ea typeface="Arial" panose="020B0604020202020204"/>
                        <a:cs typeface="Arial" panose="020B0604020202020204"/>
                      </a:endParaRPr>
                    </a:p>
                    <a:p>
                      <a:pPr marL="490220" algn="l" rtl="0" eaLnBrk="0">
                        <a:lnSpc>
                          <a:spcPct val="96000"/>
                        </a:lnSpc>
                        <a:spcBef>
                          <a:spcPts val="5"/>
                        </a:spcBef>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57000"/>
                        </a:lnSpc>
                      </a:pPr>
                      <a:endParaRPr sz="1000" dirty="0">
                        <a:latin typeface="Arial" panose="020B0604020202020204"/>
                        <a:ea typeface="Arial" panose="020B0604020202020204"/>
                        <a:cs typeface="Arial" panose="020B0604020202020204"/>
                      </a:endParaRPr>
                    </a:p>
                    <a:p>
                      <a:pPr marL="2540" algn="l" rtl="0" eaLnBrk="0">
                        <a:lnSpc>
                          <a:spcPct val="96000"/>
                        </a:lnSpc>
                        <a:spcBef>
                          <a:spcPts val="5"/>
                        </a:spcBef>
                      </a:pP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聚焦重点地市至少组织3场</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专项训战赛、绿色推介会</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57000"/>
                        </a:lnSpc>
                      </a:pPr>
                      <a:endParaRPr sz="1000" dirty="0">
                        <a:latin typeface="Arial" panose="020B0604020202020204"/>
                        <a:ea typeface="Arial" panose="020B0604020202020204"/>
                        <a:cs typeface="Arial" panose="020B0604020202020204"/>
                      </a:endParaRPr>
                    </a:p>
                    <a:p>
                      <a:pPr marL="609600" algn="l" rtl="0" eaLnBrk="0">
                        <a:lnSpc>
                          <a:spcPct val="96000"/>
                        </a:lnSpc>
                        <a:spcBef>
                          <a:spcPts val="5"/>
                        </a:spcBef>
                      </a:pP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6月30日</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57000"/>
                        </a:lnSpc>
                      </a:pPr>
                      <a:endParaRPr sz="1000" dirty="0">
                        <a:latin typeface="Arial" panose="020B0604020202020204"/>
                        <a:ea typeface="Arial" panose="020B0604020202020204"/>
                        <a:cs typeface="Arial" panose="020B0604020202020204"/>
                      </a:endParaRPr>
                    </a:p>
                    <a:p>
                      <a:pPr marL="1576705" algn="l" rtl="0" eaLnBrk="0">
                        <a:lnSpc>
                          <a:spcPct val="96000"/>
                        </a:lnSpc>
                        <a:spcBef>
                          <a:spcPts val="5"/>
                        </a:spcBef>
                      </a:pP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各省公司</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r>
              <a:tr h="601344">
                <a:tc>
                  <a:txBody>
                    <a:bodyPr/>
                    <a:lstStyle/>
                    <a:p>
                      <a:pPr algn="l" rtl="0" eaLnBrk="0">
                        <a:lnSpc>
                          <a:spcPct val="157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485775" algn="l" rtl="0" eaLnBrk="0">
                        <a:lnSpc>
                          <a:spcPct val="96000"/>
                        </a:lnSpc>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57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905" algn="l" rtl="0" eaLnBrk="0">
                        <a:lnSpc>
                          <a:spcPct val="96000"/>
                        </a:lnSpc>
                      </a:pP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全年新增100万端，其中公区节能10万端，</a:t>
                      </a: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每省至少30各项目</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57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568325" algn="l" rtl="0" eaLnBrk="0">
                        <a:lnSpc>
                          <a:spcPct val="96000"/>
                        </a:lnSpc>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12月31日</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c>
                  <a:txBody>
                    <a:bodyPr/>
                    <a:lstStyle/>
                    <a:p>
                      <a:pPr algn="l" rtl="0" eaLnBrk="0">
                        <a:lnSpc>
                          <a:spcPct val="157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576705" algn="l" rtl="0" eaLnBrk="0">
                        <a:lnSpc>
                          <a:spcPct val="96000"/>
                        </a:lnSpc>
                      </a:pP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各省公司</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lgn="ctr">
                      <a:solidFill>
                        <a:srgbClr val="000008"/>
                      </a:solidFill>
                      <a:prstDash val="solid"/>
                      <a:round/>
                      <a:headEnd type="none" w="med" len="med"/>
                      <a:tailEnd type="none" w="med" len="med"/>
                    </a:lnB>
                  </a:tcPr>
                </a:tc>
              </a:tr>
            </a:tbl>
          </a:graphicData>
        </a:graphic>
      </p:graphicFrame>
      <p:sp>
        <p:nvSpPr>
          <p:cNvPr id="1148" name="textbox 1148"/>
          <p:cNvSpPr/>
          <p:nvPr/>
        </p:nvSpPr>
        <p:spPr>
          <a:xfrm>
            <a:off x="417376" y="200056"/>
            <a:ext cx="429387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绿色节能规模发展集团工作要</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求</a:t>
            </a:r>
            <a:endParaRPr sz="2400" dirty="0">
              <a:latin typeface="微软雅黑" panose="020B0503020204020204" charset="-122"/>
              <a:ea typeface="微软雅黑" panose="020B0503020204020204" charset="-122"/>
              <a:cs typeface="微软雅黑" panose="020B0503020204020204" charset="-122"/>
            </a:endParaRPr>
          </a:p>
        </p:txBody>
      </p:sp>
      <p:pic>
        <p:nvPicPr>
          <p:cNvPr id="1150" name="picture 1150"/>
          <p:cNvPicPr>
            <a:picLocks noChangeAspect="1"/>
          </p:cNvPicPr>
          <p:nvPr/>
        </p:nvPicPr>
        <p:blipFill>
          <a:blip r:embed="rId1"/>
          <a:stretch>
            <a:fillRect/>
          </a:stretch>
        </p:blipFill>
        <p:spPr>
          <a:xfrm rot="21600000">
            <a:off x="335356" y="807667"/>
            <a:ext cx="11520043" cy="67235"/>
          </a:xfrm>
          <a:prstGeom prst="rect">
            <a:avLst/>
          </a:prstGeom>
        </p:spPr>
      </p:pic>
      <p:pic>
        <p:nvPicPr>
          <p:cNvPr id="1152" name="picture 1152"/>
          <p:cNvPicPr>
            <a:picLocks noChangeAspect="1"/>
          </p:cNvPicPr>
          <p:nvPr/>
        </p:nvPicPr>
        <p:blipFill>
          <a:blip r:embed="rId2"/>
          <a:stretch>
            <a:fillRect/>
          </a:stretch>
        </p:blipFill>
        <p:spPr>
          <a:xfrm rot="21600000">
            <a:off x="11125571" y="215865"/>
            <a:ext cx="721554" cy="526610"/>
          </a:xfrm>
          <a:prstGeom prst="rect">
            <a:avLst/>
          </a:prstGeom>
        </p:spPr>
      </p:pic>
      <p:sp>
        <p:nvSpPr>
          <p:cNvPr id="1154" name="textbox 1154"/>
          <p:cNvSpPr/>
          <p:nvPr/>
        </p:nvSpPr>
        <p:spPr>
          <a:xfrm>
            <a:off x="11660450" y="6509721"/>
            <a:ext cx="252095"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0" dirty="0">
                <a:solidFill>
                  <a:srgbClr val="898989">
                    <a:alpha val="100000"/>
                  </a:srgbClr>
                </a:solidFill>
                <a:latin typeface="微软雅黑" panose="020B0503020204020204" charset="-122"/>
                <a:ea typeface="微软雅黑" panose="020B0503020204020204" charset="-122"/>
                <a:cs typeface="微软雅黑" panose="020B0503020204020204" charset="-122"/>
              </a:rPr>
              <a:t>25</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 name="textbox 1202"/>
          <p:cNvSpPr/>
          <p:nvPr/>
        </p:nvSpPr>
        <p:spPr>
          <a:xfrm>
            <a:off x="584003" y="204688"/>
            <a:ext cx="11407140" cy="556259"/>
          </a:xfrm>
          <a:prstGeom prst="rect">
            <a:avLst/>
          </a:prstGeom>
          <a:noFill/>
          <a:ln w="0" cap="flat">
            <a:noFill/>
            <a:prstDash val="solid"/>
            <a:miter lim="0"/>
          </a:ln>
        </p:spPr>
        <p:txBody>
          <a:bodyPr vert="horz" wrap="square" lIns="0" tIns="0" rIns="0" bIns="0"/>
          <a:lstStyle/>
          <a:p>
            <a:pPr algn="l" rtl="0" eaLnBrk="0">
              <a:lnSpc>
                <a:spcPct val="100000"/>
              </a:lnSpc>
            </a:pPr>
            <a:endParaRPr sz="500" dirty="0">
              <a:latin typeface="Arial" panose="020B0604020202020204"/>
              <a:ea typeface="Arial" panose="020B0604020202020204"/>
              <a:cs typeface="Arial" panose="020B0604020202020204"/>
            </a:endParaRPr>
          </a:p>
          <a:p>
            <a:pPr marL="12700" algn="l" rtl="0" eaLnBrk="0">
              <a:lnSpc>
                <a:spcPct val="89000"/>
              </a:lnSpc>
              <a:spcBef>
                <a:spcPts val="5"/>
              </a:spcBef>
            </a:pPr>
            <a:r>
              <a:rPr sz="3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交付安全防护标准工具-示例                                               </a:t>
            </a:r>
            <a:endParaRPr sz="3200" dirty="0">
              <a:latin typeface="微软雅黑" panose="020B0503020204020204" charset="-122"/>
              <a:ea typeface="微软雅黑" panose="020B0503020204020204" charset="-122"/>
              <a:cs typeface="微软雅黑" panose="020B0503020204020204" charset="-122"/>
            </a:endParaRPr>
          </a:p>
        </p:txBody>
      </p:sp>
      <p:pic>
        <p:nvPicPr>
          <p:cNvPr id="1204" name="picture 1204"/>
          <p:cNvPicPr>
            <a:picLocks noChangeAspect="1"/>
          </p:cNvPicPr>
          <p:nvPr/>
        </p:nvPicPr>
        <p:blipFill>
          <a:blip r:embed="rId1"/>
          <a:stretch>
            <a:fillRect/>
          </a:stretch>
        </p:blipFill>
        <p:spPr>
          <a:xfrm rot="21600000">
            <a:off x="11237762" y="217388"/>
            <a:ext cx="723997" cy="530588"/>
          </a:xfrm>
          <a:prstGeom prst="rect">
            <a:avLst/>
          </a:prstGeom>
        </p:spPr>
      </p:pic>
      <p:sp>
        <p:nvSpPr>
          <p:cNvPr id="1206" name="textbox 1206"/>
          <p:cNvSpPr/>
          <p:nvPr/>
        </p:nvSpPr>
        <p:spPr>
          <a:xfrm>
            <a:off x="2180810" y="6103422"/>
            <a:ext cx="7774305" cy="403859"/>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92000"/>
              </a:lnSpc>
            </a:pPr>
            <a:r>
              <a:rPr sz="2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切记先断电再施工</a:t>
            </a:r>
            <a:r>
              <a:rPr sz="2700" b="1"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安全施工大于一切</a:t>
            </a:r>
            <a:r>
              <a:rPr sz="2700" b="1"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700" dirty="0">
              <a:latin typeface="微软雅黑" panose="020B0503020204020204" charset="-122"/>
              <a:ea typeface="微软雅黑" panose="020B0503020204020204" charset="-122"/>
              <a:cs typeface="微软雅黑" panose="020B0503020204020204" charset="-122"/>
            </a:endParaRPr>
          </a:p>
        </p:txBody>
      </p:sp>
      <p:pic>
        <p:nvPicPr>
          <p:cNvPr id="1208" name="picture 1208"/>
          <p:cNvPicPr>
            <a:picLocks noChangeAspect="1"/>
          </p:cNvPicPr>
          <p:nvPr/>
        </p:nvPicPr>
        <p:blipFill>
          <a:blip r:embed="rId2"/>
          <a:stretch>
            <a:fillRect/>
          </a:stretch>
        </p:blipFill>
        <p:spPr>
          <a:xfrm rot="21600000">
            <a:off x="896429" y="1290319"/>
            <a:ext cx="1620900" cy="1271651"/>
          </a:xfrm>
          <a:prstGeom prst="rect">
            <a:avLst/>
          </a:prstGeom>
        </p:spPr>
      </p:pic>
      <p:pic>
        <p:nvPicPr>
          <p:cNvPr id="1210" name="picture 1210"/>
          <p:cNvPicPr>
            <a:picLocks noChangeAspect="1"/>
          </p:cNvPicPr>
          <p:nvPr/>
        </p:nvPicPr>
        <p:blipFill>
          <a:blip r:embed="rId3"/>
          <a:stretch>
            <a:fillRect/>
          </a:stretch>
        </p:blipFill>
        <p:spPr>
          <a:xfrm rot="21600000">
            <a:off x="3293109" y="1292986"/>
            <a:ext cx="1287653" cy="1271651"/>
          </a:xfrm>
          <a:prstGeom prst="rect">
            <a:avLst/>
          </a:prstGeom>
        </p:spPr>
      </p:pic>
      <p:pic>
        <p:nvPicPr>
          <p:cNvPr id="1212" name="picture 1212"/>
          <p:cNvPicPr>
            <a:picLocks noChangeAspect="1"/>
          </p:cNvPicPr>
          <p:nvPr/>
        </p:nvPicPr>
        <p:blipFill>
          <a:blip r:embed="rId4"/>
          <a:stretch>
            <a:fillRect/>
          </a:stretch>
        </p:blipFill>
        <p:spPr>
          <a:xfrm rot="21600000">
            <a:off x="5410072" y="1316177"/>
            <a:ext cx="1308607" cy="1225346"/>
          </a:xfrm>
          <a:prstGeom prst="rect">
            <a:avLst/>
          </a:prstGeom>
        </p:spPr>
      </p:pic>
      <p:pic>
        <p:nvPicPr>
          <p:cNvPr id="1214" name="picture 1214"/>
          <p:cNvPicPr>
            <a:picLocks noChangeAspect="1"/>
          </p:cNvPicPr>
          <p:nvPr/>
        </p:nvPicPr>
        <p:blipFill>
          <a:blip r:embed="rId5"/>
          <a:stretch>
            <a:fillRect/>
          </a:stretch>
        </p:blipFill>
        <p:spPr>
          <a:xfrm rot="21600000">
            <a:off x="6374764" y="3718560"/>
            <a:ext cx="1341120" cy="1158493"/>
          </a:xfrm>
          <a:prstGeom prst="rect">
            <a:avLst/>
          </a:prstGeom>
        </p:spPr>
      </p:pic>
      <p:pic>
        <p:nvPicPr>
          <p:cNvPr id="1216" name="picture 1216"/>
          <p:cNvPicPr>
            <a:picLocks noChangeAspect="1"/>
          </p:cNvPicPr>
          <p:nvPr/>
        </p:nvPicPr>
        <p:blipFill>
          <a:blip r:embed="rId6"/>
          <a:stretch>
            <a:fillRect/>
          </a:stretch>
        </p:blipFill>
        <p:spPr>
          <a:xfrm rot="21600000">
            <a:off x="9623297" y="1439493"/>
            <a:ext cx="1186522" cy="1180388"/>
          </a:xfrm>
          <a:prstGeom prst="rect">
            <a:avLst/>
          </a:prstGeom>
        </p:spPr>
      </p:pic>
      <p:pic>
        <p:nvPicPr>
          <p:cNvPr id="1218" name="picture 1218"/>
          <p:cNvPicPr>
            <a:picLocks noChangeAspect="1"/>
          </p:cNvPicPr>
          <p:nvPr/>
        </p:nvPicPr>
        <p:blipFill>
          <a:blip r:embed="rId7"/>
          <a:stretch>
            <a:fillRect/>
          </a:stretch>
        </p:blipFill>
        <p:spPr>
          <a:xfrm rot="21600000">
            <a:off x="4182617" y="3654856"/>
            <a:ext cx="1262634" cy="1078941"/>
          </a:xfrm>
          <a:prstGeom prst="rect">
            <a:avLst/>
          </a:prstGeom>
        </p:spPr>
      </p:pic>
      <p:pic>
        <p:nvPicPr>
          <p:cNvPr id="1220" name="picture 1220"/>
          <p:cNvPicPr>
            <a:picLocks noChangeAspect="1"/>
          </p:cNvPicPr>
          <p:nvPr/>
        </p:nvPicPr>
        <p:blipFill>
          <a:blip r:embed="rId8"/>
          <a:stretch>
            <a:fillRect/>
          </a:stretch>
        </p:blipFill>
        <p:spPr>
          <a:xfrm rot="21600000">
            <a:off x="7642399" y="1254821"/>
            <a:ext cx="919041" cy="1348616"/>
          </a:xfrm>
          <a:prstGeom prst="rect">
            <a:avLst/>
          </a:prstGeom>
        </p:spPr>
      </p:pic>
      <p:pic>
        <p:nvPicPr>
          <p:cNvPr id="1222" name="picture 1222"/>
          <p:cNvPicPr>
            <a:picLocks noChangeAspect="1"/>
          </p:cNvPicPr>
          <p:nvPr/>
        </p:nvPicPr>
        <p:blipFill>
          <a:blip r:embed="rId9"/>
          <a:stretch>
            <a:fillRect/>
          </a:stretch>
        </p:blipFill>
        <p:spPr>
          <a:xfrm rot="21600000">
            <a:off x="8917431" y="3617467"/>
            <a:ext cx="863980" cy="1360677"/>
          </a:xfrm>
          <a:prstGeom prst="rect">
            <a:avLst/>
          </a:prstGeom>
        </p:spPr>
      </p:pic>
      <p:pic>
        <p:nvPicPr>
          <p:cNvPr id="1224" name="picture 1224"/>
          <p:cNvPicPr>
            <a:picLocks noChangeAspect="1"/>
          </p:cNvPicPr>
          <p:nvPr/>
        </p:nvPicPr>
        <p:blipFill>
          <a:blip r:embed="rId10"/>
          <a:stretch>
            <a:fillRect/>
          </a:stretch>
        </p:blipFill>
        <p:spPr>
          <a:xfrm rot="21600000">
            <a:off x="2018410" y="3812540"/>
            <a:ext cx="1434338" cy="763777"/>
          </a:xfrm>
          <a:prstGeom prst="rect">
            <a:avLst/>
          </a:prstGeom>
        </p:spPr>
      </p:pic>
      <p:sp>
        <p:nvSpPr>
          <p:cNvPr id="1226" name="textbox 1226"/>
          <p:cNvSpPr/>
          <p:nvPr/>
        </p:nvSpPr>
        <p:spPr>
          <a:xfrm>
            <a:off x="8399982" y="5204593"/>
            <a:ext cx="1910714" cy="52578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650875" algn="l" rtl="0" eaLnBrk="0">
              <a:lnSpc>
                <a:spcPct val="94000"/>
              </a:lnSpc>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交通锥</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700" dirty="0">
              <a:latin typeface="Arial" panose="020B0604020202020204"/>
              <a:ea typeface="Arial" panose="020B0604020202020204"/>
              <a:cs typeface="Arial" panose="020B0604020202020204"/>
            </a:endParaRPr>
          </a:p>
          <a:p>
            <a:pPr marL="12700" algn="l" rtl="0" eaLnBrk="0">
              <a:lnSpc>
                <a:spcPct val="89000"/>
              </a:lnSpc>
              <a:spcBef>
                <a:spcPts val="0"/>
              </a:spcBef>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阻挡人员/车辆经过施工区域</a:t>
            </a:r>
            <a:endParaRPr sz="1200" dirty="0">
              <a:latin typeface="微软雅黑" panose="020B0503020204020204" charset="-122"/>
              <a:ea typeface="微软雅黑" panose="020B0503020204020204" charset="-122"/>
              <a:cs typeface="微软雅黑" panose="020B0503020204020204" charset="-122"/>
            </a:endParaRPr>
          </a:p>
        </p:txBody>
      </p:sp>
      <p:sp>
        <p:nvSpPr>
          <p:cNvPr id="1228" name="textbox 1228"/>
          <p:cNvSpPr/>
          <p:nvPr/>
        </p:nvSpPr>
        <p:spPr>
          <a:xfrm>
            <a:off x="6280607" y="5204593"/>
            <a:ext cx="1539875" cy="52578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361315" algn="l" rtl="0" eaLnBrk="0">
              <a:lnSpc>
                <a:spcPct val="94000"/>
              </a:lnSpc>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施工围挡</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700" dirty="0">
              <a:latin typeface="Arial" panose="020B0604020202020204"/>
              <a:ea typeface="Arial" panose="020B0604020202020204"/>
              <a:cs typeface="Arial" panose="020B0604020202020204"/>
            </a:endParaRPr>
          </a:p>
          <a:p>
            <a:pPr marL="12700" algn="l" rtl="0" eaLnBrk="0">
              <a:lnSpc>
                <a:spcPct val="89000"/>
              </a:lnSpc>
              <a:spcBef>
                <a:spcPts val="0"/>
              </a:spcBef>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防止施工区域意外闯入</a:t>
            </a:r>
            <a:endParaRPr sz="1200" dirty="0">
              <a:latin typeface="微软雅黑" panose="020B0503020204020204" charset="-122"/>
              <a:ea typeface="微软雅黑" panose="020B0503020204020204" charset="-122"/>
              <a:cs typeface="微软雅黑" panose="020B0503020204020204" charset="-122"/>
            </a:endParaRPr>
          </a:p>
        </p:txBody>
      </p:sp>
      <p:sp>
        <p:nvSpPr>
          <p:cNvPr id="1230" name="textbox 1230"/>
          <p:cNvSpPr/>
          <p:nvPr/>
        </p:nvSpPr>
        <p:spPr>
          <a:xfrm>
            <a:off x="9521494" y="2935992"/>
            <a:ext cx="1393825" cy="52578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91770" algn="l" rtl="0" eaLnBrk="0">
              <a:lnSpc>
                <a:spcPct val="94000"/>
              </a:lnSpc>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充电投光灯</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240"/>
              </a:lnSpc>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用于断电施工的照明</a:t>
            </a:r>
            <a:endParaRPr sz="1200" dirty="0">
              <a:latin typeface="微软雅黑" panose="020B0503020204020204" charset="-122"/>
              <a:ea typeface="微软雅黑" panose="020B0503020204020204" charset="-122"/>
              <a:cs typeface="微软雅黑" panose="020B0503020204020204" charset="-122"/>
            </a:endParaRPr>
          </a:p>
        </p:txBody>
      </p:sp>
      <p:sp>
        <p:nvSpPr>
          <p:cNvPr id="1232" name="textbox 1232"/>
          <p:cNvSpPr/>
          <p:nvPr/>
        </p:nvSpPr>
        <p:spPr>
          <a:xfrm>
            <a:off x="7450683" y="2935992"/>
            <a:ext cx="1306830" cy="52578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248285" algn="l" rtl="0" eaLnBrk="0">
              <a:lnSpc>
                <a:spcPct val="94000"/>
              </a:lnSpc>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反光背心</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700" dirty="0">
              <a:latin typeface="Arial" panose="020B0604020202020204"/>
              <a:ea typeface="Arial" panose="020B0604020202020204"/>
              <a:cs typeface="Arial" panose="020B0604020202020204"/>
            </a:endParaRPr>
          </a:p>
          <a:p>
            <a:pPr marL="12700" algn="l" rtl="0" eaLnBrk="0">
              <a:lnSpc>
                <a:spcPct val="89000"/>
              </a:lnSpc>
              <a:spcBef>
                <a:spcPts val="0"/>
              </a:spcBef>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警示来往人员/车辆</a:t>
            </a:r>
            <a:endParaRPr sz="1200" dirty="0">
              <a:latin typeface="微软雅黑" panose="020B0503020204020204" charset="-122"/>
              <a:ea typeface="微软雅黑" panose="020B0503020204020204" charset="-122"/>
              <a:cs typeface="微软雅黑" panose="020B0503020204020204" charset="-122"/>
            </a:endParaRPr>
          </a:p>
        </p:txBody>
      </p:sp>
      <p:sp>
        <p:nvSpPr>
          <p:cNvPr id="1234" name="textbox 1234"/>
          <p:cNvSpPr/>
          <p:nvPr/>
        </p:nvSpPr>
        <p:spPr>
          <a:xfrm>
            <a:off x="5452186" y="2938157"/>
            <a:ext cx="1235075" cy="52641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219710" algn="l" rtl="0" eaLnBrk="0">
              <a:lnSpc>
                <a:spcPct val="95000"/>
              </a:lnSpc>
            </a:pP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电工手套</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700" dirty="0">
              <a:latin typeface="Arial" panose="020B0604020202020204"/>
              <a:ea typeface="Arial" panose="020B0604020202020204"/>
              <a:cs typeface="Arial" panose="020B0604020202020204"/>
            </a:endParaRPr>
          </a:p>
          <a:p>
            <a:pPr marL="12700" algn="l" rtl="0" eaLnBrk="0">
              <a:lnSpc>
                <a:spcPct val="89000"/>
              </a:lnSpc>
              <a:spcBef>
                <a:spcPts val="0"/>
              </a:spcBef>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防止意外触电事故</a:t>
            </a:r>
            <a:endParaRPr sz="1200" dirty="0">
              <a:latin typeface="微软雅黑" panose="020B0503020204020204" charset="-122"/>
              <a:ea typeface="微软雅黑" panose="020B0503020204020204" charset="-122"/>
              <a:cs typeface="微软雅黑" panose="020B0503020204020204" charset="-122"/>
            </a:endParaRPr>
          </a:p>
        </p:txBody>
      </p:sp>
      <p:sp>
        <p:nvSpPr>
          <p:cNvPr id="1236" name="textbox 1236"/>
          <p:cNvSpPr/>
          <p:nvPr/>
        </p:nvSpPr>
        <p:spPr>
          <a:xfrm>
            <a:off x="1094181" y="2935992"/>
            <a:ext cx="1235075" cy="52578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311150" algn="l" rtl="0" eaLnBrk="0">
              <a:lnSpc>
                <a:spcPct val="94000"/>
              </a:lnSpc>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安全帽</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700" dirty="0">
              <a:latin typeface="Arial" panose="020B0604020202020204"/>
              <a:ea typeface="Arial" panose="020B0604020202020204"/>
              <a:cs typeface="Arial" panose="020B0604020202020204"/>
            </a:endParaRPr>
          </a:p>
          <a:p>
            <a:pPr marL="12700" algn="l" rtl="0" eaLnBrk="0">
              <a:lnSpc>
                <a:spcPct val="89000"/>
              </a:lnSpc>
              <a:spcBef>
                <a:spcPts val="0"/>
              </a:spcBef>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防止高空坠物砸伤</a:t>
            </a:r>
            <a:endParaRPr sz="1200" dirty="0">
              <a:latin typeface="微软雅黑" panose="020B0503020204020204" charset="-122"/>
              <a:ea typeface="微软雅黑" panose="020B0503020204020204" charset="-122"/>
              <a:cs typeface="微软雅黑" panose="020B0503020204020204" charset="-122"/>
            </a:endParaRPr>
          </a:p>
        </p:txBody>
      </p:sp>
      <p:sp>
        <p:nvSpPr>
          <p:cNvPr id="1238" name="textbox 1238"/>
          <p:cNvSpPr/>
          <p:nvPr/>
        </p:nvSpPr>
        <p:spPr>
          <a:xfrm>
            <a:off x="4205935" y="5204593"/>
            <a:ext cx="1235075" cy="52578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219710" algn="l" rtl="0" eaLnBrk="0">
              <a:lnSpc>
                <a:spcPct val="94000"/>
              </a:lnSpc>
            </a:pP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防尘口罩</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700" dirty="0">
              <a:latin typeface="Arial" panose="020B0604020202020204"/>
              <a:ea typeface="Arial" panose="020B0604020202020204"/>
              <a:cs typeface="Arial" panose="020B0604020202020204"/>
            </a:endParaRPr>
          </a:p>
          <a:p>
            <a:pPr marL="12700" algn="l" rtl="0" eaLnBrk="0">
              <a:lnSpc>
                <a:spcPct val="89000"/>
              </a:lnSpc>
              <a:spcBef>
                <a:spcPts val="0"/>
              </a:spcBef>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防止粉尘吸入肺部</a:t>
            </a:r>
            <a:endParaRPr sz="1200" dirty="0">
              <a:latin typeface="微软雅黑" panose="020B0503020204020204" charset="-122"/>
              <a:ea typeface="微软雅黑" panose="020B0503020204020204" charset="-122"/>
              <a:cs typeface="微软雅黑" panose="020B0503020204020204" charset="-122"/>
            </a:endParaRPr>
          </a:p>
        </p:txBody>
      </p:sp>
      <p:sp>
        <p:nvSpPr>
          <p:cNvPr id="1240" name="textbox 1240"/>
          <p:cNvSpPr/>
          <p:nvPr/>
        </p:nvSpPr>
        <p:spPr>
          <a:xfrm>
            <a:off x="3476828" y="2938157"/>
            <a:ext cx="930275" cy="52641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58750" algn="l" rtl="0" eaLnBrk="0">
              <a:lnSpc>
                <a:spcPct val="95000"/>
              </a:lnSpc>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安全带</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240"/>
              </a:lnSpc>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防止高空坠落</a:t>
            </a:r>
            <a:endParaRPr sz="1200" dirty="0">
              <a:latin typeface="微软雅黑" panose="020B0503020204020204" charset="-122"/>
              <a:ea typeface="微软雅黑" panose="020B0503020204020204" charset="-122"/>
              <a:cs typeface="微软雅黑" panose="020B0503020204020204" charset="-122"/>
            </a:endParaRPr>
          </a:p>
        </p:txBody>
      </p:sp>
      <p:sp>
        <p:nvSpPr>
          <p:cNvPr id="1242" name="textbox 1242"/>
          <p:cNvSpPr/>
          <p:nvPr/>
        </p:nvSpPr>
        <p:spPr>
          <a:xfrm>
            <a:off x="2275281" y="5204593"/>
            <a:ext cx="930275" cy="52578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58115" algn="l" rtl="0" eaLnBrk="0">
              <a:lnSpc>
                <a:spcPct val="94000"/>
              </a:lnSpc>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护目镜</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240"/>
              </a:lnSpc>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防止粉尘入眼</a:t>
            </a:r>
            <a:endParaRPr sz="1200" dirty="0">
              <a:latin typeface="微软雅黑" panose="020B0503020204020204" charset="-122"/>
              <a:ea typeface="微软雅黑" panose="020B0503020204020204" charset="-122"/>
              <a:cs typeface="微软雅黑" panose="020B0503020204020204" charset="-122"/>
            </a:endParaRPr>
          </a:p>
        </p:txBody>
      </p:sp>
      <p:pic>
        <p:nvPicPr>
          <p:cNvPr id="1244" name="picture 1244"/>
          <p:cNvPicPr>
            <a:picLocks noChangeAspect="1"/>
          </p:cNvPicPr>
          <p:nvPr/>
        </p:nvPicPr>
        <p:blipFill>
          <a:blip r:embed="rId11"/>
          <a:stretch>
            <a:fillRect/>
          </a:stretch>
        </p:blipFill>
        <p:spPr>
          <a:xfrm rot="21600000">
            <a:off x="334962" y="745050"/>
            <a:ext cx="11520423" cy="359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6" name="picture 3616"/>
          <p:cNvPicPr>
            <a:picLocks noChangeAspect="1"/>
          </p:cNvPicPr>
          <p:nvPr/>
        </p:nvPicPr>
        <p:blipFill>
          <a:blip r:embed="rId1"/>
          <a:stretch>
            <a:fillRect/>
          </a:stretch>
        </p:blipFill>
        <p:spPr>
          <a:xfrm rot="21600000">
            <a:off x="6605269" y="2747523"/>
            <a:ext cx="5586730" cy="4095241"/>
          </a:xfrm>
          <a:prstGeom prst="rect">
            <a:avLst/>
          </a:prstGeom>
        </p:spPr>
      </p:pic>
      <p:sp>
        <p:nvSpPr>
          <p:cNvPr id="3618" name="textbox 3618"/>
          <p:cNvSpPr/>
          <p:nvPr/>
        </p:nvSpPr>
        <p:spPr>
          <a:xfrm>
            <a:off x="4839080" y="2550667"/>
            <a:ext cx="2404110" cy="836930"/>
          </a:xfrm>
          <a:prstGeom prst="rect">
            <a:avLst/>
          </a:prstGeom>
          <a:noFill/>
          <a:ln w="0" cap="flat">
            <a:noFill/>
            <a:prstDash val="solid"/>
            <a:miter lim="0"/>
          </a:ln>
        </p:spPr>
        <p:txBody>
          <a:bodyPr vert="horz" wrap="square" lIns="0" tIns="0" rIns="0" bIns="0"/>
          <a:lstStyle/>
          <a:p>
            <a:pPr algn="l" rtl="0" eaLnBrk="0">
              <a:lnSpc>
                <a:spcPct val="69000"/>
              </a:lnSpc>
            </a:pPr>
            <a:endParaRPr sz="100" dirty="0">
              <a:latin typeface="Arial" panose="020B0604020202020204"/>
              <a:ea typeface="Arial" panose="020B0604020202020204"/>
              <a:cs typeface="Arial" panose="020B0604020202020204"/>
            </a:endParaRPr>
          </a:p>
          <a:p>
            <a:pPr marL="12700" algn="l" rtl="0" eaLnBrk="0">
              <a:lnSpc>
                <a:spcPct val="89000"/>
              </a:lnSpc>
            </a:pPr>
            <a:r>
              <a:rPr sz="60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谢谢！</a:t>
            </a:r>
            <a:endParaRPr sz="6000" dirty="0">
              <a:latin typeface="微软雅黑" panose="020B0503020204020204" charset="-122"/>
              <a:ea typeface="微软雅黑" panose="020B0503020204020204" charset="-122"/>
              <a:cs typeface="微软雅黑" panose="020B0503020204020204" charset="-122"/>
            </a:endParaRPr>
          </a:p>
        </p:txBody>
      </p:sp>
      <p:pic>
        <p:nvPicPr>
          <p:cNvPr id="3620" name="picture 3620"/>
          <p:cNvPicPr>
            <a:picLocks noChangeAspect="1"/>
          </p:cNvPicPr>
          <p:nvPr/>
        </p:nvPicPr>
        <p:blipFill>
          <a:blip r:embed="rId2"/>
          <a:stretch>
            <a:fillRect/>
          </a:stretch>
        </p:blipFill>
        <p:spPr>
          <a:xfrm rot="21600000">
            <a:off x="368604" y="325937"/>
            <a:ext cx="1948433" cy="549990"/>
          </a:xfrm>
          <a:prstGeom prst="rect">
            <a:avLst/>
          </a:prstGeom>
        </p:spPr>
      </p:pic>
      <p:pic>
        <p:nvPicPr>
          <p:cNvPr id="3622" name="picture 3622"/>
          <p:cNvPicPr>
            <a:picLocks noChangeAspect="1"/>
          </p:cNvPicPr>
          <p:nvPr/>
        </p:nvPicPr>
        <p:blipFill>
          <a:blip r:embed="rId3"/>
          <a:stretch>
            <a:fillRect/>
          </a:stretch>
        </p:blipFill>
        <p:spPr>
          <a:xfrm rot="21600000">
            <a:off x="2759964" y="379829"/>
            <a:ext cx="741807" cy="542646"/>
          </a:xfrm>
          <a:prstGeom prst="rect">
            <a:avLst/>
          </a:prstGeom>
        </p:spPr>
      </p:pic>
      <p:sp>
        <p:nvSpPr>
          <p:cNvPr id="3624" name="path 3624"/>
          <p:cNvSpPr/>
          <p:nvPr/>
        </p:nvSpPr>
        <p:spPr>
          <a:xfrm>
            <a:off x="2534157" y="322326"/>
            <a:ext cx="6350" cy="607186"/>
          </a:xfrm>
          <a:custGeom>
            <a:avLst/>
            <a:gdLst/>
            <a:ahLst/>
            <a:cxnLst/>
            <a:rect l="0" t="0" r="0" b="0"/>
            <a:pathLst>
              <a:path w="10" h="956">
                <a:moveTo>
                  <a:pt x="5" y="0"/>
                </a:moveTo>
                <a:lnTo>
                  <a:pt x="5" y="956"/>
                </a:lnTo>
              </a:path>
            </a:pathLst>
          </a:custGeom>
          <a:noFill/>
          <a:ln w="6350" cap="flat">
            <a:solidFill>
              <a:srgbClr val="C1C0C0"/>
            </a:solidFill>
            <a:prstDash val="solid"/>
            <a:miter lim="1000000"/>
          </a:ln>
        </p:spPr>
        <p:txBody>
          <a:bodyPr rtlCol="0"/>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4"/>
          <p:cNvGraphicFramePr>
            <a:graphicFrameLocks noGrp="1"/>
          </p:cNvGraphicFramePr>
          <p:nvPr/>
        </p:nvGraphicFramePr>
        <p:xfrm>
          <a:off x="6273164" y="2004136"/>
          <a:ext cx="2604135" cy="3986530"/>
        </p:xfrm>
        <a:graphic>
          <a:graphicData uri="http://schemas.openxmlformats.org/drawingml/2006/table">
            <a:tbl>
              <a:tblPr/>
              <a:tblGrid>
                <a:gridCol w="2604135"/>
              </a:tblGrid>
              <a:tr h="411480">
                <a:tc>
                  <a:txBody>
                    <a:bodyPr/>
                    <a:lstStyle/>
                    <a:p>
                      <a:pPr algn="l" rtl="0" eaLnBrk="0">
                        <a:lnSpc>
                          <a:spcPct val="102000"/>
                        </a:lnSpc>
                      </a:pPr>
                      <a:endParaRPr sz="600" dirty="0">
                        <a:latin typeface="Arial" panose="020B0604020202020204"/>
                        <a:ea typeface="Arial" panose="020B0604020202020204"/>
                        <a:cs typeface="Arial" panose="020B0604020202020204"/>
                      </a:endParaRPr>
                    </a:p>
                    <a:p>
                      <a:pPr marL="163195" algn="l" rtl="0" eaLnBrk="0">
                        <a:lnSpc>
                          <a:spcPct val="87000"/>
                        </a:lnSpc>
                        <a:spcBef>
                          <a:spcPts val="5"/>
                        </a:spcBef>
                      </a:pPr>
                      <a:r>
                        <a:rPr sz="1200" b="1" kern="0" spc="-4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《广东省节能循环经</a:t>
                      </a:r>
                      <a:r>
                        <a:rPr sz="1200" b="1" kern="0" spc="-5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济专项资金管理</a:t>
                      </a:r>
                      <a:endParaRPr sz="1200" dirty="0">
                        <a:latin typeface="宋体" panose="02010600030101010101" pitchFamily="2" charset="-122"/>
                        <a:ea typeface="宋体" panose="02010600030101010101" pitchFamily="2" charset="-122"/>
                        <a:cs typeface="宋体" panose="02010600030101010101" pitchFamily="2" charset="-122"/>
                      </a:endParaRPr>
                    </a:p>
                    <a:p>
                      <a:pPr marL="929640" algn="l" rtl="0" eaLnBrk="0">
                        <a:lnSpc>
                          <a:spcPct val="70000"/>
                        </a:lnSpc>
                        <a:spcBef>
                          <a:spcPts val="190"/>
                        </a:spcBef>
                      </a:pPr>
                      <a:r>
                        <a:rPr sz="1200" b="1" kern="0" spc="-2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暂行办法》</a:t>
                      </a:r>
                      <a:endParaRPr sz="12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C00000"/>
                    </a:solidFill>
                  </a:tcPr>
                </a:tc>
              </a:tr>
              <a:tr h="3575050">
                <a:tc>
                  <a:txBody>
                    <a:bodyPr/>
                    <a:lstStyle/>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59715" indent="-166370" algn="l" rtl="0" eaLnBrk="0">
                        <a:lnSpc>
                          <a:spcPct val="95000"/>
                        </a:lnSpc>
                      </a:pPr>
                      <a:r>
                        <a:rPr sz="1100" kern="0" spc="60" dirty="0">
                          <a:solidFill>
                            <a:srgbClr val="000000">
                              <a:alpha val="100000"/>
                            </a:srgbClr>
                          </a:solidFill>
                          <a:latin typeface="Arial" panose="020B0604020202020204"/>
                          <a:ea typeface="Arial" panose="020B0604020202020204"/>
                          <a:cs typeface="Arial" panose="020B0604020202020204"/>
                        </a:rPr>
                        <a:t>•   </a:t>
                      </a:r>
                      <a:r>
                        <a:rPr sz="1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针对节能技术改造</a:t>
                      </a:r>
                      <a:r>
                        <a:rPr sz="1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项目采取以奖代</a:t>
                      </a:r>
                      <a:r>
                        <a:rPr sz="1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补方式支持；</a:t>
                      </a:r>
                      <a:endParaRPr sz="1100" dirty="0">
                        <a:latin typeface="微软雅黑" panose="020B0503020204020204" charset="-122"/>
                        <a:ea typeface="微软雅黑" panose="020B0503020204020204" charset="-122"/>
                        <a:cs typeface="微软雅黑" panose="020B0503020204020204" charset="-122"/>
                      </a:endParaRPr>
                    </a:p>
                    <a:p>
                      <a:pPr marL="259715" indent="-166370" algn="l" rtl="0" eaLnBrk="0">
                        <a:lnSpc>
                          <a:spcPct val="98000"/>
                        </a:lnSpc>
                        <a:spcBef>
                          <a:spcPts val="190"/>
                        </a:spcBef>
                      </a:pPr>
                      <a:r>
                        <a:rPr sz="1100" kern="0" spc="40" dirty="0">
                          <a:solidFill>
                            <a:srgbClr val="000000">
                              <a:alpha val="100000"/>
                            </a:srgbClr>
                          </a:solidFill>
                          <a:latin typeface="Arial" panose="020B0604020202020204"/>
                          <a:ea typeface="Arial" panose="020B0604020202020204"/>
                          <a:cs typeface="Arial" panose="020B0604020202020204"/>
                        </a:rPr>
                        <a:t>•   </a:t>
                      </a:r>
                      <a:r>
                        <a:rPr sz="1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a:t>
                      </a:r>
                      <a:r>
                        <a:rPr sz="11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、交通</a:t>
                      </a:r>
                      <a:r>
                        <a:rPr sz="11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、公共机构、商贸酒店</a:t>
                      </a:r>
                      <a:r>
                        <a:rPr sz="1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等非工业领域节能技术改造项目</a:t>
                      </a:r>
                      <a:r>
                        <a:rPr sz="1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结合节能效果</a:t>
                      </a:r>
                      <a:r>
                        <a:rPr sz="1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，属于商业性质的</a:t>
                      </a:r>
                      <a:r>
                        <a:rPr sz="11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按</a:t>
                      </a:r>
                      <a:r>
                        <a:rPr sz="11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投资额不超过20%给予奖励</a:t>
                      </a:r>
                      <a:r>
                        <a:rPr sz="11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属于</a:t>
                      </a:r>
                      <a:r>
                        <a:rPr sz="1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公共机构性质的</a:t>
                      </a:r>
                      <a:r>
                        <a:rPr sz="1100" kern="0" spc="150" dirty="0">
                          <a:solidFill>
                            <a:srgbClr val="C00000">
                              <a:alpha val="100000"/>
                            </a:srgbClr>
                          </a:solidFill>
                          <a:latin typeface="微软雅黑" panose="020B0503020204020204" charset="-122"/>
                          <a:ea typeface="微软雅黑" panose="020B0503020204020204" charset="-122"/>
                          <a:cs typeface="微软雅黑" panose="020B0503020204020204" charset="-122"/>
                        </a:rPr>
                        <a:t>按投资额不超过</a:t>
                      </a:r>
                      <a:r>
                        <a:rPr sz="1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50%给予奖励</a:t>
                      </a:r>
                      <a:r>
                        <a:rPr sz="11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，单个项目奖励额不</a:t>
                      </a:r>
                      <a:r>
                        <a:rPr sz="1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超过200万元。</a:t>
                      </a:r>
                      <a:endParaRPr sz="11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graphicFrame>
        <p:nvGraphicFramePr>
          <p:cNvPr id="36" name="table 36"/>
          <p:cNvGraphicFramePr>
            <a:graphicFrameLocks noGrp="1"/>
          </p:cNvGraphicFramePr>
          <p:nvPr/>
        </p:nvGraphicFramePr>
        <p:xfrm>
          <a:off x="3339210" y="2004136"/>
          <a:ext cx="2604135" cy="3986530"/>
        </p:xfrm>
        <a:graphic>
          <a:graphicData uri="http://schemas.openxmlformats.org/drawingml/2006/table">
            <a:tbl>
              <a:tblPr/>
              <a:tblGrid>
                <a:gridCol w="2604135"/>
              </a:tblGrid>
              <a:tr h="411480">
                <a:tc>
                  <a:txBody>
                    <a:bodyPr/>
                    <a:lstStyle/>
                    <a:p>
                      <a:pPr algn="l" rtl="0" eaLnBrk="0">
                        <a:lnSpc>
                          <a:spcPct val="106000"/>
                        </a:lnSpc>
                      </a:pPr>
                      <a:endParaRPr sz="900" dirty="0">
                        <a:latin typeface="Arial" panose="020B0604020202020204"/>
                        <a:ea typeface="Arial" panose="020B0604020202020204"/>
                        <a:cs typeface="Arial" panose="020B0604020202020204"/>
                      </a:endParaRPr>
                    </a:p>
                    <a:p>
                      <a:pPr marL="405130" algn="l" rtl="0" eaLnBrk="0">
                        <a:lnSpc>
                          <a:spcPct val="87000"/>
                        </a:lnSpc>
                      </a:pPr>
                      <a:r>
                        <a:rPr sz="1200" b="1" kern="0" spc="-6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《广东省公共机构能耗定额》</a:t>
                      </a:r>
                      <a:endParaRPr sz="12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C00000"/>
                    </a:solidFill>
                  </a:tcPr>
                </a:tc>
              </a:tr>
              <a:tr h="3575050">
                <a:tc>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59715" indent="-167005" algn="l" rtl="0" eaLnBrk="0">
                        <a:lnSpc>
                          <a:spcPct val="133000"/>
                        </a:lnSpc>
                      </a:pPr>
                      <a:r>
                        <a:rPr sz="1100" kern="0" spc="40" dirty="0">
                          <a:solidFill>
                            <a:srgbClr val="1A3223">
                              <a:alpha val="100000"/>
                            </a:srgbClr>
                          </a:solidFill>
                          <a:latin typeface="Arial" panose="020B0604020202020204"/>
                          <a:ea typeface="Arial" panose="020B0604020202020204"/>
                          <a:cs typeface="Arial" panose="020B0604020202020204"/>
                        </a:rPr>
                        <a:t>•   </a:t>
                      </a:r>
                      <a:r>
                        <a:rPr sz="1100" kern="0" spc="40" dirty="0">
                          <a:solidFill>
                            <a:srgbClr val="1A3223">
                              <a:alpha val="100000"/>
                            </a:srgbClr>
                          </a:solidFill>
                          <a:latin typeface="微软雅黑" panose="020B0503020204020204" charset="-122"/>
                          <a:ea typeface="微软雅黑" panose="020B0503020204020204" charset="-122"/>
                          <a:cs typeface="微软雅黑" panose="020B0503020204020204" charset="-122"/>
                        </a:rPr>
                        <a:t>文件规定了公共机构能源统计范围、</a:t>
                      </a:r>
                      <a:r>
                        <a:rPr sz="1100" kern="0" spc="5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60" dirty="0">
                          <a:solidFill>
                            <a:srgbClr val="1A3223">
                              <a:alpha val="100000"/>
                            </a:srgbClr>
                          </a:solidFill>
                          <a:latin typeface="微软雅黑" panose="020B0503020204020204" charset="-122"/>
                          <a:ea typeface="微软雅黑" panose="020B0503020204020204" charset="-122"/>
                          <a:cs typeface="微软雅黑" panose="020B0503020204020204" charset="-122"/>
                        </a:rPr>
                        <a:t>能源资源消耗指标</a:t>
                      </a:r>
                      <a:r>
                        <a:rPr sz="1100" kern="0" spc="-19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60" dirty="0">
                          <a:solidFill>
                            <a:srgbClr val="1A3223">
                              <a:alpha val="100000"/>
                            </a:srgbClr>
                          </a:solidFill>
                          <a:latin typeface="微软雅黑" panose="020B0503020204020204" charset="-122"/>
                          <a:ea typeface="微软雅黑" panose="020B0503020204020204" charset="-122"/>
                          <a:cs typeface="微软雅黑" panose="020B0503020204020204" charset="-122"/>
                        </a:rPr>
                        <a:t>、计算方法</a:t>
                      </a:r>
                      <a:r>
                        <a:rPr sz="1100" kern="0" spc="50" dirty="0">
                          <a:solidFill>
                            <a:srgbClr val="1A3223">
                              <a:alpha val="100000"/>
                            </a:srgbClr>
                          </a:solidFill>
                          <a:latin typeface="微软雅黑" panose="020B0503020204020204" charset="-122"/>
                          <a:ea typeface="微软雅黑" panose="020B0503020204020204" charset="-122"/>
                          <a:cs typeface="微软雅黑" panose="020B0503020204020204" charset="-122"/>
                        </a:rPr>
                        <a:t>的要</a:t>
                      </a:r>
                      <a:r>
                        <a:rPr sz="1100" kern="0" spc="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1A3223">
                              <a:alpha val="100000"/>
                            </a:srgbClr>
                          </a:solidFill>
                          <a:latin typeface="微软雅黑" panose="020B0503020204020204" charset="-122"/>
                          <a:ea typeface="微软雅黑" panose="020B0503020204020204" charset="-122"/>
                          <a:cs typeface="微软雅黑" panose="020B0503020204020204" charset="-122"/>
                        </a:rPr>
                        <a:t>求。</a:t>
                      </a:r>
                      <a:endParaRPr sz="11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500" dirty="0">
                        <a:latin typeface="Arial" panose="020B0604020202020204"/>
                        <a:ea typeface="Arial" panose="020B0604020202020204"/>
                        <a:cs typeface="Arial" panose="020B0604020202020204"/>
                      </a:endParaRPr>
                    </a:p>
                    <a:p>
                      <a:pPr marL="258445" indent="-165735" algn="l" rtl="0" eaLnBrk="0">
                        <a:lnSpc>
                          <a:spcPct val="133000"/>
                        </a:lnSpc>
                        <a:spcBef>
                          <a:spcPts val="5"/>
                        </a:spcBef>
                      </a:pPr>
                      <a:r>
                        <a:rPr sz="1100" kern="0" spc="30" dirty="0">
                          <a:solidFill>
                            <a:srgbClr val="1A3223">
                              <a:alpha val="100000"/>
                            </a:srgbClr>
                          </a:solidFill>
                          <a:latin typeface="Arial" panose="020B0604020202020204"/>
                          <a:ea typeface="Arial" panose="020B0604020202020204"/>
                          <a:cs typeface="Arial" panose="020B0604020202020204"/>
                        </a:rPr>
                        <a:t>•   </a:t>
                      </a:r>
                      <a:r>
                        <a:rPr sz="1100" kern="0" spc="30" dirty="0">
                          <a:solidFill>
                            <a:srgbClr val="1A3223">
                              <a:alpha val="100000"/>
                            </a:srgbClr>
                          </a:solidFill>
                          <a:latin typeface="微软雅黑" panose="020B0503020204020204" charset="-122"/>
                          <a:ea typeface="微软雅黑" panose="020B0503020204020204" charset="-122"/>
                          <a:cs typeface="微软雅黑" panose="020B0503020204020204" charset="-122"/>
                        </a:rPr>
                        <a:t>针对I类地区</a:t>
                      </a:r>
                      <a:r>
                        <a:rPr sz="1100" kern="0" spc="20" dirty="0">
                          <a:solidFill>
                            <a:srgbClr val="1A3223">
                              <a:alpha val="100000"/>
                            </a:srgbClr>
                          </a:solidFill>
                          <a:latin typeface="微软雅黑" panose="020B0503020204020204" charset="-122"/>
                          <a:ea typeface="微软雅黑" panose="020B0503020204020204" charset="-122"/>
                          <a:cs typeface="微软雅黑" panose="020B0503020204020204" charset="-122"/>
                        </a:rPr>
                        <a:t>党政机关</a:t>
                      </a:r>
                      <a:r>
                        <a:rPr sz="1100" kern="0" spc="-12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1A3223">
                              <a:alpha val="100000"/>
                            </a:srgbClr>
                          </a:solidFill>
                          <a:latin typeface="微软雅黑" panose="020B0503020204020204" charset="-122"/>
                          <a:ea typeface="微软雅黑" panose="020B0503020204020204" charset="-122"/>
                          <a:cs typeface="微软雅黑" panose="020B0503020204020204" charset="-122"/>
                        </a:rPr>
                        <a:t>，单位建筑面</a:t>
                      </a:r>
                      <a:r>
                        <a:rPr sz="1100" kern="0" spc="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1A3223">
                              <a:alpha val="100000"/>
                            </a:srgbClr>
                          </a:solidFill>
                          <a:latin typeface="微软雅黑" panose="020B0503020204020204" charset="-122"/>
                          <a:ea typeface="微软雅黑" panose="020B0503020204020204" charset="-122"/>
                          <a:cs typeface="微软雅黑" panose="020B0503020204020204" charset="-122"/>
                        </a:rPr>
                        <a:t>积能耗(</a:t>
                      </a:r>
                      <a:r>
                        <a:rPr sz="1100" kern="0" spc="0" dirty="0">
                          <a:solidFill>
                            <a:srgbClr val="1A3223">
                              <a:alpha val="100000"/>
                            </a:srgbClr>
                          </a:solidFill>
                          <a:latin typeface="微软雅黑" panose="020B0503020204020204" charset="-122"/>
                          <a:ea typeface="微软雅黑" panose="020B0503020204020204" charset="-122"/>
                          <a:cs typeface="微软雅黑" panose="020B0503020204020204" charset="-122"/>
                        </a:rPr>
                        <a:t>KWh</a:t>
                      </a:r>
                      <a:r>
                        <a:rPr sz="1100" kern="0" spc="20" dirty="0">
                          <a:solidFill>
                            <a:srgbClr val="1A3223">
                              <a:alpha val="100000"/>
                            </a:srgbClr>
                          </a:solidFill>
                          <a:latin typeface="微软雅黑" panose="020B0503020204020204" charset="-122"/>
                          <a:ea typeface="微软雅黑" panose="020B0503020204020204" charset="-122"/>
                          <a:cs typeface="微软雅黑" panose="020B0503020204020204" charset="-122"/>
                        </a:rPr>
                        <a:t>/㎡</a:t>
                      </a:r>
                      <a:r>
                        <a:rPr sz="1100" kern="0" spc="-16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1A3223">
                              <a:alpha val="100000"/>
                            </a:srgbClr>
                          </a:solidFill>
                          <a:latin typeface="微软雅黑" panose="020B0503020204020204" charset="-122"/>
                          <a:ea typeface="微软雅黑" panose="020B0503020204020204" charset="-122"/>
                          <a:cs typeface="微软雅黑" panose="020B0503020204020204" charset="-122"/>
                        </a:rPr>
                        <a:t>.a)</a:t>
                      </a:r>
                      <a:r>
                        <a:rPr sz="11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引导值</a:t>
                      </a:r>
                      <a:r>
                        <a:rPr sz="11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55、</a:t>
                      </a:r>
                      <a:r>
                        <a:rPr sz="1100" b="1" kern="0" spc="-2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基准</a:t>
                      </a:r>
                      <a:r>
                        <a:rPr sz="11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值75、约束值105</a:t>
                      </a:r>
                      <a:r>
                        <a:rPr sz="11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11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graphicFrame>
        <p:nvGraphicFramePr>
          <p:cNvPr id="38" name="table 38"/>
          <p:cNvGraphicFramePr>
            <a:graphicFrameLocks noGrp="1"/>
          </p:cNvGraphicFramePr>
          <p:nvPr/>
        </p:nvGraphicFramePr>
        <p:xfrm>
          <a:off x="437324" y="2004009"/>
          <a:ext cx="2599689" cy="3987164"/>
        </p:xfrm>
        <a:graphic>
          <a:graphicData uri="http://schemas.openxmlformats.org/drawingml/2006/table">
            <a:tbl>
              <a:tblPr/>
              <a:tblGrid>
                <a:gridCol w="2599689"/>
              </a:tblGrid>
              <a:tr h="419100">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172085" algn="l" rtl="0" eaLnBrk="0">
                        <a:lnSpc>
                          <a:spcPct val="87000"/>
                        </a:lnSpc>
                        <a:spcBef>
                          <a:spcPts val="5"/>
                        </a:spcBef>
                      </a:pPr>
                      <a:r>
                        <a:rPr sz="1200" b="1" kern="0" spc="-4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《关于加快经济社会</a:t>
                      </a:r>
                      <a:r>
                        <a:rPr sz="1200" b="1" kern="0" spc="-5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发展全面绿色转</a:t>
                      </a:r>
                      <a:endParaRPr sz="1200" dirty="0">
                        <a:latin typeface="宋体" panose="02010600030101010101" pitchFamily="2" charset="-122"/>
                        <a:ea typeface="宋体" panose="02010600030101010101" pitchFamily="2" charset="-122"/>
                        <a:cs typeface="宋体" panose="02010600030101010101" pitchFamily="2" charset="-122"/>
                      </a:endParaRPr>
                    </a:p>
                    <a:p>
                      <a:pPr marL="515620" algn="l" rtl="0" eaLnBrk="0">
                        <a:lnSpc>
                          <a:spcPct val="74000"/>
                        </a:lnSpc>
                        <a:spcBef>
                          <a:spcPts val="185"/>
                        </a:spcBef>
                      </a:pPr>
                      <a:r>
                        <a:rPr sz="1200" b="1" kern="0" spc="-2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型的意见》</a:t>
                      </a:r>
                      <a:r>
                        <a:rPr sz="1200" kern="0" spc="20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 </a:t>
                      </a:r>
                      <a:r>
                        <a:rPr sz="1100" b="1" kern="0" spc="-2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(202</a:t>
                      </a:r>
                      <a:r>
                        <a:rPr sz="1100" b="1" kern="0" spc="-3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4年8月)</a:t>
                      </a:r>
                      <a:endParaRPr sz="11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C00000"/>
                    </a:solidFill>
                  </a:tcPr>
                </a:tc>
              </a:tr>
              <a:tr h="3568064">
                <a:tc>
                  <a:txBody>
                    <a:bodyPr/>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58445" indent="-167005" algn="l" rtl="0" eaLnBrk="0">
                        <a:lnSpc>
                          <a:spcPct val="137000"/>
                        </a:lnSpc>
                      </a:pPr>
                      <a:r>
                        <a:rPr sz="1100" kern="0" spc="0" dirty="0">
                          <a:solidFill>
                            <a:srgbClr val="C00000">
                              <a:alpha val="100000"/>
                            </a:srgbClr>
                          </a:solidFill>
                          <a:latin typeface="Arial" panose="020B0604020202020204"/>
                          <a:ea typeface="Arial" panose="020B0604020202020204"/>
                          <a:cs typeface="Arial" panose="020B0604020202020204"/>
                        </a:rPr>
                        <a:t>•   </a:t>
                      </a:r>
                      <a:r>
                        <a:rPr sz="11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中央层面首次对加快经济社会发展全</a:t>
                      </a:r>
                      <a:r>
                        <a:rPr sz="11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面绿色转型进行系统部署</a:t>
                      </a:r>
                      <a:r>
                        <a:rPr sz="1100" b="1" kern="0" spc="-1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100" b="1" kern="0" spc="-17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kern="0" spc="50" dirty="0">
                          <a:solidFill>
                            <a:srgbClr val="1A3223">
                              <a:alpha val="100000"/>
                            </a:srgbClr>
                          </a:solidFill>
                          <a:latin typeface="微软雅黑" panose="020B0503020204020204" charset="-122"/>
                          <a:ea typeface="微软雅黑" panose="020B0503020204020204" charset="-122"/>
                          <a:cs typeface="微软雅黑" panose="020B0503020204020204" charset="-122"/>
                        </a:rPr>
                        <a:t>明确到</a:t>
                      </a:r>
                      <a:r>
                        <a:rPr sz="1100" kern="0" spc="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1A3223">
                              <a:alpha val="100000"/>
                            </a:srgbClr>
                          </a:solidFill>
                          <a:latin typeface="微软雅黑" panose="020B0503020204020204" charset="-122"/>
                          <a:ea typeface="微软雅黑" panose="020B0503020204020204" charset="-122"/>
                          <a:cs typeface="微软雅黑" panose="020B0503020204020204" charset="-122"/>
                        </a:rPr>
                        <a:t>2030年</a:t>
                      </a:r>
                      <a:r>
                        <a:rPr sz="1100" kern="0" spc="-13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20" dirty="0">
                          <a:solidFill>
                            <a:srgbClr val="1A3223">
                              <a:alpha val="100000"/>
                            </a:srgbClr>
                          </a:solidFill>
                          <a:latin typeface="微软雅黑" panose="020B0503020204020204" charset="-122"/>
                          <a:ea typeface="微软雅黑" panose="020B0503020204020204" charset="-122"/>
                          <a:cs typeface="微软雅黑" panose="020B0503020204020204" charset="-122"/>
                        </a:rPr>
                        <a:t>，节能环保</a:t>
                      </a:r>
                      <a:r>
                        <a:rPr sz="1100" kern="0" spc="10" dirty="0">
                          <a:solidFill>
                            <a:srgbClr val="1A3223">
                              <a:alpha val="100000"/>
                            </a:srgbClr>
                          </a:solidFill>
                          <a:latin typeface="微软雅黑" panose="020B0503020204020204" charset="-122"/>
                          <a:ea typeface="微软雅黑" panose="020B0503020204020204" charset="-122"/>
                          <a:cs typeface="微软雅黑" panose="020B0503020204020204" charset="-122"/>
                        </a:rPr>
                        <a:t>产业规模达到</a:t>
                      </a:r>
                      <a:r>
                        <a:rPr sz="11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15</a:t>
                      </a:r>
                      <a:r>
                        <a:rPr sz="1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万亿元左右</a:t>
                      </a:r>
                      <a:endParaRPr sz="1100" dirty="0">
                        <a:latin typeface="微软雅黑" panose="020B0503020204020204" charset="-122"/>
                        <a:ea typeface="微软雅黑" panose="020B0503020204020204" charset="-122"/>
                        <a:cs typeface="微软雅黑" panose="020B0503020204020204" charset="-122"/>
                      </a:endParaRPr>
                    </a:p>
                    <a:p>
                      <a:pPr algn="l" rtl="0" eaLnBrk="0">
                        <a:lnSpc>
                          <a:spcPct val="112000"/>
                        </a:lnSpc>
                      </a:pPr>
                      <a:endParaRPr sz="500" dirty="0">
                        <a:latin typeface="Arial" panose="020B0604020202020204"/>
                        <a:ea typeface="Arial" panose="020B0604020202020204"/>
                        <a:cs typeface="Arial" panose="020B0604020202020204"/>
                      </a:endParaRPr>
                    </a:p>
                    <a:p>
                      <a:pPr marL="258445" indent="-167005" algn="l" rtl="0" eaLnBrk="0">
                        <a:lnSpc>
                          <a:spcPct val="133000"/>
                        </a:lnSpc>
                        <a:spcBef>
                          <a:spcPts val="0"/>
                        </a:spcBef>
                      </a:pPr>
                      <a:r>
                        <a:rPr sz="1100" kern="0" spc="0" dirty="0">
                          <a:solidFill>
                            <a:srgbClr val="1A3223">
                              <a:alpha val="100000"/>
                            </a:srgbClr>
                          </a:solidFill>
                          <a:latin typeface="Arial" panose="020B0604020202020204"/>
                          <a:ea typeface="Arial" panose="020B0604020202020204"/>
                          <a:cs typeface="Arial" panose="020B0604020202020204"/>
                        </a:rPr>
                        <a:t>•   </a:t>
                      </a:r>
                      <a:r>
                        <a:rPr sz="1100" kern="0" spc="0" dirty="0">
                          <a:solidFill>
                            <a:srgbClr val="1A3223">
                              <a:alpha val="100000"/>
                            </a:srgbClr>
                          </a:solidFill>
                          <a:latin typeface="微软雅黑" panose="020B0503020204020204" charset="-122"/>
                          <a:ea typeface="微软雅黑" panose="020B0503020204020204" charset="-122"/>
                          <a:cs typeface="微软雅黑" panose="020B0503020204020204" charset="-122"/>
                        </a:rPr>
                        <a:t>加快既有建筑和市政基础设施节能节</a:t>
                      </a:r>
                      <a:r>
                        <a:rPr sz="1100" kern="0" spc="-1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10" dirty="0">
                          <a:solidFill>
                            <a:srgbClr val="1A3223">
                              <a:alpha val="100000"/>
                            </a:srgbClr>
                          </a:solidFill>
                          <a:latin typeface="微软雅黑" panose="020B0503020204020204" charset="-122"/>
                          <a:ea typeface="微软雅黑" panose="020B0503020204020204" charset="-122"/>
                          <a:cs typeface="微软雅黑" panose="020B0503020204020204" charset="-122"/>
                        </a:rPr>
                        <a:t>水降碳改造</a:t>
                      </a:r>
                      <a:r>
                        <a:rPr sz="1100" kern="0" spc="-180" dirty="0">
                          <a:solidFill>
                            <a:srgbClr val="1A3223">
                              <a:alpha val="100000"/>
                            </a:srgbClr>
                          </a:solidFill>
                          <a:latin typeface="微软雅黑" panose="020B0503020204020204" charset="-122"/>
                          <a:ea typeface="微软雅黑" panose="020B0503020204020204" charset="-122"/>
                          <a:cs typeface="微软雅黑" panose="020B0503020204020204" charset="-122"/>
                        </a:rPr>
                        <a:t> </a:t>
                      </a:r>
                      <a:r>
                        <a:rPr sz="1100" kern="0" spc="-10" dirty="0">
                          <a:solidFill>
                            <a:srgbClr val="1A3223">
                              <a:alpha val="100000"/>
                            </a:srgbClr>
                          </a:solidFill>
                          <a:latin typeface="微软雅黑" panose="020B0503020204020204" charset="-122"/>
                          <a:ea typeface="微软雅黑" panose="020B0503020204020204" charset="-122"/>
                          <a:cs typeface="微软雅黑" panose="020B0503020204020204" charset="-122"/>
                        </a:rPr>
                        <a:t>，推广先进</a:t>
                      </a:r>
                      <a:r>
                        <a:rPr sz="11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高效照明、</a:t>
                      </a:r>
                      <a:r>
                        <a:rPr sz="11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空</a:t>
                      </a:r>
                      <a:r>
                        <a:rPr sz="1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调、电梯</a:t>
                      </a:r>
                      <a:r>
                        <a:rPr sz="1100" kern="0" spc="0" dirty="0">
                          <a:solidFill>
                            <a:srgbClr val="1A3223">
                              <a:alpha val="100000"/>
                            </a:srgbClr>
                          </a:solidFill>
                          <a:latin typeface="微软雅黑" panose="020B0503020204020204" charset="-122"/>
                          <a:ea typeface="微软雅黑" panose="020B0503020204020204" charset="-122"/>
                          <a:cs typeface="微软雅黑" panose="020B0503020204020204" charset="-122"/>
                        </a:rPr>
                        <a:t>等设备。</a:t>
                      </a:r>
                      <a:endParaRPr sz="11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graphicFrame>
        <p:nvGraphicFramePr>
          <p:cNvPr id="40" name="table 40"/>
          <p:cNvGraphicFramePr>
            <a:graphicFrameLocks noGrp="1"/>
          </p:cNvGraphicFramePr>
          <p:nvPr/>
        </p:nvGraphicFramePr>
        <p:xfrm>
          <a:off x="9152001" y="2004136"/>
          <a:ext cx="2592070" cy="3986530"/>
        </p:xfrm>
        <a:graphic>
          <a:graphicData uri="http://schemas.openxmlformats.org/drawingml/2006/table">
            <a:tbl>
              <a:tblPr/>
              <a:tblGrid>
                <a:gridCol w="2592070"/>
              </a:tblGrid>
              <a:tr h="411480">
                <a:tc>
                  <a:txBody>
                    <a:bodyPr/>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534670" algn="l" rtl="0" eaLnBrk="0">
                        <a:lnSpc>
                          <a:spcPct val="87000"/>
                        </a:lnSpc>
                      </a:pPr>
                      <a:r>
                        <a:rPr sz="1200" b="1" kern="0" spc="-1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集团层面绿色发展战略</a:t>
                      </a:r>
                      <a:endParaRPr sz="12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C00000"/>
                    </a:solidFill>
                  </a:tcPr>
                </a:tc>
              </a:tr>
              <a:tr h="3575050">
                <a:tc>
                  <a:txBody>
                    <a:bodyPr/>
                    <a:lstStyle/>
                    <a:p>
                      <a:pPr algn="l" rtl="0" eaLnBrk="0">
                        <a:lnSpc>
                          <a:spcPct val="168000"/>
                        </a:lnSpc>
                      </a:pPr>
                      <a:endParaRPr sz="1000" dirty="0">
                        <a:latin typeface="Arial" panose="020B0604020202020204"/>
                        <a:ea typeface="Arial" panose="020B0604020202020204"/>
                        <a:cs typeface="Arial" panose="020B0604020202020204"/>
                      </a:endParaRPr>
                    </a:p>
                    <a:p>
                      <a:pPr marL="101600" indent="70485" algn="l" rtl="0" eaLnBrk="0">
                        <a:lnSpc>
                          <a:spcPct val="94000"/>
                        </a:lnSpc>
                        <a:spcBef>
                          <a:spcPts val="5"/>
                        </a:spcBef>
                      </a:pPr>
                      <a:r>
                        <a:rPr sz="12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《关于坚持过紧日子 进一</a:t>
                      </a:r>
                      <a:r>
                        <a:rPr sz="12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步加强总</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部金融街楼宇节水、节电的通</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知》</a:t>
                      </a:r>
                      <a:endParaRPr sz="1200" dirty="0">
                        <a:latin typeface="微软雅黑" panose="020B0503020204020204" charset="-122"/>
                        <a:ea typeface="微软雅黑" panose="020B0503020204020204" charset="-122"/>
                        <a:cs typeface="微软雅黑" panose="020B0503020204020204" charset="-122"/>
                      </a:endParaRPr>
                    </a:p>
                    <a:p>
                      <a:pPr marL="112395" algn="l" rtl="0" eaLnBrk="0">
                        <a:lnSpc>
                          <a:spcPct val="118000"/>
                        </a:lnSpc>
                        <a:spcBef>
                          <a:spcPts val="645"/>
                        </a:spcBef>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集团认真贯彻落实</a:t>
                      </a:r>
                      <a:r>
                        <a:rPr sz="12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过紧</a:t>
                      </a:r>
                      <a:r>
                        <a:rPr sz="12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日子要求</a:t>
                      </a:r>
                      <a:r>
                        <a:rPr sz="1200" kern="0" spc="-1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倡议全体总部员工、物业单位联</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合</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行动</a:t>
                      </a:r>
                      <a:r>
                        <a:rPr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，从点滴做起</a:t>
                      </a:r>
                      <a:r>
                        <a:rPr sz="12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，从我做起</a:t>
                      </a:r>
                      <a:r>
                        <a:rPr sz="12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，节</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约用电、用水。</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75000"/>
                        </a:lnSpc>
                      </a:pPr>
                      <a:endParaRPr sz="1000" dirty="0">
                        <a:latin typeface="Arial" panose="020B0604020202020204"/>
                        <a:ea typeface="Arial" panose="020B0604020202020204"/>
                        <a:cs typeface="Arial" panose="020B0604020202020204"/>
                      </a:endParaRPr>
                    </a:p>
                    <a:p>
                      <a:pPr marL="54610" indent="71120" algn="l" rtl="0" eaLnBrk="0">
                        <a:lnSpc>
                          <a:spcPct val="94000"/>
                        </a:lnSpc>
                        <a:spcBef>
                          <a:spcPts val="370"/>
                        </a:spcBef>
                      </a:pPr>
                      <a:r>
                        <a:rPr sz="12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《中国电信集团节约能源与生态环境</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保护管理办法的通知</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8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11760" indent="635" algn="l" rtl="0" eaLnBrk="0">
                        <a:lnSpc>
                          <a:spcPct val="118000"/>
                        </a:lnSpc>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提出</a:t>
                      </a:r>
                      <a:r>
                        <a:rPr sz="12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绿色低碳科技创新要求</a:t>
                      </a:r>
                      <a:r>
                        <a:rPr sz="1200"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，建立</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健全绿色低碳技术标准规</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范；推进</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先进节能技术应用与内部成果转化</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推动产学研用合作。</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
        <p:nvSpPr>
          <p:cNvPr id="42" name="textbox 42"/>
          <p:cNvSpPr/>
          <p:nvPr/>
        </p:nvSpPr>
        <p:spPr>
          <a:xfrm>
            <a:off x="609190" y="1204981"/>
            <a:ext cx="10984865" cy="607694"/>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442720" algn="l" rtl="0" eaLnBrk="0">
              <a:lnSpc>
                <a:spcPct val="94000"/>
              </a:lnSpc>
            </a:pPr>
            <a:r>
              <a:rPr sz="15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国务院发文</a:t>
            </a:r>
            <a:r>
              <a:rPr sz="15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加快经济社会发展全</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面绿色转型</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，多省相继推出节能降碳</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补贴政策</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及</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考核办法</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900" dirty="0">
              <a:latin typeface="Arial" panose="020B0604020202020204"/>
              <a:ea typeface="Arial" panose="020B0604020202020204"/>
              <a:cs typeface="Arial" panose="020B0604020202020204"/>
            </a:endParaRPr>
          </a:p>
          <a:p>
            <a:pPr marL="12700" algn="l" rtl="0" eaLnBrk="0">
              <a:lnSpc>
                <a:spcPct val="95000"/>
              </a:lnSpc>
              <a:spcBef>
                <a:spcPts val="5"/>
              </a:spcBef>
            </a:pP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集团公司响应国家号召，提出</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绿色低碳科技创新要求，</a:t>
            </a:r>
            <a:r>
              <a:rPr sz="1500" b="1" kern="0" spc="-2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牵引绿色低碳发展</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，倡导员工过紧日子，</a:t>
            </a:r>
            <a:r>
              <a:rPr sz="15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从我做起，节约</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用水、用电</a:t>
            </a:r>
            <a:endParaRPr sz="1500" dirty="0">
              <a:latin typeface="微软雅黑" panose="020B0503020204020204" charset="-122"/>
              <a:ea typeface="微软雅黑" panose="020B0503020204020204" charset="-122"/>
              <a:cs typeface="微软雅黑" panose="020B0503020204020204" charset="-122"/>
            </a:endParaRPr>
          </a:p>
        </p:txBody>
      </p:sp>
      <p:pic>
        <p:nvPicPr>
          <p:cNvPr id="44" name="picture 44"/>
          <p:cNvPicPr>
            <a:picLocks noChangeAspect="1"/>
          </p:cNvPicPr>
          <p:nvPr/>
        </p:nvPicPr>
        <p:blipFill>
          <a:blip r:embed="rId1"/>
          <a:stretch>
            <a:fillRect/>
          </a:stretch>
        </p:blipFill>
        <p:spPr>
          <a:xfrm rot="21600000">
            <a:off x="3720464" y="2474836"/>
            <a:ext cx="1933701" cy="1806841"/>
          </a:xfrm>
          <a:prstGeom prst="rect">
            <a:avLst/>
          </a:prstGeom>
        </p:spPr>
      </p:pic>
      <p:pic>
        <p:nvPicPr>
          <p:cNvPr id="46" name="picture 46"/>
          <p:cNvPicPr>
            <a:picLocks noChangeAspect="1"/>
          </p:cNvPicPr>
          <p:nvPr/>
        </p:nvPicPr>
        <p:blipFill>
          <a:blip r:embed="rId2"/>
          <a:stretch>
            <a:fillRect/>
          </a:stretch>
        </p:blipFill>
        <p:spPr>
          <a:xfrm rot="21600000">
            <a:off x="6409182" y="2531617"/>
            <a:ext cx="2355469" cy="1466088"/>
          </a:xfrm>
          <a:prstGeom prst="rect">
            <a:avLst/>
          </a:prstGeom>
        </p:spPr>
      </p:pic>
      <p:pic>
        <p:nvPicPr>
          <p:cNvPr id="48" name="picture 48"/>
          <p:cNvPicPr>
            <a:picLocks noChangeAspect="1"/>
          </p:cNvPicPr>
          <p:nvPr/>
        </p:nvPicPr>
        <p:blipFill>
          <a:blip r:embed="rId3"/>
          <a:stretch>
            <a:fillRect/>
          </a:stretch>
        </p:blipFill>
        <p:spPr>
          <a:xfrm rot="21600000">
            <a:off x="544042" y="2561082"/>
            <a:ext cx="2352294" cy="1334770"/>
          </a:xfrm>
          <a:prstGeom prst="rect">
            <a:avLst/>
          </a:prstGeom>
        </p:spPr>
      </p:pic>
      <p:sp>
        <p:nvSpPr>
          <p:cNvPr id="50" name="textbox 50"/>
          <p:cNvSpPr/>
          <p:nvPr/>
        </p:nvSpPr>
        <p:spPr>
          <a:xfrm>
            <a:off x="417376" y="200056"/>
            <a:ext cx="581914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政策背景：国家政策引领社会全面绿色转型</a:t>
            </a:r>
            <a:endParaRPr sz="2400" dirty="0">
              <a:latin typeface="微软雅黑" panose="020B0503020204020204" charset="-122"/>
              <a:ea typeface="微软雅黑" panose="020B0503020204020204" charset="-122"/>
              <a:cs typeface="微软雅黑" panose="020B0503020204020204" charset="-122"/>
            </a:endParaRPr>
          </a:p>
        </p:txBody>
      </p:sp>
      <p:pic>
        <p:nvPicPr>
          <p:cNvPr id="52" name="picture 52"/>
          <p:cNvPicPr>
            <a:picLocks noChangeAspect="1"/>
          </p:cNvPicPr>
          <p:nvPr/>
        </p:nvPicPr>
        <p:blipFill>
          <a:blip r:embed="rId4"/>
          <a:stretch>
            <a:fillRect/>
          </a:stretch>
        </p:blipFill>
        <p:spPr>
          <a:xfrm rot="21600000">
            <a:off x="335356" y="807667"/>
            <a:ext cx="11520043" cy="67235"/>
          </a:xfrm>
          <a:prstGeom prst="rect">
            <a:avLst/>
          </a:prstGeom>
        </p:spPr>
      </p:pic>
      <p:pic>
        <p:nvPicPr>
          <p:cNvPr id="54" name="picture 54"/>
          <p:cNvPicPr>
            <a:picLocks noChangeAspect="1"/>
          </p:cNvPicPr>
          <p:nvPr/>
        </p:nvPicPr>
        <p:blipFill>
          <a:blip r:embed="rId5"/>
          <a:stretch>
            <a:fillRect/>
          </a:stretch>
        </p:blipFill>
        <p:spPr>
          <a:xfrm rot="21600000">
            <a:off x="11125571" y="215865"/>
            <a:ext cx="721554" cy="526610"/>
          </a:xfrm>
          <a:prstGeom prst="rect">
            <a:avLst/>
          </a:prstGeom>
        </p:spPr>
      </p:pic>
      <p:sp>
        <p:nvSpPr>
          <p:cNvPr id="56" name="textbox 56"/>
          <p:cNvSpPr/>
          <p:nvPr/>
        </p:nvSpPr>
        <p:spPr>
          <a:xfrm>
            <a:off x="1380041" y="6113831"/>
            <a:ext cx="737234" cy="21590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政策引导</a:t>
            </a:r>
            <a:endParaRPr sz="1400" dirty="0">
              <a:latin typeface="微软雅黑" panose="020B0503020204020204" charset="-122"/>
              <a:ea typeface="微软雅黑" panose="020B0503020204020204" charset="-122"/>
              <a:cs typeface="微软雅黑" panose="020B0503020204020204" charset="-122"/>
            </a:endParaRPr>
          </a:p>
        </p:txBody>
      </p:sp>
      <p:sp>
        <p:nvSpPr>
          <p:cNvPr id="58" name="textbox 58"/>
          <p:cNvSpPr/>
          <p:nvPr/>
        </p:nvSpPr>
        <p:spPr>
          <a:xfrm>
            <a:off x="10153605" y="6084817"/>
            <a:ext cx="736600" cy="215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企业执行</a:t>
            </a:r>
            <a:endParaRPr sz="1400" dirty="0">
              <a:latin typeface="微软雅黑" panose="020B0503020204020204" charset="-122"/>
              <a:ea typeface="微软雅黑" panose="020B0503020204020204" charset="-122"/>
              <a:cs typeface="微软雅黑" panose="020B0503020204020204" charset="-122"/>
            </a:endParaRPr>
          </a:p>
        </p:txBody>
      </p:sp>
      <p:sp>
        <p:nvSpPr>
          <p:cNvPr id="60" name="textbox 60"/>
          <p:cNvSpPr/>
          <p:nvPr/>
        </p:nvSpPr>
        <p:spPr>
          <a:xfrm>
            <a:off x="4289718" y="6104020"/>
            <a:ext cx="734059" cy="215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用能标准</a:t>
            </a:r>
            <a:endParaRPr sz="1400" dirty="0">
              <a:latin typeface="微软雅黑" panose="020B0503020204020204" charset="-122"/>
              <a:ea typeface="微软雅黑" panose="020B0503020204020204" charset="-122"/>
              <a:cs typeface="微软雅黑" panose="020B0503020204020204" charset="-122"/>
            </a:endParaRPr>
          </a:p>
        </p:txBody>
      </p:sp>
      <p:sp>
        <p:nvSpPr>
          <p:cNvPr id="62" name="textbox 62"/>
          <p:cNvSpPr/>
          <p:nvPr/>
        </p:nvSpPr>
        <p:spPr>
          <a:xfrm>
            <a:off x="7228386" y="6084817"/>
            <a:ext cx="728344" cy="215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降碳补贴</a:t>
            </a:r>
            <a:endParaRPr sz="1400" dirty="0">
              <a:latin typeface="微软雅黑" panose="020B0503020204020204" charset="-122"/>
              <a:ea typeface="微软雅黑" panose="020B0503020204020204" charset="-122"/>
              <a:cs typeface="微软雅黑" panose="020B0503020204020204" charset="-122"/>
            </a:endParaRPr>
          </a:p>
        </p:txBody>
      </p:sp>
      <p:sp>
        <p:nvSpPr>
          <p:cNvPr id="64" name="textbox 64"/>
          <p:cNvSpPr/>
          <p:nvPr/>
        </p:nvSpPr>
        <p:spPr>
          <a:xfrm>
            <a:off x="11662882" y="6509721"/>
            <a:ext cx="130175"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3</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 66"/>
          <p:cNvSpPr/>
          <p:nvPr/>
        </p:nvSpPr>
        <p:spPr>
          <a:xfrm>
            <a:off x="868997" y="1639608"/>
            <a:ext cx="4623689" cy="377406"/>
          </a:xfrm>
          <a:prstGeom prst="rect">
            <a:avLst/>
          </a:prstGeom>
          <a:solidFill>
            <a:srgbClr val="FFFFFF">
              <a:alpha val="100000"/>
            </a:srgbClr>
          </a:solidFill>
          <a:ln w="0" cap="flat">
            <a:noFill/>
            <a:prstDash val="solid"/>
            <a:miter lim="0"/>
          </a:ln>
        </p:spPr>
        <p:txBody>
          <a:bodyPr rtlCol="0"/>
          <a:lstStyle/>
          <a:p>
            <a:pPr algn="ctr"/>
            <a:endParaRPr lang="zh-CN" altLang="en-US"/>
          </a:p>
        </p:txBody>
      </p:sp>
      <p:graphicFrame>
        <p:nvGraphicFramePr>
          <p:cNvPr id="68" name="table 68"/>
          <p:cNvGraphicFramePr>
            <a:graphicFrameLocks noGrp="1"/>
          </p:cNvGraphicFramePr>
          <p:nvPr/>
        </p:nvGraphicFramePr>
        <p:xfrm>
          <a:off x="241020" y="1781804"/>
          <a:ext cx="5807075" cy="4516120"/>
        </p:xfrm>
        <a:graphic>
          <a:graphicData uri="http://schemas.openxmlformats.org/drawingml/2006/table">
            <a:tbl>
              <a:tblPr/>
              <a:tblGrid>
                <a:gridCol w="3009264"/>
                <a:gridCol w="118745"/>
                <a:gridCol w="2679064"/>
              </a:tblGrid>
              <a:tr h="227329">
                <a:tc gridSpan="3">
                  <a:txBody>
                    <a:bodyPr/>
                    <a:lstStyle/>
                    <a:p>
                      <a:pPr marL="806450" algn="l" rtl="0" eaLnBrk="0">
                        <a:lnSpc>
                          <a:spcPct val="89000"/>
                        </a:lnSpc>
                      </a:pPr>
                      <a:r>
                        <a:rPr sz="1400" b="1" kern="0" spc="0" dirty="0">
                          <a:solidFill>
                            <a:srgbClr val="333333">
                              <a:alpha val="100000"/>
                            </a:srgbClr>
                          </a:solidFill>
                          <a:latin typeface="微软雅黑" panose="020B0503020204020204" charset="-122"/>
                          <a:ea typeface="微软雅黑" panose="020B0503020204020204" charset="-122"/>
                          <a:cs typeface="微软雅黑" panose="020B0503020204020204" charset="-122"/>
                        </a:rPr>
                        <a:t>建筑领域主导节能改造市场，公共机构为主要细分市场</a:t>
                      </a:r>
                      <a:endParaRPr sz="1400" dirty="0">
                        <a:latin typeface="微软雅黑" panose="020B0503020204020204" charset="-122"/>
                        <a:ea typeface="微软雅黑" panose="020B0503020204020204" charset="-122"/>
                        <a:cs typeface="微软雅黑" panose="020B0503020204020204" charset="-122"/>
                      </a:endParaRPr>
                    </a:p>
                  </a:txBody>
                  <a:tcPr marL="0" marR="0" marT="25"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w="19050" cap="flat" cmpd="sng" algn="ctr">
                      <a:solidFill>
                        <a:srgbClr val="DD7575"/>
                      </a:solidFill>
                      <a:prstDash val="solid"/>
                      <a:round/>
                      <a:headEnd type="none" w="med" len="med"/>
                      <a:tailEnd type="none" w="med" len="med"/>
                    </a:lnT>
                    <a:lnB>
                      <a:noFill/>
                    </a:lnB>
                  </a:tcPr>
                </a:tc>
                <a:tc hMerge="1">
                  <a:tcPr marL="0" marR="0" marT="0"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w="19050" cap="flat" cmpd="sng" algn="ctr">
                      <a:solidFill>
                        <a:srgbClr val="DD7575"/>
                      </a:solidFill>
                      <a:prstDash val="solid"/>
                      <a:round/>
                      <a:headEnd type="none" w="med" len="med"/>
                      <a:tailEnd type="none" w="med" len="med"/>
                    </a:lnT>
                    <a:lnB>
                      <a:noFill/>
                    </a:lnB>
                  </a:tcPr>
                </a:tc>
                <a:tc hMerge="1">
                  <a:tcPr marL="0" marR="0" marT="0"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w="19050" cap="flat" cmpd="sng" algn="ctr">
                      <a:solidFill>
                        <a:srgbClr val="DD7575"/>
                      </a:solidFill>
                      <a:prstDash val="solid"/>
                      <a:round/>
                      <a:headEnd type="none" w="med" len="med"/>
                      <a:tailEnd type="none" w="med" len="med"/>
                    </a:lnT>
                    <a:lnB>
                      <a:noFill/>
                    </a:lnB>
                  </a:tcPr>
                </a:tc>
              </a:tr>
              <a:tr h="158115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9050" cap="flat" cmpd="sng" algn="ctr">
                      <a:solidFill>
                        <a:srgbClr val="DD7575"/>
                      </a:solidFill>
                      <a:prstDash val="solid"/>
                      <a:round/>
                      <a:headEnd type="none" w="med" len="med"/>
                      <a:tailEnd type="none" w="med" len="med"/>
                    </a:lnL>
                    <a:lnR>
                      <a:noFill/>
                    </a:lnR>
                    <a:lnT>
                      <a:noFill/>
                    </a:lnT>
                    <a:lnB>
                      <a:noFill/>
                    </a:lnB>
                  </a:tcPr>
                </a:tc>
                <a:tc gridSpan="2">
                  <a:txBody>
                    <a:bodyPr/>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562610" algn="l" rtl="0" eaLnBrk="0">
                        <a:lnSpc>
                          <a:spcPct val="89000"/>
                        </a:lnSpc>
                      </a:pPr>
                      <a:r>
                        <a:rPr sz="800" u="sng"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2023 年节能服务各领域产值</a:t>
                      </a:r>
                      <a:r>
                        <a:rPr sz="800" u="sng"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占比</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9050" cap="flat" cmpd="sng" algn="ctr">
                      <a:solidFill>
                        <a:srgbClr val="DD7575"/>
                      </a:solidFill>
                      <a:prstDash val="solid"/>
                      <a:round/>
                      <a:headEnd type="none" w="med" len="med"/>
                      <a:tailEnd type="none" w="med" len="med"/>
                    </a:lnR>
                    <a:lnT>
                      <a:noFill/>
                    </a:lnT>
                    <a:lnB>
                      <a:noFill/>
                    </a:lnB>
                  </a:tcPr>
                </a:tc>
                <a:tc hMerge="1">
                  <a:tcPr marL="0" marR="0" marT="0" marB="0" vert="horz">
                    <a:lnL>
                      <a:noFill/>
                    </a:lnL>
                    <a:lnR w="19050" cap="flat" cmpd="sng" algn="ctr">
                      <a:solidFill>
                        <a:srgbClr val="DD7575"/>
                      </a:solidFill>
                      <a:prstDash val="solid"/>
                      <a:round/>
                      <a:headEnd type="none" w="med" len="med"/>
                      <a:tailEnd type="none" w="med" len="med"/>
                    </a:lnR>
                    <a:lnT>
                      <a:noFill/>
                    </a:lnT>
                    <a:lnB>
                      <a:noFill/>
                    </a:lnB>
                  </a:tcPr>
                </a:tc>
              </a:tr>
              <a:tr h="189229">
                <a:tc gridSpan="3">
                  <a:txBody>
                    <a:bodyPr/>
                    <a:lstStyle/>
                    <a:p>
                      <a:pPr algn="l" rtl="0" eaLnBrk="0">
                        <a:lnSpc>
                          <a:spcPct val="107000"/>
                        </a:lnSpc>
                      </a:pPr>
                      <a:endParaRPr sz="100" dirty="0">
                        <a:latin typeface="Arial" panose="020B0604020202020204"/>
                        <a:ea typeface="Arial" panose="020B0604020202020204"/>
                        <a:cs typeface="Arial" panose="020B0604020202020204"/>
                      </a:endParaRPr>
                    </a:p>
                    <a:p>
                      <a:pPr marL="198120" algn="l" rtl="0" eaLnBrk="0">
                        <a:lnSpc>
                          <a:spcPct val="89000"/>
                        </a:lnSpc>
                        <a:tabLst>
                          <a:tab pos="306070" algn="l"/>
                        </a:tabLst>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节能服务总产值为5202亿元</a:t>
                      </a:r>
                      <a:r>
                        <a:rPr sz="12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，其中建筑领域占比</a:t>
                      </a:r>
                      <a:r>
                        <a:rPr sz="12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3</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7.6%</a:t>
                      </a:r>
                      <a:r>
                        <a:rPr sz="1200" b="1" kern="0" spc="-17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节能服务产值为</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接</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a:noFill/>
                    </a:lnT>
                    <a:lnB>
                      <a:noFill/>
                    </a:lnB>
                  </a:tcPr>
                </a:tc>
                <a:tc hMerge="1">
                  <a:tcPr marL="0" marR="0" marT="0"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a:noFill/>
                    </a:lnT>
                    <a:lnB>
                      <a:noFill/>
                    </a:lnB>
                  </a:tcPr>
                </a:tc>
                <a:tc hMerge="1">
                  <a:tcPr marL="0" marR="0" marT="0"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a:noFill/>
                    </a:lnT>
                    <a:lnB>
                      <a:noFill/>
                    </a:lnB>
                  </a:tcPr>
                </a:tc>
              </a:tr>
              <a:tr h="1487170">
                <a:tc gridSpan="2">
                  <a:txBody>
                    <a:bodyPr/>
                    <a:lstStyle/>
                    <a:p>
                      <a:pPr algn="l" rtl="0" eaLnBrk="0">
                        <a:lnSpc>
                          <a:spcPct val="67000"/>
                        </a:lnSpc>
                      </a:pPr>
                      <a:endParaRPr sz="100" dirty="0">
                        <a:latin typeface="Arial" panose="020B0604020202020204"/>
                        <a:ea typeface="Arial" panose="020B0604020202020204"/>
                        <a:cs typeface="Arial" panose="020B0604020202020204"/>
                      </a:endParaRPr>
                    </a:p>
                    <a:p>
                      <a:pPr marL="360045"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近2000亿</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DD7575"/>
                      </a:solidFill>
                      <a:prstDash val="solid"/>
                      <a:round/>
                      <a:headEnd type="none" w="med" len="med"/>
                      <a:tailEnd type="none" w="med" len="med"/>
                    </a:lnL>
                    <a:lnR>
                      <a:noFill/>
                    </a:lnR>
                    <a:lnT>
                      <a:noFill/>
                    </a:lnT>
                    <a:lnB>
                      <a:noFill/>
                    </a:lnB>
                  </a:tcPr>
                </a:tc>
                <a:tc hMerge="1">
                  <a:tcPr marL="0" marR="0" marT="0" marB="0" vert="horz">
                    <a:lnL w="19050" cap="flat" cmpd="sng" algn="ctr">
                      <a:solidFill>
                        <a:srgbClr val="DD7575"/>
                      </a:solidFill>
                      <a:prstDash val="solid"/>
                      <a:round/>
                      <a:headEnd type="none" w="med" len="med"/>
                      <a:tailEnd type="none" w="med" len="med"/>
                    </a:lnL>
                    <a:lnR>
                      <a:noFill/>
                    </a:lnR>
                    <a:lnT>
                      <a:noFill/>
                    </a:lnT>
                    <a:lnB>
                      <a:noFill/>
                    </a:lnB>
                  </a:tcPr>
                </a:tc>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19050" cap="flat" cmpd="sng" algn="ctr">
                      <a:solidFill>
                        <a:srgbClr val="DD7575"/>
                      </a:solidFill>
                      <a:prstDash val="solid"/>
                      <a:round/>
                      <a:headEnd type="none" w="med" len="med"/>
                      <a:tailEnd type="none" w="med" len="med"/>
                    </a:lnR>
                    <a:lnT>
                      <a:noFill/>
                    </a:lnT>
                    <a:lnB>
                      <a:noFill/>
                    </a:lnB>
                  </a:tcPr>
                </a:tc>
              </a:tr>
              <a:tr h="179070">
                <a:tc gridSpan="2">
                  <a:txBody>
                    <a:bodyPr/>
                    <a:lstStyle/>
                    <a:p>
                      <a:pPr algn="l" rtl="0" eaLnBrk="0">
                        <a:lnSpc>
                          <a:spcPct val="89000"/>
                        </a:lnSpc>
                      </a:pPr>
                      <a:endParaRPr sz="100" dirty="0">
                        <a:latin typeface="Arial" panose="020B0604020202020204"/>
                        <a:ea typeface="Arial" panose="020B0604020202020204"/>
                        <a:cs typeface="Arial" panose="020B0604020202020204"/>
                      </a:endParaRPr>
                    </a:p>
                    <a:p>
                      <a:pPr marL="859155" algn="l" rtl="0" eaLnBrk="0">
                        <a:lnSpc>
                          <a:spcPct val="89000"/>
                        </a:lnSpc>
                      </a:pPr>
                      <a:r>
                        <a:rPr sz="800" i="1" u="sng"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2022—2023年新签约项目数量分布</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DD7575"/>
                      </a:solidFill>
                      <a:prstDash val="solid"/>
                      <a:round/>
                      <a:headEnd type="none" w="med" len="med"/>
                      <a:tailEnd type="none" w="med" len="med"/>
                    </a:lnL>
                    <a:lnR>
                      <a:noFill/>
                    </a:lnR>
                    <a:lnT>
                      <a:noFill/>
                    </a:lnT>
                    <a:lnB>
                      <a:noFill/>
                    </a:lnB>
                  </a:tcPr>
                </a:tc>
                <a:tc hMerge="1">
                  <a:tcPr marL="0" marR="0" marT="0" marB="0" vert="horz">
                    <a:lnL w="19050" cap="flat" cmpd="sng" algn="ctr">
                      <a:solidFill>
                        <a:srgbClr val="DD7575"/>
                      </a:solidFill>
                      <a:prstDash val="solid"/>
                      <a:round/>
                      <a:headEnd type="none" w="med" len="med"/>
                      <a:tailEnd type="none" w="med" len="med"/>
                    </a:lnL>
                    <a:lnR>
                      <a:noFill/>
                    </a:lnR>
                    <a:lnT>
                      <a:noFill/>
                    </a:lnT>
                    <a:lnB>
                      <a:noFill/>
                    </a:lnB>
                  </a:tcPr>
                </a:tc>
                <a:tc vMerge="1">
                  <a:tcPr marL="0" marR="0" marT="0" marB="0" vert="horz">
                    <a:lnL>
                      <a:noFill/>
                    </a:lnL>
                    <a:lnR w="19050" cap="flat" cmpd="sng" algn="ctr">
                      <a:solidFill>
                        <a:srgbClr val="DD7575"/>
                      </a:solidFill>
                      <a:prstDash val="solid"/>
                      <a:round/>
                      <a:headEnd type="none" w="med" len="med"/>
                      <a:tailEnd type="none" w="med" len="med"/>
                    </a:lnR>
                    <a:lnT>
                      <a:noFill/>
                    </a:lnT>
                    <a:lnB>
                      <a:noFill/>
                    </a:lnB>
                  </a:tcPr>
                </a:tc>
              </a:tr>
              <a:tr h="852169">
                <a:tc>
                  <a:txBody>
                    <a:bodyPr/>
                    <a:lstStyle/>
                    <a:p>
                      <a:pPr algn="l" rtl="0" eaLnBrk="0">
                        <a:lnSpc>
                          <a:spcPct val="120000"/>
                        </a:lnSpc>
                      </a:pPr>
                      <a:endParaRPr sz="400" dirty="0">
                        <a:latin typeface="Arial" panose="020B0604020202020204"/>
                        <a:ea typeface="Arial" panose="020B0604020202020204"/>
                        <a:cs typeface="Arial" panose="020B0604020202020204"/>
                      </a:endParaRPr>
                    </a:p>
                    <a:p>
                      <a:pPr marL="301625" indent="-160020" algn="l" rtl="0" eaLnBrk="0">
                        <a:lnSpc>
                          <a:spcPct val="97000"/>
                        </a:lnSpc>
                        <a:spcBef>
                          <a:spcPts val="0"/>
                        </a:spcBef>
                        <a:tabLst>
                          <a:tab pos="250190" algn="l"/>
                        </a:tabLst>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2022—2023年新签约项目中</a:t>
                      </a:r>
                      <a:r>
                        <a:rPr sz="12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建筑领域</a:t>
                      </a:r>
                      <a:r>
                        <a:rPr sz="12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项目占比48.6%</a:t>
                      </a:r>
                      <a:r>
                        <a:rPr sz="1200" kern="0" spc="-16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，其中</a:t>
                      </a:r>
                      <a:r>
                        <a:rPr sz="12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公共机构建筑占</a:t>
                      </a:r>
                      <a:r>
                        <a:rPr sz="12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比26.4%</a:t>
                      </a:r>
                      <a:r>
                        <a:rPr sz="1200" kern="0" spc="-16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，其他建筑（</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商业建筑、工业</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建筑、住宅建筑）</a:t>
                      </a:r>
                      <a:r>
                        <a:rPr sz="12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占比22.3</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DD7575"/>
                      </a:solidFill>
                      <a:prstDash val="solid"/>
                      <a:round/>
                      <a:headEnd type="none" w="med" len="med"/>
                      <a:tailEnd type="none" w="med" len="med"/>
                    </a:lnL>
                    <a:lnR>
                      <a:noFill/>
                    </a:lnR>
                    <a:lnT>
                      <a:noFill/>
                    </a:lnT>
                    <a:lnB w="19050" cap="flat" cmpd="sng" algn="ctr">
                      <a:solidFill>
                        <a:srgbClr val="DD7575"/>
                      </a:solidFill>
                      <a:prstDash val="solid"/>
                      <a:round/>
                      <a:headEnd type="none" w="med" len="med"/>
                      <a:tailEnd type="none" w="med" len="med"/>
                    </a:lnB>
                  </a:tcPr>
                </a:tc>
                <a:tc gridSpan="2">
                  <a:txBody>
                    <a:bodyPr/>
                    <a:lstStyle/>
                    <a:p>
                      <a:pPr algn="l" rtl="0" eaLnBrk="0">
                        <a:lnSpc>
                          <a:spcPct val="129000"/>
                        </a:lnSpc>
                      </a:pPr>
                      <a:endParaRPr sz="300" dirty="0">
                        <a:latin typeface="Arial" panose="020B0604020202020204"/>
                        <a:ea typeface="Arial" panose="020B0604020202020204"/>
                        <a:cs typeface="Arial" panose="020B0604020202020204"/>
                      </a:endParaRPr>
                    </a:p>
                    <a:p>
                      <a:pPr marL="272415" indent="-161290" algn="l" rtl="0" eaLnBrk="0">
                        <a:lnSpc>
                          <a:spcPct val="97000"/>
                        </a:lnSpc>
                        <a:spcBef>
                          <a:spcPts val="0"/>
                        </a:spcBef>
                        <a:tabLst>
                          <a:tab pos="219075" algn="l"/>
                        </a:tabLst>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2021年中国建筑运行的碳排放23</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亿吨，</a:t>
                      </a:r>
                      <a:r>
                        <a:rPr sz="12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占全国碳排总量的</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22%</a:t>
                      </a:r>
                      <a:r>
                        <a:rPr sz="12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其中</a:t>
                      </a:r>
                      <a:r>
                        <a:rPr sz="12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公共建筑运行能耗9.5亿吨</a:t>
                      </a:r>
                      <a:r>
                        <a:rPr sz="12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占建筑运行碳排的 </a:t>
                      </a:r>
                      <a:r>
                        <a:rPr sz="12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41%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9050" cap="flat" cmpd="sng" algn="ctr">
                      <a:solidFill>
                        <a:srgbClr val="DD7575"/>
                      </a:solidFill>
                      <a:prstDash val="solid"/>
                      <a:round/>
                      <a:headEnd type="none" w="med" len="med"/>
                      <a:tailEnd type="none" w="med" len="med"/>
                    </a:lnR>
                    <a:lnT>
                      <a:noFill/>
                    </a:lnT>
                    <a:lnB w="19050" cap="flat" cmpd="sng" algn="ctr">
                      <a:solidFill>
                        <a:srgbClr val="DD7575"/>
                      </a:solidFill>
                      <a:prstDash val="solid"/>
                      <a:round/>
                      <a:headEnd type="none" w="med" len="med"/>
                      <a:tailEnd type="none" w="med" len="med"/>
                    </a:lnB>
                  </a:tcPr>
                </a:tc>
                <a:tc hMerge="1">
                  <a:tcPr marL="0" marR="0" marT="0" marB="0" vert="horz">
                    <a:lnL>
                      <a:noFill/>
                    </a:lnL>
                    <a:lnR w="19050" cap="flat" cmpd="sng" algn="ctr">
                      <a:solidFill>
                        <a:srgbClr val="DD7575"/>
                      </a:solidFill>
                      <a:prstDash val="solid"/>
                      <a:round/>
                      <a:headEnd type="none" w="med" len="med"/>
                      <a:tailEnd type="none" w="med" len="med"/>
                    </a:lnR>
                    <a:lnT>
                      <a:noFill/>
                    </a:lnT>
                    <a:lnB w="19050" cap="flat" cmpd="sng" algn="ctr">
                      <a:solidFill>
                        <a:srgbClr val="DD7575"/>
                      </a:solidFill>
                      <a:prstDash val="solid"/>
                      <a:round/>
                      <a:headEnd type="none" w="med" len="med"/>
                      <a:tailEnd type="none" w="med" len="med"/>
                    </a:lnB>
                  </a:tcPr>
                </a:tc>
              </a:tr>
            </a:tbl>
          </a:graphicData>
        </a:graphic>
      </p:graphicFrame>
      <p:pic>
        <p:nvPicPr>
          <p:cNvPr id="70" name="picture 70"/>
          <p:cNvPicPr>
            <a:picLocks noChangeAspect="1"/>
          </p:cNvPicPr>
          <p:nvPr/>
        </p:nvPicPr>
        <p:blipFill>
          <a:blip r:embed="rId1"/>
          <a:stretch>
            <a:fillRect/>
          </a:stretch>
        </p:blipFill>
        <p:spPr>
          <a:xfrm rot="21600000">
            <a:off x="3361944" y="5514827"/>
            <a:ext cx="108420" cy="112085"/>
          </a:xfrm>
          <a:prstGeom prst="rect">
            <a:avLst/>
          </a:prstGeom>
        </p:spPr>
      </p:pic>
      <p:pic>
        <p:nvPicPr>
          <p:cNvPr id="72" name="picture 72"/>
          <p:cNvPicPr>
            <a:picLocks noChangeAspect="1"/>
          </p:cNvPicPr>
          <p:nvPr/>
        </p:nvPicPr>
        <p:blipFill>
          <a:blip r:embed="rId2"/>
          <a:stretch>
            <a:fillRect/>
          </a:stretch>
        </p:blipFill>
        <p:spPr>
          <a:xfrm rot="21600000">
            <a:off x="383133" y="5529376"/>
            <a:ext cx="108204" cy="111861"/>
          </a:xfrm>
          <a:prstGeom prst="rect">
            <a:avLst/>
          </a:prstGeom>
        </p:spPr>
      </p:pic>
      <p:pic>
        <p:nvPicPr>
          <p:cNvPr id="74" name="picture 74"/>
          <p:cNvPicPr>
            <a:picLocks noChangeAspect="1"/>
          </p:cNvPicPr>
          <p:nvPr/>
        </p:nvPicPr>
        <p:blipFill>
          <a:blip r:embed="rId3"/>
          <a:stretch>
            <a:fillRect/>
          </a:stretch>
        </p:blipFill>
        <p:spPr>
          <a:xfrm rot="21600000">
            <a:off x="439547" y="3618666"/>
            <a:ext cx="108420" cy="112085"/>
          </a:xfrm>
          <a:prstGeom prst="rect">
            <a:avLst/>
          </a:prstGeom>
        </p:spPr>
      </p:pic>
      <p:pic>
        <p:nvPicPr>
          <p:cNvPr id="76" name="picture 76"/>
          <p:cNvPicPr>
            <a:picLocks noChangeAspect="1"/>
          </p:cNvPicPr>
          <p:nvPr/>
        </p:nvPicPr>
        <p:blipFill>
          <a:blip r:embed="rId4"/>
          <a:stretch>
            <a:fillRect/>
          </a:stretch>
        </p:blipFill>
        <p:spPr>
          <a:xfrm rot="21600000">
            <a:off x="6451599" y="2719946"/>
            <a:ext cx="4203453" cy="1491119"/>
          </a:xfrm>
          <a:prstGeom prst="rect">
            <a:avLst/>
          </a:prstGeom>
        </p:spPr>
      </p:pic>
      <p:graphicFrame>
        <p:nvGraphicFramePr>
          <p:cNvPr id="78" name="table 78"/>
          <p:cNvGraphicFramePr>
            <a:graphicFrameLocks noGrp="1"/>
          </p:cNvGraphicFramePr>
          <p:nvPr/>
        </p:nvGraphicFramePr>
        <p:xfrm>
          <a:off x="6143370" y="1850897"/>
          <a:ext cx="5807075" cy="4446904"/>
        </p:xfrm>
        <a:graphic>
          <a:graphicData uri="http://schemas.openxmlformats.org/drawingml/2006/table">
            <a:tbl>
              <a:tblPr/>
              <a:tblGrid>
                <a:gridCol w="5807075"/>
              </a:tblGrid>
              <a:tr h="762634">
                <a:tc>
                  <a:txBody>
                    <a:bodyPr/>
                    <a:lstStyle/>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marL="375920" indent="-162560" algn="l" rtl="0" eaLnBrk="0">
                        <a:lnSpc>
                          <a:spcPct val="104000"/>
                        </a:lnSpc>
                        <a:spcBef>
                          <a:spcPts val="5"/>
                        </a:spcBef>
                        <a:tabLst>
                          <a:tab pos="307975" algn="l"/>
                        </a:tabLst>
                      </a:pPr>
                      <a:r>
                        <a:rPr sz="1000" kern="0" spc="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1000" kern="0" spc="24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1000" kern="0" spc="50" dirty="0">
                          <a:solidFill>
                            <a:srgbClr val="333333">
                              <a:alpha val="100000"/>
                            </a:srgbClr>
                          </a:solidFill>
                          <a:latin typeface="微软雅黑" panose="020B0503020204020204" charset="-122"/>
                          <a:ea typeface="微软雅黑" panose="020B0503020204020204" charset="-122"/>
                          <a:cs typeface="微软雅黑" panose="020B0503020204020204" charset="-122"/>
                        </a:rPr>
                        <a:t>全国细分改造项新签约项目数量占前三位的是</a:t>
                      </a:r>
                      <a:r>
                        <a:rPr sz="10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中央空调节能、建筑综合节能、室内照明节</a:t>
                      </a:r>
                      <a:r>
                        <a:rPr sz="10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0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能项目</a:t>
                      </a:r>
                      <a:r>
                        <a:rPr sz="1000" kern="0" spc="30" dirty="0">
                          <a:solidFill>
                            <a:srgbClr val="333333">
                              <a:alpha val="100000"/>
                            </a:srgbClr>
                          </a:solidFill>
                          <a:latin typeface="微软雅黑" panose="020B0503020204020204" charset="-122"/>
                          <a:ea typeface="微软雅黑" panose="020B0503020204020204" charset="-122"/>
                          <a:cs typeface="微软雅黑" panose="020B0503020204020204" charset="-122"/>
                        </a:rPr>
                        <a:t>；</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w="19050" cap="flat" cmpd="sng" algn="ctr">
                      <a:solidFill>
                        <a:srgbClr val="DD7575"/>
                      </a:solidFill>
                      <a:prstDash val="solid"/>
                      <a:round/>
                      <a:headEnd type="none" w="med" len="med"/>
                      <a:tailEnd type="none" w="med" len="med"/>
                    </a:lnT>
                    <a:lnB>
                      <a:noFill/>
                    </a:lnB>
                  </a:tcPr>
                </a:tc>
              </a:tr>
              <a:tr h="1666239">
                <a:tc>
                  <a:txBody>
                    <a:bodyPr/>
                    <a:lstStyle/>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972560" indent="-9525" algn="l" rtl="0" eaLnBrk="0">
                        <a:lnSpc>
                          <a:spcPct val="106000"/>
                        </a:lnSpc>
                      </a:pPr>
                      <a:r>
                        <a:rPr sz="600" u="sng"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2022—2023年各改造项签约项目数量分布</a:t>
                      </a:r>
                      <a:r>
                        <a:rPr sz="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600" i="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——EMCA协会《2023</a:t>
                      </a:r>
                      <a:r>
                        <a:rPr sz="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600" i="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节能服务产业发展报告》</a:t>
                      </a:r>
                      <a:endParaRPr sz="6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a:noFill/>
                    </a:lnT>
                    <a:lnB>
                      <a:noFill/>
                    </a:lnB>
                  </a:tcPr>
                </a:tc>
              </a:tr>
              <a:tr h="245745">
                <a:tc>
                  <a:txBody>
                    <a:bodyPr/>
                    <a:lstStyle/>
                    <a:p>
                      <a:pPr algn="l" rtl="0" eaLnBrk="0">
                        <a:lnSpc>
                          <a:spcPct val="112000"/>
                        </a:lnSpc>
                      </a:pPr>
                      <a:endParaRPr sz="400" dirty="0">
                        <a:latin typeface="Arial" panose="020B0604020202020204"/>
                        <a:ea typeface="Arial" panose="020B0604020202020204"/>
                        <a:cs typeface="Arial" panose="020B0604020202020204"/>
                      </a:endParaRPr>
                    </a:p>
                    <a:p>
                      <a:pPr marL="213360" algn="l" rtl="0" eaLnBrk="0">
                        <a:lnSpc>
                          <a:spcPct val="94000"/>
                        </a:lnSpc>
                        <a:spcBef>
                          <a:spcPts val="5"/>
                        </a:spcBef>
                        <a:tabLst>
                          <a:tab pos="307975" algn="l"/>
                        </a:tabLst>
                      </a:pPr>
                      <a:r>
                        <a:rPr sz="1000" kern="0" spc="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1000" kern="0" spc="230" dirty="0">
                          <a:solidFill>
                            <a:srgbClr val="333333">
                              <a:alpha val="100000"/>
                            </a:srgbClr>
                          </a:solidFill>
                          <a:latin typeface="微软雅黑" panose="020B0503020204020204" charset="-122"/>
                          <a:ea typeface="微软雅黑" panose="020B0503020204020204" charset="-122"/>
                          <a:cs typeface="微软雅黑" panose="020B0503020204020204" charset="-122"/>
                        </a:rPr>
                        <a:t> </a:t>
                      </a:r>
                      <a:r>
                        <a:rPr sz="1000" kern="0" spc="50" dirty="0">
                          <a:solidFill>
                            <a:srgbClr val="333333">
                              <a:alpha val="100000"/>
                            </a:srgbClr>
                          </a:solidFill>
                          <a:latin typeface="微软雅黑" panose="020B0503020204020204" charset="-122"/>
                          <a:ea typeface="微软雅黑" panose="020B0503020204020204" charset="-122"/>
                          <a:cs typeface="微软雅黑" panose="020B0503020204020204" charset="-122"/>
                        </a:rPr>
                        <a:t>公共建筑运行中各系统耗能占比如下，其中</a:t>
                      </a:r>
                      <a:r>
                        <a:rPr sz="10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暖通空调及照明插座分</a:t>
                      </a:r>
                      <a:r>
                        <a:rPr sz="10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别占比80%</a:t>
                      </a:r>
                      <a:r>
                        <a:rPr sz="1000" b="1" kern="0" spc="40" dirty="0">
                          <a:solidFill>
                            <a:srgbClr val="333333">
                              <a:alpha val="100000"/>
                            </a:srgbClr>
                          </a:solidFill>
                          <a:latin typeface="微软雅黑" panose="020B0503020204020204" charset="-122"/>
                          <a:ea typeface="微软雅黑" panose="020B0503020204020204" charset="-122"/>
                          <a:cs typeface="微软雅黑" panose="020B0503020204020204" charset="-122"/>
                        </a:rPr>
                        <a:t>；</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a:noFill/>
                    </a:lnT>
                    <a:lnB>
                      <a:noFill/>
                    </a:lnB>
                  </a:tcPr>
                </a:tc>
              </a:tr>
              <a:tr h="1772285">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403225" algn="l" rtl="0" eaLnBrk="0">
                        <a:lnSpc>
                          <a:spcPct val="89000"/>
                        </a:lnSpc>
                      </a:pPr>
                      <a:r>
                        <a:rPr sz="600" i="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数据来源：上海市住房城乡建设管理</a:t>
                      </a:r>
                      <a:r>
                        <a:rPr sz="600" i="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委、市发展改革委联合发布</a:t>
                      </a:r>
                      <a:r>
                        <a:rPr sz="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600" i="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《2022</a:t>
                      </a:r>
                      <a:r>
                        <a:rPr sz="6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600" i="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年上海市国家机关办公建筑和大型公共建筑能耗监测及分析报告</a:t>
                      </a:r>
                      <a:r>
                        <a:rPr sz="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600" i="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6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DD7575"/>
                      </a:solidFill>
                      <a:prstDash val="solid"/>
                      <a:round/>
                      <a:headEnd type="none" w="med" len="med"/>
                      <a:tailEnd type="none" w="med" len="med"/>
                    </a:lnL>
                    <a:lnR w="19050" cap="flat" cmpd="sng" algn="ctr">
                      <a:solidFill>
                        <a:srgbClr val="DD7575"/>
                      </a:solidFill>
                      <a:prstDash val="solid"/>
                      <a:round/>
                      <a:headEnd type="none" w="med" len="med"/>
                      <a:tailEnd type="none" w="med" len="med"/>
                    </a:lnR>
                    <a:lnT>
                      <a:noFill/>
                    </a:lnT>
                    <a:lnB w="19050" cap="flat" cmpd="sng" algn="ctr">
                      <a:solidFill>
                        <a:srgbClr val="DD7575"/>
                      </a:solidFill>
                      <a:prstDash val="solid"/>
                      <a:round/>
                      <a:headEnd type="none" w="med" len="med"/>
                      <a:tailEnd type="none" w="med" len="med"/>
                    </a:lnB>
                  </a:tcPr>
                </a:tc>
              </a:tr>
            </a:tbl>
          </a:graphicData>
        </a:graphic>
      </p:graphicFrame>
      <p:pic>
        <p:nvPicPr>
          <p:cNvPr id="80" name="picture 80"/>
          <p:cNvPicPr>
            <a:picLocks noChangeAspect="1"/>
          </p:cNvPicPr>
          <p:nvPr/>
        </p:nvPicPr>
        <p:blipFill>
          <a:blip r:embed="rId5"/>
          <a:stretch>
            <a:fillRect/>
          </a:stretch>
        </p:blipFill>
        <p:spPr>
          <a:xfrm rot="21600000">
            <a:off x="6356947" y="4359261"/>
            <a:ext cx="95219" cy="98438"/>
          </a:xfrm>
          <a:prstGeom prst="rect">
            <a:avLst/>
          </a:prstGeom>
        </p:spPr>
      </p:pic>
      <p:pic>
        <p:nvPicPr>
          <p:cNvPr id="82" name="picture 82"/>
          <p:cNvPicPr>
            <a:picLocks noChangeAspect="1"/>
          </p:cNvPicPr>
          <p:nvPr/>
        </p:nvPicPr>
        <p:blipFill>
          <a:blip r:embed="rId6"/>
          <a:stretch>
            <a:fillRect/>
          </a:stretch>
        </p:blipFill>
        <p:spPr>
          <a:xfrm rot="21600000">
            <a:off x="6356973" y="2214770"/>
            <a:ext cx="95435" cy="98661"/>
          </a:xfrm>
          <a:prstGeom prst="rect">
            <a:avLst/>
          </a:prstGeom>
        </p:spPr>
      </p:pic>
      <p:pic>
        <p:nvPicPr>
          <p:cNvPr id="84" name="picture 84"/>
          <p:cNvPicPr>
            <a:picLocks noChangeAspect="1"/>
          </p:cNvPicPr>
          <p:nvPr/>
        </p:nvPicPr>
        <p:blipFill>
          <a:blip r:embed="rId7"/>
          <a:stretch>
            <a:fillRect/>
          </a:stretch>
        </p:blipFill>
        <p:spPr>
          <a:xfrm rot="21600000">
            <a:off x="6451600" y="4560696"/>
            <a:ext cx="5280278" cy="1518030"/>
          </a:xfrm>
          <a:prstGeom prst="rect">
            <a:avLst/>
          </a:prstGeom>
        </p:spPr>
      </p:pic>
      <p:sp>
        <p:nvSpPr>
          <p:cNvPr id="86" name="textbox 86"/>
          <p:cNvSpPr/>
          <p:nvPr/>
        </p:nvSpPr>
        <p:spPr>
          <a:xfrm>
            <a:off x="493877" y="985234"/>
            <a:ext cx="11030584" cy="608965"/>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4605" algn="l" rtl="0" eaLnBrk="0">
              <a:lnSpc>
                <a:spcPct val="89000"/>
              </a:lnSpc>
              <a:tabLst>
                <a:tab pos="219075" algn="l"/>
              </a:tabLst>
            </a:pP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节能服务总产值5202亿，其中建筑节能</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领域</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接近2000 亿</a:t>
            </a:r>
            <a:r>
              <a:rPr sz="2000" b="1" kern="0" spc="-3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，改造项目数量位居节能服务产业首位</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535"/>
              </a:spcBef>
              <a:tabLst>
                <a:tab pos="19685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建筑节能领域中</a:t>
            </a:r>
            <a:r>
              <a:rPr sz="18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中央空调、综合节能、室内照明为</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核心场景</a:t>
            </a:r>
            <a:endParaRPr sz="1800" dirty="0">
              <a:latin typeface="微软雅黑" panose="020B0503020204020204" charset="-122"/>
              <a:ea typeface="微软雅黑" panose="020B0503020204020204" charset="-122"/>
              <a:cs typeface="微软雅黑" panose="020B0503020204020204" charset="-122"/>
            </a:endParaRPr>
          </a:p>
        </p:txBody>
      </p:sp>
      <p:pic>
        <p:nvPicPr>
          <p:cNvPr id="88" name="picture 88"/>
          <p:cNvPicPr>
            <a:picLocks noChangeAspect="1"/>
          </p:cNvPicPr>
          <p:nvPr/>
        </p:nvPicPr>
        <p:blipFill>
          <a:blip r:embed="rId8"/>
          <a:stretch>
            <a:fillRect/>
          </a:stretch>
        </p:blipFill>
        <p:spPr>
          <a:xfrm rot="21600000">
            <a:off x="506577" y="1355318"/>
            <a:ext cx="184480" cy="167792"/>
          </a:xfrm>
          <a:prstGeom prst="rect">
            <a:avLst/>
          </a:prstGeom>
        </p:spPr>
      </p:pic>
      <p:pic>
        <p:nvPicPr>
          <p:cNvPr id="90" name="picture 90"/>
          <p:cNvPicPr>
            <a:picLocks noChangeAspect="1"/>
          </p:cNvPicPr>
          <p:nvPr/>
        </p:nvPicPr>
        <p:blipFill>
          <a:blip r:embed="rId9"/>
          <a:stretch>
            <a:fillRect/>
          </a:stretch>
        </p:blipFill>
        <p:spPr>
          <a:xfrm rot="21600000">
            <a:off x="508753" y="1017786"/>
            <a:ext cx="205387" cy="186808"/>
          </a:xfrm>
          <a:prstGeom prst="rect">
            <a:avLst/>
          </a:prstGeom>
        </p:spPr>
      </p:pic>
      <p:pic>
        <p:nvPicPr>
          <p:cNvPr id="92" name="picture 92"/>
          <p:cNvPicPr>
            <a:picLocks noChangeAspect="1"/>
          </p:cNvPicPr>
          <p:nvPr/>
        </p:nvPicPr>
        <p:blipFill>
          <a:blip r:embed="rId10"/>
          <a:stretch>
            <a:fillRect/>
          </a:stretch>
        </p:blipFill>
        <p:spPr>
          <a:xfrm rot="21600000">
            <a:off x="631926" y="2046259"/>
            <a:ext cx="2529494" cy="1527357"/>
          </a:xfrm>
          <a:prstGeom prst="rect">
            <a:avLst/>
          </a:prstGeom>
        </p:spPr>
      </p:pic>
      <p:pic>
        <p:nvPicPr>
          <p:cNvPr id="94" name="picture 94"/>
          <p:cNvPicPr>
            <a:picLocks noChangeAspect="1"/>
          </p:cNvPicPr>
          <p:nvPr/>
        </p:nvPicPr>
        <p:blipFill>
          <a:blip r:embed="rId11"/>
          <a:stretch>
            <a:fillRect/>
          </a:stretch>
        </p:blipFill>
        <p:spPr>
          <a:xfrm rot="21600000">
            <a:off x="693089" y="3939908"/>
            <a:ext cx="2563085" cy="1313573"/>
          </a:xfrm>
          <a:prstGeom prst="rect">
            <a:avLst/>
          </a:prstGeom>
        </p:spPr>
      </p:pic>
      <p:pic>
        <p:nvPicPr>
          <p:cNvPr id="96" name="picture 96"/>
          <p:cNvPicPr>
            <a:picLocks noChangeAspect="1"/>
          </p:cNvPicPr>
          <p:nvPr/>
        </p:nvPicPr>
        <p:blipFill>
          <a:blip r:embed="rId12"/>
          <a:stretch>
            <a:fillRect/>
          </a:stretch>
        </p:blipFill>
        <p:spPr>
          <a:xfrm rot="21600000">
            <a:off x="3483355" y="4058539"/>
            <a:ext cx="2242058" cy="1313560"/>
          </a:xfrm>
          <a:prstGeom prst="rect">
            <a:avLst/>
          </a:prstGeom>
        </p:spPr>
      </p:pic>
      <p:sp>
        <p:nvSpPr>
          <p:cNvPr id="98" name="textbox 98"/>
          <p:cNvSpPr/>
          <p:nvPr/>
        </p:nvSpPr>
        <p:spPr>
          <a:xfrm>
            <a:off x="425003" y="201580"/>
            <a:ext cx="8252459"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市场空间：公共机构承载绿色转型任务，节能改造市</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场空间大</a:t>
            </a:r>
            <a:endParaRPr sz="2400" dirty="0">
              <a:latin typeface="微软雅黑" panose="020B0503020204020204" charset="-122"/>
              <a:ea typeface="微软雅黑" panose="020B0503020204020204" charset="-122"/>
              <a:cs typeface="微软雅黑" panose="020B0503020204020204" charset="-122"/>
            </a:endParaRPr>
          </a:p>
        </p:txBody>
      </p:sp>
      <p:pic>
        <p:nvPicPr>
          <p:cNvPr id="100" name="picture 100"/>
          <p:cNvPicPr>
            <a:picLocks noChangeAspect="1"/>
          </p:cNvPicPr>
          <p:nvPr/>
        </p:nvPicPr>
        <p:blipFill>
          <a:blip r:embed="rId13"/>
          <a:stretch>
            <a:fillRect/>
          </a:stretch>
        </p:blipFill>
        <p:spPr>
          <a:xfrm rot="21600000">
            <a:off x="3529075" y="2085048"/>
            <a:ext cx="1997119" cy="1322475"/>
          </a:xfrm>
          <a:prstGeom prst="rect">
            <a:avLst/>
          </a:prstGeom>
        </p:spPr>
      </p:pic>
      <p:sp>
        <p:nvSpPr>
          <p:cNvPr id="102" name="rect 102"/>
          <p:cNvSpPr/>
          <p:nvPr/>
        </p:nvSpPr>
        <p:spPr>
          <a:xfrm>
            <a:off x="7166991" y="1639608"/>
            <a:ext cx="3756532" cy="377406"/>
          </a:xfrm>
          <a:prstGeom prst="rect">
            <a:avLst/>
          </a:prstGeom>
          <a:solidFill>
            <a:srgbClr val="FFFFFF">
              <a:alpha val="100000"/>
            </a:srgbClr>
          </a:solidFill>
          <a:ln w="0" cap="flat">
            <a:noFill/>
            <a:prstDash val="solid"/>
            <a:miter lim="0"/>
          </a:ln>
        </p:spPr>
        <p:txBody>
          <a:bodyPr rtlCol="0"/>
          <a:lstStyle/>
          <a:p>
            <a:pPr algn="ctr"/>
            <a:endParaRPr lang="zh-CN" altLang="en-US"/>
          </a:p>
        </p:txBody>
      </p:sp>
      <p:pic>
        <p:nvPicPr>
          <p:cNvPr id="104" name="picture 104"/>
          <p:cNvPicPr>
            <a:picLocks noChangeAspect="1"/>
          </p:cNvPicPr>
          <p:nvPr/>
        </p:nvPicPr>
        <p:blipFill>
          <a:blip r:embed="rId14"/>
          <a:stretch>
            <a:fillRect/>
          </a:stretch>
        </p:blipFill>
        <p:spPr>
          <a:xfrm rot="21600000">
            <a:off x="335356" y="807667"/>
            <a:ext cx="11520043" cy="67235"/>
          </a:xfrm>
          <a:prstGeom prst="rect">
            <a:avLst/>
          </a:prstGeom>
        </p:spPr>
      </p:pic>
      <p:sp>
        <p:nvSpPr>
          <p:cNvPr id="106" name="textbox 106"/>
          <p:cNvSpPr/>
          <p:nvPr/>
        </p:nvSpPr>
        <p:spPr>
          <a:xfrm>
            <a:off x="7256409" y="1769104"/>
            <a:ext cx="3583940" cy="215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0" dirty="0">
                <a:solidFill>
                  <a:srgbClr val="333333">
                    <a:alpha val="100000"/>
                  </a:srgbClr>
                </a:solidFill>
                <a:latin typeface="微软雅黑" panose="020B0503020204020204" charset="-122"/>
                <a:ea typeface="微软雅黑" panose="020B0503020204020204" charset="-122"/>
                <a:cs typeface="微软雅黑" panose="020B0503020204020204" charset="-122"/>
              </a:rPr>
              <a:t>照明、插座、空调场景为建筑节能的核心场景</a:t>
            </a:r>
            <a:endParaRPr sz="1400" dirty="0">
              <a:latin typeface="微软雅黑" panose="020B0503020204020204" charset="-122"/>
              <a:ea typeface="微软雅黑" panose="020B0503020204020204" charset="-122"/>
              <a:cs typeface="微软雅黑" panose="020B0503020204020204" charset="-122"/>
            </a:endParaRPr>
          </a:p>
        </p:txBody>
      </p:sp>
      <p:pic>
        <p:nvPicPr>
          <p:cNvPr id="108" name="picture 108"/>
          <p:cNvPicPr>
            <a:picLocks noChangeAspect="1"/>
          </p:cNvPicPr>
          <p:nvPr/>
        </p:nvPicPr>
        <p:blipFill>
          <a:blip r:embed="rId15"/>
          <a:stretch>
            <a:fillRect/>
          </a:stretch>
        </p:blipFill>
        <p:spPr>
          <a:xfrm rot="21600000">
            <a:off x="11125571" y="215865"/>
            <a:ext cx="721554" cy="526610"/>
          </a:xfrm>
          <a:prstGeom prst="rect">
            <a:avLst/>
          </a:prstGeom>
        </p:spPr>
      </p:pic>
      <p:sp>
        <p:nvSpPr>
          <p:cNvPr id="110" name="textbox 110"/>
          <p:cNvSpPr/>
          <p:nvPr/>
        </p:nvSpPr>
        <p:spPr>
          <a:xfrm>
            <a:off x="11650316" y="6509721"/>
            <a:ext cx="142875"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30" dirty="0">
                <a:solidFill>
                  <a:srgbClr val="898989">
                    <a:alpha val="100000"/>
                  </a:srgbClr>
                </a:solidFill>
                <a:latin typeface="微软雅黑" panose="020B0503020204020204" charset="-122"/>
                <a:ea typeface="微软雅黑" panose="020B0503020204020204" charset="-122"/>
                <a:cs typeface="微软雅黑" panose="020B0503020204020204" charset="-122"/>
              </a:rPr>
              <a:t>4</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 name="table 112"/>
          <p:cNvGraphicFramePr>
            <a:graphicFrameLocks noGrp="1"/>
          </p:cNvGraphicFramePr>
          <p:nvPr/>
        </p:nvGraphicFramePr>
        <p:xfrm>
          <a:off x="329006" y="2031098"/>
          <a:ext cx="11507469" cy="3902075"/>
        </p:xfrm>
        <a:graphic>
          <a:graphicData uri="http://schemas.openxmlformats.org/drawingml/2006/table">
            <a:tbl>
              <a:tblPr/>
              <a:tblGrid>
                <a:gridCol w="498475"/>
                <a:gridCol w="1082039"/>
                <a:gridCol w="407669"/>
                <a:gridCol w="152400"/>
                <a:gridCol w="371475"/>
                <a:gridCol w="231775"/>
                <a:gridCol w="798194"/>
                <a:gridCol w="501015"/>
                <a:gridCol w="697230"/>
                <a:gridCol w="300354"/>
                <a:gridCol w="367029"/>
                <a:gridCol w="105410"/>
                <a:gridCol w="338454"/>
                <a:gridCol w="1177925"/>
                <a:gridCol w="494665"/>
                <a:gridCol w="419100"/>
                <a:gridCol w="562609"/>
                <a:gridCol w="664844"/>
                <a:gridCol w="276225"/>
                <a:gridCol w="179070"/>
                <a:gridCol w="475615"/>
                <a:gridCol w="1405890"/>
              </a:tblGrid>
              <a:tr h="978535">
                <a:tc>
                  <a:txBody>
                    <a:bodyPr/>
                    <a:lstStyle/>
                    <a:p>
                      <a:pPr algn="l" rtl="0" eaLnBrk="0">
                        <a:lnSpc>
                          <a:spcPct val="130000"/>
                        </a:lnSpc>
                      </a:pPr>
                      <a:endParaRPr sz="1000" dirty="0">
                        <a:latin typeface="Arial" panose="020B0604020202020204"/>
                        <a:ea typeface="Arial" panose="020B0604020202020204"/>
                        <a:cs typeface="Arial" panose="020B0604020202020204"/>
                      </a:endParaRPr>
                    </a:p>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43510" algn="l" rtl="0" eaLnBrk="0">
                        <a:lnSpc>
                          <a:spcPct val="80000"/>
                        </a:lnSpc>
                      </a:pPr>
                      <a:r>
                        <a:rPr sz="18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云</a:t>
                      </a:r>
                      <a:endParaRPr sz="18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gridSpan="4">
                  <a:txBody>
                    <a:bodyPr/>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755015" algn="l" rtl="0" eaLnBrk="0">
                        <a:lnSpc>
                          <a:spcPct val="98000"/>
                        </a:lnSpc>
                        <a:spcBef>
                          <a:spcPts val="5"/>
                        </a:spcBef>
                      </a:pPr>
                      <a:r>
                        <a:rPr sz="9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900" b="1"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潮汐节能大脑</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4">
                  <a:txBody>
                    <a:bodyPr/>
                    <a:lstStyle/>
                    <a:p>
                      <a:pPr algn="l" rtl="0" eaLnBrk="0">
                        <a:lnSpc>
                          <a:spcPct val="101000"/>
                        </a:lnSpc>
                      </a:pPr>
                      <a:endParaRPr sz="7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09880" algn="l" rtl="0" eaLnBrk="0">
                        <a:lnSpc>
                          <a:spcPct val="89000"/>
                        </a:lnSpc>
                        <a:tabLst>
                          <a:tab pos="431800" algn="l"/>
                        </a:tabLst>
                      </a:pP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照明节能算法</a:t>
                      </a:r>
                      <a:endParaRPr sz="1200" dirty="0">
                        <a:latin typeface="微软雅黑" panose="020B0503020204020204" charset="-122"/>
                        <a:ea typeface="微软雅黑" panose="020B0503020204020204" charset="-122"/>
                        <a:cs typeface="微软雅黑" panose="020B0503020204020204" charset="-122"/>
                      </a:endParaRPr>
                    </a:p>
                    <a:p>
                      <a:pPr marL="304800" algn="l" rtl="0" eaLnBrk="0">
                        <a:lnSpc>
                          <a:spcPct val="89000"/>
                        </a:lnSpc>
                        <a:spcBef>
                          <a:spcPts val="44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车位灯识别算法</a:t>
                      </a:r>
                      <a:endParaRPr sz="1200" dirty="0">
                        <a:latin typeface="微软雅黑" panose="020B0503020204020204" charset="-122"/>
                        <a:ea typeface="微软雅黑" panose="020B0503020204020204" charset="-122"/>
                        <a:cs typeface="微软雅黑" panose="020B0503020204020204" charset="-122"/>
                      </a:endParaRPr>
                    </a:p>
                    <a:p>
                      <a:pPr marL="304800" algn="l" rtl="0" eaLnBrk="0">
                        <a:lnSpc>
                          <a:spcPct val="89000"/>
                        </a:lnSpc>
                        <a:spcBef>
                          <a:spcPts val="44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车道灯分组算法</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24000"/>
                        </a:lnSpc>
                      </a:pPr>
                      <a:endParaRPr sz="300" dirty="0">
                        <a:latin typeface="Arial" panose="020B0604020202020204"/>
                        <a:ea typeface="Arial" panose="020B0604020202020204"/>
                        <a:cs typeface="Arial" panose="020B0604020202020204"/>
                      </a:endParaRPr>
                    </a:p>
                    <a:p>
                      <a:pPr marL="304800" algn="l" rtl="0" eaLnBrk="0">
                        <a:lnSpc>
                          <a:spcPct val="89000"/>
                        </a:lnSpc>
                      </a:pPr>
                      <a:r>
                        <a:rPr sz="1200" kern="0" spc="-10" dirty="0">
                          <a:solidFill>
                            <a:srgbClr val="000000">
                              <a:alpha val="100000"/>
                            </a:srgbClr>
                          </a:solidFill>
                          <a:latin typeface="Arial" panose="020B0604020202020204"/>
                          <a:ea typeface="Arial" panose="020B0604020202020204"/>
                          <a:cs typeface="Arial" panose="020B0604020202020204"/>
                        </a:rPr>
                        <a:t>•</a:t>
                      </a:r>
                      <a:r>
                        <a:rPr sz="1200" kern="0" spc="3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终端+AI免调测算</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法</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5">
                  <a:txBody>
                    <a:bodyPr/>
                    <a:lstStyle/>
                    <a:p>
                      <a:pPr algn="l" rtl="0" eaLnBrk="0">
                        <a:lnSpc>
                          <a:spcPct val="101000"/>
                        </a:lnSpc>
                      </a:pPr>
                      <a:endParaRPr sz="7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18770" algn="l" rtl="0" eaLnBrk="0">
                        <a:lnSpc>
                          <a:spcPct val="89000"/>
                        </a:lnSpc>
                        <a:tabLst>
                          <a:tab pos="441325" algn="l"/>
                        </a:tabLst>
                      </a:pP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空调节能算法</a:t>
                      </a:r>
                      <a:endParaRPr sz="1200" dirty="0">
                        <a:latin typeface="微软雅黑" panose="020B0503020204020204" charset="-122"/>
                        <a:ea typeface="微软雅黑" panose="020B0503020204020204" charset="-122"/>
                        <a:cs typeface="微软雅黑" panose="020B0503020204020204" charset="-122"/>
                      </a:endParaRPr>
                    </a:p>
                    <a:p>
                      <a:pPr marL="314325" algn="l" rtl="0" eaLnBrk="0">
                        <a:lnSpc>
                          <a:spcPct val="89000"/>
                        </a:lnSpc>
                        <a:spcBef>
                          <a:spcPts val="44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空调节能算法</a:t>
                      </a:r>
                      <a:endParaRPr sz="1200" dirty="0">
                        <a:latin typeface="微软雅黑" panose="020B0503020204020204" charset="-122"/>
                        <a:ea typeface="微软雅黑" panose="020B0503020204020204" charset="-122"/>
                        <a:cs typeface="微软雅黑" panose="020B0503020204020204" charset="-122"/>
                      </a:endParaRPr>
                    </a:p>
                    <a:p>
                      <a:pPr marL="314325" algn="l" rtl="0" eaLnBrk="0">
                        <a:lnSpc>
                          <a:spcPct val="89000"/>
                        </a:lnSpc>
                        <a:spcBef>
                          <a:spcPts val="44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多模态感知算法</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24000"/>
                        </a:lnSpc>
                      </a:pPr>
                      <a:endParaRPr sz="300" dirty="0">
                        <a:latin typeface="Arial" panose="020B0604020202020204"/>
                        <a:ea typeface="Arial" panose="020B0604020202020204"/>
                        <a:cs typeface="Arial" panose="020B0604020202020204"/>
                      </a:endParaRPr>
                    </a:p>
                    <a:p>
                      <a:pPr marL="314325" algn="l" rtl="0" eaLnBrk="0">
                        <a:lnSpc>
                          <a:spcPct val="89000"/>
                        </a:lnSpc>
                      </a:pPr>
                      <a:r>
                        <a:rPr sz="1200" kern="0" spc="-10" dirty="0">
                          <a:solidFill>
                            <a:srgbClr val="000000">
                              <a:alpha val="100000"/>
                            </a:srgbClr>
                          </a:solidFill>
                          <a:latin typeface="Arial" panose="020B0604020202020204"/>
                          <a:ea typeface="Arial" panose="020B0604020202020204"/>
                          <a:cs typeface="Arial" panose="020B0604020202020204"/>
                        </a:rPr>
                        <a:t>•</a:t>
                      </a:r>
                      <a:r>
                        <a:rPr sz="1200" kern="0" spc="3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AI群控柜节能算</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法</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5">
                  <a:txBody>
                    <a:bodyPr/>
                    <a:lstStyle/>
                    <a:p>
                      <a:pPr algn="l" rtl="0" eaLnBrk="0">
                        <a:lnSpc>
                          <a:spcPct val="101000"/>
                        </a:lnSpc>
                      </a:pPr>
                      <a:endParaRPr sz="7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483870" algn="l" rtl="0" eaLnBrk="0">
                        <a:lnSpc>
                          <a:spcPct val="89000"/>
                        </a:lnSpc>
                        <a:tabLst>
                          <a:tab pos="606425" algn="l"/>
                        </a:tabLst>
                      </a:pP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AI智能体</a:t>
                      </a:r>
                      <a:endParaRPr sz="1200" dirty="0">
                        <a:latin typeface="微软雅黑" panose="020B0503020204020204" charset="-122"/>
                        <a:ea typeface="微软雅黑" panose="020B0503020204020204" charset="-122"/>
                        <a:cs typeface="微软雅黑" panose="020B0503020204020204" charset="-122"/>
                      </a:endParaRPr>
                    </a:p>
                    <a:p>
                      <a:pPr marL="478790" algn="l" rtl="0" eaLnBrk="0">
                        <a:lnSpc>
                          <a:spcPct val="89000"/>
                        </a:lnSpc>
                        <a:spcBef>
                          <a:spcPts val="44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策略优化引擎</a:t>
                      </a:r>
                      <a:endParaRPr sz="1200" dirty="0">
                        <a:latin typeface="微软雅黑" panose="020B0503020204020204" charset="-122"/>
                        <a:ea typeface="微软雅黑" panose="020B0503020204020204" charset="-122"/>
                        <a:cs typeface="微软雅黑" panose="020B0503020204020204" charset="-122"/>
                      </a:endParaRPr>
                    </a:p>
                    <a:p>
                      <a:pPr marL="478790" algn="l" rtl="0" eaLnBrk="0">
                        <a:lnSpc>
                          <a:spcPct val="89000"/>
                        </a:lnSpc>
                        <a:spcBef>
                          <a:spcPts val="44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专家纠偏机制</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24000"/>
                        </a:lnSpc>
                      </a:pPr>
                      <a:endParaRPr sz="300" dirty="0">
                        <a:latin typeface="Arial" panose="020B0604020202020204"/>
                        <a:ea typeface="Arial" panose="020B0604020202020204"/>
                        <a:cs typeface="Arial" panose="020B0604020202020204"/>
                      </a:endParaRPr>
                    </a:p>
                    <a:p>
                      <a:pPr marL="478790" algn="l" rtl="0" eaLnBrk="0">
                        <a:lnSpc>
                          <a:spcPct val="89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用户行为分析算法</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3">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445770" algn="l" rtl="0" eaLnBrk="0">
                        <a:lnSpc>
                          <a:spcPct val="89000"/>
                        </a:lnSpc>
                        <a:spcBef>
                          <a:spcPts val="5"/>
                        </a:spcBef>
                        <a:tabLst>
                          <a:tab pos="568325" algn="l"/>
                        </a:tabLst>
                      </a:pP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能碳认证服务</a:t>
                      </a:r>
                      <a:endParaRPr sz="1200" dirty="0">
                        <a:latin typeface="微软雅黑" panose="020B0503020204020204" charset="-122"/>
                        <a:ea typeface="微软雅黑" panose="020B0503020204020204" charset="-122"/>
                        <a:cs typeface="微软雅黑" panose="020B0503020204020204" charset="-122"/>
                      </a:endParaRPr>
                    </a:p>
                    <a:p>
                      <a:pPr marL="441325" algn="l" rtl="0" eaLnBrk="0">
                        <a:lnSpc>
                          <a:spcPct val="89000"/>
                        </a:lnSpc>
                        <a:spcBef>
                          <a:spcPts val="30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3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节能报告</a:t>
                      </a:r>
                      <a:endParaRPr sz="1200" dirty="0">
                        <a:latin typeface="微软雅黑" panose="020B0503020204020204" charset="-122"/>
                        <a:ea typeface="微软雅黑" panose="020B0503020204020204" charset="-122"/>
                        <a:cs typeface="微软雅黑" panose="020B0503020204020204" charset="-122"/>
                      </a:endParaRPr>
                    </a:p>
                    <a:p>
                      <a:pPr marL="441325" algn="l" rtl="0" eaLnBrk="0">
                        <a:lnSpc>
                          <a:spcPct val="89000"/>
                        </a:lnSpc>
                        <a:spcBef>
                          <a:spcPts val="30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能源审计报告</a:t>
                      </a:r>
                      <a:endParaRPr sz="1200" dirty="0">
                        <a:latin typeface="微软雅黑" panose="020B0503020204020204" charset="-122"/>
                        <a:ea typeface="微软雅黑" panose="020B0503020204020204" charset="-122"/>
                        <a:cs typeface="微软雅黑" panose="020B0503020204020204" charset="-122"/>
                      </a:endParaRPr>
                    </a:p>
                    <a:p>
                      <a:pPr marL="441325" algn="l" rtl="0" eaLnBrk="0">
                        <a:lnSpc>
                          <a:spcPct val="89000"/>
                        </a:lnSpc>
                        <a:spcBef>
                          <a:spcPts val="30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4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节能量审核报告</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972185">
                <a:tc>
                  <a:txBody>
                    <a:bodyPr/>
                    <a:lstStyle/>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marL="140970" algn="l" rtl="0" eaLnBrk="0">
                        <a:lnSpc>
                          <a:spcPct val="89000"/>
                        </a:lnSpc>
                        <a:spcBef>
                          <a:spcPts val="5"/>
                        </a:spcBef>
                      </a:pPr>
                      <a:r>
                        <a:rPr sz="18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边</a:t>
                      </a:r>
                      <a:endParaRPr sz="18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gridSpan="10">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11">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972185">
                <a:tc>
                  <a:txBody>
                    <a:bodyPr/>
                    <a:lstStyle/>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56845" algn="l" rtl="0" eaLnBrk="0">
                        <a:lnSpc>
                          <a:spcPct val="89000"/>
                        </a:lnSpc>
                      </a:pPr>
                      <a:r>
                        <a:rPr sz="18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网</a:t>
                      </a:r>
                      <a:endParaRPr sz="18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gridSpan="4">
                  <a:txBody>
                    <a:bodyPr/>
                    <a:lstStyle/>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846455" algn="l" rtl="0" eaLnBrk="0">
                        <a:lnSpc>
                          <a:spcPct val="89000"/>
                        </a:lnSpc>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自研Mesh组网</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8">
                  <a:txBody>
                    <a:bodyPr/>
                    <a:lstStyle/>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306195"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传感网</a:t>
                      </a:r>
                      <a:endParaRPr sz="1200" dirty="0">
                        <a:latin typeface="微软雅黑" panose="020B0503020204020204" charset="-122"/>
                        <a:ea typeface="微软雅黑" panose="020B0503020204020204" charset="-122"/>
                        <a:cs typeface="微软雅黑" panose="020B0503020204020204" charset="-122"/>
                      </a:endParaRPr>
                    </a:p>
                    <a:p>
                      <a:pPr marL="169545" algn="l" rtl="0" eaLnBrk="0">
                        <a:lnSpc>
                          <a:spcPct val="89000"/>
                        </a:lnSpc>
                        <a:spcBef>
                          <a:spcPts val="640"/>
                        </a:spcBef>
                      </a:pPr>
                      <a:r>
                        <a:rPr sz="1200" kern="0" spc="-1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5.8G人体移动感应</a:t>
                      </a:r>
                      <a:r>
                        <a:rPr sz="12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Arial" panose="020B0604020202020204"/>
                          <a:ea typeface="Arial" panose="020B0604020202020204"/>
                          <a:cs typeface="Arial" panose="020B0604020202020204"/>
                        </a:rPr>
                        <a:t>•</a:t>
                      </a:r>
                      <a:r>
                        <a:rPr sz="1200" kern="0" spc="14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红外人体移动</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感应</a:t>
                      </a:r>
                      <a:endParaRPr sz="1200" dirty="0">
                        <a:latin typeface="微软雅黑" panose="020B0503020204020204" charset="-122"/>
                        <a:ea typeface="微软雅黑" panose="020B0503020204020204" charset="-122"/>
                        <a:cs typeface="微软雅黑" panose="020B0503020204020204" charset="-122"/>
                      </a:endParaRPr>
                    </a:p>
                    <a:p>
                      <a:pPr marL="169545" algn="l" rtl="0" eaLnBrk="0">
                        <a:lnSpc>
                          <a:spcPct val="89000"/>
                        </a:lnSpc>
                        <a:spcBef>
                          <a:spcPts val="160"/>
                        </a:spcBef>
                      </a:pPr>
                      <a:r>
                        <a:rPr sz="1200" kern="0" spc="-1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24G人体存在感应</a:t>
                      </a:r>
                      <a:r>
                        <a:rPr sz="12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Arial" panose="020B0604020202020204"/>
                          <a:ea typeface="Arial" panose="020B0604020202020204"/>
                          <a:cs typeface="Arial" panose="020B0604020202020204"/>
                        </a:rPr>
                        <a:t>•</a:t>
                      </a:r>
                      <a:r>
                        <a:rPr sz="1200" kern="0" spc="13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光照感应</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marL="277495" algn="l" rtl="0" eaLnBrk="0">
                        <a:lnSpc>
                          <a:spcPct val="89000"/>
                        </a:lnSpc>
                        <a:spcBef>
                          <a:spcPts val="5"/>
                        </a:spcBef>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4G蜂窝网</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8">
                  <a:txBody>
                    <a:bodyPr/>
                    <a:lstStyle/>
                    <a:p>
                      <a:pPr algn="l" rtl="0" eaLnBrk="0">
                        <a:lnSpc>
                          <a:spcPct val="173000"/>
                        </a:lnSpc>
                      </a:pPr>
                      <a:endParaRPr sz="1000" dirty="0">
                        <a:latin typeface="Arial" panose="020B0604020202020204"/>
                        <a:ea typeface="Arial" panose="020B0604020202020204"/>
                        <a:cs typeface="Arial" panose="020B0604020202020204"/>
                      </a:endParaRPr>
                    </a:p>
                    <a:p>
                      <a:pPr marL="1009015" algn="l" rtl="0" eaLnBrk="0">
                        <a:lnSpc>
                          <a:spcPct val="89000"/>
                        </a:lnSpc>
                        <a:spcBef>
                          <a:spcPts val="5"/>
                        </a:spcBef>
                      </a:pP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基于无线通信+传感一体化网络，实现轻</a:t>
                      </a:r>
                      <a:endParaRPr sz="1400" dirty="0">
                        <a:latin typeface="微软雅黑" panose="020B0503020204020204" charset="-122"/>
                        <a:ea typeface="微软雅黑" panose="020B0503020204020204" charset="-122"/>
                        <a:cs typeface="微软雅黑" panose="020B0503020204020204" charset="-122"/>
                      </a:endParaRPr>
                    </a:p>
                    <a:p>
                      <a:pPr marL="1010285" algn="l" rtl="0" eaLnBrk="0">
                        <a:lnSpc>
                          <a:spcPts val="2520"/>
                        </a:lnSpc>
                      </a:pP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量化智能节能改造，无需重新布线打孔</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361950">
                <a:tc rowSpan="9">
                  <a:txBody>
                    <a:bodyPr/>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26000"/>
                        </a:lnSpc>
                      </a:pPr>
                      <a:endParaRPr sz="1000" dirty="0">
                        <a:latin typeface="Arial" panose="020B0604020202020204"/>
                        <a:ea typeface="Arial" panose="020B0604020202020204"/>
                        <a:cs typeface="Arial" panose="020B0604020202020204"/>
                      </a:endParaRPr>
                    </a:p>
                    <a:p>
                      <a:pPr marL="140970" algn="l" rtl="0" eaLnBrk="0">
                        <a:lnSpc>
                          <a:spcPct val="89000"/>
                        </a:lnSpc>
                        <a:spcBef>
                          <a:spcPts val="0"/>
                        </a:spcBef>
                      </a:pPr>
                      <a:r>
                        <a:rPr sz="18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端</a:t>
                      </a:r>
                      <a:endParaRPr sz="18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2"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2"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2"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2"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5"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5"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5">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5">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6">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6">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6">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6">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4" gridSpan="3">
                  <a:txBody>
                    <a:bodyPr/>
                    <a:lstStyle/>
                    <a:p>
                      <a:pPr algn="l" rtl="0" eaLnBrk="0">
                        <a:lnSpc>
                          <a:spcPct val="145000"/>
                        </a:lnSpc>
                      </a:pPr>
                      <a:endParaRPr sz="1000" dirty="0">
                        <a:latin typeface="Arial" panose="020B0604020202020204"/>
                        <a:ea typeface="Arial" panose="020B0604020202020204"/>
                        <a:cs typeface="Arial" panose="020B0604020202020204"/>
                      </a:endParaRPr>
                    </a:p>
                    <a:p>
                      <a:pPr algn="l" rtl="0" eaLnBrk="0">
                        <a:lnSpc>
                          <a:spcPct val="146000"/>
                        </a:lnSpc>
                      </a:pPr>
                      <a:endParaRPr sz="1000" dirty="0">
                        <a:latin typeface="Arial" panose="020B0604020202020204"/>
                        <a:ea typeface="Arial" panose="020B0604020202020204"/>
                        <a:cs typeface="Arial" panose="020B0604020202020204"/>
                      </a:endParaRPr>
                    </a:p>
                    <a:p>
                      <a:pPr marL="139700" algn="l" rtl="0" eaLnBrk="0">
                        <a:lnSpc>
                          <a:spcPct val="89000"/>
                        </a:lnSpc>
                        <a:spcBef>
                          <a:spcPts val="5"/>
                        </a:spcBef>
                      </a:pPr>
                      <a:r>
                        <a:rPr sz="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多合一环境感知</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4"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4"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9">
                  <a:txBody>
                    <a:bodyPr/>
                    <a:lstStyle/>
                    <a:p>
                      <a:pPr algn="l" rtl="0" eaLnBrk="0">
                        <a:lnSpc>
                          <a:spcPct val="138000"/>
                        </a:lnSpc>
                      </a:pPr>
                      <a:endParaRPr sz="1000" dirty="0">
                        <a:latin typeface="Arial" panose="020B0604020202020204"/>
                        <a:ea typeface="Arial" panose="020B0604020202020204"/>
                        <a:cs typeface="Arial" panose="020B0604020202020204"/>
                      </a:endParaRPr>
                    </a:p>
                    <a:p>
                      <a:pPr algn="l" rtl="0" eaLnBrk="0">
                        <a:lnSpc>
                          <a:spcPct val="139000"/>
                        </a:lnSpc>
                      </a:pPr>
                      <a:endParaRPr sz="1000" dirty="0">
                        <a:latin typeface="Arial" panose="020B0604020202020204"/>
                        <a:ea typeface="Arial" panose="020B0604020202020204"/>
                        <a:cs typeface="Arial" panose="020B0604020202020204"/>
                      </a:endParaRPr>
                    </a:p>
                    <a:p>
                      <a:pPr marL="875030" algn="l" rtl="0" eaLnBrk="0">
                        <a:lnSpc>
                          <a:spcPct val="89000"/>
                        </a:lnSpc>
                        <a:spcBef>
                          <a:spcPts val="0"/>
                        </a:spcBef>
                      </a:pP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烟雾感知</a:t>
                      </a:r>
                      <a:endParaRPr sz="800" dirty="0">
                        <a:latin typeface="微软雅黑" panose="020B0503020204020204" charset="-122"/>
                        <a:ea typeface="微软雅黑" panose="020B0503020204020204" charset="-122"/>
                        <a:cs typeface="微软雅黑" panose="020B0503020204020204" charset="-122"/>
                      </a:endParaRPr>
                    </a:p>
                    <a:p>
                      <a:pPr marL="220345" algn="l" rtl="0" eaLnBrk="0">
                        <a:lnSpc>
                          <a:spcPct val="89000"/>
                        </a:lnSpc>
                        <a:spcBef>
                          <a:spcPts val="40"/>
                        </a:spcBef>
                      </a:pP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人体感知</a:t>
                      </a: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8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000" dirty="0">
                        <a:latin typeface="Arial" panose="020B0604020202020204"/>
                        <a:ea typeface="Arial" panose="020B0604020202020204"/>
                        <a:cs typeface="Arial" panose="020B0604020202020204"/>
                      </a:endParaRPr>
                    </a:p>
                    <a:p>
                      <a:pPr marL="485775" algn="l" rtl="0" eaLnBrk="0">
                        <a:lnSpc>
                          <a:spcPct val="91000"/>
                        </a:lnSpc>
                      </a:pPr>
                      <a:r>
                        <a:rPr sz="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恒照度传感器</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0">
                <a:tc vMerge="1">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gridSpan="2">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gridSpan="2">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2" gridSpan="4">
                  <a:txBody>
                    <a:bodyPr/>
                    <a:lstStyle/>
                    <a:p>
                      <a:pPr algn="l" rtl="0" eaLnBrk="0">
                        <a:lnSpc>
                          <a:spcPct val="170000"/>
                        </a:lnSpc>
                      </a:pPr>
                      <a:endParaRPr sz="100" dirty="0">
                        <a:latin typeface="Arial" panose="020B0604020202020204"/>
                        <a:ea typeface="Arial" panose="020B0604020202020204"/>
                        <a:cs typeface="Arial" panose="020B0604020202020204"/>
                      </a:endParaRPr>
                    </a:p>
                    <a:p>
                      <a:pPr marL="222885" algn="l" rtl="0" eaLnBrk="0">
                        <a:lnSpc>
                          <a:spcPts val="970"/>
                        </a:lnSpc>
                      </a:pP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一体化控制柜+变频</a:t>
                      </a:r>
                      <a:r>
                        <a:rPr sz="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器         </a:t>
                      </a:r>
                      <a:r>
                        <a:rPr sz="1200" kern="0" spc="0" baseline="4000" dirty="0">
                          <a:solidFill>
                            <a:srgbClr val="000000">
                              <a:alpha val="100000"/>
                            </a:srgbClr>
                          </a:solidFill>
                          <a:latin typeface="微软雅黑" panose="020B0503020204020204" charset="-122"/>
                          <a:ea typeface="微软雅黑" panose="020B0503020204020204" charset="-122"/>
                          <a:cs typeface="微软雅黑" panose="020B0503020204020204" charset="-122"/>
                        </a:rPr>
                        <a:t>温控面板</a:t>
                      </a:r>
                      <a:endParaRPr sz="1200" baseline="40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rowSpan="2" hMerge="1">
                  <a:tcPr marL="0" marR="0" marT="0" marB="0" vert="horz">
                    <a:lnL>
                      <a:noFill/>
                    </a:lnL>
                    <a:lnR>
                      <a:noFill/>
                    </a:lnR>
                    <a:lnT>
                      <a:noFill/>
                    </a:lnT>
                    <a:lnB>
                      <a:noFill/>
                    </a:lnB>
                  </a:tcPr>
                </a:tc>
                <a:tc rowSpan="2" hMerge="1">
                  <a:tcPr marL="0" marR="0" marT="0" marB="0" vert="horz">
                    <a:lnL>
                      <a:noFill/>
                    </a:lnL>
                    <a:lnR>
                      <a:noFill/>
                    </a:lnR>
                    <a:lnT>
                      <a:noFill/>
                    </a:lnT>
                    <a:lnB>
                      <a:noFill/>
                    </a:lnB>
                  </a:tcPr>
                </a:tc>
                <a:tc rowSpan="2" hMerge="1">
                  <a:tcPr marL="0" marR="0" marT="0" marB="0" vert="horz">
                    <a:lnL>
                      <a:noFill/>
                    </a:lnL>
                    <a:lnR>
                      <a:noFill/>
                    </a:lnR>
                    <a:lnT>
                      <a:noFill/>
                    </a:lnT>
                    <a:lnB>
                      <a:noFill/>
                    </a:lnB>
                  </a:tcPr>
                </a:tc>
                <a:tc vMerge="1" gridSpan="2">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gridSpan="3">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0">
                <a:tc vMerge="1">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5" gridSpan="5">
                  <a:txBody>
                    <a:bodyPr/>
                    <a:lstStyle/>
                    <a:p>
                      <a:pPr algn="l" rtl="0" eaLnBrk="0">
                        <a:lnSpc>
                          <a:spcPct val="121000"/>
                        </a:lnSpc>
                      </a:pPr>
                      <a:endParaRPr sz="200" dirty="0">
                        <a:latin typeface="Arial" panose="020B0604020202020204"/>
                        <a:ea typeface="Arial" panose="020B0604020202020204"/>
                        <a:cs typeface="Arial" panose="020B0604020202020204"/>
                      </a:endParaRPr>
                    </a:p>
                    <a:p>
                      <a:pPr marL="471170" algn="l" rtl="0" eaLnBrk="0">
                        <a:lnSpc>
                          <a:spcPct val="97000"/>
                        </a:lnSpc>
                      </a:pPr>
                      <a:r>
                        <a:rPr sz="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各类智能灯具</a:t>
                      </a:r>
                      <a:r>
                        <a:rPr sz="8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控制面板</a:t>
                      </a:r>
                      <a:r>
                        <a:rPr sz="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继电器</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rowSpan="5" hMerge="1">
                  <a:tcPr marL="0" marR="0" marT="0" marB="0" vert="horz">
                    <a:lnL>
                      <a:noFill/>
                    </a:lnL>
                    <a:lnR>
                      <a:noFill/>
                    </a:lnR>
                    <a:lnT>
                      <a:noFill/>
                    </a:lnT>
                    <a:lnB>
                      <a:noFill/>
                    </a:lnB>
                  </a:tcPr>
                </a:tc>
                <a:tc rowSpan="5" hMerge="1">
                  <a:tcPr marL="0" marR="0" marT="0" marB="0" vert="horz">
                    <a:lnL>
                      <a:noFill/>
                    </a:lnL>
                    <a:lnR>
                      <a:noFill/>
                    </a:lnR>
                    <a:lnT>
                      <a:noFill/>
                    </a:lnT>
                    <a:lnB>
                      <a:noFill/>
                    </a:lnB>
                  </a:tcPr>
                </a:tc>
                <a:tc rowSpan="5" hMerge="1">
                  <a:tcPr marL="0" marR="0" marT="0" marB="0" vert="horz">
                    <a:lnL>
                      <a:noFill/>
                    </a:lnL>
                    <a:lnR>
                      <a:noFill/>
                    </a:lnR>
                    <a:lnT>
                      <a:noFill/>
                    </a:lnT>
                    <a:lnB>
                      <a:noFill/>
                    </a:lnB>
                  </a:tcPr>
                </a:tc>
                <a:tc rowSpan="5" hMerge="1">
                  <a:tcPr marL="0" marR="0" marT="0" marB="0" vert="horz">
                    <a:lnL>
                      <a:noFill/>
                    </a:lnL>
                    <a:lnR>
                      <a:noFill/>
                    </a:lnR>
                    <a:lnT>
                      <a:noFill/>
                    </a:lnT>
                    <a:lnB>
                      <a:noFill/>
                    </a:lnB>
                  </a:tcPr>
                </a:tc>
                <a:tc vMerge="1" gridSpan="4">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gridSpan="2">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gridSpan="3">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0">
                <a:tc vMerge="1">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gridSpan="5">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rowSpan="5">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rowSpan="5">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rowSpan="5"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rowSpan="5" hMerge="1">
                  <a:tcPr marL="0" marR="0" marT="0" marB="0" vert="horz">
                    <a:lnL>
                      <a:noFill/>
                    </a:lnL>
                    <a:lnR>
                      <a:noFill/>
                    </a:lnR>
                    <a:lnT>
                      <a:noFill/>
                    </a:lnT>
                    <a:lnB>
                      <a:noFill/>
                    </a:lnB>
                  </a:tcPr>
                </a:tc>
                <a:tc vMerge="1" gridSpan="2">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gridSpan="3">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0">
                <a:tc vMerge="1">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gridSpan="5">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a:tcPr marL="0" marR="0" marT="0" marB="0" vert="horz">
                    <a:lnL>
                      <a:noFill/>
                    </a:lnL>
                    <a:lnR>
                      <a:noFill/>
                    </a:lnR>
                    <a:lnT>
                      <a:noFill/>
                    </a:lnT>
                    <a:lnB>
                      <a:noFill/>
                    </a:lnB>
                  </a:tcPr>
                </a:tc>
                <a:tc vMerge="1">
                  <a:tcPr marL="0" marR="0" marT="0" marB="0" vert="horz">
                    <a:lnL>
                      <a:noFill/>
                    </a:lnL>
                    <a:lnR>
                      <a:noFill/>
                    </a:lnR>
                    <a:lnT>
                      <a:noFill/>
                    </a:lnT>
                    <a:lnB>
                      <a:noFill/>
                    </a:lnB>
                  </a:tcPr>
                </a:tc>
                <a:tc vMerge="1" gridSpan="2">
                  <a:tcPr marL="0" marR="0" marT="0" marB="0" vert="horz">
                    <a:lnL>
                      <a:noFill/>
                    </a:lnL>
                    <a:lnR>
                      <a:noFill/>
                    </a:lnR>
                    <a:lnT>
                      <a:noFill/>
                    </a:lnT>
                    <a:lnB>
                      <a:noFill/>
                    </a:lnB>
                  </a:tcPr>
                </a:tc>
                <a:tc vMerge="1" hMerge="1">
                  <a:tcPr marL="0" marR="0" marT="0" marB="0" vert="horz">
                    <a:lnL>
                      <a:noFill/>
                    </a:lnL>
                    <a:lnR>
                      <a:noFill/>
                    </a:lnR>
                    <a:lnT>
                      <a:noFill/>
                    </a:lnT>
                    <a:lnB>
                      <a:noFill/>
                    </a:lnB>
                  </a:tcPr>
                </a:tc>
                <a:tc vMerge="1" gridSpan="2">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rowSpan="4"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rowSpan="4" hMerge="1">
                  <a:tcPr marL="0" marR="0" marT="0" marB="0" vert="horz">
                    <a:lnL>
                      <a:noFill/>
                    </a:lnL>
                    <a:lnR>
                      <a:noFill/>
                    </a:lnR>
                    <a:lnT>
                      <a:noFill/>
                    </a:lnT>
                    <a:lnB>
                      <a:noFill/>
                    </a:lnB>
                  </a:tcPr>
                </a:tc>
                <a:tc rowSpan="4">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v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0">
                <a:tc vMerge="1">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gridSpan="5">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a:tcPr marL="0" marR="0" marT="0" marB="0" vert="horz">
                    <a:lnL>
                      <a:noFill/>
                    </a:lnL>
                    <a:lnR>
                      <a:noFill/>
                    </a:lnR>
                    <a:lnT>
                      <a:noFill/>
                    </a:lnT>
                    <a:lnB>
                      <a:noFill/>
                    </a:lnB>
                  </a:tcPr>
                </a:tc>
                <a:tc vMerge="1">
                  <a:tcPr marL="0" marR="0" marT="0" marB="0" vert="horz">
                    <a:lnL>
                      <a:noFill/>
                    </a:lnL>
                    <a:lnR>
                      <a:noFill/>
                    </a:lnR>
                    <a:lnT>
                      <a:noFill/>
                    </a:lnT>
                    <a:lnB>
                      <a:noFill/>
                    </a:lnB>
                  </a:tcPr>
                </a:tc>
                <a:tc vMerge="1" gridSpan="2">
                  <a:tcPr marL="0" marR="0" marT="0" marB="0" vert="horz">
                    <a:lnL>
                      <a:noFill/>
                    </a:lnL>
                    <a:lnR>
                      <a:noFill/>
                    </a:lnR>
                    <a:lnT>
                      <a:noFill/>
                    </a:lnT>
                    <a:lnB>
                      <a:noFill/>
                    </a:lnB>
                  </a:tcPr>
                </a:tc>
                <a:tc vMerge="1" hMerge="1">
                  <a:tcPr marL="0" marR="0" marT="0" marB="0" vert="horz">
                    <a:lnL>
                      <a:noFill/>
                    </a:lnL>
                    <a:lnR>
                      <a:noFill/>
                    </a:lnR>
                    <a:lnT>
                      <a:noFill/>
                    </a:lnT>
                    <a:lnB>
                      <a:noFill/>
                    </a:lnB>
                  </a:tcPr>
                </a:tc>
                <a:tc rowSpan="4" gridSpan="4">
                  <a:txBody>
                    <a:bodyPr/>
                    <a:lstStyle/>
                    <a:p>
                      <a:pPr algn="l" rtl="0" eaLnBrk="0">
                        <a:lnSpc>
                          <a:spcPct val="179000"/>
                        </a:lnSpc>
                      </a:pPr>
                      <a:endParaRPr sz="100" dirty="0">
                        <a:latin typeface="Arial" panose="020B0604020202020204"/>
                        <a:ea typeface="Arial" panose="020B0604020202020204"/>
                        <a:cs typeface="Arial" panose="020B0604020202020204"/>
                      </a:endParaRPr>
                    </a:p>
                    <a:p>
                      <a:pPr marL="298450" algn="l" rtl="0" eaLnBrk="0">
                        <a:lnSpc>
                          <a:spcPct val="92000"/>
                        </a:lnSpc>
                        <a:spcBef>
                          <a:spcPts val="0"/>
                        </a:spcBef>
                      </a:pPr>
                      <a:r>
                        <a:rPr sz="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智能插座</a:t>
                      </a: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智能断路器</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4"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4"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4"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vMerge="1" gridSpan="2">
                  <a:tcPr marL="0" marR="0" marT="0" marB="0" vert="horz">
                    <a:lnL>
                      <a:noFill/>
                    </a:lnL>
                    <a:lnR>
                      <a:noFill/>
                    </a:lnR>
                    <a:lnT>
                      <a:noFill/>
                    </a:lnT>
                    <a:lnB>
                      <a:noFill/>
                    </a:lnB>
                  </a:tcPr>
                </a:tc>
                <a:tc vMerge="1" hMerge="1">
                  <a:tcPr marL="0" marR="0" marT="0" marB="0" vert="horz">
                    <a:lnL>
                      <a:noFill/>
                    </a:lnL>
                    <a:lnR>
                      <a:noFill/>
                    </a:lnR>
                    <a:lnT>
                      <a:noFill/>
                    </a:lnT>
                    <a:lnB>
                      <a:noFill/>
                    </a:lnB>
                  </a:tcPr>
                </a:tc>
                <a:tc vMerge="1">
                  <a:tcPr marL="0" marR="0" marT="0" marB="0" vert="horz">
                    <a:lnL>
                      <a:noFill/>
                    </a:lnL>
                    <a:lnR>
                      <a:noFill/>
                    </a:lnR>
                    <a:lnT>
                      <a:noFill/>
                    </a:lnT>
                    <a:lnB>
                      <a:noFill/>
                    </a:lnB>
                  </a:tcPr>
                </a:tc>
                <a:tc v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19379">
                <a:tc vMerge="1">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gridSpan="5">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vMerge="1">
                  <a:tcPr marL="0" marR="0" marT="0" marB="0" vert="horz">
                    <a:lnL>
                      <a:noFill/>
                    </a:lnL>
                    <a:lnR>
                      <a:noFill/>
                    </a:lnR>
                    <a:lnT>
                      <a:noFill/>
                    </a:lnT>
                    <a:lnB>
                      <a:noFill/>
                    </a:lnB>
                  </a:tcPr>
                </a:tc>
                <a:tc vMerge="1">
                  <a:tcPr marL="0" marR="0" marT="0" marB="0" vert="horz">
                    <a:lnL>
                      <a:noFill/>
                    </a:lnL>
                    <a:lnR>
                      <a:noFill/>
                    </a:lnR>
                    <a:lnT>
                      <a:noFill/>
                    </a:lnT>
                    <a:lnB>
                      <a:noFill/>
                    </a:lnB>
                  </a:tcPr>
                </a:tc>
                <a:tc vMerge="1" gridSpan="2">
                  <a:tcPr marL="0" marR="0" marT="0" marB="0" vert="horz">
                    <a:lnL>
                      <a:noFill/>
                    </a:lnL>
                    <a:lnR>
                      <a:noFill/>
                    </a:lnR>
                    <a:lnT>
                      <a:noFill/>
                    </a:lnT>
                    <a:lnB>
                      <a:noFill/>
                    </a:lnB>
                  </a:tcPr>
                </a:tc>
                <a:tc vMerge="1" hMerge="1">
                  <a:tcPr marL="0" marR="0" marT="0" marB="0" vert="horz">
                    <a:lnL>
                      <a:noFill/>
                    </a:lnL>
                    <a:lnR>
                      <a:noFill/>
                    </a:lnR>
                    <a:lnT>
                      <a:noFill/>
                    </a:lnT>
                    <a:lnB>
                      <a:noFill/>
                    </a:lnB>
                  </a:tcPr>
                </a:tc>
                <a:tc vMerge="1" gridSpan="4">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3" gridSpan="4">
                  <a:txBody>
                    <a:bodyPr/>
                    <a:lstStyle/>
                    <a:p>
                      <a:pPr algn="l" rtl="0" eaLnBrk="0">
                        <a:lnSpc>
                          <a:spcPct val="79000"/>
                        </a:lnSpc>
                      </a:pPr>
                      <a:endParaRPr sz="100" dirty="0">
                        <a:latin typeface="Arial" panose="020B0604020202020204"/>
                        <a:ea typeface="Arial" panose="020B0604020202020204"/>
                        <a:cs typeface="Arial" panose="020B0604020202020204"/>
                      </a:endParaRPr>
                    </a:p>
                    <a:p>
                      <a:pPr marL="236855" algn="l" rtl="0" eaLnBrk="0">
                        <a:lnSpc>
                          <a:spcPts val="1055"/>
                        </a:lnSpc>
                      </a:pPr>
                      <a:r>
                        <a:rPr sz="1200" kern="0" spc="1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智能电表</a:t>
                      </a:r>
                      <a:r>
                        <a:rPr sz="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智能水表</a:t>
                      </a:r>
                      <a:r>
                        <a:rPr sz="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baseline="1000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智能云拍器</a:t>
                      </a:r>
                      <a:endParaRPr sz="1200" baseline="100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3"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3"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3"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gridSpan="2">
                  <a:tcPr marL="0" marR="0" marT="0" marB="0" vert="horz">
                    <a:lnL>
                      <a:noFill/>
                    </a:lnL>
                    <a:lnR>
                      <a:noFill/>
                    </a:lnR>
                    <a:lnT>
                      <a:noFill/>
                    </a:lnT>
                    <a:lnB>
                      <a:noFill/>
                    </a:lnB>
                  </a:tcPr>
                </a:tc>
                <a:tc vMerge="1" hMerge="1">
                  <a:tcPr marL="0" marR="0" marT="0" marB="0" vert="horz">
                    <a:lnL>
                      <a:noFill/>
                    </a:lnL>
                    <a:lnR>
                      <a:noFill/>
                    </a:lnR>
                    <a:lnT>
                      <a:noFill/>
                    </a:lnT>
                    <a:lnB>
                      <a:noFill/>
                    </a:lnB>
                  </a:tcPr>
                </a:tc>
                <a:tc vMerge="1">
                  <a:tcPr marL="0" marR="0" marT="0" marB="0" vert="horz">
                    <a:lnL>
                      <a:noFill/>
                    </a:lnL>
                    <a:lnR>
                      <a:noFill/>
                    </a:lnR>
                    <a:lnT>
                      <a:noFill/>
                    </a:lnT>
                    <a:lnB>
                      <a:noFill/>
                    </a:lnB>
                  </a:tcPr>
                </a:tc>
                <a:tc v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0">
                <a:tc vMerge="1">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gridSpan="2">
                  <a:txBody>
                    <a:bodyPr/>
                    <a:lstStyle/>
                    <a:p>
                      <a:pPr algn="l" rtl="0" eaLnBrk="0">
                        <a:lnSpc>
                          <a:spcPct val="130000"/>
                        </a:lnSpc>
                      </a:pPr>
                      <a:endParaRPr sz="300" dirty="0">
                        <a:latin typeface="Arial" panose="020B0604020202020204"/>
                        <a:ea typeface="Arial" panose="020B0604020202020204"/>
                        <a:cs typeface="Arial" panose="020B0604020202020204"/>
                      </a:endParaRPr>
                    </a:p>
                    <a:p>
                      <a:pPr marL="839470" algn="l" rtl="0" eaLnBrk="0">
                        <a:lnSpc>
                          <a:spcPct val="89000"/>
                        </a:lnSpc>
                        <a:spcBef>
                          <a:spcPts val="0"/>
                        </a:spcBef>
                      </a:pP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T8智能灯管</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2"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2" gridSpan="3">
                  <a:txBody>
                    <a:bodyPr/>
                    <a:lstStyle/>
                    <a:p>
                      <a:pPr algn="l" rtl="0" eaLnBrk="0">
                        <a:lnSpc>
                          <a:spcPct val="23000"/>
                        </a:lnSpc>
                      </a:pPr>
                      <a:endParaRPr sz="100" dirty="0">
                        <a:latin typeface="Arial" panose="020B0604020202020204"/>
                        <a:ea typeface="Arial" panose="020B0604020202020204"/>
                        <a:cs typeface="Arial" panose="020B0604020202020204"/>
                      </a:endParaRPr>
                    </a:p>
                    <a:p>
                      <a:pPr marL="126365" algn="l" rtl="0" eaLnBrk="0">
                        <a:lnSpc>
                          <a:spcPct val="89000"/>
                        </a:lnSpc>
                      </a:pPr>
                      <a:r>
                        <a:rPr sz="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工矿灯</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2"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rowSpan="2"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a:tcPr marL="0" marR="0" marT="0" marB="0" vert="horz">
                    <a:lnL>
                      <a:noFill/>
                    </a:lnL>
                    <a:lnR>
                      <a:noFill/>
                    </a:lnR>
                    <a:lnT>
                      <a:noFill/>
                    </a:lnT>
                    <a:lnB>
                      <a:noFill/>
                    </a:lnB>
                  </a:tcPr>
                </a:tc>
                <a:tc vMerge="1">
                  <a:tcPr marL="0" marR="0" marT="0" marB="0" vert="horz">
                    <a:lnL>
                      <a:noFill/>
                    </a:lnL>
                    <a:lnR>
                      <a:noFill/>
                    </a:lnR>
                    <a:lnT>
                      <a:noFill/>
                    </a:lnT>
                    <a:lnB>
                      <a:noFill/>
                    </a:lnB>
                  </a:tcPr>
                </a:tc>
                <a:tc vMerge="1" gridSpan="2">
                  <a:tcPr marL="0" marR="0" marT="0" marB="0" vert="horz">
                    <a:lnL>
                      <a:noFill/>
                    </a:lnL>
                    <a:lnR>
                      <a:noFill/>
                    </a:lnR>
                    <a:lnT>
                      <a:noFill/>
                    </a:lnT>
                    <a:lnB>
                      <a:noFill/>
                    </a:lnB>
                  </a:tcPr>
                </a:tc>
                <a:tc vMerge="1" hMerge="1">
                  <a:tcPr marL="0" marR="0" marT="0" marB="0" vert="horz">
                    <a:lnL>
                      <a:noFill/>
                    </a:lnL>
                    <a:lnR>
                      <a:noFill/>
                    </a:lnR>
                    <a:lnT>
                      <a:noFill/>
                    </a:lnT>
                    <a:lnB>
                      <a:noFill/>
                    </a:lnB>
                  </a:tcPr>
                </a:tc>
                <a:tc vMerge="1" gridSpan="4">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gridSpan="4">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gridSpan="2">
                  <a:tcPr marL="0" marR="0" marT="0" marB="0" vert="horz">
                    <a:lnL>
                      <a:noFill/>
                    </a:lnL>
                    <a:lnR>
                      <a:noFill/>
                    </a:lnR>
                    <a:lnT>
                      <a:noFill/>
                    </a:lnT>
                    <a:lnB>
                      <a:noFill/>
                    </a:lnB>
                  </a:tcPr>
                </a:tc>
                <a:tc vMerge="1" hMerge="1">
                  <a:tcPr marL="0" marR="0" marT="0" marB="0" vert="horz">
                    <a:lnL>
                      <a:noFill/>
                    </a:lnL>
                    <a:lnR>
                      <a:noFill/>
                    </a:lnR>
                    <a:lnT>
                      <a:noFill/>
                    </a:lnT>
                    <a:lnB>
                      <a:noFill/>
                    </a:lnB>
                  </a:tcPr>
                </a:tc>
                <a:tc vMerge="1">
                  <a:tcPr marL="0" marR="0" marT="0" marB="0" vert="horz">
                    <a:lnL>
                      <a:noFill/>
                    </a:lnL>
                    <a:lnR>
                      <a:noFill/>
                    </a:lnR>
                    <a:lnT>
                      <a:noFill/>
                    </a:lnT>
                    <a:lnB>
                      <a:noFill/>
                    </a:lnB>
                  </a:tcPr>
                </a:tc>
                <a:tc v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72720">
                <a:tc vMerge="1">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gridSpan="2">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gridSpan="3">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gridSpan="4">
                  <a:txBody>
                    <a:bodyPr/>
                    <a:lstStyle/>
                    <a:p>
                      <a:pPr algn="l" rtl="0" eaLnBrk="0">
                        <a:lnSpc>
                          <a:spcPct val="121000"/>
                        </a:lnSpc>
                      </a:pPr>
                      <a:endParaRPr sz="100" dirty="0">
                        <a:latin typeface="Arial" panose="020B0604020202020204"/>
                        <a:ea typeface="Arial" panose="020B0604020202020204"/>
                        <a:cs typeface="Arial" panose="020B0604020202020204"/>
                      </a:endParaRPr>
                    </a:p>
                    <a:p>
                      <a:pPr marL="156845" algn="l" rtl="0" eaLnBrk="0">
                        <a:lnSpc>
                          <a:spcPts val="960"/>
                        </a:lnSpc>
                        <a:spcBef>
                          <a:spcPts val="0"/>
                        </a:spcBef>
                      </a:pPr>
                      <a:r>
                        <a:rPr sz="1200" kern="0" spc="10" baseline="6000" dirty="0">
                          <a:solidFill>
                            <a:srgbClr val="000000">
                              <a:alpha val="100000"/>
                            </a:srgbClr>
                          </a:solidFill>
                          <a:latin typeface="微软雅黑" panose="020B0503020204020204" charset="-122"/>
                          <a:ea typeface="微软雅黑" panose="020B0503020204020204" charset="-122"/>
                          <a:cs typeface="微软雅黑" panose="020B0503020204020204" charset="-122"/>
                        </a:rPr>
                        <a:t>220V分体空调控制器</a:t>
                      </a:r>
                      <a:r>
                        <a:rPr sz="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380V分体空调控制器</a:t>
                      </a:r>
                      <a:endParaRPr sz="1200" baseline="-30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C00000"/>
                      </a:solidFill>
                      <a:prstDash val="solid"/>
                      <a:round/>
                      <a:headEnd type="none" w="med" len="med"/>
                      <a:tailEnd type="none" w="med" len="med"/>
                    </a:lnB>
                  </a:tcPr>
                </a:tc>
                <a:tc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gridSpan="4">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gridSpan="4">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gridSpan="3">
                  <a:txBody>
                    <a:bodyPr/>
                    <a:lstStyle/>
                    <a:p>
                      <a:pPr algn="l" rtl="0" eaLnBrk="0">
                        <a:lnSpc>
                          <a:spcPct val="121000"/>
                        </a:lnSpc>
                      </a:pPr>
                      <a:endParaRPr sz="300" dirty="0">
                        <a:latin typeface="Arial" panose="020B0604020202020204"/>
                        <a:ea typeface="Arial" panose="020B0604020202020204"/>
                        <a:cs typeface="Arial" panose="020B0604020202020204"/>
                      </a:endParaRPr>
                    </a:p>
                    <a:p>
                      <a:pPr marL="200660" algn="l" rtl="0" eaLnBrk="0">
                        <a:lnSpc>
                          <a:spcPct val="89000"/>
                        </a:lnSpc>
                      </a:pPr>
                      <a:r>
                        <a:rPr sz="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温湿度传感器</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C00000"/>
                      </a:solidFill>
                      <a:prstDash val="solid"/>
                      <a:round/>
                      <a:headEnd type="none" w="med" len="med"/>
                      <a:tailEnd type="none" w="med" len="med"/>
                    </a:lnB>
                  </a:tcPr>
                </a:tc>
                <a:tc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hMerge="1">
                  <a:tcPr marL="0" marR="0" marT="0" marB="0" vert="horz">
                    <a:lnL>
                      <a:noFill/>
                    </a:lnL>
                    <a:lnR>
                      <a:noFill/>
                    </a:lnR>
                    <a:lnT>
                      <a:noFill/>
                    </a:lnT>
                    <a:lnB w="12700" cap="flat" cmpd="sng" algn="ctr">
                      <a:solidFill>
                        <a:srgbClr val="C00000"/>
                      </a:solidFill>
                      <a:prstDash val="solid"/>
                      <a:round/>
                      <a:headEnd type="none" w="med" len="med"/>
                      <a:tailEnd type="none" w="med" len="med"/>
                    </a:lnB>
                  </a:tcPr>
                </a:tc>
                <a:tc vMerge="1">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pic>
        <p:nvPicPr>
          <p:cNvPr id="114" name="picture 114"/>
          <p:cNvPicPr>
            <a:picLocks noChangeAspect="1"/>
          </p:cNvPicPr>
          <p:nvPr/>
        </p:nvPicPr>
        <p:blipFill>
          <a:blip r:embed="rId1"/>
          <a:stretch>
            <a:fillRect/>
          </a:stretch>
        </p:blipFill>
        <p:spPr>
          <a:xfrm rot="21600000">
            <a:off x="11077559" y="5499112"/>
            <a:ext cx="317245" cy="264083"/>
          </a:xfrm>
          <a:prstGeom prst="rect">
            <a:avLst/>
          </a:prstGeom>
        </p:spPr>
      </p:pic>
      <p:pic>
        <p:nvPicPr>
          <p:cNvPr id="116" name="picture 116"/>
          <p:cNvPicPr>
            <a:picLocks noChangeAspect="1"/>
          </p:cNvPicPr>
          <p:nvPr/>
        </p:nvPicPr>
        <p:blipFill>
          <a:blip r:embed="rId2"/>
          <a:stretch>
            <a:fillRect/>
          </a:stretch>
        </p:blipFill>
        <p:spPr>
          <a:xfrm rot="21600000">
            <a:off x="10222077" y="2138451"/>
            <a:ext cx="122987" cy="111861"/>
          </a:xfrm>
          <a:prstGeom prst="rect">
            <a:avLst/>
          </a:prstGeom>
        </p:spPr>
      </p:pic>
      <p:pic>
        <p:nvPicPr>
          <p:cNvPr id="118" name="picture 118"/>
          <p:cNvPicPr>
            <a:picLocks noChangeAspect="1"/>
          </p:cNvPicPr>
          <p:nvPr/>
        </p:nvPicPr>
        <p:blipFill>
          <a:blip r:embed="rId3"/>
          <a:stretch>
            <a:fillRect/>
          </a:stretch>
        </p:blipFill>
        <p:spPr>
          <a:xfrm rot="21600000">
            <a:off x="7842478" y="2152167"/>
            <a:ext cx="122987" cy="111861"/>
          </a:xfrm>
          <a:prstGeom prst="rect">
            <a:avLst/>
          </a:prstGeom>
        </p:spPr>
      </p:pic>
      <p:pic>
        <p:nvPicPr>
          <p:cNvPr id="120" name="picture 120"/>
          <p:cNvPicPr>
            <a:picLocks noChangeAspect="1"/>
          </p:cNvPicPr>
          <p:nvPr/>
        </p:nvPicPr>
        <p:blipFill>
          <a:blip r:embed="rId3"/>
          <a:stretch>
            <a:fillRect/>
          </a:stretch>
        </p:blipFill>
        <p:spPr>
          <a:xfrm rot="21600000">
            <a:off x="5388584" y="2152167"/>
            <a:ext cx="122986" cy="111861"/>
          </a:xfrm>
          <a:prstGeom prst="rect">
            <a:avLst/>
          </a:prstGeom>
        </p:spPr>
      </p:pic>
      <p:pic>
        <p:nvPicPr>
          <p:cNvPr id="122" name="picture 122"/>
          <p:cNvPicPr>
            <a:picLocks noChangeAspect="1"/>
          </p:cNvPicPr>
          <p:nvPr/>
        </p:nvPicPr>
        <p:blipFill>
          <a:blip r:embed="rId3"/>
          <a:stretch>
            <a:fillRect/>
          </a:stretch>
        </p:blipFill>
        <p:spPr>
          <a:xfrm rot="21600000">
            <a:off x="3150971" y="2152167"/>
            <a:ext cx="122986" cy="111861"/>
          </a:xfrm>
          <a:prstGeom prst="rect">
            <a:avLst/>
          </a:prstGeom>
        </p:spPr>
      </p:pic>
      <p:sp>
        <p:nvSpPr>
          <p:cNvPr id="124" name="textbox 124"/>
          <p:cNvSpPr/>
          <p:nvPr/>
        </p:nvSpPr>
        <p:spPr>
          <a:xfrm>
            <a:off x="417060" y="1084585"/>
            <a:ext cx="11377294" cy="894714"/>
          </a:xfrm>
          <a:prstGeom prst="rect">
            <a:avLst/>
          </a:prstGeom>
          <a:noFill/>
          <a:ln w="0" cap="flat">
            <a:noFill/>
            <a:prstDash val="solid"/>
            <a:miter lim="0"/>
          </a:ln>
        </p:spPr>
        <p:txBody>
          <a:bodyPr vert="horz" wrap="square" lIns="0" tIns="0" rIns="0" bIns="0"/>
          <a:lstStyle/>
          <a:p>
            <a:pPr algn="l" rtl="0" eaLnBrk="0">
              <a:lnSpc>
                <a:spcPct val="26000"/>
              </a:lnSpc>
            </a:pPr>
            <a:endParaRPr sz="100" dirty="0">
              <a:latin typeface="Arial" panose="020B0604020202020204"/>
              <a:ea typeface="Arial" panose="020B0604020202020204"/>
              <a:cs typeface="Arial" panose="020B0604020202020204"/>
            </a:endParaRPr>
          </a:p>
          <a:p>
            <a:pPr marL="12700" algn="l" rtl="0" eaLnBrk="0">
              <a:lnSpc>
                <a:spcPct val="128000"/>
              </a:lnSpc>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绿色节能产品</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基于自</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研</a:t>
            </a:r>
            <a:r>
              <a:rPr sz="15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AI</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 构建云边网端一体化节能解决方案</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，面向</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政府办公楼、商务楼宇、商业综合体、学校、</a:t>
            </a:r>
            <a:r>
              <a:rPr sz="15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医院、临街商铺</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等客户，提供</a:t>
            </a:r>
            <a:r>
              <a:rPr sz="15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照明节能、空调节能、安全控电、能耗</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管理、环境感知</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5大核心场景能力及1个</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能碳认证服务</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，帮</a:t>
            </a:r>
            <a:r>
              <a:rPr sz="1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助客户提升能源使用效率，实现绿</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色低碳转型</a:t>
            </a:r>
            <a:endParaRPr sz="1500" dirty="0">
              <a:latin typeface="微软雅黑" panose="020B0503020204020204" charset="-122"/>
              <a:ea typeface="微软雅黑" panose="020B0503020204020204" charset="-122"/>
              <a:cs typeface="微软雅黑" panose="020B0503020204020204" charset="-122"/>
            </a:endParaRPr>
          </a:p>
        </p:txBody>
      </p:sp>
      <p:graphicFrame>
        <p:nvGraphicFramePr>
          <p:cNvPr id="126" name="table 126"/>
          <p:cNvGraphicFramePr>
            <a:graphicFrameLocks noGrp="1"/>
          </p:cNvGraphicFramePr>
          <p:nvPr/>
        </p:nvGraphicFramePr>
        <p:xfrm>
          <a:off x="5885179" y="3063671"/>
          <a:ext cx="4567554" cy="866775"/>
        </p:xfrm>
        <a:graphic>
          <a:graphicData uri="http://schemas.openxmlformats.org/drawingml/2006/table">
            <a:tbl>
              <a:tblPr/>
              <a:tblGrid>
                <a:gridCol w="4567554"/>
              </a:tblGrid>
              <a:tr h="854075">
                <a:tc>
                  <a:txBody>
                    <a:bodyPr/>
                    <a:lstStyle/>
                    <a:p>
                      <a:pPr algn="l" rtl="0" eaLnBrk="0">
                        <a:lnSpc>
                          <a:spcPct val="124000"/>
                        </a:lnSpc>
                      </a:pPr>
                      <a:endParaRPr sz="200" dirty="0">
                        <a:latin typeface="Arial" panose="020B0604020202020204"/>
                        <a:ea typeface="Arial" panose="020B0604020202020204"/>
                        <a:cs typeface="Arial" panose="020B0604020202020204"/>
                      </a:endParaRPr>
                    </a:p>
                    <a:p>
                      <a:pPr marL="2037715" algn="l" rtl="0" eaLnBrk="0">
                        <a:lnSpc>
                          <a:spcPct val="94000"/>
                        </a:lnSpc>
                      </a:pPr>
                      <a:r>
                        <a:rPr sz="10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节能网关</a:t>
                      </a:r>
                      <a:endParaRPr sz="1000" dirty="0">
                        <a:latin typeface="微软雅黑" panose="020B0503020204020204" charset="-122"/>
                        <a:ea typeface="微软雅黑" panose="020B0503020204020204" charset="-122"/>
                        <a:cs typeface="微软雅黑" panose="020B0503020204020204" charset="-122"/>
                      </a:endParaRPr>
                    </a:p>
                    <a:p>
                      <a:pPr algn="l" rtl="0" eaLnBrk="0">
                        <a:lnSpc>
                          <a:spcPct val="149000"/>
                        </a:lnSpc>
                      </a:pPr>
                      <a:endParaRPr sz="1000" dirty="0">
                        <a:latin typeface="Arial" panose="020B0604020202020204"/>
                        <a:ea typeface="Arial" panose="020B0604020202020204"/>
                        <a:cs typeface="Arial" panose="020B0604020202020204"/>
                      </a:endParaRPr>
                    </a:p>
                    <a:p>
                      <a:pPr algn="l" rtl="0" eaLnBrk="0">
                        <a:lnSpc>
                          <a:spcPct val="149000"/>
                        </a:lnSpc>
                      </a:pPr>
                      <a:endParaRPr sz="1000" dirty="0">
                        <a:latin typeface="Arial" panose="020B0604020202020204"/>
                        <a:ea typeface="Arial" panose="020B0604020202020204"/>
                        <a:cs typeface="Arial" panose="020B0604020202020204"/>
                      </a:endParaRPr>
                    </a:p>
                    <a:p>
                      <a:pPr algn="l" rtl="0" eaLnBrk="0">
                        <a:lnSpc>
                          <a:spcPct val="133000"/>
                        </a:lnSpc>
                      </a:pPr>
                      <a:endParaRPr sz="200" dirty="0">
                        <a:latin typeface="Arial" panose="020B0604020202020204"/>
                        <a:ea typeface="Arial" panose="020B0604020202020204"/>
                        <a:cs typeface="Arial" panose="020B0604020202020204"/>
                      </a:endParaRPr>
                    </a:p>
                    <a:p>
                      <a:pPr marL="118745" algn="l" rtl="0" eaLnBrk="0">
                        <a:lnSpc>
                          <a:spcPts val="1285"/>
                        </a:lnSpc>
                        <a:spcBef>
                          <a:spcPts val="0"/>
                        </a:spcBef>
                      </a:pPr>
                      <a:r>
                        <a:rPr sz="1600" b="1" kern="0" spc="10" baseline="700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节能网关（标准版）</a:t>
                      </a:r>
                      <a:r>
                        <a:rPr sz="1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0" baseline="700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节能网关（工业版）</a:t>
                      </a:r>
                      <a:r>
                        <a:rPr sz="1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节能网关（双通道）</a:t>
                      </a:r>
                      <a:endParaRPr sz="1600" baseline="-30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12700" cap="flat" cmpd="sng" algn="ctr">
                      <a:solidFill>
                        <a:srgbClr val="C00000"/>
                      </a:solidFill>
                      <a:prstDash val="dash"/>
                      <a:round/>
                      <a:headEnd type="none" w="med" len="med"/>
                      <a:tailEnd type="none" w="med" len="med"/>
                    </a:lnB>
                  </a:tcPr>
                </a:tc>
              </a:tr>
            </a:tbl>
          </a:graphicData>
        </a:graphic>
      </p:graphicFrame>
      <p:graphicFrame>
        <p:nvGraphicFramePr>
          <p:cNvPr id="128" name="table 128"/>
          <p:cNvGraphicFramePr>
            <a:graphicFrameLocks noGrp="1"/>
          </p:cNvGraphicFramePr>
          <p:nvPr/>
        </p:nvGraphicFramePr>
        <p:xfrm>
          <a:off x="3208527" y="3056204"/>
          <a:ext cx="2379980" cy="881379"/>
        </p:xfrm>
        <a:graphic>
          <a:graphicData uri="http://schemas.openxmlformats.org/drawingml/2006/table">
            <a:tbl>
              <a:tblPr/>
              <a:tblGrid>
                <a:gridCol w="2379980"/>
              </a:tblGrid>
              <a:tr h="868679">
                <a:tc>
                  <a:txBody>
                    <a:bodyPr/>
                    <a:lstStyle/>
                    <a:p>
                      <a:pPr algn="l" rtl="0" eaLnBrk="0">
                        <a:lnSpc>
                          <a:spcPct val="148000"/>
                        </a:lnSpc>
                      </a:pPr>
                      <a:endParaRPr sz="200" dirty="0">
                        <a:latin typeface="Arial" panose="020B0604020202020204"/>
                        <a:ea typeface="Arial" panose="020B0604020202020204"/>
                        <a:cs typeface="Arial" panose="020B0604020202020204"/>
                      </a:endParaRPr>
                    </a:p>
                    <a:p>
                      <a:pPr marL="845185" algn="l" rtl="0" eaLnBrk="0">
                        <a:lnSpc>
                          <a:spcPct val="94000"/>
                        </a:lnSpc>
                        <a:spcBef>
                          <a:spcPts val="0"/>
                        </a:spcBef>
                      </a:pPr>
                      <a:r>
                        <a:rPr sz="10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楼宇中控网关</a:t>
                      </a:r>
                      <a:endParaRPr sz="1000" dirty="0">
                        <a:latin typeface="微软雅黑" panose="020B0503020204020204" charset="-122"/>
                        <a:ea typeface="微软雅黑" panose="020B0503020204020204" charset="-122"/>
                        <a:cs typeface="微软雅黑" panose="020B0503020204020204" charset="-122"/>
                      </a:endParaRPr>
                    </a:p>
                    <a:p>
                      <a:pPr algn="l" rtl="0" eaLnBrk="0">
                        <a:lnSpc>
                          <a:spcPct val="148000"/>
                        </a:lnSpc>
                      </a:pPr>
                      <a:endParaRPr sz="1000" dirty="0">
                        <a:latin typeface="Arial" panose="020B0604020202020204"/>
                        <a:ea typeface="Arial" panose="020B0604020202020204"/>
                        <a:cs typeface="Arial" panose="020B0604020202020204"/>
                      </a:endParaRPr>
                    </a:p>
                    <a:p>
                      <a:pPr algn="l" rtl="0" eaLnBrk="0">
                        <a:lnSpc>
                          <a:spcPct val="149000"/>
                        </a:lnSpc>
                      </a:pPr>
                      <a:endParaRPr sz="1000" dirty="0">
                        <a:latin typeface="Arial" panose="020B0604020202020204"/>
                        <a:ea typeface="Arial" panose="020B0604020202020204"/>
                        <a:cs typeface="Arial" panose="020B0604020202020204"/>
                      </a:endParaRPr>
                    </a:p>
                    <a:p>
                      <a:pPr algn="l" rtl="0" eaLnBrk="0">
                        <a:lnSpc>
                          <a:spcPct val="126000"/>
                        </a:lnSpc>
                      </a:pPr>
                      <a:endParaRPr sz="200" dirty="0">
                        <a:latin typeface="Arial" panose="020B0604020202020204"/>
                        <a:ea typeface="Arial" panose="020B0604020202020204"/>
                        <a:cs typeface="Arial" panose="020B0604020202020204"/>
                      </a:endParaRPr>
                    </a:p>
                    <a:p>
                      <a:pPr marL="145415" algn="l" rtl="0" eaLnBrk="0">
                        <a:lnSpc>
                          <a:spcPct val="96000"/>
                        </a:lnSpc>
                        <a:spcBef>
                          <a:spcPts val="0"/>
                        </a:spcBef>
                      </a:pPr>
                      <a:r>
                        <a:rPr sz="10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楼宇中控10寸屏        楼宇中控4寸屏</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12700" cap="flat" cmpd="sng" algn="ctr">
                      <a:solidFill>
                        <a:srgbClr val="C00000"/>
                      </a:solidFill>
                      <a:prstDash val="dash"/>
                      <a:round/>
                      <a:headEnd type="none" w="med" len="med"/>
                      <a:tailEnd type="none" w="med" len="med"/>
                    </a:lnB>
                  </a:tcPr>
                </a:tc>
              </a:tr>
            </a:tbl>
          </a:graphicData>
        </a:graphic>
      </p:graphicFrame>
      <p:sp>
        <p:nvSpPr>
          <p:cNvPr id="130" name="textbox 130"/>
          <p:cNvSpPr/>
          <p:nvPr/>
        </p:nvSpPr>
        <p:spPr>
          <a:xfrm>
            <a:off x="417376" y="200056"/>
            <a:ext cx="307340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绿色节能产品架构介绍</a:t>
            </a:r>
            <a:endParaRPr sz="2400" dirty="0">
              <a:latin typeface="微软雅黑" panose="020B0503020204020204" charset="-122"/>
              <a:ea typeface="微软雅黑" panose="020B0503020204020204" charset="-122"/>
              <a:cs typeface="微软雅黑" panose="020B0503020204020204" charset="-122"/>
            </a:endParaRPr>
          </a:p>
        </p:txBody>
      </p:sp>
      <p:pic>
        <p:nvPicPr>
          <p:cNvPr id="132" name="picture 132"/>
          <p:cNvPicPr>
            <a:picLocks noChangeAspect="1"/>
          </p:cNvPicPr>
          <p:nvPr/>
        </p:nvPicPr>
        <p:blipFill>
          <a:blip r:embed="rId4"/>
          <a:stretch>
            <a:fillRect/>
          </a:stretch>
        </p:blipFill>
        <p:spPr>
          <a:xfrm rot="21600000">
            <a:off x="335356" y="807667"/>
            <a:ext cx="11520043" cy="67235"/>
          </a:xfrm>
          <a:prstGeom prst="rect">
            <a:avLst/>
          </a:prstGeom>
        </p:spPr>
      </p:pic>
      <p:sp>
        <p:nvSpPr>
          <p:cNvPr id="134" name="textbox 134"/>
          <p:cNvSpPr/>
          <p:nvPr/>
        </p:nvSpPr>
        <p:spPr>
          <a:xfrm>
            <a:off x="7689215" y="5954686"/>
            <a:ext cx="1440180"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600" dirty="0">
              <a:latin typeface="Arial" panose="020B0604020202020204"/>
              <a:ea typeface="Arial" panose="020B0604020202020204"/>
              <a:cs typeface="Arial" panose="020B0604020202020204"/>
            </a:endParaRPr>
          </a:p>
          <a:p>
            <a:pPr marL="318770" algn="l" rtl="0" eaLnBrk="0">
              <a:lnSpc>
                <a:spcPct val="94000"/>
              </a:lnSpc>
              <a:spcBef>
                <a:spcPts val="0"/>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能耗管理</a:t>
            </a:r>
            <a:endParaRPr sz="1500" dirty="0">
              <a:latin typeface="微软雅黑" panose="020B0503020204020204" charset="-122"/>
              <a:ea typeface="微软雅黑" panose="020B0503020204020204" charset="-122"/>
              <a:cs typeface="微软雅黑" panose="020B0503020204020204" charset="-122"/>
            </a:endParaRPr>
          </a:p>
        </p:txBody>
      </p:sp>
      <p:sp>
        <p:nvSpPr>
          <p:cNvPr id="136" name="textbox 136"/>
          <p:cNvSpPr/>
          <p:nvPr/>
        </p:nvSpPr>
        <p:spPr>
          <a:xfrm>
            <a:off x="9863201" y="5954686"/>
            <a:ext cx="1440180"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600" dirty="0">
              <a:latin typeface="Arial" panose="020B0604020202020204"/>
              <a:ea typeface="Arial" panose="020B0604020202020204"/>
              <a:cs typeface="Arial" panose="020B0604020202020204"/>
            </a:endParaRPr>
          </a:p>
          <a:p>
            <a:pPr marL="318135" algn="l" rtl="0" eaLnBrk="0">
              <a:lnSpc>
                <a:spcPct val="94000"/>
              </a:lnSpc>
              <a:spcBef>
                <a:spcPts val="0"/>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环境感知</a:t>
            </a:r>
            <a:endParaRPr sz="1500" dirty="0">
              <a:latin typeface="微软雅黑" panose="020B0503020204020204" charset="-122"/>
              <a:ea typeface="微软雅黑" panose="020B0503020204020204" charset="-122"/>
              <a:cs typeface="微软雅黑" panose="020B0503020204020204" charset="-122"/>
            </a:endParaRPr>
          </a:p>
        </p:txBody>
      </p:sp>
      <p:sp>
        <p:nvSpPr>
          <p:cNvPr id="138" name="textbox 138"/>
          <p:cNvSpPr/>
          <p:nvPr/>
        </p:nvSpPr>
        <p:spPr>
          <a:xfrm>
            <a:off x="1197406" y="5954686"/>
            <a:ext cx="1440180"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600" dirty="0">
              <a:latin typeface="Arial" panose="020B0604020202020204"/>
              <a:ea typeface="Arial" panose="020B0604020202020204"/>
              <a:cs typeface="Arial" panose="020B0604020202020204"/>
            </a:endParaRPr>
          </a:p>
          <a:p>
            <a:pPr marL="316865" algn="l" rtl="0" eaLnBrk="0">
              <a:lnSpc>
                <a:spcPct val="94000"/>
              </a:lnSpc>
              <a:spcBef>
                <a:spcPts val="0"/>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绿色照明</a:t>
            </a:r>
            <a:endParaRPr sz="1500" dirty="0">
              <a:latin typeface="微软雅黑" panose="020B0503020204020204" charset="-122"/>
              <a:ea typeface="微软雅黑" panose="020B0503020204020204" charset="-122"/>
              <a:cs typeface="微软雅黑" panose="020B0503020204020204" charset="-122"/>
            </a:endParaRPr>
          </a:p>
        </p:txBody>
      </p:sp>
      <p:sp>
        <p:nvSpPr>
          <p:cNvPr id="140" name="textbox 140"/>
          <p:cNvSpPr/>
          <p:nvPr/>
        </p:nvSpPr>
        <p:spPr>
          <a:xfrm>
            <a:off x="3367532" y="5954686"/>
            <a:ext cx="1440180"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600" dirty="0">
              <a:latin typeface="Arial" panose="020B0604020202020204"/>
              <a:ea typeface="Arial" panose="020B0604020202020204"/>
              <a:cs typeface="Arial" panose="020B0604020202020204"/>
            </a:endParaRPr>
          </a:p>
          <a:p>
            <a:pPr marL="317500" algn="l" rtl="0" eaLnBrk="0">
              <a:lnSpc>
                <a:spcPct val="94000"/>
              </a:lnSpc>
              <a:spcBef>
                <a:spcPts val="0"/>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空调节能</a:t>
            </a:r>
            <a:endParaRPr sz="1500" dirty="0">
              <a:latin typeface="微软雅黑" panose="020B0503020204020204" charset="-122"/>
              <a:ea typeface="微软雅黑" panose="020B0503020204020204" charset="-122"/>
              <a:cs typeface="微软雅黑" panose="020B0503020204020204" charset="-122"/>
            </a:endParaRPr>
          </a:p>
        </p:txBody>
      </p:sp>
      <p:sp>
        <p:nvSpPr>
          <p:cNvPr id="142" name="textbox 142"/>
          <p:cNvSpPr/>
          <p:nvPr/>
        </p:nvSpPr>
        <p:spPr>
          <a:xfrm>
            <a:off x="5541390" y="5954686"/>
            <a:ext cx="1440180"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600" dirty="0">
              <a:latin typeface="Arial" panose="020B0604020202020204"/>
              <a:ea typeface="Arial" panose="020B0604020202020204"/>
              <a:cs typeface="Arial" panose="020B0604020202020204"/>
            </a:endParaRPr>
          </a:p>
          <a:p>
            <a:pPr marL="318770" algn="l" rtl="0" eaLnBrk="0">
              <a:lnSpc>
                <a:spcPct val="94000"/>
              </a:lnSpc>
              <a:spcBef>
                <a:spcPts val="0"/>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安全控电</a:t>
            </a:r>
            <a:endParaRPr sz="1500" dirty="0">
              <a:latin typeface="微软雅黑" panose="020B0503020204020204" charset="-122"/>
              <a:ea typeface="微软雅黑" panose="020B0503020204020204" charset="-122"/>
              <a:cs typeface="微软雅黑" panose="020B0503020204020204" charset="-122"/>
            </a:endParaRPr>
          </a:p>
        </p:txBody>
      </p:sp>
      <p:pic>
        <p:nvPicPr>
          <p:cNvPr id="144" name="picture 144"/>
          <p:cNvPicPr>
            <a:picLocks noChangeAspect="1"/>
          </p:cNvPicPr>
          <p:nvPr/>
        </p:nvPicPr>
        <p:blipFill>
          <a:blip r:embed="rId5"/>
          <a:stretch>
            <a:fillRect/>
          </a:stretch>
        </p:blipFill>
        <p:spPr>
          <a:xfrm rot="21600000">
            <a:off x="1226045" y="2145410"/>
            <a:ext cx="816495" cy="579882"/>
          </a:xfrm>
          <a:prstGeom prst="rect">
            <a:avLst/>
          </a:prstGeom>
        </p:spPr>
      </p:pic>
      <p:pic>
        <p:nvPicPr>
          <p:cNvPr id="146" name="picture 146"/>
          <p:cNvPicPr>
            <a:picLocks noChangeAspect="1"/>
          </p:cNvPicPr>
          <p:nvPr/>
        </p:nvPicPr>
        <p:blipFill>
          <a:blip r:embed="rId6"/>
          <a:stretch>
            <a:fillRect/>
          </a:stretch>
        </p:blipFill>
        <p:spPr>
          <a:xfrm rot="21600000">
            <a:off x="11125571" y="215865"/>
            <a:ext cx="721554" cy="526610"/>
          </a:xfrm>
          <a:prstGeom prst="rect">
            <a:avLst/>
          </a:prstGeom>
        </p:spPr>
      </p:pic>
      <p:pic>
        <p:nvPicPr>
          <p:cNvPr id="148" name="picture 148"/>
          <p:cNvPicPr>
            <a:picLocks noChangeAspect="1"/>
          </p:cNvPicPr>
          <p:nvPr/>
        </p:nvPicPr>
        <p:blipFill>
          <a:blip r:embed="rId7"/>
          <a:stretch>
            <a:fillRect/>
          </a:stretch>
        </p:blipFill>
        <p:spPr>
          <a:xfrm rot="21600000">
            <a:off x="6433947" y="4144771"/>
            <a:ext cx="818908" cy="462152"/>
          </a:xfrm>
          <a:prstGeom prst="rect">
            <a:avLst/>
          </a:prstGeom>
        </p:spPr>
      </p:pic>
      <p:pic>
        <p:nvPicPr>
          <p:cNvPr id="150" name="picture 150"/>
          <p:cNvPicPr>
            <a:picLocks noChangeAspect="1"/>
          </p:cNvPicPr>
          <p:nvPr/>
        </p:nvPicPr>
        <p:blipFill>
          <a:blip r:embed="rId8"/>
          <a:stretch>
            <a:fillRect/>
          </a:stretch>
        </p:blipFill>
        <p:spPr>
          <a:xfrm rot="21600000">
            <a:off x="1818132" y="4095508"/>
            <a:ext cx="796581" cy="452361"/>
          </a:xfrm>
          <a:prstGeom prst="rect">
            <a:avLst/>
          </a:prstGeom>
        </p:spPr>
      </p:pic>
      <p:pic>
        <p:nvPicPr>
          <p:cNvPr id="152" name="picture 152"/>
          <p:cNvPicPr>
            <a:picLocks noChangeAspect="1"/>
          </p:cNvPicPr>
          <p:nvPr/>
        </p:nvPicPr>
        <p:blipFill>
          <a:blip r:embed="rId9"/>
          <a:stretch>
            <a:fillRect/>
          </a:stretch>
        </p:blipFill>
        <p:spPr>
          <a:xfrm rot="21600000">
            <a:off x="3488563" y="3231032"/>
            <a:ext cx="607758" cy="409295"/>
          </a:xfrm>
          <a:prstGeom prst="rect">
            <a:avLst/>
          </a:prstGeom>
        </p:spPr>
      </p:pic>
      <p:pic>
        <p:nvPicPr>
          <p:cNvPr id="154" name="picture 154"/>
          <p:cNvPicPr>
            <a:picLocks noChangeAspect="1"/>
          </p:cNvPicPr>
          <p:nvPr/>
        </p:nvPicPr>
        <p:blipFill>
          <a:blip r:embed="rId10"/>
          <a:stretch>
            <a:fillRect/>
          </a:stretch>
        </p:blipFill>
        <p:spPr>
          <a:xfrm rot="21600000">
            <a:off x="10508742" y="5090795"/>
            <a:ext cx="773557" cy="304799"/>
          </a:xfrm>
          <a:prstGeom prst="rect">
            <a:avLst/>
          </a:prstGeom>
        </p:spPr>
      </p:pic>
      <p:pic>
        <p:nvPicPr>
          <p:cNvPr id="156" name="picture 156"/>
          <p:cNvPicPr>
            <a:picLocks noChangeAspect="1"/>
          </p:cNvPicPr>
          <p:nvPr/>
        </p:nvPicPr>
        <p:blipFill>
          <a:blip r:embed="rId11"/>
          <a:stretch>
            <a:fillRect/>
          </a:stretch>
        </p:blipFill>
        <p:spPr>
          <a:xfrm rot="21600000">
            <a:off x="6189598" y="3377138"/>
            <a:ext cx="678173" cy="310728"/>
          </a:xfrm>
          <a:prstGeom prst="rect">
            <a:avLst/>
          </a:prstGeom>
        </p:spPr>
      </p:pic>
      <p:pic>
        <p:nvPicPr>
          <p:cNvPr id="158" name="picture 158"/>
          <p:cNvPicPr>
            <a:picLocks noChangeAspect="1"/>
          </p:cNvPicPr>
          <p:nvPr/>
        </p:nvPicPr>
        <p:blipFill>
          <a:blip r:embed="rId12"/>
          <a:stretch>
            <a:fillRect/>
          </a:stretch>
        </p:blipFill>
        <p:spPr>
          <a:xfrm rot="21600000">
            <a:off x="4884292" y="3212210"/>
            <a:ext cx="398919" cy="432308"/>
          </a:xfrm>
          <a:prstGeom prst="rect">
            <a:avLst/>
          </a:prstGeom>
        </p:spPr>
      </p:pic>
      <p:pic>
        <p:nvPicPr>
          <p:cNvPr id="160" name="picture 160"/>
          <p:cNvPicPr>
            <a:picLocks noChangeAspect="1"/>
          </p:cNvPicPr>
          <p:nvPr/>
        </p:nvPicPr>
        <p:blipFill>
          <a:blip r:embed="rId13"/>
          <a:stretch>
            <a:fillRect/>
          </a:stretch>
        </p:blipFill>
        <p:spPr>
          <a:xfrm rot="21600000">
            <a:off x="9752711" y="5032299"/>
            <a:ext cx="539825" cy="310718"/>
          </a:xfrm>
          <a:prstGeom prst="rect">
            <a:avLst/>
          </a:prstGeom>
        </p:spPr>
      </p:pic>
      <p:pic>
        <p:nvPicPr>
          <p:cNvPr id="162" name="picture 162"/>
          <p:cNvPicPr>
            <a:picLocks noChangeAspect="1"/>
          </p:cNvPicPr>
          <p:nvPr/>
        </p:nvPicPr>
        <p:blipFill>
          <a:blip r:embed="rId14"/>
          <a:stretch>
            <a:fillRect/>
          </a:stretch>
        </p:blipFill>
        <p:spPr>
          <a:xfrm rot="21600000">
            <a:off x="7930769" y="3319614"/>
            <a:ext cx="457834" cy="362623"/>
          </a:xfrm>
          <a:prstGeom prst="rect">
            <a:avLst/>
          </a:prstGeom>
        </p:spPr>
      </p:pic>
      <p:pic>
        <p:nvPicPr>
          <p:cNvPr id="164" name="picture 164"/>
          <p:cNvPicPr>
            <a:picLocks noChangeAspect="1"/>
          </p:cNvPicPr>
          <p:nvPr/>
        </p:nvPicPr>
        <p:blipFill>
          <a:blip r:embed="rId15"/>
          <a:stretch>
            <a:fillRect/>
          </a:stretch>
        </p:blipFill>
        <p:spPr>
          <a:xfrm rot="21600000">
            <a:off x="11266804" y="5001717"/>
            <a:ext cx="462991" cy="344728"/>
          </a:xfrm>
          <a:prstGeom prst="rect">
            <a:avLst/>
          </a:prstGeom>
        </p:spPr>
      </p:pic>
      <p:pic>
        <p:nvPicPr>
          <p:cNvPr id="166" name="picture 166"/>
          <p:cNvPicPr>
            <a:picLocks noChangeAspect="1"/>
          </p:cNvPicPr>
          <p:nvPr/>
        </p:nvPicPr>
        <p:blipFill>
          <a:blip r:embed="rId16"/>
          <a:stretch>
            <a:fillRect/>
          </a:stretch>
        </p:blipFill>
        <p:spPr>
          <a:xfrm rot="21600000">
            <a:off x="9638665" y="3294087"/>
            <a:ext cx="348106" cy="374180"/>
          </a:xfrm>
          <a:prstGeom prst="rect">
            <a:avLst/>
          </a:prstGeom>
        </p:spPr>
      </p:pic>
      <p:pic>
        <p:nvPicPr>
          <p:cNvPr id="168" name="picture 168"/>
          <p:cNvPicPr>
            <a:picLocks noChangeAspect="1"/>
          </p:cNvPicPr>
          <p:nvPr/>
        </p:nvPicPr>
        <p:blipFill>
          <a:blip r:embed="rId17"/>
          <a:stretch>
            <a:fillRect/>
          </a:stretch>
        </p:blipFill>
        <p:spPr>
          <a:xfrm rot="21600000">
            <a:off x="8921099" y="5246363"/>
            <a:ext cx="409151" cy="311861"/>
          </a:xfrm>
          <a:prstGeom prst="rect">
            <a:avLst/>
          </a:prstGeom>
        </p:spPr>
      </p:pic>
      <p:pic>
        <p:nvPicPr>
          <p:cNvPr id="170" name="picture 170"/>
          <p:cNvPicPr>
            <a:picLocks noChangeAspect="1"/>
          </p:cNvPicPr>
          <p:nvPr/>
        </p:nvPicPr>
        <p:blipFill>
          <a:blip r:embed="rId18"/>
          <a:stretch>
            <a:fillRect/>
          </a:stretch>
        </p:blipFill>
        <p:spPr>
          <a:xfrm rot="21600000">
            <a:off x="2263013" y="2287397"/>
            <a:ext cx="272923" cy="451484"/>
          </a:xfrm>
          <a:prstGeom prst="rect">
            <a:avLst/>
          </a:prstGeom>
        </p:spPr>
      </p:pic>
      <p:pic>
        <p:nvPicPr>
          <p:cNvPr id="172" name="picture 172"/>
          <p:cNvPicPr>
            <a:picLocks noChangeAspect="1"/>
          </p:cNvPicPr>
          <p:nvPr/>
        </p:nvPicPr>
        <p:blipFill>
          <a:blip r:embed="rId19"/>
          <a:stretch>
            <a:fillRect/>
          </a:stretch>
        </p:blipFill>
        <p:spPr>
          <a:xfrm rot="21600000">
            <a:off x="8336407" y="5256898"/>
            <a:ext cx="412801" cy="298335"/>
          </a:xfrm>
          <a:prstGeom prst="rect">
            <a:avLst/>
          </a:prstGeom>
        </p:spPr>
      </p:pic>
      <p:pic>
        <p:nvPicPr>
          <p:cNvPr id="174" name="picture 174"/>
          <p:cNvPicPr>
            <a:picLocks noChangeAspect="1"/>
          </p:cNvPicPr>
          <p:nvPr/>
        </p:nvPicPr>
        <p:blipFill>
          <a:blip r:embed="rId20"/>
          <a:stretch>
            <a:fillRect/>
          </a:stretch>
        </p:blipFill>
        <p:spPr>
          <a:xfrm rot="21600000">
            <a:off x="7387971" y="5328691"/>
            <a:ext cx="403428" cy="237845"/>
          </a:xfrm>
          <a:prstGeom prst="rect">
            <a:avLst/>
          </a:prstGeom>
        </p:spPr>
      </p:pic>
      <p:pic>
        <p:nvPicPr>
          <p:cNvPr id="176" name="picture 176"/>
          <p:cNvPicPr>
            <a:picLocks noChangeAspect="1"/>
          </p:cNvPicPr>
          <p:nvPr/>
        </p:nvPicPr>
        <p:blipFill>
          <a:blip r:embed="rId21"/>
          <a:stretch>
            <a:fillRect/>
          </a:stretch>
        </p:blipFill>
        <p:spPr>
          <a:xfrm rot="21600000">
            <a:off x="7915275" y="5274564"/>
            <a:ext cx="293840" cy="325945"/>
          </a:xfrm>
          <a:prstGeom prst="rect">
            <a:avLst/>
          </a:prstGeom>
        </p:spPr>
      </p:pic>
      <p:pic>
        <p:nvPicPr>
          <p:cNvPr id="178" name="picture 178"/>
          <p:cNvPicPr>
            <a:picLocks noChangeAspect="1"/>
          </p:cNvPicPr>
          <p:nvPr/>
        </p:nvPicPr>
        <p:blipFill>
          <a:blip r:embed="rId22"/>
          <a:stretch>
            <a:fillRect/>
          </a:stretch>
        </p:blipFill>
        <p:spPr>
          <a:xfrm rot="21600000">
            <a:off x="1337437" y="5069458"/>
            <a:ext cx="405930" cy="233807"/>
          </a:xfrm>
          <a:prstGeom prst="rect">
            <a:avLst/>
          </a:prstGeom>
        </p:spPr>
      </p:pic>
      <p:pic>
        <p:nvPicPr>
          <p:cNvPr id="180" name="picture 180"/>
          <p:cNvPicPr>
            <a:picLocks noChangeAspect="1"/>
          </p:cNvPicPr>
          <p:nvPr/>
        </p:nvPicPr>
        <p:blipFill>
          <a:blip r:embed="rId23"/>
          <a:stretch>
            <a:fillRect/>
          </a:stretch>
        </p:blipFill>
        <p:spPr>
          <a:xfrm rot="21600000">
            <a:off x="4544948" y="5484495"/>
            <a:ext cx="367741" cy="257987"/>
          </a:xfrm>
          <a:prstGeom prst="rect">
            <a:avLst/>
          </a:prstGeom>
        </p:spPr>
      </p:pic>
      <p:pic>
        <p:nvPicPr>
          <p:cNvPr id="182" name="picture 182"/>
          <p:cNvPicPr>
            <a:picLocks noChangeAspect="1"/>
          </p:cNvPicPr>
          <p:nvPr/>
        </p:nvPicPr>
        <p:blipFill>
          <a:blip r:embed="rId24"/>
          <a:stretch>
            <a:fillRect/>
          </a:stretch>
        </p:blipFill>
        <p:spPr>
          <a:xfrm rot="21600000">
            <a:off x="6249289" y="5252453"/>
            <a:ext cx="352666" cy="262267"/>
          </a:xfrm>
          <a:prstGeom prst="rect">
            <a:avLst/>
          </a:prstGeom>
        </p:spPr>
      </p:pic>
      <p:pic>
        <p:nvPicPr>
          <p:cNvPr id="184" name="picture 184"/>
          <p:cNvPicPr>
            <a:picLocks noChangeAspect="1"/>
          </p:cNvPicPr>
          <p:nvPr/>
        </p:nvPicPr>
        <p:blipFill>
          <a:blip r:embed="rId25"/>
          <a:stretch>
            <a:fillRect/>
          </a:stretch>
        </p:blipFill>
        <p:spPr>
          <a:xfrm rot="21600000">
            <a:off x="3487673" y="5006987"/>
            <a:ext cx="323278" cy="284340"/>
          </a:xfrm>
          <a:prstGeom prst="rect">
            <a:avLst/>
          </a:prstGeom>
        </p:spPr>
      </p:pic>
      <p:pic>
        <p:nvPicPr>
          <p:cNvPr id="186" name="picture 186"/>
          <p:cNvPicPr>
            <a:picLocks noChangeAspect="1"/>
          </p:cNvPicPr>
          <p:nvPr/>
        </p:nvPicPr>
        <p:blipFill>
          <a:blip r:embed="rId26"/>
          <a:stretch>
            <a:fillRect/>
          </a:stretch>
        </p:blipFill>
        <p:spPr>
          <a:xfrm rot="21600000">
            <a:off x="2605659" y="5052377"/>
            <a:ext cx="310349" cy="273621"/>
          </a:xfrm>
          <a:prstGeom prst="rect">
            <a:avLst/>
          </a:prstGeom>
        </p:spPr>
      </p:pic>
      <p:pic>
        <p:nvPicPr>
          <p:cNvPr id="188" name="picture 188"/>
          <p:cNvPicPr>
            <a:picLocks noChangeAspect="1"/>
          </p:cNvPicPr>
          <p:nvPr/>
        </p:nvPicPr>
        <p:blipFill>
          <a:blip r:embed="rId27"/>
          <a:stretch>
            <a:fillRect/>
          </a:stretch>
        </p:blipFill>
        <p:spPr>
          <a:xfrm rot="21600000">
            <a:off x="1534223" y="5603557"/>
            <a:ext cx="645540" cy="125328"/>
          </a:xfrm>
          <a:prstGeom prst="rect">
            <a:avLst/>
          </a:prstGeom>
        </p:spPr>
      </p:pic>
      <p:pic>
        <p:nvPicPr>
          <p:cNvPr id="190" name="picture 190"/>
          <p:cNvPicPr>
            <a:picLocks noChangeAspect="1"/>
          </p:cNvPicPr>
          <p:nvPr/>
        </p:nvPicPr>
        <p:blipFill>
          <a:blip r:embed="rId28"/>
          <a:stretch>
            <a:fillRect/>
          </a:stretch>
        </p:blipFill>
        <p:spPr>
          <a:xfrm rot="21600000">
            <a:off x="3456765" y="5487847"/>
            <a:ext cx="333330" cy="242569"/>
          </a:xfrm>
          <a:prstGeom prst="rect">
            <a:avLst/>
          </a:prstGeom>
        </p:spPr>
      </p:pic>
      <p:pic>
        <p:nvPicPr>
          <p:cNvPr id="192" name="picture 192"/>
          <p:cNvPicPr>
            <a:picLocks noChangeAspect="1"/>
          </p:cNvPicPr>
          <p:nvPr/>
        </p:nvPicPr>
        <p:blipFill>
          <a:blip r:embed="rId29"/>
          <a:stretch>
            <a:fillRect/>
          </a:stretch>
        </p:blipFill>
        <p:spPr>
          <a:xfrm rot="21600000">
            <a:off x="4618482" y="5025567"/>
            <a:ext cx="275450" cy="259156"/>
          </a:xfrm>
          <a:prstGeom prst="rect">
            <a:avLst/>
          </a:prstGeom>
        </p:spPr>
      </p:pic>
      <p:pic>
        <p:nvPicPr>
          <p:cNvPr id="194" name="picture 194"/>
          <p:cNvPicPr>
            <a:picLocks noChangeAspect="1"/>
          </p:cNvPicPr>
          <p:nvPr/>
        </p:nvPicPr>
        <p:blipFill>
          <a:blip r:embed="rId30"/>
          <a:stretch>
            <a:fillRect/>
          </a:stretch>
        </p:blipFill>
        <p:spPr>
          <a:xfrm rot="21600000">
            <a:off x="3947540" y="5031854"/>
            <a:ext cx="263855" cy="253504"/>
          </a:xfrm>
          <a:prstGeom prst="rect">
            <a:avLst/>
          </a:prstGeom>
        </p:spPr>
      </p:pic>
      <p:pic>
        <p:nvPicPr>
          <p:cNvPr id="196" name="picture 196"/>
          <p:cNvPicPr>
            <a:picLocks noChangeAspect="1"/>
          </p:cNvPicPr>
          <p:nvPr/>
        </p:nvPicPr>
        <p:blipFill>
          <a:blip r:embed="rId31"/>
          <a:stretch>
            <a:fillRect/>
          </a:stretch>
        </p:blipFill>
        <p:spPr>
          <a:xfrm rot="21600000">
            <a:off x="2426207" y="5455424"/>
            <a:ext cx="334581" cy="192519"/>
          </a:xfrm>
          <a:prstGeom prst="rect">
            <a:avLst/>
          </a:prstGeom>
        </p:spPr>
      </p:pic>
      <p:pic>
        <p:nvPicPr>
          <p:cNvPr id="198" name="picture 198"/>
          <p:cNvPicPr>
            <a:picLocks noChangeAspect="1"/>
          </p:cNvPicPr>
          <p:nvPr/>
        </p:nvPicPr>
        <p:blipFill>
          <a:blip r:embed="rId32"/>
          <a:stretch>
            <a:fillRect/>
          </a:stretch>
        </p:blipFill>
        <p:spPr>
          <a:xfrm rot="21600000">
            <a:off x="2075814" y="5085816"/>
            <a:ext cx="257670" cy="240182"/>
          </a:xfrm>
          <a:prstGeom prst="rect">
            <a:avLst/>
          </a:prstGeom>
        </p:spPr>
      </p:pic>
      <p:pic>
        <p:nvPicPr>
          <p:cNvPr id="200" name="picture 200"/>
          <p:cNvPicPr>
            <a:picLocks noChangeAspect="1"/>
          </p:cNvPicPr>
          <p:nvPr/>
        </p:nvPicPr>
        <p:blipFill>
          <a:blip r:embed="rId33"/>
          <a:stretch>
            <a:fillRect/>
          </a:stretch>
        </p:blipFill>
        <p:spPr>
          <a:xfrm rot="21600000">
            <a:off x="10007092" y="5532450"/>
            <a:ext cx="278079" cy="218998"/>
          </a:xfrm>
          <a:prstGeom prst="rect">
            <a:avLst/>
          </a:prstGeom>
        </p:spPr>
      </p:pic>
      <p:pic>
        <p:nvPicPr>
          <p:cNvPr id="202" name="picture 202"/>
          <p:cNvPicPr>
            <a:picLocks noChangeAspect="1"/>
          </p:cNvPicPr>
          <p:nvPr/>
        </p:nvPicPr>
        <p:blipFill>
          <a:blip r:embed="rId34"/>
          <a:stretch>
            <a:fillRect/>
          </a:stretch>
        </p:blipFill>
        <p:spPr>
          <a:xfrm rot="21600000">
            <a:off x="3952292" y="5480115"/>
            <a:ext cx="246898" cy="238540"/>
          </a:xfrm>
          <a:prstGeom prst="rect">
            <a:avLst/>
          </a:prstGeom>
        </p:spPr>
      </p:pic>
      <p:pic>
        <p:nvPicPr>
          <p:cNvPr id="204" name="picture 204"/>
          <p:cNvPicPr>
            <a:picLocks noChangeAspect="1"/>
          </p:cNvPicPr>
          <p:nvPr/>
        </p:nvPicPr>
        <p:blipFill>
          <a:blip r:embed="rId35"/>
          <a:stretch>
            <a:fillRect/>
          </a:stretch>
        </p:blipFill>
        <p:spPr>
          <a:xfrm rot="21600000">
            <a:off x="5899875" y="5290115"/>
            <a:ext cx="234630" cy="250761"/>
          </a:xfrm>
          <a:prstGeom prst="rect">
            <a:avLst/>
          </a:prstGeom>
        </p:spPr>
      </p:pic>
      <p:pic>
        <p:nvPicPr>
          <p:cNvPr id="206" name="picture 206"/>
          <p:cNvPicPr>
            <a:picLocks noChangeAspect="1"/>
          </p:cNvPicPr>
          <p:nvPr/>
        </p:nvPicPr>
        <p:blipFill>
          <a:blip r:embed="rId36"/>
          <a:stretch>
            <a:fillRect/>
          </a:stretch>
        </p:blipFill>
        <p:spPr>
          <a:xfrm rot="21600000">
            <a:off x="5544058" y="5304091"/>
            <a:ext cx="241020" cy="228409"/>
          </a:xfrm>
          <a:prstGeom prst="rect">
            <a:avLst/>
          </a:prstGeom>
        </p:spPr>
      </p:pic>
      <p:pic>
        <p:nvPicPr>
          <p:cNvPr id="208" name="picture 208"/>
          <p:cNvPicPr>
            <a:picLocks noChangeAspect="1"/>
          </p:cNvPicPr>
          <p:nvPr/>
        </p:nvPicPr>
        <p:blipFill>
          <a:blip r:embed="rId37"/>
          <a:stretch>
            <a:fillRect/>
          </a:stretch>
        </p:blipFill>
        <p:spPr>
          <a:xfrm rot="21600000">
            <a:off x="9711944" y="5535472"/>
            <a:ext cx="191655" cy="212953"/>
          </a:xfrm>
          <a:prstGeom prst="rect">
            <a:avLst/>
          </a:prstGeom>
        </p:spPr>
      </p:pic>
      <p:pic>
        <p:nvPicPr>
          <p:cNvPr id="210" name="picture 210"/>
          <p:cNvPicPr>
            <a:picLocks noChangeAspect="1"/>
          </p:cNvPicPr>
          <p:nvPr/>
        </p:nvPicPr>
        <p:blipFill>
          <a:blip r:embed="rId38"/>
          <a:stretch>
            <a:fillRect/>
          </a:stretch>
        </p:blipFill>
        <p:spPr>
          <a:xfrm rot="21600000">
            <a:off x="2260339" y="2740264"/>
            <a:ext cx="273660" cy="110393"/>
          </a:xfrm>
          <a:prstGeom prst="rect">
            <a:avLst/>
          </a:prstGeom>
        </p:spPr>
      </p:pic>
      <p:sp>
        <p:nvSpPr>
          <p:cNvPr id="212" name="textbox 212"/>
          <p:cNvSpPr/>
          <p:nvPr/>
        </p:nvSpPr>
        <p:spPr>
          <a:xfrm>
            <a:off x="11665923" y="6509721"/>
            <a:ext cx="127000"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5</a:t>
            </a:r>
            <a:endParaRPr sz="1500" dirty="0">
              <a:latin typeface="微软雅黑" panose="020B0503020204020204" charset="-122"/>
              <a:ea typeface="微软雅黑" panose="020B0503020204020204" charset="-122"/>
              <a:cs typeface="微软雅黑" panose="020B0503020204020204" charset="-122"/>
            </a:endParaRPr>
          </a:p>
        </p:txBody>
      </p:sp>
      <p:grpSp>
        <p:nvGrpSpPr>
          <p:cNvPr id="4" name="group 4"/>
          <p:cNvGrpSpPr/>
          <p:nvPr/>
        </p:nvGrpSpPr>
        <p:grpSpPr>
          <a:xfrm rot="21600000">
            <a:off x="1467866" y="2725292"/>
            <a:ext cx="313435" cy="46354"/>
            <a:chOff x="0" y="0"/>
            <a:chExt cx="313435" cy="46354"/>
          </a:xfrm>
        </p:grpSpPr>
        <p:sp>
          <p:nvSpPr>
            <p:cNvPr id="214" name="path 214"/>
            <p:cNvSpPr/>
            <p:nvPr/>
          </p:nvSpPr>
          <p:spPr>
            <a:xfrm>
              <a:off x="0" y="26416"/>
              <a:ext cx="313435" cy="19938"/>
            </a:xfrm>
            <a:custGeom>
              <a:avLst/>
              <a:gdLst/>
              <a:ahLst/>
              <a:cxnLst/>
              <a:rect l="0" t="0" r="0" b="0"/>
              <a:pathLst>
                <a:path w="493" h="31">
                  <a:moveTo>
                    <a:pt x="483" y="0"/>
                  </a:moveTo>
                  <a:lnTo>
                    <a:pt x="10" y="0"/>
                  </a:lnTo>
                  <a:lnTo>
                    <a:pt x="0" y="31"/>
                  </a:lnTo>
                  <a:lnTo>
                    <a:pt x="493" y="31"/>
                  </a:lnTo>
                  <a:lnTo>
                    <a:pt x="483" y="0"/>
                  </a:lnTo>
                  <a:close/>
                </a:path>
              </a:pathLst>
            </a:custGeom>
            <a:solidFill>
              <a:srgbClr val="000000">
                <a:alpha val="100000"/>
              </a:srgbClr>
            </a:solidFill>
            <a:ln w="0" cap="flat">
              <a:noFill/>
              <a:prstDash val="solid"/>
              <a:miter lim="0"/>
            </a:ln>
          </p:spPr>
          <p:txBody>
            <a:bodyPr rtlCol="0"/>
            <a:lstStyle/>
            <a:p>
              <a:pPr algn="ctr"/>
              <a:endParaRPr lang="zh-CN" altLang="en-US"/>
            </a:p>
          </p:txBody>
        </p:sp>
        <p:sp>
          <p:nvSpPr>
            <p:cNvPr id="216" name="path 216"/>
            <p:cNvSpPr/>
            <p:nvPr/>
          </p:nvSpPr>
          <p:spPr>
            <a:xfrm>
              <a:off x="6476" y="0"/>
              <a:ext cx="300482" cy="26416"/>
            </a:xfrm>
            <a:custGeom>
              <a:avLst/>
              <a:gdLst/>
              <a:ahLst/>
              <a:cxnLst/>
              <a:rect l="0" t="0" r="0" b="0"/>
              <a:pathLst>
                <a:path w="473" h="41">
                  <a:moveTo>
                    <a:pt x="61" y="0"/>
                  </a:moveTo>
                  <a:lnTo>
                    <a:pt x="0" y="41"/>
                  </a:lnTo>
                  <a:lnTo>
                    <a:pt x="473" y="41"/>
                  </a:lnTo>
                  <a:lnTo>
                    <a:pt x="401" y="0"/>
                  </a:lnTo>
                  <a:lnTo>
                    <a:pt x="61" y="0"/>
                  </a:lnTo>
                  <a:close/>
                </a:path>
              </a:pathLst>
            </a:custGeom>
            <a:solidFill>
              <a:srgbClr val="4A5C70">
                <a:alpha val="100000"/>
              </a:srgbClr>
            </a:solidFill>
            <a:ln w="0" cap="flat">
              <a:noFill/>
              <a:prstDash val="solid"/>
              <a:miter lim="0"/>
            </a:ln>
          </p:spPr>
          <p:txBody>
            <a:bodyPr rtlCol="0"/>
            <a:lstStyle/>
            <a:p>
              <a:pPr algn="ct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 name="table 218"/>
          <p:cNvGraphicFramePr>
            <a:graphicFrameLocks noGrp="1"/>
          </p:cNvGraphicFramePr>
          <p:nvPr/>
        </p:nvGraphicFramePr>
        <p:xfrm>
          <a:off x="762914" y="965200"/>
          <a:ext cx="10935335" cy="5500369"/>
        </p:xfrm>
        <a:graphic>
          <a:graphicData uri="http://schemas.openxmlformats.org/drawingml/2006/table">
            <a:tbl>
              <a:tblPr/>
              <a:tblGrid>
                <a:gridCol w="1740535"/>
                <a:gridCol w="1443989"/>
                <a:gridCol w="1480185"/>
                <a:gridCol w="1437005"/>
                <a:gridCol w="1466215"/>
                <a:gridCol w="1443989"/>
                <a:gridCol w="1923414"/>
              </a:tblGrid>
              <a:tr h="60325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6350" cap="flat" cmpd="sng" algn="ctr">
                      <a:solidFill>
                        <a:srgbClr val="C00000"/>
                      </a:solidFill>
                      <a:prstDash val="dash"/>
                      <a:round/>
                      <a:headEnd type="none" w="med" len="med"/>
                      <a:tailEnd type="none" w="med" len="med"/>
                    </a:lnR>
                    <a:lnT>
                      <a:noFill/>
                    </a:lnT>
                    <a:lnB>
                      <a:noFill/>
                    </a:lnB>
                  </a:tcPr>
                </a:tc>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a:noFill/>
                    </a:lnB>
                  </a:tcPr>
                </a:tc>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a:noFill/>
                    </a:lnB>
                  </a:tcPr>
                </a:tc>
                <a:tc row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row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row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rowSpan="3">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257175" algn="l" rtl="0" eaLnBrk="0">
                        <a:lnSpc>
                          <a:spcPct val="89000"/>
                        </a:lnSpc>
                        <a:spcBef>
                          <a:spcPts val="0"/>
                        </a:spcBef>
                      </a:pP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标准化</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产品服务</a:t>
                      </a:r>
                      <a:endParaRPr sz="1200" dirty="0">
                        <a:latin typeface="微软雅黑" panose="020B0503020204020204" charset="-122"/>
                        <a:ea typeface="微软雅黑" panose="020B0503020204020204" charset="-122"/>
                        <a:cs typeface="微软雅黑" panose="020B0503020204020204" charset="-122"/>
                      </a:endParaRPr>
                    </a:p>
                    <a:p>
                      <a:pPr marL="258445" indent="15240" algn="l" rtl="0" eaLnBrk="0">
                        <a:lnSpc>
                          <a:spcPct val="154000"/>
                        </a:lnSpc>
                        <a:spcBef>
                          <a:spcPts val="20"/>
                        </a:spcBef>
                      </a:pPr>
                      <a:r>
                        <a:rPr sz="18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5万元以内</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客单价</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大网装维</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可承接</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C00000"/>
                      </a:solidFill>
                      <a:prstDash val="dash"/>
                      <a:round/>
                      <a:headEnd type="none" w="med" len="med"/>
                      <a:tailEnd type="none" w="med" len="med"/>
                    </a:lnL>
                    <a:lnR>
                      <a:noFill/>
                    </a:lnR>
                    <a:lnT>
                      <a:noFill/>
                    </a:lnT>
                    <a:lnB w="19050" cap="flat" cmpd="sng" algn="ctr">
                      <a:solidFill>
                        <a:srgbClr val="00B0F0"/>
                      </a:solidFill>
                      <a:prstDash val="dash"/>
                      <a:round/>
                      <a:headEnd type="none" w="med" len="med"/>
                      <a:tailEnd type="none" w="med" len="med"/>
                    </a:lnB>
                  </a:tcPr>
                </a:tc>
              </a:tr>
              <a:tr h="54419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6350" cap="flat" cmpd="sng" algn="ctr">
                      <a:solidFill>
                        <a:srgbClr val="C00000"/>
                      </a:solidFill>
                      <a:prstDash val="dash"/>
                      <a:round/>
                      <a:headEnd type="none" w="med" len="med"/>
                      <a:tailEnd type="none" w="med" len="med"/>
                    </a:lnR>
                    <a:lnT>
                      <a:noFill/>
                    </a:lnT>
                    <a:lnB>
                      <a:noFill/>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a:noFill/>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a:noFill/>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a:noFill/>
                    </a:lnR>
                    <a:lnT>
                      <a:noFill/>
                    </a:lnT>
                    <a:lnB w="19050" cap="flat" cmpd="sng" algn="ctr">
                      <a:solidFill>
                        <a:srgbClr val="00B0F0"/>
                      </a:solidFill>
                      <a:prstDash val="dash"/>
                      <a:round/>
                      <a:headEnd type="none" w="med" len="med"/>
                      <a:tailEnd type="none" w="med" len="med"/>
                    </a:lnB>
                  </a:tcPr>
                </a:tc>
              </a:tr>
              <a:tr h="66675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a:noFill/>
                    </a:lnR>
                    <a:lnT>
                      <a:noFill/>
                    </a:lnT>
                    <a:lnB w="19050" cap="flat" cmpd="sng" algn="ctr">
                      <a:solidFill>
                        <a:srgbClr val="00B0F0"/>
                      </a:solidFill>
                      <a:prstDash val="dash"/>
                      <a:round/>
                      <a:headEnd type="none" w="med" len="med"/>
                      <a:tailEnd type="none" w="med" len="med"/>
                    </a:lnB>
                  </a:tcPr>
                </a:tc>
              </a:tr>
              <a:tr h="565150">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a:noFill/>
                    </a:lnB>
                  </a:tcPr>
                </a:tc>
                <a:tc row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row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a:noFill/>
                    </a:lnB>
                  </a:tcPr>
                </a:tc>
                <a:tc row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row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rowSpan="3">
                  <a:txBody>
                    <a:bodyPr/>
                    <a:lstStyle/>
                    <a:p>
                      <a:pPr algn="l" rtl="0" eaLnBrk="0">
                        <a:lnSpc>
                          <a:spcPct val="159000"/>
                        </a:lnSpc>
                      </a:pPr>
                      <a:endParaRPr sz="1000" dirty="0">
                        <a:latin typeface="Arial" panose="020B0604020202020204"/>
                        <a:ea typeface="Arial" panose="020B0604020202020204"/>
                        <a:cs typeface="Arial" panose="020B0604020202020204"/>
                      </a:endParaRPr>
                    </a:p>
                    <a:p>
                      <a:pPr marL="259715" algn="l" rtl="0" eaLnBrk="0">
                        <a:lnSpc>
                          <a:spcPct val="89000"/>
                        </a:lnSpc>
                        <a:spcBef>
                          <a:spcPts val="0"/>
                        </a:spcBef>
                      </a:pP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多产品</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组合销售</a:t>
                      </a:r>
                      <a:endParaRPr sz="1200" dirty="0">
                        <a:latin typeface="微软雅黑" panose="020B0503020204020204" charset="-122"/>
                        <a:ea typeface="微软雅黑" panose="020B0503020204020204" charset="-122"/>
                        <a:cs typeface="微软雅黑" panose="020B0503020204020204" charset="-122"/>
                      </a:endParaRPr>
                    </a:p>
                    <a:p>
                      <a:pPr marL="261620" algn="l" rtl="0" eaLnBrk="0">
                        <a:lnSpc>
                          <a:spcPct val="89000"/>
                        </a:lnSpc>
                        <a:spcBef>
                          <a:spcPts val="1320"/>
                        </a:spcBef>
                      </a:pP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上门勘察</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交付</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1100" dirty="0">
                        <a:latin typeface="Arial" panose="020B0604020202020204"/>
                        <a:ea typeface="Arial" panose="020B0604020202020204"/>
                        <a:cs typeface="Arial" panose="020B0604020202020204"/>
                      </a:endParaRPr>
                    </a:p>
                    <a:p>
                      <a:pPr marL="274320" algn="l" rtl="0" eaLnBrk="0">
                        <a:lnSpc>
                          <a:spcPct val="89000"/>
                        </a:lnSpc>
                      </a:pPr>
                      <a:r>
                        <a:rPr sz="18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50万元以内</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客单价</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C00000"/>
                      </a:solidFill>
                      <a:prstDash val="dash"/>
                      <a:round/>
                      <a:headEnd type="none" w="med" len="med"/>
                      <a:tailEnd type="none" w="med" len="med"/>
                    </a:lnL>
                    <a:lnR>
                      <a:noFill/>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r>
              <a:tr h="435609">
                <a:tc vMerge="1">
                  <a:tcPr marL="0" marR="0" marT="0" marB="0" vert="horz">
                    <a:lnL>
                      <a:noFill/>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a:noFill/>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a:noFill/>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a:noFill/>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r>
              <a:tr h="52324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a:noFill/>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w="6350" cap="flat" cmpd="sng" algn="ctr">
                      <a:solidFill>
                        <a:srgbClr val="C00000"/>
                      </a:solidFill>
                      <a:prstDash val="dash"/>
                      <a:round/>
                      <a:headEnd type="none" w="med" len="med"/>
                      <a:tailEnd type="none" w="med" len="med"/>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c vMerge="1">
                  <a:tcPr marL="0" marR="0" marT="0" marB="0" vert="horz">
                    <a:lnL w="6350" cap="flat" cmpd="sng" algn="ctr">
                      <a:solidFill>
                        <a:srgbClr val="C00000"/>
                      </a:solidFill>
                      <a:prstDash val="dash"/>
                      <a:round/>
                      <a:headEnd type="none" w="med" len="med"/>
                      <a:tailEnd type="none" w="med" len="med"/>
                    </a:lnL>
                    <a:lnR>
                      <a:noFill/>
                    </a:lnR>
                    <a:lnT w="19050" cap="flat" cmpd="sng" algn="ctr">
                      <a:solidFill>
                        <a:srgbClr val="00B0F0"/>
                      </a:solidFill>
                      <a:prstDash val="dash"/>
                      <a:round/>
                      <a:headEnd type="none" w="med" len="med"/>
                      <a:tailEnd type="none" w="med" len="med"/>
                    </a:lnT>
                    <a:lnB w="19050" cap="flat" cmpd="sng" algn="ctr">
                      <a:solidFill>
                        <a:srgbClr val="00B0F0"/>
                      </a:solidFill>
                      <a:prstDash val="dash"/>
                      <a:round/>
                      <a:headEnd type="none" w="med" len="med"/>
                      <a:tailEnd type="none" w="med" len="med"/>
                    </a:lnB>
                  </a:tcPr>
                </a:tc>
              </a:tr>
              <a:tr h="516254">
                <a:tc rowSpan="4">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9050" cap="flat" cmpd="sng" algn="ctr">
                      <a:solidFill>
                        <a:srgbClr val="00B0F0"/>
                      </a:solidFill>
                      <a:prstDash val="dash"/>
                      <a:round/>
                      <a:headEnd type="none" w="med" len="med"/>
                      <a:tailEnd type="none" w="med" len="med"/>
                    </a:lnT>
                    <a:lnB>
                      <a:noFill/>
                    </a:lnB>
                  </a:tcPr>
                </a:tc>
                <a:tc row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9050" cap="flat" cmpd="sng" algn="ctr">
                      <a:solidFill>
                        <a:srgbClr val="00B0F0"/>
                      </a:solidFill>
                      <a:prstDash val="dash"/>
                      <a:round/>
                      <a:headEnd type="none" w="med" len="med"/>
                      <a:tailEnd type="none" w="med" len="med"/>
                    </a:lnT>
                    <a:lnB>
                      <a:noFill/>
                    </a:lnB>
                  </a:tcPr>
                </a:tc>
                <a:tc grid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9050" cap="flat" cmpd="sng" algn="ctr">
                      <a:solidFill>
                        <a:srgbClr val="00B0F0"/>
                      </a:solidFill>
                      <a:prstDash val="dash"/>
                      <a:round/>
                      <a:headEnd type="none" w="med" len="med"/>
                      <a:tailEnd type="none" w="med" len="med"/>
                    </a:lnT>
                    <a:lnB>
                      <a:noFill/>
                    </a:lnB>
                  </a:tcPr>
                </a:tc>
                <a:tc hMerge="1">
                  <a:tcPr marL="0" marR="0" marT="0" marB="0" vert="horz">
                    <a:lnL>
                      <a:noFill/>
                    </a:lnL>
                    <a:lnR>
                      <a:noFill/>
                    </a:lnR>
                    <a:lnT w="19050" cap="flat" cmpd="sng" algn="ctr">
                      <a:solidFill>
                        <a:srgbClr val="00B0F0"/>
                      </a:solidFill>
                      <a:prstDash val="dash"/>
                      <a:round/>
                      <a:headEnd type="none" w="med" len="med"/>
                      <a:tailEnd type="none" w="med" len="med"/>
                    </a:lnT>
                    <a:lnB>
                      <a:noFill/>
                    </a:lnB>
                  </a:tcPr>
                </a:tc>
                <a:tc hMerge="1">
                  <a:tcPr marL="0" marR="0" marT="0" marB="0" vert="horz">
                    <a:lnL>
                      <a:noFill/>
                    </a:lnL>
                    <a:lnR>
                      <a:noFill/>
                    </a:lnR>
                    <a:lnT w="19050" cap="flat" cmpd="sng" algn="ctr">
                      <a:solidFill>
                        <a:srgbClr val="00B0F0"/>
                      </a:solidFill>
                      <a:prstDash val="dash"/>
                      <a:round/>
                      <a:headEnd type="none" w="med" len="med"/>
                      <a:tailEnd type="none" w="med" len="med"/>
                    </a:lnT>
                    <a:lnB>
                      <a:noFill/>
                    </a:lnB>
                  </a:tcPr>
                </a:tc>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9050" cap="flat" cmpd="sng" algn="ctr">
                      <a:solidFill>
                        <a:srgbClr val="00B0F0"/>
                      </a:solidFill>
                      <a:prstDash val="dash"/>
                      <a:round/>
                      <a:headEnd type="none" w="med" len="med"/>
                      <a:tailEnd type="none" w="med" len="med"/>
                    </a:lnT>
                    <a:lnB>
                      <a:noFill/>
                    </a:lnB>
                  </a:tcPr>
                </a:tc>
                <a:tc rowSpan="4">
                  <a:txBody>
                    <a:bodyPr/>
                    <a:lstStyle/>
                    <a:p>
                      <a:pPr algn="l" rtl="0" eaLnBrk="0">
                        <a:lnSpc>
                          <a:spcPct val="182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72415" algn="l" rtl="0" eaLnBrk="0">
                        <a:lnSpc>
                          <a:spcPct val="89000"/>
                        </a:lnSpc>
                      </a:pP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综合节能</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a:t>
                      </a:r>
                      <a:endParaRPr sz="1200" dirty="0">
                        <a:latin typeface="微软雅黑" panose="020B0503020204020204" charset="-122"/>
                        <a:ea typeface="微软雅黑" panose="020B0503020204020204" charset="-122"/>
                        <a:cs typeface="微软雅黑" panose="020B0503020204020204" charset="-122"/>
                      </a:endParaRPr>
                    </a:p>
                    <a:p>
                      <a:pPr marL="276225" algn="l" rtl="0" eaLnBrk="0">
                        <a:lnSpc>
                          <a:spcPct val="89000"/>
                        </a:lnSpc>
                        <a:spcBef>
                          <a:spcPts val="1320"/>
                        </a:spcBef>
                      </a:pP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需专业勘察</a:t>
                      </a:r>
                      <a:endParaRPr sz="1800" dirty="0">
                        <a:latin typeface="微软雅黑" panose="020B0503020204020204" charset="-122"/>
                        <a:ea typeface="微软雅黑" panose="020B0503020204020204" charset="-122"/>
                        <a:cs typeface="微软雅黑" panose="020B0503020204020204" charset="-122"/>
                      </a:endParaRPr>
                    </a:p>
                    <a:p>
                      <a:pPr marL="273050" indent="1905" algn="l" rtl="0" eaLnBrk="0">
                        <a:lnSpc>
                          <a:spcPct val="147000"/>
                        </a:lnSpc>
                        <a:spcBef>
                          <a:spcPts val="315"/>
                        </a:spcBef>
                      </a:pP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百万以上</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客单价</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合同能源等</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模式</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9050" cap="flat" cmpd="sng" algn="ctr">
                      <a:solidFill>
                        <a:srgbClr val="00B0F0"/>
                      </a:solidFill>
                      <a:prstDash val="dash"/>
                      <a:round/>
                      <a:headEnd type="none" w="med" len="med"/>
                      <a:tailEnd type="none" w="med" len="med"/>
                    </a:lnT>
                    <a:lnB>
                      <a:noFill/>
                    </a:lnB>
                  </a:tcPr>
                </a:tc>
              </a:tr>
              <a:tr h="427990">
                <a:tc vMerge="1">
                  <a:tcPr marL="0" marR="0" marT="0" marB="0" vert="horz">
                    <a:lnL>
                      <a:noFill/>
                    </a:lnL>
                    <a:lnR>
                      <a:noFill/>
                    </a:lnR>
                    <a:lnT w="19050" cap="flat" cmpd="sng" algn="ctr">
                      <a:solidFill>
                        <a:srgbClr val="00B0F0"/>
                      </a:solidFill>
                      <a:prstDash val="dash"/>
                      <a:round/>
                      <a:headEnd type="none" w="med" len="med"/>
                      <a:tailEnd type="none" w="med" len="med"/>
                    </a:lnT>
                    <a:lnB>
                      <a:noFill/>
                    </a:lnB>
                  </a:tcPr>
                </a:tc>
                <a:tc vMerge="1">
                  <a:tcPr marL="0" marR="0" marT="0" marB="0" vert="horz">
                    <a:lnL>
                      <a:noFill/>
                    </a:lnL>
                    <a:lnR>
                      <a:noFill/>
                    </a:lnR>
                    <a:lnT w="19050" cap="flat" cmpd="sng" algn="ctr">
                      <a:solidFill>
                        <a:srgbClr val="00B0F0"/>
                      </a:solidFill>
                      <a:prstDash val="dash"/>
                      <a:round/>
                      <a:headEnd type="none" w="med" len="med"/>
                      <a:tailEnd type="none" w="med" len="med"/>
                    </a:lnT>
                    <a:lnB>
                      <a:noFill/>
                    </a:lnB>
                  </a:tcPr>
                </a:tc>
                <a:tc grid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hMerge="1">
                  <a:tcPr marL="0" marR="0" marT="0" marB="0" vert="horz">
                    <a:lnL>
                      <a:noFill/>
                    </a:lnL>
                    <a:lnR>
                      <a:noFill/>
                    </a:lnR>
                    <a:lnT>
                      <a:noFill/>
                    </a:lnT>
                    <a:lnB>
                      <a:noFill/>
                    </a:lnB>
                  </a:tcPr>
                </a:tc>
                <a:tc hMerge="1">
                  <a:tcPr marL="0" marR="0" marT="0" marB="0" vert="horz">
                    <a:lnL>
                      <a:noFill/>
                    </a:lnL>
                    <a:lnR>
                      <a:noFill/>
                    </a:lnR>
                    <a:lnT>
                      <a:noFill/>
                    </a:lnT>
                    <a:lnB>
                      <a:noFill/>
                    </a:lnB>
                  </a:tcPr>
                </a:tc>
                <a:tc vMerge="1">
                  <a:tcPr marL="0" marR="0" marT="0" marB="0" vert="horz">
                    <a:lnL>
                      <a:noFill/>
                    </a:lnL>
                    <a:lnR>
                      <a:noFill/>
                    </a:lnR>
                    <a:lnT w="19050" cap="flat" cmpd="sng" algn="ctr">
                      <a:solidFill>
                        <a:srgbClr val="00B0F0"/>
                      </a:solidFill>
                      <a:prstDash val="dash"/>
                      <a:round/>
                      <a:headEnd type="none" w="med" len="med"/>
                      <a:tailEnd type="none" w="med" len="med"/>
                    </a:lnT>
                    <a:lnB>
                      <a:noFill/>
                    </a:lnB>
                  </a:tcPr>
                </a:tc>
                <a:tc vMerge="1">
                  <a:tcPr marL="0" marR="0" marT="0" marB="0" vert="horz">
                    <a:lnL>
                      <a:noFill/>
                    </a:lnL>
                    <a:lnR>
                      <a:noFill/>
                    </a:lnR>
                    <a:lnT w="19050" cap="flat" cmpd="sng" algn="ctr">
                      <a:solidFill>
                        <a:srgbClr val="00B0F0"/>
                      </a:solidFill>
                      <a:prstDash val="dash"/>
                      <a:round/>
                      <a:headEnd type="none" w="med" len="med"/>
                      <a:tailEnd type="none" w="med" len="med"/>
                    </a:lnT>
                    <a:lnB>
                      <a:noFill/>
                    </a:lnB>
                  </a:tcPr>
                </a:tc>
              </a:tr>
              <a:tr h="436244">
                <a:tc vMerge="1">
                  <a:tcPr marL="0" marR="0" marT="0" marB="0" vert="horz">
                    <a:lnL>
                      <a:noFill/>
                    </a:lnL>
                    <a:lnR>
                      <a:noFill/>
                    </a:lnR>
                    <a:lnT w="19050" cap="flat" cmpd="sng" algn="ctr">
                      <a:solidFill>
                        <a:srgbClr val="00B0F0"/>
                      </a:solidFill>
                      <a:prstDash val="dash"/>
                      <a:round/>
                      <a:headEnd type="none" w="med" len="med"/>
                      <a:tailEnd type="none" w="med" len="med"/>
                    </a:lnT>
                    <a:lnB>
                      <a:noFill/>
                    </a:lnB>
                  </a:tcPr>
                </a:tc>
                <a:tc vMerge="1">
                  <a:tcPr marL="0" marR="0" marT="0" marB="0" vert="horz">
                    <a:lnL>
                      <a:noFill/>
                    </a:lnL>
                    <a:lnR>
                      <a:noFill/>
                    </a:lnR>
                    <a:lnT w="19050" cap="flat" cmpd="sng" algn="ctr">
                      <a:solidFill>
                        <a:srgbClr val="00B0F0"/>
                      </a:solidFill>
                      <a:prstDash val="dash"/>
                      <a:round/>
                      <a:headEnd type="none" w="med" len="med"/>
                      <a:tailEnd type="none" w="med" len="med"/>
                    </a:lnT>
                    <a:lnB>
                      <a:noFill/>
                    </a:lnB>
                  </a:tcPr>
                </a:tc>
                <a:tc grid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hMerge="1">
                  <a:tcPr marL="0" marR="0" marT="0" marB="0" vert="horz">
                    <a:lnL>
                      <a:noFill/>
                    </a:lnL>
                    <a:lnR>
                      <a:noFill/>
                    </a:lnR>
                    <a:lnT>
                      <a:noFill/>
                    </a:lnT>
                    <a:lnB>
                      <a:noFill/>
                    </a:lnB>
                  </a:tcPr>
                </a:tc>
                <a:tc hMerge="1">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vMerge="1">
                  <a:tcPr marL="0" marR="0" marT="0" marB="0" vert="horz">
                    <a:lnL>
                      <a:noFill/>
                    </a:lnL>
                    <a:lnR>
                      <a:noFill/>
                    </a:lnR>
                    <a:lnT w="19050" cap="flat" cmpd="sng" algn="ctr">
                      <a:solidFill>
                        <a:srgbClr val="00B0F0"/>
                      </a:solidFill>
                      <a:prstDash val="dash"/>
                      <a:round/>
                      <a:headEnd type="none" w="med" len="med"/>
                      <a:tailEnd type="none" w="med" len="med"/>
                    </a:lnT>
                    <a:lnB>
                      <a:noFill/>
                    </a:lnB>
                  </a:tcPr>
                </a:tc>
              </a:tr>
              <a:tr h="781684">
                <a:tc vMerge="1">
                  <a:tcPr marL="0" marR="0" marT="0" marB="0" vert="horz">
                    <a:lnL>
                      <a:noFill/>
                    </a:lnL>
                    <a:lnR>
                      <a:noFill/>
                    </a:lnR>
                    <a:lnT w="19050" cap="flat" cmpd="sng" algn="ctr">
                      <a:solidFill>
                        <a:srgbClr val="00B0F0"/>
                      </a:solidFill>
                      <a:prstDash val="dash"/>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grid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hMerge="1">
                  <a:tcPr marL="0" marR="0" marT="0" marB="0" vert="horz">
                    <a:lnL>
                      <a:noFill/>
                    </a:lnL>
                    <a:lnR>
                      <a:noFill/>
                    </a:lnR>
                    <a:lnT>
                      <a:noFill/>
                    </a:lnT>
                    <a:lnB>
                      <a:noFill/>
                    </a:lnB>
                  </a:tcPr>
                </a:tc>
                <a:tc hMerge="1">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vMerge="1">
                  <a:tcPr marL="0" marR="0" marT="0" marB="0" vert="horz">
                    <a:lnL>
                      <a:noFill/>
                    </a:lnL>
                    <a:lnR>
                      <a:noFill/>
                    </a:lnR>
                    <a:lnT w="19050" cap="flat" cmpd="sng" algn="ctr">
                      <a:solidFill>
                        <a:srgbClr val="00B0F0"/>
                      </a:solidFill>
                      <a:prstDash val="dash"/>
                      <a:round/>
                      <a:headEnd type="none" w="med" len="med"/>
                      <a:tailEnd type="none" w="med" len="med"/>
                    </a:lnT>
                    <a:lnB>
                      <a:noFill/>
                    </a:lnB>
                  </a:tcPr>
                </a:tc>
              </a:tr>
            </a:tbl>
          </a:graphicData>
        </a:graphic>
      </p:graphicFrame>
      <p:pic>
        <p:nvPicPr>
          <p:cNvPr id="220" name="picture 220"/>
          <p:cNvPicPr>
            <a:picLocks noChangeAspect="1"/>
          </p:cNvPicPr>
          <p:nvPr/>
        </p:nvPicPr>
        <p:blipFill>
          <a:blip r:embed="rId1"/>
          <a:stretch>
            <a:fillRect/>
          </a:stretch>
        </p:blipFill>
        <p:spPr>
          <a:xfrm rot="21600000">
            <a:off x="377278" y="6234798"/>
            <a:ext cx="11466233" cy="114300"/>
          </a:xfrm>
          <a:prstGeom prst="rect">
            <a:avLst/>
          </a:prstGeom>
        </p:spPr>
      </p:pic>
      <p:sp>
        <p:nvSpPr>
          <p:cNvPr id="222" name="textbox 222"/>
          <p:cNvSpPr/>
          <p:nvPr/>
        </p:nvSpPr>
        <p:spPr>
          <a:xfrm>
            <a:off x="417376" y="200056"/>
            <a:ext cx="307340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绿色节能业务模式概述</a:t>
            </a:r>
            <a:endParaRPr sz="2400" dirty="0">
              <a:latin typeface="微软雅黑" panose="020B0503020204020204" charset="-122"/>
              <a:ea typeface="微软雅黑" panose="020B0503020204020204" charset="-122"/>
              <a:cs typeface="微软雅黑" panose="020B0503020204020204" charset="-122"/>
            </a:endParaRPr>
          </a:p>
        </p:txBody>
      </p:sp>
      <p:sp>
        <p:nvSpPr>
          <p:cNvPr id="224" name="textbox 224"/>
          <p:cNvSpPr/>
          <p:nvPr/>
        </p:nvSpPr>
        <p:spPr>
          <a:xfrm>
            <a:off x="322312" y="1767382"/>
            <a:ext cx="265429" cy="3924934"/>
          </a:xfrm>
          <a:prstGeom prst="rect">
            <a:avLst/>
          </a:prstGeom>
          <a:noFill/>
          <a:ln w="0" cap="flat">
            <a:noFill/>
            <a:prstDash val="solid"/>
            <a:miter lim="0"/>
          </a:ln>
        </p:spPr>
        <p:txBody>
          <a:bodyPr vert="eaVert"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86000"/>
              </a:lnSpc>
            </a:pPr>
            <a:r>
              <a:rPr sz="18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标</a:t>
            </a:r>
            <a:r>
              <a:rPr sz="1800" b="1" kern="0" spc="-27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品</a:t>
            </a:r>
            <a:r>
              <a:rPr sz="18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小</a:t>
            </a:r>
            <a:r>
              <a:rPr sz="1800" b="1" kern="0" spc="-2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微</a:t>
            </a:r>
            <a:r>
              <a:rPr sz="18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项</a:t>
            </a:r>
            <a:r>
              <a:rPr sz="1800" b="1" kern="0" spc="-30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目</a:t>
            </a:r>
            <a:endParaRPr sz="1800" dirty="0">
              <a:latin typeface="微软雅黑" panose="020B0503020204020204" charset="-122"/>
              <a:ea typeface="微软雅黑" panose="020B0503020204020204" charset="-122"/>
              <a:cs typeface="微软雅黑" panose="020B0503020204020204" charset="-122"/>
            </a:endParaRPr>
          </a:p>
        </p:txBody>
      </p:sp>
      <p:pic>
        <p:nvPicPr>
          <p:cNvPr id="226" name="picture 226"/>
          <p:cNvPicPr>
            <a:picLocks noChangeAspect="1"/>
          </p:cNvPicPr>
          <p:nvPr/>
        </p:nvPicPr>
        <p:blipFill>
          <a:blip r:embed="rId2"/>
          <a:stretch>
            <a:fillRect/>
          </a:stretch>
        </p:blipFill>
        <p:spPr>
          <a:xfrm rot="21600000">
            <a:off x="335356" y="807667"/>
            <a:ext cx="11520043" cy="67235"/>
          </a:xfrm>
          <a:prstGeom prst="rect">
            <a:avLst/>
          </a:prstGeom>
        </p:spPr>
      </p:pic>
      <p:pic>
        <p:nvPicPr>
          <p:cNvPr id="228" name="picture 228"/>
          <p:cNvPicPr>
            <a:picLocks noChangeAspect="1"/>
          </p:cNvPicPr>
          <p:nvPr/>
        </p:nvPicPr>
        <p:blipFill>
          <a:blip r:embed="rId3"/>
          <a:stretch>
            <a:fillRect/>
          </a:stretch>
        </p:blipFill>
        <p:spPr>
          <a:xfrm rot="21600000">
            <a:off x="762914" y="1278001"/>
            <a:ext cx="114300" cy="5188115"/>
          </a:xfrm>
          <a:prstGeom prst="rect">
            <a:avLst/>
          </a:prstGeom>
        </p:spPr>
      </p:pic>
      <p:sp>
        <p:nvSpPr>
          <p:cNvPr id="230" name="textbox 230"/>
          <p:cNvSpPr/>
          <p:nvPr/>
        </p:nvSpPr>
        <p:spPr>
          <a:xfrm>
            <a:off x="6970014" y="1089583"/>
            <a:ext cx="1260475"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19000"/>
              </a:lnSpc>
            </a:pPr>
            <a:endParaRPr sz="500" dirty="0">
              <a:latin typeface="Arial" panose="020B0604020202020204"/>
              <a:ea typeface="Arial" panose="020B0604020202020204"/>
              <a:cs typeface="Arial" panose="020B0604020202020204"/>
            </a:endParaRPr>
          </a:p>
          <a:p>
            <a:pPr marL="228600" algn="l" rtl="0" eaLnBrk="0">
              <a:lnSpc>
                <a:spcPct val="94000"/>
              </a:lnSpc>
              <a:spcBef>
                <a:spcPts val="5"/>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能耗计量</a:t>
            </a:r>
            <a:endParaRPr sz="1500" dirty="0">
              <a:latin typeface="微软雅黑" panose="020B0503020204020204" charset="-122"/>
              <a:ea typeface="微软雅黑" panose="020B0503020204020204" charset="-122"/>
              <a:cs typeface="微软雅黑" panose="020B0503020204020204" charset="-122"/>
            </a:endParaRPr>
          </a:p>
        </p:txBody>
      </p:sp>
      <p:sp>
        <p:nvSpPr>
          <p:cNvPr id="232" name="textbox 232"/>
          <p:cNvSpPr/>
          <p:nvPr/>
        </p:nvSpPr>
        <p:spPr>
          <a:xfrm>
            <a:off x="8407907" y="1089583"/>
            <a:ext cx="1260475"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19000"/>
              </a:lnSpc>
            </a:pPr>
            <a:endParaRPr sz="500" dirty="0">
              <a:latin typeface="Arial" panose="020B0604020202020204"/>
              <a:ea typeface="Arial" panose="020B0604020202020204"/>
              <a:cs typeface="Arial" panose="020B0604020202020204"/>
            </a:endParaRPr>
          </a:p>
          <a:p>
            <a:pPr marL="228600" algn="l" rtl="0" eaLnBrk="0">
              <a:lnSpc>
                <a:spcPct val="94000"/>
              </a:lnSpc>
              <a:spcBef>
                <a:spcPts val="5"/>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能碳认证</a:t>
            </a:r>
            <a:endParaRPr sz="1500" dirty="0">
              <a:latin typeface="微软雅黑" panose="020B0503020204020204" charset="-122"/>
              <a:ea typeface="微软雅黑" panose="020B0503020204020204" charset="-122"/>
              <a:cs typeface="微软雅黑" panose="020B0503020204020204" charset="-122"/>
            </a:endParaRPr>
          </a:p>
        </p:txBody>
      </p:sp>
      <p:sp>
        <p:nvSpPr>
          <p:cNvPr id="234" name="textbox 234"/>
          <p:cNvSpPr/>
          <p:nvPr/>
        </p:nvSpPr>
        <p:spPr>
          <a:xfrm>
            <a:off x="1131481" y="1089583"/>
            <a:ext cx="1260475"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19000"/>
              </a:lnSpc>
            </a:pPr>
            <a:endParaRPr sz="500" dirty="0">
              <a:latin typeface="Arial" panose="020B0604020202020204"/>
              <a:ea typeface="Arial" panose="020B0604020202020204"/>
              <a:cs typeface="Arial" panose="020B0604020202020204"/>
            </a:endParaRPr>
          </a:p>
          <a:p>
            <a:pPr marL="226695" algn="l" rtl="0" eaLnBrk="0">
              <a:lnSpc>
                <a:spcPct val="94000"/>
              </a:lnSpc>
              <a:spcBef>
                <a:spcPts val="5"/>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绿色照明</a:t>
            </a:r>
            <a:endParaRPr sz="1500" dirty="0">
              <a:latin typeface="微软雅黑" panose="020B0503020204020204" charset="-122"/>
              <a:ea typeface="微软雅黑" panose="020B0503020204020204" charset="-122"/>
              <a:cs typeface="微软雅黑" panose="020B0503020204020204" charset="-122"/>
            </a:endParaRPr>
          </a:p>
        </p:txBody>
      </p:sp>
      <p:sp>
        <p:nvSpPr>
          <p:cNvPr id="236" name="textbox 236"/>
          <p:cNvSpPr/>
          <p:nvPr/>
        </p:nvSpPr>
        <p:spPr>
          <a:xfrm>
            <a:off x="2591054" y="1089583"/>
            <a:ext cx="1260475"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19000"/>
              </a:lnSpc>
            </a:pPr>
            <a:endParaRPr sz="500" dirty="0">
              <a:latin typeface="Arial" panose="020B0604020202020204"/>
              <a:ea typeface="Arial" panose="020B0604020202020204"/>
              <a:cs typeface="Arial" panose="020B0604020202020204"/>
            </a:endParaRPr>
          </a:p>
          <a:p>
            <a:pPr marL="227330" algn="l" rtl="0" eaLnBrk="0">
              <a:lnSpc>
                <a:spcPct val="94000"/>
              </a:lnSpc>
              <a:spcBef>
                <a:spcPts val="5"/>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空调节能</a:t>
            </a:r>
            <a:endParaRPr sz="1500" dirty="0">
              <a:latin typeface="微软雅黑" panose="020B0503020204020204" charset="-122"/>
              <a:ea typeface="微软雅黑" panose="020B0503020204020204" charset="-122"/>
              <a:cs typeface="微软雅黑" panose="020B0503020204020204" charset="-122"/>
            </a:endParaRPr>
          </a:p>
        </p:txBody>
      </p:sp>
      <p:sp>
        <p:nvSpPr>
          <p:cNvPr id="238" name="textbox 238"/>
          <p:cNvSpPr/>
          <p:nvPr/>
        </p:nvSpPr>
        <p:spPr>
          <a:xfrm>
            <a:off x="4094225" y="1089583"/>
            <a:ext cx="1260475"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19000"/>
              </a:lnSpc>
            </a:pPr>
            <a:endParaRPr sz="500" dirty="0">
              <a:latin typeface="Arial" panose="020B0604020202020204"/>
              <a:ea typeface="Arial" panose="020B0604020202020204"/>
              <a:cs typeface="Arial" panose="020B0604020202020204"/>
            </a:endParaRPr>
          </a:p>
          <a:p>
            <a:pPr marL="227965" algn="l" rtl="0" eaLnBrk="0">
              <a:lnSpc>
                <a:spcPct val="94000"/>
              </a:lnSpc>
              <a:spcBef>
                <a:spcPts val="5"/>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安全控电</a:t>
            </a:r>
            <a:endParaRPr sz="1500" dirty="0">
              <a:latin typeface="微软雅黑" panose="020B0503020204020204" charset="-122"/>
              <a:ea typeface="微软雅黑" panose="020B0503020204020204" charset="-122"/>
              <a:cs typeface="微软雅黑" panose="020B0503020204020204" charset="-122"/>
            </a:endParaRPr>
          </a:p>
        </p:txBody>
      </p:sp>
      <p:sp>
        <p:nvSpPr>
          <p:cNvPr id="240" name="textbox 240"/>
          <p:cNvSpPr/>
          <p:nvPr/>
        </p:nvSpPr>
        <p:spPr>
          <a:xfrm>
            <a:off x="5524880" y="1089583"/>
            <a:ext cx="1260475" cy="36004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19000"/>
              </a:lnSpc>
            </a:pPr>
            <a:endParaRPr sz="500" dirty="0">
              <a:latin typeface="Arial" panose="020B0604020202020204"/>
              <a:ea typeface="Arial" panose="020B0604020202020204"/>
              <a:cs typeface="Arial" panose="020B0604020202020204"/>
            </a:endParaRPr>
          </a:p>
          <a:p>
            <a:pPr marL="227330" algn="l" rtl="0" eaLnBrk="0">
              <a:lnSpc>
                <a:spcPct val="94000"/>
              </a:lnSpc>
              <a:spcBef>
                <a:spcPts val="5"/>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环境感知</a:t>
            </a:r>
            <a:endParaRPr sz="1500" dirty="0">
              <a:latin typeface="微软雅黑" panose="020B0503020204020204" charset="-122"/>
              <a:ea typeface="微软雅黑" panose="020B0503020204020204" charset="-122"/>
              <a:cs typeface="微软雅黑" panose="020B0503020204020204" charset="-122"/>
            </a:endParaRPr>
          </a:p>
        </p:txBody>
      </p:sp>
      <p:sp>
        <p:nvSpPr>
          <p:cNvPr id="242" name="textbox 242"/>
          <p:cNvSpPr/>
          <p:nvPr/>
        </p:nvSpPr>
        <p:spPr>
          <a:xfrm>
            <a:off x="6970014" y="4875631"/>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33020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用水管理</a:t>
            </a:r>
            <a:endParaRPr sz="1200" dirty="0">
              <a:latin typeface="微软雅黑" panose="020B0503020204020204" charset="-122"/>
              <a:ea typeface="微软雅黑" panose="020B0503020204020204" charset="-122"/>
              <a:cs typeface="微软雅黑" panose="020B0503020204020204" charset="-122"/>
            </a:endParaRPr>
          </a:p>
        </p:txBody>
      </p:sp>
      <p:sp>
        <p:nvSpPr>
          <p:cNvPr id="244" name="textbox 244"/>
          <p:cNvSpPr/>
          <p:nvPr/>
        </p:nvSpPr>
        <p:spPr>
          <a:xfrm>
            <a:off x="1131481" y="3842994"/>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7653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学校健康照明</a:t>
            </a:r>
            <a:endParaRPr sz="1200" dirty="0">
              <a:latin typeface="微软雅黑" panose="020B0503020204020204" charset="-122"/>
              <a:ea typeface="微软雅黑" panose="020B0503020204020204" charset="-122"/>
              <a:cs typeface="微软雅黑" panose="020B0503020204020204" charset="-122"/>
            </a:endParaRPr>
          </a:p>
        </p:txBody>
      </p:sp>
      <p:sp>
        <p:nvSpPr>
          <p:cNvPr id="246" name="textbox 246"/>
          <p:cNvSpPr/>
          <p:nvPr/>
        </p:nvSpPr>
        <p:spPr>
          <a:xfrm>
            <a:off x="2591054" y="3842994"/>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74625"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空调面板节能</a:t>
            </a:r>
            <a:endParaRPr sz="1200" dirty="0">
              <a:latin typeface="微软雅黑" panose="020B0503020204020204" charset="-122"/>
              <a:ea typeface="微软雅黑" panose="020B0503020204020204" charset="-122"/>
              <a:cs typeface="微软雅黑" panose="020B0503020204020204" charset="-122"/>
            </a:endParaRPr>
          </a:p>
        </p:txBody>
      </p:sp>
      <p:sp>
        <p:nvSpPr>
          <p:cNvPr id="248" name="textbox 248"/>
          <p:cNvSpPr/>
          <p:nvPr/>
        </p:nvSpPr>
        <p:spPr>
          <a:xfrm>
            <a:off x="6970014" y="5747981"/>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75895"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能耗利旧改造</a:t>
            </a:r>
            <a:endParaRPr sz="1200" dirty="0">
              <a:latin typeface="微软雅黑" panose="020B0503020204020204" charset="-122"/>
              <a:ea typeface="微软雅黑" panose="020B0503020204020204" charset="-122"/>
              <a:cs typeface="微软雅黑" panose="020B0503020204020204" charset="-122"/>
            </a:endParaRPr>
          </a:p>
        </p:txBody>
      </p:sp>
      <p:sp>
        <p:nvSpPr>
          <p:cNvPr id="250" name="textbox 250"/>
          <p:cNvSpPr/>
          <p:nvPr/>
        </p:nvSpPr>
        <p:spPr>
          <a:xfrm>
            <a:off x="8407907" y="5294376"/>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75895"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能源审计报告</a:t>
            </a:r>
            <a:endParaRPr sz="1200" dirty="0">
              <a:latin typeface="微软雅黑" panose="020B0503020204020204" charset="-122"/>
              <a:ea typeface="微软雅黑" panose="020B0503020204020204" charset="-122"/>
              <a:cs typeface="微软雅黑" panose="020B0503020204020204" charset="-122"/>
            </a:endParaRPr>
          </a:p>
        </p:txBody>
      </p:sp>
      <p:sp>
        <p:nvSpPr>
          <p:cNvPr id="252" name="textbox 252"/>
          <p:cNvSpPr/>
          <p:nvPr/>
        </p:nvSpPr>
        <p:spPr>
          <a:xfrm>
            <a:off x="6970014" y="5296534"/>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33020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用气管理</a:t>
            </a:r>
            <a:endParaRPr sz="1200" dirty="0">
              <a:latin typeface="微软雅黑" panose="020B0503020204020204" charset="-122"/>
              <a:ea typeface="微软雅黑" panose="020B0503020204020204" charset="-122"/>
              <a:cs typeface="微软雅黑" panose="020B0503020204020204" charset="-122"/>
            </a:endParaRPr>
          </a:p>
        </p:txBody>
      </p:sp>
      <p:sp>
        <p:nvSpPr>
          <p:cNvPr id="254" name="textbox 254"/>
          <p:cNvSpPr/>
          <p:nvPr/>
        </p:nvSpPr>
        <p:spPr>
          <a:xfrm>
            <a:off x="8407907" y="5715317"/>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0033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节能量审核报告</a:t>
            </a:r>
            <a:endParaRPr sz="1200" dirty="0">
              <a:latin typeface="微软雅黑" panose="020B0503020204020204" charset="-122"/>
              <a:ea typeface="微软雅黑" panose="020B0503020204020204" charset="-122"/>
              <a:cs typeface="微软雅黑" panose="020B0503020204020204" charset="-122"/>
            </a:endParaRPr>
          </a:p>
        </p:txBody>
      </p:sp>
      <p:sp>
        <p:nvSpPr>
          <p:cNvPr id="256" name="textbox 256"/>
          <p:cNvSpPr/>
          <p:nvPr/>
        </p:nvSpPr>
        <p:spPr>
          <a:xfrm>
            <a:off x="1115580" y="5747727"/>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7526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路灯节能改造</a:t>
            </a:r>
            <a:endParaRPr sz="1200" dirty="0">
              <a:latin typeface="微软雅黑" panose="020B0503020204020204" charset="-122"/>
              <a:ea typeface="微软雅黑" panose="020B0503020204020204" charset="-122"/>
              <a:cs typeface="微软雅黑" panose="020B0503020204020204" charset="-122"/>
            </a:endParaRPr>
          </a:p>
        </p:txBody>
      </p:sp>
      <p:sp>
        <p:nvSpPr>
          <p:cNvPr id="258" name="textbox 258"/>
          <p:cNvSpPr/>
          <p:nvPr/>
        </p:nvSpPr>
        <p:spPr>
          <a:xfrm>
            <a:off x="5524880" y="3842994"/>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74625"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烟雾浓度探测</a:t>
            </a:r>
            <a:endParaRPr sz="1200" dirty="0">
              <a:latin typeface="微软雅黑" panose="020B0503020204020204" charset="-122"/>
              <a:ea typeface="微软雅黑" panose="020B0503020204020204" charset="-122"/>
              <a:cs typeface="微软雅黑" panose="020B0503020204020204" charset="-122"/>
            </a:endParaRPr>
          </a:p>
        </p:txBody>
      </p:sp>
      <p:sp>
        <p:nvSpPr>
          <p:cNvPr id="260" name="textbox 260"/>
          <p:cNvSpPr/>
          <p:nvPr/>
        </p:nvSpPr>
        <p:spPr>
          <a:xfrm>
            <a:off x="4094225" y="3842994"/>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82245" algn="l" rtl="0" eaLnBrk="0">
              <a:lnSpc>
                <a:spcPct val="89000"/>
              </a:lnSpc>
              <a:spcBef>
                <a:spcPts val="5"/>
              </a:spcBef>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回路控电节能</a:t>
            </a:r>
            <a:endParaRPr sz="1200" dirty="0">
              <a:latin typeface="微软雅黑" panose="020B0503020204020204" charset="-122"/>
              <a:ea typeface="微软雅黑" panose="020B0503020204020204" charset="-122"/>
              <a:cs typeface="微软雅黑" panose="020B0503020204020204" charset="-122"/>
            </a:endParaRPr>
          </a:p>
        </p:txBody>
      </p:sp>
      <p:sp>
        <p:nvSpPr>
          <p:cNvPr id="262" name="textbox 262"/>
          <p:cNvSpPr/>
          <p:nvPr/>
        </p:nvSpPr>
        <p:spPr>
          <a:xfrm>
            <a:off x="2591054" y="5296534"/>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99695"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多联机空调节能</a:t>
            </a:r>
            <a:endParaRPr sz="1200" dirty="0">
              <a:latin typeface="微软雅黑" panose="020B0503020204020204" charset="-122"/>
              <a:ea typeface="微软雅黑" panose="020B0503020204020204" charset="-122"/>
              <a:cs typeface="微软雅黑" panose="020B0503020204020204" charset="-122"/>
            </a:endParaRPr>
          </a:p>
        </p:txBody>
      </p:sp>
      <p:sp>
        <p:nvSpPr>
          <p:cNvPr id="264" name="textbox 264"/>
          <p:cNvSpPr/>
          <p:nvPr/>
        </p:nvSpPr>
        <p:spPr>
          <a:xfrm>
            <a:off x="2591054" y="5747981"/>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81610" algn="l" rtl="0" eaLnBrk="0">
              <a:lnSpc>
                <a:spcPct val="89000"/>
              </a:lnSpc>
              <a:spcBef>
                <a:spcPts val="5"/>
              </a:spcBef>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中央空调节能</a:t>
            </a:r>
            <a:endParaRPr sz="1200" dirty="0">
              <a:latin typeface="微软雅黑" panose="020B0503020204020204" charset="-122"/>
              <a:ea typeface="微软雅黑" panose="020B0503020204020204" charset="-122"/>
              <a:cs typeface="微软雅黑" panose="020B0503020204020204" charset="-122"/>
            </a:endParaRPr>
          </a:p>
        </p:txBody>
      </p:sp>
      <p:sp>
        <p:nvSpPr>
          <p:cNvPr id="266" name="textbox 266"/>
          <p:cNvSpPr/>
          <p:nvPr/>
        </p:nvSpPr>
        <p:spPr>
          <a:xfrm>
            <a:off x="6970014" y="4439767"/>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33020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用电管理</a:t>
            </a:r>
            <a:endParaRPr sz="1200" dirty="0">
              <a:latin typeface="微软雅黑" panose="020B0503020204020204" charset="-122"/>
              <a:ea typeface="微软雅黑" panose="020B0503020204020204" charset="-122"/>
              <a:cs typeface="微软雅黑" panose="020B0503020204020204" charset="-122"/>
            </a:endParaRPr>
          </a:p>
        </p:txBody>
      </p:sp>
      <p:sp>
        <p:nvSpPr>
          <p:cNvPr id="268" name="textbox 268"/>
          <p:cNvSpPr/>
          <p:nvPr/>
        </p:nvSpPr>
        <p:spPr>
          <a:xfrm>
            <a:off x="8407907" y="4858486"/>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32893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节能报告</a:t>
            </a:r>
            <a:endParaRPr sz="1200" dirty="0">
              <a:latin typeface="微软雅黑" panose="020B0503020204020204" charset="-122"/>
              <a:ea typeface="微软雅黑" panose="020B0503020204020204" charset="-122"/>
              <a:cs typeface="微软雅黑" panose="020B0503020204020204" charset="-122"/>
            </a:endParaRPr>
          </a:p>
        </p:txBody>
      </p:sp>
      <p:sp>
        <p:nvSpPr>
          <p:cNvPr id="270" name="textbox 270"/>
          <p:cNvSpPr/>
          <p:nvPr/>
        </p:nvSpPr>
        <p:spPr>
          <a:xfrm>
            <a:off x="1131481" y="2213711"/>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1000"/>
              </a:lnSpc>
            </a:pPr>
            <a:endParaRPr sz="600" dirty="0">
              <a:latin typeface="Arial" panose="020B0604020202020204"/>
              <a:ea typeface="Arial" panose="020B0604020202020204"/>
              <a:cs typeface="Arial" panose="020B0604020202020204"/>
            </a:endParaRPr>
          </a:p>
          <a:p>
            <a:pPr marL="17399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仓储照明节能</a:t>
            </a:r>
            <a:endParaRPr sz="1200" dirty="0">
              <a:latin typeface="微软雅黑" panose="020B0503020204020204" charset="-122"/>
              <a:ea typeface="微软雅黑" panose="020B0503020204020204" charset="-122"/>
              <a:cs typeface="微软雅黑" panose="020B0503020204020204" charset="-122"/>
            </a:endParaRPr>
          </a:p>
        </p:txBody>
      </p:sp>
      <p:sp>
        <p:nvSpPr>
          <p:cNvPr id="272" name="textbox 272"/>
          <p:cNvSpPr/>
          <p:nvPr/>
        </p:nvSpPr>
        <p:spPr>
          <a:xfrm>
            <a:off x="1131481" y="1687169"/>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1000"/>
              </a:lnSpc>
            </a:pPr>
            <a:endParaRPr sz="600" dirty="0">
              <a:latin typeface="Arial" panose="020B0604020202020204"/>
              <a:ea typeface="Arial" panose="020B0604020202020204"/>
              <a:cs typeface="Arial" panose="020B0604020202020204"/>
            </a:endParaRPr>
          </a:p>
          <a:p>
            <a:pPr marL="9779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停车场照明节能</a:t>
            </a:r>
            <a:endParaRPr sz="1200" dirty="0">
              <a:latin typeface="微软雅黑" panose="020B0503020204020204" charset="-122"/>
              <a:ea typeface="微软雅黑" panose="020B0503020204020204" charset="-122"/>
              <a:cs typeface="微软雅黑" panose="020B0503020204020204" charset="-122"/>
            </a:endParaRPr>
          </a:p>
        </p:txBody>
      </p:sp>
      <p:sp>
        <p:nvSpPr>
          <p:cNvPr id="274" name="textbox 274"/>
          <p:cNvSpPr/>
          <p:nvPr/>
        </p:nvSpPr>
        <p:spPr>
          <a:xfrm>
            <a:off x="1131481" y="3393033"/>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174625" algn="l" rtl="0" eaLnBrk="0">
              <a:lnSpc>
                <a:spcPct val="89000"/>
              </a:lnSpc>
              <a:spcBef>
                <a:spcPts val="0"/>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办公照明升级</a:t>
            </a:r>
            <a:endParaRPr sz="1200" dirty="0">
              <a:latin typeface="微软雅黑" panose="020B0503020204020204" charset="-122"/>
              <a:ea typeface="微软雅黑" panose="020B0503020204020204" charset="-122"/>
              <a:cs typeface="微软雅黑" panose="020B0503020204020204" charset="-122"/>
            </a:endParaRPr>
          </a:p>
        </p:txBody>
      </p:sp>
      <p:sp>
        <p:nvSpPr>
          <p:cNvPr id="276" name="textbox 276"/>
          <p:cNvSpPr/>
          <p:nvPr/>
        </p:nvSpPr>
        <p:spPr>
          <a:xfrm>
            <a:off x="2591054" y="2224125"/>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1000"/>
              </a:lnSpc>
            </a:pPr>
            <a:endParaRPr sz="600" dirty="0">
              <a:latin typeface="Arial" panose="020B0604020202020204"/>
              <a:ea typeface="Arial" panose="020B0604020202020204"/>
              <a:cs typeface="Arial" panose="020B0604020202020204"/>
            </a:endParaRPr>
          </a:p>
          <a:p>
            <a:pPr marL="17399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分体空调节能</a:t>
            </a:r>
            <a:endParaRPr sz="1200" dirty="0">
              <a:latin typeface="微软雅黑" panose="020B0503020204020204" charset="-122"/>
              <a:ea typeface="微软雅黑" panose="020B0503020204020204" charset="-122"/>
              <a:cs typeface="微软雅黑" panose="020B0503020204020204" charset="-122"/>
            </a:endParaRPr>
          </a:p>
        </p:txBody>
      </p:sp>
      <p:sp>
        <p:nvSpPr>
          <p:cNvPr id="278" name="textbox 278"/>
          <p:cNvSpPr/>
          <p:nvPr/>
        </p:nvSpPr>
        <p:spPr>
          <a:xfrm>
            <a:off x="4094225" y="2217902"/>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1000"/>
              </a:lnSpc>
            </a:pPr>
            <a:endParaRPr sz="600" dirty="0">
              <a:latin typeface="Arial" panose="020B0604020202020204"/>
              <a:ea typeface="Arial" panose="020B0604020202020204"/>
              <a:cs typeface="Arial" panose="020B0604020202020204"/>
            </a:endParaRPr>
          </a:p>
          <a:p>
            <a:pPr marL="175260" algn="l" rtl="0" eaLnBrk="0">
              <a:lnSpc>
                <a:spcPct val="89000"/>
              </a:lnSpc>
              <a:spcBef>
                <a:spcPts val="5"/>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末梢控电节能</a:t>
            </a:r>
            <a:endParaRPr sz="1200" dirty="0">
              <a:latin typeface="微软雅黑" panose="020B0503020204020204" charset="-122"/>
              <a:ea typeface="微软雅黑" panose="020B0503020204020204" charset="-122"/>
              <a:cs typeface="微软雅黑" panose="020B0503020204020204" charset="-122"/>
            </a:endParaRPr>
          </a:p>
        </p:txBody>
      </p:sp>
      <p:sp>
        <p:nvSpPr>
          <p:cNvPr id="280" name="textbox 280"/>
          <p:cNvSpPr/>
          <p:nvPr/>
        </p:nvSpPr>
        <p:spPr>
          <a:xfrm>
            <a:off x="5524880" y="3393033"/>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328295" algn="l" rtl="0" eaLnBrk="0">
              <a:lnSpc>
                <a:spcPct val="89000"/>
              </a:lnSpc>
              <a:spcBef>
                <a:spcPts val="0"/>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抽烟监测</a:t>
            </a:r>
            <a:endParaRPr sz="1200" dirty="0">
              <a:latin typeface="微软雅黑" panose="020B0503020204020204" charset="-122"/>
              <a:ea typeface="微软雅黑" panose="020B0503020204020204" charset="-122"/>
              <a:cs typeface="微软雅黑" panose="020B0503020204020204" charset="-122"/>
            </a:endParaRPr>
          </a:p>
        </p:txBody>
      </p:sp>
      <p:sp>
        <p:nvSpPr>
          <p:cNvPr id="282" name="textbox 282"/>
          <p:cNvSpPr/>
          <p:nvPr/>
        </p:nvSpPr>
        <p:spPr>
          <a:xfrm>
            <a:off x="5524880" y="2972155"/>
            <a:ext cx="1260475" cy="324484"/>
          </a:xfrm>
          <a:prstGeom prst="rect">
            <a:avLst/>
          </a:prstGeom>
          <a:solidFill>
            <a:srgbClr val="FFBFBF">
              <a:alpha val="62745"/>
            </a:srgbClr>
          </a:solid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251460" algn="l" rtl="0" eaLnBrk="0">
              <a:lnSpc>
                <a:spcPct val="89000"/>
              </a:lnSpc>
              <a:spcBef>
                <a:spcPts val="0"/>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温湿度采集</a:t>
            </a:r>
            <a:endParaRPr sz="1200" dirty="0">
              <a:latin typeface="微软雅黑" panose="020B0503020204020204" charset="-122"/>
              <a:ea typeface="微软雅黑" panose="020B0503020204020204" charset="-122"/>
              <a:cs typeface="微软雅黑" panose="020B0503020204020204" charset="-122"/>
            </a:endParaRPr>
          </a:p>
        </p:txBody>
      </p:sp>
      <p:pic>
        <p:nvPicPr>
          <p:cNvPr id="284" name="picture 284"/>
          <p:cNvPicPr>
            <a:picLocks noChangeAspect="1"/>
          </p:cNvPicPr>
          <p:nvPr/>
        </p:nvPicPr>
        <p:blipFill>
          <a:blip r:embed="rId4"/>
          <a:stretch>
            <a:fillRect/>
          </a:stretch>
        </p:blipFill>
        <p:spPr>
          <a:xfrm rot="21600000">
            <a:off x="11125571" y="215865"/>
            <a:ext cx="721554" cy="526610"/>
          </a:xfrm>
          <a:prstGeom prst="rect">
            <a:avLst/>
          </a:prstGeom>
        </p:spPr>
      </p:pic>
      <p:sp>
        <p:nvSpPr>
          <p:cNvPr id="286" name="textbox 286"/>
          <p:cNvSpPr/>
          <p:nvPr/>
        </p:nvSpPr>
        <p:spPr>
          <a:xfrm>
            <a:off x="11660450" y="6509721"/>
            <a:ext cx="132714"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6</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rect 288"/>
          <p:cNvSpPr/>
          <p:nvPr/>
        </p:nvSpPr>
        <p:spPr>
          <a:xfrm>
            <a:off x="7463281" y="3799840"/>
            <a:ext cx="2047875" cy="1930400"/>
          </a:xfrm>
          <a:prstGeom prst="rect">
            <a:avLst/>
          </a:prstGeom>
          <a:solidFill>
            <a:srgbClr val="FFC000">
              <a:alpha val="12549"/>
            </a:srgbClr>
          </a:solidFill>
          <a:ln w="0" cap="flat">
            <a:noFill/>
            <a:prstDash val="solid"/>
            <a:miter lim="0"/>
          </a:ln>
        </p:spPr>
        <p:txBody>
          <a:bodyPr rtlCol="0"/>
          <a:lstStyle/>
          <a:p>
            <a:pPr algn="ctr"/>
            <a:endParaRPr lang="zh-CN" altLang="en-US"/>
          </a:p>
        </p:txBody>
      </p:sp>
      <p:graphicFrame>
        <p:nvGraphicFramePr>
          <p:cNvPr id="290" name="table 290"/>
          <p:cNvGraphicFramePr>
            <a:graphicFrameLocks noGrp="1"/>
          </p:cNvGraphicFramePr>
          <p:nvPr/>
        </p:nvGraphicFramePr>
        <p:xfrm>
          <a:off x="5388990" y="2952635"/>
          <a:ext cx="6471285" cy="2892425"/>
        </p:xfrm>
        <a:graphic>
          <a:graphicData uri="http://schemas.openxmlformats.org/drawingml/2006/table">
            <a:tbl>
              <a:tblPr/>
              <a:tblGrid>
                <a:gridCol w="4222750"/>
                <a:gridCol w="2248535"/>
              </a:tblGrid>
              <a:tr h="749300">
                <a:tc gridSpan="2">
                  <a:txBody>
                    <a:bodyPr/>
                    <a:lstStyle/>
                    <a:p>
                      <a:pPr algn="l" rtl="0" eaLnBrk="0">
                        <a:lnSpc>
                          <a:spcPct val="148000"/>
                        </a:lnSpc>
                      </a:pPr>
                      <a:endParaRPr sz="1000" dirty="0">
                        <a:latin typeface="Arial" panose="020B0604020202020204"/>
                        <a:ea typeface="Arial" panose="020B0604020202020204"/>
                        <a:cs typeface="Arial" panose="020B0604020202020204"/>
                      </a:endParaRPr>
                    </a:p>
                    <a:p>
                      <a:pPr algn="l" rtl="0" eaLnBrk="0">
                        <a:lnSpc>
                          <a:spcPct val="149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158875" algn="l" rtl="0" eaLnBrk="0">
                        <a:lnSpc>
                          <a:spcPct val="94000"/>
                        </a:lnSpc>
                      </a:pPr>
                      <a:r>
                        <a:rPr sz="15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新增高光效及高性价比灯管</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，面向高中低市场</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r>
              <a:tr h="2143125">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327660" algn="l" rtl="0" eaLnBrk="0">
                        <a:lnSpc>
                          <a:spcPct val="94000"/>
                        </a:lnSpc>
                      </a:pP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现款铝塑T8灯管</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43000"/>
                        </a:lnSpc>
                      </a:pPr>
                      <a:endParaRPr sz="1000" dirty="0">
                        <a:latin typeface="Arial" panose="020B0604020202020204"/>
                        <a:ea typeface="Arial" panose="020B0604020202020204"/>
                        <a:cs typeface="Arial" panose="020B0604020202020204"/>
                      </a:endParaRPr>
                    </a:p>
                    <a:p>
                      <a:pPr algn="l" rtl="0" eaLnBrk="0">
                        <a:lnSpc>
                          <a:spcPct val="100000"/>
                        </a:lnSpc>
                      </a:pPr>
                      <a:endParaRPr sz="300" dirty="0">
                        <a:latin typeface="Arial" panose="020B0604020202020204"/>
                        <a:ea typeface="Arial" panose="020B0604020202020204"/>
                        <a:cs typeface="Arial" panose="020B0604020202020204"/>
                      </a:endParaRPr>
                    </a:p>
                    <a:p>
                      <a:pPr marL="457200" algn="l" rtl="0" eaLnBrk="0">
                        <a:lnSpc>
                          <a:spcPct val="97000"/>
                        </a:lnSpc>
                        <a:spcBef>
                          <a:spcPts val="5"/>
                        </a:spcBef>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光效：</a:t>
                      </a:r>
                      <a:r>
                        <a:rPr sz="12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120lm/w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光效：</a:t>
                      </a:r>
                      <a:r>
                        <a:rPr sz="12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180lm/w</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680085" algn="l" rtl="0" eaLnBrk="0">
                        <a:lnSpc>
                          <a:spcPct val="94000"/>
                        </a:lnSpc>
                      </a:pP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全塑T8灯管</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40000"/>
                        </a:lnSpc>
                      </a:pPr>
                      <a:endParaRPr sz="1000" dirty="0">
                        <a:latin typeface="Arial" panose="020B0604020202020204"/>
                        <a:ea typeface="Arial" panose="020B0604020202020204"/>
                        <a:cs typeface="Arial" panose="020B0604020202020204"/>
                      </a:endParaRPr>
                    </a:p>
                    <a:p>
                      <a:pPr algn="l" rtl="0" eaLnBrk="0">
                        <a:lnSpc>
                          <a:spcPct val="102000"/>
                        </a:lnSpc>
                      </a:pPr>
                      <a:endParaRPr sz="300" dirty="0">
                        <a:latin typeface="Arial" panose="020B0604020202020204"/>
                        <a:ea typeface="Arial" panose="020B0604020202020204"/>
                        <a:cs typeface="Arial" panose="020B0604020202020204"/>
                      </a:endParaRPr>
                    </a:p>
                    <a:p>
                      <a:pPr marL="500380" algn="l" rtl="0" eaLnBrk="0">
                        <a:lnSpc>
                          <a:spcPct val="89000"/>
                        </a:lnSpc>
                        <a:spcBef>
                          <a:spcPts val="0"/>
                        </a:spcBef>
                      </a:pP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光效：</a:t>
                      </a:r>
                      <a:r>
                        <a:rPr sz="12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120lm/w</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solidFill>
                      <a:srgbClr val="FFF7DE"/>
                    </a:solidFill>
                  </a:tcPr>
                </a:tc>
              </a:tr>
            </a:tbl>
          </a:graphicData>
        </a:graphic>
      </p:graphicFrame>
      <p:graphicFrame>
        <p:nvGraphicFramePr>
          <p:cNvPr id="292" name="table 292"/>
          <p:cNvGraphicFramePr>
            <a:graphicFrameLocks noGrp="1"/>
          </p:cNvGraphicFramePr>
          <p:nvPr/>
        </p:nvGraphicFramePr>
        <p:xfrm>
          <a:off x="329006" y="2952635"/>
          <a:ext cx="4690744" cy="2892425"/>
        </p:xfrm>
        <a:graphic>
          <a:graphicData uri="http://schemas.openxmlformats.org/drawingml/2006/table">
            <a:tbl>
              <a:tblPr/>
              <a:tblGrid>
                <a:gridCol w="655319"/>
                <a:gridCol w="568959"/>
                <a:gridCol w="567690"/>
                <a:gridCol w="236854"/>
                <a:gridCol w="357504"/>
                <a:gridCol w="549275"/>
                <a:gridCol w="563244"/>
                <a:gridCol w="573405"/>
                <a:gridCol w="618490"/>
              </a:tblGrid>
              <a:tr h="98488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hMerge="1">
                  <a:tcPr marL="0" marR="0" marT="0" marB="0" vert="horz">
                    <a:lnL>
                      <a:noFill/>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C00000"/>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tcPr>
                </a:tc>
              </a:tr>
              <a:tr h="499109">
                <a:tc gridSpan="9">
                  <a:txBody>
                    <a:bodyPr/>
                    <a:lstStyle/>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50495" algn="l" rtl="0" eaLnBrk="0">
                        <a:lnSpc>
                          <a:spcPct val="89000"/>
                        </a:lnSpc>
                      </a:pP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基于传感触发的AI免调测算法，经过3-5次学习即可形成</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c hMerge="1">
                  <a:tcPr marL="0" marR="0" marT="0" marB="0" vert="horz">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a:noFill/>
                    </a:lnB>
                  </a:tcPr>
                </a:tc>
              </a:tr>
              <a:tr h="1408430">
                <a:tc gridSpan="4">
                  <a:txBody>
                    <a:bodyPr/>
                    <a:lstStyle/>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marL="295910" algn="l" rtl="0" eaLnBrk="0">
                        <a:lnSpc>
                          <a:spcPct val="95000"/>
                        </a:lnSpc>
                        <a:spcBef>
                          <a:spcPts val="5"/>
                        </a:spcBef>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不用带电脑到现场</a:t>
                      </a:r>
                      <a:endParaRPr sz="1500" dirty="0">
                        <a:latin typeface="微软雅黑" panose="020B0503020204020204" charset="-122"/>
                        <a:ea typeface="微软雅黑" panose="020B0503020204020204" charset="-122"/>
                        <a:cs typeface="微软雅黑" panose="020B0503020204020204" charset="-122"/>
                      </a:endParaRPr>
                    </a:p>
                    <a:p>
                      <a:pPr marL="295910" algn="l" rtl="0" eaLnBrk="0">
                        <a:lnSpc>
                          <a:spcPts val="3840"/>
                        </a:lnSpc>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仅需电工交付即可</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hMerge="1">
                  <a:tcPr marL="0" marR="0" marT="0" marB="0" vert="horz">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hMerge="1">
                  <a:tcPr marL="0" marR="0" marT="0" marB="0" vert="horz">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hMerge="1">
                  <a:tcPr marL="0" marR="0" marT="0" marB="0" vert="horz">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gridSpan="5">
                  <a:txBody>
                    <a:bodyPr/>
                    <a:lstStyle/>
                    <a:p>
                      <a:pPr algn="l" rtl="0" eaLnBrk="0">
                        <a:lnSpc>
                          <a:spcPct val="101000"/>
                        </a:lnSpc>
                      </a:pPr>
                      <a:endParaRPr sz="900" dirty="0">
                        <a:latin typeface="Arial" panose="020B0604020202020204"/>
                        <a:ea typeface="Arial" panose="020B0604020202020204"/>
                        <a:cs typeface="Arial" panose="020B0604020202020204"/>
                      </a:endParaRPr>
                    </a:p>
                    <a:p>
                      <a:pPr marL="632460" algn="l" rtl="0" eaLnBrk="0">
                        <a:lnSpc>
                          <a:spcPct val="89000"/>
                        </a:lnSpc>
                        <a:spcBef>
                          <a:spcPts val="5"/>
                        </a:spcBef>
                      </a:pPr>
                      <a:r>
                        <a:rPr sz="3200"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5小时</a:t>
                      </a:r>
                      <a:endParaRPr sz="3200" dirty="0">
                        <a:latin typeface="微软雅黑" panose="020B0503020204020204" charset="-122"/>
                        <a:ea typeface="微软雅黑" panose="020B0503020204020204" charset="-122"/>
                        <a:cs typeface="微软雅黑" panose="020B0503020204020204" charset="-122"/>
                      </a:endParaRPr>
                    </a:p>
                    <a:p>
                      <a:pPr marL="910590" algn="l" rtl="0" eaLnBrk="0">
                        <a:lnSpc>
                          <a:spcPct val="98000"/>
                        </a:lnSpc>
                        <a:spcBef>
                          <a:spcPts val="15"/>
                        </a:spcBef>
                      </a:pP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降至</a:t>
                      </a:r>
                      <a:endParaRPr sz="1800" dirty="0">
                        <a:latin typeface="微软雅黑" panose="020B0503020204020204" charset="-122"/>
                        <a:ea typeface="微软雅黑" panose="020B0503020204020204" charset="-122"/>
                        <a:cs typeface="微软雅黑" panose="020B0503020204020204" charset="-122"/>
                      </a:endParaRPr>
                    </a:p>
                    <a:p>
                      <a:pPr marL="114300" algn="l" rtl="0" eaLnBrk="0">
                        <a:lnSpc>
                          <a:spcPct val="89000"/>
                        </a:lnSpc>
                        <a:spcBef>
                          <a:spcPts val="455"/>
                        </a:spcBef>
                      </a:pPr>
                      <a:r>
                        <a:rPr sz="32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10分钟交付</a:t>
                      </a:r>
                      <a:endParaRPr sz="3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hMerge="1">
                  <a:tcPr marL="0" marR="0" marT="0" marB="0" vert="horz">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r>
            </a:tbl>
          </a:graphicData>
        </a:graphic>
      </p:graphicFrame>
      <p:sp>
        <p:nvSpPr>
          <p:cNvPr id="294" name="textbox 294"/>
          <p:cNvSpPr/>
          <p:nvPr/>
        </p:nvSpPr>
        <p:spPr>
          <a:xfrm>
            <a:off x="2332728" y="1109858"/>
            <a:ext cx="5848984" cy="135763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地下停车场照明接节能2024年全国发</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展</a:t>
            </a:r>
            <a:r>
              <a:rPr sz="15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41万</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端，</a:t>
            </a:r>
            <a:r>
              <a:rPr sz="1500" b="1"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地市</a:t>
            </a:r>
            <a:r>
              <a:rPr sz="15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65%</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渗透，</a:t>
            </a:r>
            <a:endParaRPr sz="1500" dirty="0">
              <a:latin typeface="微软雅黑" panose="020B0503020204020204" charset="-122"/>
              <a:ea typeface="微软雅黑" panose="020B0503020204020204" charset="-122"/>
              <a:cs typeface="微软雅黑" panose="020B0503020204020204" charset="-122"/>
            </a:endParaRPr>
          </a:p>
          <a:p>
            <a:pPr marL="19685" algn="l" rtl="0" eaLnBrk="0">
              <a:lnSpc>
                <a:spcPts val="2880"/>
              </a:lnSpc>
            </a:pP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25年目标突破</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100万</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端</a:t>
            </a:r>
            <a:endParaRPr sz="1500" dirty="0">
              <a:latin typeface="微软雅黑" panose="020B0503020204020204" charset="-122"/>
              <a:ea typeface="微软雅黑" panose="020B0503020204020204" charset="-122"/>
              <a:cs typeface="微软雅黑" panose="020B0503020204020204" charset="-122"/>
            </a:endParaRPr>
          </a:p>
          <a:p>
            <a:pPr marL="13335" indent="5715" algn="l" rtl="0" eaLnBrk="0">
              <a:lnSpc>
                <a:spcPct val="156000"/>
              </a:lnSpc>
              <a:spcBef>
                <a:spcPts val="295"/>
              </a:spcBef>
            </a:pP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2025年新增</a:t>
            </a:r>
            <a:r>
              <a:rPr sz="15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AI</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免调测算法</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，提升交付效率，</a:t>
            </a:r>
            <a:r>
              <a:rPr sz="15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助力百万规</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模突破</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智能灯具进一步升级，覆盖高中低档次客户</a:t>
            </a:r>
            <a:endParaRPr sz="1500" dirty="0">
              <a:latin typeface="微软雅黑" panose="020B0503020204020204" charset="-122"/>
              <a:ea typeface="微软雅黑" panose="020B0503020204020204" charset="-122"/>
              <a:cs typeface="微软雅黑" panose="020B0503020204020204" charset="-122"/>
            </a:endParaRPr>
          </a:p>
        </p:txBody>
      </p:sp>
      <p:graphicFrame>
        <p:nvGraphicFramePr>
          <p:cNvPr id="296" name="table 296"/>
          <p:cNvGraphicFramePr>
            <a:graphicFrameLocks noGrp="1"/>
          </p:cNvGraphicFramePr>
          <p:nvPr/>
        </p:nvGraphicFramePr>
        <p:xfrm>
          <a:off x="8312150" y="974725"/>
          <a:ext cx="3547109" cy="1536700"/>
        </p:xfrm>
        <a:graphic>
          <a:graphicData uri="http://schemas.openxmlformats.org/drawingml/2006/table">
            <a:tbl>
              <a:tblPr/>
              <a:tblGrid>
                <a:gridCol w="3547109"/>
              </a:tblGrid>
              <a:tr h="1524000">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marL="1410335" algn="l" rtl="0" eaLnBrk="0">
                        <a:lnSpc>
                          <a:spcPct val="89000"/>
                        </a:lnSpc>
                        <a:spcBef>
                          <a:spcPts val="5"/>
                        </a:spcBef>
                      </a:pP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AI智能体</a:t>
                      </a:r>
                      <a:endParaRPr sz="1400" dirty="0">
                        <a:latin typeface="微软雅黑" panose="020B0503020204020204" charset="-122"/>
                        <a:ea typeface="微软雅黑" panose="020B0503020204020204" charset="-122"/>
                        <a:cs typeface="微软雅黑" panose="020B0503020204020204" charset="-122"/>
                      </a:endParaRPr>
                    </a:p>
                    <a:p>
                      <a:pPr marL="388620" indent="-280670" algn="l" rtl="0" eaLnBrk="0">
                        <a:lnSpc>
                          <a:spcPct val="95000"/>
                        </a:lnSpc>
                        <a:spcBef>
                          <a:spcPts val="170"/>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交付智能体：</a:t>
                      </a:r>
                      <a:r>
                        <a:rPr sz="1400" b="1"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自主</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学习行车轨迹，无需</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手动配置，分钟级完成调测</a:t>
                      </a:r>
                      <a:endParaRPr sz="1400" dirty="0">
                        <a:latin typeface="微软雅黑" panose="020B0503020204020204" charset="-122"/>
                        <a:ea typeface="微软雅黑" panose="020B0503020204020204" charset="-122"/>
                        <a:cs typeface="微软雅黑" panose="020B0503020204020204" charset="-122"/>
                      </a:endParaRPr>
                    </a:p>
                    <a:p>
                      <a:pPr marL="395605" indent="-287655" algn="l" rtl="0" eaLnBrk="0">
                        <a:lnSpc>
                          <a:spcPct val="95000"/>
                        </a:lnSpc>
                        <a:spcBef>
                          <a:spcPts val="170"/>
                        </a:spcBef>
                      </a:pPr>
                      <a:r>
                        <a:rPr sz="1400" kern="0" spc="0" dirty="0">
                          <a:solidFill>
                            <a:srgbClr val="000000">
                              <a:alpha val="100000"/>
                            </a:srgbClr>
                          </a:solidFill>
                          <a:latin typeface="Arial" panose="020B0604020202020204"/>
                          <a:ea typeface="Arial" panose="020B0604020202020204"/>
                          <a:cs typeface="Arial" panose="020B0604020202020204"/>
                        </a:rPr>
                        <a:t>•</a:t>
                      </a:r>
                      <a:r>
                        <a:rPr sz="1400" kern="0" spc="50" dirty="0">
                          <a:solidFill>
                            <a:srgbClr val="000000">
                              <a:alpha val="100000"/>
                            </a:srgbClr>
                          </a:solidFill>
                          <a:latin typeface="Arial" panose="020B0604020202020204"/>
                          <a:ea typeface="Arial" panose="020B0604020202020204"/>
                          <a:cs typeface="Arial" panose="020B0604020202020204"/>
                        </a:rPr>
                        <a:t>    </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照明节能智能体：</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大规</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模自动组网，灯</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随车亮，潮汐变换，节能</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率可达80%</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12700" cap="flat" cmpd="sng" algn="ctr">
                      <a:solidFill>
                        <a:srgbClr val="C00000"/>
                      </a:solidFill>
                      <a:prstDash val="dash"/>
                      <a:round/>
                      <a:headEnd type="none" w="med" len="med"/>
                      <a:tailEnd type="none" w="med" len="med"/>
                    </a:lnB>
                  </a:tcPr>
                </a:tc>
              </a:tr>
            </a:tbl>
          </a:graphicData>
        </a:graphic>
      </p:graphicFrame>
      <p:grpSp>
        <p:nvGrpSpPr>
          <p:cNvPr id="6" name="group 6"/>
          <p:cNvGrpSpPr/>
          <p:nvPr/>
        </p:nvGrpSpPr>
        <p:grpSpPr>
          <a:xfrm rot="21600000">
            <a:off x="551347" y="1057430"/>
            <a:ext cx="1656266" cy="1709416"/>
            <a:chOff x="0" y="0"/>
            <a:chExt cx="1656266" cy="1709416"/>
          </a:xfrm>
        </p:grpSpPr>
        <p:pic>
          <p:nvPicPr>
            <p:cNvPr id="298" name="picture 298"/>
            <p:cNvPicPr>
              <a:picLocks noChangeAspect="1"/>
            </p:cNvPicPr>
            <p:nvPr/>
          </p:nvPicPr>
          <p:blipFill>
            <a:blip r:embed="rId1"/>
            <a:stretch>
              <a:fillRect/>
            </a:stretch>
          </p:blipFill>
          <p:spPr>
            <a:xfrm rot="21600000">
              <a:off x="0" y="0"/>
              <a:ext cx="1656266" cy="1709416"/>
            </a:xfrm>
            <a:prstGeom prst="rect">
              <a:avLst/>
            </a:prstGeom>
          </p:spPr>
        </p:pic>
        <p:sp>
          <p:nvSpPr>
            <p:cNvPr id="300" name="textbox 300"/>
            <p:cNvSpPr/>
            <p:nvPr/>
          </p:nvSpPr>
          <p:spPr>
            <a:xfrm>
              <a:off x="-12700" y="-12700"/>
              <a:ext cx="1682114" cy="1734820"/>
            </a:xfrm>
            <a:prstGeom prst="rect">
              <a:avLst/>
            </a:prstGeom>
            <a:noFill/>
            <a:ln w="0" cap="flat">
              <a:noFill/>
              <a:prstDash val="solid"/>
              <a:miter lim="0"/>
            </a:ln>
          </p:spPr>
          <p:txBody>
            <a:bodyPr vert="horz" wrap="square" lIns="0" tIns="0" rIns="0" bIns="0"/>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76555" algn="l" rtl="0" eaLnBrk="0">
                <a:lnSpc>
                  <a:spcPct val="89000"/>
                </a:lnSpc>
              </a:pPr>
              <a:r>
                <a:rPr sz="32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80%+</a:t>
              </a:r>
              <a:endParaRPr sz="3200" dirty="0">
                <a:latin typeface="微软雅黑" panose="020B0503020204020204" charset="-122"/>
                <a:ea typeface="微软雅黑" panose="020B0503020204020204" charset="-122"/>
                <a:cs typeface="微软雅黑" panose="020B0503020204020204" charset="-122"/>
              </a:endParaRPr>
            </a:p>
            <a:p>
              <a:pPr marL="690245" algn="l" rtl="0" eaLnBrk="0">
                <a:lnSpc>
                  <a:spcPct val="89000"/>
                </a:lnSpc>
                <a:spcBef>
                  <a:spcPts val="15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节能率</a:t>
              </a:r>
              <a:endParaRPr sz="1400" dirty="0">
                <a:latin typeface="微软雅黑" panose="020B0503020204020204" charset="-122"/>
                <a:ea typeface="微软雅黑" panose="020B0503020204020204" charset="-122"/>
                <a:cs typeface="微软雅黑" panose="020B0503020204020204" charset="-122"/>
              </a:endParaRPr>
            </a:p>
          </p:txBody>
        </p:sp>
      </p:grpSp>
      <p:sp>
        <p:nvSpPr>
          <p:cNvPr id="302" name="textbox 302"/>
          <p:cNvSpPr/>
          <p:nvPr/>
        </p:nvSpPr>
        <p:spPr>
          <a:xfrm>
            <a:off x="417376" y="200056"/>
            <a:ext cx="8225155"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标品1： 地下停车场照明节能，持续做深做透，引</a:t>
            </a: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领行业发展</a:t>
            </a:r>
            <a:endParaRPr sz="2400" dirty="0">
              <a:latin typeface="微软雅黑" panose="020B0503020204020204" charset="-122"/>
              <a:ea typeface="微软雅黑" panose="020B0503020204020204" charset="-122"/>
              <a:cs typeface="微软雅黑" panose="020B0503020204020204" charset="-122"/>
            </a:endParaRPr>
          </a:p>
        </p:txBody>
      </p:sp>
      <p:sp>
        <p:nvSpPr>
          <p:cNvPr id="304" name="textbox 304"/>
          <p:cNvSpPr/>
          <p:nvPr/>
        </p:nvSpPr>
        <p:spPr>
          <a:xfrm>
            <a:off x="718210" y="2756141"/>
            <a:ext cx="3977004" cy="369570"/>
          </a:xfrm>
          <a:prstGeom prst="rect">
            <a:avLst/>
          </a:prstGeom>
          <a:solidFill>
            <a:srgbClr val="FFFFFF">
              <a:alpha val="100000"/>
            </a:srgbClr>
          </a:solidFill>
          <a:ln w="0" cap="flat">
            <a:noFill/>
            <a:prstDash val="solid"/>
            <a:miter lim="0"/>
          </a:ln>
        </p:spPr>
        <p:txBody>
          <a:bodyPr vert="horz" wrap="square" lIns="0" tIns="0" rIns="0" bIns="0"/>
          <a:lstStyle/>
          <a:p>
            <a:pPr algn="l" rtl="0" eaLnBrk="0">
              <a:lnSpc>
                <a:spcPct val="104000"/>
              </a:lnSpc>
            </a:pPr>
            <a:endParaRPr sz="500" dirty="0">
              <a:latin typeface="Arial" panose="020B0604020202020204"/>
              <a:ea typeface="Arial" panose="020B0604020202020204"/>
              <a:cs typeface="Arial" panose="020B0604020202020204"/>
            </a:endParaRPr>
          </a:p>
          <a:p>
            <a:pPr marL="264795" algn="l" rtl="0" eaLnBrk="0">
              <a:lnSpc>
                <a:spcPct val="89000"/>
              </a:lnSpc>
              <a:spcBef>
                <a:spcPts val="5"/>
              </a:spcBef>
            </a:pPr>
            <a:r>
              <a:rPr sz="18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新增AI免调测算法，提升交付</a:t>
            </a: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效率</a:t>
            </a:r>
            <a:endParaRPr sz="1800" dirty="0">
              <a:latin typeface="微软雅黑" panose="020B0503020204020204" charset="-122"/>
              <a:ea typeface="微软雅黑" panose="020B0503020204020204" charset="-122"/>
              <a:cs typeface="微软雅黑" panose="020B0503020204020204" charset="-122"/>
            </a:endParaRPr>
          </a:p>
        </p:txBody>
      </p:sp>
      <p:sp>
        <p:nvSpPr>
          <p:cNvPr id="306" name="textbox 306"/>
          <p:cNvSpPr/>
          <p:nvPr/>
        </p:nvSpPr>
        <p:spPr>
          <a:xfrm>
            <a:off x="5472426" y="6052273"/>
            <a:ext cx="6517640" cy="241934"/>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5000"/>
              </a:lnSpc>
            </a:pP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进度：</a:t>
            </a:r>
            <a:r>
              <a:rPr sz="15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已上报集团，待终端开展上</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会、开展采购流程、测试、入库、签约</a:t>
            </a:r>
            <a:endParaRPr sz="1500" dirty="0">
              <a:latin typeface="微软雅黑" panose="020B0503020204020204" charset="-122"/>
              <a:ea typeface="微软雅黑" panose="020B0503020204020204" charset="-122"/>
              <a:cs typeface="微软雅黑" panose="020B0503020204020204" charset="-122"/>
            </a:endParaRPr>
          </a:p>
        </p:txBody>
      </p:sp>
      <p:sp>
        <p:nvSpPr>
          <p:cNvPr id="308" name="textbox 308"/>
          <p:cNvSpPr/>
          <p:nvPr/>
        </p:nvSpPr>
        <p:spPr>
          <a:xfrm>
            <a:off x="7411846" y="2758173"/>
            <a:ext cx="2426335" cy="369570"/>
          </a:xfrm>
          <a:prstGeom prst="rect">
            <a:avLst/>
          </a:prstGeom>
          <a:solidFill>
            <a:srgbClr val="FFFFFF">
              <a:alpha val="100000"/>
            </a:srgbClr>
          </a:solidFill>
          <a:ln w="0" cap="flat">
            <a:noFill/>
            <a:prstDash val="solid"/>
            <a:miter lim="0"/>
          </a:ln>
        </p:spPr>
        <p:txBody>
          <a:bodyPr vert="horz" wrap="square" lIns="0" tIns="0" rIns="0" bIns="0"/>
          <a:lstStyle/>
          <a:p>
            <a:pPr algn="l" rtl="0" eaLnBrk="0">
              <a:lnSpc>
                <a:spcPct val="104000"/>
              </a:lnSpc>
            </a:pPr>
            <a:endParaRPr sz="500" dirty="0">
              <a:latin typeface="Arial" panose="020B0604020202020204"/>
              <a:ea typeface="Arial" panose="020B0604020202020204"/>
              <a:cs typeface="Arial" panose="020B0604020202020204"/>
            </a:endParaRPr>
          </a:p>
          <a:p>
            <a:pPr marL="370205" algn="l" rtl="0" eaLnBrk="0">
              <a:lnSpc>
                <a:spcPct val="89000"/>
              </a:lnSpc>
              <a:spcBef>
                <a:spcPts val="0"/>
              </a:spcBef>
            </a:pP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2025年集采计划</a:t>
            </a:r>
            <a:endParaRPr sz="1800" dirty="0">
              <a:latin typeface="微软雅黑" panose="020B0503020204020204" charset="-122"/>
              <a:ea typeface="微软雅黑" panose="020B0503020204020204" charset="-122"/>
              <a:cs typeface="微软雅黑" panose="020B0503020204020204" charset="-122"/>
            </a:endParaRPr>
          </a:p>
        </p:txBody>
      </p:sp>
      <p:pic>
        <p:nvPicPr>
          <p:cNvPr id="310" name="picture 310"/>
          <p:cNvPicPr>
            <a:picLocks noChangeAspect="1"/>
          </p:cNvPicPr>
          <p:nvPr/>
        </p:nvPicPr>
        <p:blipFill>
          <a:blip r:embed="rId2"/>
          <a:stretch>
            <a:fillRect/>
          </a:stretch>
        </p:blipFill>
        <p:spPr>
          <a:xfrm rot="21600000">
            <a:off x="335356" y="807667"/>
            <a:ext cx="11520043" cy="67235"/>
          </a:xfrm>
          <a:prstGeom prst="rect">
            <a:avLst/>
          </a:prstGeom>
        </p:spPr>
      </p:pic>
      <p:pic>
        <p:nvPicPr>
          <p:cNvPr id="312" name="picture 312"/>
          <p:cNvPicPr>
            <a:picLocks noChangeAspect="1"/>
          </p:cNvPicPr>
          <p:nvPr/>
        </p:nvPicPr>
        <p:blipFill>
          <a:blip r:embed="rId3"/>
          <a:stretch>
            <a:fillRect/>
          </a:stretch>
        </p:blipFill>
        <p:spPr>
          <a:xfrm rot="21600000">
            <a:off x="7791391" y="3981212"/>
            <a:ext cx="1103865" cy="605410"/>
          </a:xfrm>
          <a:prstGeom prst="rect">
            <a:avLst/>
          </a:prstGeom>
        </p:spPr>
      </p:pic>
      <p:pic>
        <p:nvPicPr>
          <p:cNvPr id="314" name="picture 314"/>
          <p:cNvPicPr>
            <a:picLocks noChangeAspect="1"/>
          </p:cNvPicPr>
          <p:nvPr/>
        </p:nvPicPr>
        <p:blipFill>
          <a:blip r:embed="rId4"/>
          <a:stretch>
            <a:fillRect/>
          </a:stretch>
        </p:blipFill>
        <p:spPr>
          <a:xfrm rot="21600000">
            <a:off x="5767773" y="3950419"/>
            <a:ext cx="1103865" cy="602468"/>
          </a:xfrm>
          <a:prstGeom prst="rect">
            <a:avLst/>
          </a:prstGeom>
        </p:spPr>
      </p:pic>
      <p:pic>
        <p:nvPicPr>
          <p:cNvPr id="316" name="picture 316"/>
          <p:cNvPicPr>
            <a:picLocks noChangeAspect="1"/>
          </p:cNvPicPr>
          <p:nvPr/>
        </p:nvPicPr>
        <p:blipFill>
          <a:blip r:embed="rId5"/>
          <a:stretch>
            <a:fillRect/>
          </a:stretch>
        </p:blipFill>
        <p:spPr>
          <a:xfrm rot="21600000">
            <a:off x="10437367" y="3874299"/>
            <a:ext cx="786600" cy="786599"/>
          </a:xfrm>
          <a:prstGeom prst="rect">
            <a:avLst/>
          </a:prstGeom>
        </p:spPr>
      </p:pic>
      <p:sp>
        <p:nvSpPr>
          <p:cNvPr id="318" name="textbox 318"/>
          <p:cNvSpPr/>
          <p:nvPr/>
        </p:nvSpPr>
        <p:spPr>
          <a:xfrm>
            <a:off x="417060" y="6030880"/>
            <a:ext cx="2860675"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进度：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已上线，并提供</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交付指引</a:t>
            </a:r>
            <a:endParaRPr sz="1500" dirty="0">
              <a:latin typeface="微软雅黑" panose="020B0503020204020204" charset="-122"/>
              <a:ea typeface="微软雅黑" panose="020B0503020204020204" charset="-122"/>
              <a:cs typeface="微软雅黑" panose="020B0503020204020204" charset="-122"/>
            </a:endParaRPr>
          </a:p>
        </p:txBody>
      </p:sp>
      <p:pic>
        <p:nvPicPr>
          <p:cNvPr id="320" name="picture 320"/>
          <p:cNvPicPr>
            <a:picLocks noChangeAspect="1"/>
          </p:cNvPicPr>
          <p:nvPr/>
        </p:nvPicPr>
        <p:blipFill>
          <a:blip r:embed="rId6"/>
          <a:stretch>
            <a:fillRect/>
          </a:stretch>
        </p:blipFill>
        <p:spPr>
          <a:xfrm rot="21600000">
            <a:off x="11125571" y="215865"/>
            <a:ext cx="721554" cy="526610"/>
          </a:xfrm>
          <a:prstGeom prst="rect">
            <a:avLst/>
          </a:prstGeom>
        </p:spPr>
      </p:pic>
      <p:sp>
        <p:nvSpPr>
          <p:cNvPr id="322" name="textbox 322"/>
          <p:cNvSpPr/>
          <p:nvPr/>
        </p:nvSpPr>
        <p:spPr>
          <a:xfrm>
            <a:off x="7644830" y="4780921"/>
            <a:ext cx="1692275"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高光效铝塑T8灯管</a:t>
            </a:r>
            <a:endParaRPr sz="1500" dirty="0">
              <a:latin typeface="微软雅黑" panose="020B0503020204020204" charset="-122"/>
              <a:ea typeface="微软雅黑" panose="020B0503020204020204" charset="-122"/>
              <a:cs typeface="微软雅黑" panose="020B0503020204020204" charset="-122"/>
            </a:endParaRPr>
          </a:p>
        </p:txBody>
      </p:sp>
      <p:pic>
        <p:nvPicPr>
          <p:cNvPr id="324" name="picture 324"/>
          <p:cNvPicPr>
            <a:picLocks noChangeAspect="1"/>
          </p:cNvPicPr>
          <p:nvPr/>
        </p:nvPicPr>
        <p:blipFill>
          <a:blip r:embed="rId7"/>
          <a:stretch>
            <a:fillRect/>
          </a:stretch>
        </p:blipFill>
        <p:spPr>
          <a:xfrm rot="21600000">
            <a:off x="4417385" y="4766522"/>
            <a:ext cx="464995" cy="631097"/>
          </a:xfrm>
          <a:prstGeom prst="rect">
            <a:avLst/>
          </a:prstGeom>
        </p:spPr>
      </p:pic>
      <p:pic>
        <p:nvPicPr>
          <p:cNvPr id="326" name="picture 326"/>
          <p:cNvPicPr>
            <a:picLocks noChangeAspect="1"/>
          </p:cNvPicPr>
          <p:nvPr/>
        </p:nvPicPr>
        <p:blipFill>
          <a:blip r:embed="rId8"/>
          <a:stretch>
            <a:fillRect/>
          </a:stretch>
        </p:blipFill>
        <p:spPr>
          <a:xfrm rot="21600000">
            <a:off x="1074252" y="3080127"/>
            <a:ext cx="388802" cy="620732"/>
          </a:xfrm>
          <a:prstGeom prst="rect">
            <a:avLst/>
          </a:prstGeom>
        </p:spPr>
      </p:pic>
      <p:grpSp>
        <p:nvGrpSpPr>
          <p:cNvPr id="8" name="group 8"/>
          <p:cNvGrpSpPr/>
          <p:nvPr/>
        </p:nvGrpSpPr>
        <p:grpSpPr>
          <a:xfrm rot="21600000">
            <a:off x="7150354" y="4168088"/>
            <a:ext cx="318469" cy="565760"/>
            <a:chOff x="0" y="0"/>
            <a:chExt cx="318469" cy="565760"/>
          </a:xfrm>
        </p:grpSpPr>
        <p:sp>
          <p:nvSpPr>
            <p:cNvPr id="328" name="path 328"/>
            <p:cNvSpPr/>
            <p:nvPr/>
          </p:nvSpPr>
          <p:spPr>
            <a:xfrm>
              <a:off x="0" y="3099"/>
              <a:ext cx="312927" cy="559561"/>
            </a:xfrm>
            <a:custGeom>
              <a:avLst/>
              <a:gdLst/>
              <a:ahLst/>
              <a:cxnLst/>
              <a:rect l="0" t="0" r="0" b="0"/>
              <a:pathLst>
                <a:path w="492" h="881">
                  <a:moveTo>
                    <a:pt x="0" y="220"/>
                  </a:moveTo>
                  <a:lnTo>
                    <a:pt x="246" y="220"/>
                  </a:lnTo>
                  <a:lnTo>
                    <a:pt x="246" y="0"/>
                  </a:lnTo>
                  <a:lnTo>
                    <a:pt x="492" y="440"/>
                  </a:lnTo>
                  <a:lnTo>
                    <a:pt x="246" y="881"/>
                  </a:lnTo>
                  <a:lnTo>
                    <a:pt x="246" y="660"/>
                  </a:lnTo>
                  <a:lnTo>
                    <a:pt x="0" y="660"/>
                  </a:lnTo>
                  <a:lnTo>
                    <a:pt x="0" y="220"/>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330" name="path 330"/>
            <p:cNvSpPr/>
            <p:nvPr/>
          </p:nvSpPr>
          <p:spPr>
            <a:xfrm>
              <a:off x="150921" y="0"/>
              <a:ext cx="167548" cy="565760"/>
            </a:xfrm>
            <a:custGeom>
              <a:avLst/>
              <a:gdLst/>
              <a:ahLst/>
              <a:cxnLst/>
              <a:rect l="0" t="0" r="0" b="0"/>
              <a:pathLst>
                <a:path w="263" h="890">
                  <a:moveTo>
                    <a:pt x="8" y="4"/>
                  </a:moveTo>
                  <a:lnTo>
                    <a:pt x="255" y="445"/>
                  </a:lnTo>
                  <a:lnTo>
                    <a:pt x="8" y="886"/>
                  </a:lnTo>
                </a:path>
              </a:pathLst>
            </a:custGeom>
            <a:noFill/>
            <a:ln w="12700" cap="flat">
              <a:solidFill>
                <a:srgbClr val="8C0000"/>
              </a:solidFill>
              <a:prstDash val="solid"/>
              <a:miter lim="1000000"/>
            </a:ln>
          </p:spPr>
          <p:txBody>
            <a:bodyPr rtlCol="0"/>
            <a:lstStyle/>
            <a:p>
              <a:pPr algn="ctr"/>
              <a:endParaRPr lang="zh-CN" altLang="en-US"/>
            </a:p>
          </p:txBody>
        </p:sp>
      </p:grpSp>
      <p:pic>
        <p:nvPicPr>
          <p:cNvPr id="332" name="picture 332"/>
          <p:cNvPicPr>
            <a:picLocks noChangeAspect="1"/>
          </p:cNvPicPr>
          <p:nvPr/>
        </p:nvPicPr>
        <p:blipFill>
          <a:blip r:embed="rId9"/>
          <a:stretch>
            <a:fillRect/>
          </a:stretch>
        </p:blipFill>
        <p:spPr>
          <a:xfrm rot="21600000">
            <a:off x="507201" y="3289626"/>
            <a:ext cx="387511" cy="411233"/>
          </a:xfrm>
          <a:prstGeom prst="rect">
            <a:avLst/>
          </a:prstGeom>
        </p:spPr>
      </p:pic>
      <p:pic>
        <p:nvPicPr>
          <p:cNvPr id="334" name="picture 334"/>
          <p:cNvPicPr>
            <a:picLocks noChangeAspect="1"/>
          </p:cNvPicPr>
          <p:nvPr/>
        </p:nvPicPr>
        <p:blipFill>
          <a:blip r:embed="rId10"/>
          <a:stretch>
            <a:fillRect/>
          </a:stretch>
        </p:blipFill>
        <p:spPr>
          <a:xfrm rot="21600000">
            <a:off x="1643950" y="3289626"/>
            <a:ext cx="386310" cy="411233"/>
          </a:xfrm>
          <a:prstGeom prst="rect">
            <a:avLst/>
          </a:prstGeom>
        </p:spPr>
      </p:pic>
      <p:pic>
        <p:nvPicPr>
          <p:cNvPr id="336" name="picture 336"/>
          <p:cNvPicPr>
            <a:picLocks noChangeAspect="1"/>
          </p:cNvPicPr>
          <p:nvPr/>
        </p:nvPicPr>
        <p:blipFill>
          <a:blip r:embed="rId11"/>
          <a:stretch>
            <a:fillRect/>
          </a:stretch>
        </p:blipFill>
        <p:spPr>
          <a:xfrm rot="21600000">
            <a:off x="2212402" y="3289626"/>
            <a:ext cx="386310" cy="411233"/>
          </a:xfrm>
          <a:prstGeom prst="rect">
            <a:avLst/>
          </a:prstGeom>
        </p:spPr>
      </p:pic>
      <p:sp>
        <p:nvSpPr>
          <p:cNvPr id="338" name="textbox 338"/>
          <p:cNvSpPr/>
          <p:nvPr/>
        </p:nvSpPr>
        <p:spPr>
          <a:xfrm>
            <a:off x="9022842" y="3792854"/>
            <a:ext cx="494665" cy="288290"/>
          </a:xfrm>
          <a:prstGeom prst="rect">
            <a:avLst/>
          </a:prstGeom>
          <a:solidFill>
            <a:srgbClr val="FFFF00">
              <a:alpha val="100000"/>
            </a:srgbClr>
          </a:solidFill>
          <a:ln w="0" cap="flat">
            <a:noFill/>
            <a:prstDash val="solid"/>
            <a:miter lim="0"/>
          </a:ln>
        </p:spPr>
        <p:txBody>
          <a:bodyPr vert="horz" wrap="square" lIns="0" tIns="0" rIns="0" bIns="0"/>
          <a:lstStyle/>
          <a:p>
            <a:pPr algn="l" rtl="0" eaLnBrk="0">
              <a:lnSpc>
                <a:spcPct val="112000"/>
              </a:lnSpc>
            </a:pPr>
            <a:endParaRPr sz="400" dirty="0">
              <a:latin typeface="Arial" panose="020B0604020202020204"/>
              <a:ea typeface="Arial" panose="020B0604020202020204"/>
              <a:cs typeface="Arial" panose="020B0604020202020204"/>
            </a:endParaRPr>
          </a:p>
          <a:p>
            <a:pPr marL="100330" algn="l" rtl="0" eaLnBrk="0">
              <a:lnSpc>
                <a:spcPct val="89000"/>
              </a:lnSpc>
              <a:spcBef>
                <a:spcPts val="5"/>
              </a:spcBef>
            </a:pPr>
            <a:r>
              <a:rPr sz="12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新增</a:t>
            </a:r>
            <a:endParaRPr sz="1200" dirty="0">
              <a:latin typeface="微软雅黑" panose="020B0503020204020204" charset="-122"/>
              <a:ea typeface="微软雅黑" panose="020B0503020204020204" charset="-122"/>
              <a:cs typeface="微软雅黑" panose="020B0503020204020204" charset="-122"/>
            </a:endParaRPr>
          </a:p>
        </p:txBody>
      </p:sp>
      <p:sp>
        <p:nvSpPr>
          <p:cNvPr id="340" name="textbox 340"/>
          <p:cNvSpPr/>
          <p:nvPr/>
        </p:nvSpPr>
        <p:spPr>
          <a:xfrm>
            <a:off x="11261090" y="3782441"/>
            <a:ext cx="494665" cy="288290"/>
          </a:xfrm>
          <a:prstGeom prst="rect">
            <a:avLst/>
          </a:prstGeom>
          <a:solidFill>
            <a:srgbClr val="FFFF00">
              <a:alpha val="100000"/>
            </a:srgbClr>
          </a:solidFill>
          <a:ln w="0" cap="flat">
            <a:noFill/>
            <a:prstDash val="solid"/>
            <a:miter lim="0"/>
          </a:ln>
        </p:spPr>
        <p:txBody>
          <a:bodyPr vert="horz" wrap="square" lIns="0" tIns="0" rIns="0" bIns="0"/>
          <a:lstStyle/>
          <a:p>
            <a:pPr algn="l" rtl="0" eaLnBrk="0">
              <a:lnSpc>
                <a:spcPct val="112000"/>
              </a:lnSpc>
            </a:pPr>
            <a:endParaRPr sz="400" dirty="0">
              <a:latin typeface="Arial" panose="020B0604020202020204"/>
              <a:ea typeface="Arial" panose="020B0604020202020204"/>
              <a:cs typeface="Arial" panose="020B0604020202020204"/>
            </a:endParaRPr>
          </a:p>
          <a:p>
            <a:pPr marL="100330" algn="l" rtl="0" eaLnBrk="0">
              <a:lnSpc>
                <a:spcPct val="89000"/>
              </a:lnSpc>
              <a:spcBef>
                <a:spcPts val="5"/>
              </a:spcBef>
            </a:pPr>
            <a:r>
              <a:rPr sz="12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新增</a:t>
            </a:r>
            <a:endParaRPr sz="1200" dirty="0">
              <a:latin typeface="微软雅黑" panose="020B0503020204020204" charset="-122"/>
              <a:ea typeface="微软雅黑" panose="020B0503020204020204" charset="-122"/>
              <a:cs typeface="微软雅黑" panose="020B0503020204020204" charset="-122"/>
            </a:endParaRPr>
          </a:p>
        </p:txBody>
      </p:sp>
      <p:pic>
        <p:nvPicPr>
          <p:cNvPr id="342" name="picture 342"/>
          <p:cNvPicPr>
            <a:picLocks noChangeAspect="1"/>
          </p:cNvPicPr>
          <p:nvPr/>
        </p:nvPicPr>
        <p:blipFill>
          <a:blip r:embed="rId12"/>
          <a:stretch>
            <a:fillRect/>
          </a:stretch>
        </p:blipFill>
        <p:spPr>
          <a:xfrm rot="21600000">
            <a:off x="3968779" y="3329577"/>
            <a:ext cx="297926" cy="335167"/>
          </a:xfrm>
          <a:prstGeom prst="rect">
            <a:avLst/>
          </a:prstGeom>
        </p:spPr>
      </p:pic>
      <p:pic>
        <p:nvPicPr>
          <p:cNvPr id="344" name="picture 344"/>
          <p:cNvPicPr>
            <a:picLocks noChangeAspect="1"/>
          </p:cNvPicPr>
          <p:nvPr/>
        </p:nvPicPr>
        <p:blipFill>
          <a:blip r:embed="rId12"/>
          <a:stretch>
            <a:fillRect/>
          </a:stretch>
        </p:blipFill>
        <p:spPr>
          <a:xfrm rot="21600000">
            <a:off x="4536850" y="3329577"/>
            <a:ext cx="297926" cy="335167"/>
          </a:xfrm>
          <a:prstGeom prst="rect">
            <a:avLst/>
          </a:prstGeom>
        </p:spPr>
      </p:pic>
      <p:pic>
        <p:nvPicPr>
          <p:cNvPr id="346" name="picture 346"/>
          <p:cNvPicPr>
            <a:picLocks noChangeAspect="1"/>
          </p:cNvPicPr>
          <p:nvPr/>
        </p:nvPicPr>
        <p:blipFill>
          <a:blip r:embed="rId12"/>
          <a:stretch>
            <a:fillRect/>
          </a:stretch>
        </p:blipFill>
        <p:spPr>
          <a:xfrm rot="21600000">
            <a:off x="2832637" y="3329577"/>
            <a:ext cx="297926" cy="335167"/>
          </a:xfrm>
          <a:prstGeom prst="rect">
            <a:avLst/>
          </a:prstGeom>
        </p:spPr>
      </p:pic>
      <p:pic>
        <p:nvPicPr>
          <p:cNvPr id="348" name="picture 348"/>
          <p:cNvPicPr>
            <a:picLocks noChangeAspect="1"/>
          </p:cNvPicPr>
          <p:nvPr/>
        </p:nvPicPr>
        <p:blipFill>
          <a:blip r:embed="rId13"/>
          <a:stretch>
            <a:fillRect/>
          </a:stretch>
        </p:blipFill>
        <p:spPr>
          <a:xfrm rot="21600000">
            <a:off x="3399467" y="3329577"/>
            <a:ext cx="287995" cy="335167"/>
          </a:xfrm>
          <a:prstGeom prst="rect">
            <a:avLst/>
          </a:prstGeom>
        </p:spPr>
      </p:pic>
      <p:sp>
        <p:nvSpPr>
          <p:cNvPr id="350" name="path 350"/>
          <p:cNvSpPr/>
          <p:nvPr/>
        </p:nvSpPr>
        <p:spPr>
          <a:xfrm>
            <a:off x="7144004" y="4171188"/>
            <a:ext cx="169163" cy="559561"/>
          </a:xfrm>
          <a:custGeom>
            <a:avLst/>
            <a:gdLst/>
            <a:ahLst/>
            <a:cxnLst/>
            <a:rect l="0" t="0" r="0" b="0"/>
            <a:pathLst>
              <a:path w="266" h="881">
                <a:moveTo>
                  <a:pt x="10" y="220"/>
                </a:moveTo>
                <a:lnTo>
                  <a:pt x="256" y="220"/>
                </a:lnTo>
                <a:lnTo>
                  <a:pt x="256" y="0"/>
                </a:lnTo>
                <a:moveTo>
                  <a:pt x="256" y="881"/>
                </a:moveTo>
                <a:lnTo>
                  <a:pt x="256" y="660"/>
                </a:lnTo>
                <a:lnTo>
                  <a:pt x="10" y="660"/>
                </a:lnTo>
                <a:lnTo>
                  <a:pt x="10" y="220"/>
                </a:lnTo>
              </a:path>
            </a:pathLst>
          </a:custGeom>
          <a:noFill/>
          <a:ln w="12700" cap="flat">
            <a:solidFill>
              <a:srgbClr val="8C0000"/>
            </a:solidFill>
            <a:prstDash val="solid"/>
            <a:miter lim="1000000"/>
          </a:ln>
        </p:spPr>
        <p:txBody>
          <a:bodyPr rtlCol="0"/>
          <a:lstStyle/>
          <a:p>
            <a:pPr algn="ctr"/>
            <a:endParaRPr lang="zh-CN" altLang="en-US"/>
          </a:p>
        </p:txBody>
      </p:sp>
      <p:sp>
        <p:nvSpPr>
          <p:cNvPr id="352" name="path 352"/>
          <p:cNvSpPr/>
          <p:nvPr/>
        </p:nvSpPr>
        <p:spPr>
          <a:xfrm>
            <a:off x="1111630" y="3736213"/>
            <a:ext cx="319277" cy="201167"/>
          </a:xfrm>
          <a:custGeom>
            <a:avLst/>
            <a:gdLst/>
            <a:ahLst/>
            <a:cxnLst/>
            <a:rect l="0" t="0" r="0" b="0"/>
            <a:pathLst>
              <a:path w="502" h="316">
                <a:moveTo>
                  <a:pt x="0" y="79"/>
                </a:moveTo>
                <a:lnTo>
                  <a:pt x="344" y="79"/>
                </a:lnTo>
                <a:lnTo>
                  <a:pt x="344" y="0"/>
                </a:lnTo>
                <a:lnTo>
                  <a:pt x="502" y="158"/>
                </a:lnTo>
                <a:lnTo>
                  <a:pt x="344" y="316"/>
                </a:lnTo>
                <a:lnTo>
                  <a:pt x="344" y="237"/>
                </a:lnTo>
                <a:lnTo>
                  <a:pt x="0" y="237"/>
                </a:lnTo>
                <a:lnTo>
                  <a:pt x="0" y="79"/>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354" name="textbox 354"/>
          <p:cNvSpPr/>
          <p:nvPr/>
        </p:nvSpPr>
        <p:spPr>
          <a:xfrm>
            <a:off x="11659639" y="6509721"/>
            <a:ext cx="133350"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7</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box 356"/>
          <p:cNvSpPr/>
          <p:nvPr/>
        </p:nvSpPr>
        <p:spPr>
          <a:xfrm>
            <a:off x="6103672" y="3486398"/>
            <a:ext cx="5640704" cy="1325244"/>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300990" indent="-288290" algn="l" rtl="0" eaLnBrk="0">
              <a:lnSpc>
                <a:spcPct val="114000"/>
              </a:lnSpc>
            </a:pPr>
            <a:r>
              <a:rPr sz="1400" kern="0" spc="0" dirty="0">
                <a:solidFill>
                  <a:srgbClr val="C00000">
                    <a:alpha val="100000"/>
                  </a:srgbClr>
                </a:solidFill>
                <a:latin typeface="Arial" panose="020B0604020202020204"/>
                <a:ea typeface="Arial" panose="020B0604020202020204"/>
                <a:cs typeface="Arial" panose="020B0604020202020204"/>
              </a:rPr>
              <a:t>•    </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按需照明</a:t>
            </a:r>
            <a:r>
              <a:rPr sz="1400" b="1" kern="0" spc="-1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实时监测人体存在情况，无人自动关灯</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，一人加班自动关</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闭无人区域灯光</a:t>
            </a:r>
            <a:endParaRPr sz="1400" dirty="0">
              <a:latin typeface="微软雅黑" panose="020B0503020204020204" charset="-122"/>
              <a:ea typeface="微软雅黑" panose="020B0503020204020204" charset="-122"/>
              <a:cs typeface="微软雅黑" panose="020B0503020204020204" charset="-122"/>
            </a:endParaRPr>
          </a:p>
          <a:p>
            <a:pPr marL="293370" indent="-280670" algn="l" rtl="0" eaLnBrk="0">
              <a:lnSpc>
                <a:spcPct val="114000"/>
              </a:lnSpc>
              <a:spcBef>
                <a:spcPts val="540"/>
              </a:spcBef>
            </a:pPr>
            <a:r>
              <a:rPr sz="1400" kern="0" spc="10" dirty="0">
                <a:solidFill>
                  <a:srgbClr val="C00000">
                    <a:alpha val="100000"/>
                  </a:srgbClr>
                </a:solidFill>
                <a:latin typeface="Arial" panose="020B0604020202020204"/>
                <a:ea typeface="Arial" panose="020B0604020202020204"/>
                <a:cs typeface="Arial" panose="020B0604020202020204"/>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群体智能联动：</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实时采</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集人员行动轨迹，提前亮起人员前方灯具，提</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升照明体验</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3000"/>
              </a:lnSpc>
            </a:pPr>
            <a:endParaRPr sz="400" dirty="0">
              <a:latin typeface="Arial" panose="020B0604020202020204"/>
              <a:ea typeface="Arial" panose="020B0604020202020204"/>
              <a:cs typeface="Arial" panose="020B0604020202020204"/>
            </a:endParaRPr>
          </a:p>
          <a:p>
            <a:pPr marL="12700" algn="l" rtl="0" eaLnBrk="0">
              <a:lnSpc>
                <a:spcPct val="89000"/>
              </a:lnSpc>
              <a:spcBef>
                <a:spcPts val="0"/>
              </a:spcBef>
            </a:pPr>
            <a:r>
              <a:rPr sz="1400" kern="0" spc="10" dirty="0">
                <a:solidFill>
                  <a:srgbClr val="C00000">
                    <a:alpha val="100000"/>
                  </a:srgbClr>
                </a:solidFill>
                <a:latin typeface="Arial" panose="020B0604020202020204"/>
                <a:ea typeface="Arial" panose="020B0604020202020204"/>
                <a:cs typeface="Arial" panose="020B0604020202020204"/>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分时照明：</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根据用户工作</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习惯，分时切换亮灯模式</a:t>
            </a:r>
            <a:endParaRPr sz="1400" dirty="0">
              <a:latin typeface="微软雅黑" panose="020B0503020204020204" charset="-122"/>
              <a:ea typeface="微软雅黑" panose="020B0503020204020204" charset="-122"/>
              <a:cs typeface="微软雅黑" panose="020B0503020204020204" charset="-122"/>
            </a:endParaRPr>
          </a:p>
        </p:txBody>
      </p:sp>
      <p:pic>
        <p:nvPicPr>
          <p:cNvPr id="358" name="picture 358"/>
          <p:cNvPicPr>
            <a:picLocks noChangeAspect="1"/>
          </p:cNvPicPr>
          <p:nvPr/>
        </p:nvPicPr>
        <p:blipFill>
          <a:blip r:embed="rId1"/>
          <a:stretch>
            <a:fillRect/>
          </a:stretch>
        </p:blipFill>
        <p:spPr>
          <a:xfrm rot="21600000">
            <a:off x="1082166" y="4932527"/>
            <a:ext cx="666953" cy="774382"/>
          </a:xfrm>
          <a:prstGeom prst="rect">
            <a:avLst/>
          </a:prstGeom>
        </p:spPr>
      </p:pic>
      <p:sp>
        <p:nvSpPr>
          <p:cNvPr id="360" name="path 360"/>
          <p:cNvSpPr/>
          <p:nvPr/>
        </p:nvSpPr>
        <p:spPr>
          <a:xfrm>
            <a:off x="327698" y="4763515"/>
            <a:ext cx="5372100" cy="1204595"/>
          </a:xfrm>
          <a:custGeom>
            <a:avLst/>
            <a:gdLst/>
            <a:ahLst/>
            <a:cxnLst/>
            <a:rect l="0" t="0" r="0" b="0"/>
            <a:pathLst>
              <a:path w="8460" h="1897">
                <a:moveTo>
                  <a:pt x="0" y="1897"/>
                </a:moveTo>
                <a:lnTo>
                  <a:pt x="8460" y="1897"/>
                </a:lnTo>
                <a:lnTo>
                  <a:pt x="8460" y="0"/>
                </a:lnTo>
                <a:lnTo>
                  <a:pt x="0" y="0"/>
                </a:lnTo>
                <a:lnTo>
                  <a:pt x="0" y="1897"/>
                </a:lnTo>
                <a:close/>
              </a:path>
            </a:pathLst>
          </a:custGeom>
          <a:solidFill>
            <a:srgbClr val="C00000">
              <a:alpha val="7058"/>
            </a:srgbClr>
          </a:solidFill>
          <a:ln w="0" cap="flat">
            <a:noFill/>
            <a:prstDash val="solid"/>
            <a:miter lim="0"/>
          </a:ln>
        </p:spPr>
        <p:txBody>
          <a:bodyPr rtlCol="0"/>
          <a:lstStyle/>
          <a:p>
            <a:pPr algn="ctr"/>
            <a:endParaRPr lang="zh-CN" altLang="en-US"/>
          </a:p>
        </p:txBody>
      </p:sp>
      <p:sp>
        <p:nvSpPr>
          <p:cNvPr id="362" name="textbox 362"/>
          <p:cNvSpPr/>
          <p:nvPr/>
        </p:nvSpPr>
        <p:spPr>
          <a:xfrm>
            <a:off x="415624" y="3174612"/>
            <a:ext cx="5250179" cy="87376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3335" algn="l" rtl="0" eaLnBrk="0">
              <a:lnSpc>
                <a:spcPct val="89000"/>
              </a:lnSpc>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基于自研通感一体技术（Mesh协议+传感），实现</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感应调光、恒定</a:t>
            </a:r>
            <a:endParaRPr sz="1400" dirty="0">
              <a:latin typeface="微软雅黑" panose="020B0503020204020204" charset="-122"/>
              <a:ea typeface="微软雅黑" panose="020B0503020204020204" charset="-122"/>
              <a:cs typeface="微软雅黑" panose="020B0503020204020204" charset="-122"/>
            </a:endParaRPr>
          </a:p>
          <a:p>
            <a:pPr marL="12700" indent="1905" algn="l" rtl="0" eaLnBrk="0">
              <a:lnSpc>
                <a:spcPct val="154000"/>
              </a:lnSpc>
              <a:spcBef>
                <a:spcPts val="5"/>
              </a:spcBef>
            </a:pP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照度、按需照明、远程控灯、定时开关、联动调光</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等功能，帮助客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户降低照明用能，</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节能率30%以上</a:t>
            </a:r>
            <a:endParaRPr sz="1400" dirty="0">
              <a:latin typeface="微软雅黑" panose="020B0503020204020204" charset="-122"/>
              <a:ea typeface="微软雅黑" panose="020B0503020204020204" charset="-122"/>
              <a:cs typeface="微软雅黑" panose="020B0503020204020204" charset="-122"/>
            </a:endParaRPr>
          </a:p>
        </p:txBody>
      </p:sp>
      <p:graphicFrame>
        <p:nvGraphicFramePr>
          <p:cNvPr id="364" name="table 364"/>
          <p:cNvGraphicFramePr>
            <a:graphicFrameLocks noGrp="1"/>
          </p:cNvGraphicFramePr>
          <p:nvPr/>
        </p:nvGraphicFramePr>
        <p:xfrm>
          <a:off x="9112504" y="1195578"/>
          <a:ext cx="2735580" cy="1323975"/>
        </p:xfrm>
        <a:graphic>
          <a:graphicData uri="http://schemas.openxmlformats.org/drawingml/2006/table">
            <a:tbl>
              <a:tblPr/>
              <a:tblGrid>
                <a:gridCol w="2735580"/>
              </a:tblGrid>
              <a:tr h="1311275">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005205" algn="l" rtl="0" eaLnBrk="0">
                        <a:lnSpc>
                          <a:spcPct val="89000"/>
                        </a:lnSpc>
                      </a:pP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AI智能体</a:t>
                      </a:r>
                      <a:endParaRPr sz="1400" dirty="0">
                        <a:latin typeface="微软雅黑" panose="020B0503020204020204" charset="-122"/>
                        <a:ea typeface="微软雅黑" panose="020B0503020204020204" charset="-122"/>
                        <a:cs typeface="微软雅黑" panose="020B0503020204020204" charset="-122"/>
                      </a:endParaRPr>
                    </a:p>
                    <a:p>
                      <a:pPr marL="387350" indent="-279400" algn="l" rtl="0" eaLnBrk="0">
                        <a:lnSpc>
                          <a:spcPct val="97000"/>
                        </a:lnSpc>
                        <a:spcBef>
                          <a:spcPts val="200"/>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70" dirty="0">
                          <a:solidFill>
                            <a:srgbClr val="000000">
                              <a:alpha val="100000"/>
                            </a:srgbClr>
                          </a:solidFill>
                          <a:latin typeface="Arial" panose="020B0604020202020204"/>
                          <a:ea typeface="Arial" panose="020B0604020202020204"/>
                          <a:cs typeface="Arial" panose="020B0604020202020204"/>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照明节能智能体：</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潮汐节能</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大脑实时采集太阳光照变化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情况，动态调节灯具亮度，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使室内照度保持恒定不变</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12700" cap="flat" cmpd="sng" algn="ctr">
                      <a:solidFill>
                        <a:srgbClr val="C00000"/>
                      </a:solidFill>
                      <a:prstDash val="dash"/>
                      <a:round/>
                      <a:headEnd type="none" w="med" len="med"/>
                      <a:tailEnd type="none" w="med" len="med"/>
                    </a:lnB>
                  </a:tcPr>
                </a:tc>
              </a:tr>
            </a:tbl>
          </a:graphicData>
        </a:graphic>
      </p:graphicFrame>
      <p:sp>
        <p:nvSpPr>
          <p:cNvPr id="366" name="textbox 366"/>
          <p:cNvSpPr/>
          <p:nvPr/>
        </p:nvSpPr>
        <p:spPr>
          <a:xfrm>
            <a:off x="7359660" y="5562752"/>
            <a:ext cx="4370070" cy="788034"/>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9685" algn="l" rtl="0" eaLnBrk="0">
              <a:lnSpc>
                <a:spcPct val="89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中国电信佛山分公司照明改造</a:t>
            </a:r>
            <a:endParaRPr sz="1400" dirty="0">
              <a:latin typeface="微软雅黑" panose="020B0503020204020204" charset="-122"/>
              <a:ea typeface="微软雅黑" panose="020B0503020204020204" charset="-122"/>
              <a:cs typeface="微软雅黑" panose="020B0503020204020204" charset="-122"/>
            </a:endParaRPr>
          </a:p>
          <a:p>
            <a:pPr marL="18415" indent="-5715" algn="l" rtl="0" eaLnBrk="0">
              <a:lnSpc>
                <a:spcPct val="127000"/>
              </a:lnSpc>
              <a:spcBef>
                <a:spcPts val="235"/>
              </a:spcBef>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完成办公区、会议室、独立办公室、走廊/电梯厅等多</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场</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景绿色照明改造，</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楼内综合照明能耗相比以往</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降低40%</a:t>
            </a:r>
            <a:endParaRPr sz="1400" dirty="0">
              <a:latin typeface="微软雅黑" panose="020B0503020204020204" charset="-122"/>
              <a:ea typeface="微软雅黑" panose="020B0503020204020204" charset="-122"/>
              <a:cs typeface="微软雅黑" panose="020B0503020204020204" charset="-122"/>
            </a:endParaRPr>
          </a:p>
        </p:txBody>
      </p:sp>
      <p:graphicFrame>
        <p:nvGraphicFramePr>
          <p:cNvPr id="368" name="table 368"/>
          <p:cNvGraphicFramePr>
            <a:graphicFrameLocks noGrp="1"/>
          </p:cNvGraphicFramePr>
          <p:nvPr/>
        </p:nvGraphicFramePr>
        <p:xfrm>
          <a:off x="955547" y="4932527"/>
          <a:ext cx="3803015" cy="831850"/>
        </p:xfrm>
        <a:graphic>
          <a:graphicData uri="http://schemas.openxmlformats.org/drawingml/2006/table">
            <a:tbl>
              <a:tblPr/>
              <a:tblGrid>
                <a:gridCol w="2385695"/>
                <a:gridCol w="1417319"/>
              </a:tblGrid>
              <a:tr h="831850">
                <a:tc>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002665" algn="l" rtl="0" eaLnBrk="0">
                        <a:lnSpc>
                          <a:spcPts val="2385"/>
                        </a:lnSpc>
                      </a:pPr>
                      <a:r>
                        <a:rPr sz="16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6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6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16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138000"/>
                        </a:lnSpc>
                      </a:pPr>
                      <a:endParaRPr sz="1000" dirty="0">
                        <a:latin typeface="Arial" panose="020B0604020202020204"/>
                        <a:ea typeface="Arial" panose="020B0604020202020204"/>
                        <a:cs typeface="Arial" panose="020B0604020202020204"/>
                      </a:endParaRPr>
                    </a:p>
                    <a:p>
                      <a:pPr marL="580390" algn="l" rtl="0" eaLnBrk="0">
                        <a:lnSpc>
                          <a:spcPct val="80000"/>
                        </a:lnSpc>
                        <a:spcBef>
                          <a:spcPts val="5"/>
                        </a:spcBef>
                        <a:tabLst>
                          <a:tab pos="644525" algn="l"/>
                        </a:tabLst>
                      </a:pPr>
                      <a:r>
                        <a:rPr sz="1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1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11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r>
            </a:tbl>
          </a:graphicData>
        </a:graphic>
      </p:graphicFrame>
      <p:pic>
        <p:nvPicPr>
          <p:cNvPr id="370" name="picture 370"/>
          <p:cNvPicPr>
            <a:picLocks noChangeAspect="1"/>
          </p:cNvPicPr>
          <p:nvPr/>
        </p:nvPicPr>
        <p:blipFill>
          <a:blip r:embed="rId2"/>
          <a:stretch>
            <a:fillRect/>
          </a:stretch>
        </p:blipFill>
        <p:spPr>
          <a:xfrm rot="21600000">
            <a:off x="4122530" y="5054562"/>
            <a:ext cx="634166" cy="530390"/>
          </a:xfrm>
          <a:prstGeom prst="rect">
            <a:avLst/>
          </a:prstGeom>
        </p:spPr>
      </p:pic>
      <p:pic>
        <p:nvPicPr>
          <p:cNvPr id="372" name="picture 372"/>
          <p:cNvPicPr>
            <a:picLocks noChangeAspect="1"/>
          </p:cNvPicPr>
          <p:nvPr/>
        </p:nvPicPr>
        <p:blipFill>
          <a:blip r:embed="rId3"/>
          <a:stretch>
            <a:fillRect/>
          </a:stretch>
        </p:blipFill>
        <p:spPr>
          <a:xfrm rot="21600000">
            <a:off x="3495929" y="5157901"/>
            <a:ext cx="426065" cy="344754"/>
          </a:xfrm>
          <a:prstGeom prst="rect">
            <a:avLst/>
          </a:prstGeom>
        </p:spPr>
      </p:pic>
      <p:pic>
        <p:nvPicPr>
          <p:cNvPr id="374" name="picture 374"/>
          <p:cNvPicPr>
            <a:picLocks noChangeAspect="1"/>
          </p:cNvPicPr>
          <p:nvPr/>
        </p:nvPicPr>
        <p:blipFill>
          <a:blip r:embed="rId4"/>
          <a:stretch>
            <a:fillRect/>
          </a:stretch>
        </p:blipFill>
        <p:spPr>
          <a:xfrm rot="21600000">
            <a:off x="2323998" y="5164846"/>
            <a:ext cx="580163" cy="347924"/>
          </a:xfrm>
          <a:prstGeom prst="rect">
            <a:avLst/>
          </a:prstGeom>
        </p:spPr>
      </p:pic>
      <p:grpSp>
        <p:nvGrpSpPr>
          <p:cNvPr id="10" name="group 10"/>
          <p:cNvGrpSpPr/>
          <p:nvPr/>
        </p:nvGrpSpPr>
        <p:grpSpPr>
          <a:xfrm rot="21600000">
            <a:off x="364289" y="940161"/>
            <a:ext cx="1686579" cy="1660514"/>
            <a:chOff x="0" y="0"/>
            <a:chExt cx="1686579" cy="1660514"/>
          </a:xfrm>
        </p:grpSpPr>
        <p:pic>
          <p:nvPicPr>
            <p:cNvPr id="376" name="picture 376"/>
            <p:cNvPicPr>
              <a:picLocks noChangeAspect="1"/>
            </p:cNvPicPr>
            <p:nvPr/>
          </p:nvPicPr>
          <p:blipFill>
            <a:blip r:embed="rId5"/>
            <a:stretch>
              <a:fillRect/>
            </a:stretch>
          </p:blipFill>
          <p:spPr>
            <a:xfrm rot="21600000">
              <a:off x="0" y="0"/>
              <a:ext cx="1686579" cy="1660514"/>
            </a:xfrm>
            <a:prstGeom prst="rect">
              <a:avLst/>
            </a:prstGeom>
          </p:spPr>
        </p:pic>
        <p:sp>
          <p:nvSpPr>
            <p:cNvPr id="378" name="textbox 378"/>
            <p:cNvSpPr/>
            <p:nvPr/>
          </p:nvSpPr>
          <p:spPr>
            <a:xfrm>
              <a:off x="-12700" y="-12700"/>
              <a:ext cx="1712595" cy="1685925"/>
            </a:xfrm>
            <a:prstGeom prst="rect">
              <a:avLst/>
            </a:prstGeom>
            <a:noFill/>
            <a:ln w="0" cap="flat">
              <a:noFill/>
              <a:prstDash val="solid"/>
              <a:miter lim="0"/>
            </a:ln>
          </p:spPr>
          <p:txBody>
            <a:bodyPr vert="horz" wrap="square" lIns="0" tIns="0" rIns="0" bIns="0"/>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81610" algn="l" rtl="0" eaLnBrk="0">
                <a:lnSpc>
                  <a:spcPct val="89000"/>
                </a:lnSpc>
              </a:pPr>
              <a:r>
                <a:rPr sz="24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30%-50%</a:t>
              </a:r>
              <a:endParaRPr sz="2400" dirty="0">
                <a:latin typeface="微软雅黑" panose="020B0503020204020204" charset="-122"/>
                <a:ea typeface="微软雅黑" panose="020B0503020204020204" charset="-122"/>
                <a:cs typeface="微软雅黑" panose="020B0503020204020204" charset="-122"/>
              </a:endParaRPr>
            </a:p>
            <a:p>
              <a:pPr marL="656590" algn="l" rtl="0" eaLnBrk="0">
                <a:lnSpc>
                  <a:spcPct val="89000"/>
                </a:lnSpc>
                <a:spcBef>
                  <a:spcPts val="145"/>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节能率</a:t>
              </a:r>
              <a:endParaRPr sz="1200" dirty="0">
                <a:latin typeface="微软雅黑" panose="020B0503020204020204" charset="-122"/>
                <a:ea typeface="微软雅黑" panose="020B0503020204020204" charset="-122"/>
                <a:cs typeface="微软雅黑" panose="020B0503020204020204" charset="-122"/>
              </a:endParaRPr>
            </a:p>
          </p:txBody>
        </p:sp>
      </p:grpSp>
      <p:sp>
        <p:nvSpPr>
          <p:cNvPr id="380" name="textbox 380"/>
          <p:cNvSpPr/>
          <p:nvPr/>
        </p:nvSpPr>
        <p:spPr>
          <a:xfrm>
            <a:off x="417376" y="200056"/>
            <a:ext cx="628904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标品2：面向建筑公共区域的室内照明节能产品</a:t>
            </a:r>
            <a:endParaRPr sz="2400" dirty="0">
              <a:latin typeface="微软雅黑" panose="020B0503020204020204" charset="-122"/>
              <a:ea typeface="微软雅黑" panose="020B0503020204020204" charset="-122"/>
              <a:cs typeface="微软雅黑" panose="020B0503020204020204" charset="-122"/>
            </a:endParaRPr>
          </a:p>
        </p:txBody>
      </p:sp>
      <p:pic>
        <p:nvPicPr>
          <p:cNvPr id="382" name="picture 382"/>
          <p:cNvPicPr>
            <a:picLocks noChangeAspect="1"/>
          </p:cNvPicPr>
          <p:nvPr/>
        </p:nvPicPr>
        <p:blipFill>
          <a:blip r:embed="rId6"/>
          <a:stretch>
            <a:fillRect/>
          </a:stretch>
        </p:blipFill>
        <p:spPr>
          <a:xfrm rot="21600000">
            <a:off x="6115050" y="5407659"/>
            <a:ext cx="1161415" cy="1161415"/>
          </a:xfrm>
          <a:prstGeom prst="rect">
            <a:avLst/>
          </a:prstGeom>
        </p:spPr>
      </p:pic>
      <p:pic>
        <p:nvPicPr>
          <p:cNvPr id="384" name="picture 384"/>
          <p:cNvPicPr>
            <a:picLocks noChangeAspect="1"/>
          </p:cNvPicPr>
          <p:nvPr/>
        </p:nvPicPr>
        <p:blipFill>
          <a:blip r:embed="rId7"/>
          <a:stretch>
            <a:fillRect/>
          </a:stretch>
        </p:blipFill>
        <p:spPr>
          <a:xfrm rot="21600000">
            <a:off x="5747258" y="1202016"/>
            <a:ext cx="1476375" cy="912279"/>
          </a:xfrm>
          <a:prstGeom prst="rect">
            <a:avLst/>
          </a:prstGeom>
        </p:spPr>
      </p:pic>
      <p:pic>
        <p:nvPicPr>
          <p:cNvPr id="386" name="picture 386"/>
          <p:cNvPicPr>
            <a:picLocks noChangeAspect="1"/>
          </p:cNvPicPr>
          <p:nvPr/>
        </p:nvPicPr>
        <p:blipFill>
          <a:blip r:embed="rId8"/>
          <a:stretch>
            <a:fillRect/>
          </a:stretch>
        </p:blipFill>
        <p:spPr>
          <a:xfrm rot="21600000">
            <a:off x="2266569" y="1201928"/>
            <a:ext cx="1417573" cy="929258"/>
          </a:xfrm>
          <a:prstGeom prst="rect">
            <a:avLst/>
          </a:prstGeom>
        </p:spPr>
      </p:pic>
      <p:pic>
        <p:nvPicPr>
          <p:cNvPr id="388" name="picture 388"/>
          <p:cNvPicPr>
            <a:picLocks noChangeAspect="1"/>
          </p:cNvPicPr>
          <p:nvPr/>
        </p:nvPicPr>
        <p:blipFill>
          <a:blip r:embed="rId9"/>
          <a:stretch>
            <a:fillRect/>
          </a:stretch>
        </p:blipFill>
        <p:spPr>
          <a:xfrm rot="21600000">
            <a:off x="4000372" y="1210779"/>
            <a:ext cx="1430654" cy="912279"/>
          </a:xfrm>
          <a:prstGeom prst="rect">
            <a:avLst/>
          </a:prstGeom>
        </p:spPr>
      </p:pic>
      <p:pic>
        <p:nvPicPr>
          <p:cNvPr id="390" name="picture 390"/>
          <p:cNvPicPr>
            <a:picLocks noChangeAspect="1"/>
          </p:cNvPicPr>
          <p:nvPr/>
        </p:nvPicPr>
        <p:blipFill>
          <a:blip r:embed="rId10"/>
          <a:stretch>
            <a:fillRect/>
          </a:stretch>
        </p:blipFill>
        <p:spPr>
          <a:xfrm rot="21600000">
            <a:off x="7528433" y="1202016"/>
            <a:ext cx="1429004" cy="912279"/>
          </a:xfrm>
          <a:prstGeom prst="rect">
            <a:avLst/>
          </a:prstGeom>
        </p:spPr>
      </p:pic>
      <p:sp>
        <p:nvSpPr>
          <p:cNvPr id="392" name="textbox 392"/>
          <p:cNvSpPr/>
          <p:nvPr/>
        </p:nvSpPr>
        <p:spPr>
          <a:xfrm>
            <a:off x="3411494" y="2643625"/>
            <a:ext cx="4397375" cy="215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9000"/>
              </a:lnSpc>
            </a:pPr>
            <a:r>
              <a:rPr sz="14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室内照明灯具全品类新资</a:t>
            </a: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费，</a:t>
            </a:r>
            <a:r>
              <a:rPr sz="14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价格普遍下降30%-40%！</a:t>
            </a:r>
            <a:endParaRPr sz="1400" dirty="0">
              <a:latin typeface="微软雅黑" panose="020B0503020204020204" charset="-122"/>
              <a:ea typeface="微软雅黑" panose="020B0503020204020204" charset="-122"/>
              <a:cs typeface="微软雅黑" panose="020B0503020204020204" charset="-122"/>
            </a:endParaRPr>
          </a:p>
        </p:txBody>
      </p:sp>
      <p:pic>
        <p:nvPicPr>
          <p:cNvPr id="394" name="picture 394"/>
          <p:cNvPicPr>
            <a:picLocks noChangeAspect="1"/>
          </p:cNvPicPr>
          <p:nvPr/>
        </p:nvPicPr>
        <p:blipFill>
          <a:blip r:embed="rId11"/>
          <a:stretch>
            <a:fillRect/>
          </a:stretch>
        </p:blipFill>
        <p:spPr>
          <a:xfrm rot="21600000">
            <a:off x="335356" y="807667"/>
            <a:ext cx="11520043" cy="67235"/>
          </a:xfrm>
          <a:prstGeom prst="rect">
            <a:avLst/>
          </a:prstGeom>
        </p:spPr>
      </p:pic>
      <p:sp>
        <p:nvSpPr>
          <p:cNvPr id="396" name="textbox 396"/>
          <p:cNvSpPr/>
          <p:nvPr/>
        </p:nvSpPr>
        <p:spPr>
          <a:xfrm>
            <a:off x="6021832" y="5080380"/>
            <a:ext cx="1508760" cy="31559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2000"/>
              </a:lnSpc>
            </a:pPr>
            <a:endParaRPr sz="500" dirty="0">
              <a:latin typeface="Arial" panose="020B0604020202020204"/>
              <a:ea typeface="Arial" panose="020B0604020202020204"/>
              <a:cs typeface="Arial" panose="020B0604020202020204"/>
            </a:endParaRPr>
          </a:p>
          <a:p>
            <a:pPr marL="399415" algn="l" rtl="0" eaLnBrk="0">
              <a:lnSpc>
                <a:spcPct val="89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落地案例</a:t>
            </a:r>
            <a:endParaRPr sz="1400" dirty="0">
              <a:latin typeface="微软雅黑" panose="020B0503020204020204" charset="-122"/>
              <a:ea typeface="微软雅黑" panose="020B0503020204020204" charset="-122"/>
              <a:cs typeface="微软雅黑" panose="020B0503020204020204" charset="-122"/>
            </a:endParaRPr>
          </a:p>
        </p:txBody>
      </p:sp>
      <p:sp>
        <p:nvSpPr>
          <p:cNvPr id="398" name="textbox 398"/>
          <p:cNvSpPr/>
          <p:nvPr/>
        </p:nvSpPr>
        <p:spPr>
          <a:xfrm>
            <a:off x="409575" y="4278757"/>
            <a:ext cx="1508125" cy="31559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2000"/>
              </a:lnSpc>
            </a:pPr>
            <a:endParaRPr sz="500" dirty="0">
              <a:latin typeface="Arial" panose="020B0604020202020204"/>
              <a:ea typeface="Arial" panose="020B0604020202020204"/>
              <a:cs typeface="Arial" panose="020B0604020202020204"/>
            </a:endParaRPr>
          </a:p>
          <a:p>
            <a:pPr marL="398780" algn="l"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产品形态</a:t>
            </a:r>
            <a:endParaRPr sz="1400" dirty="0">
              <a:latin typeface="微软雅黑" panose="020B0503020204020204" charset="-122"/>
              <a:ea typeface="微软雅黑" panose="020B0503020204020204" charset="-122"/>
              <a:cs typeface="微软雅黑" panose="020B0503020204020204" charset="-122"/>
            </a:endParaRPr>
          </a:p>
        </p:txBody>
      </p:sp>
      <p:sp>
        <p:nvSpPr>
          <p:cNvPr id="400" name="textbox 400"/>
          <p:cNvSpPr/>
          <p:nvPr/>
        </p:nvSpPr>
        <p:spPr>
          <a:xfrm>
            <a:off x="5956300" y="3098672"/>
            <a:ext cx="1508125" cy="314959"/>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1000"/>
              </a:lnSpc>
            </a:pPr>
            <a:endParaRPr sz="500" dirty="0">
              <a:latin typeface="Arial" panose="020B0604020202020204"/>
              <a:ea typeface="Arial" panose="020B0604020202020204"/>
              <a:cs typeface="Arial" panose="020B0604020202020204"/>
            </a:endParaRPr>
          </a:p>
          <a:p>
            <a:pPr marL="391160" algn="l" rtl="0" eaLnBrk="0">
              <a:lnSpc>
                <a:spcPct val="89000"/>
              </a:lnSpc>
              <a:spcBef>
                <a:spcPts val="5"/>
              </a:spcBef>
            </a:pPr>
            <a:r>
              <a:rPr sz="14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AI</a:t>
            </a: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智能体</a:t>
            </a:r>
            <a:endParaRPr sz="1400" dirty="0">
              <a:latin typeface="微软雅黑" panose="020B0503020204020204" charset="-122"/>
              <a:ea typeface="微软雅黑" panose="020B0503020204020204" charset="-122"/>
              <a:cs typeface="微软雅黑" panose="020B0503020204020204" charset="-122"/>
            </a:endParaRPr>
          </a:p>
        </p:txBody>
      </p:sp>
      <p:sp>
        <p:nvSpPr>
          <p:cNvPr id="402" name="textbox 402"/>
          <p:cNvSpPr/>
          <p:nvPr/>
        </p:nvSpPr>
        <p:spPr>
          <a:xfrm>
            <a:off x="5747258" y="2198318"/>
            <a:ext cx="1477010" cy="307975"/>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472440"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办公区</a:t>
            </a:r>
            <a:endParaRPr sz="1400" dirty="0">
              <a:latin typeface="微软雅黑" panose="020B0503020204020204" charset="-122"/>
              <a:ea typeface="微软雅黑" panose="020B0503020204020204" charset="-122"/>
              <a:cs typeface="微软雅黑" panose="020B0503020204020204" charset="-122"/>
            </a:endParaRPr>
          </a:p>
        </p:txBody>
      </p:sp>
      <p:sp>
        <p:nvSpPr>
          <p:cNvPr id="404" name="textbox 404"/>
          <p:cNvSpPr/>
          <p:nvPr/>
        </p:nvSpPr>
        <p:spPr>
          <a:xfrm>
            <a:off x="7526781" y="2198370"/>
            <a:ext cx="1431289" cy="306704"/>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450850"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会议室</a:t>
            </a:r>
            <a:endParaRPr sz="1400" dirty="0">
              <a:latin typeface="微软雅黑" panose="020B0503020204020204" charset="-122"/>
              <a:ea typeface="微软雅黑" panose="020B0503020204020204" charset="-122"/>
              <a:cs typeface="微软雅黑" panose="020B0503020204020204" charset="-122"/>
            </a:endParaRPr>
          </a:p>
        </p:txBody>
      </p:sp>
      <p:sp>
        <p:nvSpPr>
          <p:cNvPr id="406" name="textbox 406"/>
          <p:cNvSpPr/>
          <p:nvPr/>
        </p:nvSpPr>
        <p:spPr>
          <a:xfrm>
            <a:off x="2257932" y="2207133"/>
            <a:ext cx="1431289" cy="306704"/>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539115"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走廊</a:t>
            </a:r>
            <a:endParaRPr sz="1400" dirty="0">
              <a:latin typeface="微软雅黑" panose="020B0503020204020204" charset="-122"/>
              <a:ea typeface="微软雅黑" panose="020B0503020204020204" charset="-122"/>
              <a:cs typeface="微软雅黑" panose="020B0503020204020204" charset="-122"/>
            </a:endParaRPr>
          </a:p>
        </p:txBody>
      </p:sp>
      <p:sp>
        <p:nvSpPr>
          <p:cNvPr id="408" name="textbox 408"/>
          <p:cNvSpPr/>
          <p:nvPr/>
        </p:nvSpPr>
        <p:spPr>
          <a:xfrm>
            <a:off x="4011802" y="2207133"/>
            <a:ext cx="1430655" cy="306704"/>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360680"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应急楼梯</a:t>
            </a:r>
            <a:endParaRPr sz="1400" dirty="0">
              <a:latin typeface="微软雅黑" panose="020B0503020204020204" charset="-122"/>
              <a:ea typeface="微软雅黑" panose="020B0503020204020204" charset="-122"/>
              <a:cs typeface="微软雅黑" panose="020B0503020204020204" charset="-122"/>
            </a:endParaRPr>
          </a:p>
        </p:txBody>
      </p:sp>
      <p:pic>
        <p:nvPicPr>
          <p:cNvPr id="410" name="picture 410"/>
          <p:cNvPicPr>
            <a:picLocks noChangeAspect="1"/>
          </p:cNvPicPr>
          <p:nvPr/>
        </p:nvPicPr>
        <p:blipFill>
          <a:blip r:embed="rId12"/>
          <a:stretch>
            <a:fillRect/>
          </a:stretch>
        </p:blipFill>
        <p:spPr>
          <a:xfrm rot="21600000">
            <a:off x="11125571" y="215865"/>
            <a:ext cx="721554" cy="526610"/>
          </a:xfrm>
          <a:prstGeom prst="rect">
            <a:avLst/>
          </a:prstGeom>
        </p:spPr>
      </p:pic>
      <p:sp>
        <p:nvSpPr>
          <p:cNvPr id="412" name="textbox 412"/>
          <p:cNvSpPr/>
          <p:nvPr/>
        </p:nvSpPr>
        <p:spPr>
          <a:xfrm>
            <a:off x="942847" y="5589828"/>
            <a:ext cx="2138679" cy="1879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潮汐节能大脑      边缘数采服务</a:t>
            </a:r>
            <a:endParaRPr sz="1200" dirty="0">
              <a:latin typeface="微软雅黑" panose="020B0503020204020204" charset="-122"/>
              <a:ea typeface="微软雅黑" panose="020B0503020204020204" charset="-122"/>
              <a:cs typeface="微软雅黑" panose="020B0503020204020204" charset="-122"/>
            </a:endParaRPr>
          </a:p>
        </p:txBody>
      </p:sp>
      <p:sp>
        <p:nvSpPr>
          <p:cNvPr id="414" name="textbox 414"/>
          <p:cNvSpPr/>
          <p:nvPr/>
        </p:nvSpPr>
        <p:spPr>
          <a:xfrm>
            <a:off x="3544950" y="5589828"/>
            <a:ext cx="937260" cy="1879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照明节能服务</a:t>
            </a:r>
            <a:endParaRPr sz="1200" dirty="0">
              <a:latin typeface="微软雅黑" panose="020B0503020204020204" charset="-122"/>
              <a:ea typeface="微软雅黑" panose="020B0503020204020204" charset="-122"/>
              <a:cs typeface="微软雅黑" panose="020B0503020204020204" charset="-122"/>
            </a:endParaRPr>
          </a:p>
        </p:txBody>
      </p:sp>
      <p:sp>
        <p:nvSpPr>
          <p:cNvPr id="416" name="textbox 416"/>
          <p:cNvSpPr/>
          <p:nvPr/>
        </p:nvSpPr>
        <p:spPr>
          <a:xfrm>
            <a:off x="11658423" y="6509721"/>
            <a:ext cx="134620"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8</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picture 418"/>
          <p:cNvPicPr>
            <a:picLocks noChangeAspect="1"/>
          </p:cNvPicPr>
          <p:nvPr/>
        </p:nvPicPr>
        <p:blipFill>
          <a:blip r:embed="rId1"/>
          <a:stretch>
            <a:fillRect/>
          </a:stretch>
        </p:blipFill>
        <p:spPr>
          <a:xfrm rot="21600000">
            <a:off x="364289" y="940161"/>
            <a:ext cx="1686579" cy="1660514"/>
          </a:xfrm>
          <a:prstGeom prst="rect">
            <a:avLst/>
          </a:prstGeom>
        </p:spPr>
      </p:pic>
      <p:graphicFrame>
        <p:nvGraphicFramePr>
          <p:cNvPr id="420" name="table 420"/>
          <p:cNvGraphicFramePr>
            <a:graphicFrameLocks noGrp="1"/>
          </p:cNvGraphicFramePr>
          <p:nvPr/>
        </p:nvGraphicFramePr>
        <p:xfrm>
          <a:off x="364289" y="940161"/>
          <a:ext cx="6781800" cy="1659890"/>
        </p:xfrm>
        <a:graphic>
          <a:graphicData uri="http://schemas.openxmlformats.org/drawingml/2006/table">
            <a:tbl>
              <a:tblPr/>
              <a:tblGrid>
                <a:gridCol w="1902460"/>
                <a:gridCol w="1734820"/>
                <a:gridCol w="1609089"/>
                <a:gridCol w="1535430"/>
              </a:tblGrid>
              <a:tr h="1659889">
                <a:tc>
                  <a:txBody>
                    <a:bodyPr/>
                    <a:lstStyle/>
                    <a:p>
                      <a:pPr algn="l" rtl="0" eaLnBrk="0">
                        <a:lnSpc>
                          <a:spcPct val="127000"/>
                        </a:lnSpc>
                      </a:pPr>
                      <a:endParaRPr sz="1000" dirty="0">
                        <a:latin typeface="Arial" panose="020B0604020202020204"/>
                        <a:ea typeface="Arial" panose="020B0604020202020204"/>
                        <a:cs typeface="Arial" panose="020B0604020202020204"/>
                      </a:endParaRPr>
                    </a:p>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128000"/>
                        </a:lnSpc>
                      </a:pPr>
                      <a:endParaRPr sz="1000" dirty="0">
                        <a:latin typeface="Arial" panose="020B0604020202020204"/>
                        <a:ea typeface="Arial" panose="020B0604020202020204"/>
                        <a:cs typeface="Arial" panose="020B0604020202020204"/>
                      </a:endParaRPr>
                    </a:p>
                    <a:p>
                      <a:pPr marL="267970" algn="l" rtl="0" eaLnBrk="0">
                        <a:lnSpc>
                          <a:spcPct val="89000"/>
                        </a:lnSpc>
                        <a:spcBef>
                          <a:spcPts val="5"/>
                        </a:spcBef>
                      </a:pPr>
                      <a:r>
                        <a:rPr sz="32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70%+</a:t>
                      </a:r>
                      <a:endParaRPr sz="3200" dirty="0">
                        <a:latin typeface="微软雅黑" panose="020B0503020204020204" charset="-122"/>
                        <a:ea typeface="微软雅黑" panose="020B0503020204020204" charset="-122"/>
                        <a:cs typeface="微软雅黑" panose="020B0503020204020204" charset="-122"/>
                      </a:endParaRPr>
                    </a:p>
                    <a:p>
                      <a:pPr marL="581660" algn="l" rtl="0" eaLnBrk="0">
                        <a:lnSpc>
                          <a:spcPct val="89000"/>
                        </a:lnSpc>
                        <a:spcBef>
                          <a:spcPts val="15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节能率</a:t>
                      </a:r>
                      <a:endParaRPr sz="1400" dirty="0">
                        <a:latin typeface="微软雅黑" panose="020B0503020204020204" charset="-122"/>
                        <a:ea typeface="微软雅黑" panose="020B0503020204020204" charset="-122"/>
                        <a:cs typeface="微软雅黑" panose="020B0503020204020204" charset="-122"/>
                      </a:endParaRPr>
                    </a:p>
                    <a:p>
                      <a:pPr marL="490855" algn="l" rtl="0" eaLnBrk="0">
                        <a:lnSpc>
                          <a:spcPts val="182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行业领先</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r>
            </a:tbl>
          </a:graphicData>
        </a:graphic>
      </p:graphicFrame>
      <p:graphicFrame>
        <p:nvGraphicFramePr>
          <p:cNvPr id="422" name="table 422"/>
          <p:cNvGraphicFramePr>
            <a:graphicFrameLocks noGrp="1"/>
          </p:cNvGraphicFramePr>
          <p:nvPr/>
        </p:nvGraphicFramePr>
        <p:xfrm>
          <a:off x="3673475" y="3422612"/>
          <a:ext cx="3698875" cy="2915919"/>
        </p:xfrm>
        <a:graphic>
          <a:graphicData uri="http://schemas.openxmlformats.org/drawingml/2006/table">
            <a:tbl>
              <a:tblPr/>
              <a:tblGrid>
                <a:gridCol w="3698875"/>
              </a:tblGrid>
              <a:tr h="932814">
                <a:tc>
                  <a:txBody>
                    <a:bodyPr/>
                    <a:lstStyle/>
                    <a:p>
                      <a:pPr algn="l" rtl="0" eaLnBrk="0">
                        <a:lnSpc>
                          <a:spcPct val="104000"/>
                        </a:lnSpc>
                      </a:pPr>
                      <a:endParaRPr sz="1000" dirty="0">
                        <a:latin typeface="Arial" panose="020B0604020202020204"/>
                        <a:ea typeface="Arial" panose="020B0604020202020204"/>
                        <a:cs typeface="Arial" panose="020B0604020202020204"/>
                      </a:endParaRPr>
                    </a:p>
                    <a:p>
                      <a:pPr marL="418465" algn="l" rtl="0" eaLnBrk="0">
                        <a:lnSpc>
                          <a:spcPct val="89000"/>
                        </a:lnSpc>
                        <a:spcBef>
                          <a:spcPts val="5"/>
                        </a:spcBef>
                      </a:pP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超高光效，额定光效超190lm/w！</a:t>
                      </a:r>
                      <a:endParaRPr sz="1400" dirty="0">
                        <a:latin typeface="微软雅黑" panose="020B0503020204020204" charset="-122"/>
                        <a:ea typeface="微软雅黑" panose="020B0503020204020204" charset="-122"/>
                        <a:cs typeface="微软雅黑" panose="020B0503020204020204" charset="-122"/>
                      </a:endParaRPr>
                    </a:p>
                    <a:p>
                      <a:pPr marL="370205" algn="l" rtl="0" eaLnBrk="0">
                        <a:lnSpc>
                          <a:spcPct val="89000"/>
                        </a:lnSpc>
                        <a:spcBef>
                          <a:spcPts val="690"/>
                        </a:spcBef>
                      </a:pP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只需一半的功率即可达到其他灯具相</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500" dirty="0">
                        <a:latin typeface="Arial" panose="020B0604020202020204"/>
                        <a:ea typeface="Arial" panose="020B0604020202020204"/>
                        <a:cs typeface="Arial" panose="020B0604020202020204"/>
                      </a:endParaRPr>
                    </a:p>
                    <a:p>
                      <a:pPr marL="1446530" algn="l" rtl="0" eaLnBrk="0">
                        <a:lnSpc>
                          <a:spcPct val="89000"/>
                        </a:lnSpc>
                        <a:spcBef>
                          <a:spcPts val="5"/>
                        </a:spcBef>
                      </a:pPr>
                      <a:r>
                        <a:rPr sz="14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同的亮度</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a:noFill/>
                    </a:lnB>
                  </a:tcPr>
                </a:tc>
              </a:tr>
              <a:tr h="198310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a:noFill/>
                    </a:lnT>
                    <a:lnB w="12700" cap="flat" cmpd="sng" algn="ctr">
                      <a:solidFill>
                        <a:srgbClr val="C00000"/>
                      </a:solidFill>
                      <a:prstDash val="dash"/>
                      <a:round/>
                      <a:headEnd type="none" w="med" len="med"/>
                      <a:tailEnd type="none" w="med" len="med"/>
                    </a:lnB>
                  </a:tcPr>
                </a:tc>
              </a:tr>
            </a:tbl>
          </a:graphicData>
        </a:graphic>
      </p:graphicFrame>
      <p:sp>
        <p:nvSpPr>
          <p:cNvPr id="424" name="textbox 424"/>
          <p:cNvSpPr/>
          <p:nvPr/>
        </p:nvSpPr>
        <p:spPr>
          <a:xfrm>
            <a:off x="423470" y="3869811"/>
            <a:ext cx="3042920" cy="2453639"/>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292100" indent="-280035" algn="l" rtl="0" eaLnBrk="0">
              <a:lnSpc>
                <a:spcPct val="114000"/>
              </a:lnSpc>
            </a:pPr>
            <a:r>
              <a:rPr sz="1400" kern="0" spc="-10" dirty="0">
                <a:solidFill>
                  <a:srgbClr val="C00000">
                    <a:alpha val="100000"/>
                  </a:srgbClr>
                </a:solidFill>
                <a:latin typeface="Arial" panose="020B0604020202020204"/>
                <a:ea typeface="Arial" panose="020B0604020202020204"/>
                <a:cs typeface="Arial" panose="020B0604020202020204"/>
              </a:rPr>
              <a:t>•</a:t>
            </a:r>
            <a:r>
              <a:rPr sz="1400" kern="0" spc="50" dirty="0">
                <a:solidFill>
                  <a:srgbClr val="C00000">
                    <a:alpha val="100000"/>
                  </a:srgbClr>
                </a:solidFill>
                <a:latin typeface="Arial" panose="020B0604020202020204"/>
                <a:ea typeface="Arial" panose="020B0604020202020204"/>
                <a:cs typeface="Arial" panose="020B0604020202020204"/>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极致节能：</a:t>
            </a:r>
            <a:r>
              <a:rPr sz="1400" b="1" kern="0" spc="-2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190lm/w超高光</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效，节</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能率70%以上</a:t>
            </a:r>
            <a:endParaRPr sz="1400" dirty="0">
              <a:latin typeface="微软雅黑" panose="020B0503020204020204" charset="-122"/>
              <a:ea typeface="微软雅黑" panose="020B0503020204020204" charset="-122"/>
              <a:cs typeface="微软雅黑" panose="020B0503020204020204" charset="-122"/>
            </a:endParaRPr>
          </a:p>
          <a:p>
            <a:pPr marL="291465" indent="-278765" algn="l" rtl="0" eaLnBrk="0">
              <a:lnSpc>
                <a:spcPct val="114000"/>
              </a:lnSpc>
              <a:spcBef>
                <a:spcPts val="540"/>
              </a:spcBef>
            </a:pPr>
            <a:r>
              <a:rPr sz="1400" kern="0" spc="-10" dirty="0">
                <a:solidFill>
                  <a:srgbClr val="C00000">
                    <a:alpha val="100000"/>
                  </a:srgbClr>
                </a:solidFill>
                <a:latin typeface="Arial" panose="020B0604020202020204"/>
                <a:ea typeface="Arial" panose="020B0604020202020204"/>
                <a:cs typeface="Arial" panose="020B0604020202020204"/>
              </a:rPr>
              <a:t>•</a:t>
            </a:r>
            <a:r>
              <a:rPr sz="1400" kern="0" spc="70" dirty="0">
                <a:solidFill>
                  <a:srgbClr val="C00000">
                    <a:alpha val="100000"/>
                  </a:srgbClr>
                </a:solidFill>
                <a:latin typeface="Arial" panose="020B0604020202020204"/>
                <a:ea typeface="Arial" panose="020B0604020202020204"/>
                <a:cs typeface="Arial" panose="020B0604020202020204"/>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智能调光：</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基于光照及人体感应，</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智能调节灯具亮度</a:t>
            </a:r>
            <a:endParaRPr sz="1400" dirty="0">
              <a:latin typeface="微软雅黑" panose="020B0503020204020204" charset="-122"/>
              <a:ea typeface="微软雅黑" panose="020B0503020204020204" charset="-122"/>
              <a:cs typeface="微软雅黑" panose="020B0503020204020204" charset="-122"/>
            </a:endParaRPr>
          </a:p>
          <a:p>
            <a:pPr marL="293370" indent="-280670" algn="l" rtl="0" eaLnBrk="0">
              <a:lnSpc>
                <a:spcPct val="114000"/>
              </a:lnSpc>
              <a:spcBef>
                <a:spcPts val="530"/>
              </a:spcBef>
            </a:pPr>
            <a:r>
              <a:rPr sz="1400" kern="0" spc="-10" dirty="0">
                <a:solidFill>
                  <a:srgbClr val="C00000">
                    <a:alpha val="100000"/>
                  </a:srgbClr>
                </a:solidFill>
                <a:latin typeface="Arial" panose="020B0604020202020204"/>
                <a:ea typeface="Arial" panose="020B0604020202020204"/>
                <a:cs typeface="Arial" panose="020B0604020202020204"/>
              </a:rPr>
              <a:t>•</a:t>
            </a:r>
            <a:r>
              <a:rPr sz="1400" kern="0" spc="60" dirty="0">
                <a:solidFill>
                  <a:srgbClr val="C00000">
                    <a:alpha val="100000"/>
                  </a:srgbClr>
                </a:solidFill>
                <a:latin typeface="Arial" panose="020B0604020202020204"/>
                <a:ea typeface="Arial" panose="020B0604020202020204"/>
                <a:cs typeface="Arial" panose="020B0604020202020204"/>
              </a:rPr>
              <a:t>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工业等级：</a:t>
            </a:r>
            <a:r>
              <a:rPr sz="1400" b="1" kern="0" spc="1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IP65防护等级，</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满足各</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类工业场所灯具要求</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7000"/>
              </a:lnSpc>
            </a:pPr>
            <a:endParaRPr sz="400" dirty="0">
              <a:latin typeface="Arial" panose="020B0604020202020204"/>
              <a:ea typeface="Arial" panose="020B0604020202020204"/>
              <a:cs typeface="Arial" panose="020B0604020202020204"/>
            </a:endParaRPr>
          </a:p>
          <a:p>
            <a:pPr marL="291465" indent="-278765" algn="l" rtl="0" eaLnBrk="0">
              <a:lnSpc>
                <a:spcPct val="119000"/>
              </a:lnSpc>
              <a:spcBef>
                <a:spcPts val="0"/>
              </a:spcBef>
            </a:pPr>
            <a:r>
              <a:rPr sz="1400" kern="0" spc="0" dirty="0">
                <a:solidFill>
                  <a:srgbClr val="C00000">
                    <a:alpha val="100000"/>
                  </a:srgbClr>
                </a:solidFill>
                <a:latin typeface="Arial" panose="020B0604020202020204"/>
                <a:ea typeface="Arial" panose="020B0604020202020204"/>
                <a:cs typeface="Arial" panose="020B0604020202020204"/>
              </a:rPr>
              <a:t>•</a:t>
            </a:r>
            <a:r>
              <a:rPr sz="1400" kern="0" spc="50" dirty="0">
                <a:solidFill>
                  <a:srgbClr val="C00000">
                    <a:alpha val="100000"/>
                  </a:srgbClr>
                </a:solidFill>
                <a:latin typeface="Arial" panose="020B0604020202020204"/>
                <a:ea typeface="Arial" panose="020B0604020202020204"/>
                <a:cs typeface="Arial" panose="020B0604020202020204"/>
              </a:rPr>
              <a:t>    </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信号稳定无干扰：</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采用</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电信4G蜂窝</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网络，不对车间/仓库内wifi频段的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智能设备产生信号干扰</a:t>
            </a:r>
            <a:endParaRPr sz="1400" dirty="0">
              <a:latin typeface="微软雅黑" panose="020B0503020204020204" charset="-122"/>
              <a:ea typeface="微软雅黑" panose="020B0503020204020204" charset="-122"/>
              <a:cs typeface="微软雅黑" panose="020B0503020204020204" charset="-122"/>
            </a:endParaRPr>
          </a:p>
        </p:txBody>
      </p:sp>
      <p:pic>
        <p:nvPicPr>
          <p:cNvPr id="426" name="picture 426"/>
          <p:cNvPicPr>
            <a:picLocks noChangeAspect="1"/>
          </p:cNvPicPr>
          <p:nvPr/>
        </p:nvPicPr>
        <p:blipFill>
          <a:blip r:embed="rId2"/>
          <a:stretch>
            <a:fillRect/>
          </a:stretch>
        </p:blipFill>
        <p:spPr>
          <a:xfrm rot="21600000">
            <a:off x="3822064" y="4384624"/>
            <a:ext cx="3371723" cy="1872869"/>
          </a:xfrm>
          <a:prstGeom prst="rect">
            <a:avLst/>
          </a:prstGeom>
        </p:spPr>
      </p:pic>
      <p:sp>
        <p:nvSpPr>
          <p:cNvPr id="428" name="path 428"/>
          <p:cNvSpPr/>
          <p:nvPr/>
        </p:nvSpPr>
        <p:spPr>
          <a:xfrm>
            <a:off x="9085834" y="3826509"/>
            <a:ext cx="868171" cy="187325"/>
          </a:xfrm>
          <a:custGeom>
            <a:avLst/>
            <a:gdLst/>
            <a:ahLst/>
            <a:cxnLst/>
            <a:rect l="0" t="0" r="0" b="0"/>
            <a:pathLst>
              <a:path w="1367" h="295">
                <a:moveTo>
                  <a:pt x="1" y="147"/>
                </a:moveTo>
                <a:cubicBezTo>
                  <a:pt x="1" y="66"/>
                  <a:pt x="306" y="1"/>
                  <a:pt x="683" y="1"/>
                </a:cubicBezTo>
                <a:cubicBezTo>
                  <a:pt x="1060" y="1"/>
                  <a:pt x="1365" y="66"/>
                  <a:pt x="1365" y="147"/>
                </a:cubicBezTo>
                <a:cubicBezTo>
                  <a:pt x="1365" y="228"/>
                  <a:pt x="1060" y="293"/>
                  <a:pt x="683" y="293"/>
                </a:cubicBezTo>
                <a:cubicBezTo>
                  <a:pt x="306" y="293"/>
                  <a:pt x="1" y="228"/>
                  <a:pt x="1" y="147"/>
                </a:cubicBezTo>
              </a:path>
            </a:pathLst>
          </a:custGeom>
          <a:noFill/>
          <a:ln w="1778" cap="flat">
            <a:solidFill>
              <a:srgbClr val="A6A6A6"/>
            </a:solidFill>
            <a:prstDash val="solid"/>
            <a:round/>
          </a:ln>
        </p:spPr>
        <p:txBody>
          <a:bodyPr rtlCol="0"/>
          <a:lstStyle/>
          <a:p>
            <a:pPr algn="ctr"/>
            <a:endParaRPr lang="zh-CN" altLang="en-US"/>
          </a:p>
        </p:txBody>
      </p:sp>
      <p:pic>
        <p:nvPicPr>
          <p:cNvPr id="430" name="picture 430"/>
          <p:cNvPicPr>
            <a:picLocks noChangeAspect="1"/>
          </p:cNvPicPr>
          <p:nvPr/>
        </p:nvPicPr>
        <p:blipFill>
          <a:blip r:embed="rId3"/>
          <a:stretch>
            <a:fillRect/>
          </a:stretch>
        </p:blipFill>
        <p:spPr>
          <a:xfrm rot="21600000">
            <a:off x="9084543" y="3324517"/>
            <a:ext cx="870854" cy="598026"/>
          </a:xfrm>
          <a:prstGeom prst="rect">
            <a:avLst/>
          </a:prstGeom>
        </p:spPr>
      </p:pic>
      <p:sp>
        <p:nvSpPr>
          <p:cNvPr id="432" name="textbox 432"/>
          <p:cNvSpPr/>
          <p:nvPr/>
        </p:nvSpPr>
        <p:spPr>
          <a:xfrm>
            <a:off x="10518804" y="3232848"/>
            <a:ext cx="1059180" cy="790575"/>
          </a:xfrm>
          <a:prstGeom prst="rect">
            <a:avLst/>
          </a:prstGeom>
          <a:noFill/>
          <a:ln w="0" cap="flat">
            <a:noFill/>
            <a:prstDash val="solid"/>
            <a:miter lim="0"/>
          </a:ln>
        </p:spPr>
        <p:txBody>
          <a:bodyPr vert="horz" wrap="square" lIns="0" tIns="0" rIns="0" bIns="0"/>
          <a:lstStyle/>
          <a:p>
            <a:pPr algn="l" rtl="0" eaLnBrk="0">
              <a:lnSpc>
                <a:spcPct val="16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2700" algn="l" rtl="0" eaLnBrk="0">
              <a:lnSpc>
                <a:spcPts val="2975"/>
              </a:lnSpc>
            </a:pPr>
            <a:r>
              <a:rPr sz="20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endParaRPr sz="2000" dirty="0">
              <a:latin typeface="微软雅黑" panose="020B0503020204020204" charset="-122"/>
              <a:ea typeface="微软雅黑" panose="020B0503020204020204" charset="-122"/>
              <a:cs typeface="微软雅黑" panose="020B0503020204020204" charset="-122"/>
            </a:endParaRPr>
          </a:p>
        </p:txBody>
      </p:sp>
      <p:pic>
        <p:nvPicPr>
          <p:cNvPr id="434" name="picture 434"/>
          <p:cNvPicPr>
            <a:picLocks noChangeAspect="1"/>
          </p:cNvPicPr>
          <p:nvPr/>
        </p:nvPicPr>
        <p:blipFill>
          <a:blip r:embed="rId4"/>
          <a:stretch>
            <a:fillRect/>
          </a:stretch>
        </p:blipFill>
        <p:spPr>
          <a:xfrm rot="21600000">
            <a:off x="10727087" y="3245548"/>
            <a:ext cx="836397" cy="764984"/>
          </a:xfrm>
          <a:prstGeom prst="rect">
            <a:avLst/>
          </a:prstGeom>
        </p:spPr>
      </p:pic>
      <p:pic>
        <p:nvPicPr>
          <p:cNvPr id="436" name="picture 436"/>
          <p:cNvPicPr>
            <a:picLocks noChangeAspect="1"/>
          </p:cNvPicPr>
          <p:nvPr/>
        </p:nvPicPr>
        <p:blipFill>
          <a:blip r:embed="rId5"/>
          <a:stretch>
            <a:fillRect/>
          </a:stretch>
        </p:blipFill>
        <p:spPr>
          <a:xfrm rot="21600000">
            <a:off x="7642097" y="3161639"/>
            <a:ext cx="959498" cy="880389"/>
          </a:xfrm>
          <a:prstGeom prst="rect">
            <a:avLst/>
          </a:prstGeom>
        </p:spPr>
      </p:pic>
      <p:sp>
        <p:nvSpPr>
          <p:cNvPr id="438" name="path 438"/>
          <p:cNvSpPr/>
          <p:nvPr/>
        </p:nvSpPr>
        <p:spPr>
          <a:xfrm>
            <a:off x="7462519" y="3152775"/>
            <a:ext cx="4391025" cy="1204595"/>
          </a:xfrm>
          <a:custGeom>
            <a:avLst/>
            <a:gdLst/>
            <a:ahLst/>
            <a:cxnLst/>
            <a:rect l="0" t="0" r="0" b="0"/>
            <a:pathLst>
              <a:path w="6915" h="1897">
                <a:moveTo>
                  <a:pt x="0" y="1897"/>
                </a:moveTo>
                <a:lnTo>
                  <a:pt x="6915" y="1897"/>
                </a:lnTo>
                <a:lnTo>
                  <a:pt x="6915" y="0"/>
                </a:lnTo>
                <a:lnTo>
                  <a:pt x="0" y="0"/>
                </a:lnTo>
                <a:lnTo>
                  <a:pt x="0" y="1897"/>
                </a:lnTo>
                <a:close/>
              </a:path>
            </a:pathLst>
          </a:custGeom>
          <a:solidFill>
            <a:srgbClr val="C00000">
              <a:alpha val="7058"/>
            </a:srgbClr>
          </a:solidFill>
          <a:ln w="0" cap="flat">
            <a:noFill/>
            <a:prstDash val="solid"/>
            <a:miter lim="0"/>
          </a:ln>
        </p:spPr>
        <p:txBody>
          <a:bodyPr rtlCol="0"/>
          <a:lstStyle/>
          <a:p>
            <a:pPr algn="ctr"/>
            <a:endParaRPr lang="zh-CN" altLang="en-US"/>
          </a:p>
        </p:txBody>
      </p:sp>
      <p:sp>
        <p:nvSpPr>
          <p:cNvPr id="440" name="textbox 440"/>
          <p:cNvSpPr/>
          <p:nvPr/>
        </p:nvSpPr>
        <p:spPr>
          <a:xfrm>
            <a:off x="8986422" y="4816214"/>
            <a:ext cx="2874645" cy="1779904"/>
          </a:xfrm>
          <a:prstGeom prst="rect">
            <a:avLst/>
          </a:prstGeom>
          <a:noFill/>
          <a:ln w="0" cap="flat">
            <a:noFill/>
            <a:prstDash val="solid"/>
            <a:miter lim="0"/>
          </a:ln>
        </p:spPr>
        <p:txBody>
          <a:bodyPr vert="horz" wrap="square" lIns="0" tIns="141" rIns="0" bIns="0"/>
          <a:lstStyle/>
          <a:p>
            <a:pPr marL="12700" indent="635" algn="l" rtl="0" eaLnBrk="0">
              <a:lnSpc>
                <a:spcPct val="121000"/>
              </a:lnSpc>
              <a:spcBef>
                <a:spcPts val="0"/>
              </a:spcBef>
            </a:pP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京东物流亚洲一号仓</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已通过</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节能分成 </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模式</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改造3个仓库约1000灯，单仓库</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金额约43万元，</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实测节能率超84%</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100" dirty="0">
              <a:latin typeface="Arial" panose="020B0604020202020204"/>
              <a:ea typeface="Arial" panose="020B0604020202020204"/>
              <a:cs typeface="Arial" panose="020B0604020202020204"/>
            </a:endParaRPr>
          </a:p>
          <a:p>
            <a:pPr marL="12700" indent="635" algn="l" rtl="0" eaLnBrk="0">
              <a:lnSpc>
                <a:spcPct val="128000"/>
              </a:lnSpc>
              <a:spcBef>
                <a:spcPts val="0"/>
              </a:spcBef>
            </a:pP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菜鸟网络天津物流仓</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已通过一次性采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购的模式改造共计100+灯，</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综合节   </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能率约70%</a:t>
            </a:r>
            <a:endParaRPr sz="1400" dirty="0">
              <a:latin typeface="微软雅黑" panose="020B0503020204020204" charset="-122"/>
              <a:ea typeface="微软雅黑" panose="020B0503020204020204" charset="-122"/>
              <a:cs typeface="微软雅黑" panose="020B0503020204020204" charset="-122"/>
            </a:endParaRPr>
          </a:p>
        </p:txBody>
      </p:sp>
      <p:graphicFrame>
        <p:nvGraphicFramePr>
          <p:cNvPr id="442" name="table 442"/>
          <p:cNvGraphicFramePr>
            <a:graphicFrameLocks noGrp="1"/>
          </p:cNvGraphicFramePr>
          <p:nvPr/>
        </p:nvGraphicFramePr>
        <p:xfrm>
          <a:off x="8898890" y="974725"/>
          <a:ext cx="2961005" cy="1464945"/>
        </p:xfrm>
        <a:graphic>
          <a:graphicData uri="http://schemas.openxmlformats.org/drawingml/2006/table">
            <a:tbl>
              <a:tblPr/>
              <a:tblGrid>
                <a:gridCol w="2961005"/>
              </a:tblGrid>
              <a:tr h="1452245">
                <a:tc>
                  <a:txBody>
                    <a:bodyPr/>
                    <a:lstStyle/>
                    <a:p>
                      <a:pPr algn="l" rtl="0" eaLnBrk="0">
                        <a:lnSpc>
                          <a:spcPct val="148000"/>
                        </a:lnSpc>
                      </a:pPr>
                      <a:endParaRPr sz="1000" dirty="0">
                        <a:latin typeface="Arial" panose="020B0604020202020204"/>
                        <a:ea typeface="Arial" panose="020B0604020202020204"/>
                        <a:cs typeface="Arial" panose="020B0604020202020204"/>
                      </a:endParaRPr>
                    </a:p>
                    <a:p>
                      <a:pPr marL="1117600" algn="l" rtl="0" eaLnBrk="0">
                        <a:lnSpc>
                          <a:spcPct val="89000"/>
                        </a:lnSpc>
                      </a:pP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AI智能体</a:t>
                      </a:r>
                      <a:endParaRPr sz="1400" dirty="0">
                        <a:latin typeface="微软雅黑" panose="020B0503020204020204" charset="-122"/>
                        <a:ea typeface="微软雅黑" panose="020B0503020204020204" charset="-122"/>
                        <a:cs typeface="微软雅黑" panose="020B0503020204020204" charset="-122"/>
                      </a:endParaRPr>
                    </a:p>
                    <a:p>
                      <a:pPr marL="385445" indent="-277495" algn="l" rtl="0" eaLnBrk="0">
                        <a:lnSpc>
                          <a:spcPct val="97000"/>
                        </a:lnSpc>
                        <a:spcBef>
                          <a:spcPts val="200"/>
                        </a:spcBef>
                      </a:pPr>
                      <a:r>
                        <a:rPr sz="1400" kern="0" spc="-10" dirty="0">
                          <a:solidFill>
                            <a:srgbClr val="000000">
                              <a:alpha val="100000"/>
                            </a:srgbClr>
                          </a:solidFill>
                          <a:latin typeface="Arial" panose="020B0604020202020204"/>
                          <a:ea typeface="Arial" panose="020B0604020202020204"/>
                          <a:cs typeface="Arial" panose="020B0604020202020204"/>
                        </a:rPr>
                        <a:t>•</a:t>
                      </a:r>
                      <a:r>
                        <a:rPr sz="1400" kern="0" spc="70" dirty="0">
                          <a:solidFill>
                            <a:srgbClr val="000000">
                              <a:alpha val="100000"/>
                            </a:srgbClr>
                          </a:solidFill>
                          <a:latin typeface="Arial" panose="020B0604020202020204"/>
                          <a:ea typeface="Arial" panose="020B0604020202020204"/>
                          <a:cs typeface="Arial" panose="020B0604020202020204"/>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照明节能智能体：</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潮汐节能大</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脑智能识别光照强度，实时调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度灯具调整亮度，充分利用自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然采光，降低灯具用能</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12700" cap="flat" cmpd="sng" algn="ctr">
                      <a:solidFill>
                        <a:srgbClr val="C00000"/>
                      </a:solidFill>
                      <a:prstDash val="dash"/>
                      <a:round/>
                      <a:headEnd type="none" w="med" len="med"/>
                      <a:tailEnd type="none" w="med" len="med"/>
                    </a:lnB>
                  </a:tcPr>
                </a:tc>
              </a:tr>
            </a:tbl>
          </a:graphicData>
        </a:graphic>
      </p:graphicFrame>
      <p:sp>
        <p:nvSpPr>
          <p:cNvPr id="444" name="textbox 444"/>
          <p:cNvSpPr/>
          <p:nvPr/>
        </p:nvSpPr>
        <p:spPr>
          <a:xfrm>
            <a:off x="416516" y="2718555"/>
            <a:ext cx="6488429" cy="53594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基于4G蜂窝网络实现</a:t>
            </a:r>
            <a:r>
              <a:rPr sz="14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远程控灯、定时开关、联动调光、感应亮灯</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等功能，帮助客户</a:t>
            </a:r>
            <a:endParaRPr sz="1400" dirty="0">
              <a:latin typeface="微软雅黑" panose="020B0503020204020204" charset="-122"/>
              <a:ea typeface="微软雅黑" panose="020B0503020204020204" charset="-122"/>
              <a:cs typeface="微软雅黑" panose="020B0503020204020204" charset="-122"/>
            </a:endParaRPr>
          </a:p>
          <a:p>
            <a:pPr marL="20955" algn="l" rtl="0" eaLnBrk="0">
              <a:lnSpc>
                <a:spcPts val="2520"/>
              </a:lnSpc>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降低照明用能，</a:t>
            </a:r>
            <a:r>
              <a:rPr sz="1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节能率70%以上</a:t>
            </a:r>
            <a:endParaRPr sz="1400" dirty="0">
              <a:latin typeface="微软雅黑" panose="020B0503020204020204" charset="-122"/>
              <a:ea typeface="微软雅黑" panose="020B0503020204020204" charset="-122"/>
              <a:cs typeface="微软雅黑" panose="020B0503020204020204" charset="-122"/>
            </a:endParaRPr>
          </a:p>
        </p:txBody>
      </p:sp>
      <p:sp>
        <p:nvSpPr>
          <p:cNvPr id="446" name="textbox 446"/>
          <p:cNvSpPr/>
          <p:nvPr/>
        </p:nvSpPr>
        <p:spPr>
          <a:xfrm>
            <a:off x="417376" y="200056"/>
            <a:ext cx="7508240"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24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标品3：面向车间、仓库、场馆等提供仓储照明节能产品</a:t>
            </a:r>
            <a:endParaRPr sz="2400" dirty="0">
              <a:latin typeface="微软雅黑" panose="020B0503020204020204" charset="-122"/>
              <a:ea typeface="微软雅黑" panose="020B0503020204020204" charset="-122"/>
              <a:cs typeface="微软雅黑" panose="020B0503020204020204" charset="-122"/>
            </a:endParaRPr>
          </a:p>
        </p:txBody>
      </p:sp>
      <p:pic>
        <p:nvPicPr>
          <p:cNvPr id="448" name="picture 448"/>
          <p:cNvPicPr>
            <a:picLocks noChangeAspect="1"/>
          </p:cNvPicPr>
          <p:nvPr/>
        </p:nvPicPr>
        <p:blipFill>
          <a:blip r:embed="rId6"/>
          <a:stretch>
            <a:fillRect/>
          </a:stretch>
        </p:blipFill>
        <p:spPr>
          <a:xfrm rot="21600000">
            <a:off x="4087367" y="1104951"/>
            <a:ext cx="1430909" cy="964513"/>
          </a:xfrm>
          <a:prstGeom prst="rect">
            <a:avLst/>
          </a:prstGeom>
        </p:spPr>
      </p:pic>
      <p:pic>
        <p:nvPicPr>
          <p:cNvPr id="450" name="picture 450"/>
          <p:cNvPicPr>
            <a:picLocks noChangeAspect="1"/>
          </p:cNvPicPr>
          <p:nvPr/>
        </p:nvPicPr>
        <p:blipFill>
          <a:blip r:embed="rId7"/>
          <a:stretch>
            <a:fillRect/>
          </a:stretch>
        </p:blipFill>
        <p:spPr>
          <a:xfrm rot="21600000">
            <a:off x="5690615" y="1104951"/>
            <a:ext cx="1430909" cy="964513"/>
          </a:xfrm>
          <a:prstGeom prst="rect">
            <a:avLst/>
          </a:prstGeom>
        </p:spPr>
      </p:pic>
      <p:pic>
        <p:nvPicPr>
          <p:cNvPr id="452" name="picture 452"/>
          <p:cNvPicPr>
            <a:picLocks noChangeAspect="1"/>
          </p:cNvPicPr>
          <p:nvPr/>
        </p:nvPicPr>
        <p:blipFill>
          <a:blip r:embed="rId8"/>
          <a:stretch>
            <a:fillRect/>
          </a:stretch>
        </p:blipFill>
        <p:spPr>
          <a:xfrm rot="21600000">
            <a:off x="2482595" y="1104951"/>
            <a:ext cx="1430908" cy="964513"/>
          </a:xfrm>
          <a:prstGeom prst="rect">
            <a:avLst/>
          </a:prstGeom>
        </p:spPr>
      </p:pic>
      <p:pic>
        <p:nvPicPr>
          <p:cNvPr id="454" name="picture 454"/>
          <p:cNvPicPr>
            <a:picLocks noChangeAspect="1"/>
          </p:cNvPicPr>
          <p:nvPr/>
        </p:nvPicPr>
        <p:blipFill>
          <a:blip r:embed="rId9"/>
          <a:stretch>
            <a:fillRect/>
          </a:stretch>
        </p:blipFill>
        <p:spPr>
          <a:xfrm rot="21600000">
            <a:off x="7328916" y="1104951"/>
            <a:ext cx="1430908" cy="964513"/>
          </a:xfrm>
          <a:prstGeom prst="rect">
            <a:avLst/>
          </a:prstGeom>
        </p:spPr>
      </p:pic>
      <p:pic>
        <p:nvPicPr>
          <p:cNvPr id="456" name="picture 456"/>
          <p:cNvPicPr>
            <a:picLocks noChangeAspect="1"/>
          </p:cNvPicPr>
          <p:nvPr/>
        </p:nvPicPr>
        <p:blipFill>
          <a:blip r:embed="rId10"/>
          <a:stretch>
            <a:fillRect/>
          </a:stretch>
        </p:blipFill>
        <p:spPr>
          <a:xfrm rot="21600000">
            <a:off x="7527290" y="5739015"/>
            <a:ext cx="1378839" cy="878395"/>
          </a:xfrm>
          <a:prstGeom prst="rect">
            <a:avLst/>
          </a:prstGeom>
        </p:spPr>
      </p:pic>
      <p:pic>
        <p:nvPicPr>
          <p:cNvPr id="458" name="picture 458"/>
          <p:cNvPicPr>
            <a:picLocks noChangeAspect="1"/>
          </p:cNvPicPr>
          <p:nvPr/>
        </p:nvPicPr>
        <p:blipFill>
          <a:blip r:embed="rId11"/>
          <a:stretch>
            <a:fillRect/>
          </a:stretch>
        </p:blipFill>
        <p:spPr>
          <a:xfrm rot="21600000">
            <a:off x="7527290" y="4868545"/>
            <a:ext cx="1377950" cy="740689"/>
          </a:xfrm>
          <a:prstGeom prst="rect">
            <a:avLst/>
          </a:prstGeom>
        </p:spPr>
      </p:pic>
      <p:pic>
        <p:nvPicPr>
          <p:cNvPr id="460" name="picture 460"/>
          <p:cNvPicPr>
            <a:picLocks noChangeAspect="1"/>
          </p:cNvPicPr>
          <p:nvPr/>
        </p:nvPicPr>
        <p:blipFill>
          <a:blip r:embed="rId12"/>
          <a:stretch>
            <a:fillRect/>
          </a:stretch>
        </p:blipFill>
        <p:spPr>
          <a:xfrm rot="21600000">
            <a:off x="335356" y="807667"/>
            <a:ext cx="11520043" cy="67235"/>
          </a:xfrm>
          <a:prstGeom prst="rect">
            <a:avLst/>
          </a:prstGeom>
        </p:spPr>
      </p:pic>
      <p:sp>
        <p:nvSpPr>
          <p:cNvPr id="462" name="rect 462"/>
          <p:cNvSpPr/>
          <p:nvPr/>
        </p:nvSpPr>
        <p:spPr>
          <a:xfrm>
            <a:off x="7522844" y="2684779"/>
            <a:ext cx="1508125" cy="314960"/>
          </a:xfrm>
          <a:prstGeom prst="rect">
            <a:avLst/>
          </a:prstGeom>
          <a:solidFill>
            <a:srgbClr val="C00000">
              <a:alpha val="100000"/>
            </a:srgbClr>
          </a:solidFill>
          <a:ln w="0" cap="flat">
            <a:noFill/>
            <a:prstDash val="solid"/>
            <a:miter lim="0"/>
          </a:ln>
        </p:spPr>
        <p:txBody>
          <a:bodyPr rtlCol="0"/>
          <a:lstStyle/>
          <a:p>
            <a:pPr algn="ctr"/>
            <a:endParaRPr lang="zh-CN" altLang="en-US"/>
          </a:p>
        </p:txBody>
      </p:sp>
      <p:sp>
        <p:nvSpPr>
          <p:cNvPr id="464" name="rect 464"/>
          <p:cNvSpPr/>
          <p:nvPr/>
        </p:nvSpPr>
        <p:spPr>
          <a:xfrm>
            <a:off x="7330947" y="2112391"/>
            <a:ext cx="1430655" cy="306704"/>
          </a:xfrm>
          <a:prstGeom prst="rect">
            <a:avLst/>
          </a:prstGeom>
          <a:solidFill>
            <a:srgbClr val="C00000">
              <a:alpha val="8627"/>
            </a:srgbClr>
          </a:solidFill>
          <a:ln w="0" cap="flat">
            <a:noFill/>
            <a:prstDash val="solid"/>
            <a:miter lim="0"/>
          </a:ln>
        </p:spPr>
        <p:txBody>
          <a:bodyPr rtlCol="0"/>
          <a:lstStyle/>
          <a:p>
            <a:pPr algn="ctr"/>
            <a:endParaRPr lang="zh-CN" altLang="en-US"/>
          </a:p>
        </p:txBody>
      </p:sp>
      <p:sp>
        <p:nvSpPr>
          <p:cNvPr id="466" name="textbox 466"/>
          <p:cNvSpPr/>
          <p:nvPr/>
        </p:nvSpPr>
        <p:spPr>
          <a:xfrm>
            <a:off x="7769815" y="2171820"/>
            <a:ext cx="877569" cy="79311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体育馆</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8000"/>
              </a:lnSpc>
            </a:pPr>
            <a:endParaRPr sz="300" dirty="0">
              <a:latin typeface="Arial" panose="020B0604020202020204"/>
              <a:ea typeface="Arial" panose="020B0604020202020204"/>
              <a:cs typeface="Arial" panose="020B0604020202020204"/>
            </a:endParaRPr>
          </a:p>
          <a:p>
            <a:pPr algn="r"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产品形态</a:t>
            </a:r>
            <a:endParaRPr sz="1400" dirty="0">
              <a:latin typeface="微软雅黑" panose="020B0503020204020204" charset="-122"/>
              <a:ea typeface="微软雅黑" panose="020B0503020204020204" charset="-122"/>
              <a:cs typeface="微软雅黑" panose="020B0503020204020204" charset="-122"/>
            </a:endParaRPr>
          </a:p>
        </p:txBody>
      </p:sp>
      <p:sp>
        <p:nvSpPr>
          <p:cNvPr id="468" name="textbox 468"/>
          <p:cNvSpPr/>
          <p:nvPr/>
        </p:nvSpPr>
        <p:spPr>
          <a:xfrm>
            <a:off x="397509" y="3456940"/>
            <a:ext cx="1508125" cy="379095"/>
          </a:xfrm>
          <a:prstGeom prst="rect">
            <a:avLst/>
          </a:prstGeom>
          <a:solidFill>
            <a:srgbClr val="C00000">
              <a:alpha val="100000"/>
            </a:srgbClr>
          </a:solidFill>
          <a:ln w="0" cap="flat">
            <a:noFill/>
            <a:prstDash val="solid"/>
            <a:miter lim="0"/>
          </a:ln>
        </p:spPr>
        <p:txBody>
          <a:bodyPr vert="horz" wrap="square" lIns="0" tIns="0" rIns="0" bIns="0"/>
          <a:lstStyle/>
          <a:p>
            <a:pPr algn="l" rtl="0" eaLnBrk="0">
              <a:lnSpc>
                <a:spcPct val="102000"/>
              </a:lnSpc>
            </a:pPr>
            <a:endParaRPr sz="700" dirty="0">
              <a:latin typeface="Arial" panose="020B0604020202020204"/>
              <a:ea typeface="Arial" panose="020B0604020202020204"/>
              <a:cs typeface="Arial" panose="020B0604020202020204"/>
            </a:endParaRPr>
          </a:p>
          <a:p>
            <a:pPr marL="399415" algn="l" rtl="0" eaLnBrk="0">
              <a:lnSpc>
                <a:spcPct val="89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产品卖点</a:t>
            </a:r>
            <a:endParaRPr sz="1400" dirty="0">
              <a:latin typeface="微软雅黑" panose="020B0503020204020204" charset="-122"/>
              <a:ea typeface="微软雅黑" panose="020B0503020204020204" charset="-122"/>
              <a:cs typeface="微软雅黑" panose="020B0503020204020204" charset="-122"/>
            </a:endParaRPr>
          </a:p>
        </p:txBody>
      </p:sp>
      <p:sp>
        <p:nvSpPr>
          <p:cNvPr id="470" name="rect 470"/>
          <p:cNvSpPr/>
          <p:nvPr/>
        </p:nvSpPr>
        <p:spPr>
          <a:xfrm>
            <a:off x="7527544" y="4486783"/>
            <a:ext cx="1508125" cy="314960"/>
          </a:xfrm>
          <a:prstGeom prst="rect">
            <a:avLst/>
          </a:prstGeom>
          <a:solidFill>
            <a:srgbClr val="C00000">
              <a:alpha val="95686"/>
            </a:srgbClr>
          </a:solidFill>
          <a:ln w="0" cap="flat">
            <a:noFill/>
            <a:prstDash val="solid"/>
            <a:miter lim="0"/>
          </a:ln>
        </p:spPr>
        <p:txBody>
          <a:bodyPr rtlCol="0"/>
          <a:lstStyle/>
          <a:p>
            <a:pPr algn="ctr"/>
            <a:endParaRPr lang="zh-CN" altLang="en-US"/>
          </a:p>
        </p:txBody>
      </p:sp>
      <p:sp>
        <p:nvSpPr>
          <p:cNvPr id="472" name="textbox 472"/>
          <p:cNvSpPr/>
          <p:nvPr/>
        </p:nvSpPr>
        <p:spPr>
          <a:xfrm>
            <a:off x="7799755" y="4059377"/>
            <a:ext cx="852169" cy="70802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平台门户</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81000"/>
              </a:lnSpc>
            </a:pPr>
            <a:endParaRPr sz="1000" dirty="0">
              <a:latin typeface="Arial" panose="020B0604020202020204"/>
              <a:ea typeface="Arial" panose="020B0604020202020204"/>
              <a:cs typeface="Arial" panose="020B0604020202020204"/>
            </a:endParaRPr>
          </a:p>
          <a:p>
            <a:pPr algn="l" rtl="0" eaLnBrk="0">
              <a:lnSpc>
                <a:spcPct val="119000"/>
              </a:lnSpc>
            </a:pPr>
            <a:endParaRPr sz="300" dirty="0">
              <a:latin typeface="Arial" panose="020B0604020202020204"/>
              <a:ea typeface="Arial" panose="020B0604020202020204"/>
              <a:cs typeface="Arial" panose="020B0604020202020204"/>
            </a:endParaRPr>
          </a:p>
          <a:p>
            <a:pPr algn="r"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落地案例</a:t>
            </a:r>
            <a:endParaRPr sz="1400" dirty="0">
              <a:latin typeface="微软雅黑" panose="020B0503020204020204" charset="-122"/>
              <a:ea typeface="微软雅黑" panose="020B0503020204020204" charset="-122"/>
              <a:cs typeface="微软雅黑" panose="020B0503020204020204" charset="-122"/>
            </a:endParaRPr>
          </a:p>
        </p:txBody>
      </p:sp>
      <p:sp>
        <p:nvSpPr>
          <p:cNvPr id="474" name="textbox 474"/>
          <p:cNvSpPr/>
          <p:nvPr/>
        </p:nvSpPr>
        <p:spPr>
          <a:xfrm>
            <a:off x="2484627" y="2112391"/>
            <a:ext cx="1431289" cy="306704"/>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362585"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工业车间</a:t>
            </a:r>
            <a:endParaRPr sz="1400" dirty="0">
              <a:latin typeface="微软雅黑" panose="020B0503020204020204" charset="-122"/>
              <a:ea typeface="微软雅黑" panose="020B0503020204020204" charset="-122"/>
              <a:cs typeface="微软雅黑" panose="020B0503020204020204" charset="-122"/>
            </a:endParaRPr>
          </a:p>
        </p:txBody>
      </p:sp>
      <p:sp>
        <p:nvSpPr>
          <p:cNvPr id="476" name="textbox 476"/>
          <p:cNvSpPr/>
          <p:nvPr/>
        </p:nvSpPr>
        <p:spPr>
          <a:xfrm>
            <a:off x="5715508" y="2112391"/>
            <a:ext cx="1430655" cy="306704"/>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320040"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会场/展馆</a:t>
            </a:r>
            <a:endParaRPr sz="1400" dirty="0">
              <a:latin typeface="微软雅黑" panose="020B0503020204020204" charset="-122"/>
              <a:ea typeface="微软雅黑" panose="020B0503020204020204" charset="-122"/>
              <a:cs typeface="微软雅黑" panose="020B0503020204020204" charset="-122"/>
            </a:endParaRPr>
          </a:p>
        </p:txBody>
      </p:sp>
      <p:sp>
        <p:nvSpPr>
          <p:cNvPr id="478" name="textbox 478"/>
          <p:cNvSpPr/>
          <p:nvPr/>
        </p:nvSpPr>
        <p:spPr>
          <a:xfrm>
            <a:off x="4100067" y="2112391"/>
            <a:ext cx="1430655" cy="306704"/>
          </a:xfrm>
          <a:prstGeom prst="rect">
            <a:avLst/>
          </a:prstGeom>
          <a:solidFill>
            <a:srgbClr val="C00000">
              <a:alpha val="8627"/>
            </a:srgbClr>
          </a:solidFill>
          <a:ln w="0" cap="flat">
            <a:noFill/>
            <a:prstDash val="solid"/>
            <a:miter lim="0"/>
          </a:ln>
        </p:spPr>
        <p:txBody>
          <a:bodyPr vert="horz" wrap="square" lIns="0" tIns="0" rIns="0" bIns="0"/>
          <a:lstStyle/>
          <a:p>
            <a:pPr algn="l" rtl="0" eaLnBrk="0">
              <a:lnSpc>
                <a:spcPct val="118000"/>
              </a:lnSpc>
            </a:pPr>
            <a:endParaRPr sz="400" dirty="0">
              <a:latin typeface="Arial" panose="020B0604020202020204"/>
              <a:ea typeface="Arial" panose="020B0604020202020204"/>
              <a:cs typeface="Arial" panose="020B0604020202020204"/>
            </a:endParaRPr>
          </a:p>
          <a:p>
            <a:pPr marL="318770" algn="l" rtl="0" eaLnBrk="0">
              <a:lnSpc>
                <a:spcPct val="89000"/>
              </a:lnSpc>
              <a:spcBef>
                <a:spcPts val="0"/>
              </a:spcBef>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仓库/物流</a:t>
            </a:r>
            <a:endParaRPr sz="1400" dirty="0">
              <a:latin typeface="微软雅黑" panose="020B0503020204020204" charset="-122"/>
              <a:ea typeface="微软雅黑" panose="020B0503020204020204" charset="-122"/>
              <a:cs typeface="微软雅黑" panose="020B0503020204020204" charset="-122"/>
            </a:endParaRPr>
          </a:p>
        </p:txBody>
      </p:sp>
      <p:pic>
        <p:nvPicPr>
          <p:cNvPr id="480" name="picture 480"/>
          <p:cNvPicPr>
            <a:picLocks noChangeAspect="1"/>
          </p:cNvPicPr>
          <p:nvPr/>
        </p:nvPicPr>
        <p:blipFill>
          <a:blip r:embed="rId13"/>
          <a:stretch>
            <a:fillRect/>
          </a:stretch>
        </p:blipFill>
        <p:spPr>
          <a:xfrm rot="21600000">
            <a:off x="11125571" y="215865"/>
            <a:ext cx="721554" cy="526610"/>
          </a:xfrm>
          <a:prstGeom prst="rect">
            <a:avLst/>
          </a:prstGeom>
        </p:spPr>
      </p:pic>
      <p:graphicFrame>
        <p:nvGraphicFramePr>
          <p:cNvPr id="482" name="table 482"/>
          <p:cNvGraphicFramePr>
            <a:graphicFrameLocks noGrp="1"/>
          </p:cNvGraphicFramePr>
          <p:nvPr/>
        </p:nvGraphicFramePr>
        <p:xfrm>
          <a:off x="5568315" y="4848859"/>
          <a:ext cx="1691005" cy="140970"/>
        </p:xfrm>
        <a:graphic>
          <a:graphicData uri="http://schemas.openxmlformats.org/drawingml/2006/table">
            <a:tbl>
              <a:tblPr/>
              <a:tblGrid>
                <a:gridCol w="1691005"/>
              </a:tblGrid>
              <a:tr h="121920">
                <a:tc>
                  <a:txBody>
                    <a:bodyPr/>
                    <a:lstStyle/>
                    <a:p>
                      <a:pPr algn="l" rtl="0" eaLnBrk="0">
                        <a:lnSpc>
                          <a:spcPts val="1060"/>
                        </a:lnSpc>
                      </a:pPr>
                      <a:endParaRPr sz="800" dirty="0">
                        <a:latin typeface="Arial" panose="020B0604020202020204"/>
                        <a:ea typeface="Arial" panose="020B0604020202020204"/>
                        <a:cs typeface="Arial" panose="020B0604020202020204"/>
                      </a:endParaRPr>
                    </a:p>
                  </a:txBody>
                  <a:tcPr marL="0" marR="0" marT="0" marB="0" vert="horz">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r>
            </a:tbl>
          </a:graphicData>
        </a:graphic>
      </p:graphicFrame>
      <p:sp>
        <p:nvSpPr>
          <p:cNvPr id="484" name="textbox 484"/>
          <p:cNvSpPr/>
          <p:nvPr/>
        </p:nvSpPr>
        <p:spPr>
          <a:xfrm>
            <a:off x="8952103" y="4082872"/>
            <a:ext cx="1243330" cy="1879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仓储照明节能服务</a:t>
            </a:r>
            <a:endParaRPr sz="1200" dirty="0">
              <a:latin typeface="微软雅黑" panose="020B0503020204020204" charset="-122"/>
              <a:ea typeface="微软雅黑" panose="020B0503020204020204" charset="-122"/>
              <a:cs typeface="微软雅黑" panose="020B0503020204020204" charset="-122"/>
            </a:endParaRPr>
          </a:p>
        </p:txBody>
      </p:sp>
      <p:sp>
        <p:nvSpPr>
          <p:cNvPr id="486" name="textbox 486"/>
          <p:cNvSpPr/>
          <p:nvPr/>
        </p:nvSpPr>
        <p:spPr>
          <a:xfrm>
            <a:off x="9332021" y="3815695"/>
            <a:ext cx="628015" cy="21590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107000"/>
              </a:lnSpc>
              <a:tabLst>
                <a:tab pos="614680" algn="l"/>
              </a:tabLst>
            </a:pPr>
            <a:r>
              <a:rPr sz="6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米    </a:t>
            </a:r>
            <a:r>
              <a:rPr sz="600" b="1" u="sng" kern="0" spc="40" dirty="0">
                <a:solidFill>
                  <a:srgbClr val="C00000">
                    <a:alpha val="100000"/>
                  </a:srgbClr>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sz="600" b="1" u="sng" kern="0" spc="50" dirty="0">
                <a:solidFill>
                  <a:srgbClr val="C00000">
                    <a:alpha val="100000"/>
                  </a:srgbClr>
                </a:solidFill>
                <a:uFill>
                  <a:solidFill>
                    <a:srgbClr val="000000"/>
                  </a:solidFill>
                </a:uFill>
                <a:latin typeface="微软雅黑" panose="020B0503020204020204" charset="-122"/>
                <a:ea typeface="微软雅黑" panose="020B0503020204020204" charset="-122"/>
                <a:cs typeface="微软雅黑" panose="020B0503020204020204" charset="-122"/>
              </a:rPr>
              <a:t>半径3</a:t>
            </a:r>
            <a:r>
              <a:rPr sz="600" b="1" u="sng" kern="0" spc="0" dirty="0">
                <a:solidFill>
                  <a:srgbClr val="C00000">
                    <a:alpha val="100000"/>
                  </a:srgbClr>
                </a:solidFill>
                <a:uFill>
                  <a:solidFill>
                    <a:srgbClr val="000000"/>
                  </a:solidFill>
                </a:uFill>
                <a:latin typeface="微软雅黑" panose="020B0503020204020204" charset="-122"/>
                <a:ea typeface="微软雅黑" panose="020B0503020204020204" charset="-122"/>
                <a:cs typeface="微软雅黑" panose="020B0503020204020204" charset="-122"/>
              </a:rPr>
              <a:t>	</a:t>
            </a:r>
            <a:endParaRPr sz="600" dirty="0">
              <a:latin typeface="微软雅黑" panose="020B0503020204020204" charset="-122"/>
              <a:ea typeface="微软雅黑" panose="020B0503020204020204" charset="-122"/>
              <a:cs typeface="微软雅黑" panose="020B0503020204020204" charset="-122"/>
            </a:endParaRPr>
          </a:p>
          <a:p>
            <a:pPr marL="389890" algn="l" rtl="0" eaLnBrk="0">
              <a:lnSpc>
                <a:spcPts val="730"/>
              </a:lnSpc>
            </a:pPr>
            <a:r>
              <a:rPr sz="6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米</a:t>
            </a:r>
            <a:endParaRPr sz="600" dirty="0">
              <a:latin typeface="微软雅黑" panose="020B0503020204020204" charset="-122"/>
              <a:ea typeface="微软雅黑" panose="020B0503020204020204" charset="-122"/>
              <a:cs typeface="微软雅黑" panose="020B0503020204020204" charset="-122"/>
            </a:endParaRPr>
          </a:p>
        </p:txBody>
      </p:sp>
      <p:sp>
        <p:nvSpPr>
          <p:cNvPr id="488" name="textbox 488"/>
          <p:cNvSpPr/>
          <p:nvPr/>
        </p:nvSpPr>
        <p:spPr>
          <a:xfrm>
            <a:off x="10826425" y="4043000"/>
            <a:ext cx="633730" cy="1885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89000"/>
              </a:lnSpc>
            </a:pPr>
            <a:r>
              <a:rPr sz="12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安装调试</a:t>
            </a:r>
            <a:endParaRPr sz="1200" dirty="0">
              <a:latin typeface="微软雅黑" panose="020B0503020204020204" charset="-122"/>
              <a:ea typeface="微软雅黑" panose="020B0503020204020204" charset="-122"/>
              <a:cs typeface="微软雅黑" panose="020B0503020204020204" charset="-122"/>
            </a:endParaRPr>
          </a:p>
        </p:txBody>
      </p:sp>
      <p:sp>
        <p:nvSpPr>
          <p:cNvPr id="490" name="textbox 490"/>
          <p:cNvSpPr/>
          <p:nvPr/>
        </p:nvSpPr>
        <p:spPr>
          <a:xfrm>
            <a:off x="8842785" y="3494614"/>
            <a:ext cx="207009" cy="40385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975"/>
              </a:lnSpc>
            </a:pPr>
            <a:r>
              <a:rPr sz="20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000" dirty="0">
              <a:latin typeface="微软雅黑" panose="020B0503020204020204" charset="-122"/>
              <a:ea typeface="微软雅黑" panose="020B0503020204020204" charset="-122"/>
              <a:cs typeface="微软雅黑" panose="020B0503020204020204" charset="-122"/>
            </a:endParaRPr>
          </a:p>
        </p:txBody>
      </p:sp>
      <p:sp>
        <p:nvSpPr>
          <p:cNvPr id="492" name="textbox 492"/>
          <p:cNvSpPr/>
          <p:nvPr/>
        </p:nvSpPr>
        <p:spPr>
          <a:xfrm>
            <a:off x="9332904" y="3564616"/>
            <a:ext cx="133985" cy="290829"/>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8000"/>
              </a:lnSpc>
            </a:pPr>
            <a:r>
              <a:rPr sz="6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挂</a:t>
            </a:r>
            <a:endParaRPr sz="600" dirty="0">
              <a:latin typeface="微软雅黑" panose="020B0503020204020204" charset="-122"/>
              <a:ea typeface="微软雅黑" panose="020B0503020204020204" charset="-122"/>
              <a:cs typeface="微软雅黑" panose="020B0503020204020204" charset="-122"/>
            </a:endParaRPr>
          </a:p>
          <a:p>
            <a:pPr marL="12700" algn="l" rtl="0" eaLnBrk="0">
              <a:lnSpc>
                <a:spcPct val="93000"/>
              </a:lnSpc>
              <a:spcBef>
                <a:spcPts val="0"/>
              </a:spcBef>
            </a:pPr>
            <a:r>
              <a:rPr sz="6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高</a:t>
            </a:r>
            <a:endParaRPr sz="600" dirty="0">
              <a:latin typeface="微软雅黑" panose="020B0503020204020204" charset="-122"/>
              <a:ea typeface="微软雅黑" panose="020B0503020204020204" charset="-122"/>
              <a:cs typeface="微软雅黑" panose="020B0503020204020204" charset="-122"/>
            </a:endParaRPr>
          </a:p>
          <a:p>
            <a:pPr marL="19050" algn="l" rtl="0" eaLnBrk="0">
              <a:lnSpc>
                <a:spcPct val="98000"/>
              </a:lnSpc>
              <a:spcBef>
                <a:spcPts val="0"/>
              </a:spcBef>
            </a:pPr>
            <a:r>
              <a:rPr sz="6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10</a:t>
            </a:r>
            <a:endParaRPr sz="600" dirty="0">
              <a:latin typeface="微软雅黑" panose="020B0503020204020204" charset="-122"/>
              <a:ea typeface="微软雅黑" panose="020B0503020204020204" charset="-122"/>
              <a:cs typeface="微软雅黑" panose="020B0503020204020204" charset="-122"/>
            </a:endParaRPr>
          </a:p>
        </p:txBody>
      </p:sp>
      <p:sp>
        <p:nvSpPr>
          <p:cNvPr id="494" name="textbox 494"/>
          <p:cNvSpPr/>
          <p:nvPr/>
        </p:nvSpPr>
        <p:spPr>
          <a:xfrm>
            <a:off x="11658626" y="6509721"/>
            <a:ext cx="134620" cy="24130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4000"/>
              </a:lnSpc>
            </a:pPr>
            <a:r>
              <a:rPr sz="1500" kern="0" spc="-20" dirty="0">
                <a:solidFill>
                  <a:srgbClr val="898989">
                    <a:alpha val="100000"/>
                  </a:srgbClr>
                </a:solidFill>
                <a:latin typeface="微软雅黑" panose="020B0503020204020204" charset="-122"/>
                <a:ea typeface="微软雅黑" panose="020B0503020204020204" charset="-122"/>
                <a:cs typeface="微软雅黑" panose="020B0503020204020204" charset="-122"/>
              </a:rPr>
              <a:t>9</a:t>
            </a:r>
            <a:endParaRPr sz="1500" dirty="0">
              <a:latin typeface="微软雅黑" panose="020B0503020204020204" charset="-122"/>
              <a:ea typeface="微软雅黑" panose="020B0503020204020204" charset="-122"/>
              <a:cs typeface="微软雅黑" panose="020B0503020204020204" charset="-122"/>
            </a:endParaRPr>
          </a:p>
        </p:txBody>
      </p:sp>
      <p:sp>
        <p:nvSpPr>
          <p:cNvPr id="496" name="textbox 496"/>
          <p:cNvSpPr/>
          <p:nvPr/>
        </p:nvSpPr>
        <p:spPr>
          <a:xfrm>
            <a:off x="9666018" y="3719182"/>
            <a:ext cx="201929" cy="12001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745"/>
              </a:lnSpc>
            </a:pPr>
            <a:r>
              <a:rPr sz="6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感应</a:t>
            </a:r>
            <a:endParaRPr sz="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16108</Words>
  <Application>WPS 演示</Application>
  <PresentationFormat/>
  <Paragraphs>2294</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vt:lpstr>
      <vt:lpstr>宋体</vt:lpstr>
      <vt:lpstr>Wingdings</vt:lpstr>
      <vt:lpstr>Arial</vt:lpstr>
      <vt:lpstr>微软雅黑</vt:lpstr>
      <vt:lpstr>Calibri</vt:lpstr>
      <vt:lpstr>Arial Unicode MS</vt:lpstr>
      <vt:lpstr>Wingdings</vt:lpstr>
      <vt:lpstr>华文细黑</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lenovo</cp:lastModifiedBy>
  <cp:revision>3</cp:revision>
  <dcterms:created xsi:type="dcterms:W3CDTF">2025-06-13T07:44:00Z</dcterms:created>
  <dcterms:modified xsi:type="dcterms:W3CDTF">2025-06-13T07:50:05Z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wqlLaW5nc29mdCBQREYgdG8gV1BTIDExMA</vt:lpwstr>
  </property>
  <property fmtid="{D5CDD505-2E9C-101B-9397-08002B2CF9AE}" pid="3" name="Created">
    <vt:filetime>2025-06-13T23:40:58Z</vt:filetime>
  </property>
  <property fmtid="{D5CDD505-2E9C-101B-9397-08002B2CF9AE}" pid="4" name="ICV">
    <vt:lpwstr>4CB6F97ECBC84EFC900A6A7B700DA57E_12</vt:lpwstr>
  </property>
  <property fmtid="{D5CDD505-2E9C-101B-9397-08002B2CF9AE}" pid="5" name="KSOProductBuildVer">
    <vt:lpwstr>2052-12.1.0.21541</vt:lpwstr>
  </property>
</Properties>
</file>