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35" r:id="rId57"/>
    <p:sldId id="336" r:id="rId58"/>
    <p:sldId id="337" r:id="rId59"/>
    <p:sldId id="338" r:id="rId60"/>
    <p:sldId id="339" r:id="rId61"/>
    <p:sldId id="340" r:id="rId62"/>
    <p:sldId id="341" r:id="rId63"/>
    <p:sldId id="342" r:id="rId64"/>
    <p:sldId id="343" r:id="rId65"/>
    <p:sldId id="344" r:id="rId66"/>
    <p:sldId id="345" r:id="rId67"/>
    <p:sldId id="346" r:id="rId68"/>
    <p:sldId id="347" r:id="rId69"/>
    <p:sldId id="348" r:id="rId70"/>
    <p:sldId id="349" r:id="rId71"/>
    <p:sldId id="350" r:id="rId72"/>
    <p:sldId id="351" r:id="rId73"/>
    <p:sldId id="352" r:id="rId74"/>
    <p:sldId id="353" r:id="rId75"/>
    <p:sldId id="354" r:id="rId76"/>
    <p:sldId id="355" r:id="rId77"/>
    <p:sldId id="356" r:id="rId78"/>
    <p:sldId id="357" r:id="rId79"/>
    <p:sldId id="358" r:id="rId80"/>
    <p:sldId id="359" r:id="rId81"/>
    <p:sldId id="360" r:id="rId82"/>
    <p:sldId id="361" r:id="rId83"/>
    <p:sldId id="362" r:id="rId84"/>
    <p:sldId id="363" r:id="rId85"/>
    <p:sldId id="364" r:id="rId86"/>
    <p:sldId id="365" r:id="rId87"/>
    <p:sldId id="366" r:id="rId88"/>
    <p:sldId id="367" r:id="rId89"/>
    <p:sldId id="368" r:id="rId90"/>
    <p:sldId id="369" r:id="rId91"/>
    <p:sldId id="370" r:id="rId9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5" Type="http://schemas.openxmlformats.org/officeDocument/2006/relationships/tableStyles" Target="tableStyles.xml"/><Relationship Id="rId94" Type="http://schemas.openxmlformats.org/officeDocument/2006/relationships/viewProps" Target="viewProps.xml"/><Relationship Id="rId93" Type="http://schemas.openxmlformats.org/officeDocument/2006/relationships/presProps" Target="presProps.xml"/><Relationship Id="rId92" Type="http://schemas.openxmlformats.org/officeDocument/2006/relationships/slide" Target="slides/slide90.xml"/><Relationship Id="rId91" Type="http://schemas.openxmlformats.org/officeDocument/2006/relationships/slide" Target="slides/slide89.xml"/><Relationship Id="rId90" Type="http://schemas.openxmlformats.org/officeDocument/2006/relationships/slide" Target="slides/slide88.xml"/><Relationship Id="rId9" Type="http://schemas.openxmlformats.org/officeDocument/2006/relationships/slide" Target="slides/slide7.xml"/><Relationship Id="rId89" Type="http://schemas.openxmlformats.org/officeDocument/2006/relationships/slide" Target="slides/slide87.xml"/><Relationship Id="rId88" Type="http://schemas.openxmlformats.org/officeDocument/2006/relationships/slide" Target="slides/slide86.xml"/><Relationship Id="rId87" Type="http://schemas.openxmlformats.org/officeDocument/2006/relationships/slide" Target="slides/slide85.xml"/><Relationship Id="rId86" Type="http://schemas.openxmlformats.org/officeDocument/2006/relationships/slide" Target="slides/slide84.xml"/><Relationship Id="rId85" Type="http://schemas.openxmlformats.org/officeDocument/2006/relationships/slide" Target="slides/slide83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7.png"/><Relationship Id="rId7" Type="http://schemas.openxmlformats.org/officeDocument/2006/relationships/image" Target="../media/image73.png"/><Relationship Id="rId6" Type="http://schemas.openxmlformats.org/officeDocument/2006/relationships/image" Target="../media/image63.png"/><Relationship Id="rId5" Type="http://schemas.openxmlformats.org/officeDocument/2006/relationships/image" Target="../media/image10.jpeg"/><Relationship Id="rId4" Type="http://schemas.openxmlformats.org/officeDocument/2006/relationships/image" Target="../media/image56.png"/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image" Target="../media/image7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0.jpeg"/><Relationship Id="rId7" Type="http://schemas.openxmlformats.org/officeDocument/2006/relationships/image" Target="../media/image79.png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image" Target="../media/image87.png"/><Relationship Id="rId7" Type="http://schemas.openxmlformats.org/officeDocument/2006/relationships/image" Target="../media/image86.jpeg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7.png"/><Relationship Id="rId1" Type="http://schemas.openxmlformats.org/officeDocument/2006/relationships/image" Target="../media/image80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0.jpeg"/><Relationship Id="rId3" Type="http://schemas.openxmlformats.org/officeDocument/2006/relationships/image" Target="../media/image89.png"/><Relationship Id="rId2" Type="http://schemas.openxmlformats.org/officeDocument/2006/relationships/image" Target="../media/image7.png"/><Relationship Id="rId1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96.png"/><Relationship Id="rId7" Type="http://schemas.openxmlformats.org/officeDocument/2006/relationships/image" Target="../media/image10.jpeg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7.png"/><Relationship Id="rId3" Type="http://schemas.openxmlformats.org/officeDocument/2006/relationships/image" Target="../media/image93.jpeg"/><Relationship Id="rId2" Type="http://schemas.openxmlformats.org/officeDocument/2006/relationships/image" Target="../media/image92.png"/><Relationship Id="rId1" Type="http://schemas.openxmlformats.org/officeDocument/2006/relationships/image" Target="../media/image91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image" Target="../media/image103.png"/><Relationship Id="rId7" Type="http://schemas.openxmlformats.org/officeDocument/2006/relationships/image" Target="../media/image102.png"/><Relationship Id="rId6" Type="http://schemas.openxmlformats.org/officeDocument/2006/relationships/image" Target="../media/image7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3" Type="http://schemas.openxmlformats.org/officeDocument/2006/relationships/image" Target="../media/image99.png"/><Relationship Id="rId2" Type="http://schemas.openxmlformats.org/officeDocument/2006/relationships/image" Target="../media/image98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97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1.png"/><Relationship Id="rId8" Type="http://schemas.openxmlformats.org/officeDocument/2006/relationships/image" Target="../media/image110.png"/><Relationship Id="rId7" Type="http://schemas.openxmlformats.org/officeDocument/2006/relationships/image" Target="../media/image109.png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3" Type="http://schemas.openxmlformats.org/officeDocument/2006/relationships/image" Target="../media/image7.png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105.jpeg"/><Relationship Id="rId19" Type="http://schemas.openxmlformats.org/officeDocument/2006/relationships/image" Target="../media/image120.png"/><Relationship Id="rId18" Type="http://schemas.openxmlformats.org/officeDocument/2006/relationships/image" Target="../media/image119.png"/><Relationship Id="rId17" Type="http://schemas.openxmlformats.org/officeDocument/2006/relationships/image" Target="../media/image118.png"/><Relationship Id="rId16" Type="http://schemas.openxmlformats.org/officeDocument/2006/relationships/image" Target="../media/image10.jpeg"/><Relationship Id="rId15" Type="http://schemas.openxmlformats.org/officeDocument/2006/relationships/image" Target="../media/image117.png"/><Relationship Id="rId14" Type="http://schemas.openxmlformats.org/officeDocument/2006/relationships/image" Target="../media/image116.png"/><Relationship Id="rId13" Type="http://schemas.openxmlformats.org/officeDocument/2006/relationships/image" Target="../media/image115.png"/><Relationship Id="rId12" Type="http://schemas.openxmlformats.org/officeDocument/2006/relationships/image" Target="../media/image114.png"/><Relationship Id="rId11" Type="http://schemas.openxmlformats.org/officeDocument/2006/relationships/image" Target="../media/image113.png"/><Relationship Id="rId10" Type="http://schemas.openxmlformats.org/officeDocument/2006/relationships/image" Target="../media/image112.png"/><Relationship Id="rId1" Type="http://schemas.openxmlformats.org/officeDocument/2006/relationships/image" Target="../media/image104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image" Target="../media/image12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image" Target="../media/image12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image" Target="../media/image12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0.jpeg"/><Relationship Id="rId6" Type="http://schemas.openxmlformats.org/officeDocument/2006/relationships/image" Target="../media/image7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image" Target="../media/image124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34.jpeg"/><Relationship Id="rId7" Type="http://schemas.openxmlformats.org/officeDocument/2006/relationships/image" Target="../media/image10.jpeg"/><Relationship Id="rId6" Type="http://schemas.openxmlformats.org/officeDocument/2006/relationships/image" Target="../media/image133.png"/><Relationship Id="rId5" Type="http://schemas.openxmlformats.org/officeDocument/2006/relationships/image" Target="../media/image132.jpeg"/><Relationship Id="rId4" Type="http://schemas.openxmlformats.org/officeDocument/2006/relationships/image" Target="../media/image131.png"/><Relationship Id="rId3" Type="http://schemas.openxmlformats.org/officeDocument/2006/relationships/image" Target="../media/image7.png"/><Relationship Id="rId2" Type="http://schemas.openxmlformats.org/officeDocument/2006/relationships/image" Target="../media/image130.png"/><Relationship Id="rId1" Type="http://schemas.openxmlformats.org/officeDocument/2006/relationships/image" Target="../media/image129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37.png"/><Relationship Id="rId3" Type="http://schemas.openxmlformats.org/officeDocument/2006/relationships/image" Target="../media/image136.png"/><Relationship Id="rId2" Type="http://schemas.openxmlformats.org/officeDocument/2006/relationships/image" Target="../media/image135.jpeg"/><Relationship Id="rId1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image" Target="../media/image138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hyperlink" Target="https://igreen.ctwing.cn/greenplat/login" TargetMode="External"/><Relationship Id="rId3" Type="http://schemas.openxmlformats.org/officeDocument/2006/relationships/image" Target="../media/image7.png"/><Relationship Id="rId2" Type="http://schemas.openxmlformats.org/officeDocument/2006/relationships/image" Target="../media/image140.png"/><Relationship Id="rId1" Type="http://schemas.openxmlformats.org/officeDocument/2006/relationships/image" Target="../media/image139.jpe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144.png"/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image" Target="../media/image141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48.png"/><Relationship Id="rId4" Type="http://schemas.openxmlformats.org/officeDocument/2006/relationships/image" Target="../media/image147.png"/><Relationship Id="rId3" Type="http://schemas.openxmlformats.org/officeDocument/2006/relationships/image" Target="../media/image146.png"/><Relationship Id="rId2" Type="http://schemas.openxmlformats.org/officeDocument/2006/relationships/image" Target="../media/image7.png"/><Relationship Id="rId1" Type="http://schemas.openxmlformats.org/officeDocument/2006/relationships/image" Target="../media/image145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0.jpeg"/><Relationship Id="rId7" Type="http://schemas.openxmlformats.org/officeDocument/2006/relationships/image" Target="../media/image148.png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51.png"/><Relationship Id="rId3" Type="http://schemas.openxmlformats.org/officeDocument/2006/relationships/image" Target="../media/image150.png"/><Relationship Id="rId2" Type="http://schemas.openxmlformats.org/officeDocument/2006/relationships/image" Target="../media/image7.png"/><Relationship Id="rId1" Type="http://schemas.openxmlformats.org/officeDocument/2006/relationships/image" Target="../media/image14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0.jpeg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Relationship Id="rId3" Type="http://schemas.openxmlformats.org/officeDocument/2006/relationships/image" Target="../media/image7.png"/><Relationship Id="rId2" Type="http://schemas.openxmlformats.org/officeDocument/2006/relationships/image" Target="../media/image153.png"/><Relationship Id="rId1" Type="http://schemas.openxmlformats.org/officeDocument/2006/relationships/image" Target="../media/image152.jpeg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48.png"/><Relationship Id="rId4" Type="http://schemas.openxmlformats.org/officeDocument/2006/relationships/image" Target="../media/image147.png"/><Relationship Id="rId3" Type="http://schemas.openxmlformats.org/officeDocument/2006/relationships/image" Target="../media/image146.png"/><Relationship Id="rId2" Type="http://schemas.openxmlformats.org/officeDocument/2006/relationships/image" Target="../media/image7.png"/><Relationship Id="rId1" Type="http://schemas.openxmlformats.org/officeDocument/2006/relationships/image" Target="../media/image15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0.jpeg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Relationship Id="rId3" Type="http://schemas.openxmlformats.org/officeDocument/2006/relationships/image" Target="../media/image7.png"/><Relationship Id="rId2" Type="http://schemas.openxmlformats.org/officeDocument/2006/relationships/image" Target="../media/image156.jpeg"/><Relationship Id="rId1" Type="http://schemas.openxmlformats.org/officeDocument/2006/relationships/image" Target="../media/image155.png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48.png"/><Relationship Id="rId4" Type="http://schemas.openxmlformats.org/officeDocument/2006/relationships/image" Target="../media/image147.png"/><Relationship Id="rId3" Type="http://schemas.openxmlformats.org/officeDocument/2006/relationships/image" Target="../media/image146.png"/><Relationship Id="rId2" Type="http://schemas.openxmlformats.org/officeDocument/2006/relationships/image" Target="../media/image7.png"/><Relationship Id="rId1" Type="http://schemas.openxmlformats.org/officeDocument/2006/relationships/image" Target="../media/image157.pn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48.png"/><Relationship Id="rId4" Type="http://schemas.openxmlformats.org/officeDocument/2006/relationships/image" Target="../media/image147.png"/><Relationship Id="rId3" Type="http://schemas.openxmlformats.org/officeDocument/2006/relationships/image" Target="../media/image146.png"/><Relationship Id="rId2" Type="http://schemas.openxmlformats.org/officeDocument/2006/relationships/image" Target="../media/image7.png"/><Relationship Id="rId1" Type="http://schemas.openxmlformats.org/officeDocument/2006/relationships/image" Target="../media/image158.jpe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6.png"/><Relationship Id="rId8" Type="http://schemas.openxmlformats.org/officeDocument/2006/relationships/image" Target="../media/image165.png"/><Relationship Id="rId7" Type="http://schemas.openxmlformats.org/officeDocument/2006/relationships/image" Target="../media/image164.png"/><Relationship Id="rId6" Type="http://schemas.openxmlformats.org/officeDocument/2006/relationships/image" Target="../media/image163.jpeg"/><Relationship Id="rId5" Type="http://schemas.openxmlformats.org/officeDocument/2006/relationships/image" Target="../media/image162.png"/><Relationship Id="rId4" Type="http://schemas.openxmlformats.org/officeDocument/2006/relationships/image" Target="../media/image161.png"/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0.jpeg"/><Relationship Id="rId12" Type="http://schemas.openxmlformats.org/officeDocument/2006/relationships/image" Target="../media/image168.png"/><Relationship Id="rId11" Type="http://schemas.openxmlformats.org/officeDocument/2006/relationships/image" Target="../media/image7.png"/><Relationship Id="rId10" Type="http://schemas.openxmlformats.org/officeDocument/2006/relationships/image" Target="../media/image167.png"/><Relationship Id="rId1" Type="http://schemas.openxmlformats.org/officeDocument/2006/relationships/image" Target="../media/image143.png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68.png"/><Relationship Id="rId3" Type="http://schemas.openxmlformats.org/officeDocument/2006/relationships/image" Target="../media/image7.png"/><Relationship Id="rId2" Type="http://schemas.openxmlformats.org/officeDocument/2006/relationships/image" Target="../media/image170.png"/><Relationship Id="rId1" Type="http://schemas.openxmlformats.org/officeDocument/2006/relationships/image" Target="../media/image169.jpe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168.png"/><Relationship Id="rId2" Type="http://schemas.openxmlformats.org/officeDocument/2006/relationships/image" Target="../media/image7.png"/><Relationship Id="rId1" Type="http://schemas.openxmlformats.org/officeDocument/2006/relationships/image" Target="../media/image171.png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75.jpeg"/><Relationship Id="rId4" Type="http://schemas.openxmlformats.org/officeDocument/2006/relationships/image" Target="../media/image174.jpeg"/><Relationship Id="rId3" Type="http://schemas.openxmlformats.org/officeDocument/2006/relationships/image" Target="../media/image7.png"/><Relationship Id="rId2" Type="http://schemas.openxmlformats.org/officeDocument/2006/relationships/image" Target="../media/image173.jpeg"/><Relationship Id="rId1" Type="http://schemas.openxmlformats.org/officeDocument/2006/relationships/image" Target="../media/image172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0.jpeg"/><Relationship Id="rId10" Type="http://schemas.openxmlformats.org/officeDocument/2006/relationships/image" Target="../media/image19.png"/><Relationship Id="rId1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image" Target="../media/image176.jpe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image" Target="../media/image177.jpeg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image" Target="../media/image178.png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image" Target="../media/image187.png"/><Relationship Id="rId7" Type="http://schemas.openxmlformats.org/officeDocument/2006/relationships/image" Target="../media/image186.png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Relationship Id="rId3" Type="http://schemas.openxmlformats.org/officeDocument/2006/relationships/image" Target="../media/image182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81.png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4.png"/><Relationship Id="rId8" Type="http://schemas.openxmlformats.org/officeDocument/2006/relationships/image" Target="../media/image10.jpeg"/><Relationship Id="rId7" Type="http://schemas.openxmlformats.org/officeDocument/2006/relationships/image" Target="../media/image193.png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4" Type="http://schemas.openxmlformats.org/officeDocument/2006/relationships/image" Target="../media/image7.png"/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88.png"/></Relationships>
</file>

<file path=ppt/slides/_rels/slide4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image" Target="../media/image195.png"/></Relationships>
</file>

<file path=ppt/slides/_rels/slide4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00.jpeg"/><Relationship Id="rId3" Type="http://schemas.openxmlformats.org/officeDocument/2006/relationships/image" Target="../media/image7.png"/><Relationship Id="rId2" Type="http://schemas.openxmlformats.org/officeDocument/2006/relationships/image" Target="../media/image199.jpeg"/><Relationship Id="rId1" Type="http://schemas.openxmlformats.org/officeDocument/2006/relationships/image" Target="../media/image198.png"/></Relationships>
</file>

<file path=ppt/slides/_rels/slide4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8.png"/><Relationship Id="rId8" Type="http://schemas.openxmlformats.org/officeDocument/2006/relationships/image" Target="../media/image207.png"/><Relationship Id="rId7" Type="http://schemas.openxmlformats.org/officeDocument/2006/relationships/image" Target="../media/image206.png"/><Relationship Id="rId6" Type="http://schemas.openxmlformats.org/officeDocument/2006/relationships/image" Target="../media/image205.png"/><Relationship Id="rId5" Type="http://schemas.openxmlformats.org/officeDocument/2006/relationships/image" Target="../media/image204.png"/><Relationship Id="rId4" Type="http://schemas.openxmlformats.org/officeDocument/2006/relationships/image" Target="../media/image203.png"/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0.jpeg"/><Relationship Id="rId11" Type="http://schemas.openxmlformats.org/officeDocument/2006/relationships/image" Target="../media/image210.png"/><Relationship Id="rId10" Type="http://schemas.openxmlformats.org/officeDocument/2006/relationships/image" Target="../media/image209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13.png"/><Relationship Id="rId3" Type="http://schemas.openxmlformats.org/officeDocument/2006/relationships/image" Target="../media/image7.png"/><Relationship Id="rId2" Type="http://schemas.openxmlformats.org/officeDocument/2006/relationships/image" Target="../media/image212.jpeg"/><Relationship Id="rId1" Type="http://schemas.openxmlformats.org/officeDocument/2006/relationships/image" Target="../media/image211.png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2.png"/><Relationship Id="rId8" Type="http://schemas.openxmlformats.org/officeDocument/2006/relationships/image" Target="../media/image221.png"/><Relationship Id="rId7" Type="http://schemas.openxmlformats.org/officeDocument/2006/relationships/image" Target="../media/image220.png"/><Relationship Id="rId6" Type="http://schemas.openxmlformats.org/officeDocument/2006/relationships/image" Target="../media/image219.png"/><Relationship Id="rId5" Type="http://schemas.openxmlformats.org/officeDocument/2006/relationships/image" Target="../media/image218.png"/><Relationship Id="rId4" Type="http://schemas.openxmlformats.org/officeDocument/2006/relationships/image" Target="../media/image217.png"/><Relationship Id="rId3" Type="http://schemas.openxmlformats.org/officeDocument/2006/relationships/image" Target="../media/image216.png"/><Relationship Id="rId2" Type="http://schemas.openxmlformats.org/officeDocument/2006/relationships/image" Target="../media/image215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0.jpeg"/><Relationship Id="rId10" Type="http://schemas.openxmlformats.org/officeDocument/2006/relationships/image" Target="../media/image7.png"/><Relationship Id="rId1" Type="http://schemas.openxmlformats.org/officeDocument/2006/relationships/image" Target="../media/image214.png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0.png"/><Relationship Id="rId8" Type="http://schemas.openxmlformats.org/officeDocument/2006/relationships/image" Target="../media/image229.jpeg"/><Relationship Id="rId7" Type="http://schemas.openxmlformats.org/officeDocument/2006/relationships/image" Target="../media/image228.png"/><Relationship Id="rId6" Type="http://schemas.openxmlformats.org/officeDocument/2006/relationships/image" Target="../media/image227.png"/><Relationship Id="rId5" Type="http://schemas.openxmlformats.org/officeDocument/2006/relationships/image" Target="../media/image226.png"/><Relationship Id="rId4" Type="http://schemas.openxmlformats.org/officeDocument/2006/relationships/image" Target="../media/image7.png"/><Relationship Id="rId36" Type="http://schemas.openxmlformats.org/officeDocument/2006/relationships/slideLayout" Target="../slideLayouts/slideLayout1.xml"/><Relationship Id="rId35" Type="http://schemas.openxmlformats.org/officeDocument/2006/relationships/image" Target="../media/image255.jpeg"/><Relationship Id="rId34" Type="http://schemas.openxmlformats.org/officeDocument/2006/relationships/image" Target="../media/image254.png"/><Relationship Id="rId33" Type="http://schemas.openxmlformats.org/officeDocument/2006/relationships/image" Target="../media/image253.png"/><Relationship Id="rId32" Type="http://schemas.openxmlformats.org/officeDocument/2006/relationships/image" Target="../media/image252.png"/><Relationship Id="rId31" Type="http://schemas.openxmlformats.org/officeDocument/2006/relationships/image" Target="../media/image251.png"/><Relationship Id="rId30" Type="http://schemas.openxmlformats.org/officeDocument/2006/relationships/image" Target="../media/image250.png"/><Relationship Id="rId3" Type="http://schemas.openxmlformats.org/officeDocument/2006/relationships/image" Target="../media/image225.png"/><Relationship Id="rId29" Type="http://schemas.openxmlformats.org/officeDocument/2006/relationships/image" Target="../media/image249.png"/><Relationship Id="rId28" Type="http://schemas.openxmlformats.org/officeDocument/2006/relationships/image" Target="../media/image248.png"/><Relationship Id="rId27" Type="http://schemas.openxmlformats.org/officeDocument/2006/relationships/image" Target="../media/image247.png"/><Relationship Id="rId26" Type="http://schemas.openxmlformats.org/officeDocument/2006/relationships/image" Target="../media/image246.png"/><Relationship Id="rId25" Type="http://schemas.openxmlformats.org/officeDocument/2006/relationships/image" Target="../media/image245.png"/><Relationship Id="rId24" Type="http://schemas.openxmlformats.org/officeDocument/2006/relationships/image" Target="../media/image244.png"/><Relationship Id="rId23" Type="http://schemas.openxmlformats.org/officeDocument/2006/relationships/image" Target="../media/image243.png"/><Relationship Id="rId22" Type="http://schemas.openxmlformats.org/officeDocument/2006/relationships/image" Target="../media/image242.png"/><Relationship Id="rId21" Type="http://schemas.openxmlformats.org/officeDocument/2006/relationships/image" Target="../media/image241.png"/><Relationship Id="rId20" Type="http://schemas.openxmlformats.org/officeDocument/2006/relationships/image" Target="../media/image10.jpeg"/><Relationship Id="rId2" Type="http://schemas.openxmlformats.org/officeDocument/2006/relationships/image" Target="../media/image224.png"/><Relationship Id="rId19" Type="http://schemas.openxmlformats.org/officeDocument/2006/relationships/image" Target="../media/image240.png"/><Relationship Id="rId18" Type="http://schemas.openxmlformats.org/officeDocument/2006/relationships/image" Target="../media/image239.png"/><Relationship Id="rId17" Type="http://schemas.openxmlformats.org/officeDocument/2006/relationships/image" Target="../media/image238.png"/><Relationship Id="rId16" Type="http://schemas.openxmlformats.org/officeDocument/2006/relationships/image" Target="../media/image237.png"/><Relationship Id="rId15" Type="http://schemas.openxmlformats.org/officeDocument/2006/relationships/image" Target="../media/image236.png"/><Relationship Id="rId14" Type="http://schemas.openxmlformats.org/officeDocument/2006/relationships/image" Target="../media/image235.png"/><Relationship Id="rId13" Type="http://schemas.openxmlformats.org/officeDocument/2006/relationships/image" Target="../media/image234.png"/><Relationship Id="rId12" Type="http://schemas.openxmlformats.org/officeDocument/2006/relationships/image" Target="../media/image233.png"/><Relationship Id="rId11" Type="http://schemas.openxmlformats.org/officeDocument/2006/relationships/image" Target="../media/image232.png"/><Relationship Id="rId10" Type="http://schemas.openxmlformats.org/officeDocument/2006/relationships/image" Target="../media/image231.png"/><Relationship Id="rId1" Type="http://schemas.openxmlformats.org/officeDocument/2006/relationships/image" Target="../media/image223.png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3.png"/><Relationship Id="rId8" Type="http://schemas.openxmlformats.org/officeDocument/2006/relationships/image" Target="../media/image7.png"/><Relationship Id="rId7" Type="http://schemas.openxmlformats.org/officeDocument/2006/relationships/image" Target="../media/image262.png"/><Relationship Id="rId6" Type="http://schemas.openxmlformats.org/officeDocument/2006/relationships/image" Target="../media/image261.png"/><Relationship Id="rId5" Type="http://schemas.openxmlformats.org/officeDocument/2006/relationships/image" Target="../media/image260.png"/><Relationship Id="rId4" Type="http://schemas.openxmlformats.org/officeDocument/2006/relationships/image" Target="../media/image259.jpeg"/><Relationship Id="rId3" Type="http://schemas.openxmlformats.org/officeDocument/2006/relationships/image" Target="../media/image258.png"/><Relationship Id="rId2" Type="http://schemas.openxmlformats.org/officeDocument/2006/relationships/image" Target="../media/image257.jpe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0.jpeg"/><Relationship Id="rId12" Type="http://schemas.openxmlformats.org/officeDocument/2006/relationships/image" Target="../media/image266.png"/><Relationship Id="rId11" Type="http://schemas.openxmlformats.org/officeDocument/2006/relationships/image" Target="../media/image265.png"/><Relationship Id="rId10" Type="http://schemas.openxmlformats.org/officeDocument/2006/relationships/image" Target="../media/image264.png"/><Relationship Id="rId1" Type="http://schemas.openxmlformats.org/officeDocument/2006/relationships/image" Target="../media/image256.jpeg"/></Relationships>
</file>

<file path=ppt/slides/_rels/slide5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hyperlink" Target="https://igreen.ctwing.cn/greenplat/login" TargetMode="External"/><Relationship Id="rId3" Type="http://schemas.openxmlformats.org/officeDocument/2006/relationships/image" Target="../media/image7.png"/><Relationship Id="rId2" Type="http://schemas.openxmlformats.org/officeDocument/2006/relationships/image" Target="../media/image140.png"/><Relationship Id="rId1" Type="http://schemas.openxmlformats.org/officeDocument/2006/relationships/image" Target="../media/image139.jpeg"/></Relationships>
</file>

<file path=ppt/slides/_rels/slide5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144.png"/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image" Target="../media/image141.png"/></Relationships>
</file>

<file path=ppt/slides/_rels/slide5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7.png"/><Relationship Id="rId2" Type="http://schemas.openxmlformats.org/officeDocument/2006/relationships/image" Target="../media/image268.jpeg"/><Relationship Id="rId1" Type="http://schemas.openxmlformats.org/officeDocument/2006/relationships/image" Target="../media/image267.jpeg"/></Relationships>
</file>

<file path=ppt/slides/_rels/slide5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272.jpeg"/><Relationship Id="rId3" Type="http://schemas.openxmlformats.org/officeDocument/2006/relationships/image" Target="../media/image271.jpeg"/><Relationship Id="rId2" Type="http://schemas.openxmlformats.org/officeDocument/2006/relationships/image" Target="../media/image270.jpeg"/><Relationship Id="rId1" Type="http://schemas.openxmlformats.org/officeDocument/2006/relationships/image" Target="../media/image269.jpeg"/></Relationships>
</file>

<file path=ppt/slides/_rels/slide5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10.jpeg"/><Relationship Id="rId2" Type="http://schemas.openxmlformats.org/officeDocument/2006/relationships/image" Target="../media/image274.jpeg"/><Relationship Id="rId1" Type="http://schemas.openxmlformats.org/officeDocument/2006/relationships/image" Target="../media/image273.jpeg"/></Relationships>
</file>

<file path=ppt/slides/_rels/slide5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10.jpeg"/><Relationship Id="rId2" Type="http://schemas.openxmlformats.org/officeDocument/2006/relationships/image" Target="../media/image276.jpeg"/><Relationship Id="rId1" Type="http://schemas.openxmlformats.org/officeDocument/2006/relationships/image" Target="../media/image27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30.png"/><Relationship Id="rId12" Type="http://schemas.openxmlformats.org/officeDocument/2006/relationships/image" Target="../media/image10.jpe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7.png"/><Relationship Id="rId2" Type="http://schemas.openxmlformats.org/officeDocument/2006/relationships/image" Target="../media/image278.jpeg"/><Relationship Id="rId1" Type="http://schemas.openxmlformats.org/officeDocument/2006/relationships/image" Target="../media/image277.jpeg"/></Relationships>
</file>

<file path=ppt/slides/_rels/slide6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7.png"/><Relationship Id="rId2" Type="http://schemas.openxmlformats.org/officeDocument/2006/relationships/image" Target="../media/image280.jpeg"/><Relationship Id="rId1" Type="http://schemas.openxmlformats.org/officeDocument/2006/relationships/image" Target="../media/image279.jpeg"/></Relationships>
</file>

<file path=ppt/slides/_rels/slide6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7.png"/><Relationship Id="rId2" Type="http://schemas.openxmlformats.org/officeDocument/2006/relationships/image" Target="../media/image282.jpeg"/><Relationship Id="rId1" Type="http://schemas.openxmlformats.org/officeDocument/2006/relationships/image" Target="../media/image281.jpeg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image" Target="../media/image283.jpeg"/></Relationships>
</file>

<file path=ppt/slides/_rels/slide6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87.png"/><Relationship Id="rId4" Type="http://schemas.openxmlformats.org/officeDocument/2006/relationships/image" Target="../media/image286.png"/><Relationship Id="rId3" Type="http://schemas.openxmlformats.org/officeDocument/2006/relationships/image" Target="../media/image7.png"/><Relationship Id="rId2" Type="http://schemas.openxmlformats.org/officeDocument/2006/relationships/image" Target="../media/image285.jpeg"/><Relationship Id="rId1" Type="http://schemas.openxmlformats.org/officeDocument/2006/relationships/image" Target="../media/image284.jpeg"/></Relationships>
</file>

<file path=ppt/slides/_rels/slide6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hyperlink" Target="https://igreen.ctwing.cn/greenplat/login" TargetMode="External"/><Relationship Id="rId3" Type="http://schemas.openxmlformats.org/officeDocument/2006/relationships/image" Target="../media/image7.png"/><Relationship Id="rId2" Type="http://schemas.openxmlformats.org/officeDocument/2006/relationships/image" Target="../media/image140.png"/><Relationship Id="rId1" Type="http://schemas.openxmlformats.org/officeDocument/2006/relationships/image" Target="../media/image139.jpeg"/></Relationships>
</file>

<file path=ppt/slides/_rels/slide6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144.png"/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image" Target="../media/image141.png"/></Relationships>
</file>

<file path=ppt/slides/_rels/slide6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7.png"/><Relationship Id="rId2" Type="http://schemas.openxmlformats.org/officeDocument/2006/relationships/image" Target="../media/image268.jpeg"/><Relationship Id="rId1" Type="http://schemas.openxmlformats.org/officeDocument/2006/relationships/image" Target="../media/image267.jpeg"/></Relationships>
</file>

<file path=ppt/slides/_rels/slide6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271.jpeg"/><Relationship Id="rId3" Type="http://schemas.openxmlformats.org/officeDocument/2006/relationships/image" Target="../media/image272.jpeg"/><Relationship Id="rId2" Type="http://schemas.openxmlformats.org/officeDocument/2006/relationships/image" Target="../media/image270.jpeg"/><Relationship Id="rId1" Type="http://schemas.openxmlformats.org/officeDocument/2006/relationships/image" Target="../media/image269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image" Target="../media/image31.jpeg"/></Relationships>
</file>

<file path=ppt/slides/_rels/slide7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10.jpeg"/><Relationship Id="rId2" Type="http://schemas.openxmlformats.org/officeDocument/2006/relationships/image" Target="../media/image274.jpeg"/><Relationship Id="rId1" Type="http://schemas.openxmlformats.org/officeDocument/2006/relationships/image" Target="../media/image273.jpeg"/></Relationships>
</file>

<file path=ppt/slides/_rels/slide7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10.jpeg"/><Relationship Id="rId2" Type="http://schemas.openxmlformats.org/officeDocument/2006/relationships/image" Target="../media/image276.jpeg"/><Relationship Id="rId1" Type="http://schemas.openxmlformats.org/officeDocument/2006/relationships/image" Target="../media/image275.png"/></Relationships>
</file>

<file path=ppt/slides/_rels/slide7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7.png"/><Relationship Id="rId2" Type="http://schemas.openxmlformats.org/officeDocument/2006/relationships/image" Target="../media/image278.jpeg"/><Relationship Id="rId1" Type="http://schemas.openxmlformats.org/officeDocument/2006/relationships/image" Target="../media/image277.jpeg"/></Relationships>
</file>

<file path=ppt/slides/_rels/slide7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7.png"/><Relationship Id="rId2" Type="http://schemas.openxmlformats.org/officeDocument/2006/relationships/image" Target="../media/image280.jpeg"/><Relationship Id="rId1" Type="http://schemas.openxmlformats.org/officeDocument/2006/relationships/image" Target="../media/image279.jpeg"/></Relationships>
</file>

<file path=ppt/slides/_rels/slide7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90.jpeg"/><Relationship Id="rId3" Type="http://schemas.openxmlformats.org/officeDocument/2006/relationships/image" Target="../media/image7.png"/><Relationship Id="rId2" Type="http://schemas.openxmlformats.org/officeDocument/2006/relationships/image" Target="../media/image289.png"/><Relationship Id="rId1" Type="http://schemas.openxmlformats.org/officeDocument/2006/relationships/image" Target="../media/image288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1.png"/><Relationship Id="rId1" Type="http://schemas.openxmlformats.org/officeDocument/2006/relationships/image" Target="../media/image1.png"/></Relationships>
</file>

<file path=ppt/slides/_rels/slide7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3.jpeg"/></Relationships>
</file>

<file path=ppt/slides/_rels/slide7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94.jpeg"/><Relationship Id="rId3" Type="http://schemas.openxmlformats.org/officeDocument/2006/relationships/image" Target="../media/image293.png"/><Relationship Id="rId2" Type="http://schemas.openxmlformats.org/officeDocument/2006/relationships/image" Target="../media/image7.png"/><Relationship Id="rId1" Type="http://schemas.openxmlformats.org/officeDocument/2006/relationships/image" Target="../media/image292.png"/></Relationships>
</file>

<file path=ppt/slides/_rels/slide7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image" Target="../media/image301.png"/><Relationship Id="rId7" Type="http://schemas.openxmlformats.org/officeDocument/2006/relationships/image" Target="../media/image300.jpeg"/><Relationship Id="rId6" Type="http://schemas.openxmlformats.org/officeDocument/2006/relationships/image" Target="../media/image299.jpeg"/><Relationship Id="rId5" Type="http://schemas.openxmlformats.org/officeDocument/2006/relationships/image" Target="../media/image298.jpeg"/><Relationship Id="rId4" Type="http://schemas.openxmlformats.org/officeDocument/2006/relationships/image" Target="../media/image7.png"/><Relationship Id="rId3" Type="http://schemas.openxmlformats.org/officeDocument/2006/relationships/image" Target="../media/image297.png"/><Relationship Id="rId2" Type="http://schemas.openxmlformats.org/officeDocument/2006/relationships/image" Target="../media/image296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95.jpeg"/></Relationships>
</file>

<file path=ppt/slides/_rels/slide7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image" Target="../media/image30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1" Type="http://schemas.openxmlformats.org/officeDocument/2006/relationships/slideLayout" Target="../slideLayouts/slideLayout1.xml"/><Relationship Id="rId20" Type="http://schemas.openxmlformats.org/officeDocument/2006/relationships/image" Target="../media/image52.png"/><Relationship Id="rId2" Type="http://schemas.openxmlformats.org/officeDocument/2006/relationships/image" Target="../media/image7.png"/><Relationship Id="rId19" Type="http://schemas.openxmlformats.org/officeDocument/2006/relationships/image" Target="../media/image51.png"/><Relationship Id="rId18" Type="http://schemas.openxmlformats.org/officeDocument/2006/relationships/image" Target="../media/image50.png"/><Relationship Id="rId17" Type="http://schemas.openxmlformats.org/officeDocument/2006/relationships/image" Target="../media/image49.png"/><Relationship Id="rId16" Type="http://schemas.openxmlformats.org/officeDocument/2006/relationships/image" Target="../media/image48.png"/><Relationship Id="rId15" Type="http://schemas.openxmlformats.org/officeDocument/2006/relationships/image" Target="../media/image47.png"/><Relationship Id="rId14" Type="http://schemas.openxmlformats.org/officeDocument/2006/relationships/image" Target="../media/image46.png"/><Relationship Id="rId13" Type="http://schemas.openxmlformats.org/officeDocument/2006/relationships/image" Target="../media/image10.jpeg"/><Relationship Id="rId12" Type="http://schemas.openxmlformats.org/officeDocument/2006/relationships/image" Target="../media/image45.png"/><Relationship Id="rId11" Type="http://schemas.openxmlformats.org/officeDocument/2006/relationships/image" Target="../media/image44.png"/><Relationship Id="rId10" Type="http://schemas.openxmlformats.org/officeDocument/2006/relationships/image" Target="../media/image43.png"/><Relationship Id="rId1" Type="http://schemas.openxmlformats.org/officeDocument/2006/relationships/image" Target="../media/image35.png"/></Relationships>
</file>

<file path=ppt/slides/_rels/slide8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305.jpeg"/><Relationship Id="rId2" Type="http://schemas.openxmlformats.org/officeDocument/2006/relationships/image" Target="../media/image304.jpeg"/><Relationship Id="rId1" Type="http://schemas.openxmlformats.org/officeDocument/2006/relationships/image" Target="../media/image303.jpeg"/></Relationships>
</file>

<file path=ppt/slides/_rels/slide8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08.png"/><Relationship Id="rId3" Type="http://schemas.openxmlformats.org/officeDocument/2006/relationships/image" Target="../media/image7.png"/><Relationship Id="rId2" Type="http://schemas.openxmlformats.org/officeDocument/2006/relationships/image" Target="../media/image307.png"/><Relationship Id="rId1" Type="http://schemas.openxmlformats.org/officeDocument/2006/relationships/image" Target="../media/image306.jpeg"/></Relationships>
</file>

<file path=ppt/slides/_rels/slide8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3.jpeg"/></Relationships>
</file>

<file path=ppt/slides/_rels/slide8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94.jpeg"/><Relationship Id="rId3" Type="http://schemas.openxmlformats.org/officeDocument/2006/relationships/image" Target="../media/image293.png"/><Relationship Id="rId2" Type="http://schemas.openxmlformats.org/officeDocument/2006/relationships/image" Target="../media/image7.png"/><Relationship Id="rId1" Type="http://schemas.openxmlformats.org/officeDocument/2006/relationships/image" Target="../media/image292.png"/></Relationships>
</file>

<file path=ppt/slides/_rels/slide8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12.png"/><Relationship Id="rId4" Type="http://schemas.openxmlformats.org/officeDocument/2006/relationships/image" Target="../media/image311.jpeg"/><Relationship Id="rId3" Type="http://schemas.openxmlformats.org/officeDocument/2006/relationships/image" Target="../media/image7.png"/><Relationship Id="rId2" Type="http://schemas.openxmlformats.org/officeDocument/2006/relationships/image" Target="../media/image310.png"/><Relationship Id="rId1" Type="http://schemas.openxmlformats.org/officeDocument/2006/relationships/image" Target="../media/image309.jpeg"/></Relationships>
</file>

<file path=ppt/slides/_rels/slide8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7.png"/><Relationship Id="rId2" Type="http://schemas.openxmlformats.org/officeDocument/2006/relationships/image" Target="../media/image314.png"/><Relationship Id="rId1" Type="http://schemas.openxmlformats.org/officeDocument/2006/relationships/image" Target="../media/image313.png"/></Relationships>
</file>

<file path=ppt/slides/_rels/slide8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3.jpeg"/></Relationships>
</file>

<file path=ppt/slides/_rels/slide8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94.jpeg"/><Relationship Id="rId3" Type="http://schemas.openxmlformats.org/officeDocument/2006/relationships/image" Target="../media/image293.png"/><Relationship Id="rId2" Type="http://schemas.openxmlformats.org/officeDocument/2006/relationships/image" Target="../media/image7.png"/><Relationship Id="rId1" Type="http://schemas.openxmlformats.org/officeDocument/2006/relationships/image" Target="../media/image292.png"/></Relationships>
</file>

<file path=ppt/slides/_rels/slide8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316.png"/><Relationship Id="rId2" Type="http://schemas.openxmlformats.org/officeDocument/2006/relationships/image" Target="../media/image7.png"/><Relationship Id="rId1" Type="http://schemas.openxmlformats.org/officeDocument/2006/relationships/image" Target="../media/image315.png"/></Relationships>
</file>

<file path=ppt/slides/_rels/slide8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318.jpeg"/><Relationship Id="rId2" Type="http://schemas.openxmlformats.org/officeDocument/2006/relationships/image" Target="../media/image317.jpe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png"/><Relationship Id="rId8" Type="http://schemas.openxmlformats.org/officeDocument/2006/relationships/image" Target="../media/image59.jpeg"/><Relationship Id="rId7" Type="http://schemas.openxmlformats.org/officeDocument/2006/relationships/image" Target="../media/image58.jpeg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Relationship Id="rId3" Type="http://schemas.openxmlformats.org/officeDocument/2006/relationships/image" Target="../media/image54.png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71.png"/><Relationship Id="rId20" Type="http://schemas.openxmlformats.org/officeDocument/2006/relationships/image" Target="../media/image70.png"/><Relationship Id="rId2" Type="http://schemas.openxmlformats.org/officeDocument/2006/relationships/image" Target="../media/image53.jpeg"/><Relationship Id="rId19" Type="http://schemas.openxmlformats.org/officeDocument/2006/relationships/image" Target="../media/image69.png"/><Relationship Id="rId18" Type="http://schemas.openxmlformats.org/officeDocument/2006/relationships/image" Target="../media/image68.png"/><Relationship Id="rId17" Type="http://schemas.openxmlformats.org/officeDocument/2006/relationships/image" Target="../media/image67.png"/><Relationship Id="rId16" Type="http://schemas.openxmlformats.org/officeDocument/2006/relationships/image" Target="../media/image66.png"/><Relationship Id="rId15" Type="http://schemas.openxmlformats.org/officeDocument/2006/relationships/image" Target="../media/image65.png"/><Relationship Id="rId14" Type="http://schemas.openxmlformats.org/officeDocument/2006/relationships/image" Target="../media/image64.png"/><Relationship Id="rId13" Type="http://schemas.openxmlformats.org/officeDocument/2006/relationships/image" Target="../media/image63.png"/><Relationship Id="rId12" Type="http://schemas.openxmlformats.org/officeDocument/2006/relationships/image" Target="../media/image10.jpeg"/><Relationship Id="rId11" Type="http://schemas.openxmlformats.org/officeDocument/2006/relationships/image" Target="../media/image62.png"/><Relationship Id="rId10" Type="http://schemas.openxmlformats.org/officeDocument/2006/relationships/image" Target="../media/image61.png"/><Relationship Id="rId1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21.png"/><Relationship Id="rId2" Type="http://schemas.openxmlformats.org/officeDocument/2006/relationships/image" Target="../media/image320.png"/><Relationship Id="rId1" Type="http://schemas.openxmlformats.org/officeDocument/2006/relationships/image" Target="../media/image3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7997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2864716" y="2585142"/>
            <a:ext cx="7947659" cy="1939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4800" b="1" u="sng" kern="0" spc="0" dirty="0">
                <a:solidFill>
                  <a:srgbClr val="C00000">
                    <a:alpha val="100000"/>
                  </a:srgbClr>
                </a:solidFill>
                <a:uFill>
                  <a:solidFill>
                    <a:srgbClr val="A6A6A6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绿色节能产品支</a:t>
            </a:r>
            <a:r>
              <a:rPr sz="4800" b="1" u="sng" kern="0" spc="-10" dirty="0">
                <a:solidFill>
                  <a:srgbClr val="C00000">
                    <a:alpha val="100000"/>
                  </a:srgbClr>
                </a:solidFill>
                <a:uFill>
                  <a:solidFill>
                    <a:srgbClr val="A6A6A6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撑介绍</a:t>
            </a:r>
            <a:endParaRPr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44395" algn="l" rtl="0" eaLnBrk="0">
              <a:lnSpc>
                <a:spcPct val="90000"/>
              </a:lnSpc>
              <a:spcBef>
                <a:spcPts val="5"/>
              </a:spcBef>
            </a:pPr>
            <a:endParaRPr sz="2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816338" y="202412"/>
            <a:ext cx="2164969" cy="8290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0" name="table 1510"/>
          <p:cNvGraphicFramePr>
            <a:graphicFrameLocks noGrp="1"/>
          </p:cNvGraphicFramePr>
          <p:nvPr/>
        </p:nvGraphicFramePr>
        <p:xfrm>
          <a:off x="329006" y="3699484"/>
          <a:ext cx="11540490" cy="2896870"/>
        </p:xfrm>
        <a:graphic>
          <a:graphicData uri="http://schemas.openxmlformats.org/drawingml/2006/table">
            <a:tbl>
              <a:tblPr/>
              <a:tblGrid>
                <a:gridCol w="2141220"/>
                <a:gridCol w="958850"/>
                <a:gridCol w="2362200"/>
                <a:gridCol w="986155"/>
                <a:gridCol w="825500"/>
                <a:gridCol w="709294"/>
                <a:gridCol w="660400"/>
                <a:gridCol w="793115"/>
                <a:gridCol w="1290320"/>
                <a:gridCol w="813435"/>
              </a:tblGrid>
              <a:tr h="3676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6455" algn="l" rtl="0" eaLnBrk="0">
                        <a:lnSpc>
                          <a:spcPct val="89000"/>
                        </a:lnSpc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服务名称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1460" algn="l" rtl="0" eaLnBrk="0">
                        <a:lnSpc>
                          <a:spcPct val="89000"/>
                        </a:lnSpc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设备类型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4405" algn="l" rtl="0" eaLnBrk="0">
                        <a:lnSpc>
                          <a:spcPct val="89000"/>
                        </a:lnSpc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设备名称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6855" algn="l" rtl="0" eaLnBrk="0">
                        <a:lnSpc>
                          <a:spcPct val="89000"/>
                        </a:lnSpc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感应方式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067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色温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52425" algn="l" rtl="0" eaLnBrk="0">
                        <a:lnSpc>
                          <a:spcPts val="960"/>
                        </a:lnSpc>
                        <a:spcBef>
                          <a:spcPts val="120"/>
                        </a:spcBef>
                      </a:pPr>
                      <a:r>
                        <a:rPr sz="7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（K）</a:t>
                      </a:r>
                      <a:endParaRPr sz="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843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额定功率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00990" algn="l" rtl="0" eaLnBrk="0">
                        <a:lnSpc>
                          <a:spcPts val="960"/>
                        </a:lnSpc>
                        <a:spcBef>
                          <a:spcPts val="120"/>
                        </a:spcBef>
                      </a:pPr>
                      <a:r>
                        <a:rPr sz="7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（W）</a:t>
                      </a:r>
                      <a:endParaRPr sz="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223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整灯光通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98120" algn="l" rtl="0" eaLnBrk="0">
                        <a:lnSpc>
                          <a:spcPts val="1015"/>
                        </a:lnSpc>
                        <a:spcBef>
                          <a:spcPts val="120"/>
                        </a:spcBef>
                      </a:pPr>
                      <a:r>
                        <a:rPr sz="800" b="1" kern="0" spc="-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（LM）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446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光束角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41300" algn="l" rtl="0" eaLnBrk="0">
                        <a:lnSpc>
                          <a:spcPct val="89000"/>
                        </a:lnSpc>
                        <a:spcBef>
                          <a:spcPts val="120"/>
                        </a:spcBef>
                      </a:pPr>
                      <a:r>
                        <a:rPr sz="900" b="1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900" b="1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560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设备尺寸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27990" algn="l" rtl="0" eaLnBrk="0">
                        <a:lnSpc>
                          <a:spcPts val="1015"/>
                        </a:lnSpc>
                        <a:spcBef>
                          <a:spcPts val="120"/>
                        </a:spcBef>
                      </a:pPr>
                      <a:r>
                        <a:rPr sz="800" b="1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（mm）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46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开孔尺寸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46380" algn="l" rtl="0" eaLnBrk="0">
                        <a:lnSpc>
                          <a:spcPts val="1015"/>
                        </a:lnSpc>
                        <a:spcBef>
                          <a:spcPts val="120"/>
                        </a:spcBef>
                      </a:pPr>
                      <a:r>
                        <a:rPr sz="800" b="1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（mm）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875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绿色照明节能服务（智能筒灯90mm）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78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筒灯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1437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智能筒灯 8W</a:t>
                      </a:r>
                      <a:r>
                        <a:rPr sz="8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5.8G雷达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7655" algn="l" rtl="0" eaLnBrk="0">
                        <a:lnSpc>
                          <a:spcPct val="81000"/>
                        </a:lnSpc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973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≥640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110°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258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φ124</a:t>
                      </a:r>
                      <a:r>
                        <a:rPr sz="8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×</a:t>
                      </a:r>
                      <a:r>
                        <a:rPr sz="8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H71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700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φ100-115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875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绿色照明节能服务（智能筒灯90mm）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78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筒灯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1437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智能筒灯 8W 4000K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5.8G雷达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194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973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≥640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110°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258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φ124</a:t>
                      </a:r>
                      <a:r>
                        <a:rPr sz="8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×</a:t>
                      </a:r>
                      <a:r>
                        <a:rPr sz="8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H71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700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φ100-115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827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绿色照明节能服务（智能筒灯120mm</a:t>
                      </a: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782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筒灯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8580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智能筒灯</a:t>
                      </a:r>
                      <a:r>
                        <a:rPr sz="8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10W</a:t>
                      </a:r>
                      <a:r>
                        <a:rPr sz="8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5.8G雷达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765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687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≥800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110°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2580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φ153</a:t>
                      </a:r>
                      <a:r>
                        <a:rPr sz="8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×</a:t>
                      </a:r>
                      <a:r>
                        <a:rPr sz="8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H76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700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φ125-145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827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绿色照明节能服务（智能筒灯120mm</a:t>
                      </a: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782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筒灯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8580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智能筒灯</a:t>
                      </a:r>
                      <a:r>
                        <a:rPr sz="8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10W 4000K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5.8G雷达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194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687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≥800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110°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2580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φ153</a:t>
                      </a:r>
                      <a:r>
                        <a:rPr sz="8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×</a:t>
                      </a:r>
                      <a:r>
                        <a:rPr sz="8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H76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700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φ125-145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827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绿色照明节能服务（智能筒灯150mm</a:t>
                      </a: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78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筒灯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8580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智能筒灯</a:t>
                      </a:r>
                      <a:r>
                        <a:rPr sz="8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15W</a:t>
                      </a:r>
                      <a:r>
                        <a:rPr sz="8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5.8G雷达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765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687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542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≥1200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110°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258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φ177</a:t>
                      </a:r>
                      <a:r>
                        <a:rPr sz="8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×</a:t>
                      </a:r>
                      <a:r>
                        <a:rPr sz="8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H85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700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φ150-170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827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绿色照明节能服务（智能筒灯150mm</a:t>
                      </a: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78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筒灯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8580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智能筒灯</a:t>
                      </a:r>
                      <a:r>
                        <a:rPr sz="8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15W 4000K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5.8G雷达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194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687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542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≥1200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110°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258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φ177</a:t>
                      </a:r>
                      <a:r>
                        <a:rPr sz="8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×</a:t>
                      </a:r>
                      <a:r>
                        <a:rPr sz="8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H85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700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φ150-170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827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绿色照明节能服务（智能筒灯180mm</a:t>
                      </a: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78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筒灯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8580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智能筒灯</a:t>
                      </a:r>
                      <a:r>
                        <a:rPr sz="8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18W</a:t>
                      </a:r>
                      <a:r>
                        <a:rPr sz="8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385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红外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765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687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542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≥1440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110°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258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φ225</a:t>
                      </a:r>
                      <a:r>
                        <a:rPr sz="8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×</a:t>
                      </a:r>
                      <a:r>
                        <a:rPr sz="8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H95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700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φ180-210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827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绿色照明节能服务（智能筒灯180mm</a:t>
                      </a: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782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筒灯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8580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智能筒灯</a:t>
                      </a:r>
                      <a:r>
                        <a:rPr sz="8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18W 4000K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385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红外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194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687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542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≥1440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110°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2580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φ225</a:t>
                      </a:r>
                      <a:r>
                        <a:rPr sz="8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×</a:t>
                      </a:r>
                      <a:r>
                        <a:rPr sz="8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H95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700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φ180-210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875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绿色照明节能服务（智能射灯75mm）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719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射灯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5753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智能射灯</a:t>
                      </a:r>
                      <a:r>
                        <a:rPr sz="8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12W</a:t>
                      </a:r>
                      <a:r>
                        <a:rPr sz="8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6500K</a:t>
                      </a:r>
                      <a:r>
                        <a:rPr sz="8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24度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5.8G雷达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765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687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≥840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24°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306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φ87</a:t>
                      </a:r>
                      <a:r>
                        <a:rPr sz="8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×</a:t>
                      </a:r>
                      <a:r>
                        <a:rPr sz="8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H87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670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φ75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875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绿色照明节能服务（智能射灯75mm）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719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射灯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5753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智能射灯</a:t>
                      </a:r>
                      <a:r>
                        <a:rPr sz="8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12W 4000K</a:t>
                      </a:r>
                      <a:r>
                        <a:rPr sz="8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</a:t>
                      </a: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度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5.8G雷达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194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687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≥840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24°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306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φ87</a:t>
                      </a:r>
                      <a:r>
                        <a:rPr sz="8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×</a:t>
                      </a:r>
                      <a:r>
                        <a:rPr sz="8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H87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670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φ75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875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绿色照明节能服务（智能射灯95mm）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719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射灯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5753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智能射灯 24W</a:t>
                      </a: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6500K</a:t>
                      </a:r>
                      <a:r>
                        <a:rPr sz="8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24度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5.8G雷达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765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179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542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≥1680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24°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861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φ110*H123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813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φ100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875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绿色照明节能服务（智能射灯95mm）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719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射灯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5753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智能射灯 24W 4000K</a:t>
                      </a:r>
                      <a:r>
                        <a:rPr sz="8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24度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5.8G雷达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194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179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542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≥1680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24°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861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φ110*H123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813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φ100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12" name="textbox 1512"/>
          <p:cNvSpPr/>
          <p:nvPr/>
        </p:nvSpPr>
        <p:spPr>
          <a:xfrm>
            <a:off x="418276" y="3032257"/>
            <a:ext cx="11306809" cy="6070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4000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灯具尺寸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应与</a:t>
            </a:r>
            <a:r>
              <a:rPr sz="15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当前灯具基本保持一致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sz="1500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开孔尺寸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应选择</a:t>
            </a:r>
            <a:r>
              <a:rPr sz="15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小于当前灯具尺寸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且</a:t>
            </a:r>
            <a:r>
              <a:rPr sz="15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大于等于智能灯具要求的最低开孔尺</a:t>
            </a:r>
            <a:r>
              <a:rPr sz="15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寸</a:t>
            </a:r>
            <a:r>
              <a:rPr sz="1500" b="1" kern="0" spc="-1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（宁小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880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勿大，开孔小了可以采取扩孔措施</a:t>
            </a:r>
            <a:r>
              <a:rPr sz="15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5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；（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3）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色温应与</a:t>
            </a:r>
            <a:r>
              <a:rPr sz="15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当前灯具基本保持一致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5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暖黄光=40</a:t>
            </a:r>
            <a:r>
              <a:rPr sz="15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00K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冷白光=6500K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14" name="textbox 1514"/>
          <p:cNvSpPr/>
          <p:nvPr/>
        </p:nvSpPr>
        <p:spPr>
          <a:xfrm>
            <a:off x="427270" y="1443494"/>
            <a:ext cx="4182109" cy="14135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2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860" algn="l" rtl="0" eaLnBrk="0">
              <a:lnSpc>
                <a:spcPct val="89000"/>
              </a:lnSpc>
              <a:spcBef>
                <a:spcPts val="0"/>
              </a:spcBef>
            </a:pPr>
            <a:r>
              <a:rPr sz="20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1、灯具类型：                    </a:t>
            </a:r>
            <a:r>
              <a:rPr sz="20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47595" algn="l" rtl="0" eaLnBrk="0">
              <a:lnSpc>
                <a:spcPct val="98000"/>
              </a:lnSpc>
              <a:spcBef>
                <a:spcPts val="275"/>
              </a:spcBef>
            </a:pPr>
            <a:r>
              <a:rPr sz="900" kern="0" spc="9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非智能筒灯</a:t>
            </a:r>
            <a:r>
              <a:rPr sz="900" kern="0" spc="1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</a:t>
            </a:r>
            <a:r>
              <a:rPr sz="900" kern="0" spc="9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传统射灯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000" b="1" kern="0" spc="-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 灯具尺寸/开孔尺寸、色温：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16" name="picture 15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718038" y="1456194"/>
            <a:ext cx="883920" cy="705841"/>
          </a:xfrm>
          <a:prstGeom prst="rect">
            <a:avLst/>
          </a:prstGeom>
        </p:spPr>
      </p:pic>
      <p:pic>
        <p:nvPicPr>
          <p:cNvPr id="1518" name="picture 15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649333" y="1456194"/>
            <a:ext cx="889635" cy="705841"/>
          </a:xfrm>
          <a:prstGeom prst="rect">
            <a:avLst/>
          </a:prstGeom>
        </p:spPr>
      </p:pic>
      <p:sp>
        <p:nvSpPr>
          <p:cNvPr id="1520" name="textbox 1520"/>
          <p:cNvSpPr/>
          <p:nvPr/>
        </p:nvSpPr>
        <p:spPr>
          <a:xfrm>
            <a:off x="335356" y="900112"/>
            <a:ext cx="11520169" cy="400684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68525" algn="l" rtl="0" eaLnBrk="0">
              <a:lnSpc>
                <a:spcPct val="89000"/>
              </a:lnSpc>
              <a:spcBef>
                <a:spcPts val="0"/>
              </a:spcBef>
            </a:pP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智能筒灯/射灯选型三大要素：</a:t>
            </a:r>
            <a:r>
              <a:rPr sz="18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灯具类型、灯具尺寸/开孔尺寸、色</a:t>
            </a: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22" name="textbox 1522"/>
          <p:cNvSpPr/>
          <p:nvPr/>
        </p:nvSpPr>
        <p:spPr>
          <a:xfrm>
            <a:off x="583190" y="269284"/>
            <a:ext cx="8826500" cy="4591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办公室(室内)勘察-灯具-智能筒灯、射灯勘察选</a:t>
            </a: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24" name="textbox 1524"/>
          <p:cNvSpPr/>
          <p:nvPr/>
        </p:nvSpPr>
        <p:spPr>
          <a:xfrm>
            <a:off x="9182100" y="1391158"/>
            <a:ext cx="2686050" cy="1017905"/>
          </a:xfrm>
          <a:prstGeom prst="roundRect">
            <a:avLst>
              <a:gd name="adj" fmla="val 6319"/>
            </a:avLst>
          </a:prstGeom>
          <a:noFill/>
          <a:ln w="19050" cap="flat">
            <a:solidFill>
              <a:srgbClr val="C00000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9220" algn="l" rtl="0" eaLnBrk="0">
              <a:lnSpc>
                <a:spcPct val="94000"/>
              </a:lnSpc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原则上根据客户现有灯具类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14960" algn="l" rtl="0" eaLnBrk="0">
              <a:lnSpc>
                <a:spcPts val="2880"/>
              </a:lnSpc>
            </a:pPr>
            <a:r>
              <a:rPr sz="15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型，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一比一进行替换。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26" name="picture 15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135878" y="1418907"/>
            <a:ext cx="883513" cy="706437"/>
          </a:xfrm>
          <a:prstGeom prst="rect">
            <a:avLst/>
          </a:prstGeom>
        </p:spPr>
      </p:pic>
      <p:pic>
        <p:nvPicPr>
          <p:cNvPr id="1528" name="picture 15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361681" y="1418907"/>
            <a:ext cx="718134" cy="706437"/>
          </a:xfrm>
          <a:prstGeom prst="rect">
            <a:avLst/>
          </a:prstGeom>
        </p:spPr>
      </p:pic>
      <p:pic>
        <p:nvPicPr>
          <p:cNvPr id="1530" name="picture 15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pic>
        <p:nvPicPr>
          <p:cNvPr id="1532" name="picture 15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433181" y="1418907"/>
            <a:ext cx="581838" cy="706437"/>
          </a:xfrm>
          <a:prstGeom prst="rect">
            <a:avLst/>
          </a:prstGeom>
        </p:spPr>
      </p:pic>
      <p:pic>
        <p:nvPicPr>
          <p:cNvPr id="1534" name="picture 15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120132" y="1574291"/>
            <a:ext cx="836915" cy="485928"/>
          </a:xfrm>
          <a:prstGeom prst="rect">
            <a:avLst/>
          </a:prstGeom>
        </p:spPr>
      </p:pic>
      <p:pic>
        <p:nvPicPr>
          <p:cNvPr id="1536" name="picture 15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1254215" y="217388"/>
            <a:ext cx="723997" cy="530588"/>
          </a:xfrm>
          <a:prstGeom prst="rect">
            <a:avLst/>
          </a:prstGeom>
        </p:spPr>
      </p:pic>
      <p:sp>
        <p:nvSpPr>
          <p:cNvPr id="1538" name="textbox 1538"/>
          <p:cNvSpPr/>
          <p:nvPr/>
        </p:nvSpPr>
        <p:spPr>
          <a:xfrm>
            <a:off x="6143112" y="2205386"/>
            <a:ext cx="869950" cy="1606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900" kern="0" spc="7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智能筒灯(雷达)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40" name="textbox 1540"/>
          <p:cNvSpPr/>
          <p:nvPr/>
        </p:nvSpPr>
        <p:spPr>
          <a:xfrm>
            <a:off x="7291827" y="2205386"/>
            <a:ext cx="869950" cy="1606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900" kern="0" spc="7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智能筒灯(红外)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42" name="path 1542"/>
          <p:cNvSpPr/>
          <p:nvPr/>
        </p:nvSpPr>
        <p:spPr>
          <a:xfrm>
            <a:off x="11841163" y="3713772"/>
            <a:ext cx="28575" cy="2868929"/>
          </a:xfrm>
          <a:custGeom>
            <a:avLst/>
            <a:gdLst/>
            <a:ahLst/>
            <a:cxnLst/>
            <a:rect l="0" t="0" r="0" b="0"/>
            <a:pathLst>
              <a:path w="45" h="4517">
                <a:moveTo>
                  <a:pt x="22" y="4517"/>
                </a:moveTo>
                <a:lnTo>
                  <a:pt x="22" y="0"/>
                </a:lnTo>
              </a:path>
            </a:pathLst>
          </a:custGeom>
          <a:noFill/>
          <a:ln w="28575" cap="flat">
            <a:solidFill>
              <a:srgbClr val="C00000"/>
            </a:solidFill>
            <a:prstDash val="dash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44" name="textbox 1544"/>
          <p:cNvSpPr/>
          <p:nvPr/>
        </p:nvSpPr>
        <p:spPr>
          <a:xfrm>
            <a:off x="8459592" y="2205386"/>
            <a:ext cx="531494" cy="1606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900" kern="0" spc="9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智能射灯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46" name="path 1546"/>
          <p:cNvSpPr/>
          <p:nvPr/>
        </p:nvSpPr>
        <p:spPr>
          <a:xfrm>
            <a:off x="9766046" y="6568414"/>
            <a:ext cx="2089404" cy="28575"/>
          </a:xfrm>
          <a:custGeom>
            <a:avLst/>
            <a:gdLst/>
            <a:ahLst/>
            <a:cxnLst/>
            <a:rect l="0" t="0" r="0" b="0"/>
            <a:pathLst>
              <a:path w="3290" h="45">
                <a:moveTo>
                  <a:pt x="0" y="22"/>
                </a:moveTo>
                <a:lnTo>
                  <a:pt x="3290" y="22"/>
                </a:lnTo>
              </a:path>
            </a:pathLst>
          </a:custGeom>
          <a:noFill/>
          <a:ln w="28575" cap="flat">
            <a:solidFill>
              <a:srgbClr val="C00000"/>
            </a:solidFill>
            <a:prstDash val="dash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48" name="path 1548"/>
          <p:cNvSpPr/>
          <p:nvPr/>
        </p:nvSpPr>
        <p:spPr>
          <a:xfrm>
            <a:off x="9766046" y="3699484"/>
            <a:ext cx="2089404" cy="28575"/>
          </a:xfrm>
          <a:custGeom>
            <a:avLst/>
            <a:gdLst/>
            <a:ahLst/>
            <a:cxnLst/>
            <a:rect l="0" t="0" r="0" b="0"/>
            <a:pathLst>
              <a:path w="3290" h="45">
                <a:moveTo>
                  <a:pt x="3290" y="22"/>
                </a:moveTo>
                <a:lnTo>
                  <a:pt x="0" y="22"/>
                </a:lnTo>
              </a:path>
            </a:pathLst>
          </a:custGeom>
          <a:noFill/>
          <a:ln w="28575" cap="flat">
            <a:solidFill>
              <a:srgbClr val="C00000"/>
            </a:solidFill>
            <a:prstDash val="dash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50" name="path 1550"/>
          <p:cNvSpPr/>
          <p:nvPr/>
        </p:nvSpPr>
        <p:spPr>
          <a:xfrm>
            <a:off x="6777227" y="3699484"/>
            <a:ext cx="825792" cy="28575"/>
          </a:xfrm>
          <a:custGeom>
            <a:avLst/>
            <a:gdLst/>
            <a:ahLst/>
            <a:cxnLst/>
            <a:rect l="0" t="0" r="0" b="0"/>
            <a:pathLst>
              <a:path w="1300" h="45">
                <a:moveTo>
                  <a:pt x="1300" y="22"/>
                </a:moveTo>
                <a:lnTo>
                  <a:pt x="0" y="22"/>
                </a:lnTo>
              </a:path>
            </a:pathLst>
          </a:custGeom>
          <a:noFill/>
          <a:ln w="28575" cap="flat">
            <a:solidFill>
              <a:srgbClr val="C00000"/>
            </a:solidFill>
            <a:prstDash val="dash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52" name="path 1552"/>
          <p:cNvSpPr/>
          <p:nvPr/>
        </p:nvSpPr>
        <p:spPr>
          <a:xfrm>
            <a:off x="6777227" y="6568414"/>
            <a:ext cx="825792" cy="28575"/>
          </a:xfrm>
          <a:custGeom>
            <a:avLst/>
            <a:gdLst/>
            <a:ahLst/>
            <a:cxnLst/>
            <a:rect l="0" t="0" r="0" b="0"/>
            <a:pathLst>
              <a:path w="1300" h="45">
                <a:moveTo>
                  <a:pt x="0" y="22"/>
                </a:moveTo>
                <a:lnTo>
                  <a:pt x="1300" y="22"/>
                </a:lnTo>
              </a:path>
            </a:pathLst>
          </a:custGeom>
          <a:noFill/>
          <a:ln w="28575" cap="flat">
            <a:solidFill>
              <a:srgbClr val="C00000"/>
            </a:solidFill>
            <a:prstDash val="dash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4" name="table 1554"/>
          <p:cNvGraphicFramePr>
            <a:graphicFrameLocks noGrp="1"/>
          </p:cNvGraphicFramePr>
          <p:nvPr/>
        </p:nvGraphicFramePr>
        <p:xfrm>
          <a:off x="329006" y="1441894"/>
          <a:ext cx="11532235" cy="3721735"/>
        </p:xfrm>
        <a:graphic>
          <a:graphicData uri="http://schemas.openxmlformats.org/drawingml/2006/table">
            <a:tbl>
              <a:tblPr/>
              <a:tblGrid>
                <a:gridCol w="2141220"/>
                <a:gridCol w="958850"/>
                <a:gridCol w="2362200"/>
                <a:gridCol w="927100"/>
                <a:gridCol w="984250"/>
                <a:gridCol w="609600"/>
                <a:gridCol w="660400"/>
                <a:gridCol w="687705"/>
                <a:gridCol w="1371600"/>
                <a:gridCol w="829310"/>
              </a:tblGrid>
              <a:tr h="3536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645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服务名称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146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设备类型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440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设备名称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685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感应方式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973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色温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11480" algn="l" rtl="0" eaLnBrk="0">
                        <a:lnSpc>
                          <a:spcPts val="960"/>
                        </a:lnSpc>
                        <a:spcBef>
                          <a:spcPts val="120"/>
                        </a:spcBef>
                      </a:pPr>
                      <a:r>
                        <a:rPr sz="7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（K）</a:t>
                      </a:r>
                      <a:endParaRPr sz="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874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额定功率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01295" algn="l" rtl="0" eaLnBrk="0">
                        <a:lnSpc>
                          <a:spcPts val="960"/>
                        </a:lnSpc>
                        <a:spcBef>
                          <a:spcPts val="120"/>
                        </a:spcBef>
                      </a:pPr>
                      <a:r>
                        <a:rPr sz="7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（W）</a:t>
                      </a:r>
                      <a:endParaRPr sz="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223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整灯光通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98120" algn="l" rtl="0" eaLnBrk="0">
                        <a:lnSpc>
                          <a:spcPts val="1015"/>
                        </a:lnSpc>
                        <a:spcBef>
                          <a:spcPts val="120"/>
                        </a:spcBef>
                      </a:pPr>
                      <a:r>
                        <a:rPr sz="800" b="1" kern="0" spc="-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（LM）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446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光束角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41300" algn="l" rtl="0" eaLnBrk="0">
                        <a:lnSpc>
                          <a:spcPct val="89000"/>
                        </a:lnSpc>
                        <a:spcBef>
                          <a:spcPts val="120"/>
                        </a:spcBef>
                      </a:pPr>
                      <a:r>
                        <a:rPr sz="9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(°)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101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设备尺寸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33400" algn="l" rtl="0" eaLnBrk="0">
                        <a:lnSpc>
                          <a:spcPts val="1015"/>
                        </a:lnSpc>
                        <a:spcBef>
                          <a:spcPts val="120"/>
                        </a:spcBef>
                      </a:pPr>
                      <a:r>
                        <a:rPr sz="800" b="1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（mm）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875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开孔尺寸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70510" algn="l" rtl="0" eaLnBrk="0">
                        <a:lnSpc>
                          <a:spcPts val="1015"/>
                        </a:lnSpc>
                        <a:spcBef>
                          <a:spcPts val="120"/>
                        </a:spcBef>
                      </a:pPr>
                      <a:r>
                        <a:rPr sz="800" b="1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（mm）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72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绿色照明节能服务（智能线条灯1200m</a:t>
                      </a: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829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线条灯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114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智能线条灯 32W</a:t>
                      </a:r>
                      <a:r>
                        <a:rPr sz="8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6500K</a:t>
                      </a:r>
                      <a:r>
                        <a:rPr sz="8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1200x80x41mm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5.8G雷达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671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336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32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542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≥3200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100°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828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长1200x宽80x高41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0068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7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绿色照明节能服务（智能线条灯1200m</a:t>
                      </a: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829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线条灯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114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智能线条灯 32W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4000K</a:t>
                      </a:r>
                      <a:r>
                        <a:rPr sz="8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1200x80x41mm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5.8G雷达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099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336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32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542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≥3200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100°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828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长1200x宽80x高41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0068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747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绿色照明节能服务（智能吸顶灯250mm）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210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吸顶灯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373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智能吸顶灯 12W</a:t>
                      </a:r>
                      <a:r>
                        <a:rPr sz="8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5.8G雷达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671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≥960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120°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863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φ273</a:t>
                      </a:r>
                      <a:r>
                        <a:rPr sz="8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×60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0068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7475" algn="l" rtl="0" eaLnBrk="0">
                        <a:lnSpc>
                          <a:spcPct val="89000"/>
                        </a:lnSpc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绿色照明节能服务（智能吸顶灯310mm）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2105" algn="l" rtl="0" eaLnBrk="0">
                        <a:lnSpc>
                          <a:spcPct val="89000"/>
                        </a:lnSpc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吸顶灯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3730" algn="l" rtl="0" eaLnBrk="0">
                        <a:lnSpc>
                          <a:spcPct val="89000"/>
                        </a:lnSpc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智能吸顶灯 18W</a:t>
                      </a:r>
                      <a:r>
                        <a:rPr sz="8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ct val="89000"/>
                        </a:lnSpc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5.8G雷达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671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ct val="89000"/>
                        </a:lnSpc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5420" algn="l" rtl="0" eaLnBrk="0">
                        <a:lnSpc>
                          <a:spcPct val="89000"/>
                        </a:lnSpc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≥1440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0" algn="l" rtl="0" eaLnBrk="0">
                        <a:lnSpc>
                          <a:spcPct val="89000"/>
                        </a:lnSpc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120°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8630" algn="l" rtl="0" eaLnBrk="0">
                        <a:lnSpc>
                          <a:spcPct val="100000"/>
                        </a:lnSpc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φ320</a:t>
                      </a:r>
                      <a:r>
                        <a:rPr sz="8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×60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00685" algn="l" rtl="0" eaLnBrk="0">
                        <a:lnSpc>
                          <a:spcPct val="89000"/>
                        </a:lnSpc>
                      </a:pPr>
                      <a:r>
                        <a:rPr sz="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61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绿色照明节能服务（智能面板灯600x6</a:t>
                      </a: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00）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893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面板灯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686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智能灯盘 36W</a:t>
                      </a:r>
                      <a:r>
                        <a:rPr sz="8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6500K</a:t>
                      </a:r>
                      <a:r>
                        <a:rPr sz="8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599x599x35集成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987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24G雷达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6710" algn="l" rtl="0" eaLnBrk="0">
                        <a:lnSpc>
                          <a:spcPct val="81000"/>
                        </a:lnSpc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336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36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542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≥3600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110°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415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长599×宽599×高35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集成规格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61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绿色照明节能服务（智能面板灯600x6</a:t>
                      </a: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00）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893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面板灯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686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智能灯盘 36W</a:t>
                      </a:r>
                      <a:r>
                        <a:rPr sz="8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6500K</a:t>
                      </a:r>
                      <a:r>
                        <a:rPr sz="8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598x598x35平放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987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24G雷达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671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336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36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542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≥3600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110°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415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长598×宽598×高35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717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585</a:t>
                      </a:r>
                      <a:r>
                        <a:rPr sz="8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×585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61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绿色照明节能服务（智能面板灯600x6</a:t>
                      </a: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00）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893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面板灯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686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智能灯盘 36W 4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000K</a:t>
                      </a:r>
                      <a:r>
                        <a:rPr sz="8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599x599x35集成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987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24G雷达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099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336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36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542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≥3600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110°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415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长599×宽599×高35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集成规格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61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绿色照明节能服务（智能面板灯600x6</a:t>
                      </a: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00）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893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面板灯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686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智能灯盘 36W 4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000K</a:t>
                      </a:r>
                      <a:r>
                        <a:rPr sz="8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598x598x35平放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987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24G雷达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099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336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36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542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≥3600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110°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415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长598×宽598×高35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717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585</a:t>
                      </a:r>
                      <a:r>
                        <a:rPr sz="8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×585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4135" algn="l" rtl="0" eaLnBrk="0">
                        <a:lnSpc>
                          <a:spcPct val="89000"/>
                        </a:lnSpc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绿色照明节能服务（智能面板灯300x12</a:t>
                      </a: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00）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8930" algn="l" rtl="0" eaLnBrk="0">
                        <a:lnSpc>
                          <a:spcPct val="89000"/>
                        </a:lnSpc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面板灯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6380" algn="l" rtl="0" eaLnBrk="0">
                        <a:lnSpc>
                          <a:spcPct val="89000"/>
                        </a:lnSpc>
                      </a:pPr>
                      <a:r>
                        <a:rPr sz="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智能灯盘 36W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6500K</a:t>
                      </a:r>
                      <a:r>
                        <a:rPr sz="8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1199x299x35集成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9875" algn="l" rtl="0" eaLnBrk="0">
                        <a:lnSpc>
                          <a:spcPct val="89000"/>
                        </a:lnSpc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24G雷达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671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3365" algn="l" rtl="0" eaLnBrk="0">
                        <a:lnSpc>
                          <a:spcPct val="89000"/>
                        </a:lnSpc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36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5420" algn="l" rtl="0" eaLnBrk="0">
                        <a:lnSpc>
                          <a:spcPct val="89000"/>
                        </a:lnSpc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≥3600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0" algn="l" rtl="0" eaLnBrk="0">
                        <a:lnSpc>
                          <a:spcPct val="89000"/>
                        </a:lnSpc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110°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4945" algn="l" rtl="0" eaLnBrk="0">
                        <a:lnSpc>
                          <a:spcPct val="89000"/>
                        </a:lnSpc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长1199×宽299×高35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0" algn="l" rtl="0" eaLnBrk="0">
                        <a:lnSpc>
                          <a:spcPct val="89000"/>
                        </a:lnSpc>
                      </a:pPr>
                      <a:r>
                        <a:rPr sz="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集成规格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4135" algn="l" rtl="0" eaLnBrk="0">
                        <a:lnSpc>
                          <a:spcPct val="89000"/>
                        </a:lnSpc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绿色照明节能服务（智能面板灯300x12</a:t>
                      </a: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00）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8930" algn="l" rtl="0" eaLnBrk="0">
                        <a:lnSpc>
                          <a:spcPct val="89000"/>
                        </a:lnSpc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面板灯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6380" algn="l" rtl="0" eaLnBrk="0">
                        <a:lnSpc>
                          <a:spcPct val="89000"/>
                        </a:lnSpc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智能灯盘 36W</a:t>
                      </a:r>
                      <a:r>
                        <a:rPr sz="8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6500K</a:t>
                      </a:r>
                      <a:r>
                        <a:rPr sz="8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1198x298x35平放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9875" algn="l" rtl="0" eaLnBrk="0">
                        <a:lnSpc>
                          <a:spcPct val="89000"/>
                        </a:lnSpc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24G雷达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671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3365" algn="l" rtl="0" eaLnBrk="0">
                        <a:lnSpc>
                          <a:spcPct val="89000"/>
                        </a:lnSpc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36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5420" algn="l" rtl="0" eaLnBrk="0">
                        <a:lnSpc>
                          <a:spcPct val="89000"/>
                        </a:lnSpc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≥3600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0" algn="l" rtl="0" eaLnBrk="0">
                        <a:lnSpc>
                          <a:spcPct val="89000"/>
                        </a:lnSpc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110°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4945" algn="l" rtl="0" eaLnBrk="0">
                        <a:lnSpc>
                          <a:spcPct val="89000"/>
                        </a:lnSpc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长1198×宽298×高35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9230" algn="l" rtl="0" eaLnBrk="0">
                        <a:lnSpc>
                          <a:spcPct val="89000"/>
                        </a:lnSpc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1185</a:t>
                      </a:r>
                      <a:r>
                        <a:rPr sz="8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×285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413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绿色照明节能服务（智能面板灯300x12</a:t>
                      </a: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00）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893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面板灯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638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智能灯盘 36W 4000K</a:t>
                      </a:r>
                      <a:r>
                        <a:rPr sz="8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1199x299x35集成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987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24G雷达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099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336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36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542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≥3600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110°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494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长1199×宽299×高35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集成规格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413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绿色照明节能服务（智能面板灯300x12</a:t>
                      </a: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00）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893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面板灯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638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智能灯盘 36W 4000K</a:t>
                      </a:r>
                      <a:r>
                        <a:rPr sz="8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1198x298x35平放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987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24G雷达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099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336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36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542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≥3600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110°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49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长1198×宽298×高35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923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1185</a:t>
                      </a:r>
                      <a:r>
                        <a:rPr sz="8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×285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61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绿色照明节能服务（智能面板灯300x6</a:t>
                      </a: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00）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893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面板灯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686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智能灯盘 24W</a:t>
                      </a:r>
                      <a:r>
                        <a:rPr sz="8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6500K</a:t>
                      </a:r>
                      <a:r>
                        <a:rPr sz="8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599x299x35集成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987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24G雷达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671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209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542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≥2400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120°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415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长599×宽299×高35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集成规格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</a:tr>
              <a:tr h="2101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61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绿色照明节能服务（智能面板灯300x6</a:t>
                      </a: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00）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893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面板灯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686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智能灯盘 24W 4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000K</a:t>
                      </a:r>
                      <a:r>
                        <a:rPr sz="8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599x299x35集成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987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24G雷达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099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209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542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≥2400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120°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415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长599×宽299×高35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集成规格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61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绿色照明节能服务（智能面板灯300x3</a:t>
                      </a: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00）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893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面板灯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686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智能灯盘</a:t>
                      </a:r>
                      <a:r>
                        <a:rPr sz="8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12W</a:t>
                      </a: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6500K</a:t>
                      </a:r>
                      <a:r>
                        <a:rPr sz="8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299x299x35</a:t>
                      </a: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集成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987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24G雷达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671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≥960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120°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415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长299×宽299×高35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集成规格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E7"/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61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绿色照明节能服务（智能面板灯300x3</a:t>
                      </a: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00）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893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面板灯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686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智能灯盘</a:t>
                      </a:r>
                      <a:r>
                        <a:rPr sz="8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12W 4000K</a:t>
                      </a:r>
                      <a:r>
                        <a:rPr sz="8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299x299x35集成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987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24G雷达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0995" algn="l" rtl="0" eaLnBrk="0">
                        <a:lnSpc>
                          <a:spcPct val="81000"/>
                        </a:lnSpc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4000K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≥960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120°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415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长299×宽299×高35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集成规格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56" name="textbox 1556"/>
          <p:cNvSpPr/>
          <p:nvPr/>
        </p:nvSpPr>
        <p:spPr>
          <a:xfrm>
            <a:off x="2644775" y="5293105"/>
            <a:ext cx="6902450" cy="1433194"/>
          </a:xfrm>
          <a:prstGeom prst="roundRect">
            <a:avLst>
              <a:gd name="adj" fmla="val 5799"/>
            </a:avLst>
          </a:prstGeom>
          <a:noFill/>
          <a:ln w="19050" cap="flat">
            <a:solidFill>
              <a:srgbClr val="C00000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22095" algn="l" rtl="0" eaLnBrk="0">
              <a:lnSpc>
                <a:spcPct val="89000"/>
              </a:lnSpc>
            </a:pPr>
            <a:r>
              <a:rPr sz="1800" b="1" i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5.8GHz与24GHz频</a:t>
            </a:r>
            <a:r>
              <a:rPr sz="1800" b="1" i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段微波雷达的差别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3845" algn="l" rtl="0" eaLnBrk="0">
              <a:lnSpc>
                <a:spcPct val="94000"/>
              </a:lnSpc>
              <a:spcBef>
                <a:spcPts val="1480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5.8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GHz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频率低/波长长/</a:t>
            </a:r>
            <a:r>
              <a:rPr sz="15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穿透性强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/精度低，多应用于人体移动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/微动探测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0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46710" algn="l" rtl="0" eaLnBrk="0">
              <a:lnSpc>
                <a:spcPct val="94000"/>
              </a:lnSpc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GHz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频率高/波长低/穿透性弱/</a:t>
            </a:r>
            <a:r>
              <a:rPr sz="15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精度高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，多聚焦于人体精准存在探测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58" name="textbox 1558"/>
          <p:cNvSpPr/>
          <p:nvPr/>
        </p:nvSpPr>
        <p:spPr>
          <a:xfrm>
            <a:off x="583190" y="263180"/>
            <a:ext cx="11407775" cy="4654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办公室(室内)勘察-</a:t>
            </a: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灯具-智能线条灯/吸顶灯/面板灯勘察选型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60" name="textbox 1560"/>
          <p:cNvSpPr/>
          <p:nvPr/>
        </p:nvSpPr>
        <p:spPr>
          <a:xfrm>
            <a:off x="335356" y="900112"/>
            <a:ext cx="11520169" cy="400684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04975" algn="l" rtl="0" eaLnBrk="0">
              <a:lnSpc>
                <a:spcPct val="89000"/>
              </a:lnSpc>
              <a:spcBef>
                <a:spcPts val="0"/>
              </a:spcBef>
            </a:pP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智能线条灯/吸顶灯/面板灯按照客户现场原有灯具尺寸选择近似款型即可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62" name="picture 15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sp>
        <p:nvSpPr>
          <p:cNvPr id="1564" name="path 1564"/>
          <p:cNvSpPr/>
          <p:nvPr/>
        </p:nvSpPr>
        <p:spPr>
          <a:xfrm>
            <a:off x="9660508" y="5135562"/>
            <a:ext cx="1371600" cy="28575"/>
          </a:xfrm>
          <a:custGeom>
            <a:avLst/>
            <a:gdLst/>
            <a:ahLst/>
            <a:cxnLst/>
            <a:rect l="0" t="0" r="0" b="0"/>
            <a:pathLst>
              <a:path w="2160" h="45">
                <a:moveTo>
                  <a:pt x="0" y="22"/>
                </a:moveTo>
                <a:lnTo>
                  <a:pt x="2160" y="22"/>
                </a:lnTo>
              </a:path>
            </a:pathLst>
          </a:custGeom>
          <a:noFill/>
          <a:ln w="28575" cap="flat">
            <a:solidFill>
              <a:srgbClr val="C00000"/>
            </a:solidFill>
            <a:prstDash val="dash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textbox 1566"/>
          <p:cNvSpPr/>
          <p:nvPr/>
        </p:nvSpPr>
        <p:spPr>
          <a:xfrm>
            <a:off x="416305" y="204688"/>
            <a:ext cx="11574780" cy="19983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907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办公室(室内)勘察-灯具-智能面板灯安装方式</a:t>
            </a:r>
            <a:r>
              <a:rPr sz="3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选型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45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智能面板灯拥有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四种尺寸款型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（600x600mm、</a:t>
            </a:r>
            <a:r>
              <a:rPr sz="1800" kern="0" spc="-4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300x1200mm、</a:t>
            </a:r>
            <a:r>
              <a:rPr sz="1800" kern="0" spc="-4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300x600mm、</a:t>
            </a:r>
            <a:r>
              <a:rPr sz="1800" kern="0" spc="-4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300x3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00mm）</a:t>
            </a:r>
            <a:r>
              <a:rPr sz="1800" kern="0" spc="-4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。其中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indent="8890" algn="l" rtl="0" eaLnBrk="0">
              <a:lnSpc>
                <a:spcPct val="147000"/>
              </a:lnSpc>
              <a:spcBef>
                <a:spcPts val="310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600x600mm、</a:t>
            </a:r>
            <a:r>
              <a:rPr sz="1800" kern="0" spc="-4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300x1200mm两款需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区分安装方式（集成款、平放款</a:t>
            </a:r>
            <a:r>
              <a:rPr sz="1800" b="1" kern="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8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300x600mm、</a:t>
            </a:r>
            <a:r>
              <a:rPr sz="1800" kern="0" spc="-4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300x300mm当前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仅支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持安装方式为集成款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68" name="picture 15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221362" y="217388"/>
            <a:ext cx="723997" cy="530588"/>
          </a:xfrm>
          <a:prstGeom prst="rect">
            <a:avLst/>
          </a:prstGeom>
        </p:spPr>
      </p:pic>
      <p:pic>
        <p:nvPicPr>
          <p:cNvPr id="1570" name="picture 15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985757" y="2617495"/>
            <a:ext cx="2869565" cy="3172967"/>
          </a:xfrm>
          <a:prstGeom prst="rect">
            <a:avLst/>
          </a:prstGeom>
        </p:spPr>
      </p:pic>
      <p:pic>
        <p:nvPicPr>
          <p:cNvPr id="1572" name="picture 15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76499" y="2617495"/>
            <a:ext cx="2869564" cy="3172967"/>
          </a:xfrm>
          <a:prstGeom prst="rect">
            <a:avLst/>
          </a:prstGeom>
        </p:spPr>
      </p:pic>
      <p:pic>
        <p:nvPicPr>
          <p:cNvPr id="1574" name="picture 15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345301" y="2351405"/>
            <a:ext cx="2467609" cy="1852929"/>
          </a:xfrm>
          <a:prstGeom prst="rect">
            <a:avLst/>
          </a:prstGeom>
        </p:spPr>
      </p:pic>
      <p:pic>
        <p:nvPicPr>
          <p:cNvPr id="1576" name="picture 15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35356" y="2352040"/>
            <a:ext cx="2468245" cy="1852294"/>
          </a:xfrm>
          <a:prstGeom prst="rect">
            <a:avLst/>
          </a:prstGeom>
        </p:spPr>
      </p:pic>
      <p:pic>
        <p:nvPicPr>
          <p:cNvPr id="1578" name="picture 15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339585" y="4616081"/>
            <a:ext cx="2473325" cy="1621154"/>
          </a:xfrm>
          <a:prstGeom prst="rect">
            <a:avLst/>
          </a:prstGeom>
        </p:spPr>
      </p:pic>
      <p:pic>
        <p:nvPicPr>
          <p:cNvPr id="1580" name="picture 15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31546" y="4616399"/>
            <a:ext cx="2472055" cy="1621154"/>
          </a:xfrm>
          <a:prstGeom prst="rect">
            <a:avLst/>
          </a:prstGeom>
        </p:spPr>
      </p:pic>
      <p:pic>
        <p:nvPicPr>
          <p:cNvPr id="1582" name="picture 15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sp>
        <p:nvSpPr>
          <p:cNvPr id="1584" name="textbox 1584"/>
          <p:cNvSpPr/>
          <p:nvPr/>
        </p:nvSpPr>
        <p:spPr>
          <a:xfrm>
            <a:off x="9269628" y="5906820"/>
            <a:ext cx="2284729" cy="187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平放款（卡扣款）尺寸图（</a:t>
            </a: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参考）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86" name="textbox 1586"/>
          <p:cNvSpPr/>
          <p:nvPr/>
        </p:nvSpPr>
        <p:spPr>
          <a:xfrm>
            <a:off x="6577736" y="4319981"/>
            <a:ext cx="2002789" cy="187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平放款（卡扣款）背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面实物图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88" name="textbox 1588"/>
          <p:cNvSpPr/>
          <p:nvPr/>
        </p:nvSpPr>
        <p:spPr>
          <a:xfrm>
            <a:off x="6577736" y="6353657"/>
            <a:ext cx="2002789" cy="187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平放款（卡扣款）边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框细节图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90" name="textbox 1590"/>
          <p:cNvSpPr/>
          <p:nvPr/>
        </p:nvSpPr>
        <p:spPr>
          <a:xfrm>
            <a:off x="3638168" y="5906820"/>
            <a:ext cx="1524635" cy="187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集成款尺寸图（参考）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92" name="textbox 1592"/>
          <p:cNvSpPr/>
          <p:nvPr/>
        </p:nvSpPr>
        <p:spPr>
          <a:xfrm>
            <a:off x="946810" y="4320361"/>
            <a:ext cx="1243330" cy="187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集成款背面实物图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94" name="textbox 1594"/>
          <p:cNvSpPr/>
          <p:nvPr/>
        </p:nvSpPr>
        <p:spPr>
          <a:xfrm>
            <a:off x="946810" y="6353962"/>
            <a:ext cx="1243330" cy="187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集成款边框细节图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6" name="picture 15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222745" y="1389506"/>
            <a:ext cx="2680334" cy="2202815"/>
          </a:xfrm>
          <a:prstGeom prst="rect">
            <a:avLst/>
          </a:prstGeom>
        </p:spPr>
      </p:pic>
      <p:graphicFrame>
        <p:nvGraphicFramePr>
          <p:cNvPr id="1598" name="table 1598"/>
          <p:cNvGraphicFramePr>
            <a:graphicFrameLocks noGrp="1"/>
          </p:cNvGraphicFramePr>
          <p:nvPr/>
        </p:nvGraphicFramePr>
        <p:xfrm>
          <a:off x="325831" y="921004"/>
          <a:ext cx="11538584" cy="5772784"/>
        </p:xfrm>
        <a:graphic>
          <a:graphicData uri="http://schemas.openxmlformats.org/drawingml/2006/table">
            <a:tbl>
              <a:tblPr/>
              <a:tblGrid>
                <a:gridCol w="3440429"/>
                <a:gridCol w="5005070"/>
                <a:gridCol w="168275"/>
                <a:gridCol w="2924810"/>
              </a:tblGrid>
              <a:tr h="445769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350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集成吊顶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（三角龙骨，通常为铝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扣板）需选用</a:t>
                      </a:r>
                      <a:r>
                        <a:rPr sz="18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智能面板灯（集成款）</a:t>
                      </a:r>
                      <a:r>
                        <a:rPr sz="1800" b="1" kern="0" spc="-4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403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15060" algn="l" rtl="0" eaLnBrk="0">
                        <a:lnSpc>
                          <a:spcPct val="94000"/>
                        </a:lnSpc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集成吊顶及三角龙骨示意图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075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T形龙骨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吊顶（矿棉吊顶、</a:t>
                      </a:r>
                      <a:r>
                        <a:rPr sz="18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PVC吊顶等）通常选用</a:t>
                      </a:r>
                      <a:r>
                        <a:rPr sz="18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智能面板</a:t>
                      </a:r>
                      <a:r>
                        <a:rPr sz="18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灯（平放款）</a:t>
                      </a:r>
                      <a:r>
                        <a:rPr sz="18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，灯具直接</a:t>
                      </a:r>
                      <a:r>
                        <a:rPr sz="1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平放（搭放）在T形龙骨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136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50850" algn="l" rtl="0" eaLnBrk="0">
                        <a:lnSpc>
                          <a:spcPct val="94000"/>
                        </a:lnSpc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室内装修常见的矿棉吊顶及T形龙骨示意图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00" name="picture 16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908171" y="4347133"/>
            <a:ext cx="4805933" cy="1894966"/>
          </a:xfrm>
          <a:prstGeom prst="rect">
            <a:avLst/>
          </a:prstGeom>
        </p:spPr>
      </p:pic>
      <p:pic>
        <p:nvPicPr>
          <p:cNvPr id="1602" name="picture 16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19556" y="1455039"/>
            <a:ext cx="3004439" cy="1894966"/>
          </a:xfrm>
          <a:prstGeom prst="rect">
            <a:avLst/>
          </a:prstGeom>
        </p:spPr>
      </p:pic>
      <p:pic>
        <p:nvPicPr>
          <p:cNvPr id="1604" name="picture 16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19556" y="4347133"/>
            <a:ext cx="3004439" cy="1894966"/>
          </a:xfrm>
          <a:prstGeom prst="rect">
            <a:avLst/>
          </a:prstGeom>
        </p:spPr>
      </p:pic>
      <p:sp>
        <p:nvSpPr>
          <p:cNvPr id="1606" name="textbox 1606"/>
          <p:cNvSpPr/>
          <p:nvPr/>
        </p:nvSpPr>
        <p:spPr>
          <a:xfrm>
            <a:off x="583190" y="269284"/>
            <a:ext cx="8826500" cy="4591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办公室(室内)勘察-灯具-智能面板灯安装方式选</a:t>
            </a: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08" name="picture 16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976614" y="1771853"/>
            <a:ext cx="2646426" cy="1261414"/>
          </a:xfrm>
          <a:prstGeom prst="rect">
            <a:avLst/>
          </a:prstGeom>
        </p:spPr>
      </p:pic>
      <p:pic>
        <p:nvPicPr>
          <p:cNvPr id="1610" name="picture 16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908171" y="1455039"/>
            <a:ext cx="1565528" cy="1894966"/>
          </a:xfrm>
          <a:prstGeom prst="rect">
            <a:avLst/>
          </a:prstGeom>
        </p:spPr>
      </p:pic>
      <p:pic>
        <p:nvPicPr>
          <p:cNvPr id="1612" name="picture 16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828913" y="5035930"/>
            <a:ext cx="2941955" cy="549275"/>
          </a:xfrm>
          <a:prstGeom prst="rect">
            <a:avLst/>
          </a:prstGeom>
        </p:spPr>
      </p:pic>
      <p:pic>
        <p:nvPicPr>
          <p:cNvPr id="1614" name="picture 16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207383" y="2490851"/>
            <a:ext cx="2015362" cy="751332"/>
          </a:xfrm>
          <a:prstGeom prst="rect">
            <a:avLst/>
          </a:prstGeom>
        </p:spPr>
      </p:pic>
      <p:pic>
        <p:nvPicPr>
          <p:cNvPr id="1616" name="picture 16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pic>
        <p:nvPicPr>
          <p:cNvPr id="1618" name="picture 16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1254215" y="217388"/>
            <a:ext cx="723997" cy="5305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0" name="picture 16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5058" y="1835784"/>
            <a:ext cx="6090196" cy="3403600"/>
          </a:xfrm>
          <a:prstGeom prst="rect">
            <a:avLst/>
          </a:prstGeom>
        </p:spPr>
      </p:pic>
      <p:graphicFrame>
        <p:nvGraphicFramePr>
          <p:cNvPr id="1622" name="table 1622"/>
          <p:cNvGraphicFramePr>
            <a:graphicFrameLocks noGrp="1"/>
          </p:cNvGraphicFramePr>
          <p:nvPr/>
        </p:nvGraphicFramePr>
        <p:xfrm>
          <a:off x="6547992" y="1845309"/>
          <a:ext cx="5145405" cy="3399154"/>
        </p:xfrm>
        <a:graphic>
          <a:graphicData uri="http://schemas.openxmlformats.org/drawingml/2006/table">
            <a:tbl>
              <a:tblPr/>
              <a:tblGrid>
                <a:gridCol w="5145405"/>
              </a:tblGrid>
              <a:tr h="33801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24" name="textbox 1624"/>
          <p:cNvSpPr/>
          <p:nvPr/>
        </p:nvSpPr>
        <p:spPr>
          <a:xfrm>
            <a:off x="417220" y="204688"/>
            <a:ext cx="11574144" cy="11518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8435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办公室(室内)勘察-灯具-智能面板灯安装方式</a:t>
            </a:r>
            <a:r>
              <a:rPr sz="3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选型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木板吊顶、石膏板吊顶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通常选用</a:t>
            </a:r>
            <a:r>
              <a:rPr sz="18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智能面板灯（平放款） 并搭配弹簧卡扣</a:t>
            </a:r>
            <a:r>
              <a:rPr sz="1800" b="1" kern="0" spc="-2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，直接在吊顶上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开孔嵌入式安装。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26" name="picture 16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21362" y="217388"/>
            <a:ext cx="723997" cy="530588"/>
          </a:xfrm>
          <a:prstGeom prst="rect">
            <a:avLst/>
          </a:prstGeom>
        </p:spPr>
      </p:pic>
      <p:pic>
        <p:nvPicPr>
          <p:cNvPr id="1628" name="picture 16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676897" y="2990215"/>
            <a:ext cx="4840605" cy="2038984"/>
          </a:xfrm>
          <a:prstGeom prst="rect">
            <a:avLst/>
          </a:prstGeom>
        </p:spPr>
      </p:pic>
      <p:sp>
        <p:nvSpPr>
          <p:cNvPr id="1630" name="textbox 1630"/>
          <p:cNvSpPr/>
          <p:nvPr/>
        </p:nvSpPr>
        <p:spPr>
          <a:xfrm>
            <a:off x="2223055" y="5599588"/>
            <a:ext cx="9323705" cy="6381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940"/>
              </a:lnSpc>
            </a:pPr>
            <a:r>
              <a:rPr sz="2400" kern="0" spc="30" baseline="6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常见木板、石膏板吊顶场景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</a:t>
            </a:r>
            <a:r>
              <a:rPr sz="2400" kern="0" spc="20" baseline="-3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平放款面板灯</a:t>
            </a:r>
            <a:r>
              <a:rPr sz="2400" b="1" kern="0" spc="20" baseline="-3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预留弹簧卡扣安装孔</a:t>
            </a:r>
            <a:r>
              <a:rPr sz="2400" kern="0" spc="20" baseline="-3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，通过螺丝固定在面</a:t>
            </a:r>
            <a:endParaRPr sz="2400" baseline="-3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752975" algn="l" rtl="0" eaLnBrk="0">
              <a:lnSpc>
                <a:spcPct val="95000"/>
              </a:lnSpc>
              <a:spcBef>
                <a:spcPts val="5"/>
              </a:spcBef>
            </a:pP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板灯框架上，安装时通过弹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簧卡扣固定在吊顶上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32" name="picture 16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393177" y="2063115"/>
            <a:ext cx="3677284" cy="798829"/>
          </a:xfrm>
          <a:prstGeom prst="rect">
            <a:avLst/>
          </a:prstGeom>
        </p:spPr>
      </p:pic>
      <p:pic>
        <p:nvPicPr>
          <p:cNvPr id="1634" name="picture 16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6" name="picture 16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623817" y="3373882"/>
            <a:ext cx="3213480" cy="3253613"/>
          </a:xfrm>
          <a:prstGeom prst="rect">
            <a:avLst/>
          </a:prstGeom>
        </p:spPr>
      </p:pic>
      <p:pic>
        <p:nvPicPr>
          <p:cNvPr id="1638" name="picture 16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515606" y="3009772"/>
            <a:ext cx="4285488" cy="1763141"/>
          </a:xfrm>
          <a:prstGeom prst="rect">
            <a:avLst/>
          </a:prstGeom>
        </p:spPr>
      </p:pic>
      <p:pic>
        <p:nvPicPr>
          <p:cNvPr id="1640" name="picture 16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5356" y="3742207"/>
            <a:ext cx="3091941" cy="2042414"/>
          </a:xfrm>
          <a:prstGeom prst="rect">
            <a:avLst/>
          </a:prstGeom>
        </p:spPr>
      </p:pic>
      <p:sp>
        <p:nvSpPr>
          <p:cNvPr id="1642" name="textbox 1642"/>
          <p:cNvSpPr/>
          <p:nvPr/>
        </p:nvSpPr>
        <p:spPr>
          <a:xfrm>
            <a:off x="583190" y="204688"/>
            <a:ext cx="11407775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办公室(室内)勘察-灯具-智能传感器、继电器勘察要求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44" name="picture 16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220346" y="217388"/>
            <a:ext cx="723997" cy="530588"/>
          </a:xfrm>
          <a:prstGeom prst="rect">
            <a:avLst/>
          </a:prstGeom>
        </p:spPr>
      </p:pic>
      <p:sp>
        <p:nvSpPr>
          <p:cNvPr id="1646" name="textbox 1646"/>
          <p:cNvSpPr/>
          <p:nvPr/>
        </p:nvSpPr>
        <p:spPr>
          <a:xfrm>
            <a:off x="7315080" y="1487265"/>
            <a:ext cx="4248784" cy="13360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8890" algn="l" rtl="0" eaLnBrk="0">
              <a:lnSpc>
                <a:spcPct val="122000"/>
              </a:lnSpc>
            </a:pPr>
            <a:r>
              <a:rPr sz="20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2、智能继电器所带回</a:t>
            </a: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路的总功率不能 </a:t>
            </a: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大于200W</a:t>
            </a:r>
            <a:r>
              <a:rPr sz="20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！（</a:t>
            </a: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过载会烧毁</a:t>
            </a:r>
            <a:r>
              <a:rPr sz="20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继电器）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845" algn="l" rtl="0" eaLnBrk="0">
              <a:lnSpc>
                <a:spcPct val="81000"/>
              </a:lnSpc>
              <a:spcBef>
                <a:spcPts val="5"/>
              </a:spcBef>
            </a:pPr>
            <a:r>
              <a:rPr sz="15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AC</a:t>
            </a: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220V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48" name="textbox 1648"/>
          <p:cNvSpPr/>
          <p:nvPr/>
        </p:nvSpPr>
        <p:spPr>
          <a:xfrm>
            <a:off x="415801" y="1490313"/>
            <a:ext cx="6278879" cy="7804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21590" algn="l" rtl="0" eaLnBrk="0">
              <a:lnSpc>
                <a:spcPct val="124000"/>
              </a:lnSpc>
            </a:pP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1、智能传感器应采用独立供电的方式，确保传感器可以</a:t>
            </a:r>
            <a:r>
              <a:rPr sz="20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处于正常的工作状态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50" name="textbox 1650"/>
          <p:cNvSpPr/>
          <p:nvPr/>
        </p:nvSpPr>
        <p:spPr>
          <a:xfrm>
            <a:off x="3705351" y="2397048"/>
            <a:ext cx="2555875" cy="6807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独立配置电源适配器</a:t>
            </a:r>
            <a:r>
              <a:rPr sz="1800" b="1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i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（需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6515" algn="l" rtl="0" eaLnBrk="0">
              <a:lnSpc>
                <a:spcPts val="3240"/>
              </a:lnSpc>
            </a:pPr>
            <a:r>
              <a:rPr sz="1800" b="1" i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自备）</a:t>
            </a:r>
            <a:r>
              <a:rPr sz="18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进行供电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52" name="textbox 1652"/>
          <p:cNvSpPr/>
          <p:nvPr/>
        </p:nvSpPr>
        <p:spPr>
          <a:xfrm>
            <a:off x="417296" y="2787827"/>
            <a:ext cx="2537460" cy="6807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采用智能网关或其他电子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algn="l" rtl="0" eaLnBrk="0">
              <a:lnSpc>
                <a:spcPts val="324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设备USB口进行供电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54" name="picture 16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863204" y="5117845"/>
            <a:ext cx="3135757" cy="377444"/>
          </a:xfrm>
          <a:prstGeom prst="rect">
            <a:avLst/>
          </a:prstGeom>
        </p:spPr>
      </p:pic>
      <p:sp>
        <p:nvSpPr>
          <p:cNvPr id="1656" name="textbox 1656"/>
          <p:cNvSpPr/>
          <p:nvPr/>
        </p:nvSpPr>
        <p:spPr>
          <a:xfrm>
            <a:off x="1526249" y="4169404"/>
            <a:ext cx="379729" cy="6216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8000"/>
              </a:lnSpc>
            </a:pPr>
            <a:r>
              <a:rPr sz="4000" b="1" kern="0" spc="-2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</a:t>
            </a:r>
            <a:endParaRPr sz="4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658" name="table 1658"/>
          <p:cNvGraphicFramePr>
            <a:graphicFrameLocks noGrp="1"/>
          </p:cNvGraphicFramePr>
          <p:nvPr/>
        </p:nvGraphicFramePr>
        <p:xfrm>
          <a:off x="1277238" y="4750942"/>
          <a:ext cx="805815" cy="609600"/>
        </p:xfrm>
        <a:graphic>
          <a:graphicData uri="http://schemas.openxmlformats.org/drawingml/2006/table">
            <a:tbl>
              <a:tblPr/>
              <a:tblGrid>
                <a:gridCol w="805815"/>
              </a:tblGrid>
              <a:tr h="590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60" name="table 1660"/>
          <p:cNvGraphicFramePr>
            <a:graphicFrameLocks noGrp="1"/>
          </p:cNvGraphicFramePr>
          <p:nvPr/>
        </p:nvGraphicFramePr>
        <p:xfrm>
          <a:off x="5295519" y="3409950"/>
          <a:ext cx="805815" cy="609600"/>
        </p:xfrm>
        <a:graphic>
          <a:graphicData uri="http://schemas.openxmlformats.org/drawingml/2006/table">
            <a:tbl>
              <a:tblPr/>
              <a:tblGrid>
                <a:gridCol w="805815"/>
              </a:tblGrid>
              <a:tr h="590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62" name="picture 16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512177" y="4436300"/>
            <a:ext cx="856792" cy="564451"/>
          </a:xfrm>
          <a:prstGeom prst="rect">
            <a:avLst/>
          </a:prstGeom>
        </p:spPr>
      </p:pic>
      <p:pic>
        <p:nvPicPr>
          <p:cNvPr id="1664" name="picture 16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519286" y="4436300"/>
            <a:ext cx="856792" cy="564451"/>
          </a:xfrm>
          <a:prstGeom prst="rect">
            <a:avLst/>
          </a:prstGeom>
        </p:spPr>
      </p:pic>
      <p:pic>
        <p:nvPicPr>
          <p:cNvPr id="1666" name="picture 16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526269" y="4436300"/>
            <a:ext cx="856792" cy="564451"/>
          </a:xfrm>
          <a:prstGeom prst="rect">
            <a:avLst/>
          </a:prstGeom>
        </p:spPr>
      </p:pic>
      <p:pic>
        <p:nvPicPr>
          <p:cNvPr id="1668" name="picture 16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533253" y="4436300"/>
            <a:ext cx="856792" cy="564451"/>
          </a:xfrm>
          <a:prstGeom prst="rect">
            <a:avLst/>
          </a:prstGeom>
        </p:spPr>
      </p:pic>
      <p:pic>
        <p:nvPicPr>
          <p:cNvPr id="1670" name="picture 16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sp>
        <p:nvSpPr>
          <p:cNvPr id="1672" name="textbox 1672"/>
          <p:cNvSpPr/>
          <p:nvPr/>
        </p:nvSpPr>
        <p:spPr>
          <a:xfrm>
            <a:off x="5519154" y="4101592"/>
            <a:ext cx="391159" cy="6216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4400" b="1" kern="0" spc="-230" dirty="0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√</a:t>
            </a:r>
            <a:endParaRPr sz="4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74" name="textbox 1674"/>
          <p:cNvSpPr/>
          <p:nvPr/>
        </p:nvSpPr>
        <p:spPr>
          <a:xfrm>
            <a:off x="9032824" y="5744743"/>
            <a:ext cx="839469" cy="2482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800" b="1" kern="0" spc="-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&lt;200W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76" name="picture 16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7502652" y="3009772"/>
            <a:ext cx="22479" cy="594741"/>
          </a:xfrm>
          <a:prstGeom prst="rect">
            <a:avLst/>
          </a:prstGeom>
        </p:spPr>
      </p:pic>
      <p:sp>
        <p:nvSpPr>
          <p:cNvPr id="1678" name="textbox 1678"/>
          <p:cNvSpPr/>
          <p:nvPr/>
        </p:nvSpPr>
        <p:spPr>
          <a:xfrm>
            <a:off x="7321371" y="2864180"/>
            <a:ext cx="862330" cy="1752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零线N  火线L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0" name="picture 16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526154" y="5351564"/>
            <a:ext cx="1791715" cy="1215110"/>
          </a:xfrm>
          <a:prstGeom prst="rect">
            <a:avLst/>
          </a:prstGeom>
        </p:spPr>
      </p:pic>
      <p:pic>
        <p:nvPicPr>
          <p:cNvPr id="1682" name="picture 16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526154" y="3933862"/>
            <a:ext cx="1791715" cy="1223098"/>
          </a:xfrm>
          <a:prstGeom prst="rect">
            <a:avLst/>
          </a:prstGeom>
        </p:spPr>
      </p:pic>
      <p:pic>
        <p:nvPicPr>
          <p:cNvPr id="1684" name="picture 16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588127" y="3933964"/>
            <a:ext cx="6159245" cy="2632710"/>
          </a:xfrm>
          <a:prstGeom prst="rect">
            <a:avLst/>
          </a:prstGeom>
        </p:spPr>
      </p:pic>
      <p:graphicFrame>
        <p:nvGraphicFramePr>
          <p:cNvPr id="1686" name="table 1686"/>
          <p:cNvGraphicFramePr>
            <a:graphicFrameLocks noGrp="1"/>
          </p:cNvGraphicFramePr>
          <p:nvPr/>
        </p:nvGraphicFramePr>
        <p:xfrm>
          <a:off x="325831" y="921004"/>
          <a:ext cx="11538584" cy="5778500"/>
        </p:xfrm>
        <a:graphic>
          <a:graphicData uri="http://schemas.openxmlformats.org/drawingml/2006/table">
            <a:tbl>
              <a:tblPr/>
              <a:tblGrid>
                <a:gridCol w="1708785"/>
                <a:gridCol w="1366519"/>
                <a:gridCol w="1091565"/>
                <a:gridCol w="960120"/>
                <a:gridCol w="2691764"/>
                <a:gridCol w="3719829"/>
              </a:tblGrid>
              <a:tr h="506729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地下停车场场景：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291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6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（次选）平放并固定在通风管道上方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4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2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79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083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为保持美观及防尘，建议1:1配置</a:t>
                      </a:r>
                      <a:r>
                        <a:rPr sz="14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塑料弱</a:t>
                      </a: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电箱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2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495">
                <a:tc gridSpan="5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9184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放置智能网关+二三插座/插线板               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14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（推荐）选择靠柱子安装并螺丝固定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990"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350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800" b="1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办公室（室内）场景：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4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4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9380" algn="l" rtl="0" eaLnBrk="0">
                        <a:lnSpc>
                          <a:spcPct val="89000"/>
                        </a:lnSpc>
                        <a:spcBef>
                          <a:spcPts val="430"/>
                        </a:spcBef>
                      </a:pP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1、智能网关</a:t>
                      </a:r>
                      <a:r>
                        <a:rPr sz="1400" b="1" kern="0" spc="-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不推荐放在强弱电井、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11760" indent="-8890" algn="l" rtl="0" eaLnBrk="0">
                        <a:lnSpc>
                          <a:spcPct val="124000"/>
                        </a:lnSpc>
                        <a:spcBef>
                          <a:spcPts val="1020"/>
                        </a:spcBef>
                      </a:pPr>
                      <a:r>
                        <a:rPr sz="14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办公室内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等与智能灯具之间有金属阻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隔或连接距离太远的地方。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2870" indent="7620" algn="l" rtl="0" eaLnBrk="0">
                        <a:lnSpc>
                          <a:spcPct val="124000"/>
                        </a:lnSpc>
                        <a:spcBef>
                          <a:spcPts val="5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2、智能网关</a:t>
                      </a:r>
                      <a:r>
                        <a:rPr sz="14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推荐放在</a:t>
                      </a: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每层楼楼道靠</a:t>
                      </a:r>
                      <a:r>
                        <a:rPr sz="14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4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墙/立柱固定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或放置在吊顶内。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6480" algn="l" rtl="0" eaLnBrk="0">
                        <a:lnSpc>
                          <a:spcPct val="89000"/>
                        </a:lnSpc>
                      </a:pPr>
                      <a:r>
                        <a:rPr sz="4400" b="1" kern="0" spc="-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×</a:t>
                      </a:r>
                      <a:endParaRPr sz="4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1851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调整前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062220" algn="l" rtl="0" eaLnBrk="0">
                        <a:lnSpc>
                          <a:spcPct val="89000"/>
                        </a:lnSpc>
                        <a:spcBef>
                          <a:spcPts val="1595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调整后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0245" algn="l" rtl="0" eaLnBrk="0">
                        <a:lnSpc>
                          <a:spcPct val="79000"/>
                        </a:lnSpc>
                        <a:spcBef>
                          <a:spcPts val="1330"/>
                        </a:spcBef>
                      </a:pPr>
                      <a:r>
                        <a:rPr sz="4400" b="1" kern="0" spc="-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×</a:t>
                      </a:r>
                      <a:endParaRPr sz="4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144010" algn="l" rtl="0" eaLnBrk="0">
                        <a:lnSpc>
                          <a:spcPct val="84000"/>
                        </a:lnSpc>
                        <a:spcBef>
                          <a:spcPts val="25"/>
                        </a:spcBef>
                      </a:pPr>
                      <a:r>
                        <a:rPr sz="4400" b="1" kern="0" spc="-2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√</a:t>
                      </a:r>
                      <a:endParaRPr sz="4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5260">
                <a:tc vMerge="1" gridSpan="2"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00" algn="l" rtl="0" eaLnBrk="0">
                        <a:lnSpc>
                          <a:spcPct val="89000"/>
                        </a:lnSpc>
                      </a:pPr>
                      <a:r>
                        <a:rPr sz="4400" b="1" kern="0" spc="-2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√</a:t>
                      </a:r>
                      <a:endParaRPr sz="4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gridSpan="2"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88" name="picture 16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790821" y="1211326"/>
            <a:ext cx="3154299" cy="2122296"/>
          </a:xfrm>
          <a:prstGeom prst="rect">
            <a:avLst/>
          </a:prstGeom>
        </p:spPr>
      </p:pic>
      <p:pic>
        <p:nvPicPr>
          <p:cNvPr id="1690" name="picture 16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344534" y="1211326"/>
            <a:ext cx="3148838" cy="2122296"/>
          </a:xfrm>
          <a:prstGeom prst="rect">
            <a:avLst/>
          </a:prstGeom>
        </p:spPr>
      </p:pic>
      <p:sp>
        <p:nvSpPr>
          <p:cNvPr id="1692" name="textbox 1692"/>
          <p:cNvSpPr/>
          <p:nvPr/>
        </p:nvSpPr>
        <p:spPr>
          <a:xfrm>
            <a:off x="582783" y="204688"/>
            <a:ext cx="11408409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绿色照明勘察-智能网关放置位置选取                             </a:t>
            </a: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94" name="picture 16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249750" y="217388"/>
            <a:ext cx="723997" cy="530588"/>
          </a:xfrm>
          <a:prstGeom prst="rect">
            <a:avLst/>
          </a:prstGeom>
        </p:spPr>
      </p:pic>
      <p:pic>
        <p:nvPicPr>
          <p:cNvPr id="1696" name="picture 169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195956" y="1511553"/>
            <a:ext cx="1999106" cy="1490598"/>
          </a:xfrm>
          <a:prstGeom prst="rect">
            <a:avLst/>
          </a:prstGeom>
        </p:spPr>
      </p:pic>
      <p:pic>
        <p:nvPicPr>
          <p:cNvPr id="1698" name="picture 169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707694" y="1549450"/>
            <a:ext cx="1165893" cy="1427438"/>
          </a:xfrm>
          <a:prstGeom prst="rect">
            <a:avLst/>
          </a:prstGeom>
        </p:spPr>
      </p:pic>
      <p:pic>
        <p:nvPicPr>
          <p:cNvPr id="1700" name="picture 170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8"/>
          <p:cNvGrpSpPr/>
          <p:nvPr/>
        </p:nvGrpSpPr>
        <p:grpSpPr>
          <a:xfrm rot="21600000">
            <a:off x="1158709" y="1934590"/>
            <a:ext cx="3096933" cy="3097022"/>
            <a:chOff x="0" y="0"/>
            <a:chExt cx="3096933" cy="3097022"/>
          </a:xfrm>
        </p:grpSpPr>
        <p:sp>
          <p:nvSpPr>
            <p:cNvPr id="1702" name="path 1702"/>
            <p:cNvSpPr/>
            <p:nvPr/>
          </p:nvSpPr>
          <p:spPr>
            <a:xfrm>
              <a:off x="0" y="0"/>
              <a:ext cx="3096933" cy="3097022"/>
            </a:xfrm>
            <a:custGeom>
              <a:avLst/>
              <a:gdLst/>
              <a:ahLst/>
              <a:cxnLst/>
              <a:rect l="0" t="0" r="0" b="0"/>
              <a:pathLst>
                <a:path w="4877" h="4877">
                  <a:moveTo>
                    <a:pt x="0" y="2438"/>
                  </a:moveTo>
                  <a:cubicBezTo>
                    <a:pt x="0" y="1091"/>
                    <a:pt x="1091" y="0"/>
                    <a:pt x="2438" y="0"/>
                  </a:cubicBezTo>
                  <a:cubicBezTo>
                    <a:pt x="3785" y="0"/>
                    <a:pt x="4877" y="1091"/>
                    <a:pt x="4877" y="2438"/>
                  </a:cubicBezTo>
                  <a:cubicBezTo>
                    <a:pt x="4877" y="3785"/>
                    <a:pt x="3785" y="4877"/>
                    <a:pt x="2438" y="4877"/>
                  </a:cubicBezTo>
                  <a:cubicBezTo>
                    <a:pt x="1091" y="4877"/>
                    <a:pt x="0" y="3785"/>
                    <a:pt x="0" y="2438"/>
                  </a:cubicBezTo>
                </a:path>
              </a:pathLst>
            </a:custGeom>
            <a:solidFill>
              <a:srgbClr val="F2F2F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04" name="textbox 1704"/>
            <p:cNvSpPr/>
            <p:nvPr/>
          </p:nvSpPr>
          <p:spPr>
            <a:xfrm>
              <a:off x="-12700" y="-12700"/>
              <a:ext cx="3122929" cy="312292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71550" algn="l" rtl="0" eaLnBrk="0">
                <a:lnSpc>
                  <a:spcPct val="89000"/>
                </a:lnSpc>
                <a:spcBef>
                  <a:spcPts val="0"/>
                </a:spcBef>
              </a:pPr>
              <a:r>
                <a:rPr sz="4800" b="1" kern="0" spc="-50" dirty="0">
                  <a:solidFill>
                    <a:srgbClr val="B8160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目录</a:t>
              </a:r>
              <a:endParaRPr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706" name="textbox 1706"/>
          <p:cNvSpPr/>
          <p:nvPr/>
        </p:nvSpPr>
        <p:spPr>
          <a:xfrm>
            <a:off x="5642481" y="1510334"/>
            <a:ext cx="767715" cy="5194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4800" b="1" kern="0" spc="-6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9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  <a:spcBef>
                <a:spcPts val="1440"/>
              </a:spcBef>
            </a:pPr>
            <a:r>
              <a:rPr sz="4800" b="1" kern="0" spc="-6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9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  <a:spcBef>
                <a:spcPts val="1450"/>
              </a:spcBef>
            </a:pPr>
            <a:r>
              <a:rPr sz="4800" b="1" kern="0" spc="-6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9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  <a:spcBef>
                <a:spcPts val="1450"/>
              </a:spcBef>
            </a:pPr>
            <a:r>
              <a:rPr sz="4800" b="1" kern="0" spc="-6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1600" b="1" i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6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600" b="1" i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708" name="table 1708"/>
          <p:cNvGraphicFramePr>
            <a:graphicFrameLocks noGrp="1"/>
          </p:cNvGraphicFramePr>
          <p:nvPr/>
        </p:nvGraphicFramePr>
        <p:xfrm>
          <a:off x="6925627" y="2562161"/>
          <a:ext cx="4589779" cy="716915"/>
        </p:xfrm>
        <a:graphic>
          <a:graphicData uri="http://schemas.openxmlformats.org/drawingml/2006/table">
            <a:tbl>
              <a:tblPr/>
              <a:tblGrid>
                <a:gridCol w="3537584"/>
                <a:gridCol w="194945"/>
                <a:gridCol w="857250"/>
              </a:tblGrid>
              <a:tr h="358140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67055" algn="l" rtl="0" eaLnBrk="0">
                        <a:lnSpc>
                          <a:spcPct val="89000"/>
                        </a:lnSpc>
                      </a:pPr>
                      <a:r>
                        <a:rPr sz="3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室内绿色照明</a:t>
                      </a:r>
                      <a:endParaRPr sz="3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144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勘察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BCB"/>
                    </a:solidFill>
                  </a:tcPr>
                </a:tc>
              </a:tr>
              <a:tr h="358775">
                <a:tc vMerge="1"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954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交付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1710" name="textbox 1710"/>
          <p:cNvSpPr/>
          <p:nvPr/>
        </p:nvSpPr>
        <p:spPr>
          <a:xfrm>
            <a:off x="6930390" y="4815713"/>
            <a:ext cx="3533140" cy="708025"/>
          </a:xfrm>
          <a:prstGeom prst="roundRect">
            <a:avLst>
              <a:gd name="adj" fmla="val 17773"/>
            </a:avLst>
          </a:prstGeom>
          <a:solidFill>
            <a:srgbClr val="F2CBCB">
              <a:alpha val="100000"/>
            </a:srgbClr>
          </a:solidFill>
          <a:ln w="9525" cap="flat">
            <a:solidFill>
              <a:srgbClr val="FFFFF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23290" algn="l" rtl="0" eaLnBrk="0">
              <a:lnSpc>
                <a:spcPct val="89000"/>
              </a:lnSpc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安全控电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12" name="textbox 1712"/>
          <p:cNvSpPr/>
          <p:nvPr/>
        </p:nvSpPr>
        <p:spPr>
          <a:xfrm>
            <a:off x="6930390" y="1442592"/>
            <a:ext cx="3533140" cy="708025"/>
          </a:xfrm>
          <a:prstGeom prst="roundRect">
            <a:avLst>
              <a:gd name="adj" fmla="val 17773"/>
            </a:avLst>
          </a:prstGeom>
          <a:solidFill>
            <a:srgbClr val="F2CBCB">
              <a:alpha val="100000"/>
            </a:srgbClr>
          </a:solidFill>
          <a:ln w="9525" cap="flat">
            <a:solidFill>
              <a:srgbClr val="FFFFF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68730" algn="l" rtl="0" eaLnBrk="0">
              <a:lnSpc>
                <a:spcPct val="89000"/>
              </a:lnSpc>
              <a:spcBef>
                <a:spcPts val="0"/>
              </a:spcBef>
            </a:pPr>
            <a:r>
              <a:rPr sz="32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</a:t>
            </a:r>
            <a:r>
              <a:rPr sz="32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言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14" name="textbox 1714"/>
          <p:cNvSpPr/>
          <p:nvPr/>
        </p:nvSpPr>
        <p:spPr>
          <a:xfrm>
            <a:off x="6930390" y="3691382"/>
            <a:ext cx="3533140" cy="708025"/>
          </a:xfrm>
          <a:prstGeom prst="roundRect">
            <a:avLst>
              <a:gd name="adj" fmla="val 17777"/>
            </a:avLst>
          </a:prstGeom>
          <a:solidFill>
            <a:srgbClr val="F2CBCB">
              <a:alpha val="100000"/>
            </a:srgbClr>
          </a:solidFill>
          <a:ln w="9525" cap="flat">
            <a:solidFill>
              <a:srgbClr val="FFFFF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13715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分体空调智控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716" name="picture 17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88759" y="246862"/>
            <a:ext cx="1694052" cy="539013"/>
          </a:xfrm>
          <a:prstGeom prst="rect">
            <a:avLst/>
          </a:prstGeom>
        </p:spPr>
      </p:pic>
      <p:pic>
        <p:nvPicPr>
          <p:cNvPr id="1718" name="picture 17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282570" y="740790"/>
            <a:ext cx="9333738" cy="50800"/>
          </a:xfrm>
          <a:prstGeom prst="rect">
            <a:avLst/>
          </a:prstGeom>
        </p:spPr>
      </p:pic>
      <p:pic>
        <p:nvPicPr>
          <p:cNvPr id="1720" name="picture 17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54215" y="217388"/>
            <a:ext cx="723997" cy="530588"/>
          </a:xfrm>
          <a:prstGeom prst="rect">
            <a:avLst/>
          </a:prstGeom>
        </p:spPr>
      </p:pic>
      <p:pic>
        <p:nvPicPr>
          <p:cNvPr id="1722" name="picture 17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404100" y="6578820"/>
            <a:ext cx="4212209" cy="39999"/>
          </a:xfrm>
          <a:prstGeom prst="rect">
            <a:avLst/>
          </a:prstGeom>
        </p:spPr>
      </p:pic>
      <p:pic>
        <p:nvPicPr>
          <p:cNvPr id="1724" name="picture 17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75729" y="6578888"/>
            <a:ext cx="4074540" cy="39932"/>
          </a:xfrm>
          <a:prstGeom prst="rect">
            <a:avLst/>
          </a:prstGeom>
        </p:spPr>
      </p:pic>
      <p:sp>
        <p:nvSpPr>
          <p:cNvPr id="1726" name="textbox 1726"/>
          <p:cNvSpPr/>
          <p:nvPr/>
        </p:nvSpPr>
        <p:spPr>
          <a:xfrm>
            <a:off x="5128864" y="6463696"/>
            <a:ext cx="232409" cy="241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600" b="1" i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赋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28" name="textbox 1728"/>
          <p:cNvSpPr/>
          <p:nvPr/>
        </p:nvSpPr>
        <p:spPr>
          <a:xfrm>
            <a:off x="6670936" y="6463696"/>
            <a:ext cx="231775" cy="241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600" b="1" i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30" name="path 1730"/>
          <p:cNvSpPr/>
          <p:nvPr/>
        </p:nvSpPr>
        <p:spPr>
          <a:xfrm>
            <a:off x="10458513" y="2916110"/>
            <a:ext cx="68580" cy="68580"/>
          </a:xfrm>
          <a:custGeom>
            <a:avLst/>
            <a:gdLst/>
            <a:ahLst/>
            <a:cxnLst/>
            <a:rect l="0" t="0" r="0" b="0"/>
            <a:pathLst>
              <a:path w="108" h="108">
                <a:moveTo>
                  <a:pt x="7" y="100"/>
                </a:moveTo>
                <a:cubicBezTo>
                  <a:pt x="7" y="49"/>
                  <a:pt x="49" y="7"/>
                  <a:pt x="100" y="7"/>
                </a:cubicBezTo>
              </a:path>
            </a:pathLst>
          </a:custGeom>
          <a:noFill/>
          <a:ln w="9525" cap="flat">
            <a:solidFill>
              <a:srgbClr val="FFFFF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32" name="path 1732"/>
          <p:cNvSpPr/>
          <p:nvPr/>
        </p:nvSpPr>
        <p:spPr>
          <a:xfrm>
            <a:off x="10458513" y="2857182"/>
            <a:ext cx="68580" cy="68452"/>
          </a:xfrm>
          <a:custGeom>
            <a:avLst/>
            <a:gdLst/>
            <a:ahLst/>
            <a:cxnLst/>
            <a:rect l="0" t="0" r="0" b="0"/>
            <a:pathLst>
              <a:path w="108" h="107">
                <a:moveTo>
                  <a:pt x="100" y="100"/>
                </a:moveTo>
                <a:cubicBezTo>
                  <a:pt x="49" y="100"/>
                  <a:pt x="7" y="58"/>
                  <a:pt x="7" y="7"/>
                </a:cubicBezTo>
              </a:path>
            </a:pathLst>
          </a:custGeom>
          <a:noFill/>
          <a:ln w="9525" cap="flat">
            <a:solidFill>
              <a:srgbClr val="FFFFF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4" name="table 1734"/>
          <p:cNvGraphicFramePr>
            <a:graphicFrameLocks noGrp="1"/>
          </p:cNvGraphicFramePr>
          <p:nvPr/>
        </p:nvGraphicFramePr>
        <p:xfrm>
          <a:off x="6850957" y="1457249"/>
          <a:ext cx="4995544" cy="5161280"/>
        </p:xfrm>
        <a:graphic>
          <a:graphicData uri="http://schemas.openxmlformats.org/drawingml/2006/table">
            <a:tbl>
              <a:tblPr/>
              <a:tblGrid>
                <a:gridCol w="1316989"/>
                <a:gridCol w="1101725"/>
                <a:gridCol w="72390"/>
                <a:gridCol w="424180"/>
                <a:gridCol w="798830"/>
                <a:gridCol w="163830"/>
                <a:gridCol w="1117600"/>
              </a:tblGrid>
              <a:tr h="949325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829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水晶头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60350" algn="l" rtl="0" eaLnBrk="0">
                        <a:lnSpc>
                          <a:spcPts val="224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网线水晶头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1496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b="1" i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1个:0.2元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3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2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3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4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1760" indent="-91440" algn="l" rtl="0" eaLnBrk="0">
                        <a:lnSpc>
                          <a:spcPct val="145000"/>
                        </a:lnSpc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插线板/插座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智能网关取电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686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b="1" i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1个:23元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827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超五类网线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4130" algn="l" rtl="0" eaLnBrk="0">
                        <a:lnSpc>
                          <a:spcPts val="224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智能网关网线接入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209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b="1" i="1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100m:158元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2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3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6139"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2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3830" algn="l" rtl="0" eaLnBrk="0">
                        <a:lnSpc>
                          <a:spcPct val="94000"/>
                        </a:lnSpc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塑料弱电箱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10820" algn="l" rtl="0" eaLnBrk="0">
                        <a:lnSpc>
                          <a:spcPts val="224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放置智能网关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607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b="1" i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1个:17.5元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3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2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9610"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3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2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3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2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2395" indent="62865" algn="l" rtl="0" eaLnBrk="0">
                        <a:lnSpc>
                          <a:spcPct val="145000"/>
                        </a:lnSpc>
                        <a:spcBef>
                          <a:spcPts val="0"/>
                        </a:spcBef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电工胶布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避免铜芯外露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63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b="1" i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1卷:3.2元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3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207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尼龙扎带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91770" algn="l" rtl="0" eaLnBrk="0">
                        <a:lnSpc>
                          <a:spcPct val="89000"/>
                        </a:lnSpc>
                        <a:spcBef>
                          <a:spcPts val="96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线材捆扎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890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b="1" i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100根:4.5元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780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快速接线端子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39065" algn="l" rtl="0" eaLnBrk="0">
                        <a:lnSpc>
                          <a:spcPts val="224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快速对接新旧电源线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8641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b="1" i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10个:12元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2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8995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6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4000"/>
                        </a:lnSpc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电源线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RVV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2*1.5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60350" algn="l" rtl="0" eaLnBrk="0">
                        <a:lnSpc>
                          <a:spcPts val="224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电源线延长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145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b="1" i="1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100m:275元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3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2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5640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3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2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 algn="l" rtl="0" eaLnBrk="0">
                        <a:lnSpc>
                          <a:spcPct val="3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5420" indent="-48895" algn="l" rtl="0" eaLnBrk="0">
                        <a:lnSpc>
                          <a:spcPct val="145000"/>
                        </a:lnSpc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灯头取电器</a:t>
                      </a: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利旧螺口取电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766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b="1" i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1个:4.9元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2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399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T8灯箱线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77165" algn="l" rtl="0" eaLnBrk="0">
                        <a:lnSpc>
                          <a:spcPts val="224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灯管简易接电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1813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b="1" i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1对:0.6元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3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2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3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8590" algn="l" rtl="0" eaLnBrk="0">
                        <a:lnSpc>
                          <a:spcPct val="94000"/>
                        </a:lnSpc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PP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波纹软管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03200" algn="l" rtl="0" eaLnBrk="0">
                        <a:lnSpc>
                          <a:spcPts val="224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软材质套线管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559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b="1" i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100米:70元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3590"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7325" algn="l" rtl="0" eaLnBrk="0">
                        <a:lnSpc>
                          <a:spcPct val="9400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T8灯脚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8260" algn="l" rtl="0" eaLnBrk="0">
                        <a:lnSpc>
                          <a:spcPts val="224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替换损坏灯脚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81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200" b="1" i="1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1对:6元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3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2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736" name="picture 17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5356" y="4105770"/>
            <a:ext cx="3319144" cy="2241550"/>
          </a:xfrm>
          <a:prstGeom prst="rect">
            <a:avLst/>
          </a:prstGeom>
        </p:spPr>
      </p:pic>
      <p:pic>
        <p:nvPicPr>
          <p:cNvPr id="1738" name="picture 17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5356" y="1590802"/>
            <a:ext cx="3319652" cy="2241550"/>
          </a:xfrm>
          <a:prstGeom prst="rect">
            <a:avLst/>
          </a:prstGeom>
        </p:spPr>
      </p:pic>
      <p:graphicFrame>
        <p:nvGraphicFramePr>
          <p:cNvPr id="1740" name="table 1740"/>
          <p:cNvGraphicFramePr>
            <a:graphicFrameLocks noGrp="1"/>
          </p:cNvGraphicFramePr>
          <p:nvPr/>
        </p:nvGraphicFramePr>
        <p:xfrm>
          <a:off x="335356" y="1590802"/>
          <a:ext cx="3683634" cy="4756150"/>
        </p:xfrm>
        <a:graphic>
          <a:graphicData uri="http://schemas.openxmlformats.org/drawingml/2006/table">
            <a:tbl>
              <a:tblPr/>
              <a:tblGrid>
                <a:gridCol w="3388994"/>
                <a:gridCol w="294640"/>
              </a:tblGrid>
              <a:tr h="4756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271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方式1：吊链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4240" algn="l" rtl="0" eaLnBrk="0">
                        <a:lnSpc>
                          <a:spcPct val="89000"/>
                        </a:lnSpc>
                        <a:spcBef>
                          <a:spcPts val="370"/>
                        </a:spcBef>
                      </a:pPr>
                      <a:r>
                        <a:rPr sz="1200" b="1" i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0.5m:9元/1.0m:12元/1.5</a:t>
                      </a:r>
                      <a:r>
                        <a:rPr sz="1200" b="1" i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m:15元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12975" algn="l" rtl="0" eaLnBrk="0">
                        <a:lnSpc>
                          <a:spcPct val="89000"/>
                        </a:lnSpc>
                        <a:spcBef>
                          <a:spcPts val="42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方式2：吊杆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315" algn="l" rtl="0" eaLnBrk="0">
                        <a:lnSpc>
                          <a:spcPct val="89000"/>
                        </a:lnSpc>
                      </a:pPr>
                      <a:r>
                        <a:rPr sz="1200" b="1" i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0.5m:12元/1m:15元/1.</a:t>
                      </a:r>
                      <a:r>
                        <a:rPr sz="1200" b="1" i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5m:18元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2500" b="1" kern="0" spc="-14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</a:t>
                      </a:r>
                      <a:endParaRPr sz="2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2500" b="1" kern="0" spc="-14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</a:t>
                      </a:r>
                      <a:endParaRPr sz="2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42" name="textbox 1742"/>
          <p:cNvSpPr/>
          <p:nvPr/>
        </p:nvSpPr>
        <p:spPr>
          <a:xfrm>
            <a:off x="582783" y="204688"/>
            <a:ext cx="11408409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绿色照明安装常见辅材清单                                       </a:t>
            </a: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744" name="picture 17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50870" y="217388"/>
            <a:ext cx="723997" cy="530588"/>
          </a:xfrm>
          <a:prstGeom prst="rect">
            <a:avLst/>
          </a:prstGeom>
        </p:spPr>
      </p:pic>
      <p:pic>
        <p:nvPicPr>
          <p:cNvPr id="1746" name="picture 17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924929" y="1571968"/>
            <a:ext cx="1115872" cy="909358"/>
          </a:xfrm>
          <a:prstGeom prst="rect">
            <a:avLst/>
          </a:prstGeom>
        </p:spPr>
      </p:pic>
      <p:sp>
        <p:nvSpPr>
          <p:cNvPr id="1748" name="textbox 1748"/>
          <p:cNvSpPr/>
          <p:nvPr/>
        </p:nvSpPr>
        <p:spPr>
          <a:xfrm>
            <a:off x="448378" y="1115663"/>
            <a:ext cx="3664584" cy="2965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0" algn="l" rtl="0" eaLnBrk="0">
              <a:lnSpc>
                <a:spcPct val="89000"/>
              </a:lnSpc>
            </a:pPr>
            <a:r>
              <a:rPr sz="2000" b="1" kern="0" spc="-1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（1）地下停车场场</a:t>
            </a:r>
            <a:r>
              <a:rPr sz="2000" b="1" kern="0" spc="-1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景固定灯架：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50" name="textbox 1750"/>
          <p:cNvSpPr/>
          <p:nvPr/>
        </p:nvSpPr>
        <p:spPr>
          <a:xfrm>
            <a:off x="4238112" y="2995434"/>
            <a:ext cx="1238250" cy="8007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带钩膨胀螺栓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16230" algn="l" rtl="0" eaLnBrk="0">
              <a:lnSpc>
                <a:spcPct val="89000"/>
              </a:lnSpc>
              <a:spcBef>
                <a:spcPts val="96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配合电钻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49580" algn="l" rtl="0" eaLnBrk="0">
              <a:lnSpc>
                <a:spcPct val="89000"/>
              </a:lnSpc>
              <a:spcBef>
                <a:spcPts val="5"/>
              </a:spcBef>
            </a:pPr>
            <a:r>
              <a:rPr sz="1200" b="1" i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1.5元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752" name="picture 17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588373" y="1457249"/>
            <a:ext cx="837374" cy="1037158"/>
          </a:xfrm>
          <a:prstGeom prst="rect">
            <a:avLst/>
          </a:prstGeom>
        </p:spPr>
      </p:pic>
      <p:pic>
        <p:nvPicPr>
          <p:cNvPr id="1754" name="picture 17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331679" y="3516566"/>
            <a:ext cx="1292589" cy="637958"/>
          </a:xfrm>
          <a:prstGeom prst="rect">
            <a:avLst/>
          </a:prstGeom>
        </p:spPr>
      </p:pic>
      <p:pic>
        <p:nvPicPr>
          <p:cNvPr id="1756" name="picture 17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0772013" y="1594510"/>
            <a:ext cx="994461" cy="798677"/>
          </a:xfrm>
          <a:prstGeom prst="rect">
            <a:avLst/>
          </a:prstGeom>
        </p:spPr>
      </p:pic>
      <p:pic>
        <p:nvPicPr>
          <p:cNvPr id="1758" name="picture 17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8208391" y="5101882"/>
            <a:ext cx="924712" cy="724446"/>
          </a:xfrm>
          <a:prstGeom prst="rect">
            <a:avLst/>
          </a:prstGeom>
        </p:spPr>
      </p:pic>
      <p:pic>
        <p:nvPicPr>
          <p:cNvPr id="1760" name="picture 17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0737469" y="5132870"/>
            <a:ext cx="970406" cy="662457"/>
          </a:xfrm>
          <a:prstGeom prst="rect">
            <a:avLst/>
          </a:prstGeom>
        </p:spPr>
      </p:pic>
      <p:sp>
        <p:nvSpPr>
          <p:cNvPr id="1762" name="textbox 1762"/>
          <p:cNvSpPr/>
          <p:nvPr/>
        </p:nvSpPr>
        <p:spPr>
          <a:xfrm>
            <a:off x="4058785" y="5500223"/>
            <a:ext cx="833755" cy="800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膨胀螺栓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4300" algn="l" rtl="0" eaLnBrk="0">
              <a:lnSpc>
                <a:spcPct val="89000"/>
              </a:lnSpc>
              <a:spcBef>
                <a:spcPts val="96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配合电钻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0030" algn="l" rtl="0" eaLnBrk="0">
              <a:lnSpc>
                <a:spcPct val="89000"/>
              </a:lnSpc>
              <a:spcBef>
                <a:spcPts val="5"/>
              </a:spcBef>
            </a:pPr>
            <a:r>
              <a:rPr sz="1200" b="1" i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0.5元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64" name="textbox 1764"/>
          <p:cNvSpPr/>
          <p:nvPr/>
        </p:nvSpPr>
        <p:spPr>
          <a:xfrm>
            <a:off x="5503409" y="5500223"/>
            <a:ext cx="822960" cy="800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圆形炮钉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940" algn="l" rtl="0" eaLnBrk="0">
              <a:lnSpc>
                <a:spcPct val="89000"/>
              </a:lnSpc>
              <a:spcBef>
                <a:spcPts val="96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配合炮钉枪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9235" algn="l" rtl="0" eaLnBrk="0">
              <a:lnSpc>
                <a:spcPct val="89000"/>
              </a:lnSpc>
              <a:spcBef>
                <a:spcPts val="5"/>
              </a:spcBef>
            </a:pPr>
            <a:r>
              <a:rPr sz="1200" b="1" i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0.5元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766" name="picture 17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4631269" y="1815604"/>
            <a:ext cx="520897" cy="1109066"/>
          </a:xfrm>
          <a:prstGeom prst="rect">
            <a:avLst/>
          </a:prstGeom>
        </p:spPr>
      </p:pic>
      <p:pic>
        <p:nvPicPr>
          <p:cNvPr id="1768" name="picture 17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7063502" y="3516553"/>
            <a:ext cx="826170" cy="662508"/>
          </a:xfrm>
          <a:prstGeom prst="rect">
            <a:avLst/>
          </a:prstGeom>
        </p:spPr>
      </p:pic>
      <p:pic>
        <p:nvPicPr>
          <p:cNvPr id="1770" name="picture 177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9865359" y="3452024"/>
            <a:ext cx="787717" cy="680173"/>
          </a:xfrm>
          <a:prstGeom prst="rect">
            <a:avLst/>
          </a:prstGeom>
        </p:spPr>
      </p:pic>
      <p:pic>
        <p:nvPicPr>
          <p:cNvPr id="1772" name="picture 177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9473145" y="5160543"/>
            <a:ext cx="873418" cy="607136"/>
          </a:xfrm>
          <a:prstGeom prst="rect">
            <a:avLst/>
          </a:prstGeom>
        </p:spPr>
      </p:pic>
      <p:pic>
        <p:nvPicPr>
          <p:cNvPr id="1774" name="picture 177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8429497" y="1628647"/>
            <a:ext cx="734694" cy="694309"/>
          </a:xfrm>
          <a:prstGeom prst="rect">
            <a:avLst/>
          </a:prstGeom>
        </p:spPr>
      </p:pic>
      <p:sp>
        <p:nvSpPr>
          <p:cNvPr id="1776" name="textbox 1776"/>
          <p:cNvSpPr/>
          <p:nvPr/>
        </p:nvSpPr>
        <p:spPr>
          <a:xfrm>
            <a:off x="6953445" y="1115663"/>
            <a:ext cx="1889125" cy="2965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0" algn="l" rtl="0" eaLnBrk="0">
              <a:lnSpc>
                <a:spcPct val="99000"/>
              </a:lnSpc>
            </a:pPr>
            <a:r>
              <a:rPr sz="1800" b="1" kern="0" spc="-1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（2）其他辅材：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778" name="picture 177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0915650" y="3572014"/>
            <a:ext cx="758558" cy="554596"/>
          </a:xfrm>
          <a:prstGeom prst="rect">
            <a:avLst/>
          </a:prstGeom>
        </p:spPr>
      </p:pic>
      <p:pic>
        <p:nvPicPr>
          <p:cNvPr id="1780" name="picture 178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pic>
        <p:nvPicPr>
          <p:cNvPr id="1782" name="picture 178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7164580" y="5164127"/>
            <a:ext cx="641269" cy="612467"/>
          </a:xfrm>
          <a:prstGeom prst="rect">
            <a:avLst/>
          </a:prstGeom>
        </p:spPr>
      </p:pic>
      <p:pic>
        <p:nvPicPr>
          <p:cNvPr id="1784" name="picture 178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5715668" y="4331519"/>
            <a:ext cx="382229" cy="1022447"/>
          </a:xfrm>
          <a:prstGeom prst="rect">
            <a:avLst/>
          </a:prstGeom>
        </p:spPr>
      </p:pic>
      <p:pic>
        <p:nvPicPr>
          <p:cNvPr id="1786" name="picture 178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4361513" y="4311966"/>
            <a:ext cx="247755" cy="1085548"/>
          </a:xfrm>
          <a:prstGeom prst="rect">
            <a:avLst/>
          </a:prstGeom>
        </p:spPr>
      </p:pic>
      <p:sp>
        <p:nvSpPr>
          <p:cNvPr id="1788" name="textbox 1788"/>
          <p:cNvSpPr/>
          <p:nvPr/>
        </p:nvSpPr>
        <p:spPr>
          <a:xfrm>
            <a:off x="4983327" y="5127167"/>
            <a:ext cx="250825" cy="2692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8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0" name="picture 17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437632" y="2338654"/>
            <a:ext cx="6417690" cy="3615182"/>
          </a:xfrm>
          <a:prstGeom prst="rect">
            <a:avLst/>
          </a:prstGeom>
        </p:spPr>
      </p:pic>
      <p:sp>
        <p:nvSpPr>
          <p:cNvPr id="1792" name="textbox 1792"/>
          <p:cNvSpPr/>
          <p:nvPr/>
        </p:nvSpPr>
        <p:spPr>
          <a:xfrm>
            <a:off x="415620" y="2598216"/>
            <a:ext cx="4730750" cy="31438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4290" algn="l" rtl="0" eaLnBrk="0">
              <a:lnSpc>
                <a:spcPct val="89000"/>
              </a:lnSpc>
            </a:pPr>
            <a:r>
              <a:rPr sz="18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1、检查确认原灯管正常点亮。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1430" algn="l" rtl="0" eaLnBrk="0">
              <a:lnSpc>
                <a:spcPct val="124000"/>
              </a:lnSpc>
              <a:spcBef>
                <a:spcPts val="550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关闭对应的照明回路空开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，并使用电笔检查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原灯架是否已断电，确保断电施工。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670" algn="l" rtl="0" eaLnBrk="0">
              <a:lnSpc>
                <a:spcPct val="89000"/>
              </a:lnSpc>
              <a:spcBef>
                <a:spcPts val="540"/>
              </a:spcBef>
            </a:pP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3、将原灯管旋转90</a:t>
            </a: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°并水平朝下拔出。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-1270" algn="l" rtl="0" eaLnBrk="0">
              <a:lnSpc>
                <a:spcPct val="124000"/>
              </a:lnSpc>
              <a:spcBef>
                <a:spcPts val="54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4、将新的智能灯管卡进灯架灯脚后，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往感 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应探头朝下方向旋转90°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拧紧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0480" algn="l" rtl="0" eaLnBrk="0">
              <a:lnSpc>
                <a:spcPct val="89000"/>
              </a:lnSpc>
            </a:pPr>
            <a:r>
              <a:rPr sz="18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5、通电测试灯具是否正常点亮。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94" name="textbox 1794"/>
          <p:cNvSpPr/>
          <p:nvPr/>
        </p:nvSpPr>
        <p:spPr>
          <a:xfrm>
            <a:off x="335356" y="1055751"/>
            <a:ext cx="11520169" cy="567690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02740" algn="l" rtl="0" eaLnBrk="0">
              <a:lnSpc>
                <a:spcPct val="89000"/>
              </a:lnSpc>
            </a:pPr>
            <a:r>
              <a:rPr sz="20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适用场景：客户原有灯架满足直管灯、T8、</a:t>
            </a:r>
            <a:r>
              <a:rPr sz="2000" b="1" kern="0" spc="-4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1.2米、双端供</a:t>
            </a:r>
            <a:r>
              <a:rPr sz="2000" b="1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电、无镇流器。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96" name="textbox 1796"/>
          <p:cNvSpPr/>
          <p:nvPr/>
        </p:nvSpPr>
        <p:spPr>
          <a:xfrm>
            <a:off x="586852" y="204688"/>
            <a:ext cx="11404600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智能灯管安装方法1：不</a:t>
            </a:r>
            <a:r>
              <a:rPr sz="3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换灯架直接更换灯管  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798" name="picture 17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19966" y="217388"/>
            <a:ext cx="723997" cy="530588"/>
          </a:xfrm>
          <a:prstGeom prst="rect">
            <a:avLst/>
          </a:prstGeom>
        </p:spPr>
      </p:pic>
      <p:pic>
        <p:nvPicPr>
          <p:cNvPr id="1800" name="picture 18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textbox 1170"/>
          <p:cNvSpPr/>
          <p:nvPr/>
        </p:nvSpPr>
        <p:spPr>
          <a:xfrm>
            <a:off x="5645403" y="3669919"/>
            <a:ext cx="4042409" cy="708025"/>
          </a:xfrm>
          <a:prstGeom prst="roundRect">
            <a:avLst>
              <a:gd name="adj" fmla="val 17773"/>
            </a:avLst>
          </a:prstGeom>
          <a:solidFill>
            <a:srgbClr val="C00000">
              <a:alpha val="100000"/>
            </a:srgbClr>
          </a:solidFill>
          <a:ln w="9525" cap="flat">
            <a:solidFill>
              <a:srgbClr val="FFFFF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6195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售中售后支撑介绍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74" name="textbox 1174"/>
          <p:cNvSpPr/>
          <p:nvPr/>
        </p:nvSpPr>
        <p:spPr>
          <a:xfrm>
            <a:off x="563029" y="6463696"/>
            <a:ext cx="11066144" cy="241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086860" algn="l" rtl="0" eaLnBrk="0">
              <a:lnSpc>
                <a:spcPct val="89000"/>
              </a:lnSpc>
              <a:tabLst>
                <a:tab pos="4603750" algn="l"/>
              </a:tabLst>
            </a:pPr>
            <a:r>
              <a:rPr sz="16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600" b="1" i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赋</a:t>
            </a:r>
            <a:r>
              <a:rPr sz="16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600" b="1" i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6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600" b="1" i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</a:t>
            </a:r>
            <a:r>
              <a:rPr sz="16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600" b="1" i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</a:t>
            </a:r>
            <a:r>
              <a:rPr sz="16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76" name="picture 11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396928" y="6578820"/>
            <a:ext cx="4212209" cy="39999"/>
          </a:xfrm>
          <a:prstGeom prst="rect">
            <a:avLst/>
          </a:prstGeom>
        </p:spPr>
      </p:pic>
      <p:pic>
        <p:nvPicPr>
          <p:cNvPr id="1178" name="picture 1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5729" y="6578888"/>
            <a:ext cx="4074540" cy="39932"/>
          </a:xfrm>
          <a:prstGeom prst="rect">
            <a:avLst/>
          </a:prstGeom>
        </p:spPr>
      </p:pic>
      <p:sp>
        <p:nvSpPr>
          <p:cNvPr id="1180" name="textbox 1180"/>
          <p:cNvSpPr/>
          <p:nvPr/>
        </p:nvSpPr>
        <p:spPr>
          <a:xfrm>
            <a:off x="4568113" y="2570784"/>
            <a:ext cx="755650" cy="18078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9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  <a:spcBef>
                <a:spcPts val="0"/>
              </a:spcBef>
            </a:pPr>
            <a:r>
              <a:rPr sz="4800" b="1" kern="0" spc="-6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82" name="picture 11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88759" y="246862"/>
            <a:ext cx="1694052" cy="539013"/>
          </a:xfrm>
          <a:prstGeom prst="rect">
            <a:avLst/>
          </a:prstGeom>
        </p:spPr>
      </p:pic>
      <p:pic>
        <p:nvPicPr>
          <p:cNvPr id="1184" name="picture 11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282570" y="740790"/>
            <a:ext cx="9333738" cy="50800"/>
          </a:xfrm>
          <a:prstGeom prst="rect">
            <a:avLst/>
          </a:prstGeom>
        </p:spPr>
      </p:pic>
      <p:pic>
        <p:nvPicPr>
          <p:cNvPr id="1186" name="picture 11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254215" y="217388"/>
            <a:ext cx="723997" cy="53058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textbox 1802"/>
          <p:cNvSpPr/>
          <p:nvPr/>
        </p:nvSpPr>
        <p:spPr>
          <a:xfrm>
            <a:off x="415848" y="1780717"/>
            <a:ext cx="4911725" cy="4892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240" indent="19050" algn="l" rtl="0" eaLnBrk="0">
              <a:lnSpc>
                <a:spcPct val="132000"/>
              </a:lnSpc>
              <a:spcBef>
                <a:spcPts val="0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1、检查确认原灯管正常点亮。然后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关闭对应的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照明回路空开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，并使用电笔检查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原灯架是否已断  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电，确保断电施工。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495" algn="l" rtl="0" eaLnBrk="0">
              <a:lnSpc>
                <a:spcPct val="89000"/>
              </a:lnSpc>
              <a:spcBef>
                <a:spcPts val="540"/>
              </a:spcBef>
            </a:pP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2、将原灯管旋转90°并</a:t>
            </a: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水平朝下拔出。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12700" algn="l" rtl="0" eaLnBrk="0">
              <a:lnSpc>
                <a:spcPct val="123000"/>
              </a:lnSpc>
              <a:spcBef>
                <a:spcPts val="550"/>
              </a:spcBef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3、拆下灯架盖板，检查灯架内部线路连接情况，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找出输入端零线火线、输出端灯脚电源线。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-1270" algn="l" rtl="0" eaLnBrk="0">
              <a:lnSpc>
                <a:spcPct val="124000"/>
              </a:lnSpc>
              <a:spcBef>
                <a:spcPts val="54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将火线与一端灯脚的电源线连接至一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起，将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零线与另一端灯脚的电源线连接至一起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15875" algn="l" rtl="0" eaLnBrk="0">
              <a:lnSpc>
                <a:spcPct val="124000"/>
              </a:lnSpc>
              <a:spcBef>
                <a:spcPts val="550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5、盖上灯架盖板，将新的智能灯管卡进灯架灯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脚后，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注意往感应探头朝下方向旋转90°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拧紧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495" algn="l" rtl="0" eaLnBrk="0">
              <a:lnSpc>
                <a:spcPct val="89000"/>
              </a:lnSpc>
              <a:spcBef>
                <a:spcPts val="0"/>
              </a:spcBef>
            </a:pPr>
            <a:r>
              <a:rPr sz="18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6、通电测试灯具是否正常点亮。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04" name="picture 18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437632" y="2338654"/>
            <a:ext cx="6417690" cy="3615182"/>
          </a:xfrm>
          <a:prstGeom prst="rect">
            <a:avLst/>
          </a:prstGeom>
        </p:spPr>
      </p:pic>
      <p:sp>
        <p:nvSpPr>
          <p:cNvPr id="1806" name="textbox 1806"/>
          <p:cNvSpPr/>
          <p:nvPr/>
        </p:nvSpPr>
        <p:spPr>
          <a:xfrm>
            <a:off x="335356" y="1055751"/>
            <a:ext cx="11520169" cy="567690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4470" algn="l" rtl="0" eaLnBrk="0">
              <a:lnSpc>
                <a:spcPct val="89000"/>
              </a:lnSpc>
            </a:pPr>
            <a:r>
              <a:rPr sz="20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适用场景：客户原有灯架满足直管灯、T8、</a:t>
            </a:r>
            <a:r>
              <a:rPr sz="2000" b="1" kern="0" spc="-3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1.2米、双端供电、有镇流器，且选择改造灯架的场景。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08" name="textbox 1808"/>
          <p:cNvSpPr/>
          <p:nvPr/>
        </p:nvSpPr>
        <p:spPr>
          <a:xfrm>
            <a:off x="586852" y="204688"/>
            <a:ext cx="11404600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智能灯管安装方法2：改造灯架后更换灯管     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10" name="picture 18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33175" y="217388"/>
            <a:ext cx="723997" cy="530588"/>
          </a:xfrm>
          <a:prstGeom prst="rect">
            <a:avLst/>
          </a:prstGeom>
        </p:spPr>
      </p:pic>
      <p:pic>
        <p:nvPicPr>
          <p:cNvPr id="1812" name="picture 18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4" name="picture 18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437632" y="2338679"/>
            <a:ext cx="6408547" cy="3609975"/>
          </a:xfrm>
          <a:prstGeom prst="rect">
            <a:avLst/>
          </a:prstGeom>
        </p:spPr>
      </p:pic>
      <p:sp>
        <p:nvSpPr>
          <p:cNvPr id="1816" name="textbox 1816"/>
          <p:cNvSpPr/>
          <p:nvPr/>
        </p:nvSpPr>
        <p:spPr>
          <a:xfrm>
            <a:off x="415622" y="1945309"/>
            <a:ext cx="4730750" cy="44811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4290" algn="l" rtl="0" eaLnBrk="0">
              <a:lnSpc>
                <a:spcPct val="89000"/>
              </a:lnSpc>
            </a:pPr>
            <a:r>
              <a:rPr sz="18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1、检查确认原灯具正常点亮。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1430" algn="l" rtl="0" eaLnBrk="0">
              <a:lnSpc>
                <a:spcPct val="124000"/>
              </a:lnSpc>
              <a:spcBef>
                <a:spcPts val="550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关闭对应的照明回路空开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，并使用电笔检查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原灯具是否已断电，确保断电施工。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indent="10160" algn="l" rtl="0" eaLnBrk="0">
              <a:lnSpc>
                <a:spcPct val="124000"/>
              </a:lnSpc>
              <a:spcBef>
                <a:spcPts val="540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3、将原灯具拆除，在天花板上方钻孔并将吊杆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上端进行固定，将吊杆下端与灯架进行固定。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-635" algn="l" rtl="0" eaLnBrk="0">
              <a:lnSpc>
                <a:spcPct val="124000"/>
              </a:lnSpc>
              <a:spcBef>
                <a:spcPts val="55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4、拆下灯架盖板，并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从原灯电位延长电源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线至 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灯架内部与灯架内的接线端子接通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15875" algn="l" rtl="0" eaLnBrk="0">
              <a:lnSpc>
                <a:spcPct val="124000"/>
              </a:lnSpc>
              <a:spcBef>
                <a:spcPts val="545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5、盖上灯架盖板，将新的智能灯管卡进灯架灯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脚后，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注意往感应探头朝下方向旋转90°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拧紧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130" algn="l" rtl="0" eaLnBrk="0">
              <a:lnSpc>
                <a:spcPct val="89000"/>
              </a:lnSpc>
              <a:spcBef>
                <a:spcPts val="5"/>
              </a:spcBef>
            </a:pPr>
            <a:r>
              <a:rPr sz="18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6、通电测试灯具是否正常点亮。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18" name="textbox 1818"/>
          <p:cNvSpPr/>
          <p:nvPr/>
        </p:nvSpPr>
        <p:spPr>
          <a:xfrm>
            <a:off x="335356" y="1055751"/>
            <a:ext cx="11520169" cy="567690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15260" algn="l" rtl="0" eaLnBrk="0">
              <a:lnSpc>
                <a:spcPct val="89000"/>
              </a:lnSpc>
            </a:pP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适用场景：无法满足不换灯架、改造灯架的其他场</a:t>
            </a:r>
            <a:r>
              <a:rPr sz="20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景。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20" name="textbox 1820"/>
          <p:cNvSpPr/>
          <p:nvPr/>
        </p:nvSpPr>
        <p:spPr>
          <a:xfrm>
            <a:off x="586852" y="204688"/>
            <a:ext cx="11404600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智能灯管安装方法3：重新安装灯架、灯管     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22" name="picture 18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33175" y="217388"/>
            <a:ext cx="723997" cy="530588"/>
          </a:xfrm>
          <a:prstGeom prst="rect">
            <a:avLst/>
          </a:prstGeom>
        </p:spPr>
      </p:pic>
      <p:pic>
        <p:nvPicPr>
          <p:cNvPr id="1824" name="picture 18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textbox 1826"/>
          <p:cNvSpPr/>
          <p:nvPr/>
        </p:nvSpPr>
        <p:spPr>
          <a:xfrm>
            <a:off x="427278" y="1215313"/>
            <a:ext cx="10598784" cy="37890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860" algn="l" rtl="0" eaLnBrk="0">
              <a:lnSpc>
                <a:spcPct val="89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1、将灯管拧紧时，务必注意</a:t>
            </a:r>
            <a:r>
              <a:rPr sz="18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感应</a:t>
            </a:r>
            <a:r>
              <a:rPr sz="1800" b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探头朝下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，否则会影响灯管的感应效果及照明亮度。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04235" algn="l" rtl="0" eaLnBrk="0">
              <a:lnSpc>
                <a:spcPct val="96000"/>
              </a:lnSpc>
              <a:spcBef>
                <a:spcPts val="1755"/>
              </a:spcBef>
              <a:tabLst>
                <a:tab pos="3673475" algn="l"/>
              </a:tabLst>
            </a:pPr>
            <a:r>
              <a:rPr sz="6600" b="1" kern="0" spc="0" dirty="0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6600" b="1" kern="0" spc="-170" dirty="0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√</a:t>
            </a:r>
            <a:r>
              <a:rPr sz="6600" b="1" kern="0" spc="90" dirty="0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</a:t>
            </a:r>
            <a:r>
              <a:rPr sz="6600" b="1" kern="0" spc="-1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</a:t>
            </a:r>
            <a:endParaRPr sz="6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7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40"/>
              </a:spcBef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2、停车场内的所有灯管在安装时，应注意</a:t>
            </a:r>
            <a:r>
              <a:rPr sz="18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</a:t>
            </a:r>
            <a:r>
              <a:rPr sz="1800" b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应探头朝向一致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，确保最佳效果。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925060" algn="l" rtl="0" eaLnBrk="0">
              <a:lnSpc>
                <a:spcPct val="89000"/>
              </a:lnSpc>
              <a:spcBef>
                <a:spcPts val="2735"/>
              </a:spcBef>
              <a:tabLst>
                <a:tab pos="5222240" algn="l"/>
              </a:tabLst>
            </a:pPr>
            <a:r>
              <a:rPr sz="6600" b="1" kern="0" spc="0" dirty="0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6600" b="1" kern="0" spc="-340" dirty="0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√</a:t>
            </a:r>
            <a:r>
              <a:rPr sz="6600" b="1" kern="0" spc="-10" dirty="0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sz="6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240" algn="l" rtl="0" eaLnBrk="0">
              <a:lnSpc>
                <a:spcPct val="89000"/>
              </a:lnSpc>
              <a:spcBef>
                <a:spcPts val="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3、双管灯架同时需要安装智能灯管时，为避免干扰，应将灯架上的两根灯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感应探头朝向相反的两端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28" name="picture 18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363043" y="3788727"/>
            <a:ext cx="4648326" cy="404621"/>
          </a:xfrm>
          <a:prstGeom prst="rect">
            <a:avLst/>
          </a:prstGeom>
        </p:spPr>
      </p:pic>
      <p:pic>
        <p:nvPicPr>
          <p:cNvPr id="1830" name="picture 18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04303" y="3787076"/>
            <a:ext cx="4648237" cy="404621"/>
          </a:xfrm>
          <a:prstGeom prst="rect">
            <a:avLst/>
          </a:prstGeom>
        </p:spPr>
      </p:pic>
      <p:pic>
        <p:nvPicPr>
          <p:cNvPr id="1832" name="picture 18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510785" y="1617522"/>
            <a:ext cx="2818891" cy="1033550"/>
          </a:xfrm>
          <a:prstGeom prst="rect">
            <a:avLst/>
          </a:prstGeom>
        </p:spPr>
      </p:pic>
      <p:pic>
        <p:nvPicPr>
          <p:cNvPr id="1834" name="picture 18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85253" y="1689366"/>
            <a:ext cx="2946527" cy="889991"/>
          </a:xfrm>
          <a:prstGeom prst="rect">
            <a:avLst/>
          </a:prstGeom>
        </p:spPr>
      </p:pic>
      <p:pic>
        <p:nvPicPr>
          <p:cNvPr id="1836" name="picture 18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15745" y="5265966"/>
            <a:ext cx="8486775" cy="1148105"/>
          </a:xfrm>
          <a:prstGeom prst="rect">
            <a:avLst/>
          </a:prstGeom>
        </p:spPr>
      </p:pic>
      <p:sp>
        <p:nvSpPr>
          <p:cNvPr id="1838" name="textbox 1838"/>
          <p:cNvSpPr/>
          <p:nvPr/>
        </p:nvSpPr>
        <p:spPr>
          <a:xfrm>
            <a:off x="586852" y="204688"/>
            <a:ext cx="11404600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智能灯管安装注意事项                  </a:t>
            </a: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40" name="picture 18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254937" y="217388"/>
            <a:ext cx="723997" cy="530588"/>
          </a:xfrm>
          <a:prstGeom prst="rect">
            <a:avLst/>
          </a:prstGeom>
        </p:spPr>
      </p:pic>
      <p:sp>
        <p:nvSpPr>
          <p:cNvPr id="1842" name="textbox 1842"/>
          <p:cNvSpPr/>
          <p:nvPr/>
        </p:nvSpPr>
        <p:spPr>
          <a:xfrm>
            <a:off x="11213732" y="3594716"/>
            <a:ext cx="556259" cy="9188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8000"/>
              </a:lnSpc>
            </a:pPr>
            <a:r>
              <a:rPr sz="6000" b="1" kern="0" spc="-4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</a:t>
            </a:r>
            <a:endParaRPr sz="6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44" name="picture 18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path 1846"/>
          <p:cNvSpPr/>
          <p:nvPr/>
        </p:nvSpPr>
        <p:spPr>
          <a:xfrm>
            <a:off x="329006" y="3777742"/>
            <a:ext cx="12700" cy="2433167"/>
          </a:xfrm>
          <a:custGeom>
            <a:avLst/>
            <a:gdLst/>
            <a:ahLst/>
            <a:cxnLst/>
            <a:rect l="0" t="0" r="0" b="0"/>
            <a:pathLst>
              <a:path w="20" h="3831">
                <a:moveTo>
                  <a:pt x="10" y="0"/>
                </a:moveTo>
                <a:lnTo>
                  <a:pt x="10" y="3831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0" name="group 30"/>
          <p:cNvGrpSpPr/>
          <p:nvPr/>
        </p:nvGrpSpPr>
        <p:grpSpPr>
          <a:xfrm rot="21600000">
            <a:off x="329006" y="3777742"/>
            <a:ext cx="8353475" cy="2433167"/>
            <a:chOff x="0" y="0"/>
            <a:chExt cx="8353475" cy="2433167"/>
          </a:xfrm>
        </p:grpSpPr>
        <p:sp>
          <p:nvSpPr>
            <p:cNvPr id="1848" name="path 1848"/>
            <p:cNvSpPr/>
            <p:nvPr/>
          </p:nvSpPr>
          <p:spPr>
            <a:xfrm>
              <a:off x="0" y="0"/>
              <a:ext cx="8353475" cy="2433167"/>
            </a:xfrm>
            <a:custGeom>
              <a:avLst/>
              <a:gdLst/>
              <a:ahLst/>
              <a:cxnLst/>
              <a:rect l="0" t="0" r="0" b="0"/>
              <a:pathLst>
                <a:path w="13155" h="3831">
                  <a:moveTo>
                    <a:pt x="13145" y="0"/>
                  </a:moveTo>
                  <a:lnTo>
                    <a:pt x="13145" y="3831"/>
                  </a:lnTo>
                  <a:moveTo>
                    <a:pt x="0" y="3821"/>
                  </a:moveTo>
                  <a:lnTo>
                    <a:pt x="13155" y="3821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50" name="textbox 1850"/>
            <p:cNvSpPr/>
            <p:nvPr/>
          </p:nvSpPr>
          <p:spPr>
            <a:xfrm>
              <a:off x="-12700" y="-12700"/>
              <a:ext cx="8379459" cy="245872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</a:pPr>
              <a:endParaRPr sz="9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53670" algn="l" rtl="0" eaLnBrk="0">
                <a:lnSpc>
                  <a:spcPct val="89000"/>
                </a:lnSpc>
                <a:spcBef>
                  <a:spcPts val="5"/>
                </a:spcBef>
              </a:pPr>
              <a:r>
                <a:rPr sz="1800" b="1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1、取网</a:t>
              </a:r>
              <a:r>
                <a:rPr sz="18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：需要确保在智能网关安装时</a:t>
              </a:r>
              <a:r>
                <a:rPr sz="1800" b="1" kern="0" spc="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已</a:t>
              </a:r>
              <a:r>
                <a:rPr sz="1800" b="1" kern="0" spc="-1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拉取可直接互联网的有线宽带</a:t>
              </a:r>
              <a:r>
                <a:rPr sz="18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/WIFI。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35255" indent="8890" algn="l" rtl="0" eaLnBrk="0">
                <a:lnSpc>
                  <a:spcPct val="122000"/>
                </a:lnSpc>
                <a:spcBef>
                  <a:spcPts val="1335"/>
                </a:spcBef>
              </a:pPr>
              <a:r>
                <a:rPr sz="1800" b="1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2、取电：</a:t>
              </a:r>
              <a:r>
                <a:rPr sz="18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需要确保在智能网关安装时</a:t>
              </a:r>
              <a:r>
                <a:rPr sz="1800" b="1" kern="0" spc="-1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已就近取电并配置二三插座/插线板</a:t>
              </a:r>
              <a:r>
                <a:rPr sz="18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，并确    </a:t>
              </a:r>
              <a:r>
                <a:rPr sz="18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保其他可能的配套设备（光猫、4GUFI等</a:t>
              </a:r>
              <a:r>
                <a:rPr sz="18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）可同时取电。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35255" indent="14605" algn="l" rtl="0" eaLnBrk="0">
                <a:lnSpc>
                  <a:spcPct val="124000"/>
                </a:lnSpc>
                <a:spcBef>
                  <a:spcPts val="1180"/>
                </a:spcBef>
              </a:pPr>
              <a:r>
                <a:rPr sz="1800" b="1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3、放置方式：</a:t>
              </a:r>
              <a:r>
                <a:rPr sz="18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需要确保</a:t>
              </a:r>
              <a:r>
                <a:rPr sz="1800" b="1" kern="0" spc="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1:1配置塑料弱电箱</a:t>
              </a:r>
              <a:r>
                <a:rPr sz="18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用于</a:t>
              </a:r>
              <a:r>
                <a:rPr sz="18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放置智能网关及配套设备，并参</a:t>
              </a:r>
              <a:r>
                <a:rPr sz="18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sz="1800" kern="0" spc="-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考右图方式放置固定。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5000"/>
                </a:lnSpc>
              </a:pPr>
              <a:endParaRPr sz="9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6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36525" algn="l" rtl="0" eaLnBrk="0">
                <a:lnSpc>
                  <a:spcPct val="89000"/>
                </a:lnSpc>
              </a:pPr>
              <a:r>
                <a:rPr sz="1800" b="1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4、</a:t>
              </a:r>
              <a:r>
                <a:rPr sz="1800" b="1" kern="0" spc="-3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800" b="1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USB调试器（旧版网关）：</a:t>
              </a:r>
              <a:r>
                <a:rPr sz="18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安装后务必确认</a:t>
              </a:r>
              <a:r>
                <a:rPr sz="1800" b="1" kern="0" spc="-1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USB调试器已插入智能网关</a:t>
              </a:r>
              <a:r>
                <a:rPr sz="18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852" name="picture 18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305994" y="1239139"/>
            <a:ext cx="5543867" cy="2116835"/>
          </a:xfrm>
          <a:prstGeom prst="rect">
            <a:avLst/>
          </a:prstGeom>
        </p:spPr>
      </p:pic>
      <p:sp>
        <p:nvSpPr>
          <p:cNvPr id="1854" name="path 1854"/>
          <p:cNvSpPr/>
          <p:nvPr/>
        </p:nvSpPr>
        <p:spPr>
          <a:xfrm>
            <a:off x="329006" y="3777742"/>
            <a:ext cx="8353475" cy="12700"/>
          </a:xfrm>
          <a:custGeom>
            <a:avLst/>
            <a:gdLst/>
            <a:ahLst/>
            <a:cxnLst/>
            <a:rect l="0" t="0" r="0" b="0"/>
            <a:pathLst>
              <a:path w="13155" h="20">
                <a:moveTo>
                  <a:pt x="0" y="10"/>
                </a:moveTo>
                <a:lnTo>
                  <a:pt x="13155" y="1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856" name="table 1856"/>
          <p:cNvGraphicFramePr>
            <a:graphicFrameLocks noGrp="1"/>
          </p:cNvGraphicFramePr>
          <p:nvPr/>
        </p:nvGraphicFramePr>
        <p:xfrm>
          <a:off x="321068" y="998664"/>
          <a:ext cx="3129914" cy="2820670"/>
        </p:xfrm>
        <a:graphic>
          <a:graphicData uri="http://schemas.openxmlformats.org/drawingml/2006/table">
            <a:tbl>
              <a:tblPr/>
              <a:tblGrid>
                <a:gridCol w="736600"/>
                <a:gridCol w="426084"/>
                <a:gridCol w="1448435"/>
                <a:gridCol w="518794"/>
              </a:tblGrid>
              <a:tr h="13481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303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2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</a:t>
                      </a:r>
                      <a:endParaRPr sz="2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200" b="1" kern="0" spc="-9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↓</a:t>
                      </a:r>
                      <a:endParaRPr sz="2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9606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800" kern="0" spc="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旧版网关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eaVert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2565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eaVert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8" name="textbox 1858"/>
          <p:cNvSpPr/>
          <p:nvPr/>
        </p:nvSpPr>
        <p:spPr>
          <a:xfrm>
            <a:off x="8598446" y="3459867"/>
            <a:ext cx="3361690" cy="241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15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选择平放并固定在通风/电路管道上方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60" name="picture 18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701023" y="3805097"/>
            <a:ext cx="3154298" cy="2122296"/>
          </a:xfrm>
          <a:prstGeom prst="rect">
            <a:avLst/>
          </a:prstGeom>
        </p:spPr>
      </p:pic>
      <p:sp>
        <p:nvSpPr>
          <p:cNvPr id="1862" name="path 1862"/>
          <p:cNvSpPr/>
          <p:nvPr/>
        </p:nvSpPr>
        <p:spPr>
          <a:xfrm>
            <a:off x="8369241" y="3026910"/>
            <a:ext cx="1937630" cy="1241694"/>
          </a:xfrm>
          <a:custGeom>
            <a:avLst/>
            <a:gdLst/>
            <a:ahLst/>
            <a:cxnLst/>
            <a:rect l="0" t="0" r="0" b="0"/>
            <a:pathLst>
              <a:path w="3051" h="1955">
                <a:moveTo>
                  <a:pt x="3048" y="1951"/>
                </a:moveTo>
                <a:lnTo>
                  <a:pt x="2" y="4"/>
                </a:lnTo>
              </a:path>
            </a:pathLst>
          </a:custGeom>
          <a:noFill/>
          <a:ln w="6350" cap="flat">
            <a:solidFill>
              <a:srgbClr val="C0000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64" name="path 1864"/>
          <p:cNvSpPr/>
          <p:nvPr/>
        </p:nvSpPr>
        <p:spPr>
          <a:xfrm>
            <a:off x="6314220" y="3026717"/>
            <a:ext cx="3775388" cy="1799228"/>
          </a:xfrm>
          <a:custGeom>
            <a:avLst/>
            <a:gdLst/>
            <a:ahLst/>
            <a:cxnLst/>
            <a:rect l="0" t="0" r="0" b="0"/>
            <a:pathLst>
              <a:path w="5945" h="2833">
                <a:moveTo>
                  <a:pt x="5943" y="2828"/>
                </a:moveTo>
                <a:lnTo>
                  <a:pt x="2" y="4"/>
                </a:lnTo>
              </a:path>
            </a:pathLst>
          </a:custGeom>
          <a:noFill/>
          <a:ln w="6350" cap="flat">
            <a:solidFill>
              <a:srgbClr val="C0000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66" name="textbox 1866"/>
          <p:cNvSpPr/>
          <p:nvPr/>
        </p:nvSpPr>
        <p:spPr>
          <a:xfrm>
            <a:off x="586852" y="204688"/>
            <a:ext cx="11404600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智能网关安装注意事项                  </a:t>
            </a: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68" name="picture 18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54937" y="217388"/>
            <a:ext cx="723997" cy="530588"/>
          </a:xfrm>
          <a:prstGeom prst="rect">
            <a:avLst/>
          </a:prstGeom>
        </p:spPr>
      </p:pic>
      <p:pic>
        <p:nvPicPr>
          <p:cNvPr id="1870" name="picture 18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731894" y="1721611"/>
            <a:ext cx="2495041" cy="1634363"/>
          </a:xfrm>
          <a:prstGeom prst="rect">
            <a:avLst/>
          </a:prstGeom>
        </p:spPr>
      </p:pic>
      <p:sp>
        <p:nvSpPr>
          <p:cNvPr id="1872" name="textbox 1872"/>
          <p:cNvSpPr/>
          <p:nvPr/>
        </p:nvSpPr>
        <p:spPr>
          <a:xfrm>
            <a:off x="810513" y="6290398"/>
            <a:ext cx="6929755" cy="379729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00075" algn="l" rtl="0" eaLnBrk="0">
              <a:lnSpc>
                <a:spcPct val="89000"/>
              </a:lnSpc>
              <a:spcBef>
                <a:spcPts val="5"/>
              </a:spcBef>
            </a:pPr>
            <a:r>
              <a:rPr sz="18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新版网关已集成蓝牙功能，</a:t>
            </a:r>
            <a:r>
              <a:rPr sz="1800" b="1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发货时已不配置USB调试器！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74" name="picture 18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10513" y="2369756"/>
            <a:ext cx="1658365" cy="1244536"/>
          </a:xfrm>
          <a:prstGeom prst="rect">
            <a:avLst/>
          </a:prstGeom>
        </p:spPr>
      </p:pic>
      <p:pic>
        <p:nvPicPr>
          <p:cNvPr id="1876" name="picture 18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489338" y="1231933"/>
            <a:ext cx="1336730" cy="879074"/>
          </a:xfrm>
          <a:prstGeom prst="rect">
            <a:avLst/>
          </a:prstGeom>
        </p:spPr>
      </p:pic>
      <p:sp>
        <p:nvSpPr>
          <p:cNvPr id="1878" name="textbox 1878"/>
          <p:cNvSpPr/>
          <p:nvPr/>
        </p:nvSpPr>
        <p:spPr>
          <a:xfrm>
            <a:off x="8801138" y="6031795"/>
            <a:ext cx="2954654" cy="241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15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选择靠柱子/墙体安装并螺丝固</a:t>
            </a: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80" name="picture 18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pic>
        <p:nvPicPr>
          <p:cNvPr id="1882" name="picture 18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21245" y="1228090"/>
            <a:ext cx="324142" cy="841501"/>
          </a:xfrm>
          <a:prstGeom prst="rect">
            <a:avLst/>
          </a:prstGeom>
        </p:spPr>
      </p:pic>
      <p:sp>
        <p:nvSpPr>
          <p:cNvPr id="1884" name="textbox 1884"/>
          <p:cNvSpPr/>
          <p:nvPr/>
        </p:nvSpPr>
        <p:spPr>
          <a:xfrm>
            <a:off x="4510582" y="1371143"/>
            <a:ext cx="939164" cy="2692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新版网关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textbox 1886"/>
          <p:cNvSpPr/>
          <p:nvPr/>
        </p:nvSpPr>
        <p:spPr>
          <a:xfrm>
            <a:off x="440309" y="2098090"/>
            <a:ext cx="8060055" cy="3241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方法1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：通过U盘导入编辑好的JSON文件，智能网关可自动识别连接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WIFI。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115" algn="l" rtl="0" eaLnBrk="0">
              <a:lnSpc>
                <a:spcPct val="89000"/>
              </a:lnSpc>
              <a:spcBef>
                <a:spcPts val="550"/>
              </a:spcBef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（1）双击打开右侧JSON文件，并输入需要连接的</a:t>
            </a:r>
            <a:r>
              <a:rPr sz="18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WIFI名称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b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WIFI密码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100000"/>
              </a:lnSpc>
              <a:spcBef>
                <a:spcPts val="550"/>
              </a:spcBef>
            </a:pP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（2）保存文件名称为</a:t>
            </a:r>
            <a:r>
              <a:rPr sz="1800" b="1" kern="0" spc="-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wifi.json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，快速格式化U盘后将文件拷贝至</a:t>
            </a:r>
            <a:r>
              <a:rPr sz="1800" b="1" kern="0" spc="-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U盘的根目录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320" indent="137160" algn="l" rtl="0" eaLnBrk="0">
              <a:lnSpc>
                <a:spcPct val="149000"/>
              </a:lnSpc>
              <a:spcBef>
                <a:spcPts val="550"/>
              </a:spcBef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（3）将</a:t>
            </a:r>
            <a:r>
              <a:rPr sz="18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U盘完全插入智能网关后，智能网关再通电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，等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待约40秒钟后智能网关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即可成功连接WIFI。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0"/>
              </a:spcBef>
            </a:pP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方法2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：直接进入智能网关后台配置WIFI连接。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88" name="textbox 1888"/>
          <p:cNvSpPr/>
          <p:nvPr/>
        </p:nvSpPr>
        <p:spPr>
          <a:xfrm>
            <a:off x="471627" y="5619146"/>
            <a:ext cx="11381105" cy="8185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0" algn="l" rtl="0" eaLnBrk="0">
              <a:lnSpc>
                <a:spcPct val="89000"/>
              </a:lnSpc>
            </a:pP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（1）准备HDMI线，将智能网关连接显示器；准备USB接口鼠标，方便后续操作；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  <a:spcBef>
                <a:spcPts val="5"/>
              </a:spcBef>
            </a:pP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（2）将智能网关通电进入后台，前往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网络配置页面勾选需要连接的WIFI并输入密码即可。</a:t>
            </a:r>
            <a:r>
              <a:rPr sz="18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i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（鼠标右键返回，左键选中）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90" name="textbox 1890"/>
          <p:cNvSpPr/>
          <p:nvPr/>
        </p:nvSpPr>
        <p:spPr>
          <a:xfrm>
            <a:off x="335356" y="1055751"/>
            <a:ext cx="11520169" cy="567690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88085" algn="l" rtl="0" eaLnBrk="0">
              <a:lnSpc>
                <a:spcPct val="89000"/>
              </a:lnSpc>
              <a:spcBef>
                <a:spcPts val="5"/>
              </a:spcBef>
            </a:pP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应注意在实际项目中，智能网关依然优先选用有线的连接方式，确保网络信号稳定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92" name="textbox 1892"/>
          <p:cNvSpPr/>
          <p:nvPr/>
        </p:nvSpPr>
        <p:spPr>
          <a:xfrm>
            <a:off x="586852" y="204688"/>
            <a:ext cx="11404600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智能网关网络连接方式（WIFI）                  </a:t>
            </a:r>
            <a:r>
              <a:rPr sz="3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94" name="picture 18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238513" y="217388"/>
            <a:ext cx="723997" cy="530588"/>
          </a:xfrm>
          <a:prstGeom prst="rect">
            <a:avLst/>
          </a:prstGeom>
        </p:spPr>
      </p:pic>
      <p:graphicFrame>
        <p:nvGraphicFramePr>
          <p:cNvPr id="1896" name="table 1896"/>
          <p:cNvGraphicFramePr>
            <a:graphicFrameLocks noGrp="1"/>
          </p:cNvGraphicFramePr>
          <p:nvPr/>
        </p:nvGraphicFramePr>
        <p:xfrm>
          <a:off x="9066847" y="2903029"/>
          <a:ext cx="2797809" cy="1653539"/>
        </p:xfrm>
        <a:graphic>
          <a:graphicData uri="http://schemas.openxmlformats.org/drawingml/2006/table">
            <a:tbl>
              <a:tblPr/>
              <a:tblGrid>
                <a:gridCol w="2797809"/>
              </a:tblGrid>
              <a:tr h="16440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98" name="picture 18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076435" y="2912491"/>
            <a:ext cx="2778886" cy="1635124"/>
          </a:xfrm>
          <a:prstGeom prst="rect">
            <a:avLst/>
          </a:prstGeom>
        </p:spPr>
      </p:pic>
      <p:pic>
        <p:nvPicPr>
          <p:cNvPr id="1900" name="picture 19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166225" y="5052631"/>
            <a:ext cx="2599297" cy="1067587"/>
          </a:xfrm>
          <a:prstGeom prst="rect">
            <a:avLst/>
          </a:prstGeom>
        </p:spPr>
      </p:pic>
      <p:pic>
        <p:nvPicPr>
          <p:cNvPr id="1902" name="picture 19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071806" y="1947536"/>
            <a:ext cx="775660" cy="799260"/>
          </a:xfrm>
          <a:prstGeom prst="rect">
            <a:avLst/>
          </a:prstGeom>
        </p:spPr>
      </p:pic>
      <p:pic>
        <p:nvPicPr>
          <p:cNvPr id="1904" name="picture 19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6" name="table 1906"/>
          <p:cNvGraphicFramePr>
            <a:graphicFrameLocks noGrp="1"/>
          </p:cNvGraphicFramePr>
          <p:nvPr/>
        </p:nvGraphicFramePr>
        <p:xfrm>
          <a:off x="329006" y="825372"/>
          <a:ext cx="11532234" cy="5730239"/>
        </p:xfrm>
        <a:graphic>
          <a:graphicData uri="http://schemas.openxmlformats.org/drawingml/2006/table">
            <a:tbl>
              <a:tblPr/>
              <a:tblGrid>
                <a:gridCol w="415925"/>
                <a:gridCol w="1303655"/>
                <a:gridCol w="3115945"/>
                <a:gridCol w="6696709"/>
              </a:tblGrid>
              <a:tr h="3721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685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8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关键参数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0203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8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出厂默认值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9306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具体含义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694054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8356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5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管</a:t>
                      </a:r>
                      <a:r>
                        <a:rPr sz="1500" b="1" kern="0" spc="-1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理 信</a:t>
                      </a:r>
                      <a:r>
                        <a:rPr sz="1500" b="1" kern="0" spc="-2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息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eaVer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500" b="1" kern="0" spc="6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区域编号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74015" algn="l" rtl="0" eaLnBrk="0">
                        <a:lnSpc>
                          <a:spcPts val="1700"/>
                        </a:lnSpc>
                        <a:spcBef>
                          <a:spcPts val="220"/>
                        </a:spcBef>
                      </a:pPr>
                      <a:r>
                        <a:rPr sz="1300" b="1" kern="0" spc="-1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（区号）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0368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5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541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区号相同的灯具之间可以互相通讯，区号</a:t>
                      </a:r>
                      <a:r>
                        <a:rPr sz="1400" b="1" kern="0" spc="0" dirty="0">
                          <a:solidFill>
                            <a:srgbClr val="FFFF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不同</a:t>
                      </a:r>
                      <a:r>
                        <a:rPr sz="14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的灯具之间</a:t>
                      </a:r>
                      <a:r>
                        <a:rPr sz="1400" b="1" kern="0" spc="0" dirty="0">
                          <a:solidFill>
                            <a:srgbClr val="FFFF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不能</a:t>
                      </a:r>
                      <a:r>
                        <a:rPr sz="14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互相通讯。</a:t>
                      </a:r>
                      <a:r>
                        <a:rPr sz="1400" i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（一般将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0015" algn="l" rtl="0" eaLnBrk="0">
                        <a:lnSpc>
                          <a:spcPts val="2520"/>
                        </a:lnSpc>
                      </a:pPr>
                      <a:r>
                        <a:rPr sz="1400" i="1" kern="0" spc="-20" dirty="0">
                          <a:solidFill>
                            <a:srgbClr val="FFFF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一层停车场</a:t>
                      </a:r>
                      <a:r>
                        <a:rPr sz="1400" i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或</a:t>
                      </a:r>
                      <a:r>
                        <a:rPr sz="1400" i="1" kern="0" spc="-20" dirty="0">
                          <a:solidFill>
                            <a:srgbClr val="FFFF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超大型防</a:t>
                      </a:r>
                      <a:r>
                        <a:rPr sz="1400" i="1" kern="0" spc="-30" dirty="0">
                          <a:solidFill>
                            <a:srgbClr val="FFFF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火分区</a:t>
                      </a:r>
                      <a:r>
                        <a:rPr sz="1400" i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内的灯具配置为同一区号。）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694054">
                <a:tc vMerge="1">
                  <a:tcPr marL="0" marR="0" marT="0" marB="0" vert="eaVer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765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灯具分组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74015" algn="l" rtl="0" eaLnBrk="0">
                        <a:lnSpc>
                          <a:spcPts val="1700"/>
                        </a:lnSpc>
                        <a:spcBef>
                          <a:spcPts val="220"/>
                        </a:spcBef>
                      </a:pPr>
                      <a:r>
                        <a:rPr sz="1300" b="1" kern="0" spc="-1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（组号）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0368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5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98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组号相同的灯具能</a:t>
                      </a:r>
                      <a:r>
                        <a:rPr sz="1400" b="1" kern="0" spc="0" dirty="0">
                          <a:solidFill>
                            <a:srgbClr val="FFFF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收到组内任一灯具感应到人车移动的信息</a:t>
                      </a:r>
                      <a:r>
                        <a:rPr sz="14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，并将亮度从无人亮度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4615" algn="l" rtl="0" eaLnBrk="0">
                        <a:lnSpc>
                          <a:spcPts val="2520"/>
                        </a:lnSpc>
                      </a:pP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切换至有人亮度。</a:t>
                      </a:r>
                      <a:r>
                        <a:rPr sz="1400" b="1" kern="0" spc="-1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i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（前提</a:t>
                      </a:r>
                      <a:r>
                        <a:rPr sz="1400" i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是这些灯具的</a:t>
                      </a:r>
                      <a:r>
                        <a:rPr sz="1400" i="1" kern="0" spc="-20" dirty="0">
                          <a:solidFill>
                            <a:srgbClr val="FFFF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组网开关已开启</a:t>
                      </a:r>
                      <a:r>
                        <a:rPr sz="1400" i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，亮灯模式为</a:t>
                      </a:r>
                      <a:r>
                        <a:rPr sz="1400" i="1" kern="0" spc="-20" dirty="0">
                          <a:solidFill>
                            <a:srgbClr val="FFFF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感应模式</a:t>
                      </a:r>
                      <a:r>
                        <a:rPr sz="1400" i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。）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694054">
                <a:tc vMerge="1">
                  <a:tcPr marL="0" marR="0" marT="0" marB="0" vert="eaVer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765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灯具编号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74015" algn="l" rtl="0" eaLnBrk="0">
                        <a:lnSpc>
                          <a:spcPts val="1700"/>
                        </a:lnSpc>
                        <a:spcBef>
                          <a:spcPts val="220"/>
                        </a:spcBef>
                      </a:pPr>
                      <a:r>
                        <a:rPr sz="1300" b="1" kern="0" spc="-1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（灯号）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1882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5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1~65535随机编</a:t>
                      </a:r>
                      <a:r>
                        <a:rPr sz="15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号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98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灯号系</a:t>
                      </a:r>
                      <a:r>
                        <a:rPr sz="1400" b="1" kern="0" spc="-10" dirty="0">
                          <a:solidFill>
                            <a:srgbClr val="FFFF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每个停车场内每盏灯具的唯一标识</a:t>
                      </a: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r>
                        <a:rPr sz="14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i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（编号在出厂时可能出现重复，应</a:t>
                      </a:r>
                      <a:r>
                        <a:rPr sz="1400" i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通过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46685" algn="l" rtl="0" eaLnBrk="0">
                        <a:lnSpc>
                          <a:spcPts val="2520"/>
                        </a:lnSpc>
                      </a:pPr>
                      <a:r>
                        <a:rPr sz="1400" i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后续配置使每个灯的编号保持唯</a:t>
                      </a:r>
                      <a:r>
                        <a:rPr sz="1400" i="1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一。）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013460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3121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500" b="1" kern="0" spc="3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运行模式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eaVer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828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亮灯模式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6141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常亮模式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69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b="1" kern="0" spc="0" dirty="0">
                          <a:solidFill>
                            <a:srgbClr val="FFFF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常亮模式</a:t>
                      </a:r>
                      <a:r>
                        <a:rPr sz="14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：亮度一直保持在</a:t>
                      </a:r>
                      <a:r>
                        <a:rPr sz="1400" b="1" kern="0" spc="0" dirty="0">
                          <a:solidFill>
                            <a:srgbClr val="FFFF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有人</a:t>
                      </a:r>
                      <a:r>
                        <a:rPr sz="1400" b="1" kern="0" spc="-10" dirty="0">
                          <a:solidFill>
                            <a:srgbClr val="FFFF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亮度</a:t>
                      </a: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3980" algn="l" rtl="0" eaLnBrk="0">
                        <a:lnSpc>
                          <a:spcPct val="89000"/>
                        </a:lnSpc>
                        <a:spcBef>
                          <a:spcPts val="1025"/>
                        </a:spcBef>
                      </a:pPr>
                      <a:r>
                        <a:rPr sz="1400" b="1" kern="0" spc="0" dirty="0">
                          <a:solidFill>
                            <a:srgbClr val="FFFF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感应模式</a:t>
                      </a:r>
                      <a:r>
                        <a:rPr sz="14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：亮度平时保持</a:t>
                      </a:r>
                      <a:r>
                        <a:rPr sz="1400" b="1" kern="0" spc="0" dirty="0">
                          <a:solidFill>
                            <a:srgbClr val="FFFF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无人亮度</a:t>
                      </a:r>
                      <a:r>
                        <a:rPr sz="14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，在感应到人车移动时切换到</a:t>
                      </a:r>
                      <a:r>
                        <a:rPr sz="1400" b="1" kern="0" spc="0" dirty="0">
                          <a:solidFill>
                            <a:srgbClr val="FFFF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有人亮度</a:t>
                      </a:r>
                      <a:r>
                        <a:rPr sz="14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695" algn="l" rtl="0" eaLnBrk="0">
                        <a:lnSpc>
                          <a:spcPct val="89000"/>
                        </a:lnSpc>
                      </a:pPr>
                      <a:r>
                        <a:rPr sz="1400" b="1" kern="0" spc="0" dirty="0">
                          <a:solidFill>
                            <a:srgbClr val="FFFF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常灭模式</a:t>
                      </a:r>
                      <a:r>
                        <a:rPr sz="14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：亮度一直保持在</a:t>
                      </a: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0%。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73379">
                <a:tc vMerge="1">
                  <a:tcPr marL="0" marR="0" marT="0" marB="0" vert="eaVer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828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有人亮度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9540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5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100%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345" algn="l" rtl="0" eaLnBrk="0">
                        <a:lnSpc>
                          <a:spcPct val="89000"/>
                        </a:lnSpc>
                      </a:pPr>
                      <a:r>
                        <a:rPr sz="14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影响灯具在常亮模式、感应模式下相应情况的灯光亮度情况。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495300">
                <a:tc vMerge="1">
                  <a:tcPr marL="0" marR="0" marT="0" marB="0" vert="eaVer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892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无人亮度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9715" algn="l" rtl="0" eaLnBrk="0">
                        <a:lnSpc>
                          <a:spcPts val="695"/>
                        </a:lnSpc>
                      </a:pPr>
                      <a:r>
                        <a:rPr sz="15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860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（仅调整亮灯模式为感应模式下，</a:t>
                      </a:r>
                      <a:r>
                        <a:rPr sz="10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默认为10%）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345" algn="l" rtl="0" eaLnBrk="0">
                        <a:lnSpc>
                          <a:spcPct val="89000"/>
                        </a:lnSpc>
                      </a:pP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影响灯具在感应模式下相应情况的灯光亮度情</a:t>
                      </a:r>
                      <a:r>
                        <a:rPr sz="14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况。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694054">
                <a:tc vMerge="1">
                  <a:tcPr marL="0" marR="0" marT="0" marB="0" vert="eaVer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146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一段延时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74015" algn="l" rtl="0" eaLnBrk="0">
                        <a:lnSpc>
                          <a:spcPts val="1700"/>
                        </a:lnSpc>
                        <a:spcBef>
                          <a:spcPts val="220"/>
                        </a:spcBef>
                      </a:pPr>
                      <a:r>
                        <a:rPr sz="1300" b="1" kern="0" spc="-1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（延时）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9715" algn="l" rtl="0" eaLnBrk="0">
                        <a:lnSpc>
                          <a:spcPts val="695"/>
                        </a:lnSpc>
                        <a:spcBef>
                          <a:spcPts val="0"/>
                        </a:spcBef>
                      </a:pPr>
                      <a:r>
                        <a:rPr sz="15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543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（仅调整亮灯模式为感应模式下，默认为5秒）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3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影响灯具在感应模式下，</a:t>
                      </a:r>
                      <a:r>
                        <a:rPr sz="1400" b="1" kern="0" spc="0" dirty="0">
                          <a:solidFill>
                            <a:srgbClr val="FFFF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感应不到人车移动后多少秒</a:t>
                      </a:r>
                      <a:r>
                        <a:rPr sz="14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灯光亮度从有人亮度切换为无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4615" algn="l" rtl="0" eaLnBrk="0">
                        <a:lnSpc>
                          <a:spcPts val="2520"/>
                        </a:lnSpc>
                      </a:pPr>
                      <a:r>
                        <a:rPr sz="14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人亮度。</a:t>
                      </a:r>
                      <a:r>
                        <a:rPr sz="1400" b="1" kern="0" spc="-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i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（即如果在延时时间内一</a:t>
                      </a:r>
                      <a:r>
                        <a:rPr sz="1400" i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直有人车移动，亮度将</a:t>
                      </a:r>
                      <a:r>
                        <a:rPr sz="1400" i="1" kern="0" spc="-10" dirty="0">
                          <a:solidFill>
                            <a:srgbClr val="FFFF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保持有人亮度</a:t>
                      </a:r>
                      <a:r>
                        <a:rPr sz="1400" i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6997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842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5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AI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652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5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AI</a:t>
                      </a:r>
                      <a:r>
                        <a:rPr sz="1500" b="1" kern="0" spc="1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模式设置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6144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500" b="1" kern="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学习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98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20" dirty="0">
                          <a:solidFill>
                            <a:srgbClr val="FFFF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分组</a:t>
                      </a: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：通过</a:t>
                      </a:r>
                      <a:r>
                        <a:rPr sz="1400" b="1" kern="0" spc="-20" dirty="0">
                          <a:solidFill>
                            <a:srgbClr val="FFFF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人工给灯具配置组号的方式</a:t>
                      </a: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实现相关联灯具的同亮同暗及运行管理。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7155" algn="l" rtl="0" eaLnBrk="0">
                        <a:lnSpc>
                          <a:spcPct val="89000"/>
                        </a:lnSpc>
                      </a:pPr>
                      <a:r>
                        <a:rPr sz="1400" b="1" kern="0" spc="0" dirty="0">
                          <a:solidFill>
                            <a:srgbClr val="FFFF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学习</a:t>
                      </a:r>
                      <a:r>
                        <a:rPr sz="14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：每盏灯具通过</a:t>
                      </a:r>
                      <a:r>
                        <a:rPr sz="1400" b="1" kern="0" spc="0" dirty="0">
                          <a:solidFill>
                            <a:srgbClr val="FFFF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学习和记忆相邻灯具间的先后触发关系</a:t>
                      </a:r>
                      <a:r>
                        <a:rPr sz="14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进行自适应组网联动。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1908" name="textbox 1908"/>
          <p:cNvSpPr/>
          <p:nvPr/>
        </p:nvSpPr>
        <p:spPr>
          <a:xfrm>
            <a:off x="583190" y="269284"/>
            <a:ext cx="8972550" cy="4591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基础概念：灯具关键参数、出厂默认值及具体含义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10" name="picture 19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pic>
        <p:nvPicPr>
          <p:cNvPr id="1912" name="picture 19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54215" y="217388"/>
            <a:ext cx="723997" cy="53058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4" name="table 1914"/>
          <p:cNvGraphicFramePr>
            <a:graphicFrameLocks noGrp="1"/>
          </p:cNvGraphicFramePr>
          <p:nvPr/>
        </p:nvGraphicFramePr>
        <p:xfrm>
          <a:off x="327659" y="892619"/>
          <a:ext cx="5706745" cy="5818504"/>
        </p:xfrm>
        <a:graphic>
          <a:graphicData uri="http://schemas.openxmlformats.org/drawingml/2006/table">
            <a:tbl>
              <a:tblPr/>
              <a:tblGrid>
                <a:gridCol w="5706745"/>
              </a:tblGrid>
              <a:tr h="4794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3390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77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800" b="1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停车位灯具的三种建议常见设置方式：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4775" algn="l" rtl="0" eaLnBrk="0">
                        <a:lnSpc>
                          <a:spcPct val="94000"/>
                        </a:lnSpc>
                        <a:spcBef>
                          <a:spcPts val="1495"/>
                        </a:spcBef>
                      </a:pPr>
                      <a:r>
                        <a:rPr sz="1500" b="1" kern="0" spc="6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方式1（建议）</a:t>
                      </a:r>
                      <a:r>
                        <a:rPr sz="1500" b="1" kern="0" spc="-3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b="1" kern="0" spc="6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、停车位灯具单灯感应</a:t>
                      </a:r>
                      <a:r>
                        <a:rPr sz="1500" b="1" kern="0" spc="-2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b="1" kern="0" spc="6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，不与其他灯</a:t>
                      </a:r>
                      <a:r>
                        <a:rPr sz="1500" b="1" kern="0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具联动：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3505" indent="-635" algn="l" rtl="0" eaLnBrk="0">
                        <a:lnSpc>
                          <a:spcPct val="159000"/>
                        </a:lnSpc>
                        <a:spcBef>
                          <a:spcPts val="205"/>
                        </a:spcBef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将停车场内</a:t>
                      </a:r>
                      <a:r>
                        <a:rPr sz="15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所有停车位上的灯具设为</a:t>
                      </a:r>
                      <a:r>
                        <a:rPr sz="1500" b="1" u="sng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同一个组号</a:t>
                      </a:r>
                      <a:r>
                        <a:rPr sz="1500" b="1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500" b="1" kern="0" spc="-3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并将这一组</a:t>
                      </a:r>
                      <a:r>
                        <a:rPr sz="15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500" b="1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灯具的</a:t>
                      </a:r>
                      <a:r>
                        <a:rPr sz="1500" b="1" u="sng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“组网开关”设置为关闭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r>
                        <a:rPr sz="1500" kern="0" spc="-3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亮灯模式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设置为感应模式</a:t>
                      </a:r>
                      <a:r>
                        <a:rPr sz="15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有人亮度、无人亮度、延时根据客户要求进行设置。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4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4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3505" algn="l" rtl="0" eaLnBrk="0">
                        <a:lnSpc>
                          <a:spcPct val="94000"/>
                        </a:lnSpc>
                        <a:spcBef>
                          <a:spcPts val="450"/>
                        </a:spcBef>
                      </a:pPr>
                      <a:r>
                        <a:rPr sz="1500" kern="0" spc="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方式2、</a:t>
                      </a:r>
                      <a:r>
                        <a:rPr sz="1500" kern="0" spc="-2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停车位灯具固定亮度</a:t>
                      </a:r>
                      <a:r>
                        <a:rPr sz="1500" kern="0" spc="-2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，不与其他灯具联动：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4775" indent="-1905" algn="l" rtl="0" eaLnBrk="0">
                        <a:lnSpc>
                          <a:spcPct val="156000"/>
                        </a:lnSpc>
                        <a:spcBef>
                          <a:spcPts val="295"/>
                        </a:spcBef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将停车场内所有停车位上的灯具设为同一个组号</a:t>
                      </a:r>
                      <a:r>
                        <a:rPr sz="15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500" b="1" kern="0" spc="-3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亮灯模式设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置为常亮模式</a:t>
                      </a:r>
                      <a:r>
                        <a:rPr sz="15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，有人亮度根据客户要求进行设置。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4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4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3505" algn="l" rtl="0" eaLnBrk="0">
                        <a:lnSpc>
                          <a:spcPct val="94000"/>
                        </a:lnSpc>
                        <a:spcBef>
                          <a:spcPts val="450"/>
                        </a:spcBef>
                      </a:pPr>
                      <a:r>
                        <a:rPr sz="1500" kern="0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方式3、</a:t>
                      </a:r>
                      <a:r>
                        <a:rPr sz="1500" kern="0" spc="-27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停车位灯具与临近的行车道灯具同步感应：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4775" indent="-1905" algn="l" rtl="0" eaLnBrk="0">
                        <a:lnSpc>
                          <a:spcPct val="158000"/>
                        </a:lnSpc>
                        <a:spcBef>
                          <a:spcPts val="265"/>
                        </a:spcBef>
                      </a:pP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将停车位上方灯具纳入临近行车道灯具的对应组号。</a:t>
                      </a:r>
                      <a:r>
                        <a:rPr sz="1500" kern="0" spc="-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亮灯模式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设置为感应模式</a:t>
                      </a:r>
                      <a:r>
                        <a:rPr sz="15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，有人亮度、</a:t>
                      </a:r>
                      <a:r>
                        <a:rPr sz="1500" kern="0" spc="-3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无人亮度、</a:t>
                      </a:r>
                      <a:r>
                        <a:rPr sz="1500" kern="0" spc="-3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延时根据客户要求进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行设置。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16" name="picture 19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265773" y="4014216"/>
            <a:ext cx="5441277" cy="2612873"/>
          </a:xfrm>
          <a:prstGeom prst="rect">
            <a:avLst/>
          </a:prstGeom>
        </p:spPr>
      </p:pic>
      <p:graphicFrame>
        <p:nvGraphicFramePr>
          <p:cNvPr id="1918" name="table 1918"/>
          <p:cNvGraphicFramePr>
            <a:graphicFrameLocks noGrp="1"/>
          </p:cNvGraphicFramePr>
          <p:nvPr/>
        </p:nvGraphicFramePr>
        <p:xfrm>
          <a:off x="6154292" y="1057922"/>
          <a:ext cx="5707379" cy="5652770"/>
        </p:xfrm>
        <a:graphic>
          <a:graphicData uri="http://schemas.openxmlformats.org/drawingml/2006/table">
            <a:tbl>
              <a:tblPr/>
              <a:tblGrid>
                <a:gridCol w="3032760"/>
                <a:gridCol w="489584"/>
                <a:gridCol w="2185035"/>
              </a:tblGrid>
              <a:tr h="2927350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6045" algn="l" rtl="0" eaLnBrk="0">
                        <a:lnSpc>
                          <a:spcPct val="89000"/>
                        </a:lnSpc>
                      </a:pPr>
                      <a:r>
                        <a:rPr sz="1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行车道灯具建议设置“同组联动”与“邻组联动”：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09550" algn="l" rtl="0" eaLnBrk="0">
                        <a:lnSpc>
                          <a:spcPct val="94000"/>
                        </a:lnSpc>
                        <a:spcBef>
                          <a:spcPts val="1495"/>
                        </a:spcBef>
                      </a:pPr>
                      <a:r>
                        <a:rPr sz="1500" b="1" kern="0" spc="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“同组联动”将附近灯具配置为相同组号</a:t>
                      </a:r>
                      <a:r>
                        <a:rPr sz="1500" b="1" kern="0" spc="-17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b="1" kern="0" spc="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500" b="1" kern="0" spc="-3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b="1" kern="0" spc="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实现组内同亮同灭：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6680" indent="-635" algn="l" rtl="0" eaLnBrk="0">
                        <a:lnSpc>
                          <a:spcPct val="157000"/>
                        </a:lnSpc>
                        <a:spcBef>
                          <a:spcPts val="310"/>
                        </a:spcBef>
                      </a:pP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建议按</a:t>
                      </a:r>
                      <a:r>
                        <a:rPr sz="1500" b="1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无岔路车道每</a:t>
                      </a:r>
                      <a:r>
                        <a:rPr sz="15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3~5灯、</a:t>
                      </a:r>
                      <a:r>
                        <a:rPr sz="1500" b="1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岔路口每方向1~2灯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设置为同一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5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</a:t>
                      </a:r>
                      <a:r>
                        <a:rPr sz="15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（可根据客户要求确认每组数量</a:t>
                      </a:r>
                      <a:r>
                        <a:rPr sz="15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r>
                        <a:rPr sz="15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r>
                        <a:rPr sz="15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如车道/路口有并行的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N排灯</a:t>
                      </a:r>
                      <a:r>
                        <a:rPr sz="15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，则同一组相应数量</a:t>
                      </a:r>
                      <a:r>
                        <a:rPr sz="15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×</a:t>
                      </a:r>
                      <a:r>
                        <a:rPr sz="1500" kern="0" spc="-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N倍。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6045" indent="104775" algn="l" rtl="0" eaLnBrk="0">
                        <a:lnSpc>
                          <a:spcPct val="156000"/>
                        </a:lnSpc>
                        <a:spcBef>
                          <a:spcPts val="145"/>
                        </a:spcBef>
                      </a:pPr>
                      <a:r>
                        <a:rPr sz="1500" b="1" kern="0" spc="10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“邻组联动</a:t>
                      </a:r>
                      <a:r>
                        <a:rPr sz="1500" b="1" kern="0" spc="-30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b="1" kern="0" spc="10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”将每组灯的最</a:t>
                      </a:r>
                      <a:r>
                        <a:rPr sz="1500" b="1" kern="0" spc="9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后1盏灯</a:t>
                      </a:r>
                      <a:r>
                        <a:rPr sz="1500" b="1" kern="0" spc="-19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b="1" kern="0" spc="9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500" b="1" kern="0" spc="-2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b="1" kern="0" spc="9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与下一组灯的第1盏灯</a:t>
                      </a:r>
                      <a:r>
                        <a:rPr sz="15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500" b="1" kern="0" spc="7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设置为互为邻组</a:t>
                      </a:r>
                      <a:r>
                        <a:rPr sz="1500" b="1" kern="0" spc="-2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b="1" kern="0" spc="7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500" b="1" kern="0" spc="-3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b="1" kern="0" spc="7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实现“人未到、</a:t>
                      </a:r>
                      <a:r>
                        <a:rPr sz="1500" b="1" kern="0" spc="-3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b="1" kern="0" spc="7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灯先</a:t>
                      </a:r>
                      <a:r>
                        <a:rPr sz="1500" b="1" kern="0" spc="6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亮”：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101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69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参考右图</a:t>
                      </a:r>
                      <a:r>
                        <a:rPr sz="14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，可实现如下</a:t>
                      </a: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效果：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93065" algn="l" rtl="0" eaLnBrk="0">
                        <a:lnSpc>
                          <a:spcPct val="92000"/>
                        </a:lnSpc>
                        <a:spcBef>
                          <a:spcPts val="108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当车辆到达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1组1灯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时，</a:t>
                      </a:r>
                      <a:r>
                        <a:rPr sz="12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1组的3个灯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具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85445" algn="l" rtl="0" eaLnBrk="0">
                        <a:lnSpc>
                          <a:spcPts val="2160"/>
                        </a:lnSpc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将同时亮起（同组联动感应亮灯）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96875" indent="-3810" algn="l" rtl="0" eaLnBrk="0">
                        <a:lnSpc>
                          <a:spcPct val="147000"/>
                        </a:lnSpc>
                        <a:spcBef>
                          <a:spcPts val="17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当车辆到达</a:t>
                      </a:r>
                      <a:r>
                        <a:rPr sz="12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1组3灯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时，2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组的3个灯将 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同时提前亮起（邻组联动提前亮灯）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081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1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44780" algn="l" rtl="0" eaLnBrk="0">
                        <a:lnSpc>
                          <a:spcPct val="88000"/>
                        </a:lnSpc>
                        <a:spcBef>
                          <a:spcPts val="100"/>
                        </a:spcBef>
                      </a:pPr>
                      <a:r>
                        <a:rPr sz="11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75895" algn="l" rtl="0" eaLnBrk="0">
                        <a:lnSpc>
                          <a:spcPct val="89000"/>
                        </a:lnSpc>
                        <a:spcBef>
                          <a:spcPts val="205"/>
                        </a:spcBef>
                      </a:pPr>
                      <a:r>
                        <a:rPr sz="11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44145" algn="l" rtl="0" eaLnBrk="0">
                        <a:lnSpc>
                          <a:spcPct val="89000"/>
                        </a:lnSpc>
                        <a:spcBef>
                          <a:spcPts val="145"/>
                        </a:spcBef>
                      </a:pPr>
                      <a:r>
                        <a:rPr sz="11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灯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70815" algn="l" rtl="0" eaLnBrk="0">
                        <a:lnSpc>
                          <a:spcPct val="89000"/>
                        </a:lnSpc>
                        <a:spcBef>
                          <a:spcPts val="925"/>
                        </a:spcBef>
                      </a:pPr>
                      <a:r>
                        <a:rPr sz="11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44780" algn="l" rtl="0" eaLnBrk="0">
                        <a:lnSpc>
                          <a:spcPct val="88000"/>
                        </a:lnSpc>
                        <a:spcBef>
                          <a:spcPts val="100"/>
                        </a:spcBef>
                      </a:pPr>
                      <a:r>
                        <a:rPr sz="11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81610" algn="l" rtl="0" eaLnBrk="0">
                        <a:lnSpc>
                          <a:spcPct val="89000"/>
                        </a:lnSpc>
                        <a:spcBef>
                          <a:spcPts val="205"/>
                        </a:spcBef>
                      </a:pPr>
                      <a:r>
                        <a:rPr sz="11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44145" algn="l" rtl="0" eaLnBrk="0">
                        <a:lnSpc>
                          <a:spcPct val="89000"/>
                        </a:lnSpc>
                        <a:spcBef>
                          <a:spcPts val="145"/>
                        </a:spcBef>
                      </a:pPr>
                      <a:r>
                        <a:rPr sz="11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灯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75895" algn="l" rtl="0" eaLnBrk="0">
                        <a:lnSpc>
                          <a:spcPct val="89000"/>
                        </a:lnSpc>
                        <a:spcBef>
                          <a:spcPts val="925"/>
                        </a:spcBef>
                      </a:pPr>
                      <a:r>
                        <a:rPr sz="11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44780" algn="l" rtl="0" eaLnBrk="0">
                        <a:lnSpc>
                          <a:spcPct val="88000"/>
                        </a:lnSpc>
                        <a:spcBef>
                          <a:spcPts val="100"/>
                        </a:spcBef>
                      </a:pPr>
                      <a:r>
                        <a:rPr sz="11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79705" algn="l" rtl="0" eaLnBrk="0">
                        <a:lnSpc>
                          <a:spcPct val="89000"/>
                        </a:lnSpc>
                        <a:spcBef>
                          <a:spcPts val="205"/>
                        </a:spcBef>
                      </a:pPr>
                      <a:r>
                        <a:rPr sz="11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44145" algn="l" rtl="0" eaLnBrk="0">
                        <a:lnSpc>
                          <a:spcPct val="89000"/>
                        </a:lnSpc>
                        <a:spcBef>
                          <a:spcPts val="145"/>
                        </a:spcBef>
                      </a:pPr>
                      <a:r>
                        <a:rPr sz="11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灯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828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亮灯模式设置为</a:t>
                      </a:r>
                      <a:r>
                        <a:rPr sz="12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感应模</a:t>
                      </a:r>
                      <a:r>
                        <a:rPr sz="12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式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12090" indent="-6350" algn="l" rtl="0" eaLnBrk="0">
                        <a:lnSpc>
                          <a:spcPct val="154000"/>
                        </a:lnSpc>
                        <a:spcBef>
                          <a:spcPts val="5"/>
                        </a:spcBef>
                      </a:pP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有人亮度、无人亮度、延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时根据客户要求进行设置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1825" algn="l" rtl="0" eaLnBrk="0">
                        <a:lnSpc>
                          <a:spcPct val="89000"/>
                        </a:lnSpc>
                        <a:spcBef>
                          <a:spcPts val="370"/>
                        </a:spcBef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设置相同组号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5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1825" algn="l" rtl="0" eaLnBrk="0">
                        <a:lnSpc>
                          <a:spcPct val="89000"/>
                        </a:lnSpc>
                      </a:pP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设置互为邻组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290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62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1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1组1灯        1组2灯        1组3灯</a:t>
                      </a:r>
                      <a:r>
                        <a:rPr sz="11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2组1灯        2组2灯        3组1灯        3组2灯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20" name="textbox 1920"/>
          <p:cNvSpPr/>
          <p:nvPr/>
        </p:nvSpPr>
        <p:spPr>
          <a:xfrm>
            <a:off x="582783" y="204688"/>
            <a:ext cx="11408409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标准配置下，停车场内两种不同场景灯具的设</a:t>
            </a: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置建议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22" name="picture 19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43007" y="217388"/>
            <a:ext cx="723997" cy="530588"/>
          </a:xfrm>
          <a:prstGeom prst="rect">
            <a:avLst/>
          </a:prstGeom>
        </p:spPr>
      </p:pic>
      <p:sp>
        <p:nvSpPr>
          <p:cNvPr id="1924" name="textbox 1924"/>
          <p:cNvSpPr/>
          <p:nvPr/>
        </p:nvSpPr>
        <p:spPr>
          <a:xfrm>
            <a:off x="7202423" y="866965"/>
            <a:ext cx="3753484" cy="400684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44600" algn="l" rtl="0" eaLnBrk="0">
              <a:lnSpc>
                <a:spcPct val="89000"/>
              </a:lnSpc>
              <a:spcBef>
                <a:spcPts val="5"/>
              </a:spcBef>
            </a:pP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行车道灯具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26" name="textbox 1926"/>
          <p:cNvSpPr/>
          <p:nvPr/>
        </p:nvSpPr>
        <p:spPr>
          <a:xfrm>
            <a:off x="1233931" y="892619"/>
            <a:ext cx="3753484" cy="400684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43965" algn="l" rtl="0" eaLnBrk="0">
              <a:lnSpc>
                <a:spcPct val="89000"/>
              </a:lnSpc>
              <a:spcBef>
                <a:spcPts val="5"/>
              </a:spcBef>
            </a:pP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停车位灯具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28" name="picture 19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0" name="picture 19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5356" y="2951822"/>
            <a:ext cx="6737604" cy="3559809"/>
          </a:xfrm>
          <a:prstGeom prst="rect">
            <a:avLst/>
          </a:prstGeom>
        </p:spPr>
      </p:pic>
      <p:pic>
        <p:nvPicPr>
          <p:cNvPr id="1932" name="picture 19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803642" y="2951822"/>
            <a:ext cx="3742308" cy="3559809"/>
          </a:xfrm>
          <a:prstGeom prst="rect">
            <a:avLst/>
          </a:prstGeom>
        </p:spPr>
      </p:pic>
      <p:sp>
        <p:nvSpPr>
          <p:cNvPr id="1934" name="textbox 1934"/>
          <p:cNvSpPr/>
          <p:nvPr/>
        </p:nvSpPr>
        <p:spPr>
          <a:xfrm>
            <a:off x="335356" y="1055751"/>
            <a:ext cx="11520169" cy="567690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03985" algn="l" rtl="0" eaLnBrk="0">
              <a:lnSpc>
                <a:spcPct val="89000"/>
              </a:lnSpc>
            </a:pP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Web端适合批量操作、平台展示；翼节能小程序适合小范围操作、</a:t>
            </a:r>
            <a:r>
              <a:rPr sz="20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现场调试。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36" name="textbox 1936"/>
          <p:cNvSpPr/>
          <p:nvPr/>
        </p:nvSpPr>
        <p:spPr>
          <a:xfrm>
            <a:off x="588479" y="204688"/>
            <a:ext cx="11402694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两种平台操作页面（Web端、翼节能小程序）</a:t>
            </a: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38" name="picture 19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43840" y="217388"/>
            <a:ext cx="723997" cy="530588"/>
          </a:xfrm>
          <a:prstGeom prst="rect">
            <a:avLst/>
          </a:prstGeom>
        </p:spPr>
      </p:pic>
      <p:sp>
        <p:nvSpPr>
          <p:cNvPr id="1940" name="textbox 1940"/>
          <p:cNvSpPr/>
          <p:nvPr/>
        </p:nvSpPr>
        <p:spPr>
          <a:xfrm>
            <a:off x="416077" y="2012112"/>
            <a:ext cx="6762750" cy="7105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</a:t>
            </a:r>
            <a:r>
              <a:rPr sz="1800" b="1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端： 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</a:t>
            </a:r>
            <a:r>
              <a:rPr sz="18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</a:t>
            </a:r>
            <a:r>
              <a:rPr sz="18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</a:t>
            </a:r>
            <a:r>
              <a:rPr sz="18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脑</a:t>
            </a:r>
            <a:r>
              <a:rPr sz="18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浏</a:t>
            </a:r>
            <a:r>
              <a:rPr sz="18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览</a:t>
            </a:r>
            <a:r>
              <a:rPr sz="18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</a:t>
            </a:r>
            <a:r>
              <a:rPr sz="18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（推荐谷歌浏览器</a:t>
            </a:r>
            <a:r>
              <a:rPr sz="18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800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输入网址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100000"/>
              </a:lnSpc>
            </a:pP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>
                  <a:extLst>
                    <a:ext uri="{DAF060AB-1E55-43B9-8AAB-6FB025537F2F}">
                      <wpsdc:hlinkClr xmlns:wpsdc="http://www.wps.cn/officeDocument/2017/drawingmlCustomData" val="C00000"/>
                      <wpsdc:folHlinkClr xmlns:wpsdc="http://www.wps.cn/officeDocument/2017/drawingmlCustomData" val="C00000"/>
                      <wpsdc:hlinkUnderline xmlns:wpsdc="http://www.wps.cn/officeDocument/2017/drawingmlCustomData" val="0"/>
                    </a:ext>
                  </a:extLst>
                </a:hlinkClick>
              </a:rPr>
              <a:t>https://igreen.ctwing.cn/greenpla</a:t>
            </a:r>
            <a:r>
              <a:rPr sz="18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>
                  <a:extLst>
                    <a:ext uri="{DAF060AB-1E55-43B9-8AAB-6FB025537F2F}">
                      <wpsdc:hlinkClr xmlns:wpsdc="http://www.wps.cn/officeDocument/2017/drawingmlCustomData" val="C00000"/>
                      <wpsdc:folHlinkClr xmlns:wpsdc="http://www.wps.cn/officeDocument/2017/drawingmlCustomData" val="C00000"/>
                      <wpsdc:hlinkUnderline xmlns:wpsdc="http://www.wps.cn/officeDocument/2017/drawingmlCustomData" val="0"/>
                    </a:ext>
                  </a:extLst>
                </a:hlinkClick>
              </a:rPr>
              <a:t>t/login</a:t>
            </a:r>
            <a:r>
              <a:rPr sz="1800" b="1" kern="0" spc="4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kern="0" spc="-3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进入登录页面。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42" name="textbox 1942"/>
          <p:cNvSpPr/>
          <p:nvPr/>
        </p:nvSpPr>
        <p:spPr>
          <a:xfrm>
            <a:off x="7580224" y="2012112"/>
            <a:ext cx="4380229" cy="6807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翼节能小程序：</a:t>
            </a:r>
            <a:r>
              <a:rPr sz="1800" b="1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微信小程序搜索</a:t>
            </a:r>
            <a:r>
              <a:rPr sz="18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翼节能</a:t>
            </a:r>
            <a:r>
              <a:rPr sz="1800" b="1" kern="0" spc="5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24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点击小程序进入登录页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44" name="picture 19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" name="picture 19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954783" y="1760601"/>
            <a:ext cx="9900539" cy="3416300"/>
          </a:xfrm>
          <a:prstGeom prst="rect">
            <a:avLst/>
          </a:prstGeom>
        </p:spPr>
      </p:pic>
      <p:graphicFrame>
        <p:nvGraphicFramePr>
          <p:cNvPr id="1948" name="table 1948"/>
          <p:cNvGraphicFramePr>
            <a:graphicFrameLocks noGrp="1"/>
          </p:cNvGraphicFramePr>
          <p:nvPr/>
        </p:nvGraphicFramePr>
        <p:xfrm>
          <a:off x="316306" y="5287391"/>
          <a:ext cx="11590655" cy="1311910"/>
        </p:xfrm>
        <a:graphic>
          <a:graphicData uri="http://schemas.openxmlformats.org/drawingml/2006/table">
            <a:tbl>
              <a:tblPr/>
              <a:tblGrid>
                <a:gridCol w="11590655"/>
              </a:tblGrid>
              <a:tr h="12833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0650" algn="l" rtl="0" eaLnBrk="0">
                        <a:lnSpc>
                          <a:spcPct val="94000"/>
                        </a:lnSpc>
                        <a:tabLst>
                          <a:tab pos="283845" algn="l"/>
                        </a:tabLst>
                      </a:pPr>
                      <a:r>
                        <a:rPr sz="15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500" b="1" kern="0" spc="4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b="1" kern="0" spc="9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手机号、账号、密码说明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8270" algn="l" rtl="0" eaLnBrk="0">
                        <a:lnSpc>
                          <a:spcPct val="94000"/>
                        </a:lnSpc>
                        <a:spcBef>
                          <a:spcPts val="1320"/>
                        </a:spcBef>
                        <a:tabLst>
                          <a:tab pos="272415" algn="l"/>
                        </a:tabLst>
                      </a:pPr>
                      <a:r>
                        <a:rPr sz="15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5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5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通过CRM受理开通方式：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手机号</a:t>
                      </a:r>
                      <a:r>
                        <a:rPr sz="14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=受理填写的“对接人电话”、账号=受理生成的“群号”（即使能套件号）</a:t>
                      </a:r>
                      <a:r>
                        <a:rPr sz="14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、密码会发送至对接人电话。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700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71145" algn="l"/>
                        </a:tabLst>
                      </a:pPr>
                      <a:r>
                        <a:rPr sz="15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5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5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通过</a:t>
                      </a:r>
                      <a:r>
                        <a:rPr sz="15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CTWing</a:t>
                      </a:r>
                      <a:r>
                        <a:rPr sz="15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商城受理开通方式：</a:t>
                      </a:r>
                      <a:r>
                        <a:rPr sz="1500" b="1" kern="0" spc="-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手机号</a:t>
                      </a:r>
                      <a:r>
                        <a:rPr sz="14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=注册商城的手机号码、账号</a:t>
                      </a:r>
                      <a:r>
                        <a:rPr sz="14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=注册商城的用户名、密码会发送至注册商城的手机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号码。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50" name="picture 19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43746" y="6228859"/>
            <a:ext cx="143911" cy="148775"/>
          </a:xfrm>
          <a:prstGeom prst="rect">
            <a:avLst/>
          </a:prstGeom>
        </p:spPr>
      </p:pic>
      <p:pic>
        <p:nvPicPr>
          <p:cNvPr id="1952" name="picture 19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44965" y="5856698"/>
            <a:ext cx="143909" cy="148775"/>
          </a:xfrm>
          <a:prstGeom prst="rect">
            <a:avLst/>
          </a:prstGeom>
        </p:spPr>
      </p:pic>
      <p:pic>
        <p:nvPicPr>
          <p:cNvPr id="1954" name="picture 19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37345" y="5474174"/>
            <a:ext cx="163572" cy="148775"/>
          </a:xfrm>
          <a:prstGeom prst="rect">
            <a:avLst/>
          </a:prstGeom>
        </p:spPr>
      </p:pic>
      <p:sp>
        <p:nvSpPr>
          <p:cNvPr id="1956" name="textbox 1956"/>
          <p:cNvSpPr/>
          <p:nvPr/>
        </p:nvSpPr>
        <p:spPr>
          <a:xfrm>
            <a:off x="335356" y="1055751"/>
            <a:ext cx="11520169" cy="567690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0730" algn="l" rtl="0" eaLnBrk="0">
              <a:lnSpc>
                <a:spcPct val="89000"/>
              </a:lnSpc>
            </a:pPr>
            <a:r>
              <a:rPr sz="20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可选择通过账号+密码、手机号+短信验证码、</a:t>
            </a:r>
            <a:r>
              <a:rPr sz="2000" b="1" kern="0" spc="-4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189扫码（电信用户推荐）形</a:t>
            </a:r>
            <a:r>
              <a:rPr sz="20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式进行登录。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58" name="textbox 1958"/>
          <p:cNvSpPr/>
          <p:nvPr/>
        </p:nvSpPr>
        <p:spPr>
          <a:xfrm>
            <a:off x="7554772" y="2388546"/>
            <a:ext cx="1522730" cy="2327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0480" algn="l" rtl="0" eaLnBrk="0">
              <a:lnSpc>
                <a:spcPct val="89000"/>
              </a:lnSpc>
            </a:pP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189扫码：</a:t>
            </a:r>
            <a:r>
              <a:rPr sz="18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52000"/>
              </a:lnSpc>
              <a:spcBef>
                <a:spcPts val="15"/>
              </a:spcBef>
            </a:pP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机号码为电信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的，可通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过微信扫描二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维码，通过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020" algn="l" rtl="0" eaLnBrk="0">
              <a:lnSpc>
                <a:spcPct val="94000"/>
              </a:lnSpc>
            </a:pPr>
            <a:r>
              <a:rPr sz="17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189认证登录。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60" name="textbox 1960"/>
          <p:cNvSpPr/>
          <p:nvPr/>
        </p:nvSpPr>
        <p:spPr>
          <a:xfrm>
            <a:off x="416534" y="2327198"/>
            <a:ext cx="1352550" cy="23507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800" b="1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账号+密码、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635" algn="l" rtl="0" eaLnBrk="0">
              <a:lnSpc>
                <a:spcPct val="151000"/>
              </a:lnSpc>
              <a:spcBef>
                <a:spcPts val="85"/>
              </a:spcBef>
            </a:pP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手机号+短信</a:t>
            </a:r>
            <a:r>
              <a:rPr sz="18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验证码：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通过登录页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标签切换两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种登录方式。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62" name="textbox 1962"/>
          <p:cNvSpPr/>
          <p:nvPr/>
        </p:nvSpPr>
        <p:spPr>
          <a:xfrm>
            <a:off x="590107" y="269284"/>
            <a:ext cx="3271520" cy="4591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三种平台登录方式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964" name="table 1964"/>
          <p:cNvGraphicFramePr>
            <a:graphicFrameLocks noGrp="1"/>
          </p:cNvGraphicFramePr>
          <p:nvPr/>
        </p:nvGraphicFramePr>
        <p:xfrm>
          <a:off x="2539682" y="2618054"/>
          <a:ext cx="1455420" cy="314959"/>
        </p:xfrm>
        <a:graphic>
          <a:graphicData uri="http://schemas.openxmlformats.org/drawingml/2006/table">
            <a:tbl>
              <a:tblPr/>
              <a:tblGrid>
                <a:gridCol w="1455420"/>
              </a:tblGrid>
              <a:tr h="2863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66" name="table 1966"/>
          <p:cNvGraphicFramePr>
            <a:graphicFrameLocks noGrp="1"/>
          </p:cNvGraphicFramePr>
          <p:nvPr/>
        </p:nvGraphicFramePr>
        <p:xfrm>
          <a:off x="5189410" y="2618054"/>
          <a:ext cx="1455420" cy="314959"/>
        </p:xfrm>
        <a:graphic>
          <a:graphicData uri="http://schemas.openxmlformats.org/drawingml/2006/table">
            <a:tbl>
              <a:tblPr/>
              <a:tblGrid>
                <a:gridCol w="1455420"/>
              </a:tblGrid>
              <a:tr h="2863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68" name="picture 19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pic>
        <p:nvPicPr>
          <p:cNvPr id="1970" name="picture 19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254215" y="217388"/>
            <a:ext cx="723997" cy="530588"/>
          </a:xfrm>
          <a:prstGeom prst="rect">
            <a:avLst/>
          </a:prstGeom>
        </p:spPr>
      </p:pic>
      <p:graphicFrame>
        <p:nvGraphicFramePr>
          <p:cNvPr id="1972" name="table 1972"/>
          <p:cNvGraphicFramePr>
            <a:graphicFrameLocks noGrp="1"/>
          </p:cNvGraphicFramePr>
          <p:nvPr/>
        </p:nvGraphicFramePr>
        <p:xfrm>
          <a:off x="6441884" y="1819478"/>
          <a:ext cx="813434" cy="314959"/>
        </p:xfrm>
        <a:graphic>
          <a:graphicData uri="http://schemas.openxmlformats.org/drawingml/2006/table">
            <a:tbl>
              <a:tblPr/>
              <a:tblGrid>
                <a:gridCol w="813434"/>
              </a:tblGrid>
              <a:tr h="2863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4" name="picture 19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069079" y="2236317"/>
            <a:ext cx="7786242" cy="3450590"/>
          </a:xfrm>
          <a:prstGeom prst="rect">
            <a:avLst/>
          </a:prstGeom>
        </p:spPr>
      </p:pic>
      <p:sp>
        <p:nvSpPr>
          <p:cNvPr id="1976" name="textbox 1976"/>
          <p:cNvSpPr/>
          <p:nvPr/>
        </p:nvSpPr>
        <p:spPr>
          <a:xfrm>
            <a:off x="414425" y="2663202"/>
            <a:ext cx="3638550" cy="26396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18415" algn="l" rtl="0" eaLnBrk="0">
              <a:lnSpc>
                <a:spcPct val="13100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1、登录成功，进入主页后，点击页面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左下方的【基础数据】</a:t>
            </a:r>
            <a:r>
              <a:rPr sz="15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，并点击进入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indent="111125" algn="l" rtl="0" eaLnBrk="0">
              <a:lnSpc>
                <a:spcPct val="131000"/>
              </a:lnSpc>
              <a:spcBef>
                <a:spcPts val="1055"/>
              </a:spcBef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【物业信息】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标签页后，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点击右侧【新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增物业】</a:t>
            </a:r>
            <a:r>
              <a:rPr sz="1500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495" algn="l" rtl="0" eaLnBrk="0">
              <a:lnSpc>
                <a:spcPct val="94000"/>
              </a:lnSpc>
              <a:spcBef>
                <a:spcPts val="450"/>
              </a:spcBef>
            </a:pP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2、在弹出的页面中，输入物业名称、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0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物业地址，点击【保存】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按钮完成配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置。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78" name="textbox 1978"/>
          <p:cNvSpPr/>
          <p:nvPr/>
        </p:nvSpPr>
        <p:spPr>
          <a:xfrm>
            <a:off x="583190" y="204688"/>
            <a:ext cx="11407775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基础信息配置1：物业信息创建                      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80" name="picture 19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39062" y="217388"/>
            <a:ext cx="723997" cy="530588"/>
          </a:xfrm>
          <a:prstGeom prst="rect">
            <a:avLst/>
          </a:prstGeom>
        </p:spPr>
      </p:pic>
      <p:sp>
        <p:nvSpPr>
          <p:cNvPr id="1982" name="rect 1982"/>
          <p:cNvSpPr/>
          <p:nvPr/>
        </p:nvSpPr>
        <p:spPr>
          <a:xfrm>
            <a:off x="2501900" y="1026414"/>
            <a:ext cx="9353423" cy="584834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84" name="textbox 1984"/>
          <p:cNvSpPr/>
          <p:nvPr/>
        </p:nvSpPr>
        <p:spPr>
          <a:xfrm>
            <a:off x="644759" y="1189450"/>
            <a:ext cx="10200005" cy="300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20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基础配置流程                 </a:t>
            </a:r>
            <a:r>
              <a:rPr sz="2000" b="1" kern="0" spc="1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基础信息配置 </a:t>
            </a:r>
            <a:r>
              <a:rPr sz="2000" b="1" kern="0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网关配置     网关扫描添加灯具     灯具区号配置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86" name="picture 19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018422" y="1225304"/>
            <a:ext cx="227784" cy="186808"/>
          </a:xfrm>
          <a:prstGeom prst="rect">
            <a:avLst/>
          </a:prstGeom>
        </p:spPr>
      </p:pic>
      <p:pic>
        <p:nvPicPr>
          <p:cNvPr id="1988" name="picture 19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607073" y="1225304"/>
            <a:ext cx="227784" cy="186808"/>
          </a:xfrm>
          <a:prstGeom prst="rect">
            <a:avLst/>
          </a:prstGeom>
        </p:spPr>
      </p:pic>
      <p:pic>
        <p:nvPicPr>
          <p:cNvPr id="1990" name="picture 19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132221" y="1225304"/>
            <a:ext cx="227784" cy="186808"/>
          </a:xfrm>
          <a:prstGeom prst="rect">
            <a:avLst/>
          </a:prstGeom>
        </p:spPr>
      </p:pic>
      <p:pic>
        <p:nvPicPr>
          <p:cNvPr id="1992" name="picture 19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textbox 1188"/>
          <p:cNvSpPr/>
          <p:nvPr/>
        </p:nvSpPr>
        <p:spPr>
          <a:xfrm>
            <a:off x="401023" y="1227861"/>
            <a:ext cx="11348084" cy="32569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8905" algn="l" rtl="0" eaLnBrk="0">
              <a:lnSpc>
                <a:spcPct val="89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涉及交付时施工作业面离地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高度大于4米（人离地大于2米）</a:t>
            </a:r>
            <a:r>
              <a:rPr sz="2000" b="1" kern="0" spc="-4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的，现场交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付人员应具备有效的</a:t>
            </a:r>
            <a:r>
              <a:rPr sz="24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高处安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308350" algn="l" rtl="0" eaLnBrk="0">
              <a:lnSpc>
                <a:spcPct val="89000"/>
              </a:lnSpc>
              <a:spcBef>
                <a:spcPts val="315"/>
              </a:spcBef>
            </a:pPr>
            <a:r>
              <a:rPr sz="24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装、维护、拆除作业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特种作业操作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证。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362700" algn="l" rtl="0" eaLnBrk="0">
              <a:lnSpc>
                <a:spcPct val="89000"/>
              </a:lnSpc>
              <a:spcBef>
                <a:spcPts val="545"/>
              </a:spcBef>
            </a:pPr>
            <a:r>
              <a:rPr sz="1800" b="1" kern="0" spc="-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特种作业操作证（高处安装、</a:t>
            </a:r>
            <a:r>
              <a:rPr sz="1800" b="1" kern="0" spc="-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维护、拆除作业）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  <a:spcBef>
                <a:spcPts val="5"/>
              </a:spcBef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涉及设备直接接入</a:t>
            </a: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220V及以上电源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的，现场交付人员应具备有效的</a:t>
            </a:r>
            <a:r>
              <a:rPr sz="24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低压电工作业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特种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作业操作证。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90" name="picture 11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5356" y="2012060"/>
            <a:ext cx="6333108" cy="2011172"/>
          </a:xfrm>
          <a:prstGeom prst="rect">
            <a:avLst/>
          </a:prstGeom>
        </p:spPr>
      </p:pic>
      <p:pic>
        <p:nvPicPr>
          <p:cNvPr id="1192" name="picture 11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522213" y="4592599"/>
            <a:ext cx="6333109" cy="2001774"/>
          </a:xfrm>
          <a:prstGeom prst="rect">
            <a:avLst/>
          </a:prstGeom>
        </p:spPr>
      </p:pic>
      <p:sp>
        <p:nvSpPr>
          <p:cNvPr id="1194" name="textbox 1194"/>
          <p:cNvSpPr/>
          <p:nvPr/>
        </p:nvSpPr>
        <p:spPr>
          <a:xfrm>
            <a:off x="584003" y="204688"/>
            <a:ext cx="11407140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交付人员资质要求  </a:t>
            </a: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96" name="picture 11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53713" y="217388"/>
            <a:ext cx="723997" cy="530588"/>
          </a:xfrm>
          <a:prstGeom prst="rect">
            <a:avLst/>
          </a:prstGeom>
        </p:spPr>
      </p:pic>
      <p:sp>
        <p:nvSpPr>
          <p:cNvPr id="1198" name="textbox 1198"/>
          <p:cNvSpPr/>
          <p:nvPr/>
        </p:nvSpPr>
        <p:spPr>
          <a:xfrm>
            <a:off x="1991766" y="5476747"/>
            <a:ext cx="3420745" cy="2692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800" b="1" kern="0" spc="-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特种作业操作证（低</a:t>
            </a:r>
            <a:r>
              <a:rPr sz="1800" b="1" kern="0" spc="-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压电工作业）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00" name="picture 12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4" name="picture 19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73395" y="1783588"/>
            <a:ext cx="6781927" cy="3195066"/>
          </a:xfrm>
          <a:prstGeom prst="rect">
            <a:avLst/>
          </a:prstGeom>
        </p:spPr>
      </p:pic>
      <p:sp>
        <p:nvSpPr>
          <p:cNvPr id="1996" name="textbox 1996"/>
          <p:cNvSpPr/>
          <p:nvPr/>
        </p:nvSpPr>
        <p:spPr>
          <a:xfrm>
            <a:off x="415641" y="1926475"/>
            <a:ext cx="4451350" cy="38595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6365" indent="-94615" algn="l" rtl="0" eaLnBrk="0">
              <a:lnSpc>
                <a:spcPct val="13200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1、打开已完成创建的物业信息，点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击左下角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sz="15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【查看详情】</a:t>
            </a:r>
            <a:r>
              <a:rPr sz="1500" b="1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" algn="l" rtl="0" eaLnBrk="0">
              <a:lnSpc>
                <a:spcPct val="94000"/>
              </a:lnSpc>
              <a:spcBef>
                <a:spcPts val="450"/>
              </a:spcBef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2、点击跳转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【物业】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的右侧【+】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按钮，选择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ct val="94000"/>
              </a:lnSpc>
              <a:spcBef>
                <a:spcPts val="1190"/>
              </a:spcBef>
            </a:pPr>
            <a:r>
              <a:rPr sz="15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【单个新增】，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根据要求填写物业</a:t>
            </a:r>
            <a:r>
              <a:rPr sz="15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sz="15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建筑】</a:t>
            </a:r>
            <a:r>
              <a:rPr sz="1500" b="1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" indent="2540" algn="l" rtl="0" eaLnBrk="0">
              <a:lnSpc>
                <a:spcPct val="141000"/>
              </a:lnSpc>
              <a:spcBef>
                <a:spcPts val="455"/>
              </a:spcBef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3、填写完成之后创建下一级楼层，点击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【建筑】</a:t>
            </a:r>
            <a:r>
              <a:rPr sz="15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的右侧【</a:t>
            </a:r>
            <a:r>
              <a:rPr sz="15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···</a:t>
            </a:r>
            <a:r>
              <a:rPr sz="15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】按钮【新增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楼层】，根据要求填写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5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【楼层】</a:t>
            </a:r>
            <a:r>
              <a:rPr sz="1500" b="1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590" indent="-8890" algn="l" rtl="0" eaLnBrk="0">
              <a:lnSpc>
                <a:spcPct val="141000"/>
              </a:lnSpc>
              <a:spcBef>
                <a:spcPts val="5"/>
              </a:spcBef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4、填写完成之后创建下一级区域，点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击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【楼层】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的右侧【</a:t>
            </a:r>
            <a:r>
              <a:rPr sz="15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···</a:t>
            </a:r>
            <a:r>
              <a:rPr sz="15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】按钮 【新增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】，根据要求填写</a:t>
            </a:r>
            <a:r>
              <a:rPr sz="1500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【房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5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间/区域】</a:t>
            </a:r>
            <a:r>
              <a:rPr sz="1500" b="1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98" name="textbox 1998"/>
          <p:cNvSpPr/>
          <p:nvPr/>
        </p:nvSpPr>
        <p:spPr>
          <a:xfrm>
            <a:off x="583190" y="204688"/>
            <a:ext cx="11407775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基础信息配置2：物业空间（区</a:t>
            </a:r>
            <a:r>
              <a:rPr sz="3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域）单个创建  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00" name="picture 2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19421" y="217388"/>
            <a:ext cx="723997" cy="530588"/>
          </a:xfrm>
          <a:prstGeom prst="rect">
            <a:avLst/>
          </a:prstGeom>
        </p:spPr>
      </p:pic>
      <p:sp>
        <p:nvSpPr>
          <p:cNvPr id="2002" name="rect 2002"/>
          <p:cNvSpPr/>
          <p:nvPr/>
        </p:nvSpPr>
        <p:spPr>
          <a:xfrm>
            <a:off x="2501900" y="1026414"/>
            <a:ext cx="9353423" cy="584834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04" name="textbox 2004"/>
          <p:cNvSpPr/>
          <p:nvPr/>
        </p:nvSpPr>
        <p:spPr>
          <a:xfrm>
            <a:off x="5171973" y="5309158"/>
            <a:ext cx="6654165" cy="7810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tabLst>
                <a:tab pos="174625" algn="l"/>
              </a:tabLst>
            </a:pP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3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特别注意！</a:t>
            </a: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</a:t>
            </a:r>
            <a:r>
              <a:rPr sz="1800" b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【是否照明分区】</a:t>
            </a: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选项勾选</a:t>
            </a:r>
            <a:r>
              <a:rPr sz="1800" b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“是”</a:t>
            </a: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，并填入区号。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0"/>
              </a:spcBef>
              <a:tabLst>
                <a:tab pos="174625" algn="l"/>
              </a:tabLst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一般将</a:t>
            </a:r>
            <a:r>
              <a:rPr sz="1800" b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一层停车场</a:t>
            </a: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sz="1800" b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超大型</a:t>
            </a:r>
            <a:r>
              <a:rPr sz="1800" b="1" kern="0" spc="-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防火分区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内的灯具配置为</a:t>
            </a:r>
            <a:r>
              <a:rPr sz="1800" b="1" kern="0" spc="-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同一区号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06" name="picture 20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184673" y="5851702"/>
            <a:ext cx="162305" cy="167792"/>
          </a:xfrm>
          <a:prstGeom prst="rect">
            <a:avLst/>
          </a:prstGeom>
        </p:spPr>
      </p:pic>
      <p:pic>
        <p:nvPicPr>
          <p:cNvPr id="2008" name="picture 20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184673" y="5339689"/>
            <a:ext cx="162305" cy="167792"/>
          </a:xfrm>
          <a:prstGeom prst="rect">
            <a:avLst/>
          </a:prstGeom>
        </p:spPr>
      </p:pic>
      <p:sp>
        <p:nvSpPr>
          <p:cNvPr id="2010" name="textbox 2010"/>
          <p:cNvSpPr/>
          <p:nvPr/>
        </p:nvSpPr>
        <p:spPr>
          <a:xfrm>
            <a:off x="644759" y="1189450"/>
            <a:ext cx="10200005" cy="300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20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基础配置流程                 </a:t>
            </a:r>
            <a:r>
              <a:rPr sz="2000" b="1" kern="0" spc="1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基础信息配置 </a:t>
            </a:r>
            <a:r>
              <a:rPr sz="2000" b="1" kern="0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网关配置     网关扫描添加灯具     灯具区号配置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12" name="picture 20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018422" y="1225304"/>
            <a:ext cx="227784" cy="186808"/>
          </a:xfrm>
          <a:prstGeom prst="rect">
            <a:avLst/>
          </a:prstGeom>
        </p:spPr>
      </p:pic>
      <p:pic>
        <p:nvPicPr>
          <p:cNvPr id="2014" name="picture 20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607073" y="1225304"/>
            <a:ext cx="227784" cy="186808"/>
          </a:xfrm>
          <a:prstGeom prst="rect">
            <a:avLst/>
          </a:prstGeom>
        </p:spPr>
      </p:pic>
      <p:pic>
        <p:nvPicPr>
          <p:cNvPr id="2016" name="picture 20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132221" y="1225304"/>
            <a:ext cx="227784" cy="186808"/>
          </a:xfrm>
          <a:prstGeom prst="rect">
            <a:avLst/>
          </a:prstGeom>
        </p:spPr>
      </p:pic>
      <p:pic>
        <p:nvPicPr>
          <p:cNvPr id="2018" name="picture 20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0" name="picture 20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853810" y="1716785"/>
            <a:ext cx="6001639" cy="2659761"/>
          </a:xfrm>
          <a:prstGeom prst="rect">
            <a:avLst/>
          </a:prstGeom>
        </p:spPr>
      </p:pic>
      <p:sp>
        <p:nvSpPr>
          <p:cNvPr id="2022" name="textbox 2022"/>
          <p:cNvSpPr/>
          <p:nvPr/>
        </p:nvSpPr>
        <p:spPr>
          <a:xfrm>
            <a:off x="416654" y="1863350"/>
            <a:ext cx="5214620" cy="24777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8415" algn="l" rtl="0" eaLnBrk="0">
              <a:lnSpc>
                <a:spcPct val="131000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1、点击页面左下方的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【设备档案】</a:t>
            </a:r>
            <a:r>
              <a:rPr sz="15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并点击进入【设备新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增】</a:t>
            </a:r>
            <a:r>
              <a:rPr sz="1500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标签页后，点击右侧【新增设备-订单绑定】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590" algn="l" rtl="0" eaLnBrk="0">
              <a:lnSpc>
                <a:spcPct val="94000"/>
              </a:lnSpc>
              <a:spcBef>
                <a:spcPts val="455"/>
              </a:spcBef>
            </a:pPr>
            <a:r>
              <a:rPr sz="15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2、在弹出的页面中：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670" algn="l" rtl="0" eaLnBrk="0">
              <a:lnSpc>
                <a:spcPct val="95000"/>
              </a:lnSpc>
              <a:spcBef>
                <a:spcPts val="450"/>
              </a:spcBef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“选择订单”页面，勾选</a:t>
            </a:r>
            <a:r>
              <a:rPr sz="1500" b="1" kern="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所需添加网关厂家的订单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7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670" algn="l" rtl="0" eaLnBrk="0">
              <a:lnSpc>
                <a:spcPct val="94000"/>
              </a:lnSpc>
              <a:spcBef>
                <a:spcPts val="0"/>
              </a:spcBef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“选择设备型号”页面，勾选</a:t>
            </a:r>
            <a:r>
              <a:rPr sz="1500" b="1" kern="0" spc="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对应的网关型号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24" name="textbox 2024"/>
          <p:cNvSpPr/>
          <p:nvPr/>
        </p:nvSpPr>
        <p:spPr>
          <a:xfrm>
            <a:off x="9725652" y="4923542"/>
            <a:ext cx="1951354" cy="17926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4610" algn="l" rtl="0" eaLnBrk="0">
              <a:lnSpc>
                <a:spcPct val="89000"/>
              </a:lnSpc>
            </a:pPr>
            <a:r>
              <a:rPr sz="1600" i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旧版网关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9000"/>
              </a:lnSpc>
              <a:spcBef>
                <a:spcPts val="1285"/>
              </a:spcBef>
            </a:pP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厂家：</a:t>
            </a:r>
            <a:r>
              <a:rPr sz="15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三雄极光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ts val="1700"/>
              </a:lnSpc>
              <a:spcBef>
                <a:spcPts val="1215"/>
              </a:spcBef>
            </a:pPr>
            <a:r>
              <a:rPr sz="14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型号：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210" algn="l" rtl="0" eaLnBrk="0">
              <a:lnSpc>
                <a:spcPct val="81000"/>
              </a:lnSpc>
              <a:spcBef>
                <a:spcPts val="1240"/>
              </a:spcBef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PAK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715000210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495" algn="l" rtl="0" eaLnBrk="0">
              <a:lnSpc>
                <a:spcPct val="89000"/>
              </a:lnSpc>
            </a:pP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唯一串码：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网关名称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26" name="path 2026"/>
          <p:cNvSpPr/>
          <p:nvPr/>
        </p:nvSpPr>
        <p:spPr>
          <a:xfrm>
            <a:off x="4069079" y="6640550"/>
            <a:ext cx="7786242" cy="28575"/>
          </a:xfrm>
          <a:custGeom>
            <a:avLst/>
            <a:gdLst/>
            <a:ahLst/>
            <a:cxnLst/>
            <a:rect l="0" t="0" r="0" b="0"/>
            <a:pathLst>
              <a:path w="12261" h="45">
                <a:moveTo>
                  <a:pt x="0" y="22"/>
                </a:moveTo>
                <a:lnTo>
                  <a:pt x="12261" y="22"/>
                </a:lnTo>
              </a:path>
            </a:pathLst>
          </a:custGeom>
          <a:noFill/>
          <a:ln w="28575" cap="flat">
            <a:solidFill>
              <a:srgbClr val="C00000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28" name="path 2028"/>
          <p:cNvSpPr/>
          <p:nvPr/>
        </p:nvSpPr>
        <p:spPr>
          <a:xfrm>
            <a:off x="4069079" y="4552289"/>
            <a:ext cx="7786242" cy="28575"/>
          </a:xfrm>
          <a:custGeom>
            <a:avLst/>
            <a:gdLst/>
            <a:ahLst/>
            <a:cxnLst/>
            <a:rect l="0" t="0" r="0" b="0"/>
            <a:pathLst>
              <a:path w="12261" h="45">
                <a:moveTo>
                  <a:pt x="12261" y="22"/>
                </a:moveTo>
                <a:lnTo>
                  <a:pt x="0" y="22"/>
                </a:lnTo>
              </a:path>
            </a:pathLst>
          </a:custGeom>
          <a:noFill/>
          <a:ln w="28575" cap="flat">
            <a:solidFill>
              <a:srgbClr val="C00000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030" name="picture 20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935598" y="4572380"/>
            <a:ext cx="3707257" cy="2084959"/>
          </a:xfrm>
          <a:prstGeom prst="rect">
            <a:avLst/>
          </a:prstGeom>
        </p:spPr>
      </p:pic>
      <p:sp>
        <p:nvSpPr>
          <p:cNvPr id="2032" name="textbox 2032"/>
          <p:cNvSpPr/>
          <p:nvPr/>
        </p:nvSpPr>
        <p:spPr>
          <a:xfrm>
            <a:off x="601094" y="204688"/>
            <a:ext cx="11389994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网关配置1：添加绿色照</a:t>
            </a: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明智能网关               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34" name="picture 20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65347" y="217388"/>
            <a:ext cx="723997" cy="530588"/>
          </a:xfrm>
          <a:prstGeom prst="rect">
            <a:avLst/>
          </a:prstGeom>
        </p:spPr>
      </p:pic>
      <p:sp>
        <p:nvSpPr>
          <p:cNvPr id="2036" name="rect 2036"/>
          <p:cNvSpPr/>
          <p:nvPr/>
        </p:nvSpPr>
        <p:spPr>
          <a:xfrm>
            <a:off x="2501900" y="1026414"/>
            <a:ext cx="9353423" cy="584834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38" name="textbox 2038"/>
          <p:cNvSpPr/>
          <p:nvPr/>
        </p:nvSpPr>
        <p:spPr>
          <a:xfrm>
            <a:off x="414830" y="4582800"/>
            <a:ext cx="3555365" cy="13589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575" algn="l" rtl="0" eaLnBrk="0">
              <a:lnSpc>
                <a:spcPct val="94000"/>
              </a:lnSpc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“完成添加”页面，点击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左下角【添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62000"/>
              </a:lnSpc>
              <a:spcBef>
                <a:spcPts val="50"/>
              </a:spcBef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加设备】</a:t>
            </a:r>
            <a:r>
              <a:rPr sz="1500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按钮，在【设备编号】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填入</a:t>
            </a: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</a:t>
            </a:r>
            <a:r>
              <a:rPr sz="15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关设备背面的“唯一串码”</a:t>
            </a:r>
            <a:r>
              <a:rPr sz="1500" b="1" kern="0" spc="3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，点击【完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成】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按钮完成配置。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40" name="textbox 2040"/>
          <p:cNvSpPr/>
          <p:nvPr/>
        </p:nvSpPr>
        <p:spPr>
          <a:xfrm>
            <a:off x="644759" y="1189450"/>
            <a:ext cx="10200005" cy="300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20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基础配置流程                 </a:t>
            </a:r>
            <a:r>
              <a:rPr sz="2000" b="1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基础信息配置 </a:t>
            </a: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000" b="1" kern="0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网关配置     </a:t>
            </a: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网关扫描添加灯具     灯具区号配置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42" name="picture 20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018422" y="1225304"/>
            <a:ext cx="227784" cy="186808"/>
          </a:xfrm>
          <a:prstGeom prst="rect">
            <a:avLst/>
          </a:prstGeom>
        </p:spPr>
      </p:pic>
      <p:pic>
        <p:nvPicPr>
          <p:cNvPr id="2044" name="picture 20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607073" y="1225304"/>
            <a:ext cx="227784" cy="186808"/>
          </a:xfrm>
          <a:prstGeom prst="rect">
            <a:avLst/>
          </a:prstGeom>
        </p:spPr>
      </p:pic>
      <p:pic>
        <p:nvPicPr>
          <p:cNvPr id="2046" name="picture 20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132221" y="1225304"/>
            <a:ext cx="227784" cy="186808"/>
          </a:xfrm>
          <a:prstGeom prst="rect">
            <a:avLst/>
          </a:prstGeom>
        </p:spPr>
      </p:pic>
      <p:sp>
        <p:nvSpPr>
          <p:cNvPr id="2048" name="textbox 2048"/>
          <p:cNvSpPr/>
          <p:nvPr/>
        </p:nvSpPr>
        <p:spPr>
          <a:xfrm>
            <a:off x="4144051" y="4900682"/>
            <a:ext cx="1593850" cy="14655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4925" algn="l" rtl="0" eaLnBrk="0">
              <a:lnSpc>
                <a:spcPct val="89000"/>
              </a:lnSpc>
            </a:pPr>
            <a:r>
              <a:rPr sz="1600" b="1" i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新版网关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9000"/>
              </a:lnSpc>
              <a:spcBef>
                <a:spcPts val="1285"/>
              </a:spcBef>
            </a:pPr>
            <a:r>
              <a:rPr sz="15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厂家：</a:t>
            </a:r>
            <a:r>
              <a:rPr sz="1500" b="1" kern="0" spc="-1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深圳友华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3000"/>
              </a:lnSpc>
              <a:spcBef>
                <a:spcPts val="1395"/>
              </a:spcBef>
            </a:pPr>
            <a:r>
              <a:rPr sz="15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型号： </a:t>
            </a:r>
            <a:r>
              <a:rPr sz="18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MT502</a:t>
            </a:r>
            <a:r>
              <a:rPr sz="18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ct val="83000"/>
              </a:lnSpc>
            </a:pPr>
            <a:r>
              <a:rPr sz="15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唯一串码： 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MAC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50" name="picture 20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sp>
        <p:nvSpPr>
          <p:cNvPr id="2052" name="path 2052"/>
          <p:cNvSpPr/>
          <p:nvPr/>
        </p:nvSpPr>
        <p:spPr>
          <a:xfrm>
            <a:off x="4054792" y="4566577"/>
            <a:ext cx="28575" cy="2088260"/>
          </a:xfrm>
          <a:custGeom>
            <a:avLst/>
            <a:gdLst/>
            <a:ahLst/>
            <a:cxnLst/>
            <a:rect l="0" t="0" r="0" b="0"/>
            <a:pathLst>
              <a:path w="45" h="3288">
                <a:moveTo>
                  <a:pt x="22" y="0"/>
                </a:moveTo>
                <a:lnTo>
                  <a:pt x="22" y="3288"/>
                </a:lnTo>
              </a:path>
            </a:pathLst>
          </a:custGeom>
          <a:noFill/>
          <a:ln w="28575" cap="flat">
            <a:solidFill>
              <a:srgbClr val="C00000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54" name="path 2054"/>
          <p:cNvSpPr/>
          <p:nvPr/>
        </p:nvSpPr>
        <p:spPr>
          <a:xfrm>
            <a:off x="11841035" y="4566577"/>
            <a:ext cx="28575" cy="2088260"/>
          </a:xfrm>
          <a:custGeom>
            <a:avLst/>
            <a:gdLst/>
            <a:ahLst/>
            <a:cxnLst/>
            <a:rect l="0" t="0" r="0" b="0"/>
            <a:pathLst>
              <a:path w="45" h="3288">
                <a:moveTo>
                  <a:pt x="22" y="3288"/>
                </a:moveTo>
                <a:lnTo>
                  <a:pt x="22" y="0"/>
                </a:lnTo>
              </a:path>
            </a:pathLst>
          </a:custGeom>
          <a:noFill/>
          <a:ln w="28575" cap="flat">
            <a:solidFill>
              <a:srgbClr val="C00000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20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069079" y="2236317"/>
            <a:ext cx="7786242" cy="3450590"/>
          </a:xfrm>
          <a:prstGeom prst="rect">
            <a:avLst/>
          </a:prstGeom>
        </p:spPr>
      </p:pic>
      <p:sp>
        <p:nvSpPr>
          <p:cNvPr id="2058" name="textbox 2058"/>
          <p:cNvSpPr/>
          <p:nvPr/>
        </p:nvSpPr>
        <p:spPr>
          <a:xfrm>
            <a:off x="416452" y="2293759"/>
            <a:ext cx="3636645" cy="33902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115" algn="l" rtl="0" eaLnBrk="0">
              <a:lnSpc>
                <a:spcPct val="9500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</a:t>
            </a: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确保网关通网通电并打开开关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，点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955" indent="-6985" algn="l" rtl="0" eaLnBrk="0">
              <a:lnSpc>
                <a:spcPct val="164000"/>
              </a:lnSpc>
              <a:spcBef>
                <a:spcPts val="5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击【查询】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按钮刷新页面即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可查看网关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的设备状态为“在线”；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590" algn="l" rtl="0" eaLnBrk="0">
              <a:lnSpc>
                <a:spcPct val="94000"/>
              </a:lnSpc>
              <a:spcBef>
                <a:spcPts val="455"/>
              </a:spcBef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2、点击进入【设备信息】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标签页，在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670" algn="l" rtl="0" eaLnBrk="0">
              <a:lnSpc>
                <a:spcPts val="2880"/>
              </a:lnSpc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网关对应条目的右侧点击【编辑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  <a:spcBef>
                <a:spcPts val="1190"/>
              </a:spcBef>
            </a:pPr>
            <a:r>
              <a:rPr sz="1500" b="1" kern="0" spc="1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根据网关所安装的空间</a:t>
            </a:r>
            <a:r>
              <a:rPr sz="15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（区域）选择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indent="103505" algn="l" rtl="0" eaLnBrk="0">
              <a:lnSpc>
                <a:spcPct val="156000"/>
              </a:lnSpc>
              <a:spcBef>
                <a:spcPts val="295"/>
              </a:spcBef>
            </a:pPr>
            <a:r>
              <a:rPr sz="1500" b="1" kern="0" spc="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“安装地址”、“空间信息”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，最后点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击右下角【保存】</a:t>
            </a:r>
            <a:r>
              <a:rPr sz="1500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按钮完成配置。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60" name="textbox 2060"/>
          <p:cNvSpPr/>
          <p:nvPr/>
        </p:nvSpPr>
        <p:spPr>
          <a:xfrm>
            <a:off x="601094" y="204688"/>
            <a:ext cx="11389994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网关配置2：网关在线及绑定照明分区       </a:t>
            </a:r>
            <a:r>
              <a:rPr sz="3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62" name="picture 20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49599" y="217388"/>
            <a:ext cx="723997" cy="530588"/>
          </a:xfrm>
          <a:prstGeom prst="rect">
            <a:avLst/>
          </a:prstGeom>
        </p:spPr>
      </p:pic>
      <p:sp>
        <p:nvSpPr>
          <p:cNvPr id="2064" name="rect 2064"/>
          <p:cNvSpPr/>
          <p:nvPr/>
        </p:nvSpPr>
        <p:spPr>
          <a:xfrm>
            <a:off x="2501900" y="1026414"/>
            <a:ext cx="9353423" cy="584834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66" name="textbox 2066"/>
          <p:cNvSpPr/>
          <p:nvPr/>
        </p:nvSpPr>
        <p:spPr>
          <a:xfrm>
            <a:off x="644759" y="1189450"/>
            <a:ext cx="10200005" cy="300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20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基础配置流程                 </a:t>
            </a:r>
            <a:r>
              <a:rPr sz="2000" b="1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基础信息配置 </a:t>
            </a: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000" b="1" kern="0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网关配置     </a:t>
            </a: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网关扫描添加灯具     灯具区号配置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68" name="picture 20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018422" y="1225304"/>
            <a:ext cx="227784" cy="186808"/>
          </a:xfrm>
          <a:prstGeom prst="rect">
            <a:avLst/>
          </a:prstGeom>
        </p:spPr>
      </p:pic>
      <p:pic>
        <p:nvPicPr>
          <p:cNvPr id="2070" name="picture 20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607073" y="1225304"/>
            <a:ext cx="227784" cy="186808"/>
          </a:xfrm>
          <a:prstGeom prst="rect">
            <a:avLst/>
          </a:prstGeom>
        </p:spPr>
      </p:pic>
      <p:pic>
        <p:nvPicPr>
          <p:cNvPr id="2072" name="picture 20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132221" y="1225304"/>
            <a:ext cx="227784" cy="186808"/>
          </a:xfrm>
          <a:prstGeom prst="rect">
            <a:avLst/>
          </a:prstGeom>
        </p:spPr>
      </p:pic>
      <p:pic>
        <p:nvPicPr>
          <p:cNvPr id="2074" name="picture 20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" name="picture 20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0606" y="3452786"/>
            <a:ext cx="7234796" cy="3202051"/>
          </a:xfrm>
          <a:prstGeom prst="rect">
            <a:avLst/>
          </a:prstGeom>
        </p:spPr>
      </p:pic>
      <p:sp>
        <p:nvSpPr>
          <p:cNvPr id="2078" name="textbox 2078"/>
          <p:cNvSpPr/>
          <p:nvPr/>
        </p:nvSpPr>
        <p:spPr>
          <a:xfrm>
            <a:off x="421204" y="1767592"/>
            <a:ext cx="7974965" cy="16243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590" algn="l" rtl="0" eaLnBrk="0">
              <a:lnSpc>
                <a:spcPct val="94000"/>
              </a:lnSpc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1、点击进入【设备新增】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标签页后， 点击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右侧【新增设备-网关扫描】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  <a:spcBef>
                <a:spcPts val="1030"/>
              </a:spcBef>
            </a:pPr>
            <a:r>
              <a:rPr sz="15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2、在弹出的页面中：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780" algn="l" rtl="0" eaLnBrk="0">
              <a:lnSpc>
                <a:spcPct val="95000"/>
              </a:lnSpc>
              <a:spcBef>
                <a:spcPts val="1015"/>
              </a:spcBef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“选择扫描的设备类型”页面，选择</a:t>
            </a:r>
            <a:r>
              <a:rPr sz="1500" b="1" kern="0" spc="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灯具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780" algn="l" rtl="0" eaLnBrk="0">
              <a:lnSpc>
                <a:spcPct val="94000"/>
              </a:lnSpc>
              <a:spcBef>
                <a:spcPts val="1025"/>
              </a:spcBef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500" kern="0" spc="-4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“选择在线网关，启动扫描”页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面，  勾选</a:t>
            </a:r>
            <a:r>
              <a:rPr sz="1500" b="1" kern="0" spc="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本次需要开启扫描的网关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4000"/>
              </a:lnSpc>
              <a:spcBef>
                <a:spcPts val="5"/>
              </a:spcBef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500" kern="0" spc="-76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“查看扫描”页面，</a:t>
            </a:r>
            <a:r>
              <a:rPr sz="1500" kern="0" spc="3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等待网关扫描完成后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勾选所有灯具点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击【添加】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按钮完成配置。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80" name="picture 20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595231" y="2079549"/>
            <a:ext cx="2260091" cy="4566665"/>
          </a:xfrm>
          <a:prstGeom prst="rect">
            <a:avLst/>
          </a:prstGeom>
        </p:spPr>
      </p:pic>
      <p:sp>
        <p:nvSpPr>
          <p:cNvPr id="2082" name="textbox 2082"/>
          <p:cNvSpPr/>
          <p:nvPr/>
        </p:nvSpPr>
        <p:spPr>
          <a:xfrm>
            <a:off x="601094" y="204688"/>
            <a:ext cx="11389994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网关扫描添加灯具                                                          </a:t>
            </a:r>
            <a:r>
              <a:rPr sz="3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84" name="picture 20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60643" y="217388"/>
            <a:ext cx="723997" cy="530588"/>
          </a:xfrm>
          <a:prstGeom prst="rect">
            <a:avLst/>
          </a:prstGeom>
        </p:spPr>
      </p:pic>
      <p:sp>
        <p:nvSpPr>
          <p:cNvPr id="2086" name="rect 2086"/>
          <p:cNvSpPr/>
          <p:nvPr/>
        </p:nvSpPr>
        <p:spPr>
          <a:xfrm>
            <a:off x="2501900" y="1026414"/>
            <a:ext cx="9353423" cy="584834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88" name="textbox 2088"/>
          <p:cNvSpPr/>
          <p:nvPr/>
        </p:nvSpPr>
        <p:spPr>
          <a:xfrm>
            <a:off x="644759" y="1189450"/>
            <a:ext cx="10200005" cy="300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20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基础配置流程                 </a:t>
            </a:r>
            <a:r>
              <a:rPr sz="2000" b="1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基础信息配置 </a:t>
            </a: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网关配置     </a:t>
            </a:r>
            <a:r>
              <a:rPr sz="2000" b="1" kern="0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网关扫描添加灯具     </a:t>
            </a: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灯具区号配置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90" name="picture 20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018422" y="1225304"/>
            <a:ext cx="227784" cy="186808"/>
          </a:xfrm>
          <a:prstGeom prst="rect">
            <a:avLst/>
          </a:prstGeom>
        </p:spPr>
      </p:pic>
      <p:pic>
        <p:nvPicPr>
          <p:cNvPr id="2092" name="picture 20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607073" y="1225304"/>
            <a:ext cx="227784" cy="186808"/>
          </a:xfrm>
          <a:prstGeom prst="rect">
            <a:avLst/>
          </a:prstGeom>
        </p:spPr>
      </p:pic>
      <p:pic>
        <p:nvPicPr>
          <p:cNvPr id="2094" name="picture 20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132221" y="1225304"/>
            <a:ext cx="227784" cy="186808"/>
          </a:xfrm>
          <a:prstGeom prst="rect">
            <a:avLst/>
          </a:prstGeom>
        </p:spPr>
      </p:pic>
      <p:sp>
        <p:nvSpPr>
          <p:cNvPr id="2096" name="textbox 2096"/>
          <p:cNvSpPr/>
          <p:nvPr/>
        </p:nvSpPr>
        <p:spPr>
          <a:xfrm>
            <a:off x="7645328" y="4037356"/>
            <a:ext cx="1313814" cy="17227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2400" b="1" kern="0" spc="-50" baseline="280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&gt;</a:t>
            </a:r>
            <a:r>
              <a:rPr sz="1500" b="1" kern="0" spc="-2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-50" baseline="280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5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b="1" kern="0" spc="-50" baseline="-110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Web端</a:t>
            </a:r>
            <a:endParaRPr sz="2400" baseline="-1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1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2510"/>
              </a:lnSpc>
              <a:spcBef>
                <a:spcPts val="5"/>
              </a:spcBef>
            </a:pPr>
            <a:r>
              <a:rPr sz="2400" b="1" kern="0" spc="-10" baseline="10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小程序</a:t>
            </a:r>
            <a:r>
              <a:rPr sz="15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-10" baseline="350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-&gt;</a:t>
            </a:r>
            <a:endParaRPr sz="2400" baseline="35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98" name="picture 209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sp>
        <p:nvSpPr>
          <p:cNvPr id="2100" name="textbox 2100"/>
          <p:cNvSpPr/>
          <p:nvPr/>
        </p:nvSpPr>
        <p:spPr>
          <a:xfrm>
            <a:off x="8037411" y="5274951"/>
            <a:ext cx="629284" cy="241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翼节能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2" name="picture 21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027170" y="1842770"/>
            <a:ext cx="7871460" cy="3344544"/>
          </a:xfrm>
          <a:prstGeom prst="rect">
            <a:avLst/>
          </a:prstGeom>
        </p:spPr>
      </p:pic>
      <p:sp>
        <p:nvSpPr>
          <p:cNvPr id="2104" name="textbox 2104"/>
          <p:cNvSpPr/>
          <p:nvPr/>
        </p:nvSpPr>
        <p:spPr>
          <a:xfrm>
            <a:off x="374900" y="1875795"/>
            <a:ext cx="3712845" cy="33902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9050" algn="l" rtl="0" eaLnBrk="0">
              <a:lnSpc>
                <a:spcPct val="141000"/>
              </a:lnSpc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1、点击左侧</a:t>
            </a:r>
            <a:r>
              <a:rPr sz="15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【节能应用魔方】</a:t>
            </a:r>
            <a:r>
              <a:rPr sz="15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-【室内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照明管理】</a:t>
            </a:r>
            <a:r>
              <a:rPr sz="1500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模块后，点击进入【灯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具管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理】</a:t>
            </a:r>
            <a:r>
              <a:rPr sz="1500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标签页；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9525" algn="l" rtl="0" eaLnBrk="0">
              <a:lnSpc>
                <a:spcPct val="131000"/>
              </a:lnSpc>
              <a:spcBef>
                <a:spcPts val="450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2、点击</a:t>
            </a:r>
            <a:r>
              <a:rPr sz="15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任一灯具条</a:t>
            </a: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右侧【批量操作-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参数设置】</a:t>
            </a:r>
            <a:r>
              <a:rPr sz="1500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400" algn="l" rtl="0" eaLnBrk="0">
              <a:lnSpc>
                <a:spcPct val="94000"/>
              </a:lnSpc>
              <a:spcBef>
                <a:spcPts val="460"/>
              </a:spcBef>
            </a:pP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3、在弹出的页面中：  【选择范围】</a:t>
            </a:r>
            <a:r>
              <a:rPr sz="1500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algn="l" rtl="0" eaLnBrk="0">
              <a:lnSpc>
                <a:spcPct val="141000"/>
              </a:lnSpc>
              <a:spcBef>
                <a:spcPts val="5"/>
              </a:spcBef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择</a:t>
            </a:r>
            <a:r>
              <a:rPr sz="15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“区域”</a:t>
            </a:r>
            <a:r>
              <a:rPr sz="1500" b="1" kern="0" spc="-2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；【转发开关】选择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“开”</a:t>
            </a:r>
            <a:r>
              <a:rPr sz="1500" b="1" kern="0" spc="-2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【数据跳数】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</a:t>
            </a:r>
            <a:r>
              <a:rPr sz="15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“20”</a:t>
            </a:r>
            <a:r>
              <a:rPr sz="1500" b="1" kern="0" spc="-2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；点击【保存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按钮完成配置；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06" name="textbox 2106"/>
          <p:cNvSpPr/>
          <p:nvPr/>
        </p:nvSpPr>
        <p:spPr>
          <a:xfrm>
            <a:off x="582376" y="204688"/>
            <a:ext cx="11409044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参数设置：调整数据跳数保证所有灯具完成添加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108" name="picture 2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21365" y="217388"/>
            <a:ext cx="723997" cy="530588"/>
          </a:xfrm>
          <a:prstGeom prst="rect">
            <a:avLst/>
          </a:prstGeom>
        </p:spPr>
      </p:pic>
      <p:sp>
        <p:nvSpPr>
          <p:cNvPr id="2110" name="rect 2110"/>
          <p:cNvSpPr/>
          <p:nvPr/>
        </p:nvSpPr>
        <p:spPr>
          <a:xfrm>
            <a:off x="2501900" y="1026414"/>
            <a:ext cx="9353423" cy="584834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12" name="textbox 2112"/>
          <p:cNvSpPr/>
          <p:nvPr/>
        </p:nvSpPr>
        <p:spPr>
          <a:xfrm>
            <a:off x="4632714" y="5497480"/>
            <a:ext cx="4777104" cy="11760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500" kern="0" spc="-44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“单灯” 代表</a:t>
            </a:r>
            <a:r>
              <a:rPr sz="15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只影</a:t>
            </a:r>
            <a:r>
              <a:rPr sz="1500" b="1" kern="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响勾选的灯具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4000"/>
              </a:lnSpc>
              <a:spcBef>
                <a:spcPts val="460"/>
              </a:spcBef>
            </a:pP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500" kern="0" spc="-44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“群组” 代表</a:t>
            </a:r>
            <a:r>
              <a:rPr sz="1500" b="1" kern="0" spc="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影响勾选灯具同</a:t>
            </a:r>
            <a:r>
              <a:rPr sz="1500" b="1" kern="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一组号的所有灯具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6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4000"/>
              </a:lnSpc>
              <a:spcBef>
                <a:spcPts val="5"/>
              </a:spcBef>
            </a:pP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500" kern="0" spc="-44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“区域” 代表</a:t>
            </a:r>
            <a:r>
              <a:rPr sz="1500" b="1" kern="0" spc="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影响勾选灯具所</a:t>
            </a:r>
            <a:r>
              <a:rPr sz="1500" b="1" kern="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在区域的所有灯具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14" name="textbox 2114"/>
          <p:cNvSpPr/>
          <p:nvPr/>
        </p:nvSpPr>
        <p:spPr>
          <a:xfrm>
            <a:off x="375103" y="5473096"/>
            <a:ext cx="3467100" cy="9931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</a:t>
            </a: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重新按《2.5.1、灯具配置</a:t>
            </a:r>
            <a:r>
              <a:rPr sz="15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1：网关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algn="l" rtl="0" eaLnBrk="0">
              <a:lnSpc>
                <a:spcPct val="164000"/>
              </a:lnSpc>
              <a:spcBef>
                <a:spcPts val="15"/>
              </a:spcBef>
            </a:pPr>
            <a:r>
              <a:rPr sz="15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扫描添加灯具》章节操作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，完成所有已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点亮灯具的添加。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16" name="textbox 2116"/>
          <p:cNvSpPr/>
          <p:nvPr/>
        </p:nvSpPr>
        <p:spPr>
          <a:xfrm>
            <a:off x="644759" y="1189450"/>
            <a:ext cx="10200005" cy="300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20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基础配置流程                 </a:t>
            </a:r>
            <a:r>
              <a:rPr sz="2000" b="1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基础信息配置 </a:t>
            </a: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网关配置     </a:t>
            </a:r>
            <a:r>
              <a:rPr sz="2000" b="1" kern="0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网关扫描添加灯具     </a:t>
            </a: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灯具区号配置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118" name="picture 2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018422" y="1225304"/>
            <a:ext cx="227784" cy="186808"/>
          </a:xfrm>
          <a:prstGeom prst="rect">
            <a:avLst/>
          </a:prstGeom>
        </p:spPr>
      </p:pic>
      <p:pic>
        <p:nvPicPr>
          <p:cNvPr id="2120" name="picture 21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607073" y="1225304"/>
            <a:ext cx="227784" cy="186808"/>
          </a:xfrm>
          <a:prstGeom prst="rect">
            <a:avLst/>
          </a:prstGeom>
        </p:spPr>
      </p:pic>
      <p:pic>
        <p:nvPicPr>
          <p:cNvPr id="2122" name="picture 21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132221" y="1225304"/>
            <a:ext cx="227784" cy="186808"/>
          </a:xfrm>
          <a:prstGeom prst="rect">
            <a:avLst/>
          </a:prstGeom>
        </p:spPr>
      </p:pic>
      <p:sp>
        <p:nvSpPr>
          <p:cNvPr id="2124" name="textbox 2124"/>
          <p:cNvSpPr/>
          <p:nvPr/>
        </p:nvSpPr>
        <p:spPr>
          <a:xfrm>
            <a:off x="9729089" y="5436616"/>
            <a:ext cx="2169795" cy="1127125"/>
          </a:xfrm>
          <a:prstGeom prst="rect">
            <a:avLst/>
          </a:prstGeom>
          <a:solidFill>
            <a:srgbClr val="C00000">
              <a:alpha val="96078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6855" algn="l" rtl="0" eaLnBrk="0">
              <a:lnSpc>
                <a:spcPct val="89000"/>
              </a:lnSpc>
            </a:pPr>
            <a:r>
              <a:rPr sz="1400" b="1" i="1" kern="0" spc="-4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务必确保现场已点亮的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34315" algn="l" rtl="0" eaLnBrk="0">
              <a:lnSpc>
                <a:spcPct val="89000"/>
              </a:lnSpc>
              <a:spcBef>
                <a:spcPts val="1025"/>
              </a:spcBef>
            </a:pPr>
            <a:r>
              <a:rPr sz="1400" b="1" i="1" kern="0" spc="-12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灯具已全部添加完毕，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07670" algn="l" rtl="0" eaLnBrk="0">
              <a:lnSpc>
                <a:spcPct val="96000"/>
              </a:lnSpc>
              <a:spcBef>
                <a:spcPts val="5"/>
              </a:spcBef>
            </a:pPr>
            <a:r>
              <a:rPr sz="1300" b="1" i="1" kern="0" spc="-4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再进行后续操作！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126" name="picture 21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8" name="picture 21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069079" y="2236317"/>
            <a:ext cx="7786242" cy="3450590"/>
          </a:xfrm>
          <a:prstGeom prst="rect">
            <a:avLst/>
          </a:prstGeom>
        </p:spPr>
      </p:pic>
      <p:sp>
        <p:nvSpPr>
          <p:cNvPr id="2130" name="textbox 2130"/>
          <p:cNvSpPr/>
          <p:nvPr/>
        </p:nvSpPr>
        <p:spPr>
          <a:xfrm>
            <a:off x="415438" y="2036831"/>
            <a:ext cx="3663950" cy="44888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9050" algn="l" rtl="0" eaLnBrk="0">
              <a:lnSpc>
                <a:spcPct val="141000"/>
              </a:lnSpc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1、点击左侧</a:t>
            </a:r>
            <a:r>
              <a:rPr sz="15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【节能应用魔方】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-【室内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照明管理】</a:t>
            </a:r>
            <a:r>
              <a:rPr sz="1500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模块后，点击进入【灯具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理】</a:t>
            </a:r>
            <a:r>
              <a:rPr sz="1500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标签页；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8255" algn="l" rtl="0" eaLnBrk="0">
              <a:lnSpc>
                <a:spcPct val="141000"/>
              </a:lnSpc>
              <a:spcBef>
                <a:spcPts val="455"/>
              </a:spcBef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2、点击进入【灯具管理】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标签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页，</a:t>
            </a:r>
            <a:r>
              <a:rPr sz="15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勾</a:t>
            </a:r>
            <a:r>
              <a:rPr sz="15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5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选已填加的任一灯具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，点击【批量操作-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调整区组】</a:t>
            </a:r>
            <a:r>
              <a:rPr sz="1500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240" indent="9525" algn="l" rtl="0" eaLnBrk="0">
              <a:lnSpc>
                <a:spcPct val="131000"/>
              </a:lnSpc>
              <a:spcBef>
                <a:spcPts val="455"/>
              </a:spcBef>
            </a:pP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3、在弹出的页面中：  【调整范围-选择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范围】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</a:t>
            </a:r>
            <a:r>
              <a:rPr sz="1500" kern="0" spc="4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“选中灯具所</a:t>
            </a:r>
            <a:r>
              <a:rPr sz="1500" b="1" kern="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在区域”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035" indent="99060" algn="l" rtl="0" eaLnBrk="0">
              <a:lnSpc>
                <a:spcPct val="131000"/>
              </a:lnSpc>
              <a:spcBef>
                <a:spcPts val="1045"/>
              </a:spcBef>
            </a:pP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【调整方式-选择范围】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 </a:t>
            </a:r>
            <a:r>
              <a:rPr sz="15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“重新分      </a:t>
            </a:r>
            <a:r>
              <a:rPr sz="15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区”</a:t>
            </a:r>
            <a:r>
              <a:rPr sz="1500" b="1" kern="0" spc="-2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；【目的分区】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</a:t>
            </a:r>
            <a:r>
              <a:rPr sz="15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本次灯</a:t>
            </a:r>
            <a:r>
              <a:rPr sz="15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具需要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ct val="156000"/>
              </a:lnSpc>
              <a:spcBef>
                <a:spcPts val="150"/>
              </a:spcBef>
            </a:pPr>
            <a:r>
              <a:rPr sz="15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绑定的照明分区（区号</a:t>
            </a:r>
            <a:r>
              <a:rPr sz="15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500" b="1" kern="0" spc="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【确定】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按钮完成配置。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32" name="textbox 2132"/>
          <p:cNvSpPr/>
          <p:nvPr/>
        </p:nvSpPr>
        <p:spPr>
          <a:xfrm>
            <a:off x="582783" y="204688"/>
            <a:ext cx="11408409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灯具区号配置：灯具绑定照明分区（区号）            </a:t>
            </a:r>
            <a:r>
              <a:rPr sz="3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134" name="picture 21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24726" y="217388"/>
            <a:ext cx="723997" cy="530588"/>
          </a:xfrm>
          <a:prstGeom prst="rect">
            <a:avLst/>
          </a:prstGeom>
        </p:spPr>
      </p:pic>
      <p:sp>
        <p:nvSpPr>
          <p:cNvPr id="2136" name="rect 2136"/>
          <p:cNvSpPr/>
          <p:nvPr/>
        </p:nvSpPr>
        <p:spPr>
          <a:xfrm>
            <a:off x="2501900" y="1026414"/>
            <a:ext cx="9353423" cy="584834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38" name="textbox 2138"/>
          <p:cNvSpPr/>
          <p:nvPr/>
        </p:nvSpPr>
        <p:spPr>
          <a:xfrm>
            <a:off x="644759" y="1189450"/>
            <a:ext cx="10200005" cy="300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20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基础配置流程                 </a:t>
            </a:r>
            <a:r>
              <a:rPr sz="2000" b="1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基础信息配置 </a:t>
            </a: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网关配置     网关扫描添加灯具     </a:t>
            </a:r>
            <a:r>
              <a:rPr sz="2000" b="1" kern="0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灯具区号配置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140" name="picture 21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018422" y="1225304"/>
            <a:ext cx="227784" cy="186808"/>
          </a:xfrm>
          <a:prstGeom prst="rect">
            <a:avLst/>
          </a:prstGeom>
        </p:spPr>
      </p:pic>
      <p:pic>
        <p:nvPicPr>
          <p:cNvPr id="2142" name="picture 21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607073" y="1225304"/>
            <a:ext cx="227784" cy="186808"/>
          </a:xfrm>
          <a:prstGeom prst="rect">
            <a:avLst/>
          </a:prstGeom>
        </p:spPr>
      </p:pic>
      <p:pic>
        <p:nvPicPr>
          <p:cNvPr id="2144" name="picture 21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132221" y="1225304"/>
            <a:ext cx="227784" cy="186808"/>
          </a:xfrm>
          <a:prstGeom prst="rect">
            <a:avLst/>
          </a:prstGeom>
        </p:spPr>
      </p:pic>
      <p:pic>
        <p:nvPicPr>
          <p:cNvPr id="2146" name="picture 21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textbox 2148"/>
          <p:cNvSpPr/>
          <p:nvPr/>
        </p:nvSpPr>
        <p:spPr>
          <a:xfrm>
            <a:off x="431046" y="1189450"/>
            <a:ext cx="5940425" cy="52050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6060" algn="l" rtl="0" eaLnBrk="0">
              <a:lnSpc>
                <a:spcPct val="89000"/>
              </a:lnSpc>
            </a:pP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标准配置流程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ct val="89000"/>
              </a:lnSpc>
              <a:spcBef>
                <a:spcPts val="600"/>
              </a:spcBef>
              <a:tabLst>
                <a:tab pos="222250" algn="l"/>
              </a:tabLst>
            </a:pPr>
            <a:r>
              <a:rPr sz="20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kern="0" spc="-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步骤1：灯具编号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14020" indent="-401320" algn="l" rtl="0" eaLnBrk="0">
              <a:lnSpc>
                <a:spcPct val="157000"/>
              </a:lnSpc>
              <a:spcBef>
                <a:spcPts val="460"/>
              </a:spcBef>
              <a:tabLst>
                <a:tab pos="15684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编号顺序无特别要求，可沿着行车方向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按照从入口编号至出口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（从1号开始顺序往下编号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  <a:spcBef>
                <a:spcPts val="450"/>
              </a:spcBef>
              <a:tabLst>
                <a:tab pos="156210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建议显著区分行车道灯、停车位灯的编号，方便后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续进行分组；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450"/>
              </a:spcBef>
              <a:tabLst>
                <a:tab pos="15684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特殊情况/需求在图纸下方列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ct val="89000"/>
              </a:lnSpc>
              <a:spcBef>
                <a:spcPts val="610"/>
              </a:spcBef>
              <a:tabLst>
                <a:tab pos="222250" algn="l"/>
              </a:tabLst>
            </a:pPr>
            <a:r>
              <a:rPr sz="20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kern="0" spc="-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步骤2：分组规划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455"/>
              </a:spcBef>
              <a:tabLst>
                <a:tab pos="15684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建议所有车位灯分成第1组；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72745" indent="-360680" algn="l" rtl="0" eaLnBrk="0">
              <a:lnSpc>
                <a:spcPct val="157000"/>
              </a:lnSpc>
              <a:spcBef>
                <a:spcPts val="5"/>
              </a:spcBef>
              <a:tabLst>
                <a:tab pos="156210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建议行车道灯按无岔路车道每3~5灯、岔路口每方向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1~2灯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（N排灯×</a:t>
            </a:r>
            <a:r>
              <a:rPr sz="1100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N）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分为1组，组号依次顺延（第2组~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∞)。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150" name="picture 21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43746" y="5680828"/>
            <a:ext cx="143911" cy="148775"/>
          </a:xfrm>
          <a:prstGeom prst="rect">
            <a:avLst/>
          </a:prstGeom>
        </p:spPr>
      </p:pic>
      <p:pic>
        <p:nvPicPr>
          <p:cNvPr id="2152" name="picture 21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43771" y="5192620"/>
            <a:ext cx="144127" cy="148999"/>
          </a:xfrm>
          <a:prstGeom prst="rect">
            <a:avLst/>
          </a:prstGeom>
        </p:spPr>
      </p:pic>
      <p:pic>
        <p:nvPicPr>
          <p:cNvPr id="2154" name="picture 21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48098" y="4636651"/>
            <a:ext cx="205387" cy="186808"/>
          </a:xfrm>
          <a:prstGeom prst="rect">
            <a:avLst/>
          </a:prstGeom>
        </p:spPr>
      </p:pic>
      <p:pic>
        <p:nvPicPr>
          <p:cNvPr id="2156" name="picture 21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43771" y="3942686"/>
            <a:ext cx="144127" cy="148999"/>
          </a:xfrm>
          <a:prstGeom prst="rect">
            <a:avLst/>
          </a:prstGeom>
        </p:spPr>
      </p:pic>
      <p:pic>
        <p:nvPicPr>
          <p:cNvPr id="2158" name="picture 21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43746" y="3455230"/>
            <a:ext cx="143911" cy="148775"/>
          </a:xfrm>
          <a:prstGeom prst="rect">
            <a:avLst/>
          </a:prstGeom>
        </p:spPr>
      </p:pic>
      <p:pic>
        <p:nvPicPr>
          <p:cNvPr id="2160" name="picture 2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43771" y="2479265"/>
            <a:ext cx="144127" cy="148999"/>
          </a:xfrm>
          <a:prstGeom prst="rect">
            <a:avLst/>
          </a:prstGeom>
        </p:spPr>
      </p:pic>
      <p:pic>
        <p:nvPicPr>
          <p:cNvPr id="2162" name="picture 21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8098" y="1923296"/>
            <a:ext cx="205387" cy="186808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 rot="21600000">
            <a:off x="6624066" y="1599031"/>
            <a:ext cx="5231256" cy="4897286"/>
            <a:chOff x="0" y="0"/>
            <a:chExt cx="5231256" cy="4897286"/>
          </a:xfrm>
        </p:grpSpPr>
        <p:pic>
          <p:nvPicPr>
            <p:cNvPr id="2164" name="picture 21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5231256" cy="4870577"/>
            </a:xfrm>
            <a:prstGeom prst="rect">
              <a:avLst/>
            </a:prstGeom>
          </p:spPr>
        </p:pic>
        <p:sp>
          <p:nvSpPr>
            <p:cNvPr id="2166" name="path 2166"/>
            <p:cNvSpPr/>
            <p:nvPr/>
          </p:nvSpPr>
          <p:spPr>
            <a:xfrm>
              <a:off x="1961895" y="3345459"/>
              <a:ext cx="826642" cy="945985"/>
            </a:xfrm>
            <a:custGeom>
              <a:avLst/>
              <a:gdLst/>
              <a:ahLst/>
              <a:cxnLst/>
              <a:rect l="0" t="0" r="0" b="0"/>
              <a:pathLst>
                <a:path w="1301" h="1489">
                  <a:moveTo>
                    <a:pt x="0" y="0"/>
                  </a:moveTo>
                  <a:lnTo>
                    <a:pt x="1301" y="0"/>
                  </a:lnTo>
                  <a:lnTo>
                    <a:pt x="1301" y="394"/>
                  </a:lnTo>
                  <a:lnTo>
                    <a:pt x="1034" y="394"/>
                  </a:lnTo>
                  <a:lnTo>
                    <a:pt x="1034" y="1489"/>
                  </a:lnTo>
                  <a:lnTo>
                    <a:pt x="315" y="1489"/>
                  </a:lnTo>
                  <a:lnTo>
                    <a:pt x="315" y="394"/>
                  </a:lnTo>
                  <a:lnTo>
                    <a:pt x="0" y="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85098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68" name="path 2168"/>
            <p:cNvSpPr/>
            <p:nvPr/>
          </p:nvSpPr>
          <p:spPr>
            <a:xfrm>
              <a:off x="1065657" y="3323107"/>
              <a:ext cx="826642" cy="1184490"/>
            </a:xfrm>
            <a:custGeom>
              <a:avLst/>
              <a:gdLst/>
              <a:ahLst/>
              <a:cxnLst/>
              <a:rect l="0" t="0" r="0" b="0"/>
              <a:pathLst>
                <a:path w="1301" h="1865">
                  <a:moveTo>
                    <a:pt x="0" y="0"/>
                  </a:moveTo>
                  <a:lnTo>
                    <a:pt x="1301" y="0"/>
                  </a:lnTo>
                  <a:lnTo>
                    <a:pt x="1301" y="493"/>
                  </a:lnTo>
                  <a:lnTo>
                    <a:pt x="1034" y="493"/>
                  </a:lnTo>
                  <a:lnTo>
                    <a:pt x="1034" y="1865"/>
                  </a:lnTo>
                  <a:lnTo>
                    <a:pt x="315" y="1865"/>
                  </a:lnTo>
                  <a:lnTo>
                    <a:pt x="315" y="493"/>
                  </a:lnTo>
                  <a:lnTo>
                    <a:pt x="0" y="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85098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170" name="picture 217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705103" y="2005736"/>
              <a:ext cx="523494" cy="747141"/>
            </a:xfrm>
            <a:prstGeom prst="rect">
              <a:avLst/>
            </a:prstGeom>
          </p:spPr>
        </p:pic>
        <p:sp>
          <p:nvSpPr>
            <p:cNvPr id="2172" name="rect 2172"/>
            <p:cNvSpPr/>
            <p:nvPr/>
          </p:nvSpPr>
          <p:spPr>
            <a:xfrm>
              <a:off x="1498472" y="1248663"/>
              <a:ext cx="1759966" cy="350037"/>
            </a:xfrm>
            <a:prstGeom prst="rect">
              <a:avLst/>
            </a:prstGeom>
            <a:solidFill>
              <a:srgbClr val="FFFF00">
                <a:alpha val="84705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74" name="rect 2174"/>
            <p:cNvSpPr/>
            <p:nvPr/>
          </p:nvSpPr>
          <p:spPr>
            <a:xfrm>
              <a:off x="1481201" y="249936"/>
              <a:ext cx="1417828" cy="350037"/>
            </a:xfrm>
            <a:prstGeom prst="rect">
              <a:avLst/>
            </a:prstGeom>
            <a:solidFill>
              <a:srgbClr val="FFFF00">
                <a:alpha val="84705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176" name="picture 217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2526538" y="2308377"/>
              <a:ext cx="663193" cy="701929"/>
            </a:xfrm>
            <a:prstGeom prst="rect">
              <a:avLst/>
            </a:prstGeom>
          </p:spPr>
        </p:pic>
        <p:sp>
          <p:nvSpPr>
            <p:cNvPr id="2178" name="rect 2178"/>
            <p:cNvSpPr/>
            <p:nvPr/>
          </p:nvSpPr>
          <p:spPr>
            <a:xfrm>
              <a:off x="1306830" y="2312060"/>
              <a:ext cx="1144079" cy="339725"/>
            </a:xfrm>
            <a:prstGeom prst="rect">
              <a:avLst/>
            </a:prstGeom>
            <a:solidFill>
              <a:srgbClr val="FFFF00">
                <a:alpha val="84705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80" name="path 2180"/>
            <p:cNvSpPr/>
            <p:nvPr/>
          </p:nvSpPr>
          <p:spPr>
            <a:xfrm>
              <a:off x="666750" y="252882"/>
              <a:ext cx="747014" cy="1330578"/>
            </a:xfrm>
            <a:custGeom>
              <a:avLst/>
              <a:gdLst/>
              <a:ahLst/>
              <a:cxnLst/>
              <a:rect l="0" t="0" r="0" b="0"/>
              <a:pathLst>
                <a:path w="1176" h="2095">
                  <a:moveTo>
                    <a:pt x="0" y="0"/>
                  </a:moveTo>
                  <a:lnTo>
                    <a:pt x="1176" y="0"/>
                  </a:lnTo>
                  <a:lnTo>
                    <a:pt x="1176" y="535"/>
                  </a:lnTo>
                  <a:lnTo>
                    <a:pt x="501" y="535"/>
                  </a:lnTo>
                  <a:lnTo>
                    <a:pt x="501" y="1560"/>
                  </a:lnTo>
                  <a:lnTo>
                    <a:pt x="1176" y="1560"/>
                  </a:lnTo>
                  <a:lnTo>
                    <a:pt x="1176" y="2095"/>
                  </a:lnTo>
                  <a:lnTo>
                    <a:pt x="495" y="2095"/>
                  </a:lnTo>
                  <a:lnTo>
                    <a:pt x="495" y="2093"/>
                  </a:lnTo>
                  <a:lnTo>
                    <a:pt x="5" y="2093"/>
                  </a:lnTo>
                  <a:lnTo>
                    <a:pt x="5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85098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82" name="textbox 2182"/>
            <p:cNvSpPr/>
            <p:nvPr/>
          </p:nvSpPr>
          <p:spPr>
            <a:xfrm>
              <a:off x="407614" y="352266"/>
              <a:ext cx="4607559" cy="455802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821690" algn="l" rtl="0" eaLnBrk="0">
                <a:lnSpc>
                  <a:spcPts val="1455"/>
                </a:lnSpc>
              </a:pPr>
              <a:r>
                <a:rPr sz="1600" b="1" kern="0" spc="-20" baseline="1000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75</a:t>
              </a:r>
              <a:r>
                <a:rPr sz="1000" b="1" kern="0" spc="3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</a:t>
              </a:r>
              <a:r>
                <a:rPr sz="1100" b="1" kern="0" spc="-2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74 </a:t>
              </a:r>
              <a:r>
                <a:rPr sz="1000" b="1" kern="0" spc="-20" dirty="0">
                  <a:solidFill>
                    <a:srgbClr val="00B050">
                      <a:alpha val="100000"/>
                    </a:srgbClr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</a:rPr>
                <a:t>12组</a:t>
              </a:r>
              <a:r>
                <a:rPr sz="1100" b="1" kern="0" spc="-2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73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935990" algn="l" rtl="0" eaLnBrk="0">
                <a:lnSpc>
                  <a:spcPct val="88000"/>
                </a:lnSpc>
                <a:spcBef>
                  <a:spcPts val="1520"/>
                </a:spcBef>
              </a:pPr>
              <a:r>
                <a:rPr sz="1100" b="1" kern="0" spc="-30" dirty="0">
                  <a:solidFill>
                    <a:srgbClr val="1F497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76</a:t>
              </a:r>
              <a:r>
                <a:rPr sz="1100" b="1" kern="0" spc="10" dirty="0">
                  <a:solidFill>
                    <a:srgbClr val="1F497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</a:t>
              </a:r>
              <a:r>
                <a:rPr sz="1100" b="1" kern="0" spc="-30" dirty="0">
                  <a:solidFill>
                    <a:srgbClr val="1F497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77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0955" algn="l" rtl="0" eaLnBrk="0">
                <a:lnSpc>
                  <a:spcPct val="88000"/>
                </a:lnSpc>
                <a:spcBef>
                  <a:spcPts val="0"/>
                </a:spcBef>
              </a:pPr>
              <a:r>
                <a:rPr sz="1100" b="1" kern="0" spc="-20" dirty="0">
                  <a:solidFill>
                    <a:srgbClr val="1F497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97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942975" algn="l" rtl="0" eaLnBrk="0">
                <a:lnSpc>
                  <a:spcPct val="89000"/>
                </a:lnSpc>
                <a:spcBef>
                  <a:spcPts val="320"/>
                </a:spcBef>
              </a:pPr>
              <a:r>
                <a:rPr sz="1100" b="1" kern="0" spc="-20" dirty="0">
                  <a:solidFill>
                    <a:srgbClr val="1F497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83</a:t>
              </a:r>
              <a:r>
                <a:rPr sz="1100" b="1" kern="0" spc="40" dirty="0">
                  <a:solidFill>
                    <a:srgbClr val="1F497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</a:t>
              </a:r>
              <a:r>
                <a:rPr sz="1100" b="1" kern="0" spc="-20" dirty="0">
                  <a:solidFill>
                    <a:srgbClr val="1F497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82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820420" algn="l" rtl="0" eaLnBrk="0">
                <a:lnSpc>
                  <a:spcPts val="1460"/>
                </a:lnSpc>
                <a:spcBef>
                  <a:spcPts val="1065"/>
                </a:spcBef>
              </a:pPr>
              <a:r>
                <a:rPr sz="1600" b="1" kern="0" spc="-10" baseline="1000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84</a:t>
              </a:r>
              <a:r>
                <a:rPr sz="1000" b="1" kern="0" spc="3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</a:t>
              </a:r>
              <a:r>
                <a:rPr sz="1100" b="1" kern="0" spc="-1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85</a:t>
              </a:r>
              <a:r>
                <a:rPr sz="1100" b="1" kern="0" spc="-14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000" b="1" kern="0" spc="-10" dirty="0">
                  <a:solidFill>
                    <a:srgbClr val="00B050">
                      <a:alpha val="100000"/>
                    </a:srgbClr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</a:rPr>
                <a:t>14组</a:t>
              </a:r>
              <a:r>
                <a:rPr sz="1100" b="1" kern="0" spc="-1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86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963295" algn="l" rtl="0" eaLnBrk="0">
                <a:lnSpc>
                  <a:spcPct val="89000"/>
                </a:lnSpc>
                <a:spcBef>
                  <a:spcPts val="1315"/>
                </a:spcBef>
              </a:pPr>
              <a:r>
                <a:rPr sz="1100" b="1" kern="0" spc="-20" dirty="0">
                  <a:solidFill>
                    <a:srgbClr val="1F497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92</a:t>
              </a:r>
              <a:r>
                <a:rPr sz="1100" b="1" kern="0" spc="40" dirty="0">
                  <a:solidFill>
                    <a:srgbClr val="1F497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</a:t>
              </a:r>
              <a:r>
                <a:rPr sz="1100" b="1" kern="0" spc="-20" dirty="0">
                  <a:solidFill>
                    <a:srgbClr val="1F497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91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1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60120" algn="l" rtl="0" eaLnBrk="0">
                <a:lnSpc>
                  <a:spcPct val="89000"/>
                </a:lnSpc>
                <a:spcBef>
                  <a:spcPts val="340"/>
                </a:spcBef>
              </a:pPr>
              <a:r>
                <a:rPr sz="1100" b="1" kern="0" spc="-10" dirty="0">
                  <a:solidFill>
                    <a:srgbClr val="1F497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42</a:t>
              </a:r>
              <a:r>
                <a:rPr sz="1100" b="1" kern="0" spc="40" dirty="0">
                  <a:solidFill>
                    <a:srgbClr val="1F497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</a:t>
              </a:r>
              <a:r>
                <a:rPr sz="1100" b="1" kern="0" spc="-10" dirty="0">
                  <a:solidFill>
                    <a:srgbClr val="1F497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41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662305" algn="l" rtl="0" eaLnBrk="0">
                <a:lnSpc>
                  <a:spcPts val="1540"/>
                </a:lnSpc>
                <a:spcBef>
                  <a:spcPts val="1340"/>
                </a:spcBef>
              </a:pPr>
              <a:r>
                <a:rPr sz="1600" b="1" kern="0" spc="10" baseline="2100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33</a:t>
              </a:r>
              <a:r>
                <a:rPr sz="1000" b="1" kern="0" spc="4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sz="1600" b="1" kern="0" spc="10" baseline="2100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34</a:t>
              </a:r>
              <a:r>
                <a:rPr sz="1000" b="1" kern="0" spc="4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</a:t>
              </a:r>
              <a:r>
                <a:rPr sz="1600" b="1" kern="0" spc="10" baseline="2100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35</a:t>
              </a:r>
              <a:r>
                <a:rPr sz="1600" b="1" kern="0" spc="10" baseline="-5000" dirty="0">
                  <a:solidFill>
                    <a:srgbClr val="00B050">
                      <a:alpha val="100000"/>
                    </a:srgbClr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</a:rPr>
                <a:t>6组</a:t>
              </a:r>
              <a:r>
                <a:rPr sz="1600" b="1" kern="0" spc="10" baseline="2100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36</a:t>
              </a:r>
              <a:endParaRPr sz="1600" baseline="2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476500" algn="l" rtl="0" eaLnBrk="0">
                <a:lnSpc>
                  <a:spcPct val="88000"/>
                </a:lnSpc>
                <a:spcBef>
                  <a:spcPts val="5"/>
                </a:spcBef>
              </a:pPr>
              <a:r>
                <a:rPr sz="1000" b="1" kern="0" spc="0" dirty="0">
                  <a:solidFill>
                    <a:srgbClr val="00B050">
                      <a:alpha val="100000"/>
                    </a:srgbClr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</a:rPr>
                <a:t>7组</a:t>
              </a:r>
              <a:endParaRPr sz="1000" dirty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endParaRPr>
            </a:p>
            <a:p>
              <a:pPr marL="843280" algn="l" rtl="0" eaLnBrk="0">
                <a:lnSpc>
                  <a:spcPct val="89000"/>
                </a:lnSpc>
                <a:spcBef>
                  <a:spcPts val="255"/>
                </a:spcBef>
              </a:pPr>
              <a:r>
                <a:rPr sz="1100" b="1" kern="0" spc="-40" dirty="0">
                  <a:solidFill>
                    <a:srgbClr val="1F497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32</a:t>
              </a:r>
              <a:r>
                <a:rPr sz="1100" b="1" kern="0" spc="0" dirty="0">
                  <a:solidFill>
                    <a:srgbClr val="1F497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1100" b="1" kern="0" spc="-40" dirty="0">
                  <a:solidFill>
                    <a:srgbClr val="1F497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31</a:t>
              </a:r>
              <a:r>
                <a:rPr sz="1100" b="1" kern="0" spc="10" dirty="0">
                  <a:solidFill>
                    <a:srgbClr val="1F497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1100" b="1" kern="0" spc="-40" dirty="0">
                  <a:solidFill>
                    <a:srgbClr val="1F497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30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840105" algn="l" rtl="0" eaLnBrk="0">
                <a:lnSpc>
                  <a:spcPct val="89000"/>
                </a:lnSpc>
                <a:spcBef>
                  <a:spcPts val="1465"/>
                </a:spcBef>
              </a:pPr>
              <a:r>
                <a:rPr sz="1100" b="1" kern="0" spc="-30" dirty="0">
                  <a:solidFill>
                    <a:srgbClr val="1F497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25</a:t>
              </a:r>
              <a:r>
                <a:rPr sz="1100" b="1" kern="0" spc="0" dirty="0">
                  <a:solidFill>
                    <a:srgbClr val="1F497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1100" b="1" kern="0" spc="-30" dirty="0">
                  <a:solidFill>
                    <a:srgbClr val="1F497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26</a:t>
              </a:r>
              <a:r>
                <a:rPr sz="1100" b="1" kern="0" spc="0" dirty="0">
                  <a:solidFill>
                    <a:srgbClr val="1F497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1100" b="1" kern="0" spc="-30" dirty="0">
                  <a:solidFill>
                    <a:srgbClr val="1F497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27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779780" algn="l" rtl="0" eaLnBrk="0">
                <a:lnSpc>
                  <a:spcPct val="89000"/>
                </a:lnSpc>
                <a:spcBef>
                  <a:spcPts val="1250"/>
                </a:spcBef>
              </a:pPr>
              <a:r>
                <a:rPr sz="1100" b="1" kern="0" spc="-6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7</a:t>
              </a:r>
              <a:r>
                <a:rPr sz="1100" b="1" kern="0" spc="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</a:t>
              </a:r>
              <a:r>
                <a:rPr sz="1100" b="1" kern="0" spc="-6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6</a:t>
              </a:r>
              <a:r>
                <a:rPr sz="1100" b="1" kern="0" spc="2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</a:t>
              </a:r>
              <a:r>
                <a:rPr sz="1100" b="1" kern="0" spc="-6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</a:t>
              </a:r>
              <a:r>
                <a:rPr sz="1100" b="1" kern="0" spc="8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sz="1100" b="1" kern="0" spc="-6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949450" algn="l" rtl="0" eaLnBrk="0">
                <a:lnSpc>
                  <a:spcPct val="88000"/>
                </a:lnSpc>
                <a:spcBef>
                  <a:spcPts val="320"/>
                </a:spcBef>
              </a:pPr>
              <a:r>
                <a:rPr sz="1000" b="1" kern="0" spc="20" dirty="0">
                  <a:solidFill>
                    <a:srgbClr val="00B050">
                      <a:alpha val="100000"/>
                    </a:srgbClr>
                  </a:solidFill>
                  <a:latin typeface="华文细黑" panose="02010600040101010101" charset="-122"/>
                  <a:ea typeface="华文细黑" panose="02010600040101010101" charset="-122"/>
                  <a:cs typeface="华文细黑" panose="02010600040101010101" charset="-122"/>
                </a:rPr>
                <a:t>2组</a:t>
              </a:r>
              <a:endParaRPr sz="1000" dirty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endParaRPr>
            </a:p>
            <a:p>
              <a:pPr marL="1945005" algn="l" rtl="0" eaLnBrk="0">
                <a:lnSpc>
                  <a:spcPct val="89000"/>
                </a:lnSpc>
                <a:spcBef>
                  <a:spcPts val="115"/>
                </a:spcBef>
              </a:pPr>
              <a:r>
                <a:rPr sz="1100" b="1" kern="0" spc="-2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82000"/>
                </a:lnSpc>
                <a:spcBef>
                  <a:spcPts val="480"/>
                </a:spcBef>
              </a:pPr>
              <a:r>
                <a:rPr sz="1100" b="1" kern="0" spc="-30" dirty="0">
                  <a:solidFill>
                    <a:srgbClr val="1F497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18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950720" algn="l" rtl="0" eaLnBrk="0">
                <a:lnSpc>
                  <a:spcPct val="81000"/>
                </a:lnSpc>
                <a:spcBef>
                  <a:spcPts val="15"/>
                </a:spcBef>
              </a:pPr>
              <a:r>
                <a:rPr sz="1100" b="1" kern="0" spc="-2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013460" algn="l" rtl="0" eaLnBrk="0">
                <a:lnSpc>
                  <a:spcPct val="89000"/>
                </a:lnSpc>
                <a:spcBef>
                  <a:spcPts val="750"/>
                </a:spcBef>
              </a:pPr>
              <a:r>
                <a:rPr sz="1100" b="1" kern="0" spc="-3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14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r" rtl="0" eaLnBrk="0">
                <a:lnSpc>
                  <a:spcPct val="89000"/>
                </a:lnSpc>
                <a:spcBef>
                  <a:spcPts val="130"/>
                </a:spcBef>
              </a:pPr>
              <a:r>
                <a:rPr sz="1100" b="1" kern="0" spc="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红色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代表车道灯、</a:t>
              </a:r>
              <a:r>
                <a:rPr sz="1100" b="1" kern="0" spc="0" dirty="0">
                  <a:solidFill>
                    <a:srgbClr val="1F497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蓝色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代表车位灯、</a:t>
              </a:r>
              <a:r>
                <a:rPr sz="1100" b="1" kern="0" spc="0" dirty="0">
                  <a:solidFill>
                    <a:srgbClr val="FFFF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黄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522220" algn="l" rtl="0" eaLnBrk="0">
                <a:lnSpc>
                  <a:spcPts val="1980"/>
                </a:lnSpc>
              </a:pPr>
              <a:r>
                <a:rPr sz="1100" b="1" kern="0" spc="-70" dirty="0">
                  <a:solidFill>
                    <a:srgbClr val="FFFF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色</a:t>
              </a:r>
              <a:r>
                <a:rPr sz="900" kern="0" spc="-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代表分组情况；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2184" name="picture 218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2858134" y="3058058"/>
              <a:ext cx="865378" cy="562737"/>
            </a:xfrm>
            <a:prstGeom prst="rect">
              <a:avLst/>
            </a:prstGeom>
          </p:spPr>
        </p:pic>
        <p:sp>
          <p:nvSpPr>
            <p:cNvPr id="2186" name="path 2186"/>
            <p:cNvSpPr/>
            <p:nvPr/>
          </p:nvSpPr>
          <p:spPr>
            <a:xfrm>
              <a:off x="3396233" y="1934870"/>
              <a:ext cx="1272794" cy="1275334"/>
            </a:xfrm>
            <a:custGeom>
              <a:avLst/>
              <a:gdLst/>
              <a:ahLst/>
              <a:cxnLst/>
              <a:rect l="0" t="0" r="0" b="0"/>
              <a:pathLst>
                <a:path w="2004" h="2008">
                  <a:moveTo>
                    <a:pt x="572" y="543"/>
                  </a:moveTo>
                  <a:lnTo>
                    <a:pt x="2004" y="543"/>
                  </a:lnTo>
                  <a:lnTo>
                    <a:pt x="2004" y="1078"/>
                  </a:lnTo>
                  <a:lnTo>
                    <a:pt x="572" y="1078"/>
                  </a:lnTo>
                  <a:lnTo>
                    <a:pt x="572" y="543"/>
                  </a:lnTo>
                  <a:close/>
                  <a:moveTo>
                    <a:pt x="0" y="0"/>
                  </a:moveTo>
                  <a:lnTo>
                    <a:pt x="569" y="0"/>
                  </a:lnTo>
                  <a:lnTo>
                    <a:pt x="569" y="2008"/>
                  </a:lnTo>
                  <a:lnTo>
                    <a:pt x="0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85098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88" name="path 2188"/>
            <p:cNvSpPr/>
            <p:nvPr/>
          </p:nvSpPr>
          <p:spPr>
            <a:xfrm>
              <a:off x="3437381" y="903249"/>
              <a:ext cx="1231646" cy="968755"/>
            </a:xfrm>
            <a:custGeom>
              <a:avLst/>
              <a:gdLst/>
              <a:ahLst/>
              <a:cxnLst/>
              <a:rect l="0" t="0" r="0" b="0"/>
              <a:pathLst>
                <a:path w="1939" h="1525">
                  <a:moveTo>
                    <a:pt x="0" y="0"/>
                  </a:moveTo>
                  <a:lnTo>
                    <a:pt x="446" y="0"/>
                  </a:lnTo>
                  <a:lnTo>
                    <a:pt x="446" y="566"/>
                  </a:lnTo>
                  <a:lnTo>
                    <a:pt x="1939" y="566"/>
                  </a:lnTo>
                  <a:lnTo>
                    <a:pt x="1939" y="1101"/>
                  </a:lnTo>
                  <a:lnTo>
                    <a:pt x="446" y="1101"/>
                  </a:lnTo>
                  <a:lnTo>
                    <a:pt x="446" y="1525"/>
                  </a:lnTo>
                  <a:lnTo>
                    <a:pt x="0" y="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85098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190" name="picture 219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600000">
              <a:off x="2998088" y="236499"/>
              <a:ext cx="1139952" cy="639571"/>
            </a:xfrm>
            <a:prstGeom prst="rect">
              <a:avLst/>
            </a:prstGeom>
          </p:spPr>
        </p:pic>
        <p:sp>
          <p:nvSpPr>
            <p:cNvPr id="2192" name="rect 2192"/>
            <p:cNvSpPr/>
            <p:nvPr/>
          </p:nvSpPr>
          <p:spPr>
            <a:xfrm>
              <a:off x="651764" y="2837688"/>
              <a:ext cx="381127" cy="1794891"/>
            </a:xfrm>
            <a:prstGeom prst="rect">
              <a:avLst/>
            </a:prstGeom>
            <a:solidFill>
              <a:srgbClr val="FFFF00">
                <a:alpha val="84705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194" name="textbox 2194"/>
          <p:cNvSpPr/>
          <p:nvPr/>
        </p:nvSpPr>
        <p:spPr>
          <a:xfrm>
            <a:off x="582783" y="204688"/>
            <a:ext cx="11408409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标准配置1、编制灯具点位分组</a:t>
            </a: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</a:t>
            </a: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</a:t>
            </a: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196" name="picture 219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1252624" y="217388"/>
            <a:ext cx="723997" cy="530588"/>
          </a:xfrm>
          <a:prstGeom prst="rect">
            <a:avLst/>
          </a:prstGeom>
        </p:spPr>
      </p:pic>
      <p:sp>
        <p:nvSpPr>
          <p:cNvPr id="2198" name="textbox 2198"/>
          <p:cNvSpPr/>
          <p:nvPr/>
        </p:nvSpPr>
        <p:spPr>
          <a:xfrm>
            <a:off x="2501900" y="1026414"/>
            <a:ext cx="9353550" cy="584834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09750" algn="l" rtl="0" eaLnBrk="0">
              <a:lnSpc>
                <a:spcPct val="89000"/>
              </a:lnSpc>
              <a:spcBef>
                <a:spcPts val="5"/>
              </a:spcBef>
            </a:pPr>
            <a:r>
              <a:rPr sz="2000" b="1" kern="0" spc="1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编制灯具点位分组图     </a:t>
            </a:r>
            <a:r>
              <a:rPr sz="2000" b="1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遥控器</a:t>
            </a: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对灯具进行编组编号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200" name="picture 220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6702474" y="1225304"/>
            <a:ext cx="227784" cy="186808"/>
          </a:xfrm>
          <a:prstGeom prst="rect">
            <a:avLst/>
          </a:prstGeom>
        </p:spPr>
      </p:pic>
      <p:sp>
        <p:nvSpPr>
          <p:cNvPr id="2202" name="textbox 2202"/>
          <p:cNvSpPr/>
          <p:nvPr/>
        </p:nvSpPr>
        <p:spPr>
          <a:xfrm>
            <a:off x="10126312" y="3077108"/>
            <a:ext cx="1125855" cy="10890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0975" algn="l" rtl="0" eaLnBrk="0">
              <a:lnSpc>
                <a:spcPct val="88000"/>
              </a:lnSpc>
            </a:pPr>
            <a:r>
              <a:rPr sz="1000" b="1" kern="0" spc="-20" dirty="0">
                <a:solidFill>
                  <a:srgbClr val="00B050">
                    <a:alpha val="100000"/>
                  </a:srgb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10组</a:t>
            </a:r>
            <a:endParaRPr sz="1000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marL="12700" algn="l" rtl="0" eaLnBrk="0">
              <a:lnSpc>
                <a:spcPts val="1325"/>
              </a:lnSpc>
              <a:spcBef>
                <a:spcPts val="475"/>
              </a:spcBef>
            </a:pPr>
            <a:r>
              <a:rPr sz="1600" b="1" kern="0" spc="-20" baseline="-60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52</a:t>
            </a:r>
            <a:r>
              <a:rPr sz="1000" b="1" kern="0" spc="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100" b="1" kern="0" spc="-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63</a:t>
            </a:r>
            <a:r>
              <a:rPr sz="1100" b="1" kern="0" spc="1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sz="1100" b="1" kern="0" spc="-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64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330"/>
              </a:lnSpc>
              <a:spcBef>
                <a:spcPts val="1315"/>
              </a:spcBef>
            </a:pPr>
            <a:r>
              <a:rPr sz="1600" b="1" kern="0" spc="-20" baseline="-60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51</a:t>
            </a:r>
            <a:r>
              <a:rPr sz="1000" b="1" kern="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100" b="1" kern="0" spc="-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66</a:t>
            </a:r>
            <a:r>
              <a:rPr sz="1100" b="1" kern="0" spc="4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1100" b="1" kern="0" spc="-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65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10"/>
              </a:lnSpc>
            </a:pPr>
            <a:r>
              <a:rPr sz="1600" b="1" kern="0" spc="0" baseline="80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</a:t>
            </a:r>
            <a:r>
              <a:rPr sz="1000" b="1" kern="0" spc="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600" b="1" kern="0" spc="0" baseline="-50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67</a:t>
            </a:r>
            <a:r>
              <a:rPr sz="1000" b="1" kern="0" spc="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600" b="1" kern="0" spc="0" baseline="-50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68</a:t>
            </a:r>
            <a:endParaRPr sz="1600" baseline="-5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04" name="textbox 2204"/>
          <p:cNvSpPr/>
          <p:nvPr/>
        </p:nvSpPr>
        <p:spPr>
          <a:xfrm>
            <a:off x="10126312" y="2595315"/>
            <a:ext cx="1120775" cy="5353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70"/>
              </a:lnSpc>
            </a:pPr>
            <a:r>
              <a:rPr sz="1600" b="1" kern="0" spc="-20" baseline="-40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54</a:t>
            </a:r>
            <a:r>
              <a:rPr sz="1000" b="1" kern="0" spc="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100" b="1" kern="0" spc="-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59</a:t>
            </a:r>
            <a:r>
              <a:rPr sz="1100" b="1" kern="0" spc="1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1600" b="1" kern="0" spc="-20" baseline="600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60</a:t>
            </a:r>
            <a:endParaRPr sz="1600" baseline="6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1100" b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53</a:t>
            </a:r>
            <a:r>
              <a:rPr sz="1100" b="1" kern="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100" b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62</a:t>
            </a:r>
            <a:r>
              <a:rPr sz="11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100" b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61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06" name="textbox 2206"/>
          <p:cNvSpPr/>
          <p:nvPr/>
        </p:nvSpPr>
        <p:spPr>
          <a:xfrm>
            <a:off x="8967725" y="3992822"/>
            <a:ext cx="482600" cy="11836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5580" algn="l" rtl="0" eaLnBrk="0">
              <a:lnSpc>
                <a:spcPct val="89000"/>
              </a:lnSpc>
            </a:pPr>
            <a:r>
              <a:rPr sz="11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37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0020" algn="l" rtl="0" eaLnBrk="0">
              <a:lnSpc>
                <a:spcPct val="89000"/>
              </a:lnSpc>
              <a:spcBef>
                <a:spcPts val="335"/>
              </a:spcBef>
            </a:pPr>
            <a:r>
              <a:rPr sz="1100" b="1" kern="0" spc="-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29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0020" algn="l" rtl="0" eaLnBrk="0">
              <a:lnSpc>
                <a:spcPct val="89000"/>
              </a:lnSpc>
              <a:spcBef>
                <a:spcPts val="1465"/>
              </a:spcBef>
            </a:pPr>
            <a:r>
              <a:rPr sz="1100" b="1" kern="0" spc="-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28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1100" b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11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100" b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45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208" name="picture 220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sp>
        <p:nvSpPr>
          <p:cNvPr id="2210" name="textbox 2210"/>
          <p:cNvSpPr/>
          <p:nvPr/>
        </p:nvSpPr>
        <p:spPr>
          <a:xfrm>
            <a:off x="7372396" y="1952821"/>
            <a:ext cx="308609" cy="1181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1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95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340"/>
              </a:spcBef>
            </a:pPr>
            <a:r>
              <a:rPr sz="11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94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940" algn="l" rtl="0" eaLnBrk="0">
              <a:lnSpc>
                <a:spcPct val="88000"/>
              </a:lnSpc>
              <a:spcBef>
                <a:spcPts val="645"/>
              </a:spcBef>
            </a:pPr>
            <a:r>
              <a:rPr sz="1000" b="1" kern="0" spc="-10" dirty="0">
                <a:solidFill>
                  <a:srgbClr val="00B050">
                    <a:alpha val="100000"/>
                  </a:srgb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13组</a:t>
            </a:r>
            <a:endParaRPr sz="1000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algn="l" rtl="0" eaLnBrk="0">
              <a:lnSpc>
                <a:spcPct val="100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11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93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12" name="textbox 2212"/>
          <p:cNvSpPr/>
          <p:nvPr/>
        </p:nvSpPr>
        <p:spPr>
          <a:xfrm>
            <a:off x="7026072" y="4038295"/>
            <a:ext cx="191770" cy="1181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100" b="1" kern="0" spc="-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21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340"/>
              </a:spcBef>
            </a:pPr>
            <a:r>
              <a:rPr sz="1100" b="1" kern="0" spc="-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0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780" algn="l" rtl="0" eaLnBrk="0">
              <a:lnSpc>
                <a:spcPct val="89000"/>
              </a:lnSpc>
              <a:spcBef>
                <a:spcPts val="0"/>
              </a:spcBef>
            </a:pPr>
            <a:r>
              <a:rPr sz="1100" b="1" kern="0" spc="-3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14" name="textbox 2214"/>
          <p:cNvSpPr/>
          <p:nvPr/>
        </p:nvSpPr>
        <p:spPr>
          <a:xfrm>
            <a:off x="7404041" y="4502226"/>
            <a:ext cx="191770" cy="10871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1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9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3660" algn="l" rtl="0" eaLnBrk="0">
              <a:lnSpc>
                <a:spcPct val="89000"/>
              </a:lnSpc>
              <a:spcBef>
                <a:spcPts val="340"/>
              </a:spcBef>
            </a:pPr>
            <a:r>
              <a:rPr sz="11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9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5405" algn="l" rtl="0" eaLnBrk="0">
              <a:lnSpc>
                <a:spcPct val="89000"/>
              </a:lnSpc>
              <a:spcBef>
                <a:spcPts val="0"/>
              </a:spcBef>
            </a:pPr>
            <a:r>
              <a:rPr sz="11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16" name="textbox 2216"/>
          <p:cNvSpPr/>
          <p:nvPr/>
        </p:nvSpPr>
        <p:spPr>
          <a:xfrm>
            <a:off x="9570042" y="4355281"/>
            <a:ext cx="216534" cy="8159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1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43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9000"/>
              </a:lnSpc>
              <a:spcBef>
                <a:spcPts val="1465"/>
              </a:spcBef>
            </a:pPr>
            <a:r>
              <a:rPr sz="11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44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2385" algn="l" rtl="0" eaLnBrk="0">
              <a:lnSpc>
                <a:spcPct val="89000"/>
              </a:lnSpc>
            </a:pPr>
            <a:r>
              <a:rPr sz="11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46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18" name="textbox 2218"/>
          <p:cNvSpPr/>
          <p:nvPr/>
        </p:nvSpPr>
        <p:spPr>
          <a:xfrm>
            <a:off x="7369605" y="3664274"/>
            <a:ext cx="231140" cy="6826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6990" algn="l" rtl="0" eaLnBrk="0">
              <a:lnSpc>
                <a:spcPct val="89000"/>
              </a:lnSpc>
            </a:pPr>
            <a:r>
              <a:rPr sz="11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6990" algn="l" rtl="0" eaLnBrk="0">
              <a:lnSpc>
                <a:spcPct val="89000"/>
              </a:lnSpc>
              <a:spcBef>
                <a:spcPts val="1465"/>
              </a:spcBef>
            </a:pPr>
            <a:r>
              <a:rPr sz="11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8000"/>
              </a:lnSpc>
              <a:spcBef>
                <a:spcPts val="300"/>
              </a:spcBef>
            </a:pPr>
            <a:r>
              <a:rPr sz="1000" b="1" kern="0" spc="20" dirty="0">
                <a:solidFill>
                  <a:srgbClr val="00B050">
                    <a:alpha val="100000"/>
                  </a:srgb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5组</a:t>
            </a:r>
            <a:endParaRPr sz="1000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sp>
        <p:nvSpPr>
          <p:cNvPr id="2220" name="textbox 2220"/>
          <p:cNvSpPr/>
          <p:nvPr/>
        </p:nvSpPr>
        <p:spPr>
          <a:xfrm>
            <a:off x="10078713" y="1949393"/>
            <a:ext cx="292100" cy="510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9690" algn="l" rtl="0" eaLnBrk="0">
              <a:lnSpc>
                <a:spcPct val="85000"/>
              </a:lnSpc>
            </a:pPr>
            <a:r>
              <a:rPr sz="11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56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3000"/>
              </a:lnSpc>
              <a:spcBef>
                <a:spcPts val="10"/>
              </a:spcBef>
            </a:pPr>
            <a:r>
              <a:rPr sz="1000" b="1" kern="0" spc="-20" dirty="0">
                <a:solidFill>
                  <a:srgbClr val="00B050">
                    <a:alpha val="100000"/>
                  </a:srgb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11组</a:t>
            </a:r>
            <a:endParaRPr sz="1000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algn="l" rtl="0" eaLnBrk="0">
              <a:lnSpc>
                <a:spcPct val="107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9690" algn="l" rtl="0" eaLnBrk="0">
              <a:lnSpc>
                <a:spcPct val="89000"/>
              </a:lnSpc>
              <a:spcBef>
                <a:spcPts val="5"/>
              </a:spcBef>
            </a:pPr>
            <a:r>
              <a:rPr sz="11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55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22" name="textbox 2222"/>
          <p:cNvSpPr/>
          <p:nvPr/>
        </p:nvSpPr>
        <p:spPr>
          <a:xfrm>
            <a:off x="9889351" y="4996250"/>
            <a:ext cx="779144" cy="194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30"/>
              </a:lnSpc>
            </a:pPr>
            <a:r>
              <a:rPr sz="1000" b="1" kern="0" spc="20" dirty="0">
                <a:solidFill>
                  <a:srgbClr val="00B050">
                    <a:alpha val="100000"/>
                  </a:srgb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8组</a:t>
            </a:r>
            <a:r>
              <a:rPr sz="1100" b="1" kern="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47</a:t>
            </a:r>
            <a:r>
              <a:rPr sz="1100" b="1" kern="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100" b="1" kern="0" spc="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52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24" name="textbox 2224"/>
          <p:cNvSpPr/>
          <p:nvPr/>
        </p:nvSpPr>
        <p:spPr>
          <a:xfrm>
            <a:off x="10552796" y="4396429"/>
            <a:ext cx="692784" cy="1752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100" b="1" kern="0" spc="-3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70</a:t>
            </a:r>
            <a:r>
              <a:rPr sz="1100" b="1" kern="0" spc="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1100" b="1" kern="0" spc="-3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69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26" name="textbox 2226"/>
          <p:cNvSpPr/>
          <p:nvPr/>
        </p:nvSpPr>
        <p:spPr>
          <a:xfrm>
            <a:off x="9536133" y="5347913"/>
            <a:ext cx="217170" cy="510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100" b="1" kern="0" spc="-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48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2385" algn="l" rtl="0" eaLnBrk="0">
              <a:lnSpc>
                <a:spcPct val="89000"/>
              </a:lnSpc>
            </a:pPr>
            <a:r>
              <a:rPr sz="1100" b="1" kern="0" spc="-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49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28" name="textbox 2228"/>
          <p:cNvSpPr/>
          <p:nvPr/>
        </p:nvSpPr>
        <p:spPr>
          <a:xfrm>
            <a:off x="8980885" y="3302197"/>
            <a:ext cx="196214" cy="546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75" algn="l" rtl="0" eaLnBrk="0">
              <a:lnSpc>
                <a:spcPct val="89000"/>
              </a:lnSpc>
            </a:pPr>
            <a:r>
              <a:rPr sz="1100" b="1" kern="0" spc="-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2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0"/>
              </a:spcBef>
            </a:pPr>
            <a:r>
              <a:rPr sz="1100" b="1" kern="0" spc="-1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30" name="textbox 2230"/>
          <p:cNvSpPr/>
          <p:nvPr/>
        </p:nvSpPr>
        <p:spPr>
          <a:xfrm>
            <a:off x="10025782" y="5347913"/>
            <a:ext cx="208915" cy="510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655" algn="l" rtl="0" eaLnBrk="0">
              <a:lnSpc>
                <a:spcPct val="89000"/>
              </a:lnSpc>
            </a:pPr>
            <a:r>
              <a:rPr sz="1100" b="1" kern="0" spc="-5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51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100" b="1" kern="0" spc="-5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32" name="textbox 2232"/>
          <p:cNvSpPr/>
          <p:nvPr/>
        </p:nvSpPr>
        <p:spPr>
          <a:xfrm>
            <a:off x="9485354" y="3302197"/>
            <a:ext cx="193039" cy="546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100" b="1" kern="0" spc="-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89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2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89000"/>
              </a:lnSpc>
              <a:spcBef>
                <a:spcPts val="0"/>
              </a:spcBef>
            </a:pPr>
            <a:r>
              <a:rPr sz="1100" b="1" kern="0" spc="-3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39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34" name="textbox 2234"/>
          <p:cNvSpPr/>
          <p:nvPr/>
        </p:nvSpPr>
        <p:spPr>
          <a:xfrm>
            <a:off x="9004912" y="2329250"/>
            <a:ext cx="202564" cy="510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860" algn="l" rtl="0" eaLnBrk="0">
              <a:lnSpc>
                <a:spcPct val="89000"/>
              </a:lnSpc>
            </a:pPr>
            <a:r>
              <a:rPr sz="1100" b="1" kern="0" spc="-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78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100" b="1" kern="0" spc="-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81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36" name="textbox 2236"/>
          <p:cNvSpPr/>
          <p:nvPr/>
        </p:nvSpPr>
        <p:spPr>
          <a:xfrm>
            <a:off x="9548217" y="2329250"/>
            <a:ext cx="200660" cy="510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955" algn="l" rtl="0" eaLnBrk="0">
              <a:lnSpc>
                <a:spcPct val="89000"/>
              </a:lnSpc>
            </a:pPr>
            <a:r>
              <a:rPr sz="1100" b="1" kern="0" spc="-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79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100" b="1" kern="0" spc="-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38" name="textbox 2238"/>
          <p:cNvSpPr/>
          <p:nvPr/>
        </p:nvSpPr>
        <p:spPr>
          <a:xfrm>
            <a:off x="10546681" y="1936699"/>
            <a:ext cx="199389" cy="5041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765" algn="l" rtl="0" eaLnBrk="0">
              <a:lnSpc>
                <a:spcPct val="89000"/>
              </a:lnSpc>
            </a:pPr>
            <a:r>
              <a:rPr sz="11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57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0"/>
              </a:spcBef>
            </a:pPr>
            <a:r>
              <a:rPr sz="1100" b="1" kern="0" spc="-3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58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40" name="textbox 2240"/>
          <p:cNvSpPr/>
          <p:nvPr/>
        </p:nvSpPr>
        <p:spPr>
          <a:xfrm>
            <a:off x="7040164" y="2978093"/>
            <a:ext cx="193039" cy="510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100" b="1" kern="0" spc="-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98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100" b="1" kern="0" spc="-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99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42" name="textbox 2242"/>
          <p:cNvSpPr/>
          <p:nvPr/>
        </p:nvSpPr>
        <p:spPr>
          <a:xfrm>
            <a:off x="7391950" y="5584952"/>
            <a:ext cx="154939" cy="3200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9370" algn="l" rtl="0" eaLnBrk="0">
              <a:lnSpc>
                <a:spcPct val="88000"/>
              </a:lnSpc>
            </a:pPr>
            <a:r>
              <a:rPr sz="1000" b="1" kern="0" spc="-20" dirty="0">
                <a:solidFill>
                  <a:srgbClr val="00B050">
                    <a:alpha val="100000"/>
                  </a:srgb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4</a:t>
            </a:r>
            <a:endParaRPr sz="1000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marL="12700" algn="l" rtl="0" eaLnBrk="0">
              <a:lnSpc>
                <a:spcPct val="88000"/>
              </a:lnSpc>
              <a:spcBef>
                <a:spcPts val="205"/>
              </a:spcBef>
            </a:pPr>
            <a:r>
              <a:rPr sz="1000" b="1" kern="0" spc="0" dirty="0">
                <a:solidFill>
                  <a:srgbClr val="00B050">
                    <a:alpha val="100000"/>
                  </a:srgb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组</a:t>
            </a:r>
            <a:endParaRPr sz="1000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sp>
        <p:nvSpPr>
          <p:cNvPr id="2244" name="textbox 2244"/>
          <p:cNvSpPr/>
          <p:nvPr/>
        </p:nvSpPr>
        <p:spPr>
          <a:xfrm>
            <a:off x="8107929" y="5685231"/>
            <a:ext cx="231775" cy="1600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000" b="1" kern="0" spc="20" dirty="0">
                <a:solidFill>
                  <a:srgbClr val="00B050">
                    <a:alpha val="100000"/>
                  </a:srgb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3组</a:t>
            </a:r>
            <a:endParaRPr sz="1000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sp>
        <p:nvSpPr>
          <p:cNvPr id="2246" name="textbox 2246"/>
          <p:cNvSpPr/>
          <p:nvPr/>
        </p:nvSpPr>
        <p:spPr>
          <a:xfrm>
            <a:off x="10338529" y="4102125"/>
            <a:ext cx="229234" cy="1600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000" b="1" kern="0" spc="10" dirty="0">
                <a:solidFill>
                  <a:srgbClr val="00B050">
                    <a:alpha val="100000"/>
                  </a:srgb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9组</a:t>
            </a:r>
            <a:endParaRPr sz="1000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sp>
        <p:nvSpPr>
          <p:cNvPr id="2248" name="textbox 2248"/>
          <p:cNvSpPr/>
          <p:nvPr/>
        </p:nvSpPr>
        <p:spPr>
          <a:xfrm>
            <a:off x="10116777" y="4296988"/>
            <a:ext cx="196850" cy="1752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1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49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50" name="textbox 2250"/>
          <p:cNvSpPr/>
          <p:nvPr/>
        </p:nvSpPr>
        <p:spPr>
          <a:xfrm>
            <a:off x="10116777" y="4632268"/>
            <a:ext cx="196850" cy="1752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1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48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52" name="textbox 2252"/>
          <p:cNvSpPr/>
          <p:nvPr/>
        </p:nvSpPr>
        <p:spPr>
          <a:xfrm>
            <a:off x="7040164" y="1971999"/>
            <a:ext cx="193039" cy="1752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100" b="1" kern="0" spc="-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96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54" name="textbox 2254"/>
          <p:cNvSpPr/>
          <p:nvPr/>
        </p:nvSpPr>
        <p:spPr>
          <a:xfrm>
            <a:off x="9219236" y="2949518"/>
            <a:ext cx="193039" cy="1752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1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87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56" name="textbox 2256"/>
          <p:cNvSpPr/>
          <p:nvPr/>
        </p:nvSpPr>
        <p:spPr>
          <a:xfrm>
            <a:off x="9637896" y="2949518"/>
            <a:ext cx="193039" cy="1752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1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88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58" name="textbox 2258"/>
          <p:cNvSpPr/>
          <p:nvPr/>
        </p:nvSpPr>
        <p:spPr>
          <a:xfrm>
            <a:off x="9638597" y="1951298"/>
            <a:ext cx="192404" cy="1752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1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71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60" name="textbox 2260"/>
          <p:cNvSpPr/>
          <p:nvPr/>
        </p:nvSpPr>
        <p:spPr>
          <a:xfrm>
            <a:off x="9219937" y="1951298"/>
            <a:ext cx="192404" cy="1752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1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72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62" name="textbox 2262"/>
          <p:cNvSpPr/>
          <p:nvPr/>
        </p:nvSpPr>
        <p:spPr>
          <a:xfrm>
            <a:off x="9528108" y="3992822"/>
            <a:ext cx="187960" cy="1752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1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38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64" name="textbox 2264"/>
          <p:cNvSpPr/>
          <p:nvPr/>
        </p:nvSpPr>
        <p:spPr>
          <a:xfrm>
            <a:off x="8429189" y="6121546"/>
            <a:ext cx="186054" cy="1752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100" b="1" kern="0" spc="-3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66" name="textbox 2266"/>
          <p:cNvSpPr/>
          <p:nvPr/>
        </p:nvSpPr>
        <p:spPr>
          <a:xfrm>
            <a:off x="7700082" y="6071558"/>
            <a:ext cx="186054" cy="1752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100" b="1" kern="0" spc="-3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68" name="textbox 2268"/>
          <p:cNvSpPr/>
          <p:nvPr/>
        </p:nvSpPr>
        <p:spPr>
          <a:xfrm>
            <a:off x="7031680" y="6050832"/>
            <a:ext cx="186054" cy="1752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100" b="1" kern="0" spc="-3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17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70" name="textbox 2270"/>
          <p:cNvSpPr/>
          <p:nvPr/>
        </p:nvSpPr>
        <p:spPr>
          <a:xfrm>
            <a:off x="8032568" y="5414080"/>
            <a:ext cx="186054" cy="1752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1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72" name="textbox 2272"/>
          <p:cNvSpPr/>
          <p:nvPr/>
        </p:nvSpPr>
        <p:spPr>
          <a:xfrm>
            <a:off x="7700082" y="5568639"/>
            <a:ext cx="186054" cy="1752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100" b="1" kern="0" spc="-3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74" name="textbox 2274"/>
          <p:cNvSpPr/>
          <p:nvPr/>
        </p:nvSpPr>
        <p:spPr>
          <a:xfrm>
            <a:off x="7419920" y="5917025"/>
            <a:ext cx="186054" cy="1752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1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76" name="textbox 2276"/>
          <p:cNvSpPr/>
          <p:nvPr/>
        </p:nvSpPr>
        <p:spPr>
          <a:xfrm>
            <a:off x="8492562" y="5340928"/>
            <a:ext cx="186054" cy="1752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100" b="1" kern="0" spc="-3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16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textbox 2278"/>
          <p:cNvSpPr/>
          <p:nvPr/>
        </p:nvSpPr>
        <p:spPr>
          <a:xfrm>
            <a:off x="416046" y="1848744"/>
            <a:ext cx="5230495" cy="43262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0" algn="l" rtl="0" eaLnBrk="0">
              <a:lnSpc>
                <a:spcPct val="94000"/>
              </a:lnSpc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1、在【灯具管理】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标签页里，点击【遥控器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找灯】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按钮，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indent="5715" algn="l" rtl="0" eaLnBrk="0">
              <a:lnSpc>
                <a:spcPct val="164000"/>
              </a:lnSpc>
              <a:spcBef>
                <a:spcPts val="10"/>
              </a:spcBef>
            </a:pP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即可进入遥控器找灯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页面，应注意</a:t>
            </a:r>
            <a:r>
              <a:rPr sz="15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保持遥控器找灯页面打</a:t>
            </a:r>
            <a:r>
              <a:rPr sz="15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开直至相关配置工作结束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" algn="l" rtl="0" eaLnBrk="0">
              <a:lnSpc>
                <a:spcPct val="94000"/>
              </a:lnSpc>
              <a:spcBef>
                <a:spcPts val="460"/>
              </a:spcBef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2、此时在停车场现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场可使用遥控器，  </a:t>
            </a:r>
            <a:r>
              <a:rPr sz="1500" b="1" kern="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对准灯具的感应探头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64000"/>
              </a:lnSpc>
              <a:spcBef>
                <a:spcPts val="5"/>
              </a:spcBef>
            </a:pP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短按一次【发</a:t>
            </a:r>
            <a:r>
              <a:rPr sz="15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ID</a:t>
            </a: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sz="1500" b="1" kern="0" spc="-3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灯具将闪烁一下表示确认， 同时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该灯具的信息将显示在遥控器找灯页面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765" algn="l" rtl="0" eaLnBrk="0">
              <a:lnSpc>
                <a:spcPct val="94000"/>
              </a:lnSpc>
              <a:spcBef>
                <a:spcPts val="455"/>
              </a:spcBef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3、在现场继续使用遥控器，依次对多个</a:t>
            </a:r>
            <a:r>
              <a:rPr sz="15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i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（建议≤10个</a:t>
            </a:r>
            <a:r>
              <a:rPr sz="1400" i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灯具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-635" algn="l" rtl="0" eaLnBrk="0">
              <a:lnSpc>
                <a:spcPct val="164000"/>
              </a:lnSpc>
              <a:spcBef>
                <a:spcPts val="10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短按一次【发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ID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按钮，</a:t>
            </a:r>
            <a:r>
              <a:rPr sz="15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遥控器找灯页面将按按键的顺序</a:t>
            </a:r>
            <a:r>
              <a:rPr sz="15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依次列出灯具信息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280" name="picture 2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172323" y="1705394"/>
            <a:ext cx="3683000" cy="4874513"/>
          </a:xfrm>
          <a:prstGeom prst="rect">
            <a:avLst/>
          </a:prstGeom>
        </p:spPr>
      </p:pic>
      <p:pic>
        <p:nvPicPr>
          <p:cNvPr id="2282" name="picture 22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095364" y="1928317"/>
            <a:ext cx="1613280" cy="4342383"/>
          </a:xfrm>
          <a:prstGeom prst="rect">
            <a:avLst/>
          </a:prstGeom>
        </p:spPr>
      </p:pic>
      <p:sp>
        <p:nvSpPr>
          <p:cNvPr id="2284" name="textbox 2284"/>
          <p:cNvSpPr/>
          <p:nvPr/>
        </p:nvSpPr>
        <p:spPr>
          <a:xfrm>
            <a:off x="582783" y="204688"/>
            <a:ext cx="11408409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标准配置2.1、现场配合使用遥控器找灯             </a:t>
            </a:r>
            <a:r>
              <a:rPr sz="3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286" name="picture 22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30122" y="217388"/>
            <a:ext cx="723997" cy="530588"/>
          </a:xfrm>
          <a:prstGeom prst="rect">
            <a:avLst/>
          </a:prstGeom>
        </p:spPr>
      </p:pic>
      <p:sp>
        <p:nvSpPr>
          <p:cNvPr id="2288" name="rect 2288"/>
          <p:cNvSpPr/>
          <p:nvPr/>
        </p:nvSpPr>
        <p:spPr>
          <a:xfrm>
            <a:off x="2501900" y="1026414"/>
            <a:ext cx="9353423" cy="584834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90" name="textbox 2290"/>
          <p:cNvSpPr/>
          <p:nvPr/>
        </p:nvSpPr>
        <p:spPr>
          <a:xfrm>
            <a:off x="644505" y="1189450"/>
            <a:ext cx="9418319" cy="300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20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标准配置流程         </a:t>
            </a:r>
            <a:r>
              <a:rPr sz="20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</a:t>
            </a: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编制灯具点位分组图      </a:t>
            </a:r>
            <a:r>
              <a:rPr sz="2000" b="1" kern="0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遥控器对灯具进行编组编号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292" name="picture 22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637044" y="1225304"/>
            <a:ext cx="227784" cy="186808"/>
          </a:xfrm>
          <a:prstGeom prst="rect">
            <a:avLst/>
          </a:prstGeom>
        </p:spPr>
      </p:pic>
      <p:pic>
        <p:nvPicPr>
          <p:cNvPr id="2294" name="picture 22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6" name="picture 22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485764" y="1600200"/>
            <a:ext cx="6369596" cy="4931879"/>
          </a:xfrm>
          <a:prstGeom prst="rect">
            <a:avLst/>
          </a:prstGeom>
        </p:spPr>
      </p:pic>
      <p:sp>
        <p:nvSpPr>
          <p:cNvPr id="2298" name="textbox 2298"/>
          <p:cNvSpPr/>
          <p:nvPr/>
        </p:nvSpPr>
        <p:spPr>
          <a:xfrm>
            <a:off x="415641" y="1843283"/>
            <a:ext cx="5012690" cy="45904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18415" algn="l" rtl="0" eaLnBrk="0">
              <a:lnSpc>
                <a:spcPct val="131000"/>
              </a:lnSpc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</a:t>
            </a:r>
            <a:r>
              <a:rPr sz="15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勾选需要批量设置组号、灯号的灯具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，点击【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快捷编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辑】</a:t>
            </a:r>
            <a:r>
              <a:rPr sz="1500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按钮进入批量编辑组号灯号页面。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8255" algn="l" rtl="0" eaLnBrk="0">
              <a:lnSpc>
                <a:spcPct val="130000"/>
              </a:lnSpc>
              <a:spcBef>
                <a:spcPts val="460"/>
              </a:spcBef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2、在弹出的页面中，</a:t>
            </a:r>
            <a:r>
              <a:rPr sz="1500" kern="0" spc="4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修改第一个灯具的组号、灯号后</a:t>
            </a:r>
            <a:r>
              <a:rPr sz="1500" b="1" kern="0" spc="-2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点击【一键全设】</a:t>
            </a:r>
            <a:r>
              <a:rPr sz="15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列表内其他灯具的空间信息（区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algn="l" rtl="0" eaLnBrk="0">
              <a:lnSpc>
                <a:spcPct val="141000"/>
              </a:lnSpc>
              <a:spcBef>
                <a:spcPts val="1080"/>
              </a:spcBef>
            </a:pPr>
            <a:r>
              <a:rPr sz="1500" b="1" kern="0" spc="1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号）、灯具分组（组号）将自动修改为与第</a:t>
            </a:r>
            <a:r>
              <a:rPr sz="15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一个灯具一</a:t>
            </a:r>
            <a:r>
              <a:rPr sz="15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b="1" kern="0" spc="1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致，灯具编号（灯号）将从第一个灯具的灯</a:t>
            </a:r>
            <a:r>
              <a:rPr sz="15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号逐个往上</a:t>
            </a:r>
            <a:r>
              <a:rPr sz="15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b="1" kern="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累加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590" indent="3175" algn="l" rtl="0" eaLnBrk="0">
              <a:lnSpc>
                <a:spcPct val="141000"/>
              </a:lnSpc>
              <a:spcBef>
                <a:spcPts val="455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3、确认每个灯具的</a:t>
            </a:r>
            <a:r>
              <a:rPr sz="15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区号、组号、灯号与灯具编号图标注</a:t>
            </a:r>
            <a:r>
              <a:rPr sz="15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的信息一致后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，点击【确认】</a:t>
            </a:r>
            <a:r>
              <a:rPr sz="15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，即可完成这一次的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灯具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区号、组号、灯号设置。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6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210" indent="-17145" algn="l" rtl="0" eaLnBrk="0">
              <a:lnSpc>
                <a:spcPct val="132000"/>
              </a:lnSpc>
              <a:spcBef>
                <a:spcPts val="0"/>
              </a:spcBef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</a:t>
            </a:r>
            <a:r>
              <a:rPr sz="15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重复上述2.5.4、</a:t>
            </a:r>
            <a:r>
              <a:rPr sz="1500" b="1" kern="0" spc="-2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2.5.5步骤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，直至完成所有灯具的分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区、分组、灯号设置。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00" name="textbox 2300"/>
          <p:cNvSpPr/>
          <p:nvPr/>
        </p:nvSpPr>
        <p:spPr>
          <a:xfrm>
            <a:off x="582783" y="204688"/>
            <a:ext cx="11408409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标准配置2.2、遥控器找灯页面编辑组号灯号  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02" name="picture 23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23311" y="217388"/>
            <a:ext cx="723997" cy="530588"/>
          </a:xfrm>
          <a:prstGeom prst="rect">
            <a:avLst/>
          </a:prstGeom>
        </p:spPr>
      </p:pic>
      <p:sp>
        <p:nvSpPr>
          <p:cNvPr id="2304" name="rect 2304"/>
          <p:cNvSpPr/>
          <p:nvPr/>
        </p:nvSpPr>
        <p:spPr>
          <a:xfrm>
            <a:off x="2501900" y="1026414"/>
            <a:ext cx="9353423" cy="584834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06" name="textbox 2306"/>
          <p:cNvSpPr/>
          <p:nvPr/>
        </p:nvSpPr>
        <p:spPr>
          <a:xfrm>
            <a:off x="644505" y="1189450"/>
            <a:ext cx="9418319" cy="300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20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标准配置流程         </a:t>
            </a:r>
            <a:r>
              <a:rPr sz="20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</a:t>
            </a: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编制灯具点位分组图      </a:t>
            </a:r>
            <a:r>
              <a:rPr sz="2000" b="1" kern="0" spc="0" dirty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遥控器对灯具进行编组编号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08" name="picture 23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637044" y="1225304"/>
            <a:ext cx="227784" cy="186808"/>
          </a:xfrm>
          <a:prstGeom prst="rect">
            <a:avLst/>
          </a:prstGeom>
        </p:spPr>
      </p:pic>
      <p:sp>
        <p:nvSpPr>
          <p:cNvPr id="2310" name="textbox 2310"/>
          <p:cNvSpPr/>
          <p:nvPr/>
        </p:nvSpPr>
        <p:spPr>
          <a:xfrm>
            <a:off x="5554518" y="2567438"/>
            <a:ext cx="2054225" cy="1049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2510"/>
              </a:lnSpc>
            </a:pPr>
            <a:r>
              <a:rPr sz="2400" b="1" kern="0" spc="0" baseline="10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小程序</a:t>
            </a:r>
            <a:r>
              <a:rPr sz="15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0" baseline="350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-&gt;</a:t>
            </a:r>
            <a:endParaRPr sz="2400" baseline="35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  <a:spcBef>
                <a:spcPts val="460"/>
              </a:spcBef>
            </a:pPr>
            <a:r>
              <a:rPr sz="15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</a:t>
            </a:r>
            <a:r>
              <a:rPr sz="1500" b="1" kern="0" spc="2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端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14325" algn="l" rtl="0" eaLnBrk="0">
              <a:lnSpc>
                <a:spcPts val="695"/>
              </a:lnSpc>
              <a:spcBef>
                <a:spcPts val="85"/>
              </a:spcBef>
            </a:pPr>
            <a:r>
              <a:rPr sz="15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15265" algn="l" rtl="0" eaLnBrk="0">
              <a:lnSpc>
                <a:spcPts val="1130"/>
              </a:lnSpc>
              <a:spcBef>
                <a:spcPts val="95"/>
              </a:spcBef>
            </a:pPr>
            <a:r>
              <a:rPr sz="1500" b="1" kern="0" spc="5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&gt;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12" name="picture 23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sp>
        <p:nvSpPr>
          <p:cNvPr id="2314" name="textbox 2314"/>
          <p:cNvSpPr/>
          <p:nvPr/>
        </p:nvSpPr>
        <p:spPr>
          <a:xfrm>
            <a:off x="6686646" y="2426093"/>
            <a:ext cx="629284" cy="241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翼节能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textbox 2316"/>
          <p:cNvSpPr/>
          <p:nvPr/>
        </p:nvSpPr>
        <p:spPr>
          <a:xfrm>
            <a:off x="415842" y="1162107"/>
            <a:ext cx="4604384" cy="50565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89000"/>
              </a:lnSpc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方式一：在遥控器找灯页面进行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双向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邻组设置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17145" algn="l" rtl="0" eaLnBrk="0">
              <a:lnSpc>
                <a:spcPct val="141000"/>
              </a:lnSpc>
              <a:spcBef>
                <a:spcPts val="455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1、在遥控器找灯页面，勾选</a:t>
            </a:r>
            <a:r>
              <a:rPr sz="15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需要设置</a:t>
            </a: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双向邻组（互</a:t>
            </a:r>
            <a:r>
              <a:rPr sz="15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为邻组）的灯具 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号灯具之间应处于不同组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击【设置邻组】</a:t>
            </a:r>
            <a:r>
              <a:rPr sz="15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8890" algn="l" rtl="0" eaLnBrk="0">
              <a:lnSpc>
                <a:spcPct val="131000"/>
              </a:lnSpc>
              <a:spcBef>
                <a:spcPts val="460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2、确认</a:t>
            </a:r>
            <a:r>
              <a:rPr sz="15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弹出页面的邻组设置是否符合灯具编号图的</a:t>
            </a:r>
            <a:r>
              <a:rPr sz="15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规划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，然后点击【确认】</a:t>
            </a:r>
            <a:r>
              <a:rPr sz="15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按钮完成设置。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89000"/>
              </a:lnSpc>
              <a:spcBef>
                <a:spcPts val="545"/>
              </a:spcBef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方式二：在灯具管理标签页进行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单向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邻组设置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7780" algn="l" rtl="0" eaLnBrk="0">
              <a:lnSpc>
                <a:spcPct val="131000"/>
              </a:lnSpc>
              <a:spcBef>
                <a:spcPts val="460"/>
              </a:spcBef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1、在【灯具管理】</a:t>
            </a:r>
            <a:r>
              <a:rPr sz="15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标签页，找到需要设置邻组的灯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具条目，点击右侧【编辑】</a:t>
            </a:r>
            <a:r>
              <a:rPr sz="1500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7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8255" algn="l" rtl="0" eaLnBrk="0">
              <a:lnSpc>
                <a:spcPct val="141000"/>
              </a:lnSpc>
              <a:spcBef>
                <a:spcPts val="0"/>
              </a:spcBef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2、在弹出的页面中，  </a:t>
            </a:r>
            <a:r>
              <a:rPr sz="1500" b="1" kern="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“关联邻组”</a:t>
            </a:r>
            <a:r>
              <a:rPr sz="1500" b="1" kern="0" spc="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选项根据灯具编</a:t>
            </a:r>
            <a:r>
              <a:rPr sz="15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号图的规划，选择该灯具需要设置的邻组组号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，点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击【保存】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按钮即可完成设置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18" name="picture 23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175503" y="4190200"/>
            <a:ext cx="4954904" cy="2195829"/>
          </a:xfrm>
          <a:prstGeom prst="rect">
            <a:avLst/>
          </a:prstGeom>
        </p:spPr>
      </p:pic>
      <p:pic>
        <p:nvPicPr>
          <p:cNvPr id="2320" name="picture 23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175503" y="1534922"/>
            <a:ext cx="4954904" cy="2195829"/>
          </a:xfrm>
          <a:prstGeom prst="rect">
            <a:avLst/>
          </a:prstGeom>
        </p:spPr>
      </p:pic>
      <p:sp>
        <p:nvSpPr>
          <p:cNvPr id="2322" name="textbox 2322"/>
          <p:cNvSpPr/>
          <p:nvPr/>
        </p:nvSpPr>
        <p:spPr>
          <a:xfrm>
            <a:off x="582783" y="204688"/>
            <a:ext cx="11408409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标准配置3.1、行车</a:t>
            </a: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道灯具设置（邻组联动）  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24" name="picture 23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36429" y="217388"/>
            <a:ext cx="723997" cy="530588"/>
          </a:xfrm>
          <a:prstGeom prst="rect">
            <a:avLst/>
          </a:prstGeom>
        </p:spPr>
      </p:pic>
      <p:pic>
        <p:nvPicPr>
          <p:cNvPr id="2326" name="picture 23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514330" y="3892854"/>
            <a:ext cx="1341881" cy="2711830"/>
          </a:xfrm>
          <a:prstGeom prst="rect">
            <a:avLst/>
          </a:prstGeom>
        </p:spPr>
      </p:pic>
      <p:pic>
        <p:nvPicPr>
          <p:cNvPr id="2328" name="picture 23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514330" y="1024509"/>
            <a:ext cx="1340992" cy="2706242"/>
          </a:xfrm>
          <a:prstGeom prst="rect">
            <a:avLst/>
          </a:prstGeom>
        </p:spPr>
      </p:pic>
      <p:sp>
        <p:nvSpPr>
          <p:cNvPr id="2330" name="textbox 2330"/>
          <p:cNvSpPr/>
          <p:nvPr/>
        </p:nvSpPr>
        <p:spPr>
          <a:xfrm>
            <a:off x="6477684" y="1139195"/>
            <a:ext cx="3970020" cy="3975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15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</a:t>
            </a:r>
            <a:r>
              <a:rPr sz="1500" b="1" kern="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端- </a:t>
            </a:r>
            <a:r>
              <a:rPr sz="1500" b="1" kern="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                          </a:t>
            </a:r>
            <a:r>
              <a:rPr sz="1500" b="1" kern="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翼节</a:t>
            </a:r>
            <a:r>
              <a:rPr sz="15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能小程序</a:t>
            </a:r>
            <a:r>
              <a:rPr sz="1500" b="1" kern="0" spc="1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10" baseline="-40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-&gt;</a:t>
            </a:r>
            <a:endParaRPr sz="2400" baseline="-4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35965" algn="l" rtl="0" eaLnBrk="0">
              <a:lnSpc>
                <a:spcPts val="1135"/>
              </a:lnSpc>
            </a:pPr>
            <a:r>
              <a:rPr sz="1500" b="1" kern="0" spc="5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&gt;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32" name="textbox 2332"/>
          <p:cNvSpPr/>
          <p:nvPr/>
        </p:nvSpPr>
        <p:spPr>
          <a:xfrm>
            <a:off x="6477681" y="3851281"/>
            <a:ext cx="3970020" cy="4000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400" b="1" kern="0" spc="0" baseline="-40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</a:t>
            </a:r>
            <a:r>
              <a:rPr sz="2400" b="1" kern="0" spc="10" baseline="-40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端-</a:t>
            </a:r>
            <a:r>
              <a:rPr sz="15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10" baseline="40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500" b="1" kern="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</a:t>
            </a:r>
            <a:r>
              <a:rPr sz="15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sz="15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翼节能小程序</a:t>
            </a:r>
            <a:r>
              <a:rPr sz="1500" b="1" kern="0" spc="1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-&gt;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35965" algn="l" rtl="0" eaLnBrk="0">
              <a:lnSpc>
                <a:spcPts val="1130"/>
              </a:lnSpc>
            </a:pPr>
            <a:r>
              <a:rPr sz="1500" b="1" kern="0" spc="5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&gt;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34" name="picture 23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textbox 1202"/>
          <p:cNvSpPr/>
          <p:nvPr/>
        </p:nvSpPr>
        <p:spPr>
          <a:xfrm>
            <a:off x="584003" y="204688"/>
            <a:ext cx="11407140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交付安全防护标准工具-示例                          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04" name="picture 12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237762" y="217388"/>
            <a:ext cx="723997" cy="530588"/>
          </a:xfrm>
          <a:prstGeom prst="rect">
            <a:avLst/>
          </a:prstGeom>
        </p:spPr>
      </p:pic>
      <p:sp>
        <p:nvSpPr>
          <p:cNvPr id="1206" name="textbox 1206"/>
          <p:cNvSpPr/>
          <p:nvPr/>
        </p:nvSpPr>
        <p:spPr>
          <a:xfrm>
            <a:off x="2180810" y="6103422"/>
            <a:ext cx="7774305" cy="4038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2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切记先断电再施工</a:t>
            </a:r>
            <a:r>
              <a:rPr sz="2700" b="1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！！！</a:t>
            </a:r>
            <a:r>
              <a:rPr sz="2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安全施工大于一切</a:t>
            </a:r>
            <a:r>
              <a:rPr sz="2700" b="1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！！！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08" name="picture 12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96429" y="1290319"/>
            <a:ext cx="1620900" cy="1271651"/>
          </a:xfrm>
          <a:prstGeom prst="rect">
            <a:avLst/>
          </a:prstGeom>
        </p:spPr>
      </p:pic>
      <p:pic>
        <p:nvPicPr>
          <p:cNvPr id="1210" name="picture 12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293109" y="1292986"/>
            <a:ext cx="1287653" cy="1271651"/>
          </a:xfrm>
          <a:prstGeom prst="rect">
            <a:avLst/>
          </a:prstGeom>
        </p:spPr>
      </p:pic>
      <p:pic>
        <p:nvPicPr>
          <p:cNvPr id="1212" name="picture 12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410072" y="1316177"/>
            <a:ext cx="1308607" cy="1225346"/>
          </a:xfrm>
          <a:prstGeom prst="rect">
            <a:avLst/>
          </a:prstGeom>
        </p:spPr>
      </p:pic>
      <p:pic>
        <p:nvPicPr>
          <p:cNvPr id="1214" name="picture 12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374764" y="3718560"/>
            <a:ext cx="1341120" cy="1158493"/>
          </a:xfrm>
          <a:prstGeom prst="rect">
            <a:avLst/>
          </a:prstGeom>
        </p:spPr>
      </p:pic>
      <p:pic>
        <p:nvPicPr>
          <p:cNvPr id="1216" name="picture 12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623297" y="1439493"/>
            <a:ext cx="1186522" cy="1180388"/>
          </a:xfrm>
          <a:prstGeom prst="rect">
            <a:avLst/>
          </a:prstGeom>
        </p:spPr>
      </p:pic>
      <p:pic>
        <p:nvPicPr>
          <p:cNvPr id="1218" name="picture 12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182617" y="3654856"/>
            <a:ext cx="1262634" cy="1078941"/>
          </a:xfrm>
          <a:prstGeom prst="rect">
            <a:avLst/>
          </a:prstGeom>
        </p:spPr>
      </p:pic>
      <p:pic>
        <p:nvPicPr>
          <p:cNvPr id="1220" name="picture 12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7642399" y="1254821"/>
            <a:ext cx="919041" cy="1348616"/>
          </a:xfrm>
          <a:prstGeom prst="rect">
            <a:avLst/>
          </a:prstGeom>
        </p:spPr>
      </p:pic>
      <p:pic>
        <p:nvPicPr>
          <p:cNvPr id="1222" name="picture 12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8917431" y="3617467"/>
            <a:ext cx="863980" cy="1360677"/>
          </a:xfrm>
          <a:prstGeom prst="rect">
            <a:avLst/>
          </a:prstGeom>
        </p:spPr>
      </p:pic>
      <p:pic>
        <p:nvPicPr>
          <p:cNvPr id="1224" name="picture 12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2018410" y="3812540"/>
            <a:ext cx="1434338" cy="763777"/>
          </a:xfrm>
          <a:prstGeom prst="rect">
            <a:avLst/>
          </a:prstGeom>
        </p:spPr>
      </p:pic>
      <p:sp>
        <p:nvSpPr>
          <p:cNvPr id="1226" name="textbox 1226"/>
          <p:cNvSpPr/>
          <p:nvPr/>
        </p:nvSpPr>
        <p:spPr>
          <a:xfrm>
            <a:off x="8399982" y="5204593"/>
            <a:ext cx="1910714" cy="5257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50875" algn="l" rtl="0" eaLnBrk="0">
              <a:lnSpc>
                <a:spcPct val="9400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交通锥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4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阻挡人员/车辆经过施工区域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28" name="textbox 1228"/>
          <p:cNvSpPr/>
          <p:nvPr/>
        </p:nvSpPr>
        <p:spPr>
          <a:xfrm>
            <a:off x="6280607" y="5204593"/>
            <a:ext cx="1539875" cy="5257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61315" algn="l" rtl="0" eaLnBrk="0">
              <a:lnSpc>
                <a:spcPct val="9400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施工围挡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4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防止施工区域意外闯入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30" name="textbox 1230"/>
          <p:cNvSpPr/>
          <p:nvPr/>
        </p:nvSpPr>
        <p:spPr>
          <a:xfrm>
            <a:off x="9521494" y="2935992"/>
            <a:ext cx="1393825" cy="5257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1770" algn="l" rtl="0" eaLnBrk="0">
              <a:lnSpc>
                <a:spcPct val="9400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充电投光灯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4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用于断电施工的照明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32" name="textbox 1232"/>
          <p:cNvSpPr/>
          <p:nvPr/>
        </p:nvSpPr>
        <p:spPr>
          <a:xfrm>
            <a:off x="7450683" y="2935992"/>
            <a:ext cx="1306830" cy="5257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8285" algn="l" rtl="0" eaLnBrk="0">
              <a:lnSpc>
                <a:spcPct val="9400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反光背心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4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警示来往人员/车辆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34" name="textbox 1234"/>
          <p:cNvSpPr/>
          <p:nvPr/>
        </p:nvSpPr>
        <p:spPr>
          <a:xfrm>
            <a:off x="5452186" y="2938157"/>
            <a:ext cx="1235075" cy="5264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9710" algn="l" rtl="0" eaLnBrk="0">
              <a:lnSpc>
                <a:spcPct val="95000"/>
              </a:lnSpc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电工手套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4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防止意外触电事故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36" name="textbox 1236"/>
          <p:cNvSpPr/>
          <p:nvPr/>
        </p:nvSpPr>
        <p:spPr>
          <a:xfrm>
            <a:off x="1094181" y="2935992"/>
            <a:ext cx="1235075" cy="5257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1150" algn="l" rtl="0" eaLnBrk="0">
              <a:lnSpc>
                <a:spcPct val="9400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安全帽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4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防止高空坠物砸伤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38" name="textbox 1238"/>
          <p:cNvSpPr/>
          <p:nvPr/>
        </p:nvSpPr>
        <p:spPr>
          <a:xfrm>
            <a:off x="4205935" y="5204593"/>
            <a:ext cx="1235075" cy="5257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9710" algn="l" rtl="0" eaLnBrk="0">
              <a:lnSpc>
                <a:spcPct val="94000"/>
              </a:lnSpc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防尘口罩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4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防止粉尘吸入肺部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40" name="textbox 1240"/>
          <p:cNvSpPr/>
          <p:nvPr/>
        </p:nvSpPr>
        <p:spPr>
          <a:xfrm>
            <a:off x="3476828" y="2938157"/>
            <a:ext cx="930275" cy="5264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750" algn="l" rtl="0" eaLnBrk="0">
              <a:lnSpc>
                <a:spcPct val="9500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安全带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4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防止高空坠落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42" name="textbox 1242"/>
          <p:cNvSpPr/>
          <p:nvPr/>
        </p:nvSpPr>
        <p:spPr>
          <a:xfrm>
            <a:off x="2275281" y="5204593"/>
            <a:ext cx="930275" cy="5257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115" algn="l" rtl="0" eaLnBrk="0">
              <a:lnSpc>
                <a:spcPct val="9400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护目镜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4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防止粉尘入眼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44" name="picture 12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6" name="picture 23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169409" y="2712720"/>
            <a:ext cx="7480934" cy="3178809"/>
          </a:xfrm>
          <a:prstGeom prst="rect">
            <a:avLst/>
          </a:prstGeom>
        </p:spPr>
      </p:pic>
      <p:sp>
        <p:nvSpPr>
          <p:cNvPr id="2338" name="textbox 2338"/>
          <p:cNvSpPr/>
          <p:nvPr/>
        </p:nvSpPr>
        <p:spPr>
          <a:xfrm>
            <a:off x="335356" y="1055751"/>
            <a:ext cx="11520169" cy="1198244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2085" algn="l" rtl="0" eaLnBrk="0">
              <a:lnSpc>
                <a:spcPct val="89000"/>
              </a:lnSpc>
              <a:spcBef>
                <a:spcPts val="0"/>
              </a:spcBef>
            </a:pP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仅当客户的车位灯具按标准化配置流程（即停车位灯具单独感应，不与其他灯具联动，且所有停车位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474085" algn="l" rtl="0" eaLnBrk="0">
              <a:lnSpc>
                <a:spcPct val="89000"/>
              </a:lnSpc>
            </a:pP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灯具组号相同），才执行本步骤的操作。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40" name="textbox 2340"/>
          <p:cNvSpPr/>
          <p:nvPr/>
        </p:nvSpPr>
        <p:spPr>
          <a:xfrm>
            <a:off x="341982" y="2635516"/>
            <a:ext cx="3663315" cy="3394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9685" algn="l" rtl="0" eaLnBrk="0">
              <a:lnSpc>
                <a:spcPct val="141000"/>
              </a:lnSpc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1、点击左侧</a:t>
            </a:r>
            <a:r>
              <a:rPr sz="15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【节能应用魔方】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-【室内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照明管理】</a:t>
            </a:r>
            <a:r>
              <a:rPr sz="1500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模块后，点击进入【灯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具管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理】</a:t>
            </a:r>
            <a:r>
              <a:rPr sz="1500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标签页；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9525" algn="l" rtl="0" eaLnBrk="0">
              <a:lnSpc>
                <a:spcPct val="131000"/>
              </a:lnSpc>
              <a:spcBef>
                <a:spcPts val="450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2、点击</a:t>
            </a:r>
            <a:r>
              <a:rPr sz="15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任一灯具条</a:t>
            </a: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右侧【批量操作-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参数设置】</a:t>
            </a:r>
            <a:r>
              <a:rPr sz="1500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7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11430" algn="l" rtl="0" eaLnBrk="0">
              <a:lnSpc>
                <a:spcPct val="146000"/>
              </a:lnSpc>
              <a:spcBef>
                <a:spcPts val="5"/>
              </a:spcBef>
            </a:pP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3、在弹出的页面中：  【选择范围】</a:t>
            </a:r>
            <a:r>
              <a:rPr sz="1500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择</a:t>
            </a:r>
            <a:r>
              <a:rPr sz="15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“选中灯具所在分组”</a:t>
            </a:r>
            <a:r>
              <a:rPr sz="1500" b="1" kern="0" spc="-2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；【组网开关】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</a:t>
            </a:r>
            <a:r>
              <a:rPr sz="15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“关闭”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，点击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【保存】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按钮完成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配置。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42" name="textbox 2342"/>
          <p:cNvSpPr/>
          <p:nvPr/>
        </p:nvSpPr>
        <p:spPr>
          <a:xfrm>
            <a:off x="582783" y="204688"/>
            <a:ext cx="11408409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标准配置3.2、停车位灯具设置（关闭组网功能）        </a:t>
            </a: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44" name="picture 23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54265" y="217388"/>
            <a:ext cx="723997" cy="530588"/>
          </a:xfrm>
          <a:prstGeom prst="rect">
            <a:avLst/>
          </a:prstGeom>
        </p:spPr>
      </p:pic>
      <p:pic>
        <p:nvPicPr>
          <p:cNvPr id="2346" name="picture 23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8" name="picture 23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069079" y="2622397"/>
            <a:ext cx="7786242" cy="3450590"/>
          </a:xfrm>
          <a:prstGeom prst="rect">
            <a:avLst/>
          </a:prstGeom>
        </p:spPr>
      </p:pic>
      <p:sp>
        <p:nvSpPr>
          <p:cNvPr id="2350" name="textbox 2350"/>
          <p:cNvSpPr/>
          <p:nvPr/>
        </p:nvSpPr>
        <p:spPr>
          <a:xfrm>
            <a:off x="417064" y="2650121"/>
            <a:ext cx="3718559" cy="35483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5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要被设置的灯具；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3825" algn="l" rtl="0" eaLnBrk="0">
              <a:lnSpc>
                <a:spcPct val="95000"/>
              </a:lnSpc>
              <a:spcBef>
                <a:spcPts val="1610"/>
              </a:spcBef>
            </a:pPr>
            <a:r>
              <a:rPr sz="15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【亮灯模式】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选择：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6545" indent="-269875" algn="l" rtl="0" eaLnBrk="0">
              <a:lnSpc>
                <a:spcPct val="131000"/>
              </a:lnSpc>
              <a:spcBef>
                <a:spcPts val="455"/>
              </a:spcBef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“常亮模式”亮度一直保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持在</a:t>
            </a:r>
            <a:r>
              <a:rPr sz="1500" b="1" kern="0" spc="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有人亮</a:t>
            </a:r>
            <a:r>
              <a:rPr sz="15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b="1" kern="0" spc="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670" algn="l" rtl="0" eaLnBrk="0">
              <a:lnSpc>
                <a:spcPct val="95000"/>
              </a:lnSpc>
              <a:spcBef>
                <a:spcPts val="455"/>
              </a:spcBef>
            </a:pP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“常灭模式”亮度一直保持在</a:t>
            </a:r>
            <a:r>
              <a:rPr sz="1500" b="1" kern="0" spc="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0%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7180" indent="-270510" algn="l" rtl="0" eaLnBrk="0">
              <a:lnSpc>
                <a:spcPct val="146000"/>
              </a:lnSpc>
              <a:spcBef>
                <a:spcPts val="5"/>
              </a:spcBef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500" kern="0" spc="-4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“感应模式”亮度平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时保持</a:t>
            </a:r>
            <a:r>
              <a:rPr sz="1500" b="1" kern="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无人亮度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在感应到人车移动时切换到</a:t>
            </a: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有人亮度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感应不到人车移动后</a:t>
            </a:r>
            <a:r>
              <a:rPr sz="1500" b="1" kern="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延时X秒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灯光亮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度从有人亮度切换为无人亮度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52" name="textbox 2352"/>
          <p:cNvSpPr/>
          <p:nvPr/>
        </p:nvSpPr>
        <p:spPr>
          <a:xfrm>
            <a:off x="335356" y="1055751"/>
            <a:ext cx="11520169" cy="567690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728720" algn="l" rtl="0" eaLnBrk="0">
              <a:lnSpc>
                <a:spcPct val="89000"/>
              </a:lnSpc>
            </a:pPr>
            <a:r>
              <a:rPr sz="2000" b="1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运行模式可根据客户需求灵</a:t>
            </a:r>
            <a:r>
              <a:rPr sz="2000" b="1" kern="0" spc="-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活配置。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54" name="textbox 2354"/>
          <p:cNvSpPr/>
          <p:nvPr/>
        </p:nvSpPr>
        <p:spPr>
          <a:xfrm>
            <a:off x="583596" y="204688"/>
            <a:ext cx="11407775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运行模式：灯具亮度及亮灯模式设置                               </a:t>
            </a:r>
            <a:r>
              <a:rPr sz="3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56" name="picture 23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34006" y="217388"/>
            <a:ext cx="723997" cy="530588"/>
          </a:xfrm>
          <a:prstGeom prst="rect">
            <a:avLst/>
          </a:prstGeom>
        </p:spPr>
      </p:pic>
      <p:sp>
        <p:nvSpPr>
          <p:cNvPr id="2358" name="textbox 2358"/>
          <p:cNvSpPr/>
          <p:nvPr/>
        </p:nvSpPr>
        <p:spPr>
          <a:xfrm>
            <a:off x="425776" y="1815470"/>
            <a:ext cx="8504555" cy="7105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590" algn="l" rtl="0" eaLnBrk="0">
              <a:lnSpc>
                <a:spcPct val="94000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1、点击进入【灯具管理】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标签页，勾选需要被设置的灯具，点击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【批量操作-更换模式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6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  <a:spcBef>
                <a:spcPts val="0"/>
              </a:spcBef>
            </a:pP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2、在弹出的页面中，  【设置范围】</a:t>
            </a:r>
            <a:r>
              <a:rPr sz="15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60" name="picture 23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textbox 2362"/>
          <p:cNvSpPr/>
          <p:nvPr/>
        </p:nvSpPr>
        <p:spPr>
          <a:xfrm>
            <a:off x="6930390" y="4815713"/>
            <a:ext cx="3533140" cy="708025"/>
          </a:xfrm>
          <a:prstGeom prst="roundRect">
            <a:avLst>
              <a:gd name="adj" fmla="val 17773"/>
            </a:avLst>
          </a:prstGeom>
          <a:solidFill>
            <a:srgbClr val="F2CBCB">
              <a:alpha val="100000"/>
            </a:srgbClr>
          </a:solidFill>
          <a:ln w="9525" cap="flat">
            <a:solidFill>
              <a:srgbClr val="FFFFFF"/>
            </a:solidFill>
            <a:prstDash val="solid"/>
            <a:miter lim="0"/>
          </a:ln>
        </p:spPr>
        <p:txBody>
          <a:bodyPr vert="horz" wrap="square" lIns="0" tIns="0" rIns="0" bIns="0"/>
          <a:lstStyle/>
          <a:p/>
        </p:txBody>
      </p:sp>
      <p:sp>
        <p:nvSpPr>
          <p:cNvPr id="2364" name="textbox 2364"/>
          <p:cNvSpPr/>
          <p:nvPr/>
        </p:nvSpPr>
        <p:spPr>
          <a:xfrm>
            <a:off x="5155129" y="1510334"/>
            <a:ext cx="4369434" cy="5194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11810" algn="l" rtl="0" eaLnBrk="0">
              <a:lnSpc>
                <a:spcPct val="89000"/>
              </a:lnSpc>
            </a:pPr>
            <a:r>
              <a:rPr sz="4800" b="1" kern="0" spc="-6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9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11810" algn="l" rtl="0" eaLnBrk="0">
              <a:lnSpc>
                <a:spcPct val="89000"/>
              </a:lnSpc>
              <a:spcBef>
                <a:spcPts val="1440"/>
              </a:spcBef>
            </a:pPr>
            <a:r>
              <a:rPr sz="4800" b="1" kern="0" spc="-6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9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11810" algn="l" rtl="0" eaLnBrk="0">
              <a:lnSpc>
                <a:spcPct val="89000"/>
              </a:lnSpc>
              <a:spcBef>
                <a:spcPts val="1450"/>
              </a:spcBef>
            </a:pPr>
            <a:r>
              <a:rPr sz="4800" b="1" kern="0" spc="-6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9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0000"/>
              </a:lnSpc>
              <a:spcBef>
                <a:spcPts val="1425"/>
              </a:spcBef>
            </a:pPr>
            <a:r>
              <a:rPr sz="7300" b="1" kern="0" spc="-20" baseline="-400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r>
              <a:rPr sz="4700" b="1" kern="0" spc="7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4900" b="1" kern="0" spc="-20" baseline="60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安全控电</a:t>
            </a:r>
            <a:endParaRPr sz="4900" baseline="6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1600" b="1" i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赋</a:t>
            </a:r>
            <a:r>
              <a:rPr sz="16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600" b="1" i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6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600" b="1" i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</a:t>
            </a:r>
            <a:r>
              <a:rPr sz="1600" b="1" kern="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600" b="1" i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4" name="group 34"/>
          <p:cNvGrpSpPr/>
          <p:nvPr/>
        </p:nvGrpSpPr>
        <p:grpSpPr>
          <a:xfrm rot="21600000">
            <a:off x="1158709" y="1934590"/>
            <a:ext cx="3096933" cy="3097022"/>
            <a:chOff x="0" y="0"/>
            <a:chExt cx="3096933" cy="3097022"/>
          </a:xfrm>
        </p:grpSpPr>
        <p:sp>
          <p:nvSpPr>
            <p:cNvPr id="2366" name="path 2366"/>
            <p:cNvSpPr/>
            <p:nvPr/>
          </p:nvSpPr>
          <p:spPr>
            <a:xfrm>
              <a:off x="0" y="0"/>
              <a:ext cx="3096933" cy="3097022"/>
            </a:xfrm>
            <a:custGeom>
              <a:avLst/>
              <a:gdLst/>
              <a:ahLst/>
              <a:cxnLst/>
              <a:rect l="0" t="0" r="0" b="0"/>
              <a:pathLst>
                <a:path w="4877" h="4877">
                  <a:moveTo>
                    <a:pt x="0" y="2438"/>
                  </a:moveTo>
                  <a:cubicBezTo>
                    <a:pt x="0" y="1091"/>
                    <a:pt x="1091" y="0"/>
                    <a:pt x="2438" y="0"/>
                  </a:cubicBezTo>
                  <a:cubicBezTo>
                    <a:pt x="3785" y="0"/>
                    <a:pt x="4877" y="1091"/>
                    <a:pt x="4877" y="2438"/>
                  </a:cubicBezTo>
                  <a:cubicBezTo>
                    <a:pt x="4877" y="3785"/>
                    <a:pt x="3785" y="4877"/>
                    <a:pt x="2438" y="4877"/>
                  </a:cubicBezTo>
                  <a:cubicBezTo>
                    <a:pt x="1091" y="4877"/>
                    <a:pt x="0" y="3785"/>
                    <a:pt x="0" y="2438"/>
                  </a:cubicBezTo>
                </a:path>
              </a:pathLst>
            </a:custGeom>
            <a:solidFill>
              <a:srgbClr val="F2F2F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68" name="textbox 2368"/>
            <p:cNvSpPr/>
            <p:nvPr/>
          </p:nvSpPr>
          <p:spPr>
            <a:xfrm>
              <a:off x="-12700" y="-12700"/>
              <a:ext cx="3122929" cy="312292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71550" algn="l" rtl="0" eaLnBrk="0">
                <a:lnSpc>
                  <a:spcPct val="89000"/>
                </a:lnSpc>
                <a:spcBef>
                  <a:spcPts val="0"/>
                </a:spcBef>
              </a:pPr>
              <a:r>
                <a:rPr sz="4800" b="1" kern="0" spc="-50" dirty="0">
                  <a:solidFill>
                    <a:srgbClr val="B8160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目录</a:t>
              </a:r>
              <a:endParaRPr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370" name="textbox 2370"/>
          <p:cNvSpPr/>
          <p:nvPr/>
        </p:nvSpPr>
        <p:spPr>
          <a:xfrm>
            <a:off x="6930390" y="3691382"/>
            <a:ext cx="3533140" cy="708025"/>
          </a:xfrm>
          <a:prstGeom prst="roundRect">
            <a:avLst>
              <a:gd name="adj" fmla="val 17777"/>
            </a:avLst>
          </a:prstGeom>
          <a:solidFill>
            <a:srgbClr val="C00000">
              <a:alpha val="100000"/>
            </a:srgbClr>
          </a:solidFill>
          <a:ln w="9525" cap="flat">
            <a:solidFill>
              <a:srgbClr val="FFFFF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13715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分体空调智控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72" name="textbox 2372"/>
          <p:cNvSpPr/>
          <p:nvPr/>
        </p:nvSpPr>
        <p:spPr>
          <a:xfrm>
            <a:off x="6930390" y="1442592"/>
            <a:ext cx="3533140" cy="708025"/>
          </a:xfrm>
          <a:prstGeom prst="roundRect">
            <a:avLst>
              <a:gd name="adj" fmla="val 17773"/>
            </a:avLst>
          </a:prstGeom>
          <a:solidFill>
            <a:srgbClr val="F2CBCB">
              <a:alpha val="100000"/>
            </a:srgbClr>
          </a:solidFill>
          <a:ln w="9525" cap="flat">
            <a:solidFill>
              <a:srgbClr val="FFFFF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68730" algn="l" rtl="0" eaLnBrk="0">
              <a:lnSpc>
                <a:spcPct val="89000"/>
              </a:lnSpc>
              <a:spcBef>
                <a:spcPts val="0"/>
              </a:spcBef>
            </a:pPr>
            <a:r>
              <a:rPr sz="32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</a:t>
            </a:r>
            <a:r>
              <a:rPr sz="32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言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74" name="textbox 2374"/>
          <p:cNvSpPr/>
          <p:nvPr/>
        </p:nvSpPr>
        <p:spPr>
          <a:xfrm>
            <a:off x="6930390" y="2566924"/>
            <a:ext cx="3533140" cy="708025"/>
          </a:xfrm>
          <a:prstGeom prst="roundRect">
            <a:avLst>
              <a:gd name="adj" fmla="val 17773"/>
            </a:avLst>
          </a:prstGeom>
          <a:solidFill>
            <a:srgbClr val="F2CBCB">
              <a:alpha val="100000"/>
            </a:srgbClr>
          </a:solidFill>
          <a:ln w="9525" cap="flat">
            <a:solidFill>
              <a:srgbClr val="FFFFF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2578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室内绿色照明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76" name="picture 23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88759" y="246862"/>
            <a:ext cx="1694052" cy="539013"/>
          </a:xfrm>
          <a:prstGeom prst="rect">
            <a:avLst/>
          </a:prstGeom>
        </p:spPr>
      </p:pic>
      <p:pic>
        <p:nvPicPr>
          <p:cNvPr id="2378" name="picture 23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282570" y="740790"/>
            <a:ext cx="9333738" cy="50800"/>
          </a:xfrm>
          <a:prstGeom prst="rect">
            <a:avLst/>
          </a:prstGeom>
        </p:spPr>
      </p:pic>
      <p:sp>
        <p:nvSpPr>
          <p:cNvPr id="2380" name="textbox 2380"/>
          <p:cNvSpPr/>
          <p:nvPr/>
        </p:nvSpPr>
        <p:spPr>
          <a:xfrm>
            <a:off x="10463276" y="3691382"/>
            <a:ext cx="1047750" cy="354329"/>
          </a:xfrm>
          <a:prstGeom prst="roundRect">
            <a:avLst>
              <a:gd name="adj" fmla="val 18850"/>
            </a:avLst>
          </a:prstGeom>
          <a:solidFill>
            <a:srgbClr val="C00000">
              <a:alpha val="100000"/>
            </a:srgbClr>
          </a:solidFill>
          <a:ln w="9525" cap="flat">
            <a:solidFill>
              <a:srgbClr val="FFFFF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06705" algn="l" rtl="0" eaLnBrk="0">
              <a:lnSpc>
                <a:spcPct val="94000"/>
              </a:lnSpc>
              <a:spcBef>
                <a:spcPts val="0"/>
              </a:spcBef>
            </a:pPr>
            <a:r>
              <a:rPr sz="15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勘察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82" name="textbox 2382"/>
          <p:cNvSpPr/>
          <p:nvPr/>
        </p:nvSpPr>
        <p:spPr>
          <a:xfrm>
            <a:off x="10463276" y="4045330"/>
            <a:ext cx="1047750" cy="354329"/>
          </a:xfrm>
          <a:prstGeom prst="roundRect">
            <a:avLst>
              <a:gd name="adj" fmla="val 18848"/>
            </a:avLst>
          </a:prstGeom>
          <a:solidFill>
            <a:srgbClr val="F3D1D1">
              <a:alpha val="100000"/>
            </a:srgbClr>
          </a:solidFill>
          <a:ln w="9525" cap="flat">
            <a:solidFill>
              <a:srgbClr val="FFFFF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04800" algn="l" rtl="0" eaLnBrk="0">
              <a:lnSpc>
                <a:spcPct val="94000"/>
              </a:lnSpc>
              <a:spcBef>
                <a:spcPts val="0"/>
              </a:spcBef>
            </a:pPr>
            <a:r>
              <a:rPr sz="15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交付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84" name="picture 23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54215" y="217388"/>
            <a:ext cx="723997" cy="530588"/>
          </a:xfrm>
          <a:prstGeom prst="rect">
            <a:avLst/>
          </a:prstGeom>
        </p:spPr>
      </p:pic>
      <p:pic>
        <p:nvPicPr>
          <p:cNvPr id="2386" name="picture 23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404100" y="6578820"/>
            <a:ext cx="4212209" cy="39999"/>
          </a:xfrm>
          <a:prstGeom prst="rect">
            <a:avLst/>
          </a:prstGeom>
        </p:spPr>
      </p:pic>
      <p:pic>
        <p:nvPicPr>
          <p:cNvPr id="2388" name="picture 23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75729" y="6578888"/>
            <a:ext cx="4074540" cy="3993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textbox 2390"/>
          <p:cNvSpPr/>
          <p:nvPr/>
        </p:nvSpPr>
        <p:spPr>
          <a:xfrm>
            <a:off x="2963164" y="1163040"/>
            <a:ext cx="1951354" cy="46228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7005" algn="l" rtl="0" eaLnBrk="0">
              <a:lnSpc>
                <a:spcPct val="94000"/>
              </a:lnSpc>
            </a:pPr>
            <a:r>
              <a:rPr sz="1500" b="1" kern="0" spc="9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空调全景环境照片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92" name="picture 23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44702" y="1667001"/>
            <a:ext cx="6187922" cy="4617885"/>
          </a:xfrm>
          <a:prstGeom prst="rect">
            <a:avLst/>
          </a:prstGeom>
        </p:spPr>
      </p:pic>
      <p:sp>
        <p:nvSpPr>
          <p:cNvPr id="2394" name="rect 2394"/>
          <p:cNvSpPr/>
          <p:nvPr/>
        </p:nvSpPr>
        <p:spPr>
          <a:xfrm>
            <a:off x="7617997" y="1772293"/>
            <a:ext cx="3730819" cy="419742"/>
          </a:xfrm>
          <a:prstGeom prst="rect">
            <a:avLst/>
          </a:prstGeom>
          <a:solidFill>
            <a:srgbClr val="EC4B12">
              <a:alpha val="10588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396" name="picture 23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633589" y="1740535"/>
            <a:ext cx="3719068" cy="401827"/>
          </a:xfrm>
          <a:prstGeom prst="rect">
            <a:avLst/>
          </a:prstGeom>
        </p:spPr>
      </p:pic>
      <p:sp>
        <p:nvSpPr>
          <p:cNvPr id="2398" name="rect 2398"/>
          <p:cNvSpPr/>
          <p:nvPr/>
        </p:nvSpPr>
        <p:spPr>
          <a:xfrm>
            <a:off x="7617997" y="3043309"/>
            <a:ext cx="3730819" cy="419742"/>
          </a:xfrm>
          <a:prstGeom prst="rect">
            <a:avLst/>
          </a:prstGeom>
          <a:solidFill>
            <a:srgbClr val="E94A15">
              <a:alpha val="9411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400" name="picture 24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633843" y="3011424"/>
            <a:ext cx="3718941" cy="401827"/>
          </a:xfrm>
          <a:prstGeom prst="rect">
            <a:avLst/>
          </a:prstGeom>
        </p:spPr>
      </p:pic>
      <p:graphicFrame>
        <p:nvGraphicFramePr>
          <p:cNvPr id="2402" name="table 2402"/>
          <p:cNvGraphicFramePr>
            <a:graphicFrameLocks noGrp="1"/>
          </p:cNvGraphicFramePr>
          <p:nvPr/>
        </p:nvGraphicFramePr>
        <p:xfrm>
          <a:off x="7431151" y="1382141"/>
          <a:ext cx="4171315" cy="5189854"/>
        </p:xfrm>
        <a:graphic>
          <a:graphicData uri="http://schemas.openxmlformats.org/drawingml/2006/table">
            <a:tbl>
              <a:tblPr/>
              <a:tblGrid>
                <a:gridCol w="4171315"/>
              </a:tblGrid>
              <a:tr h="8851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5857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 空调是什么类型？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642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003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确认空调机型：柜机？壁挂机？其它类型？  </a:t>
                      </a:r>
                      <a:r>
                        <a:rPr sz="1400" b="1" kern="0" spc="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59080" algn="l" rtl="0" eaLnBrk="0">
                        <a:lnSpc>
                          <a:spcPts val="2520"/>
                        </a:lnSpc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目前标品主要面向柜机和壁挂机进行推广）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96620" algn="l" rtl="0" eaLnBrk="0">
                        <a:lnSpc>
                          <a:spcPct val="89000"/>
                        </a:lnSpc>
                      </a:pPr>
                      <a:r>
                        <a:rPr sz="14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 周围的安装环境是否合适？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68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734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是否有足够的安装空间？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633095" indent="-334010" algn="l" rtl="0" eaLnBrk="0">
                        <a:lnSpc>
                          <a:spcPct val="136000"/>
                        </a:lnSpc>
                        <a:spcBef>
                          <a:spcPts val="1375"/>
                        </a:spcBef>
                      </a:pP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壁挂空调的</a:t>
                      </a:r>
                      <a:r>
                        <a:rPr sz="1400" b="1" kern="0" spc="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原始插座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的位置是否适宜？  </a:t>
                      </a:r>
                      <a:r>
                        <a:rPr sz="1400" kern="0" spc="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1400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1400" kern="0" spc="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空调附近不宜有玻璃</a:t>
                      </a:r>
                      <a:r>
                        <a:rPr sz="1400" kern="0" spc="-1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，且插座被窗帘、横      </a:t>
                      </a:r>
                      <a:r>
                        <a:rPr sz="1400" kern="0" spc="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梁或者其它物体进行遮</a:t>
                      </a:r>
                      <a:r>
                        <a:rPr sz="1400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挡</a:t>
                      </a:r>
                      <a:r>
                        <a:rPr sz="1400" kern="0" spc="-1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，插座离空调本      </a:t>
                      </a:r>
                      <a:r>
                        <a:rPr sz="1400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体或者墙角需有大约10cm距离）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3095" indent="-330200" algn="l" rtl="0" eaLnBrk="0">
                        <a:lnSpc>
                          <a:spcPct val="132000"/>
                        </a:lnSpc>
                        <a:spcBef>
                          <a:spcPts val="5"/>
                        </a:spcBef>
                      </a:pPr>
                      <a:r>
                        <a:rPr sz="1400" b="1" kern="0" spc="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   插座供电的空调</a:t>
                      </a:r>
                      <a:r>
                        <a:rPr sz="1400" b="1" kern="0" spc="-19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400" b="1" kern="0" spc="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最好不要在玻</a:t>
                      </a:r>
                      <a:r>
                        <a:rPr sz="14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璃窗户附      </a:t>
                      </a:r>
                      <a:r>
                        <a:rPr sz="14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近</a:t>
                      </a:r>
                      <a:r>
                        <a:rPr sz="1400" b="1" kern="0" spc="-10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，红外线可能会透过玻璃直接穿透到室    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</a:t>
                      </a:r>
                      <a:r>
                        <a:rPr sz="14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，无法通过反射接收。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04" name="textbox 2404"/>
          <p:cNvSpPr/>
          <p:nvPr/>
        </p:nvSpPr>
        <p:spPr>
          <a:xfrm>
            <a:off x="580748" y="204688"/>
            <a:ext cx="11410315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确定现场空调的全景环境                               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06" name="picture 24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248020" y="217388"/>
            <a:ext cx="723997" cy="530588"/>
          </a:xfrm>
          <a:prstGeom prst="rect">
            <a:avLst/>
          </a:prstGeom>
        </p:spPr>
      </p:pic>
      <p:sp>
        <p:nvSpPr>
          <p:cNvPr id="2408" name="textbox 2408"/>
          <p:cNvSpPr/>
          <p:nvPr/>
        </p:nvSpPr>
        <p:spPr>
          <a:xfrm>
            <a:off x="8541257" y="1163040"/>
            <a:ext cx="1951354" cy="46228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74980" algn="l" rtl="0" eaLnBrk="0">
              <a:lnSpc>
                <a:spcPct val="94000"/>
              </a:lnSpc>
            </a:pPr>
            <a:r>
              <a:rPr sz="1500" b="1" kern="0" spc="8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需确认信息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10" name="picture 24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6"/>
          <p:cNvGrpSpPr/>
          <p:nvPr/>
        </p:nvGrpSpPr>
        <p:grpSpPr>
          <a:xfrm rot="21600000">
            <a:off x="839355" y="1667001"/>
            <a:ext cx="6167487" cy="4617885"/>
            <a:chOff x="0" y="0"/>
            <a:chExt cx="6167487" cy="4617885"/>
          </a:xfrm>
        </p:grpSpPr>
        <p:pic>
          <p:nvPicPr>
            <p:cNvPr id="2412" name="picture 24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6167487" cy="4617885"/>
            </a:xfrm>
            <a:prstGeom prst="rect">
              <a:avLst/>
            </a:prstGeom>
          </p:spPr>
        </p:pic>
        <p:sp>
          <p:nvSpPr>
            <p:cNvPr id="2414" name="rect 2414"/>
            <p:cNvSpPr/>
            <p:nvPr/>
          </p:nvSpPr>
          <p:spPr>
            <a:xfrm>
              <a:off x="4034015" y="1183259"/>
              <a:ext cx="1269872" cy="377571"/>
            </a:xfrm>
            <a:prstGeom prst="rect">
              <a:avLst/>
            </a:prstGeom>
            <a:solidFill>
              <a:srgbClr val="F79C97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16" name="rect 2416"/>
            <p:cNvSpPr/>
            <p:nvPr/>
          </p:nvSpPr>
          <p:spPr>
            <a:xfrm>
              <a:off x="4217403" y="2972689"/>
              <a:ext cx="1053083" cy="377571"/>
            </a:xfrm>
            <a:prstGeom prst="rect">
              <a:avLst/>
            </a:prstGeom>
            <a:solidFill>
              <a:srgbClr val="F79C97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18" name="rect 2418"/>
            <p:cNvSpPr/>
            <p:nvPr/>
          </p:nvSpPr>
          <p:spPr>
            <a:xfrm>
              <a:off x="781291" y="3114802"/>
              <a:ext cx="1350136" cy="377570"/>
            </a:xfrm>
            <a:prstGeom prst="rect">
              <a:avLst/>
            </a:prstGeom>
            <a:solidFill>
              <a:srgbClr val="F79C97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20" name="textbox 2420"/>
            <p:cNvSpPr/>
            <p:nvPr/>
          </p:nvSpPr>
          <p:spPr>
            <a:xfrm>
              <a:off x="1007530" y="1279264"/>
              <a:ext cx="5107940" cy="329374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4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202305" algn="l" rtl="0" eaLnBrk="0">
                <a:lnSpc>
                  <a:spcPct val="89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86插座供电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382010" algn="l" rtl="0" eaLnBrk="0">
                <a:lnSpc>
                  <a:spcPct val="78000"/>
                </a:lnSpc>
                <a:spcBef>
                  <a:spcPts val="425"/>
                </a:spcBef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漏保开关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88000"/>
                </a:lnSpc>
                <a:spcBef>
                  <a:spcPts val="10"/>
                </a:spcBef>
              </a:pPr>
              <a:r>
                <a:rPr sz="14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断路器供电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2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269490" indent="-278130" algn="l" rtl="0" eaLnBrk="0">
                <a:lnSpc>
                  <a:spcPct val="124000"/>
                </a:lnSpc>
                <a:spcBef>
                  <a:spcPts val="430"/>
                </a:spcBef>
              </a:pP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400" kern="0" spc="8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 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电源：插座/断路器（或者叫空开）/</a:t>
              </a:r>
              <a:r>
                <a:rPr sz="1400" kern="0" spc="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漏保开关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991360" algn="l" rtl="0" eaLnBrk="0">
                <a:lnSpc>
                  <a:spcPct val="89000"/>
                </a:lnSpc>
                <a:spcBef>
                  <a:spcPts val="5"/>
                </a:spcBef>
              </a:pP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400" kern="0" spc="7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 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电源一般在空调附近1.5m内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aphicFrame>
        <p:nvGraphicFramePr>
          <p:cNvPr id="2422" name="table 2422"/>
          <p:cNvGraphicFramePr>
            <a:graphicFrameLocks noGrp="1"/>
          </p:cNvGraphicFramePr>
          <p:nvPr/>
        </p:nvGraphicFramePr>
        <p:xfrm>
          <a:off x="7431151" y="1162939"/>
          <a:ext cx="4171315" cy="5408929"/>
        </p:xfrm>
        <a:graphic>
          <a:graphicData uri="http://schemas.openxmlformats.org/drawingml/2006/table">
            <a:tbl>
              <a:tblPr/>
              <a:tblGrid>
                <a:gridCol w="2169795"/>
                <a:gridCol w="1230630"/>
                <a:gridCol w="770890"/>
              </a:tblGrid>
              <a:tr h="485775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84325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175">
                <a:tc vMerge="1"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4654">
                <a:tc vMerge="1"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24" name="textbox 2424"/>
          <p:cNvSpPr/>
          <p:nvPr/>
        </p:nvSpPr>
        <p:spPr>
          <a:xfrm>
            <a:off x="584817" y="204688"/>
            <a:ext cx="11406505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收集空调电源情况（标准供电方式）              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26" name="picture 24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31379" y="217388"/>
            <a:ext cx="723997" cy="530588"/>
          </a:xfrm>
          <a:prstGeom prst="rect">
            <a:avLst/>
          </a:prstGeom>
        </p:spPr>
      </p:pic>
      <p:pic>
        <p:nvPicPr>
          <p:cNvPr id="2428" name="picture 24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638415" y="1674114"/>
            <a:ext cx="1838325" cy="1445260"/>
          </a:xfrm>
          <a:prstGeom prst="rect">
            <a:avLst/>
          </a:prstGeom>
        </p:spPr>
      </p:pic>
      <p:pic>
        <p:nvPicPr>
          <p:cNvPr id="2430" name="picture 24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644130" y="3374009"/>
            <a:ext cx="1833879" cy="1390014"/>
          </a:xfrm>
          <a:prstGeom prst="rect">
            <a:avLst/>
          </a:prstGeom>
        </p:spPr>
      </p:pic>
      <p:pic>
        <p:nvPicPr>
          <p:cNvPr id="2432" name="picture 24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637144" y="5099456"/>
            <a:ext cx="1861184" cy="1222375"/>
          </a:xfrm>
          <a:prstGeom prst="rect">
            <a:avLst/>
          </a:prstGeom>
        </p:spPr>
      </p:pic>
      <p:pic>
        <p:nvPicPr>
          <p:cNvPr id="2434" name="picture 24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726294" y="3445764"/>
            <a:ext cx="988694" cy="1318259"/>
          </a:xfrm>
          <a:prstGeom prst="rect">
            <a:avLst/>
          </a:prstGeom>
        </p:spPr>
      </p:pic>
      <p:pic>
        <p:nvPicPr>
          <p:cNvPr id="2436" name="picture 24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813290" y="1754758"/>
            <a:ext cx="814069" cy="1347470"/>
          </a:xfrm>
          <a:prstGeom prst="rect">
            <a:avLst/>
          </a:prstGeom>
        </p:spPr>
      </p:pic>
      <p:pic>
        <p:nvPicPr>
          <p:cNvPr id="2438" name="picture 24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703215" y="5174119"/>
            <a:ext cx="1046830" cy="1028610"/>
          </a:xfrm>
          <a:prstGeom prst="rect">
            <a:avLst/>
          </a:prstGeom>
        </p:spPr>
      </p:pic>
      <p:sp>
        <p:nvSpPr>
          <p:cNvPr id="2440" name="textbox 2440"/>
          <p:cNvSpPr/>
          <p:nvPr/>
        </p:nvSpPr>
        <p:spPr>
          <a:xfrm>
            <a:off x="2963164" y="1163040"/>
            <a:ext cx="1951354" cy="46228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7005" algn="l" rtl="0" eaLnBrk="0">
              <a:lnSpc>
                <a:spcPct val="94000"/>
              </a:lnSpc>
            </a:pPr>
            <a:r>
              <a:rPr sz="1500" b="1" kern="0" spc="9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空调标准供电方式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42" name="textbox 2442"/>
          <p:cNvSpPr/>
          <p:nvPr/>
        </p:nvSpPr>
        <p:spPr>
          <a:xfrm>
            <a:off x="8747125" y="1162939"/>
            <a:ext cx="1635125" cy="460375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3360" algn="l" rtl="0" eaLnBrk="0">
              <a:lnSpc>
                <a:spcPct val="95000"/>
              </a:lnSpc>
              <a:spcBef>
                <a:spcPts val="5"/>
              </a:spcBef>
            </a:pPr>
            <a:r>
              <a:rPr sz="1500" b="1" kern="0" spc="9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空调电源举例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44" name="textbox 2444"/>
          <p:cNvSpPr/>
          <p:nvPr/>
        </p:nvSpPr>
        <p:spPr>
          <a:xfrm>
            <a:off x="10912475" y="5065140"/>
            <a:ext cx="530859" cy="1282700"/>
          </a:xfrm>
          <a:prstGeom prst="rect">
            <a:avLst/>
          </a:prstGeom>
          <a:solidFill>
            <a:srgbClr val="F79C9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2725" algn="l" rtl="0" eaLnBrk="0">
              <a:lnSpc>
                <a:spcPct val="89000"/>
              </a:lnSpc>
            </a:pPr>
            <a:r>
              <a:rPr sz="18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5575" algn="l" rtl="0" eaLnBrk="0">
              <a:lnSpc>
                <a:spcPct val="89000"/>
              </a:lnSpc>
              <a:spcBef>
                <a:spcPts val="240"/>
              </a:spcBef>
            </a:pP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孔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5575" algn="l" rtl="0" eaLnBrk="0">
              <a:lnSpc>
                <a:spcPct val="89000"/>
              </a:lnSpc>
              <a:spcBef>
                <a:spcPts val="240"/>
              </a:spcBef>
            </a:pP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插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4940" algn="l" rtl="0" eaLnBrk="0">
              <a:lnSpc>
                <a:spcPct val="89000"/>
              </a:lnSpc>
              <a:spcBef>
                <a:spcPts val="240"/>
              </a:spcBef>
            </a:pP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座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46" name="textbox 2446"/>
          <p:cNvSpPr/>
          <p:nvPr/>
        </p:nvSpPr>
        <p:spPr>
          <a:xfrm>
            <a:off x="10912475" y="1756028"/>
            <a:ext cx="530859" cy="1282700"/>
          </a:xfrm>
          <a:prstGeom prst="rect">
            <a:avLst/>
          </a:prstGeom>
          <a:solidFill>
            <a:srgbClr val="F79C9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eaVert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3525" algn="l" rtl="0" eaLnBrk="0">
              <a:lnSpc>
                <a:spcPct val="86000"/>
              </a:lnSpc>
            </a:pPr>
            <a:r>
              <a:rPr sz="1800" b="1" kern="0" spc="2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断路器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48" name="textbox 2448"/>
          <p:cNvSpPr/>
          <p:nvPr/>
        </p:nvSpPr>
        <p:spPr>
          <a:xfrm>
            <a:off x="10912475" y="3427984"/>
            <a:ext cx="530859" cy="1282064"/>
          </a:xfrm>
          <a:prstGeom prst="rect">
            <a:avLst/>
          </a:prstGeom>
          <a:solidFill>
            <a:srgbClr val="F79C9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eaVert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5410" algn="l" rtl="0" eaLnBrk="0">
              <a:lnSpc>
                <a:spcPct val="86000"/>
              </a:lnSpc>
              <a:spcBef>
                <a:spcPts val="5"/>
              </a:spcBef>
            </a:pPr>
            <a:r>
              <a:rPr sz="1800" b="1" kern="0" spc="2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漏保开关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50" name="picture 24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textbox 2452"/>
          <p:cNvSpPr/>
          <p:nvPr/>
        </p:nvSpPr>
        <p:spPr>
          <a:xfrm>
            <a:off x="231775" y="1379474"/>
            <a:ext cx="6683375" cy="5195570"/>
          </a:xfrm>
          <a:prstGeom prst="roundRect">
            <a:avLst>
              <a:gd name="adj" fmla="val 3512"/>
            </a:avLst>
          </a:prstGeom>
          <a:noFill/>
          <a:ln w="19050" cap="flat">
            <a:solidFill>
              <a:srgbClr val="DD7575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0495" algn="l" rtl="0" eaLnBrk="0">
              <a:lnSpc>
                <a:spcPct val="89000"/>
              </a:lnSpc>
              <a:spcBef>
                <a:spcPts val="5"/>
              </a:spcBef>
            </a:pPr>
            <a:r>
              <a:rPr sz="1400" kern="0" spc="1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</a:t>
            </a:r>
            <a:r>
              <a:rPr sz="14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附近只有铜管或</a:t>
            </a:r>
            <a:r>
              <a:rPr sz="14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者屏蔽管，没有电源，电源线在管内走线到其它较远位置。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0495" algn="l" rtl="0" eaLnBrk="0">
              <a:lnSpc>
                <a:spcPct val="89000"/>
              </a:lnSpc>
            </a:pPr>
            <a:r>
              <a:rPr sz="1400" kern="0" spc="-1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</a:t>
            </a:r>
            <a:r>
              <a:rPr sz="14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这种情况下，施工时候，需要破开管子，且比较难以区分空调电源线。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454" name="table 2454"/>
          <p:cNvGraphicFramePr>
            <a:graphicFrameLocks noGrp="1"/>
          </p:cNvGraphicFramePr>
          <p:nvPr/>
        </p:nvGraphicFramePr>
        <p:xfrm>
          <a:off x="7431405" y="1382014"/>
          <a:ext cx="4170680" cy="5189220"/>
        </p:xfrm>
        <a:graphic>
          <a:graphicData uri="http://schemas.openxmlformats.org/drawingml/2006/table">
            <a:tbl>
              <a:tblPr/>
              <a:tblGrid>
                <a:gridCol w="2143125"/>
                <a:gridCol w="565784"/>
                <a:gridCol w="1461769"/>
              </a:tblGrid>
              <a:tr h="2250439"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850" algn="l" rtl="0" eaLnBrk="0">
                        <a:lnSpc>
                          <a:spcPct val="89000"/>
                        </a:lnSpc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插座边缘侧存在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1120" indent="1905" algn="l" rtl="0" eaLnBrk="0">
                        <a:lnSpc>
                          <a:spcPct val="154000"/>
                        </a:lnSpc>
                        <a:spcBef>
                          <a:spcPts val="10"/>
                        </a:spcBef>
                      </a:pP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一个锁扣，按下</a:t>
                      </a:r>
                      <a:r>
                        <a:rPr sz="1400" b="1" kern="0" spc="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400" b="1" kern="0" spc="-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才能打开。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128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内部结构如下图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06755">
                <a:tc vMerge="1" gridSpan="2"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20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6710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  <a:tabLst>
                          <a:tab pos="1216660" algn="l"/>
                        </a:tabLst>
                      </a:pPr>
                      <a:r>
                        <a:rPr sz="1400" b="1" kern="0" spc="0" dirty="0">
                          <a:solidFill>
                            <a:srgbClr val="08A57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b="1" kern="0" spc="-20" dirty="0">
                          <a:solidFill>
                            <a:srgbClr val="08A57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国标插口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1976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  <a:tabLst>
                          <a:tab pos="742950" algn="l"/>
                        </a:tabLst>
                      </a:pPr>
                      <a:r>
                        <a:rPr sz="1400" b="1" kern="0" spc="0" dirty="0">
                          <a:solidFill>
                            <a:srgbClr val="EF3E3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b="1" kern="0" spc="-10" dirty="0">
                          <a:solidFill>
                            <a:srgbClr val="EF3E3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非国标插口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56" name="picture 24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793096" y="6008293"/>
            <a:ext cx="401421" cy="401319"/>
          </a:xfrm>
          <a:prstGeom prst="rect">
            <a:avLst/>
          </a:prstGeom>
        </p:spPr>
      </p:pic>
      <p:pic>
        <p:nvPicPr>
          <p:cNvPr id="2458" name="picture 24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971790" y="6009055"/>
            <a:ext cx="426986" cy="426885"/>
          </a:xfrm>
          <a:prstGeom prst="rect">
            <a:avLst/>
          </a:prstGeom>
        </p:spPr>
      </p:pic>
      <p:pic>
        <p:nvPicPr>
          <p:cNvPr id="2460" name="picture 24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95300" y="1709039"/>
            <a:ext cx="5929248" cy="3309746"/>
          </a:xfrm>
          <a:prstGeom prst="rect">
            <a:avLst/>
          </a:prstGeom>
        </p:spPr>
      </p:pic>
      <p:sp>
        <p:nvSpPr>
          <p:cNvPr id="2462" name="textbox 2462"/>
          <p:cNvSpPr/>
          <p:nvPr/>
        </p:nvSpPr>
        <p:spPr>
          <a:xfrm>
            <a:off x="584817" y="204688"/>
            <a:ext cx="11406505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收集空调电源情况（非标准供电方式）           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64" name="picture 24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251279" y="217388"/>
            <a:ext cx="723997" cy="530588"/>
          </a:xfrm>
          <a:prstGeom prst="rect">
            <a:avLst/>
          </a:prstGeom>
        </p:spPr>
      </p:pic>
      <p:pic>
        <p:nvPicPr>
          <p:cNvPr id="2466" name="picture 24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647304" y="1642364"/>
            <a:ext cx="2423159" cy="2176779"/>
          </a:xfrm>
          <a:prstGeom prst="rect">
            <a:avLst/>
          </a:prstGeom>
        </p:spPr>
      </p:pic>
      <p:pic>
        <p:nvPicPr>
          <p:cNvPr id="2468" name="picture 24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756902" y="4398264"/>
            <a:ext cx="1696084" cy="1464906"/>
          </a:xfrm>
          <a:prstGeom prst="rect">
            <a:avLst/>
          </a:prstGeom>
        </p:spPr>
      </p:pic>
      <p:graphicFrame>
        <p:nvGraphicFramePr>
          <p:cNvPr id="2470" name="table 2470"/>
          <p:cNvGraphicFramePr>
            <a:graphicFrameLocks noGrp="1"/>
          </p:cNvGraphicFramePr>
          <p:nvPr/>
        </p:nvGraphicFramePr>
        <p:xfrm>
          <a:off x="7748206" y="4420425"/>
          <a:ext cx="1644650" cy="1483994"/>
        </p:xfrm>
        <a:graphic>
          <a:graphicData uri="http://schemas.openxmlformats.org/drawingml/2006/table">
            <a:tbl>
              <a:tblPr/>
              <a:tblGrid>
                <a:gridCol w="1644650"/>
              </a:tblGrid>
              <a:tr h="14712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72" name="picture 24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757794" y="4430014"/>
            <a:ext cx="1625727" cy="1464906"/>
          </a:xfrm>
          <a:prstGeom prst="rect">
            <a:avLst/>
          </a:prstGeom>
        </p:spPr>
      </p:pic>
      <p:sp>
        <p:nvSpPr>
          <p:cNvPr id="2474" name="textbox 2474"/>
          <p:cNvSpPr/>
          <p:nvPr/>
        </p:nvSpPr>
        <p:spPr>
          <a:xfrm>
            <a:off x="2343785" y="1155954"/>
            <a:ext cx="2233295" cy="48260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5410" algn="l" rtl="0" eaLnBrk="0">
              <a:lnSpc>
                <a:spcPct val="94000"/>
              </a:lnSpc>
              <a:spcBef>
                <a:spcPts val="0"/>
              </a:spcBef>
            </a:pPr>
            <a:r>
              <a:rPr sz="1500" b="1" kern="0" spc="9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空调非标准供电方式一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76" name="textbox 2476"/>
          <p:cNvSpPr/>
          <p:nvPr/>
        </p:nvSpPr>
        <p:spPr>
          <a:xfrm>
            <a:off x="8334375" y="1162939"/>
            <a:ext cx="2225675" cy="460375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3505" algn="l" rtl="0" eaLnBrk="0">
              <a:lnSpc>
                <a:spcPct val="95000"/>
              </a:lnSpc>
              <a:spcBef>
                <a:spcPts val="5"/>
              </a:spcBef>
            </a:pPr>
            <a:r>
              <a:rPr sz="1500" b="1" kern="0" spc="9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空调非标准供电方式二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78" name="picture 24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pic>
        <p:nvPicPr>
          <p:cNvPr id="2480" name="picture 24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0744699" y="3695585"/>
            <a:ext cx="359946" cy="585222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2" name="picture 24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31824" y="1705609"/>
            <a:ext cx="5972149" cy="4538205"/>
          </a:xfrm>
          <a:prstGeom prst="rect">
            <a:avLst/>
          </a:prstGeom>
        </p:spPr>
      </p:pic>
      <p:sp>
        <p:nvSpPr>
          <p:cNvPr id="2484" name="rect 2484"/>
          <p:cNvSpPr/>
          <p:nvPr/>
        </p:nvSpPr>
        <p:spPr>
          <a:xfrm>
            <a:off x="7617997" y="1758577"/>
            <a:ext cx="3730819" cy="419742"/>
          </a:xfrm>
          <a:prstGeom prst="rect">
            <a:avLst/>
          </a:prstGeom>
          <a:solidFill>
            <a:srgbClr val="F54B12">
              <a:alpha val="10588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486" name="picture 24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633589" y="1726310"/>
            <a:ext cx="3719068" cy="401955"/>
          </a:xfrm>
          <a:prstGeom prst="rect">
            <a:avLst/>
          </a:prstGeom>
        </p:spPr>
      </p:pic>
      <p:sp>
        <p:nvSpPr>
          <p:cNvPr id="2488" name="rect 2488"/>
          <p:cNvSpPr/>
          <p:nvPr/>
        </p:nvSpPr>
        <p:spPr>
          <a:xfrm>
            <a:off x="7671702" y="3463627"/>
            <a:ext cx="3730090" cy="418779"/>
          </a:xfrm>
          <a:prstGeom prst="rect">
            <a:avLst/>
          </a:prstGeom>
          <a:solidFill>
            <a:srgbClr val="F54B12">
              <a:alpha val="10588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490" name="picture 24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686547" y="3430905"/>
            <a:ext cx="3718941" cy="401954"/>
          </a:xfrm>
          <a:prstGeom prst="rect">
            <a:avLst/>
          </a:prstGeom>
        </p:spPr>
      </p:pic>
      <p:graphicFrame>
        <p:nvGraphicFramePr>
          <p:cNvPr id="2492" name="table 2492"/>
          <p:cNvGraphicFramePr>
            <a:graphicFrameLocks noGrp="1"/>
          </p:cNvGraphicFramePr>
          <p:nvPr/>
        </p:nvGraphicFramePr>
        <p:xfrm>
          <a:off x="7431151" y="1367916"/>
          <a:ext cx="4171315" cy="5189854"/>
        </p:xfrm>
        <a:graphic>
          <a:graphicData uri="http://schemas.openxmlformats.org/drawingml/2006/table">
            <a:tbl>
              <a:tblPr/>
              <a:tblGrid>
                <a:gridCol w="4171315"/>
              </a:tblGrid>
              <a:tr h="8858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5857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 空调是什么品牌？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998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115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5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可覆盖以下主流品牌空调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的大部分型号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48615" indent="36195" algn="l" rtl="0" eaLnBrk="0">
                        <a:lnSpc>
                          <a:spcPct val="164000"/>
                        </a:lnSpc>
                        <a:spcBef>
                          <a:spcPts val="25"/>
                        </a:spcBef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</a:t>
                      </a:r>
                      <a:r>
                        <a:rPr sz="1500" b="1" kern="0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格力、</a:t>
                      </a:r>
                      <a:r>
                        <a:rPr sz="1500" b="1" kern="0" spc="-27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b="1" kern="0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美的、</a:t>
                      </a:r>
                      <a:r>
                        <a:rPr sz="1500" b="1" kern="0" spc="-3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b="1" kern="0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海信、</a:t>
                      </a:r>
                      <a:r>
                        <a:rPr sz="1500" b="1" kern="0" spc="-3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b="1" kern="0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海尔、</a:t>
                      </a:r>
                      <a:r>
                        <a:rPr sz="1500" b="1" kern="0" spc="-2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b="1" kern="0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奥克斯、</a:t>
                      </a:r>
                      <a:r>
                        <a:rPr sz="15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1500" b="1" kern="0" spc="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志高等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45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6106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 空调电压、功率</a:t>
                      </a:r>
                      <a:r>
                        <a:rPr sz="14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等准确信息？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96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56920" indent="-335915" algn="l" rtl="0" eaLnBrk="0">
                        <a:lnSpc>
                          <a:spcPct val="132000"/>
                        </a:lnSpc>
                        <a:spcBef>
                          <a:spcPts val="0"/>
                        </a:spcBef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   电</a:t>
                      </a:r>
                      <a:r>
                        <a:rPr sz="15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压</a:t>
                      </a:r>
                      <a:r>
                        <a:rPr sz="15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信</a:t>
                      </a:r>
                      <a:r>
                        <a:rPr sz="15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息</a:t>
                      </a:r>
                      <a:r>
                        <a:rPr sz="15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</a:t>
                      </a:r>
                      <a:r>
                        <a:rPr sz="15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</a:t>
                      </a:r>
                      <a:r>
                        <a:rPr sz="15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220</a:t>
                      </a:r>
                      <a:r>
                        <a:rPr sz="15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</a:t>
                      </a:r>
                      <a:r>
                        <a:rPr sz="15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供电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，</a:t>
                      </a:r>
                      <a:r>
                        <a:rPr sz="15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还是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380V供电？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46760" indent="-334645" algn="l" rtl="0" eaLnBrk="0">
                        <a:lnSpc>
                          <a:spcPct val="132000"/>
                        </a:lnSpc>
                        <a:spcBef>
                          <a:spcPts val="1395"/>
                        </a:spcBef>
                      </a:pP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</a:t>
                      </a: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功率信息：</a:t>
                      </a:r>
                      <a:r>
                        <a:rPr sz="15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额定功率、</a:t>
                      </a:r>
                      <a:r>
                        <a:rPr sz="15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制冷功率、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制热功率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14020" algn="l" rtl="0" eaLnBrk="0">
                        <a:lnSpc>
                          <a:spcPct val="94000"/>
                        </a:lnSpc>
                        <a:spcBef>
                          <a:spcPts val="1415"/>
                        </a:spcBef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空调类型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01955" algn="l" rtl="0" eaLnBrk="0">
                        <a:lnSpc>
                          <a:spcPct val="94000"/>
                        </a:lnSpc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   电流情况等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94" name="textbox 2494"/>
          <p:cNvSpPr/>
          <p:nvPr/>
        </p:nvSpPr>
        <p:spPr>
          <a:xfrm>
            <a:off x="584817" y="204688"/>
            <a:ext cx="11406505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收集空调铭牌信息 </a:t>
            </a: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96" name="picture 24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254527" y="217388"/>
            <a:ext cx="723997" cy="530588"/>
          </a:xfrm>
          <a:prstGeom prst="rect">
            <a:avLst/>
          </a:prstGeom>
        </p:spPr>
      </p:pic>
      <p:sp>
        <p:nvSpPr>
          <p:cNvPr id="2498" name="textbox 2498"/>
          <p:cNvSpPr/>
          <p:nvPr/>
        </p:nvSpPr>
        <p:spPr>
          <a:xfrm>
            <a:off x="2963164" y="1148816"/>
            <a:ext cx="1951354" cy="46228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7005" algn="l" rtl="0" eaLnBrk="0">
              <a:lnSpc>
                <a:spcPct val="95000"/>
              </a:lnSpc>
              <a:spcBef>
                <a:spcPts val="5"/>
              </a:spcBef>
            </a:pP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空调铭牌信息照片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00" name="textbox 2500"/>
          <p:cNvSpPr/>
          <p:nvPr/>
        </p:nvSpPr>
        <p:spPr>
          <a:xfrm>
            <a:off x="8541257" y="1148816"/>
            <a:ext cx="1951354" cy="46228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74980" algn="l" rtl="0" eaLnBrk="0">
              <a:lnSpc>
                <a:spcPct val="95000"/>
              </a:lnSpc>
              <a:spcBef>
                <a:spcPts val="5"/>
              </a:spcBef>
            </a:pPr>
            <a:r>
              <a:rPr sz="1500" b="1" kern="0" spc="8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需确认信息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02" name="textbox 2502"/>
          <p:cNvSpPr/>
          <p:nvPr/>
        </p:nvSpPr>
        <p:spPr>
          <a:xfrm>
            <a:off x="2158745" y="4819142"/>
            <a:ext cx="1138555" cy="377825"/>
          </a:xfrm>
          <a:prstGeom prst="rect">
            <a:avLst/>
          </a:prstGeom>
          <a:solidFill>
            <a:srgbClr val="F79C9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0" algn="l" rtl="0" eaLnBrk="0">
              <a:lnSpc>
                <a:spcPct val="89000"/>
              </a:lnSpc>
              <a:spcBef>
                <a:spcPts val="5"/>
              </a:spcBef>
            </a:pP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220V供电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04" name="textbox 2504"/>
          <p:cNvSpPr/>
          <p:nvPr/>
        </p:nvSpPr>
        <p:spPr>
          <a:xfrm>
            <a:off x="5398770" y="5278120"/>
            <a:ext cx="1106805" cy="377825"/>
          </a:xfrm>
          <a:prstGeom prst="rect">
            <a:avLst/>
          </a:prstGeom>
          <a:solidFill>
            <a:srgbClr val="F79C9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8110" algn="l" rtl="0" eaLnBrk="0">
              <a:lnSpc>
                <a:spcPct val="89000"/>
              </a:lnSpc>
              <a:spcBef>
                <a:spcPts val="5"/>
              </a:spcBef>
            </a:pP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品牌：格力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06" name="textbox 2506"/>
          <p:cNvSpPr/>
          <p:nvPr/>
        </p:nvSpPr>
        <p:spPr>
          <a:xfrm>
            <a:off x="5404739" y="4463033"/>
            <a:ext cx="1100455" cy="377825"/>
          </a:xfrm>
          <a:prstGeom prst="rect">
            <a:avLst/>
          </a:prstGeom>
          <a:solidFill>
            <a:srgbClr val="F79C9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3035" algn="l" rtl="0" eaLnBrk="0">
              <a:lnSpc>
                <a:spcPct val="89000"/>
              </a:lnSpc>
              <a:spcBef>
                <a:spcPts val="5"/>
              </a:spcBef>
            </a:pP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380V供电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508" name="picture 25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0" name="picture 25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5279" y="1377950"/>
            <a:ext cx="6944359" cy="1851659"/>
          </a:xfrm>
          <a:prstGeom prst="rect">
            <a:avLst/>
          </a:prstGeom>
        </p:spPr>
      </p:pic>
      <p:graphicFrame>
        <p:nvGraphicFramePr>
          <p:cNvPr id="2512" name="table 2512"/>
          <p:cNvGraphicFramePr>
            <a:graphicFrameLocks noGrp="1"/>
          </p:cNvGraphicFramePr>
          <p:nvPr/>
        </p:nvGraphicFramePr>
        <p:xfrm>
          <a:off x="7431405" y="1123822"/>
          <a:ext cx="4170680" cy="2338070"/>
        </p:xfrm>
        <a:graphic>
          <a:graphicData uri="http://schemas.openxmlformats.org/drawingml/2006/table">
            <a:tbl>
              <a:tblPr/>
              <a:tblGrid>
                <a:gridCol w="477519"/>
                <a:gridCol w="3693159"/>
              </a:tblGrid>
              <a:tr h="39052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7825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通过铭牌确认信息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797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811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确认空调类型：分体、壁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挂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5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099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811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确认电压：220V</a:t>
                      </a:r>
                      <a:r>
                        <a:rPr sz="12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，380V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5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2895" algn="l" rtl="0" eaLnBrk="0">
                        <a:lnSpc>
                          <a:spcPct val="89000"/>
                        </a:lnSpc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8115" algn="l" rtl="0" eaLnBrk="0">
                        <a:lnSpc>
                          <a:spcPct val="89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确认品牌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337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811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确认型号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480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811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确认基本运行功率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75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099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6.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319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收集铭牌信息存档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14" name="picture 25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09053" y="3554602"/>
            <a:ext cx="5966332" cy="1593215"/>
          </a:xfrm>
          <a:prstGeom prst="rect">
            <a:avLst/>
          </a:prstGeom>
        </p:spPr>
      </p:pic>
      <p:graphicFrame>
        <p:nvGraphicFramePr>
          <p:cNvPr id="2516" name="table 2516"/>
          <p:cNvGraphicFramePr>
            <a:graphicFrameLocks noGrp="1"/>
          </p:cNvGraphicFramePr>
          <p:nvPr/>
        </p:nvGraphicFramePr>
        <p:xfrm>
          <a:off x="7431405" y="3539617"/>
          <a:ext cx="4170680" cy="1782445"/>
        </p:xfrm>
        <a:graphic>
          <a:graphicData uri="http://schemas.openxmlformats.org/drawingml/2006/table">
            <a:tbl>
              <a:tblPr/>
              <a:tblGrid>
                <a:gridCol w="4170679"/>
              </a:tblGrid>
              <a:tr h="3898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7475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333333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确认环境和电源信息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25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7975" algn="l" rtl="0" eaLnBrk="0">
                        <a:lnSpc>
                          <a:spcPct val="89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描述下空调电源情况：具体电源类型，距离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00990" algn="l" rtl="0" eaLnBrk="0">
                        <a:lnSpc>
                          <a:spcPct val="89000"/>
                        </a:lnSpc>
                        <a:spcBef>
                          <a:spcPts val="116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确认电压：220V</a:t>
                      </a:r>
                      <a:r>
                        <a:rPr sz="12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，380V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44525" indent="-341630" algn="l" rtl="0" eaLnBrk="0">
                        <a:lnSpc>
                          <a:spcPct val="123000"/>
                        </a:lnSpc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通过环境信息，看看空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调附近是否有遮挡、玻璃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、以及安装空间是否足够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18" name="textbox 2518"/>
          <p:cNvSpPr/>
          <p:nvPr/>
        </p:nvSpPr>
        <p:spPr>
          <a:xfrm>
            <a:off x="581155" y="204688"/>
            <a:ext cx="11410315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整理项目内可改造空调数量及设备选型          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520" name="picture 25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46807" y="217388"/>
            <a:ext cx="723997" cy="530588"/>
          </a:xfrm>
          <a:prstGeom prst="rect">
            <a:avLst/>
          </a:prstGeom>
        </p:spPr>
      </p:pic>
      <p:grpSp>
        <p:nvGrpSpPr>
          <p:cNvPr id="38" name="group 38"/>
          <p:cNvGrpSpPr/>
          <p:nvPr/>
        </p:nvGrpSpPr>
        <p:grpSpPr>
          <a:xfrm rot="21600000">
            <a:off x="7431405" y="5406897"/>
            <a:ext cx="4171314" cy="1071765"/>
            <a:chOff x="0" y="0"/>
            <a:chExt cx="4171314" cy="1071765"/>
          </a:xfrm>
        </p:grpSpPr>
        <p:grpSp>
          <p:nvGrpSpPr>
            <p:cNvPr id="40" name="group 40"/>
            <p:cNvGrpSpPr/>
            <p:nvPr/>
          </p:nvGrpSpPr>
          <p:grpSpPr>
            <a:xfrm rot="21600000">
              <a:off x="0" y="0"/>
              <a:ext cx="4171314" cy="1071765"/>
              <a:chOff x="0" y="0"/>
              <a:chExt cx="4171314" cy="1071765"/>
            </a:xfrm>
          </p:grpSpPr>
          <p:sp>
            <p:nvSpPr>
              <p:cNvPr id="2522" name="path 2522"/>
              <p:cNvSpPr/>
              <p:nvPr/>
            </p:nvSpPr>
            <p:spPr>
              <a:xfrm>
                <a:off x="0" y="90424"/>
                <a:ext cx="4171314" cy="981341"/>
              </a:xfrm>
              <a:custGeom>
                <a:avLst/>
                <a:gdLst/>
                <a:ahLst/>
                <a:cxnLst/>
                <a:rect l="0" t="0" r="0" b="0"/>
                <a:pathLst>
                  <a:path w="6568" h="1545">
                    <a:moveTo>
                      <a:pt x="15" y="62"/>
                    </a:moveTo>
                    <a:cubicBezTo>
                      <a:pt x="15" y="36"/>
                      <a:pt x="36" y="15"/>
                      <a:pt x="62" y="15"/>
                    </a:cubicBezTo>
                    <a:lnTo>
                      <a:pt x="6506" y="15"/>
                    </a:lnTo>
                    <a:cubicBezTo>
                      <a:pt x="6532" y="15"/>
                      <a:pt x="6553" y="36"/>
                      <a:pt x="6553" y="62"/>
                    </a:cubicBezTo>
                    <a:lnTo>
                      <a:pt x="6553" y="1482"/>
                    </a:lnTo>
                    <a:cubicBezTo>
                      <a:pt x="6553" y="1508"/>
                      <a:pt x="6532" y="1530"/>
                      <a:pt x="6506" y="1530"/>
                    </a:cubicBezTo>
                    <a:lnTo>
                      <a:pt x="62" y="1530"/>
                    </a:lnTo>
                    <a:cubicBezTo>
                      <a:pt x="36" y="1530"/>
                      <a:pt x="15" y="1508"/>
                      <a:pt x="15" y="1482"/>
                    </a:cubicBezTo>
                    <a:lnTo>
                      <a:pt x="15" y="62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DD7575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4" name="path 2524"/>
              <p:cNvSpPr/>
              <p:nvPr/>
            </p:nvSpPr>
            <p:spPr>
              <a:xfrm>
                <a:off x="1375282" y="0"/>
                <a:ext cx="1418843" cy="268224"/>
              </a:xfrm>
              <a:custGeom>
                <a:avLst/>
                <a:gdLst/>
                <a:ahLst/>
                <a:cxnLst/>
                <a:rect l="0" t="0" r="0" b="0"/>
                <a:pathLst>
                  <a:path w="2234" h="422">
                    <a:moveTo>
                      <a:pt x="0" y="422"/>
                    </a:moveTo>
                    <a:lnTo>
                      <a:pt x="2234" y="422"/>
                    </a:lnTo>
                    <a:lnTo>
                      <a:pt x="2234" y="0"/>
                    </a:lnTo>
                    <a:lnTo>
                      <a:pt x="0" y="0"/>
                    </a:lnTo>
                    <a:lnTo>
                      <a:pt x="0" y="422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26" name="textbox 2526"/>
            <p:cNvSpPr/>
            <p:nvPr/>
          </p:nvSpPr>
          <p:spPr>
            <a:xfrm>
              <a:off x="-12700" y="-12700"/>
              <a:ext cx="4196715" cy="10972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sz="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390015" algn="l" rtl="0" eaLnBrk="0">
                <a:lnSpc>
                  <a:spcPct val="95000"/>
                </a:lnSpc>
                <a:spcBef>
                  <a:spcPts val="5"/>
                </a:spcBef>
              </a:pPr>
              <a:r>
                <a:rPr sz="1500" b="1" kern="0" spc="90" dirty="0">
                  <a:solidFill>
                    <a:srgbClr val="333333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确认房号和数量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20675" algn="l" rtl="0" eaLnBrk="0">
                <a:lnSpc>
                  <a:spcPct val="89000"/>
                </a:lnSpc>
                <a:spcBef>
                  <a:spcPts val="5"/>
                </a:spcBef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</a:t>
              </a:r>
              <a:r>
                <a:rPr sz="1200" kern="0" spc="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确认数量和对应的房间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2528" name="picture 25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580005" y="5464302"/>
            <a:ext cx="2424429" cy="1075689"/>
          </a:xfrm>
          <a:prstGeom prst="rect">
            <a:avLst/>
          </a:prstGeom>
        </p:spPr>
      </p:pic>
      <p:pic>
        <p:nvPicPr>
          <p:cNvPr id="2530" name="picture 25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textbox 2532"/>
          <p:cNvSpPr/>
          <p:nvPr/>
        </p:nvSpPr>
        <p:spPr>
          <a:xfrm>
            <a:off x="6930390" y="4815713"/>
            <a:ext cx="3533140" cy="708025"/>
          </a:xfrm>
          <a:prstGeom prst="roundRect">
            <a:avLst>
              <a:gd name="adj" fmla="val 17773"/>
            </a:avLst>
          </a:prstGeom>
          <a:solidFill>
            <a:srgbClr val="F2CBCB">
              <a:alpha val="100000"/>
            </a:srgbClr>
          </a:solidFill>
          <a:ln w="9525" cap="flat">
            <a:solidFill>
              <a:srgbClr val="FFFFFF"/>
            </a:solidFill>
            <a:prstDash val="solid"/>
            <a:miter lim="0"/>
          </a:ln>
        </p:spPr>
        <p:txBody>
          <a:bodyPr vert="horz" wrap="square" lIns="0" tIns="0" rIns="0" bIns="0"/>
          <a:lstStyle/>
          <a:p/>
        </p:txBody>
      </p:sp>
      <p:sp>
        <p:nvSpPr>
          <p:cNvPr id="2534" name="textbox 2534"/>
          <p:cNvSpPr/>
          <p:nvPr/>
        </p:nvSpPr>
        <p:spPr>
          <a:xfrm>
            <a:off x="5155129" y="1510334"/>
            <a:ext cx="4369434" cy="5194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11810" algn="l" rtl="0" eaLnBrk="0">
              <a:lnSpc>
                <a:spcPct val="89000"/>
              </a:lnSpc>
            </a:pPr>
            <a:r>
              <a:rPr sz="4800" b="1" kern="0" spc="-6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9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11810" algn="l" rtl="0" eaLnBrk="0">
              <a:lnSpc>
                <a:spcPct val="89000"/>
              </a:lnSpc>
              <a:spcBef>
                <a:spcPts val="1440"/>
              </a:spcBef>
            </a:pPr>
            <a:r>
              <a:rPr sz="4800" b="1" kern="0" spc="-6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9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11810" algn="l" rtl="0" eaLnBrk="0">
              <a:lnSpc>
                <a:spcPct val="89000"/>
              </a:lnSpc>
              <a:spcBef>
                <a:spcPts val="1450"/>
              </a:spcBef>
            </a:pPr>
            <a:r>
              <a:rPr sz="4800" b="1" kern="0" spc="-6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9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0000"/>
              </a:lnSpc>
              <a:spcBef>
                <a:spcPts val="1425"/>
              </a:spcBef>
            </a:pPr>
            <a:r>
              <a:rPr sz="7300" b="1" kern="0" spc="-20" baseline="-400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r>
              <a:rPr sz="4700" b="1" kern="0" spc="7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4900" b="1" kern="0" spc="-20" baseline="60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安全控电</a:t>
            </a:r>
            <a:endParaRPr sz="4900" baseline="6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1600" b="1" i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赋</a:t>
            </a:r>
            <a:r>
              <a:rPr sz="16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600" b="1" i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6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600" b="1" i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</a:t>
            </a:r>
            <a:r>
              <a:rPr sz="1600" b="1" kern="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600" b="1" i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2" name="group 42"/>
          <p:cNvGrpSpPr/>
          <p:nvPr/>
        </p:nvGrpSpPr>
        <p:grpSpPr>
          <a:xfrm rot="21600000">
            <a:off x="1158709" y="1934590"/>
            <a:ext cx="3096933" cy="3097022"/>
            <a:chOff x="0" y="0"/>
            <a:chExt cx="3096933" cy="3097022"/>
          </a:xfrm>
        </p:grpSpPr>
        <p:sp>
          <p:nvSpPr>
            <p:cNvPr id="2536" name="path 2536"/>
            <p:cNvSpPr/>
            <p:nvPr/>
          </p:nvSpPr>
          <p:spPr>
            <a:xfrm>
              <a:off x="0" y="0"/>
              <a:ext cx="3096933" cy="3097022"/>
            </a:xfrm>
            <a:custGeom>
              <a:avLst/>
              <a:gdLst/>
              <a:ahLst/>
              <a:cxnLst/>
              <a:rect l="0" t="0" r="0" b="0"/>
              <a:pathLst>
                <a:path w="4877" h="4877">
                  <a:moveTo>
                    <a:pt x="0" y="2438"/>
                  </a:moveTo>
                  <a:cubicBezTo>
                    <a:pt x="0" y="1091"/>
                    <a:pt x="1091" y="0"/>
                    <a:pt x="2438" y="0"/>
                  </a:cubicBezTo>
                  <a:cubicBezTo>
                    <a:pt x="3785" y="0"/>
                    <a:pt x="4877" y="1091"/>
                    <a:pt x="4877" y="2438"/>
                  </a:cubicBezTo>
                  <a:cubicBezTo>
                    <a:pt x="4877" y="3785"/>
                    <a:pt x="3785" y="4877"/>
                    <a:pt x="2438" y="4877"/>
                  </a:cubicBezTo>
                  <a:cubicBezTo>
                    <a:pt x="1091" y="4877"/>
                    <a:pt x="0" y="3785"/>
                    <a:pt x="0" y="2438"/>
                  </a:cubicBezTo>
                </a:path>
              </a:pathLst>
            </a:custGeom>
            <a:solidFill>
              <a:srgbClr val="F2F2F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538" name="textbox 2538"/>
            <p:cNvSpPr/>
            <p:nvPr/>
          </p:nvSpPr>
          <p:spPr>
            <a:xfrm>
              <a:off x="-12700" y="-12700"/>
              <a:ext cx="3122929" cy="312292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71550" algn="l" rtl="0" eaLnBrk="0">
                <a:lnSpc>
                  <a:spcPct val="89000"/>
                </a:lnSpc>
                <a:spcBef>
                  <a:spcPts val="0"/>
                </a:spcBef>
              </a:pPr>
              <a:r>
                <a:rPr sz="4800" b="1" kern="0" spc="-50" dirty="0">
                  <a:solidFill>
                    <a:srgbClr val="B8160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目录</a:t>
              </a:r>
              <a:endParaRPr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540" name="textbox 2540"/>
          <p:cNvSpPr/>
          <p:nvPr/>
        </p:nvSpPr>
        <p:spPr>
          <a:xfrm>
            <a:off x="6930390" y="3691382"/>
            <a:ext cx="3533140" cy="708025"/>
          </a:xfrm>
          <a:prstGeom prst="roundRect">
            <a:avLst>
              <a:gd name="adj" fmla="val 17777"/>
            </a:avLst>
          </a:prstGeom>
          <a:solidFill>
            <a:srgbClr val="C00000">
              <a:alpha val="100000"/>
            </a:srgbClr>
          </a:solidFill>
          <a:ln w="9525" cap="flat">
            <a:solidFill>
              <a:srgbClr val="FFFFF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13715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分体空调智控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42" name="textbox 2542"/>
          <p:cNvSpPr/>
          <p:nvPr/>
        </p:nvSpPr>
        <p:spPr>
          <a:xfrm>
            <a:off x="6930390" y="1442592"/>
            <a:ext cx="3533140" cy="708025"/>
          </a:xfrm>
          <a:prstGeom prst="roundRect">
            <a:avLst>
              <a:gd name="adj" fmla="val 17773"/>
            </a:avLst>
          </a:prstGeom>
          <a:solidFill>
            <a:srgbClr val="F2CBCB">
              <a:alpha val="100000"/>
            </a:srgbClr>
          </a:solidFill>
          <a:ln w="9525" cap="flat">
            <a:solidFill>
              <a:srgbClr val="FFFFF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68730" algn="l" rtl="0" eaLnBrk="0">
              <a:lnSpc>
                <a:spcPct val="89000"/>
              </a:lnSpc>
              <a:spcBef>
                <a:spcPts val="0"/>
              </a:spcBef>
            </a:pPr>
            <a:r>
              <a:rPr sz="32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</a:t>
            </a:r>
            <a:r>
              <a:rPr sz="32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言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44" name="textbox 2544"/>
          <p:cNvSpPr/>
          <p:nvPr/>
        </p:nvSpPr>
        <p:spPr>
          <a:xfrm>
            <a:off x="6930390" y="2566924"/>
            <a:ext cx="3533140" cy="708025"/>
          </a:xfrm>
          <a:prstGeom prst="roundRect">
            <a:avLst>
              <a:gd name="adj" fmla="val 17773"/>
            </a:avLst>
          </a:prstGeom>
          <a:solidFill>
            <a:srgbClr val="F2CBCB">
              <a:alpha val="100000"/>
            </a:srgbClr>
          </a:solidFill>
          <a:ln w="9525" cap="flat">
            <a:solidFill>
              <a:srgbClr val="FFFFF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2578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室内绿色照明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546" name="picture 25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88759" y="246862"/>
            <a:ext cx="1694052" cy="539013"/>
          </a:xfrm>
          <a:prstGeom prst="rect">
            <a:avLst/>
          </a:prstGeom>
        </p:spPr>
      </p:pic>
      <p:pic>
        <p:nvPicPr>
          <p:cNvPr id="2548" name="picture 25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282570" y="740790"/>
            <a:ext cx="9333738" cy="50800"/>
          </a:xfrm>
          <a:prstGeom prst="rect">
            <a:avLst/>
          </a:prstGeom>
        </p:spPr>
      </p:pic>
      <p:sp>
        <p:nvSpPr>
          <p:cNvPr id="2550" name="textbox 2550"/>
          <p:cNvSpPr/>
          <p:nvPr/>
        </p:nvSpPr>
        <p:spPr>
          <a:xfrm>
            <a:off x="10463276" y="4045330"/>
            <a:ext cx="1047750" cy="354329"/>
          </a:xfrm>
          <a:prstGeom prst="roundRect">
            <a:avLst>
              <a:gd name="adj" fmla="val 18850"/>
            </a:avLst>
          </a:prstGeom>
          <a:solidFill>
            <a:srgbClr val="C00000">
              <a:alpha val="100000"/>
            </a:srgbClr>
          </a:solidFill>
          <a:ln w="9525" cap="flat">
            <a:solidFill>
              <a:srgbClr val="FFFFF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04800" algn="l" rtl="0" eaLnBrk="0">
              <a:lnSpc>
                <a:spcPct val="94000"/>
              </a:lnSpc>
              <a:spcBef>
                <a:spcPts val="0"/>
              </a:spcBef>
            </a:pPr>
            <a:r>
              <a:rPr sz="15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交付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52" name="textbox 2552"/>
          <p:cNvSpPr/>
          <p:nvPr/>
        </p:nvSpPr>
        <p:spPr>
          <a:xfrm>
            <a:off x="10463276" y="3691382"/>
            <a:ext cx="1047750" cy="354329"/>
          </a:xfrm>
          <a:prstGeom prst="roundRect">
            <a:avLst>
              <a:gd name="adj" fmla="val 18850"/>
            </a:avLst>
          </a:prstGeom>
          <a:solidFill>
            <a:srgbClr val="F2CBCB">
              <a:alpha val="100000"/>
            </a:srgbClr>
          </a:solidFill>
          <a:ln w="9525" cap="flat">
            <a:solidFill>
              <a:srgbClr val="FFFFF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06705" algn="l" rtl="0" eaLnBrk="0">
              <a:lnSpc>
                <a:spcPct val="94000"/>
              </a:lnSpc>
              <a:spcBef>
                <a:spcPts val="0"/>
              </a:spcBef>
            </a:pPr>
            <a:r>
              <a:rPr sz="15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勘察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554" name="picture 25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54215" y="217388"/>
            <a:ext cx="723997" cy="530588"/>
          </a:xfrm>
          <a:prstGeom prst="rect">
            <a:avLst/>
          </a:prstGeom>
        </p:spPr>
      </p:pic>
      <p:pic>
        <p:nvPicPr>
          <p:cNvPr id="2556" name="picture 25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404100" y="6578820"/>
            <a:ext cx="4212209" cy="39999"/>
          </a:xfrm>
          <a:prstGeom prst="rect">
            <a:avLst/>
          </a:prstGeom>
        </p:spPr>
      </p:pic>
      <p:pic>
        <p:nvPicPr>
          <p:cNvPr id="2558" name="picture 25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75729" y="6578888"/>
            <a:ext cx="4074540" cy="39932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" name="table 2560"/>
          <p:cNvGraphicFramePr>
            <a:graphicFrameLocks noGrp="1"/>
          </p:cNvGraphicFramePr>
          <p:nvPr/>
        </p:nvGraphicFramePr>
        <p:xfrm>
          <a:off x="207009" y="1006475"/>
          <a:ext cx="5845175" cy="5481319"/>
        </p:xfrm>
        <a:graphic>
          <a:graphicData uri="http://schemas.openxmlformats.org/drawingml/2006/table">
            <a:tbl>
              <a:tblPr/>
              <a:tblGrid>
                <a:gridCol w="1323339"/>
                <a:gridCol w="1086485"/>
                <a:gridCol w="344804"/>
                <a:gridCol w="1697989"/>
                <a:gridCol w="1392555"/>
              </a:tblGrid>
              <a:tr h="620394">
                <a:tc gridSpan="5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06625" algn="l" rtl="0" eaLnBrk="0">
                        <a:lnSpc>
                          <a:spcPct val="89000"/>
                        </a:lnSpc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通用辅材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237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0640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玻璃胶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082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固定红外头等物品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4165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扎带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922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整理过长的红外头电线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651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膨胀螺丝(4毫米)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81965" algn="l" rtl="0" eaLnBrk="0">
                        <a:lnSpc>
                          <a:spcPts val="192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固定控制器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383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绝缘胶带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61315" algn="l" rtl="0" eaLnBrk="0">
                        <a:lnSpc>
                          <a:spcPts val="192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电线绝缘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712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5727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电线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3561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部分情况下延长空调线路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4295" algn="l" rtl="0" eaLnBrk="0">
                        <a:lnSpc>
                          <a:spcPct val="94000"/>
                        </a:lnSpc>
                      </a:pPr>
                      <a:r>
                        <a:rPr sz="1500" kern="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</a:t>
                      </a:r>
                      <a:r>
                        <a:rPr sz="1500" kern="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1或1.5P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空调，建议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</a:t>
                      </a:r>
                      <a:r>
                        <a:rPr sz="1500" kern="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2.5平方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线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4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4295" algn="l" rtl="0" eaLnBrk="0">
                        <a:lnSpc>
                          <a:spcPct val="94000"/>
                        </a:lnSpc>
                        <a:spcBef>
                          <a:spcPts val="460"/>
                        </a:spcBef>
                      </a:pPr>
                      <a:r>
                        <a:rPr sz="1500" kern="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</a:t>
                      </a:r>
                      <a:r>
                        <a:rPr sz="1500" kern="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2P或3P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空调，建议用</a:t>
                      </a:r>
                      <a:r>
                        <a:rPr sz="1500" kern="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4平方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线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4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429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500" kern="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</a:t>
                      </a:r>
                      <a:r>
                        <a:rPr sz="1500" kern="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5P空调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及以上，建议用</a:t>
                      </a:r>
                      <a:r>
                        <a:rPr sz="1500" kern="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6平方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线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62" name="table 2562"/>
          <p:cNvGraphicFramePr>
            <a:graphicFrameLocks noGrp="1"/>
          </p:cNvGraphicFramePr>
          <p:nvPr/>
        </p:nvGraphicFramePr>
        <p:xfrm>
          <a:off x="8956040" y="1006475"/>
          <a:ext cx="3111500" cy="5441950"/>
        </p:xfrm>
        <a:graphic>
          <a:graphicData uri="http://schemas.openxmlformats.org/drawingml/2006/table">
            <a:tbl>
              <a:tblPr/>
              <a:tblGrid>
                <a:gridCol w="1717675"/>
                <a:gridCol w="1393825"/>
              </a:tblGrid>
              <a:tr h="292227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16940" algn="l" rtl="0" eaLnBrk="0">
                        <a:lnSpc>
                          <a:spcPct val="89000"/>
                        </a:lnSpc>
                      </a:pPr>
                      <a:r>
                        <a:rPr sz="2000" b="1" kern="0" spc="-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380V控制器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0830" algn="l" rtl="0" eaLnBrk="0">
                        <a:lnSpc>
                          <a:spcPct val="94000"/>
                        </a:lnSpc>
                        <a:spcBef>
                          <a:spcPts val="455"/>
                        </a:spcBef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14路防水配电箱（塑料材质）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83590" algn="l" rtl="0" eaLnBrk="0">
                        <a:lnSpc>
                          <a:spcPts val="1925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导轨安装电表，放置控制器用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598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9814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3629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网线/485屏蔽线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91845" algn="l" rtl="0" eaLnBrk="0">
                        <a:lnSpc>
                          <a:spcPts val="1925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用于控制器和电表的通讯用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1567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建议：双芯，</a:t>
                      </a:r>
                      <a:r>
                        <a:rPr sz="9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0.75线径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64" name="table 2564"/>
          <p:cNvGraphicFramePr>
            <a:graphicFrameLocks noGrp="1"/>
          </p:cNvGraphicFramePr>
          <p:nvPr/>
        </p:nvGraphicFramePr>
        <p:xfrm>
          <a:off x="6222364" y="1006475"/>
          <a:ext cx="2563495" cy="5481320"/>
        </p:xfrm>
        <a:graphic>
          <a:graphicData uri="http://schemas.openxmlformats.org/drawingml/2006/table">
            <a:tbl>
              <a:tblPr/>
              <a:tblGrid>
                <a:gridCol w="2563495"/>
              </a:tblGrid>
              <a:tr h="54686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04520" algn="l" rtl="0" eaLnBrk="0">
                        <a:lnSpc>
                          <a:spcPct val="89000"/>
                        </a:lnSpc>
                      </a:pPr>
                      <a:r>
                        <a:rPr sz="20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壁挂式控制器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95020" algn="l" rtl="0" eaLnBrk="0">
                        <a:lnSpc>
                          <a:spcPct val="94000"/>
                        </a:lnSpc>
                        <a:spcBef>
                          <a:spcPts val="460"/>
                        </a:spcBef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86明装底盒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96315" algn="l" rtl="0" eaLnBrk="0">
                        <a:lnSpc>
                          <a:spcPct val="98000"/>
                        </a:lnSpc>
                        <a:spcBef>
                          <a:spcPts val="86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部分场景下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00355" algn="l" rtl="0" eaLnBrk="0">
                        <a:lnSpc>
                          <a:spcPct val="98000"/>
                        </a:lnSpc>
                        <a:spcBef>
                          <a:spcPts val="74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需移动底盒时，固定壁挂式空调插座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29005" algn="l" rtl="0" eaLnBrk="0">
                        <a:lnSpc>
                          <a:spcPct val="94000"/>
                        </a:lnSpc>
                        <a:spcBef>
                          <a:spcPts val="450"/>
                        </a:spcBef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PVC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线槽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227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移动底盒需要重新拉线，藏线用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6" name="textbox 2566"/>
          <p:cNvSpPr/>
          <p:nvPr/>
        </p:nvSpPr>
        <p:spPr>
          <a:xfrm>
            <a:off x="585224" y="204688"/>
            <a:ext cx="11405869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安装常见辅材清单 </a:t>
            </a: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568" name="picture 25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254934" y="217388"/>
            <a:ext cx="723997" cy="530588"/>
          </a:xfrm>
          <a:prstGeom prst="rect">
            <a:avLst/>
          </a:prstGeom>
        </p:spPr>
      </p:pic>
      <p:pic>
        <p:nvPicPr>
          <p:cNvPr id="2570" name="picture 25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90668" y="4228110"/>
            <a:ext cx="2150702" cy="1179512"/>
          </a:xfrm>
          <a:prstGeom prst="rect">
            <a:avLst/>
          </a:prstGeom>
        </p:spPr>
      </p:pic>
      <p:pic>
        <p:nvPicPr>
          <p:cNvPr id="2572" name="picture 25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790608" y="1861468"/>
            <a:ext cx="1477520" cy="1273602"/>
          </a:xfrm>
          <a:prstGeom prst="rect">
            <a:avLst/>
          </a:prstGeom>
        </p:spPr>
      </p:pic>
      <p:pic>
        <p:nvPicPr>
          <p:cNvPr id="2574" name="picture 25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709199" y="1904555"/>
            <a:ext cx="1564861" cy="986984"/>
          </a:xfrm>
          <a:prstGeom prst="rect">
            <a:avLst/>
          </a:prstGeom>
        </p:spPr>
      </p:pic>
      <p:pic>
        <p:nvPicPr>
          <p:cNvPr id="2576" name="picture 25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212147" y="4147585"/>
            <a:ext cx="1386329" cy="1034649"/>
          </a:xfrm>
          <a:prstGeom prst="rect">
            <a:avLst/>
          </a:prstGeom>
        </p:spPr>
      </p:pic>
      <p:pic>
        <p:nvPicPr>
          <p:cNvPr id="2578" name="picture 25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731929" y="4368676"/>
            <a:ext cx="1545295" cy="901300"/>
          </a:xfrm>
          <a:prstGeom prst="rect">
            <a:avLst/>
          </a:prstGeom>
        </p:spPr>
      </p:pic>
      <p:pic>
        <p:nvPicPr>
          <p:cNvPr id="2580" name="picture 25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151618" y="2114596"/>
            <a:ext cx="1274357" cy="928912"/>
          </a:xfrm>
          <a:prstGeom prst="rect">
            <a:avLst/>
          </a:prstGeom>
        </p:spPr>
      </p:pic>
      <p:pic>
        <p:nvPicPr>
          <p:cNvPr id="2582" name="picture 25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845811" y="1810986"/>
            <a:ext cx="816810" cy="1357162"/>
          </a:xfrm>
          <a:prstGeom prst="rect">
            <a:avLst/>
          </a:prstGeom>
        </p:spPr>
      </p:pic>
      <p:pic>
        <p:nvPicPr>
          <p:cNvPr id="2584" name="picture 258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0749543" y="4272211"/>
            <a:ext cx="1132424" cy="710925"/>
          </a:xfrm>
          <a:prstGeom prst="rect">
            <a:avLst/>
          </a:prstGeom>
        </p:spPr>
      </p:pic>
      <p:pic>
        <p:nvPicPr>
          <p:cNvPr id="2586" name="picture 258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639389" y="1966058"/>
            <a:ext cx="604647" cy="1189343"/>
          </a:xfrm>
          <a:prstGeom prst="rect">
            <a:avLst/>
          </a:prstGeom>
        </p:spPr>
      </p:pic>
      <p:pic>
        <p:nvPicPr>
          <p:cNvPr id="2588" name="picture 258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4833841" y="2137974"/>
            <a:ext cx="812704" cy="770395"/>
          </a:xfrm>
          <a:prstGeom prst="rect">
            <a:avLst/>
          </a:prstGeom>
        </p:spPr>
      </p:pic>
      <p:pic>
        <p:nvPicPr>
          <p:cNvPr id="2590" name="picture 259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6"/>
          <p:cNvGrpSpPr/>
          <p:nvPr/>
        </p:nvGrpSpPr>
        <p:grpSpPr>
          <a:xfrm rot="21600000">
            <a:off x="1158709" y="1934590"/>
            <a:ext cx="3096933" cy="3097022"/>
            <a:chOff x="0" y="0"/>
            <a:chExt cx="3096933" cy="3097022"/>
          </a:xfrm>
        </p:grpSpPr>
        <p:sp>
          <p:nvSpPr>
            <p:cNvPr id="1246" name="path 1246"/>
            <p:cNvSpPr/>
            <p:nvPr/>
          </p:nvSpPr>
          <p:spPr>
            <a:xfrm>
              <a:off x="0" y="0"/>
              <a:ext cx="3096933" cy="3097022"/>
            </a:xfrm>
            <a:custGeom>
              <a:avLst/>
              <a:gdLst/>
              <a:ahLst/>
              <a:cxnLst/>
              <a:rect l="0" t="0" r="0" b="0"/>
              <a:pathLst>
                <a:path w="4877" h="4877">
                  <a:moveTo>
                    <a:pt x="0" y="2438"/>
                  </a:moveTo>
                  <a:cubicBezTo>
                    <a:pt x="0" y="1091"/>
                    <a:pt x="1091" y="0"/>
                    <a:pt x="2438" y="0"/>
                  </a:cubicBezTo>
                  <a:cubicBezTo>
                    <a:pt x="3785" y="0"/>
                    <a:pt x="4877" y="1091"/>
                    <a:pt x="4877" y="2438"/>
                  </a:cubicBezTo>
                  <a:cubicBezTo>
                    <a:pt x="4877" y="3785"/>
                    <a:pt x="3785" y="4877"/>
                    <a:pt x="2438" y="4877"/>
                  </a:cubicBezTo>
                  <a:cubicBezTo>
                    <a:pt x="1091" y="4877"/>
                    <a:pt x="0" y="3785"/>
                    <a:pt x="0" y="2438"/>
                  </a:cubicBezTo>
                </a:path>
              </a:pathLst>
            </a:custGeom>
            <a:solidFill>
              <a:srgbClr val="F2F2F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48" name="textbox 1248"/>
            <p:cNvSpPr/>
            <p:nvPr/>
          </p:nvSpPr>
          <p:spPr>
            <a:xfrm>
              <a:off x="-12700" y="-12700"/>
              <a:ext cx="3122929" cy="312292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71550" algn="l" rtl="0" eaLnBrk="0">
                <a:lnSpc>
                  <a:spcPct val="89000"/>
                </a:lnSpc>
                <a:spcBef>
                  <a:spcPts val="0"/>
                </a:spcBef>
              </a:pPr>
              <a:r>
                <a:rPr sz="4800" b="1" kern="0" spc="-50" dirty="0">
                  <a:solidFill>
                    <a:srgbClr val="B8160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目录</a:t>
              </a:r>
              <a:endParaRPr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250" name="textbox 1250"/>
          <p:cNvSpPr/>
          <p:nvPr/>
        </p:nvSpPr>
        <p:spPr>
          <a:xfrm>
            <a:off x="5642481" y="1510334"/>
            <a:ext cx="767715" cy="5194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4800" b="1" kern="0" spc="-6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9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  <a:spcBef>
                <a:spcPts val="1440"/>
              </a:spcBef>
            </a:pPr>
            <a:r>
              <a:rPr sz="4800" b="1" kern="0" spc="-6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9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  <a:spcBef>
                <a:spcPts val="1450"/>
              </a:spcBef>
            </a:pPr>
            <a:r>
              <a:rPr sz="4800" b="1" kern="0" spc="-6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9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  <a:spcBef>
                <a:spcPts val="1450"/>
              </a:spcBef>
            </a:pPr>
            <a:r>
              <a:rPr sz="4800" b="1" kern="0" spc="-6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1600" b="1" i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6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600" b="1" i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252" name="table 1252"/>
          <p:cNvGraphicFramePr>
            <a:graphicFrameLocks noGrp="1"/>
          </p:cNvGraphicFramePr>
          <p:nvPr/>
        </p:nvGraphicFramePr>
        <p:xfrm>
          <a:off x="6925627" y="2562161"/>
          <a:ext cx="4589779" cy="716915"/>
        </p:xfrm>
        <a:graphic>
          <a:graphicData uri="http://schemas.openxmlformats.org/drawingml/2006/table">
            <a:tbl>
              <a:tblPr/>
              <a:tblGrid>
                <a:gridCol w="3537584"/>
                <a:gridCol w="194945"/>
                <a:gridCol w="857250"/>
              </a:tblGrid>
              <a:tr h="358140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67055" algn="l" rtl="0" eaLnBrk="0">
                        <a:lnSpc>
                          <a:spcPct val="89000"/>
                        </a:lnSpc>
                      </a:pPr>
                      <a:r>
                        <a:rPr sz="3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室内绿色照明</a:t>
                      </a:r>
                      <a:endParaRPr sz="3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144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勘察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58775">
                <a:tc vMerge="1"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954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500" b="1" kern="0" spc="7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交付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BCB"/>
                    </a:solidFill>
                  </a:tcPr>
                </a:tc>
              </a:tr>
            </a:tbl>
          </a:graphicData>
        </a:graphic>
      </p:graphicFrame>
      <p:sp>
        <p:nvSpPr>
          <p:cNvPr id="1254" name="textbox 1254"/>
          <p:cNvSpPr/>
          <p:nvPr/>
        </p:nvSpPr>
        <p:spPr>
          <a:xfrm>
            <a:off x="6930390" y="4815713"/>
            <a:ext cx="3533140" cy="708025"/>
          </a:xfrm>
          <a:prstGeom prst="roundRect">
            <a:avLst>
              <a:gd name="adj" fmla="val 17773"/>
            </a:avLst>
          </a:prstGeom>
          <a:solidFill>
            <a:srgbClr val="F2CBCB">
              <a:alpha val="100000"/>
            </a:srgbClr>
          </a:solidFill>
          <a:ln w="9525" cap="flat">
            <a:solidFill>
              <a:srgbClr val="FFFFF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23290" algn="l" rtl="0" eaLnBrk="0">
              <a:lnSpc>
                <a:spcPct val="89000"/>
              </a:lnSpc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安全控电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56" name="textbox 1256"/>
          <p:cNvSpPr/>
          <p:nvPr/>
        </p:nvSpPr>
        <p:spPr>
          <a:xfrm>
            <a:off x="6930390" y="1442592"/>
            <a:ext cx="3533140" cy="708025"/>
          </a:xfrm>
          <a:prstGeom prst="roundRect">
            <a:avLst>
              <a:gd name="adj" fmla="val 17773"/>
            </a:avLst>
          </a:prstGeom>
          <a:solidFill>
            <a:srgbClr val="F2CBCB">
              <a:alpha val="100000"/>
            </a:srgbClr>
          </a:solidFill>
          <a:ln w="9525" cap="flat">
            <a:solidFill>
              <a:srgbClr val="FFFFF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68730" algn="l" rtl="0" eaLnBrk="0">
              <a:lnSpc>
                <a:spcPct val="89000"/>
              </a:lnSpc>
              <a:spcBef>
                <a:spcPts val="0"/>
              </a:spcBef>
            </a:pPr>
            <a:r>
              <a:rPr sz="32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</a:t>
            </a:r>
            <a:r>
              <a:rPr sz="32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言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58" name="textbox 1258"/>
          <p:cNvSpPr/>
          <p:nvPr/>
        </p:nvSpPr>
        <p:spPr>
          <a:xfrm>
            <a:off x="6930390" y="3691382"/>
            <a:ext cx="3533140" cy="708025"/>
          </a:xfrm>
          <a:prstGeom prst="roundRect">
            <a:avLst>
              <a:gd name="adj" fmla="val 17777"/>
            </a:avLst>
          </a:prstGeom>
          <a:solidFill>
            <a:srgbClr val="F2CBCB">
              <a:alpha val="100000"/>
            </a:srgbClr>
          </a:solidFill>
          <a:ln w="9525" cap="flat">
            <a:solidFill>
              <a:srgbClr val="FFFFF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13715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分体空调智控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60" name="picture 12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88759" y="246862"/>
            <a:ext cx="1694052" cy="539013"/>
          </a:xfrm>
          <a:prstGeom prst="rect">
            <a:avLst/>
          </a:prstGeom>
        </p:spPr>
      </p:pic>
      <p:pic>
        <p:nvPicPr>
          <p:cNvPr id="1262" name="picture 12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282570" y="740790"/>
            <a:ext cx="9333738" cy="50800"/>
          </a:xfrm>
          <a:prstGeom prst="rect">
            <a:avLst/>
          </a:prstGeom>
        </p:spPr>
      </p:pic>
      <p:pic>
        <p:nvPicPr>
          <p:cNvPr id="1264" name="picture 12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54215" y="217388"/>
            <a:ext cx="723997" cy="530588"/>
          </a:xfrm>
          <a:prstGeom prst="rect">
            <a:avLst/>
          </a:prstGeom>
        </p:spPr>
      </p:pic>
      <p:pic>
        <p:nvPicPr>
          <p:cNvPr id="1266" name="picture 12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404100" y="6578820"/>
            <a:ext cx="4212209" cy="39999"/>
          </a:xfrm>
          <a:prstGeom prst="rect">
            <a:avLst/>
          </a:prstGeom>
        </p:spPr>
      </p:pic>
      <p:pic>
        <p:nvPicPr>
          <p:cNvPr id="1268" name="picture 12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75729" y="6578888"/>
            <a:ext cx="4074540" cy="39932"/>
          </a:xfrm>
          <a:prstGeom prst="rect">
            <a:avLst/>
          </a:prstGeom>
        </p:spPr>
      </p:pic>
      <p:sp>
        <p:nvSpPr>
          <p:cNvPr id="1270" name="textbox 1270"/>
          <p:cNvSpPr/>
          <p:nvPr/>
        </p:nvSpPr>
        <p:spPr>
          <a:xfrm>
            <a:off x="5128864" y="6463696"/>
            <a:ext cx="232409" cy="241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600" b="1" i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赋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72" name="textbox 1272"/>
          <p:cNvSpPr/>
          <p:nvPr/>
        </p:nvSpPr>
        <p:spPr>
          <a:xfrm>
            <a:off x="6670936" y="6463696"/>
            <a:ext cx="231775" cy="241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600" b="1" i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74" name="path 1274"/>
          <p:cNvSpPr/>
          <p:nvPr/>
        </p:nvSpPr>
        <p:spPr>
          <a:xfrm>
            <a:off x="10458513" y="2857182"/>
            <a:ext cx="68580" cy="68452"/>
          </a:xfrm>
          <a:custGeom>
            <a:avLst/>
            <a:gdLst/>
            <a:ahLst/>
            <a:cxnLst/>
            <a:rect l="0" t="0" r="0" b="0"/>
            <a:pathLst>
              <a:path w="108" h="107">
                <a:moveTo>
                  <a:pt x="100" y="100"/>
                </a:moveTo>
                <a:cubicBezTo>
                  <a:pt x="49" y="100"/>
                  <a:pt x="7" y="58"/>
                  <a:pt x="7" y="7"/>
                </a:cubicBezTo>
              </a:path>
            </a:pathLst>
          </a:custGeom>
          <a:noFill/>
          <a:ln w="9525" cap="flat">
            <a:solidFill>
              <a:srgbClr val="FFFFF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76" name="path 1276"/>
          <p:cNvSpPr/>
          <p:nvPr/>
        </p:nvSpPr>
        <p:spPr>
          <a:xfrm>
            <a:off x="10458513" y="2916110"/>
            <a:ext cx="68580" cy="68580"/>
          </a:xfrm>
          <a:custGeom>
            <a:avLst/>
            <a:gdLst/>
            <a:ahLst/>
            <a:cxnLst/>
            <a:rect l="0" t="0" r="0" b="0"/>
            <a:pathLst>
              <a:path w="108" h="108">
                <a:moveTo>
                  <a:pt x="7" y="100"/>
                </a:moveTo>
                <a:cubicBezTo>
                  <a:pt x="7" y="49"/>
                  <a:pt x="49" y="7"/>
                  <a:pt x="100" y="7"/>
                </a:cubicBezTo>
              </a:path>
            </a:pathLst>
          </a:custGeom>
          <a:noFill/>
          <a:ln w="9525" cap="flat">
            <a:solidFill>
              <a:srgbClr val="FFFFF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4"/>
          <p:cNvGrpSpPr/>
          <p:nvPr/>
        </p:nvGrpSpPr>
        <p:grpSpPr>
          <a:xfrm rot="21600000">
            <a:off x="840739" y="1608747"/>
            <a:ext cx="4406518" cy="4608702"/>
            <a:chOff x="0" y="0"/>
            <a:chExt cx="4406518" cy="4608702"/>
          </a:xfrm>
        </p:grpSpPr>
        <p:pic>
          <p:nvPicPr>
            <p:cNvPr id="2592" name="picture 259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4406518" cy="4608702"/>
            </a:xfrm>
            <a:prstGeom prst="rect">
              <a:avLst/>
            </a:prstGeom>
          </p:spPr>
        </p:pic>
        <p:sp>
          <p:nvSpPr>
            <p:cNvPr id="2594" name="textbox 2594"/>
            <p:cNvSpPr/>
            <p:nvPr/>
          </p:nvSpPr>
          <p:spPr>
            <a:xfrm>
              <a:off x="-12700" y="-12700"/>
              <a:ext cx="4432300" cy="463422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433320" algn="l" rtl="0" eaLnBrk="0">
                <a:lnSpc>
                  <a:spcPct val="89000"/>
                </a:lnSpc>
              </a:pPr>
              <a:r>
                <a:rPr sz="9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替换原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10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433320" algn="l" rtl="0" eaLnBrk="0">
                <a:lnSpc>
                  <a:spcPct val="89000"/>
                </a:lnSpc>
              </a:pPr>
              <a:r>
                <a:rPr sz="9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有插座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596" name="rect 2596"/>
          <p:cNvSpPr/>
          <p:nvPr/>
        </p:nvSpPr>
        <p:spPr>
          <a:xfrm>
            <a:off x="6433565" y="1125194"/>
            <a:ext cx="1254226" cy="46167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98" name="textbox 2598"/>
          <p:cNvSpPr/>
          <p:nvPr/>
        </p:nvSpPr>
        <p:spPr>
          <a:xfrm>
            <a:off x="5600827" y="1277879"/>
            <a:ext cx="2920364" cy="3468370"/>
          </a:xfrm>
          <a:prstGeom prst="roundRect">
            <a:avLst>
              <a:gd name="adj" fmla="val 3791"/>
            </a:avLst>
          </a:prstGeom>
          <a:noFill/>
          <a:ln w="19050" cap="flat">
            <a:solidFill>
              <a:srgbClr val="DD7575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25525" algn="l" rtl="0" eaLnBrk="0">
              <a:lnSpc>
                <a:spcPct val="88000"/>
              </a:lnSpc>
            </a:pPr>
            <a:r>
              <a:rPr sz="1500" b="1" kern="0" spc="8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接线示意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00" name="textbox 2600"/>
          <p:cNvSpPr/>
          <p:nvPr/>
        </p:nvSpPr>
        <p:spPr>
          <a:xfrm>
            <a:off x="5686733" y="4998593"/>
            <a:ext cx="5807075" cy="15995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320" algn="l" rtl="0" eaLnBrk="0">
              <a:lnSpc>
                <a:spcPct val="89000"/>
              </a:lnSpc>
            </a:pP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  安装前将回路统一断电，在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确保安全的情况下，取下原有空调插座；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7345" indent="-334645" algn="l" rtl="0" eaLnBrk="0">
              <a:lnSpc>
                <a:spcPct val="122000"/>
              </a:lnSpc>
              <a:spcBef>
                <a:spcPts val="1375"/>
              </a:spcBef>
            </a:pP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  将电源的火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线、零线、地线分别接到插座的L端、</a:t>
            </a:r>
            <a:r>
              <a:rPr sz="14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 端、地线端上，建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议剥线长度10~12mm</a:t>
            </a:r>
            <a:r>
              <a:rPr sz="14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47345" indent="-332740" algn="l" rtl="0" eaLnBrk="0">
              <a:lnSpc>
                <a:spcPct val="124000"/>
              </a:lnSpc>
            </a:pP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   完成接线后，先用螺丝将控制器底座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固定在墙面上，再封上面板。至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此，壁挂空调控制器完成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安装。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602" name="picture 26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905119" y="1679067"/>
            <a:ext cx="2344165" cy="2849879"/>
          </a:xfrm>
          <a:prstGeom prst="rect">
            <a:avLst/>
          </a:prstGeom>
        </p:spPr>
      </p:pic>
      <p:sp>
        <p:nvSpPr>
          <p:cNvPr id="2604" name="textbox 2604"/>
          <p:cNvSpPr/>
          <p:nvPr/>
        </p:nvSpPr>
        <p:spPr>
          <a:xfrm>
            <a:off x="580341" y="204688"/>
            <a:ext cx="11410950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壁挂空调控制器安装方式                               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606" name="picture 26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47614" y="217388"/>
            <a:ext cx="723997" cy="530588"/>
          </a:xfrm>
          <a:prstGeom prst="rect">
            <a:avLst/>
          </a:prstGeom>
        </p:spPr>
      </p:pic>
      <p:grpSp>
        <p:nvGrpSpPr>
          <p:cNvPr id="46" name="group 46"/>
          <p:cNvGrpSpPr/>
          <p:nvPr/>
        </p:nvGrpSpPr>
        <p:grpSpPr>
          <a:xfrm rot="21600000">
            <a:off x="8908536" y="1731391"/>
            <a:ext cx="2002160" cy="2844022"/>
            <a:chOff x="0" y="0"/>
            <a:chExt cx="2002160" cy="2844022"/>
          </a:xfrm>
        </p:grpSpPr>
        <p:pic>
          <p:nvPicPr>
            <p:cNvPr id="2608" name="picture 260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2002160" cy="2844022"/>
            </a:xfrm>
            <a:prstGeom prst="rect">
              <a:avLst/>
            </a:prstGeom>
          </p:spPr>
        </p:pic>
        <p:sp>
          <p:nvSpPr>
            <p:cNvPr id="2610" name="textbox 2610"/>
            <p:cNvSpPr/>
            <p:nvPr/>
          </p:nvSpPr>
          <p:spPr>
            <a:xfrm>
              <a:off x="-12700" y="-12700"/>
              <a:ext cx="2028189" cy="286956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30505" algn="l" rtl="0" eaLnBrk="0">
                <a:lnSpc>
                  <a:spcPct val="89000"/>
                </a:lnSpc>
                <a:spcBef>
                  <a:spcPts val="0"/>
                </a:spcBef>
              </a:pPr>
              <a:r>
                <a:rPr sz="9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先固定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9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85750" algn="l" rtl="0" eaLnBrk="0">
                <a:lnSpc>
                  <a:spcPct val="89000"/>
                </a:lnSpc>
                <a:spcBef>
                  <a:spcPts val="5"/>
                </a:spcBef>
              </a:pPr>
              <a:r>
                <a:rPr sz="9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底座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612" name="textbox 2612"/>
          <p:cNvSpPr/>
          <p:nvPr/>
        </p:nvSpPr>
        <p:spPr>
          <a:xfrm>
            <a:off x="1704975" y="1125194"/>
            <a:ext cx="2678429" cy="46228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4155" algn="l" rtl="0" eaLnBrk="0">
              <a:lnSpc>
                <a:spcPct val="94000"/>
              </a:lnSpc>
            </a:pPr>
            <a:r>
              <a:rPr sz="1500" b="1" kern="0" spc="9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壁挂空调控制器安装示意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14" name="rect 2614"/>
          <p:cNvSpPr/>
          <p:nvPr/>
        </p:nvSpPr>
        <p:spPr>
          <a:xfrm>
            <a:off x="9526269" y="1125194"/>
            <a:ext cx="1254226" cy="46167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16" name="textbox 2616"/>
          <p:cNvSpPr/>
          <p:nvPr/>
        </p:nvSpPr>
        <p:spPr>
          <a:xfrm>
            <a:off x="8683879" y="1268354"/>
            <a:ext cx="2939414" cy="241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  <a:tabLst>
                <a:tab pos="1076325" algn="l"/>
              </a:tabLst>
            </a:pPr>
            <a:r>
              <a:rPr sz="1500" b="1" kern="0" spc="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b="1" kern="0" spc="7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固定设备</a:t>
            </a:r>
            <a:r>
              <a:rPr sz="1500" b="1" kern="0" spc="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8" name="group 48"/>
          <p:cNvGrpSpPr/>
          <p:nvPr/>
        </p:nvGrpSpPr>
        <p:grpSpPr>
          <a:xfrm rot="21600000">
            <a:off x="10689590" y="1622457"/>
            <a:ext cx="805309" cy="738292"/>
            <a:chOff x="0" y="0"/>
            <a:chExt cx="805309" cy="738292"/>
          </a:xfrm>
        </p:grpSpPr>
        <p:sp>
          <p:nvSpPr>
            <p:cNvPr id="2618" name="path 2618"/>
            <p:cNvSpPr/>
            <p:nvPr/>
          </p:nvSpPr>
          <p:spPr>
            <a:xfrm>
              <a:off x="0" y="0"/>
              <a:ext cx="805309" cy="738292"/>
            </a:xfrm>
            <a:custGeom>
              <a:avLst/>
              <a:gdLst/>
              <a:ahLst/>
              <a:cxnLst/>
              <a:rect l="0" t="0" r="0" b="0"/>
              <a:pathLst>
                <a:path w="1268" h="1162">
                  <a:moveTo>
                    <a:pt x="15" y="994"/>
                  </a:moveTo>
                  <a:lnTo>
                    <a:pt x="112" y="801"/>
                  </a:lnTo>
                  <a:cubicBezTo>
                    <a:pt x="-14" y="512"/>
                    <a:pt x="127" y="179"/>
                    <a:pt x="429" y="57"/>
                  </a:cubicBezTo>
                  <a:cubicBezTo>
                    <a:pt x="732" y="-63"/>
                    <a:pt x="1080" y="71"/>
                    <a:pt x="1208" y="360"/>
                  </a:cubicBezTo>
                  <a:cubicBezTo>
                    <a:pt x="1335" y="649"/>
                    <a:pt x="1193" y="981"/>
                    <a:pt x="891" y="1103"/>
                  </a:cubicBezTo>
                  <a:cubicBezTo>
                    <a:pt x="667" y="1193"/>
                    <a:pt x="410" y="1144"/>
                    <a:pt x="239" y="980"/>
                  </a:cubicBezTo>
                  <a:lnTo>
                    <a:pt x="15" y="994"/>
                  </a:lnTo>
                  <a:close/>
                </a:path>
              </a:pathLst>
            </a:custGeom>
            <a:solidFill>
              <a:srgbClr val="F36E67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20" name="textbox 2620"/>
            <p:cNvSpPr/>
            <p:nvPr/>
          </p:nvSpPr>
          <p:spPr>
            <a:xfrm>
              <a:off x="-12700" y="-12700"/>
              <a:ext cx="831214" cy="7639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6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64160" algn="l" rtl="0" eaLnBrk="0">
                <a:lnSpc>
                  <a:spcPct val="89000"/>
                </a:lnSpc>
                <a:spcBef>
                  <a:spcPts val="5"/>
                </a:spcBef>
              </a:pPr>
              <a:r>
                <a:rPr sz="9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再封上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9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21310" algn="l" rtl="0" eaLnBrk="0">
                <a:lnSpc>
                  <a:spcPct val="89000"/>
                </a:lnSpc>
                <a:spcBef>
                  <a:spcPts val="5"/>
                </a:spcBef>
              </a:pPr>
              <a:r>
                <a:rPr sz="9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面板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2622" name="picture 26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sp>
        <p:nvSpPr>
          <p:cNvPr id="2624" name="path 2624"/>
          <p:cNvSpPr/>
          <p:nvPr/>
        </p:nvSpPr>
        <p:spPr>
          <a:xfrm>
            <a:off x="8696579" y="4632197"/>
            <a:ext cx="2913380" cy="110489"/>
          </a:xfrm>
          <a:custGeom>
            <a:avLst/>
            <a:gdLst/>
            <a:ahLst/>
            <a:cxnLst/>
            <a:rect l="0" t="0" r="0" b="0"/>
            <a:pathLst>
              <a:path w="4588" h="173">
                <a:moveTo>
                  <a:pt x="4573" y="15"/>
                </a:moveTo>
                <a:cubicBezTo>
                  <a:pt x="4573" y="94"/>
                  <a:pt x="4508" y="158"/>
                  <a:pt x="4429" y="158"/>
                </a:cubicBezTo>
                <a:lnTo>
                  <a:pt x="159" y="158"/>
                </a:lnTo>
                <a:cubicBezTo>
                  <a:pt x="79" y="158"/>
                  <a:pt x="15" y="94"/>
                  <a:pt x="15" y="15"/>
                </a:cubicBezTo>
              </a:path>
            </a:pathLst>
          </a:custGeom>
          <a:noFill/>
          <a:ln w="19050" cap="flat">
            <a:solidFill>
              <a:srgbClr val="DD7575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26" name="path 2626"/>
          <p:cNvSpPr/>
          <p:nvPr/>
        </p:nvSpPr>
        <p:spPr>
          <a:xfrm>
            <a:off x="8696579" y="1476501"/>
            <a:ext cx="19050" cy="3165221"/>
          </a:xfrm>
          <a:custGeom>
            <a:avLst/>
            <a:gdLst/>
            <a:ahLst/>
            <a:cxnLst/>
            <a:rect l="0" t="0" r="0" b="0"/>
            <a:pathLst>
              <a:path w="30" h="4984">
                <a:moveTo>
                  <a:pt x="15" y="4984"/>
                </a:moveTo>
                <a:lnTo>
                  <a:pt x="15" y="0"/>
                </a:lnTo>
              </a:path>
            </a:pathLst>
          </a:custGeom>
          <a:noFill/>
          <a:ln w="19050" cap="flat">
            <a:solidFill>
              <a:srgbClr val="DD7575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28" name="path 2628"/>
          <p:cNvSpPr/>
          <p:nvPr/>
        </p:nvSpPr>
        <p:spPr>
          <a:xfrm>
            <a:off x="11590909" y="1476501"/>
            <a:ext cx="19050" cy="3165221"/>
          </a:xfrm>
          <a:custGeom>
            <a:avLst/>
            <a:gdLst/>
            <a:ahLst/>
            <a:cxnLst/>
            <a:rect l="0" t="0" r="0" b="0"/>
            <a:pathLst>
              <a:path w="30" h="4984">
                <a:moveTo>
                  <a:pt x="15" y="0"/>
                </a:moveTo>
                <a:lnTo>
                  <a:pt x="15" y="4984"/>
                </a:lnTo>
              </a:path>
            </a:pathLst>
          </a:custGeom>
          <a:noFill/>
          <a:ln w="19050" cap="flat">
            <a:solidFill>
              <a:srgbClr val="DD7575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0" name="path 2630"/>
          <p:cNvSpPr/>
          <p:nvPr/>
        </p:nvSpPr>
        <p:spPr>
          <a:xfrm>
            <a:off x="8759317" y="5546983"/>
            <a:ext cx="2829306" cy="777977"/>
          </a:xfrm>
          <a:custGeom>
            <a:avLst/>
            <a:gdLst/>
            <a:ahLst/>
            <a:cxnLst/>
            <a:rect l="0" t="0" r="0" b="0"/>
            <a:pathLst>
              <a:path w="4455" h="1225">
                <a:moveTo>
                  <a:pt x="891" y="87"/>
                </a:moveTo>
                <a:cubicBezTo>
                  <a:pt x="1485" y="-163"/>
                  <a:pt x="2079" y="337"/>
                  <a:pt x="2673" y="87"/>
                </a:cubicBezTo>
                <a:cubicBezTo>
                  <a:pt x="3267" y="-163"/>
                  <a:pt x="3861" y="337"/>
                  <a:pt x="4455" y="87"/>
                </a:cubicBezTo>
                <a:lnTo>
                  <a:pt x="3564" y="1138"/>
                </a:lnTo>
                <a:cubicBezTo>
                  <a:pt x="2970" y="1388"/>
                  <a:pt x="2376" y="887"/>
                  <a:pt x="1782" y="1138"/>
                </a:cubicBezTo>
                <a:cubicBezTo>
                  <a:pt x="1188" y="1388"/>
                  <a:pt x="594" y="887"/>
                  <a:pt x="0" y="1138"/>
                </a:cubicBezTo>
                <a:lnTo>
                  <a:pt x="891" y="87"/>
                </a:lnTo>
                <a:close/>
              </a:path>
            </a:pathLst>
          </a:custGeom>
          <a:solidFill>
            <a:srgbClr val="F36E6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32" name="textbox 2632"/>
          <p:cNvSpPr/>
          <p:nvPr/>
        </p:nvSpPr>
        <p:spPr>
          <a:xfrm>
            <a:off x="638864" y="4749800"/>
            <a:ext cx="10764519" cy="16675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845" algn="l" rtl="0" eaLnBrk="0">
              <a:lnSpc>
                <a:spcPct val="89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安装前将回路统一断电，在确保安全的情况下，从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中截断空调的电源线；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1590" algn="l" rtl="0" eaLnBrk="0">
              <a:lnSpc>
                <a:spcPct val="89000"/>
              </a:lnSpc>
              <a:spcBef>
                <a:spcPts val="136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  将靠近</a:t>
            </a:r>
            <a:r>
              <a:rPr sz="14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电源供电口的电源线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的火线L、零线N、地线GND连接到上图</a:t>
            </a:r>
            <a:r>
              <a:rPr sz="14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“电源</a:t>
            </a:r>
            <a:r>
              <a:rPr sz="14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端进线”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对应孔位，并用螺丝刀拧紧，确保铜线接触到位；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3495" algn="l" rtl="0" eaLnBrk="0">
              <a:lnSpc>
                <a:spcPct val="89000"/>
              </a:lnSpc>
              <a:spcBef>
                <a:spcPts val="136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    同理，将靠近</a:t>
            </a:r>
            <a:r>
              <a:rPr sz="14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</a:t>
            </a:r>
            <a:r>
              <a:rPr sz="14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的电源线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的火线L、零线N、地线GND连接到上图</a:t>
            </a:r>
            <a:r>
              <a:rPr sz="14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“空调端出线”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对应孔位；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9000"/>
              </a:lnSpc>
              <a:spcBef>
                <a:spcPts val="1365"/>
              </a:spcBef>
            </a:pP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   将通用空调控制器的</a:t>
            </a:r>
            <a:r>
              <a:rPr sz="14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红外收发头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紧贴在</a:t>
            </a:r>
            <a:r>
              <a:rPr sz="14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空调的红外接收窗口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处；                                              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sz="1500" b="1" kern="0" spc="0" baseline="-3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预计辅材：电线、玻璃胶、绝缘胶布</a:t>
            </a:r>
            <a:endParaRPr sz="1500" baseline="-3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035" algn="l" rtl="0" eaLnBrk="0">
              <a:lnSpc>
                <a:spcPct val="89000"/>
              </a:lnSpc>
            </a:pP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   将接线处用绝缘胶布缠绕，固定控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制器，即完成220V通用空调控制器安装。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634" name="picture 26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129533" y="1376171"/>
            <a:ext cx="3728211" cy="2705481"/>
          </a:xfrm>
          <a:prstGeom prst="rect">
            <a:avLst/>
          </a:prstGeom>
        </p:spPr>
      </p:pic>
      <p:pic>
        <p:nvPicPr>
          <p:cNvPr id="2636" name="picture 26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78198" y="1204467"/>
            <a:ext cx="190880" cy="1707388"/>
          </a:xfrm>
          <a:prstGeom prst="rect">
            <a:avLst/>
          </a:prstGeom>
        </p:spPr>
      </p:pic>
      <p:pic>
        <p:nvPicPr>
          <p:cNvPr id="2638" name="picture 2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06671" y="1224914"/>
            <a:ext cx="419480" cy="1831467"/>
          </a:xfrm>
          <a:prstGeom prst="rect">
            <a:avLst/>
          </a:prstGeom>
        </p:spPr>
      </p:pic>
      <p:pic>
        <p:nvPicPr>
          <p:cNvPr id="2640" name="picture 26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138292" y="1435100"/>
            <a:ext cx="191008" cy="1707388"/>
          </a:xfrm>
          <a:prstGeom prst="rect">
            <a:avLst/>
          </a:prstGeom>
        </p:spPr>
      </p:pic>
      <p:pic>
        <p:nvPicPr>
          <p:cNvPr id="2642" name="picture 26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382894" y="1518539"/>
            <a:ext cx="190880" cy="1707388"/>
          </a:xfrm>
          <a:prstGeom prst="rect">
            <a:avLst/>
          </a:prstGeom>
        </p:spPr>
      </p:pic>
      <p:pic>
        <p:nvPicPr>
          <p:cNvPr id="2644" name="picture 26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627370" y="1601978"/>
            <a:ext cx="190880" cy="1707388"/>
          </a:xfrm>
          <a:prstGeom prst="rect">
            <a:avLst/>
          </a:prstGeom>
        </p:spPr>
      </p:pic>
      <p:sp>
        <p:nvSpPr>
          <p:cNvPr id="2646" name="textbox 2646"/>
          <p:cNvSpPr/>
          <p:nvPr/>
        </p:nvSpPr>
        <p:spPr>
          <a:xfrm>
            <a:off x="2144014" y="966978"/>
            <a:ext cx="4876800" cy="3430270"/>
          </a:xfrm>
          <a:prstGeom prst="roundRect">
            <a:avLst>
              <a:gd name="adj" fmla="val 3695"/>
            </a:avLst>
          </a:prstGeom>
          <a:noFill/>
          <a:ln w="19050" cap="flat">
            <a:solidFill>
              <a:srgbClr val="DD7575"/>
            </a:solidFill>
            <a:prstDash val="solid"/>
            <a:miter lim="0"/>
          </a:ln>
        </p:spPr>
        <p:txBody>
          <a:bodyPr vert="eaVert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2000" algn="l" rtl="0" eaLnBrk="0">
              <a:lnSpc>
                <a:spcPct val="86000"/>
              </a:lnSpc>
              <a:spcBef>
                <a:spcPts val="5"/>
              </a:spcBef>
            </a:pPr>
            <a:r>
              <a:rPr sz="900" b="1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火线出端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78180" algn="l" rtl="0" eaLnBrk="0">
              <a:lnSpc>
                <a:spcPct val="86000"/>
              </a:lnSpc>
              <a:spcBef>
                <a:spcPts val="980"/>
              </a:spcBef>
            </a:pPr>
            <a:r>
              <a:rPr sz="900" b="1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零线出端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28625" algn="l" rtl="0" eaLnBrk="0">
              <a:lnSpc>
                <a:spcPct val="86000"/>
              </a:lnSpc>
              <a:spcBef>
                <a:spcPts val="980"/>
              </a:spcBef>
              <a:tabLst>
                <a:tab pos="594360" algn="l"/>
              </a:tabLst>
            </a:pPr>
            <a:r>
              <a:rPr sz="9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900" b="1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地线出端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86410" algn="l" rtl="0" eaLnBrk="0">
              <a:lnSpc>
                <a:spcPct val="86000"/>
              </a:lnSpc>
              <a:spcBef>
                <a:spcPts val="1435"/>
              </a:spcBef>
            </a:pPr>
            <a:r>
              <a:rPr sz="900" b="1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地线进端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14655" algn="l" rtl="0" eaLnBrk="0">
              <a:lnSpc>
                <a:spcPct val="87000"/>
              </a:lnSpc>
              <a:spcBef>
                <a:spcPts val="845"/>
              </a:spcBef>
            </a:pPr>
            <a:r>
              <a:rPr sz="900" b="1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零线进端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42265" algn="l" rtl="0" eaLnBrk="0">
              <a:lnSpc>
                <a:spcPct val="86000"/>
              </a:lnSpc>
              <a:spcBef>
                <a:spcPts val="5"/>
              </a:spcBef>
            </a:pPr>
            <a:r>
              <a:rPr sz="900" b="1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火线进端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648" name="picture 26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174614" y="1314450"/>
            <a:ext cx="118745" cy="118745"/>
          </a:xfrm>
          <a:prstGeom prst="rect">
            <a:avLst/>
          </a:prstGeom>
        </p:spPr>
      </p:pic>
      <p:pic>
        <p:nvPicPr>
          <p:cNvPr id="2650" name="picture 26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7340727" y="1155065"/>
            <a:ext cx="2443353" cy="1649348"/>
          </a:xfrm>
          <a:prstGeom prst="rect">
            <a:avLst/>
          </a:prstGeom>
        </p:spPr>
      </p:pic>
      <p:pic>
        <p:nvPicPr>
          <p:cNvPr id="2652" name="picture 26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7340854" y="2882404"/>
            <a:ext cx="2443226" cy="1241793"/>
          </a:xfrm>
          <a:prstGeom prst="rect">
            <a:avLst/>
          </a:prstGeom>
        </p:spPr>
      </p:pic>
      <p:graphicFrame>
        <p:nvGraphicFramePr>
          <p:cNvPr id="2654" name="table 2654"/>
          <p:cNvGraphicFramePr>
            <a:graphicFrameLocks noGrp="1"/>
          </p:cNvGraphicFramePr>
          <p:nvPr/>
        </p:nvGraphicFramePr>
        <p:xfrm>
          <a:off x="7138161" y="970153"/>
          <a:ext cx="2847975" cy="3423285"/>
        </p:xfrm>
        <a:graphic>
          <a:graphicData uri="http://schemas.openxmlformats.org/drawingml/2006/table">
            <a:tbl>
              <a:tblPr/>
              <a:tblGrid>
                <a:gridCol w="2847975"/>
              </a:tblGrid>
              <a:tr h="18732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6974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空调红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768475" algn="l" rtl="0" eaLnBrk="0">
                        <a:lnSpc>
                          <a:spcPct val="89000"/>
                        </a:lnSpc>
                        <a:spcBef>
                          <a:spcPts val="395"/>
                        </a:spcBef>
                      </a:pPr>
                      <a:r>
                        <a:rPr sz="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外接收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878965" algn="l" rtl="0" eaLnBrk="0">
                        <a:lnSpc>
                          <a:spcPts val="1245"/>
                        </a:lnSpc>
                      </a:pPr>
                      <a:r>
                        <a:rPr sz="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口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500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319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空调红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432560" algn="l" rtl="0" eaLnBrk="0">
                        <a:lnSpc>
                          <a:spcPct val="89000"/>
                        </a:lnSpc>
                        <a:spcBef>
                          <a:spcPts val="395"/>
                        </a:spcBef>
                      </a:pPr>
                      <a:r>
                        <a:rPr sz="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外接收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542415" algn="l" rtl="0" eaLnBrk="0">
                        <a:lnSpc>
                          <a:spcPts val="1250"/>
                        </a:lnSpc>
                      </a:pPr>
                      <a:r>
                        <a:rPr sz="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口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56" name="textbox 2656"/>
          <p:cNvSpPr/>
          <p:nvPr/>
        </p:nvSpPr>
        <p:spPr>
          <a:xfrm>
            <a:off x="584410" y="204688"/>
            <a:ext cx="11406505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通用空调控制器接线方式                                            </a:t>
            </a:r>
            <a:r>
              <a:rPr sz="3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658" name="picture 26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1237712" y="217388"/>
            <a:ext cx="723997" cy="530588"/>
          </a:xfrm>
          <a:prstGeom prst="rect">
            <a:avLst/>
          </a:prstGeom>
        </p:spPr>
      </p:pic>
      <p:sp>
        <p:nvSpPr>
          <p:cNvPr id="2660" name="textbox 2660"/>
          <p:cNvSpPr/>
          <p:nvPr/>
        </p:nvSpPr>
        <p:spPr>
          <a:xfrm>
            <a:off x="3504310" y="4163796"/>
            <a:ext cx="2155189" cy="46228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7640" algn="l" rtl="0" eaLnBrk="0">
              <a:lnSpc>
                <a:spcPct val="94000"/>
              </a:lnSpc>
              <a:spcBef>
                <a:spcPts val="5"/>
              </a:spcBef>
            </a:pPr>
            <a:r>
              <a:rPr sz="1500" b="1" kern="0" spc="9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通用空调控制器接线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62" name="rect 2662"/>
          <p:cNvSpPr/>
          <p:nvPr/>
        </p:nvSpPr>
        <p:spPr>
          <a:xfrm>
            <a:off x="7740523" y="4148810"/>
            <a:ext cx="1643760" cy="46167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64" name="textbox 2664"/>
          <p:cNvSpPr/>
          <p:nvPr/>
        </p:nvSpPr>
        <p:spPr>
          <a:xfrm>
            <a:off x="7740523" y="4148810"/>
            <a:ext cx="1644014" cy="46228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5570" algn="l" rtl="0" eaLnBrk="0">
              <a:lnSpc>
                <a:spcPct val="94000"/>
              </a:lnSpc>
              <a:spcBef>
                <a:spcPts val="5"/>
              </a:spcBef>
            </a:pPr>
            <a:r>
              <a:rPr sz="1500" b="1" kern="0" spc="9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粘贴红外收发头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66" name="path 2666"/>
          <p:cNvSpPr/>
          <p:nvPr/>
        </p:nvSpPr>
        <p:spPr>
          <a:xfrm>
            <a:off x="2386714" y="2271522"/>
            <a:ext cx="846321" cy="808318"/>
          </a:xfrm>
          <a:custGeom>
            <a:avLst/>
            <a:gdLst/>
            <a:ahLst/>
            <a:cxnLst/>
            <a:rect l="0" t="0" r="0" b="0"/>
            <a:pathLst>
              <a:path w="1332" h="1272">
                <a:moveTo>
                  <a:pt x="1247" y="30"/>
                </a:moveTo>
                <a:lnTo>
                  <a:pt x="1189" y="266"/>
                </a:lnTo>
                <a:cubicBezTo>
                  <a:pt x="1403" y="542"/>
                  <a:pt x="1342" y="931"/>
                  <a:pt x="1053" y="1135"/>
                </a:cubicBezTo>
                <a:cubicBezTo>
                  <a:pt x="764" y="1340"/>
                  <a:pt x="356" y="1281"/>
                  <a:pt x="142" y="1005"/>
                </a:cubicBezTo>
                <a:cubicBezTo>
                  <a:pt x="-71" y="729"/>
                  <a:pt x="-10" y="340"/>
                  <a:pt x="278" y="136"/>
                </a:cubicBezTo>
                <a:cubicBezTo>
                  <a:pt x="492" y="-14"/>
                  <a:pt x="780" y="-26"/>
                  <a:pt x="1006" y="105"/>
                </a:cubicBezTo>
                <a:lnTo>
                  <a:pt x="1247" y="30"/>
                </a:lnTo>
                <a:close/>
              </a:path>
            </a:pathLst>
          </a:custGeom>
          <a:solidFill>
            <a:srgbClr val="F36E6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68" name="path 2668"/>
          <p:cNvSpPr/>
          <p:nvPr/>
        </p:nvSpPr>
        <p:spPr>
          <a:xfrm>
            <a:off x="5532120" y="3390900"/>
            <a:ext cx="886967" cy="737742"/>
          </a:xfrm>
          <a:custGeom>
            <a:avLst/>
            <a:gdLst/>
            <a:ahLst/>
            <a:cxnLst/>
            <a:rect l="0" t="0" r="0" b="0"/>
            <a:pathLst>
              <a:path w="1396" h="1161">
                <a:moveTo>
                  <a:pt x="0" y="672"/>
                </a:moveTo>
                <a:lnTo>
                  <a:pt x="196" y="540"/>
                </a:lnTo>
                <a:cubicBezTo>
                  <a:pt x="219" y="227"/>
                  <a:pt x="503" y="-7"/>
                  <a:pt x="831" y="15"/>
                </a:cubicBezTo>
                <a:cubicBezTo>
                  <a:pt x="1158" y="37"/>
                  <a:pt x="1405" y="308"/>
                  <a:pt x="1381" y="621"/>
                </a:cubicBezTo>
                <a:cubicBezTo>
                  <a:pt x="1358" y="933"/>
                  <a:pt x="1074" y="1168"/>
                  <a:pt x="746" y="1146"/>
                </a:cubicBezTo>
                <a:cubicBezTo>
                  <a:pt x="505" y="1130"/>
                  <a:pt x="298" y="975"/>
                  <a:pt x="223" y="755"/>
                </a:cubicBezTo>
                <a:lnTo>
                  <a:pt x="0" y="672"/>
                </a:lnTo>
                <a:close/>
              </a:path>
            </a:pathLst>
          </a:custGeom>
          <a:solidFill>
            <a:srgbClr val="F36E6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70" name="path 2670"/>
          <p:cNvSpPr/>
          <p:nvPr/>
        </p:nvSpPr>
        <p:spPr>
          <a:xfrm>
            <a:off x="2966523" y="3249441"/>
            <a:ext cx="853255" cy="739670"/>
          </a:xfrm>
          <a:custGeom>
            <a:avLst/>
            <a:gdLst/>
            <a:ahLst/>
            <a:cxnLst/>
            <a:rect l="0" t="0" r="0" b="0"/>
            <a:pathLst>
              <a:path w="1343" h="1164">
                <a:moveTo>
                  <a:pt x="1343" y="665"/>
                </a:moveTo>
                <a:lnTo>
                  <a:pt x="1175" y="755"/>
                </a:lnTo>
                <a:cubicBezTo>
                  <a:pt x="1075" y="1053"/>
                  <a:pt x="740" y="1218"/>
                  <a:pt x="427" y="1122"/>
                </a:cubicBezTo>
                <a:cubicBezTo>
                  <a:pt x="115" y="1026"/>
                  <a:pt x="-56" y="707"/>
                  <a:pt x="43" y="409"/>
                </a:cubicBezTo>
                <a:cubicBezTo>
                  <a:pt x="143" y="110"/>
                  <a:pt x="478" y="-53"/>
                  <a:pt x="790" y="42"/>
                </a:cubicBezTo>
                <a:cubicBezTo>
                  <a:pt x="1021" y="112"/>
                  <a:pt x="1184" y="309"/>
                  <a:pt x="1201" y="540"/>
                </a:cubicBezTo>
                <a:lnTo>
                  <a:pt x="1343" y="665"/>
                </a:lnTo>
                <a:close/>
              </a:path>
            </a:pathLst>
          </a:custGeom>
          <a:solidFill>
            <a:srgbClr val="F36E6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672" name="picture 267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sp>
        <p:nvSpPr>
          <p:cNvPr id="2674" name="textbox 2674"/>
          <p:cNvSpPr/>
          <p:nvPr/>
        </p:nvSpPr>
        <p:spPr>
          <a:xfrm>
            <a:off x="2626969" y="2531008"/>
            <a:ext cx="367029" cy="3530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9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红外收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0485" algn="l" rtl="0" eaLnBrk="0">
              <a:lnSpc>
                <a:spcPct val="89000"/>
              </a:lnSpc>
              <a:spcBef>
                <a:spcPts val="5"/>
              </a:spcBef>
            </a:pPr>
            <a:r>
              <a:rPr sz="9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发头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76" name="textbox 2676"/>
          <p:cNvSpPr/>
          <p:nvPr/>
        </p:nvSpPr>
        <p:spPr>
          <a:xfrm>
            <a:off x="5851207" y="3615461"/>
            <a:ext cx="367029" cy="3530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9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空调端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4295" algn="l" rtl="0" eaLnBrk="0">
              <a:lnSpc>
                <a:spcPct val="89000"/>
              </a:lnSpc>
              <a:spcBef>
                <a:spcPts val="5"/>
              </a:spcBef>
            </a:pPr>
            <a:r>
              <a:rPr sz="9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出线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78" name="textbox 2678"/>
          <p:cNvSpPr/>
          <p:nvPr/>
        </p:nvSpPr>
        <p:spPr>
          <a:xfrm>
            <a:off x="3176523" y="3474999"/>
            <a:ext cx="361950" cy="3530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9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电源端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3500" algn="l" rtl="0" eaLnBrk="0">
              <a:lnSpc>
                <a:spcPct val="89000"/>
              </a:lnSpc>
              <a:spcBef>
                <a:spcPts val="5"/>
              </a:spcBef>
            </a:pPr>
            <a:r>
              <a:rPr sz="9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进线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80" name="textbox 2680"/>
          <p:cNvSpPr/>
          <p:nvPr/>
        </p:nvSpPr>
        <p:spPr>
          <a:xfrm>
            <a:off x="5333231" y="1388836"/>
            <a:ext cx="374650" cy="1250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8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N-OUT</a:t>
            </a:r>
            <a:endParaRPr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82" name="textbox 2682"/>
          <p:cNvSpPr/>
          <p:nvPr/>
        </p:nvSpPr>
        <p:spPr>
          <a:xfrm>
            <a:off x="5578341" y="1500723"/>
            <a:ext cx="344170" cy="1250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8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L-OUT</a:t>
            </a:r>
            <a:endParaRPr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84" name="textbox 2684"/>
          <p:cNvSpPr/>
          <p:nvPr/>
        </p:nvSpPr>
        <p:spPr>
          <a:xfrm>
            <a:off x="4590789" y="1182646"/>
            <a:ext cx="267970" cy="1231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8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N-IN</a:t>
            </a:r>
            <a:endParaRPr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86" name="textbox 2686"/>
          <p:cNvSpPr/>
          <p:nvPr/>
        </p:nvSpPr>
        <p:spPr>
          <a:xfrm>
            <a:off x="4351521" y="1101874"/>
            <a:ext cx="237490" cy="1231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8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L-IN</a:t>
            </a:r>
            <a:endParaRPr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8" name="picture 26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234931" y="5832868"/>
            <a:ext cx="725297" cy="630707"/>
          </a:xfrm>
          <a:prstGeom prst="rect">
            <a:avLst/>
          </a:prstGeom>
        </p:spPr>
      </p:pic>
      <p:graphicFrame>
        <p:nvGraphicFramePr>
          <p:cNvPr id="2690" name="table 2690"/>
          <p:cNvGraphicFramePr>
            <a:graphicFrameLocks noGrp="1"/>
          </p:cNvGraphicFramePr>
          <p:nvPr/>
        </p:nvGraphicFramePr>
        <p:xfrm>
          <a:off x="5078095" y="1145997"/>
          <a:ext cx="6786245" cy="5359400"/>
        </p:xfrm>
        <a:graphic>
          <a:graphicData uri="http://schemas.openxmlformats.org/drawingml/2006/table">
            <a:tbl>
              <a:tblPr/>
              <a:tblGrid>
                <a:gridCol w="475615"/>
                <a:gridCol w="149860"/>
                <a:gridCol w="2327275"/>
                <a:gridCol w="260350"/>
                <a:gridCol w="374015"/>
                <a:gridCol w="3199130"/>
              </a:tblGrid>
              <a:tr h="389889"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52755" algn="l" rtl="0" eaLnBrk="0">
                        <a:lnSpc>
                          <a:spcPct val="88000"/>
                        </a:lnSpc>
                      </a:pPr>
                      <a:r>
                        <a:rPr sz="12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插座场景：部分情况下，</a:t>
                      </a:r>
                      <a:r>
                        <a:rPr sz="12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空调是插座供电</a:t>
                      </a:r>
                      <a:r>
                        <a:rPr sz="12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，但</a:t>
                      </a:r>
                      <a:r>
                        <a:rPr sz="12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设备选型为通用式控制器，首选改造方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式1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866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6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572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火线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5720" algn="l" rtl="0" eaLnBrk="0">
                        <a:lnSpc>
                          <a:spcPct val="89000"/>
                        </a:lnSpc>
                        <a:spcBef>
                          <a:spcPts val="740"/>
                        </a:spcBef>
                      </a:pP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零线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5720" algn="l" rtl="0" eaLnBrk="0">
                        <a:lnSpc>
                          <a:spcPct val="89000"/>
                        </a:lnSpc>
                        <a:spcBef>
                          <a:spcPts val="250"/>
                        </a:spcBef>
                      </a:pP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地线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5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8230" algn="l" rtl="0" eaLnBrk="0">
                        <a:lnSpc>
                          <a:spcPct val="89000"/>
                        </a:lnSpc>
                        <a:spcBef>
                          <a:spcPts val="42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插座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5055" algn="l" rtl="0" eaLnBrk="0">
                        <a:lnSpc>
                          <a:spcPct val="89000"/>
                        </a:lnSpc>
                        <a:spcBef>
                          <a:spcPts val="245"/>
                        </a:spcBef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带插头的空调电源线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9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6789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空调内机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65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火线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3655" algn="l" rtl="0" eaLnBrk="0">
                        <a:lnSpc>
                          <a:spcPct val="89000"/>
                        </a:lnSpc>
                        <a:spcBef>
                          <a:spcPts val="740"/>
                        </a:spcBef>
                      </a:pP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零线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3655" algn="l" rtl="0" eaLnBrk="0">
                        <a:lnSpc>
                          <a:spcPct val="89000"/>
                        </a:lnSpc>
                        <a:spcBef>
                          <a:spcPts val="250"/>
                        </a:spcBef>
                      </a:pP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地线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37590" algn="l" rtl="0" eaLnBrk="0">
                        <a:lnSpc>
                          <a:spcPct val="98000"/>
                        </a:lnSpc>
                        <a:spcBef>
                          <a:spcPts val="270"/>
                        </a:spcBef>
                      </a:pPr>
                      <a:r>
                        <a:rPr sz="9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控制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38225" algn="l" rtl="0" eaLnBrk="0">
                        <a:lnSpc>
                          <a:spcPts val="1200"/>
                        </a:lnSpc>
                      </a:pPr>
                      <a:r>
                        <a:rPr sz="9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器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2035" algn="l" rtl="0" eaLnBrk="0">
                        <a:lnSpc>
                          <a:spcPct val="89000"/>
                        </a:lnSpc>
                        <a:spcBef>
                          <a:spcPts val="43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插座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5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7327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0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空调内机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85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699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火线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86360" algn="l" rtl="0" eaLnBrk="0">
                        <a:lnSpc>
                          <a:spcPts val="1730"/>
                        </a:lnSpc>
                      </a:pP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零线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95375" algn="l" rtl="0" eaLnBrk="0">
                        <a:lnSpc>
                          <a:spcPct val="89000"/>
                        </a:lnSpc>
                        <a:spcBef>
                          <a:spcPts val="43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插座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7310" algn="l" rtl="0" eaLnBrk="0">
                        <a:lnSpc>
                          <a:spcPct val="89000"/>
                        </a:lnSpc>
                        <a:spcBef>
                          <a:spcPts val="245"/>
                        </a:spcBef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截断的空调电源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67180" algn="l" rtl="0" eaLnBrk="0">
                        <a:lnSpc>
                          <a:spcPts val="1260"/>
                        </a:lnSpc>
                        <a:spcBef>
                          <a:spcPts val="0"/>
                        </a:spcBef>
                      </a:pPr>
                      <a:r>
                        <a:rPr sz="1500" b="1" kern="0" spc="10" baseline="-3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控制器</a:t>
                      </a:r>
                      <a:r>
                        <a:rPr sz="9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</a:t>
                      </a:r>
                      <a:r>
                        <a:rPr sz="9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</a:t>
                      </a:r>
                      <a:r>
                        <a:rPr sz="1500" b="1" kern="0" spc="10" baseline="8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空调内机</a:t>
                      </a:r>
                      <a:endParaRPr sz="1500" baseline="8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92" name="path 2692"/>
          <p:cNvSpPr/>
          <p:nvPr/>
        </p:nvSpPr>
        <p:spPr>
          <a:xfrm>
            <a:off x="8311726" y="4165472"/>
            <a:ext cx="2142236" cy="19050"/>
          </a:xfrm>
          <a:custGeom>
            <a:avLst/>
            <a:gdLst/>
            <a:ahLst/>
            <a:cxnLst/>
            <a:rect l="0" t="0" r="0" b="0"/>
            <a:pathLst>
              <a:path w="3373" h="30">
                <a:moveTo>
                  <a:pt x="0" y="15"/>
                </a:moveTo>
                <a:lnTo>
                  <a:pt x="3373" y="15"/>
                </a:lnTo>
              </a:path>
            </a:pathLst>
          </a:custGeom>
          <a:noFill/>
          <a:ln w="19050" cap="flat">
            <a:solidFill>
              <a:srgbClr val="C0000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694" name="picture 26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554302" y="1396926"/>
            <a:ext cx="455204" cy="2081287"/>
          </a:xfrm>
          <a:prstGeom prst="rect">
            <a:avLst/>
          </a:prstGeom>
        </p:spPr>
      </p:pic>
      <p:sp>
        <p:nvSpPr>
          <p:cNvPr id="2696" name="rect 2696"/>
          <p:cNvSpPr/>
          <p:nvPr/>
        </p:nvSpPr>
        <p:spPr>
          <a:xfrm>
            <a:off x="335356" y="971169"/>
            <a:ext cx="4523028" cy="462915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698" name="picture 26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187320" y="5700852"/>
            <a:ext cx="701929" cy="575322"/>
          </a:xfrm>
          <a:prstGeom prst="rect">
            <a:avLst/>
          </a:prstGeom>
        </p:spPr>
      </p:pic>
      <p:graphicFrame>
        <p:nvGraphicFramePr>
          <p:cNvPr id="2700" name="table 2700"/>
          <p:cNvGraphicFramePr>
            <a:graphicFrameLocks noGrp="1"/>
          </p:cNvGraphicFramePr>
          <p:nvPr/>
        </p:nvGraphicFramePr>
        <p:xfrm>
          <a:off x="325831" y="1150315"/>
          <a:ext cx="4541519" cy="5354954"/>
        </p:xfrm>
        <a:graphic>
          <a:graphicData uri="http://schemas.openxmlformats.org/drawingml/2006/table">
            <a:tbl>
              <a:tblPr/>
              <a:tblGrid>
                <a:gridCol w="629284"/>
                <a:gridCol w="3912234"/>
              </a:tblGrid>
              <a:tr h="204469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11530" algn="l" rtl="0" eaLnBrk="0">
                        <a:lnSpc>
                          <a:spcPct val="88000"/>
                        </a:lnSpc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断路器或者漏保开关场景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73605">
                <a:tc vMerge="1"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35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火线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5720" algn="l" rtl="0" eaLnBrk="0">
                        <a:lnSpc>
                          <a:spcPct val="89000"/>
                        </a:lnSpc>
                        <a:spcBef>
                          <a:spcPts val="805"/>
                        </a:spcBef>
                      </a:pP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零线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5720" algn="l" rtl="0" eaLnBrk="0">
                        <a:lnSpc>
                          <a:spcPct val="89000"/>
                        </a:lnSpc>
                      </a:pP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地线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279">
                <a:tc vMerge="1"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859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断路器/漏保开关    </a:t>
                      </a: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空调内机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60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4803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火线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48030" algn="l" rtl="0" eaLnBrk="0">
                        <a:lnSpc>
                          <a:spcPct val="89000"/>
                        </a:lnSpc>
                        <a:spcBef>
                          <a:spcPts val="665"/>
                        </a:spcBef>
                      </a:pP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零线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48030" algn="l" rtl="0" eaLnBrk="0">
                        <a:lnSpc>
                          <a:spcPct val="89000"/>
                        </a:lnSpc>
                        <a:spcBef>
                          <a:spcPts val="195"/>
                        </a:spcBef>
                      </a:pPr>
                      <a:r>
                        <a:rPr sz="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地线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3878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断路器/漏保开关   控制器           空调内机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02" name="textbox 2702"/>
          <p:cNvSpPr/>
          <p:nvPr/>
        </p:nvSpPr>
        <p:spPr>
          <a:xfrm>
            <a:off x="584410" y="204688"/>
            <a:ext cx="11406505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通用空调控制器安装方式（220V空调）    </a:t>
            </a:r>
            <a:r>
              <a:rPr sz="3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704" name="picture 27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230460" y="217388"/>
            <a:ext cx="723997" cy="530588"/>
          </a:xfrm>
          <a:prstGeom prst="rect">
            <a:avLst/>
          </a:prstGeom>
        </p:spPr>
      </p:pic>
      <p:sp>
        <p:nvSpPr>
          <p:cNvPr id="2706" name="path 2706"/>
          <p:cNvSpPr/>
          <p:nvPr/>
        </p:nvSpPr>
        <p:spPr>
          <a:xfrm>
            <a:off x="1199146" y="1453515"/>
            <a:ext cx="2155558" cy="197484"/>
          </a:xfrm>
          <a:custGeom>
            <a:avLst/>
            <a:gdLst/>
            <a:ahLst/>
            <a:cxnLst/>
            <a:rect l="0" t="0" r="0" b="0"/>
            <a:pathLst>
              <a:path w="3394" h="310">
                <a:moveTo>
                  <a:pt x="0" y="15"/>
                </a:moveTo>
                <a:lnTo>
                  <a:pt x="3385" y="15"/>
                </a:lnTo>
                <a:moveTo>
                  <a:pt x="0" y="295"/>
                </a:moveTo>
                <a:lnTo>
                  <a:pt x="3394" y="295"/>
                </a:lnTo>
              </a:path>
            </a:pathLst>
          </a:custGeom>
          <a:noFill/>
          <a:ln w="19050" cap="flat">
            <a:solidFill>
              <a:srgbClr val="C0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708" name="picture 27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99108" y="1448911"/>
            <a:ext cx="2416245" cy="2000153"/>
          </a:xfrm>
          <a:prstGeom prst="rect">
            <a:avLst/>
          </a:prstGeom>
        </p:spPr>
      </p:pic>
      <p:pic>
        <p:nvPicPr>
          <p:cNvPr id="2710" name="picture 27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964301" y="4233049"/>
            <a:ext cx="1847342" cy="1831720"/>
          </a:xfrm>
          <a:prstGeom prst="rect">
            <a:avLst/>
          </a:prstGeom>
        </p:spPr>
      </p:pic>
      <p:sp>
        <p:nvSpPr>
          <p:cNvPr id="2712" name="path 2712"/>
          <p:cNvSpPr/>
          <p:nvPr/>
        </p:nvSpPr>
        <p:spPr>
          <a:xfrm>
            <a:off x="6145402" y="5355082"/>
            <a:ext cx="611124" cy="465912"/>
          </a:xfrm>
          <a:custGeom>
            <a:avLst/>
            <a:gdLst/>
            <a:ahLst/>
            <a:cxnLst/>
            <a:rect l="0" t="0" r="0" b="0"/>
            <a:pathLst>
              <a:path w="962" h="733">
                <a:moveTo>
                  <a:pt x="962" y="260"/>
                </a:moveTo>
                <a:lnTo>
                  <a:pt x="857" y="351"/>
                </a:lnTo>
                <a:cubicBezTo>
                  <a:pt x="867" y="550"/>
                  <a:pt x="684" y="717"/>
                  <a:pt x="450" y="725"/>
                </a:cubicBezTo>
                <a:cubicBezTo>
                  <a:pt x="216" y="733"/>
                  <a:pt x="18" y="579"/>
                  <a:pt x="9" y="380"/>
                </a:cubicBezTo>
                <a:cubicBezTo>
                  <a:pt x="0" y="181"/>
                  <a:pt x="182" y="13"/>
                  <a:pt x="416" y="6"/>
                </a:cubicBezTo>
                <a:cubicBezTo>
                  <a:pt x="589" y="0"/>
                  <a:pt x="749" y="83"/>
                  <a:pt x="820" y="217"/>
                </a:cubicBezTo>
                <a:lnTo>
                  <a:pt x="962" y="260"/>
                </a:lnTo>
                <a:close/>
              </a:path>
            </a:pathLst>
          </a:custGeom>
          <a:solidFill>
            <a:srgbClr val="F36E6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14" name="textbox 2714"/>
          <p:cNvSpPr/>
          <p:nvPr/>
        </p:nvSpPr>
        <p:spPr>
          <a:xfrm>
            <a:off x="5818123" y="4110354"/>
            <a:ext cx="2129789" cy="2129789"/>
          </a:xfrm>
          <a:prstGeom prst="roundRect">
            <a:avLst>
              <a:gd name="adj" fmla="val 4026"/>
            </a:avLst>
          </a:prstGeom>
          <a:noFill/>
          <a:ln w="19050" cap="flat">
            <a:solidFill>
              <a:srgbClr val="DD7575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02055" algn="l" rtl="0" eaLnBrk="0">
              <a:lnSpc>
                <a:spcPct val="90000"/>
              </a:lnSpc>
              <a:spcBef>
                <a:spcPts val="5"/>
              </a:spcBef>
            </a:pPr>
            <a:r>
              <a:rPr sz="5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靠近空</a:t>
            </a:r>
            <a:endParaRPr sz="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33805" algn="l" rtl="0" eaLnBrk="0">
              <a:lnSpc>
                <a:spcPts val="780"/>
              </a:lnSpc>
            </a:pPr>
            <a:r>
              <a:rPr sz="5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调端</a:t>
            </a:r>
            <a:endParaRPr sz="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82600" algn="l" rtl="0" eaLnBrk="0">
              <a:lnSpc>
                <a:spcPct val="89000"/>
              </a:lnSpc>
              <a:spcBef>
                <a:spcPts val="160"/>
              </a:spcBef>
            </a:pPr>
            <a:r>
              <a:rPr sz="5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靠近电</a:t>
            </a:r>
            <a:endParaRPr sz="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3715" algn="l" rtl="0" eaLnBrk="0">
              <a:lnSpc>
                <a:spcPts val="780"/>
              </a:lnSpc>
            </a:pPr>
            <a:r>
              <a:rPr sz="5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源端</a:t>
            </a:r>
            <a:endParaRPr sz="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716" name="picture 27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267752" y="4244340"/>
            <a:ext cx="2128354" cy="353187"/>
          </a:xfrm>
          <a:prstGeom prst="rect">
            <a:avLst/>
          </a:prstGeom>
        </p:spPr>
      </p:pic>
      <p:pic>
        <p:nvPicPr>
          <p:cNvPr id="2718" name="picture 27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267790" y="4745507"/>
            <a:ext cx="737412" cy="1194333"/>
          </a:xfrm>
          <a:prstGeom prst="rect">
            <a:avLst/>
          </a:prstGeom>
        </p:spPr>
      </p:pic>
      <p:pic>
        <p:nvPicPr>
          <p:cNvPr id="2720" name="picture 27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626997" y="4580635"/>
            <a:ext cx="926592" cy="1454645"/>
          </a:xfrm>
          <a:prstGeom prst="rect">
            <a:avLst/>
          </a:prstGeom>
        </p:spPr>
      </p:pic>
      <p:pic>
        <p:nvPicPr>
          <p:cNvPr id="2722" name="picture 27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0653401" y="4113414"/>
            <a:ext cx="449677" cy="2171270"/>
          </a:xfrm>
          <a:prstGeom prst="rect">
            <a:avLst/>
          </a:prstGeom>
        </p:spPr>
      </p:pic>
      <p:pic>
        <p:nvPicPr>
          <p:cNvPr id="2724" name="picture 27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8970962" y="2209507"/>
            <a:ext cx="713422" cy="596303"/>
          </a:xfrm>
          <a:prstGeom prst="rect">
            <a:avLst/>
          </a:prstGeom>
        </p:spPr>
      </p:pic>
      <p:graphicFrame>
        <p:nvGraphicFramePr>
          <p:cNvPr id="2726" name="table 2726"/>
          <p:cNvGraphicFramePr>
            <a:graphicFrameLocks noGrp="1"/>
          </p:cNvGraphicFramePr>
          <p:nvPr/>
        </p:nvGraphicFramePr>
        <p:xfrm>
          <a:off x="8894191" y="1797912"/>
          <a:ext cx="1241425" cy="749300"/>
        </p:xfrm>
        <a:graphic>
          <a:graphicData uri="http://schemas.openxmlformats.org/drawingml/2006/table">
            <a:tbl>
              <a:tblPr/>
              <a:tblGrid>
                <a:gridCol w="370840"/>
                <a:gridCol w="870585"/>
              </a:tblGrid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728" name="picture 27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7658140" y="1763372"/>
            <a:ext cx="455722" cy="2000963"/>
          </a:xfrm>
          <a:prstGeom prst="rect">
            <a:avLst/>
          </a:prstGeom>
        </p:spPr>
      </p:pic>
      <p:pic>
        <p:nvPicPr>
          <p:cNvPr id="2730" name="picture 27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0766836" y="1763372"/>
            <a:ext cx="441507" cy="2000963"/>
          </a:xfrm>
          <a:prstGeom prst="rect">
            <a:avLst/>
          </a:prstGeom>
        </p:spPr>
      </p:pic>
      <p:pic>
        <p:nvPicPr>
          <p:cNvPr id="2732" name="picture 27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3587362" y="4200469"/>
            <a:ext cx="441718" cy="1910282"/>
          </a:xfrm>
          <a:prstGeom prst="rect">
            <a:avLst/>
          </a:prstGeom>
        </p:spPr>
      </p:pic>
      <p:pic>
        <p:nvPicPr>
          <p:cNvPr id="2734" name="picture 27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8766873" y="5171249"/>
            <a:ext cx="576262" cy="1019340"/>
          </a:xfrm>
          <a:prstGeom prst="rect">
            <a:avLst/>
          </a:prstGeom>
        </p:spPr>
      </p:pic>
      <p:pic>
        <p:nvPicPr>
          <p:cNvPr id="2736" name="picture 27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9389491" y="3582289"/>
            <a:ext cx="1437258" cy="37845"/>
          </a:xfrm>
          <a:prstGeom prst="rect">
            <a:avLst/>
          </a:prstGeom>
        </p:spPr>
      </p:pic>
      <p:graphicFrame>
        <p:nvGraphicFramePr>
          <p:cNvPr id="2738" name="table 2738"/>
          <p:cNvGraphicFramePr>
            <a:graphicFrameLocks noGrp="1"/>
          </p:cNvGraphicFramePr>
          <p:nvPr/>
        </p:nvGraphicFramePr>
        <p:xfrm>
          <a:off x="9263316" y="3265970"/>
          <a:ext cx="190500" cy="320040"/>
        </p:xfrm>
        <a:graphic>
          <a:graphicData uri="http://schemas.openxmlformats.org/drawingml/2006/table">
            <a:tbl>
              <a:tblPr/>
              <a:tblGrid>
                <a:gridCol w="190500"/>
              </a:tblGrid>
              <a:tr h="3105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40" name="picture 274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9354440" y="3309596"/>
            <a:ext cx="69721" cy="328723"/>
          </a:xfrm>
          <a:prstGeom prst="rect">
            <a:avLst/>
          </a:prstGeom>
        </p:spPr>
      </p:pic>
      <p:graphicFrame>
        <p:nvGraphicFramePr>
          <p:cNvPr id="2742" name="table 2742"/>
          <p:cNvGraphicFramePr>
            <a:graphicFrameLocks noGrp="1"/>
          </p:cNvGraphicFramePr>
          <p:nvPr/>
        </p:nvGraphicFramePr>
        <p:xfrm>
          <a:off x="9317610" y="3303401"/>
          <a:ext cx="1513205" cy="370840"/>
        </p:xfrm>
        <a:graphic>
          <a:graphicData uri="http://schemas.openxmlformats.org/drawingml/2006/table">
            <a:tbl>
              <a:tblPr/>
              <a:tblGrid>
                <a:gridCol w="1513205"/>
              </a:tblGrid>
              <a:tr h="3295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0576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8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带插头的空调电源线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275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44" name="path 2744"/>
          <p:cNvSpPr/>
          <p:nvPr/>
        </p:nvSpPr>
        <p:spPr>
          <a:xfrm>
            <a:off x="8313546" y="4351908"/>
            <a:ext cx="2148078" cy="19050"/>
          </a:xfrm>
          <a:custGeom>
            <a:avLst/>
            <a:gdLst/>
            <a:ahLst/>
            <a:cxnLst/>
            <a:rect l="0" t="0" r="0" b="0"/>
            <a:pathLst>
              <a:path w="3382" h="30">
                <a:moveTo>
                  <a:pt x="0" y="15"/>
                </a:moveTo>
                <a:lnTo>
                  <a:pt x="3382" y="15"/>
                </a:lnTo>
              </a:path>
            </a:pathLst>
          </a:custGeom>
          <a:noFill/>
          <a:ln w="19050" cap="flat">
            <a:solidFill>
              <a:srgbClr val="C0000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46" name="path 2746"/>
          <p:cNvSpPr/>
          <p:nvPr/>
        </p:nvSpPr>
        <p:spPr>
          <a:xfrm>
            <a:off x="8725789" y="4160236"/>
            <a:ext cx="127379" cy="574098"/>
          </a:xfrm>
          <a:custGeom>
            <a:avLst/>
            <a:gdLst/>
            <a:ahLst/>
            <a:cxnLst/>
            <a:rect l="0" t="0" r="0" b="0"/>
            <a:pathLst>
              <a:path w="200" h="904">
                <a:moveTo>
                  <a:pt x="17" y="0"/>
                </a:moveTo>
                <a:lnTo>
                  <a:pt x="15" y="904"/>
                </a:lnTo>
                <a:moveTo>
                  <a:pt x="185" y="331"/>
                </a:moveTo>
                <a:lnTo>
                  <a:pt x="178" y="896"/>
                </a:lnTo>
              </a:path>
            </a:pathLst>
          </a:custGeom>
          <a:noFill/>
          <a:ln w="19050" cap="flat">
            <a:solidFill>
              <a:srgbClr val="C0000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748" name="table 2748"/>
          <p:cNvGraphicFramePr>
            <a:graphicFrameLocks noGrp="1"/>
          </p:cNvGraphicFramePr>
          <p:nvPr/>
        </p:nvGraphicFramePr>
        <p:xfrm>
          <a:off x="8645714" y="4720145"/>
          <a:ext cx="420369" cy="368300"/>
        </p:xfrm>
        <a:graphic>
          <a:graphicData uri="http://schemas.openxmlformats.org/drawingml/2006/table">
            <a:tbl>
              <a:tblPr/>
              <a:tblGrid>
                <a:gridCol w="420369"/>
              </a:tblGrid>
              <a:tr h="3587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50" name="textbox 2750"/>
          <p:cNvSpPr/>
          <p:nvPr/>
        </p:nvSpPr>
        <p:spPr>
          <a:xfrm>
            <a:off x="8105020" y="4505090"/>
            <a:ext cx="2372360" cy="2349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tabLst>
                <a:tab pos="2359025" algn="l"/>
              </a:tabLst>
            </a:pPr>
            <a:r>
              <a:rPr sz="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地线</a:t>
            </a:r>
            <a:r>
              <a:rPr sz="800" b="1" strike="sngStrike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sz="800" b="1" strike="sngStrike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8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b="1" strike="sngStrike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752" name="picture 275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8914645" y="4552442"/>
            <a:ext cx="36322" cy="174878"/>
          </a:xfrm>
          <a:prstGeom prst="rect">
            <a:avLst/>
          </a:prstGeom>
        </p:spPr>
      </p:pic>
      <p:sp>
        <p:nvSpPr>
          <p:cNvPr id="2754" name="textbox 2754"/>
          <p:cNvSpPr/>
          <p:nvPr/>
        </p:nvSpPr>
        <p:spPr>
          <a:xfrm>
            <a:off x="5280025" y="4391405"/>
            <a:ext cx="306070" cy="1519555"/>
          </a:xfrm>
          <a:prstGeom prst="rect">
            <a:avLst/>
          </a:prstGeom>
          <a:solidFill>
            <a:srgbClr val="FF0000">
              <a:alpha val="61960"/>
            </a:srgbClr>
          </a:solidFill>
          <a:ln w="0" cap="flat">
            <a:noFill/>
            <a:prstDash val="solid"/>
            <a:miter lim="0"/>
          </a:ln>
        </p:spPr>
        <p:txBody>
          <a:bodyPr vert="eaVert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2730" algn="l" rtl="0" eaLnBrk="0">
              <a:lnSpc>
                <a:spcPct val="86000"/>
              </a:lnSpc>
              <a:spcBef>
                <a:spcPts val="5"/>
              </a:spcBef>
            </a:pPr>
            <a:r>
              <a:rPr sz="1400" b="1" kern="0" spc="2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改造方式二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756" name="picture 275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5795390" y="1802257"/>
            <a:ext cx="1241933" cy="371983"/>
          </a:xfrm>
          <a:prstGeom prst="rect">
            <a:avLst/>
          </a:prstGeom>
        </p:spPr>
      </p:pic>
      <p:sp>
        <p:nvSpPr>
          <p:cNvPr id="2758" name="textbox 2758"/>
          <p:cNvSpPr/>
          <p:nvPr/>
        </p:nvSpPr>
        <p:spPr>
          <a:xfrm>
            <a:off x="602716" y="1839467"/>
            <a:ext cx="307340" cy="1454150"/>
          </a:xfrm>
          <a:prstGeom prst="rect">
            <a:avLst/>
          </a:prstGeom>
          <a:solidFill>
            <a:srgbClr val="FF0000">
              <a:alpha val="57647"/>
            </a:srgbClr>
          </a:solidFill>
          <a:ln w="0" cap="flat">
            <a:noFill/>
            <a:prstDash val="solid"/>
            <a:miter lim="0"/>
          </a:ln>
        </p:spPr>
        <p:txBody>
          <a:bodyPr vert="eaVert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26390" algn="l" rtl="0" eaLnBrk="0">
              <a:lnSpc>
                <a:spcPct val="87000"/>
              </a:lnSpc>
              <a:spcBef>
                <a:spcPts val="5"/>
              </a:spcBef>
            </a:pPr>
            <a:r>
              <a:rPr sz="1400" b="1" kern="0" spc="2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原始线路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60" name="textbox 2760"/>
          <p:cNvSpPr/>
          <p:nvPr/>
        </p:nvSpPr>
        <p:spPr>
          <a:xfrm>
            <a:off x="8327008" y="2174494"/>
            <a:ext cx="306070" cy="1402080"/>
          </a:xfrm>
          <a:prstGeom prst="rect">
            <a:avLst/>
          </a:prstGeom>
          <a:solidFill>
            <a:srgbClr val="FF0000">
              <a:alpha val="61960"/>
            </a:srgbClr>
          </a:solidFill>
          <a:ln w="0" cap="flat">
            <a:noFill/>
            <a:prstDash val="solid"/>
            <a:miter lim="0"/>
          </a:ln>
        </p:spPr>
        <p:txBody>
          <a:bodyPr vert="eaVert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3040" algn="l" rtl="0" eaLnBrk="0">
              <a:lnSpc>
                <a:spcPct val="86000"/>
              </a:lnSpc>
              <a:spcBef>
                <a:spcPts val="0"/>
              </a:spcBef>
            </a:pPr>
            <a:r>
              <a:rPr sz="14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</a:t>
            </a:r>
            <a:r>
              <a:rPr sz="1400" b="1" kern="0" spc="-2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造</a:t>
            </a:r>
            <a:r>
              <a:rPr sz="1400" b="1" kern="0" spc="-2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</a:t>
            </a:r>
            <a:r>
              <a:rPr sz="1400" b="1" kern="0" spc="-2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</a:t>
            </a:r>
            <a:r>
              <a:rPr sz="1400" b="1" kern="0" spc="3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62" name="textbox 2762"/>
          <p:cNvSpPr/>
          <p:nvPr/>
        </p:nvSpPr>
        <p:spPr>
          <a:xfrm>
            <a:off x="5201920" y="2174494"/>
            <a:ext cx="306070" cy="1402080"/>
          </a:xfrm>
          <a:prstGeom prst="rect">
            <a:avLst/>
          </a:prstGeom>
          <a:solidFill>
            <a:srgbClr val="FF0000">
              <a:alpha val="61960"/>
            </a:srgbClr>
          </a:solidFill>
          <a:ln w="0" cap="flat">
            <a:noFill/>
            <a:prstDash val="solid"/>
            <a:miter lim="0"/>
          </a:ln>
        </p:spPr>
        <p:txBody>
          <a:bodyPr vert="eaVert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00355" algn="l" rtl="0" eaLnBrk="0">
              <a:lnSpc>
                <a:spcPct val="87000"/>
              </a:lnSpc>
            </a:pPr>
            <a:r>
              <a:rPr sz="1400" b="1" kern="0" spc="2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原始线路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764" name="picture 276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sp>
        <p:nvSpPr>
          <p:cNvPr id="2766" name="textbox 2766"/>
          <p:cNvSpPr/>
          <p:nvPr/>
        </p:nvSpPr>
        <p:spPr>
          <a:xfrm>
            <a:off x="603884" y="4678426"/>
            <a:ext cx="302895" cy="1336039"/>
          </a:xfrm>
          <a:prstGeom prst="rect">
            <a:avLst/>
          </a:prstGeom>
          <a:solidFill>
            <a:srgbClr val="FF0000">
              <a:alpha val="61176"/>
            </a:srgbClr>
          </a:solidFill>
          <a:ln w="0" cap="flat">
            <a:noFill/>
            <a:prstDash val="solid"/>
            <a:miter lim="0"/>
          </a:ln>
        </p:spPr>
        <p:txBody>
          <a:bodyPr vert="eaVert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1290" algn="l" rtl="0" eaLnBrk="0">
              <a:lnSpc>
                <a:spcPct val="87000"/>
              </a:lnSpc>
              <a:spcBef>
                <a:spcPts val="0"/>
              </a:spcBef>
            </a:pPr>
            <a:r>
              <a:rPr sz="1400" b="1" kern="0" spc="2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改造后线路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68" name="rect 2768"/>
          <p:cNvSpPr/>
          <p:nvPr/>
        </p:nvSpPr>
        <p:spPr>
          <a:xfrm>
            <a:off x="6150990" y="6082118"/>
            <a:ext cx="1166101" cy="287286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70" name="textbox 2770"/>
          <p:cNvSpPr/>
          <p:nvPr/>
        </p:nvSpPr>
        <p:spPr>
          <a:xfrm>
            <a:off x="6150990" y="6082118"/>
            <a:ext cx="1166494" cy="287654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1605" algn="l" rtl="0" eaLnBrk="0">
              <a:lnSpc>
                <a:spcPct val="98000"/>
              </a:lnSpc>
              <a:spcBef>
                <a:spcPts val="5"/>
              </a:spcBef>
            </a:pPr>
            <a:r>
              <a:rPr sz="900" b="1" kern="0" spc="9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截断空调电源线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772" name="picture 277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8771635" y="6058725"/>
            <a:ext cx="1955545" cy="141388"/>
          </a:xfrm>
          <a:prstGeom prst="rect">
            <a:avLst/>
          </a:prstGeom>
        </p:spPr>
      </p:pic>
      <p:sp>
        <p:nvSpPr>
          <p:cNvPr id="2774" name="path 2774"/>
          <p:cNvSpPr/>
          <p:nvPr/>
        </p:nvSpPr>
        <p:spPr>
          <a:xfrm>
            <a:off x="6215761" y="2910999"/>
            <a:ext cx="57657" cy="766888"/>
          </a:xfrm>
          <a:custGeom>
            <a:avLst/>
            <a:gdLst/>
            <a:ahLst/>
            <a:cxnLst/>
            <a:rect l="0" t="0" r="0" b="0"/>
            <a:pathLst>
              <a:path w="90" h="1207">
                <a:moveTo>
                  <a:pt x="14" y="0"/>
                </a:moveTo>
                <a:lnTo>
                  <a:pt x="26" y="1207"/>
                </a:lnTo>
                <a:moveTo>
                  <a:pt x="73" y="3"/>
                </a:moveTo>
                <a:lnTo>
                  <a:pt x="75" y="1155"/>
                </a:lnTo>
              </a:path>
            </a:pathLst>
          </a:custGeom>
          <a:noFill/>
          <a:ln w="19050" cap="flat">
            <a:solidFill>
              <a:srgbClr val="C0000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76" name="path 2776"/>
          <p:cNvSpPr/>
          <p:nvPr/>
        </p:nvSpPr>
        <p:spPr>
          <a:xfrm>
            <a:off x="6263849" y="3620261"/>
            <a:ext cx="1468589" cy="25907"/>
          </a:xfrm>
          <a:custGeom>
            <a:avLst/>
            <a:gdLst/>
            <a:ahLst/>
            <a:cxnLst/>
            <a:rect l="0" t="0" r="0" b="0"/>
            <a:pathLst>
              <a:path w="2312" h="40">
                <a:moveTo>
                  <a:pt x="0" y="25"/>
                </a:moveTo>
                <a:lnTo>
                  <a:pt x="2312" y="14"/>
                </a:lnTo>
              </a:path>
            </a:pathLst>
          </a:custGeom>
          <a:noFill/>
          <a:ln w="19050" cap="flat">
            <a:solidFill>
              <a:srgbClr val="C0000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778" name="table 2778"/>
          <p:cNvGraphicFramePr>
            <a:graphicFrameLocks noGrp="1"/>
          </p:cNvGraphicFramePr>
          <p:nvPr/>
        </p:nvGraphicFramePr>
        <p:xfrm>
          <a:off x="6164516" y="3544341"/>
          <a:ext cx="1572259" cy="170814"/>
        </p:xfrm>
        <a:graphic>
          <a:graphicData uri="http://schemas.openxmlformats.org/drawingml/2006/table">
            <a:tbl>
              <a:tblPr/>
              <a:tblGrid>
                <a:gridCol w="1572259"/>
              </a:tblGrid>
              <a:tr h="1612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80" name="path 2780"/>
          <p:cNvSpPr/>
          <p:nvPr/>
        </p:nvSpPr>
        <p:spPr>
          <a:xfrm>
            <a:off x="9262809" y="3576645"/>
            <a:ext cx="1559305" cy="124198"/>
          </a:xfrm>
          <a:custGeom>
            <a:avLst/>
            <a:gdLst/>
            <a:ahLst/>
            <a:cxnLst/>
            <a:rect l="0" t="0" r="0" b="0"/>
            <a:pathLst>
              <a:path w="2455" h="195">
                <a:moveTo>
                  <a:pt x="7" y="188"/>
                </a:moveTo>
                <a:lnTo>
                  <a:pt x="2448" y="188"/>
                </a:lnTo>
                <a:lnTo>
                  <a:pt x="2448" y="7"/>
                </a:lnTo>
                <a:lnTo>
                  <a:pt x="7" y="7"/>
                </a:lnTo>
                <a:lnTo>
                  <a:pt x="7" y="188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782" name="table 2782"/>
          <p:cNvGraphicFramePr>
            <a:graphicFrameLocks noGrp="1"/>
          </p:cNvGraphicFramePr>
          <p:nvPr/>
        </p:nvGraphicFramePr>
        <p:xfrm>
          <a:off x="9888791" y="6040640"/>
          <a:ext cx="829309" cy="184150"/>
        </p:xfrm>
        <a:graphic>
          <a:graphicData uri="http://schemas.openxmlformats.org/drawingml/2006/table">
            <a:tbl>
              <a:tblPr/>
              <a:tblGrid>
                <a:gridCol w="829309"/>
              </a:tblGrid>
              <a:tr h="174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84" name="table 2784"/>
          <p:cNvGraphicFramePr>
            <a:graphicFrameLocks noGrp="1"/>
          </p:cNvGraphicFramePr>
          <p:nvPr/>
        </p:nvGraphicFramePr>
        <p:xfrm>
          <a:off x="9164511" y="2841561"/>
          <a:ext cx="419734" cy="341629"/>
        </p:xfrm>
        <a:graphic>
          <a:graphicData uri="http://schemas.openxmlformats.org/drawingml/2006/table">
            <a:tbl>
              <a:tblPr/>
              <a:tblGrid>
                <a:gridCol w="419734"/>
              </a:tblGrid>
              <a:tr h="3321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86" name="path 2786"/>
          <p:cNvSpPr/>
          <p:nvPr/>
        </p:nvSpPr>
        <p:spPr>
          <a:xfrm>
            <a:off x="6154420" y="1798111"/>
            <a:ext cx="24383" cy="621955"/>
          </a:xfrm>
          <a:custGeom>
            <a:avLst/>
            <a:gdLst/>
            <a:ahLst/>
            <a:cxnLst/>
            <a:rect l="0" t="0" r="0" b="0"/>
            <a:pathLst>
              <a:path w="38" h="979">
                <a:moveTo>
                  <a:pt x="23" y="0"/>
                </a:moveTo>
                <a:lnTo>
                  <a:pt x="14" y="979"/>
                </a:lnTo>
              </a:path>
            </a:pathLst>
          </a:custGeom>
          <a:noFill/>
          <a:ln w="19050" cap="flat">
            <a:solidFill>
              <a:srgbClr val="C0000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88" name="path 2788"/>
          <p:cNvSpPr/>
          <p:nvPr/>
        </p:nvSpPr>
        <p:spPr>
          <a:xfrm>
            <a:off x="6240399" y="1979993"/>
            <a:ext cx="21969" cy="439546"/>
          </a:xfrm>
          <a:custGeom>
            <a:avLst/>
            <a:gdLst/>
            <a:ahLst/>
            <a:cxnLst/>
            <a:rect l="0" t="0" r="0" b="0"/>
            <a:pathLst>
              <a:path w="34" h="692">
                <a:moveTo>
                  <a:pt x="19" y="0"/>
                </a:moveTo>
                <a:lnTo>
                  <a:pt x="14" y="692"/>
                </a:lnTo>
              </a:path>
            </a:pathLst>
          </a:custGeom>
          <a:noFill/>
          <a:ln w="19050" cap="flat">
            <a:solidFill>
              <a:srgbClr val="C0000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790" name="picture 279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6325742" y="2158238"/>
            <a:ext cx="32892" cy="259841"/>
          </a:xfrm>
          <a:prstGeom prst="rect">
            <a:avLst/>
          </a:prstGeom>
        </p:spPr>
      </p:pic>
      <p:graphicFrame>
        <p:nvGraphicFramePr>
          <p:cNvPr id="2792" name="table 2792"/>
          <p:cNvGraphicFramePr>
            <a:graphicFrameLocks noGrp="1"/>
          </p:cNvGraphicFramePr>
          <p:nvPr/>
        </p:nvGraphicFramePr>
        <p:xfrm>
          <a:off x="6039421" y="2410015"/>
          <a:ext cx="420370" cy="340995"/>
        </p:xfrm>
        <a:graphic>
          <a:graphicData uri="http://schemas.openxmlformats.org/drawingml/2006/table">
            <a:tbl>
              <a:tblPr/>
              <a:tblGrid>
                <a:gridCol w="420370"/>
              </a:tblGrid>
              <a:tr h="3314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94" name="picture 279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2586355" y="5898146"/>
            <a:ext cx="1069720" cy="132664"/>
          </a:xfrm>
          <a:prstGeom prst="rect">
            <a:avLst/>
          </a:prstGeom>
        </p:spPr>
      </p:pic>
      <p:pic>
        <p:nvPicPr>
          <p:cNvPr id="2796" name="picture 279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8655177" y="4729733"/>
            <a:ext cx="401866" cy="349630"/>
          </a:xfrm>
          <a:prstGeom prst="rect">
            <a:avLst/>
          </a:prstGeom>
        </p:spPr>
      </p:pic>
      <p:pic>
        <p:nvPicPr>
          <p:cNvPr id="2798" name="picture 279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6290690" y="3582289"/>
            <a:ext cx="1437132" cy="37845"/>
          </a:xfrm>
          <a:prstGeom prst="rect">
            <a:avLst/>
          </a:prstGeom>
        </p:spPr>
      </p:pic>
      <p:pic>
        <p:nvPicPr>
          <p:cNvPr id="2800" name="picture 280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6164516" y="2878620"/>
            <a:ext cx="190614" cy="728814"/>
          </a:xfrm>
          <a:prstGeom prst="rect">
            <a:avLst/>
          </a:prstGeom>
        </p:spPr>
      </p:pic>
      <p:pic>
        <p:nvPicPr>
          <p:cNvPr id="2802" name="picture 280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6048883" y="2419527"/>
            <a:ext cx="401307" cy="322656"/>
          </a:xfrm>
          <a:prstGeom prst="rect">
            <a:avLst/>
          </a:prstGeom>
        </p:spPr>
      </p:pic>
      <p:pic>
        <p:nvPicPr>
          <p:cNvPr id="2804" name="picture 280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1600000">
            <a:off x="9174098" y="2851150"/>
            <a:ext cx="401307" cy="322579"/>
          </a:xfrm>
          <a:prstGeom prst="rect">
            <a:avLst/>
          </a:prstGeom>
        </p:spPr>
      </p:pic>
      <p:pic>
        <p:nvPicPr>
          <p:cNvPr id="2806" name="picture 280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1600000">
            <a:off x="6321171" y="5167376"/>
            <a:ext cx="399203" cy="257718"/>
          </a:xfrm>
          <a:prstGeom prst="rect">
            <a:avLst/>
          </a:prstGeom>
        </p:spPr>
      </p:pic>
      <p:sp>
        <p:nvSpPr>
          <p:cNvPr id="2808" name="textbox 2808"/>
          <p:cNvSpPr/>
          <p:nvPr/>
        </p:nvSpPr>
        <p:spPr>
          <a:xfrm>
            <a:off x="9662927" y="5728499"/>
            <a:ext cx="368300" cy="3232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0"/>
              </a:spcBef>
            </a:pPr>
            <a:r>
              <a:rPr sz="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</a:t>
            </a:r>
            <a:r>
              <a:rPr sz="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endParaRPr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810" name="picture 281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21600000">
            <a:off x="9946264" y="5741199"/>
            <a:ext cx="70230" cy="297713"/>
          </a:xfrm>
          <a:prstGeom prst="rect">
            <a:avLst/>
          </a:prstGeom>
        </p:spPr>
      </p:pic>
      <p:pic>
        <p:nvPicPr>
          <p:cNvPr id="2812" name="picture 281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21600000">
            <a:off x="8771635" y="4994147"/>
            <a:ext cx="197129" cy="190373"/>
          </a:xfrm>
          <a:prstGeom prst="rect">
            <a:avLst/>
          </a:prstGeom>
        </p:spPr>
      </p:pic>
      <p:pic>
        <p:nvPicPr>
          <p:cNvPr id="2814" name="picture 281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21600000">
            <a:off x="6155182" y="2707246"/>
            <a:ext cx="196850" cy="175653"/>
          </a:xfrm>
          <a:prstGeom prst="rect">
            <a:avLst/>
          </a:prstGeom>
        </p:spPr>
      </p:pic>
      <p:pic>
        <p:nvPicPr>
          <p:cNvPr id="2816" name="picture 281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21600000">
            <a:off x="9276842" y="3095104"/>
            <a:ext cx="196850" cy="175653"/>
          </a:xfrm>
          <a:prstGeom prst="rect">
            <a:avLst/>
          </a:prstGeom>
        </p:spPr>
      </p:pic>
      <p:sp>
        <p:nvSpPr>
          <p:cNvPr id="2818" name="path 2818"/>
          <p:cNvSpPr/>
          <p:nvPr/>
        </p:nvSpPr>
        <p:spPr>
          <a:xfrm>
            <a:off x="6222347" y="3653154"/>
            <a:ext cx="1496094" cy="21717"/>
          </a:xfrm>
          <a:custGeom>
            <a:avLst/>
            <a:gdLst/>
            <a:ahLst/>
            <a:cxnLst/>
            <a:rect l="0" t="0" r="0" b="0"/>
            <a:pathLst>
              <a:path w="2356" h="34">
                <a:moveTo>
                  <a:pt x="0" y="19"/>
                </a:moveTo>
                <a:lnTo>
                  <a:pt x="2356" y="15"/>
                </a:lnTo>
              </a:path>
            </a:pathLst>
          </a:custGeom>
          <a:noFill/>
          <a:ln w="19050" cap="flat">
            <a:solidFill>
              <a:srgbClr val="C0000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20" name="path 2820"/>
          <p:cNvSpPr/>
          <p:nvPr/>
        </p:nvSpPr>
        <p:spPr>
          <a:xfrm>
            <a:off x="9412226" y="2526188"/>
            <a:ext cx="68068" cy="326201"/>
          </a:xfrm>
          <a:custGeom>
            <a:avLst/>
            <a:gdLst/>
            <a:ahLst/>
            <a:cxnLst/>
            <a:rect l="0" t="0" r="0" b="0"/>
            <a:pathLst>
              <a:path w="107" h="513">
                <a:moveTo>
                  <a:pt x="26" y="0"/>
                </a:moveTo>
                <a:lnTo>
                  <a:pt x="14" y="513"/>
                </a:lnTo>
                <a:moveTo>
                  <a:pt x="92" y="8"/>
                </a:moveTo>
                <a:lnTo>
                  <a:pt x="83" y="510"/>
                </a:lnTo>
              </a:path>
            </a:pathLst>
          </a:custGeom>
          <a:noFill/>
          <a:ln w="19050" cap="flat">
            <a:solidFill>
              <a:srgbClr val="C0000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822" name="picture 282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rot="21600000">
            <a:off x="9309481" y="2150745"/>
            <a:ext cx="38226" cy="392048"/>
          </a:xfrm>
          <a:prstGeom prst="rect">
            <a:avLst/>
          </a:prstGeom>
        </p:spPr>
      </p:pic>
      <p:pic>
        <p:nvPicPr>
          <p:cNvPr id="2824" name="picture 2824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 rot="21600000">
            <a:off x="9363836" y="2542032"/>
            <a:ext cx="41656" cy="304419"/>
          </a:xfrm>
          <a:prstGeom prst="rect">
            <a:avLst/>
          </a:prstGeom>
        </p:spPr>
      </p:pic>
      <p:sp>
        <p:nvSpPr>
          <p:cNvPr id="2826" name="path 2826"/>
          <p:cNvSpPr/>
          <p:nvPr/>
        </p:nvSpPr>
        <p:spPr>
          <a:xfrm>
            <a:off x="1626997" y="4240879"/>
            <a:ext cx="20700" cy="504633"/>
          </a:xfrm>
          <a:custGeom>
            <a:avLst/>
            <a:gdLst/>
            <a:ahLst/>
            <a:cxnLst/>
            <a:rect l="0" t="0" r="0" b="0"/>
            <a:pathLst>
              <a:path w="32" h="794">
                <a:moveTo>
                  <a:pt x="17" y="0"/>
                </a:moveTo>
                <a:lnTo>
                  <a:pt x="15" y="794"/>
                </a:lnTo>
              </a:path>
            </a:pathLst>
          </a:custGeom>
          <a:noFill/>
          <a:ln w="19050" cap="flat">
            <a:solidFill>
              <a:srgbClr val="C0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828" name="picture 2828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21600000">
            <a:off x="3347720" y="3241928"/>
            <a:ext cx="253491" cy="31750"/>
          </a:xfrm>
          <a:prstGeom prst="rect">
            <a:avLst/>
          </a:prstGeom>
        </p:spPr>
      </p:pic>
      <p:sp>
        <p:nvSpPr>
          <p:cNvPr id="2830" name="path 2830"/>
          <p:cNvSpPr/>
          <p:nvPr/>
        </p:nvSpPr>
        <p:spPr>
          <a:xfrm>
            <a:off x="1864868" y="4425558"/>
            <a:ext cx="23620" cy="316124"/>
          </a:xfrm>
          <a:custGeom>
            <a:avLst/>
            <a:gdLst/>
            <a:ahLst/>
            <a:cxnLst/>
            <a:rect l="0" t="0" r="0" b="0"/>
            <a:pathLst>
              <a:path w="37" h="497">
                <a:moveTo>
                  <a:pt x="22" y="0"/>
                </a:moveTo>
                <a:lnTo>
                  <a:pt x="14" y="497"/>
                </a:lnTo>
              </a:path>
            </a:pathLst>
          </a:custGeom>
          <a:noFill/>
          <a:ln w="19050" cap="flat">
            <a:solidFill>
              <a:srgbClr val="C0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32" name="path 2832"/>
          <p:cNvSpPr/>
          <p:nvPr/>
        </p:nvSpPr>
        <p:spPr>
          <a:xfrm>
            <a:off x="6170990" y="3531694"/>
            <a:ext cx="62489" cy="25370"/>
          </a:xfrm>
          <a:custGeom>
            <a:avLst/>
            <a:gdLst/>
            <a:ahLst/>
            <a:cxnLst/>
            <a:rect l="0" t="0" r="0" b="0"/>
            <a:pathLst>
              <a:path w="98" h="39">
                <a:moveTo>
                  <a:pt x="0" y="22"/>
                </a:moveTo>
                <a:lnTo>
                  <a:pt x="97" y="17"/>
                </a:lnTo>
              </a:path>
            </a:pathLst>
          </a:custGeom>
          <a:noFill/>
          <a:ln w="22225" cap="flat">
            <a:solidFill>
              <a:srgbClr val="FFFFFF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34" name="path 2834"/>
          <p:cNvSpPr/>
          <p:nvPr/>
        </p:nvSpPr>
        <p:spPr>
          <a:xfrm>
            <a:off x="6298371" y="3531694"/>
            <a:ext cx="62489" cy="25370"/>
          </a:xfrm>
          <a:custGeom>
            <a:avLst/>
            <a:gdLst/>
            <a:ahLst/>
            <a:cxnLst/>
            <a:rect l="0" t="0" r="0" b="0"/>
            <a:pathLst>
              <a:path w="98" h="39">
                <a:moveTo>
                  <a:pt x="0" y="22"/>
                </a:moveTo>
                <a:lnTo>
                  <a:pt x="97" y="17"/>
                </a:lnTo>
              </a:path>
            </a:pathLst>
          </a:custGeom>
          <a:noFill/>
          <a:ln w="22225" cap="flat">
            <a:solidFill>
              <a:srgbClr val="FFFFFF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36" name="path 2836"/>
          <p:cNvSpPr/>
          <p:nvPr/>
        </p:nvSpPr>
        <p:spPr>
          <a:xfrm>
            <a:off x="2486546" y="5986017"/>
            <a:ext cx="20801" cy="34290"/>
          </a:xfrm>
          <a:custGeom>
            <a:avLst/>
            <a:gdLst/>
            <a:ahLst/>
            <a:cxnLst/>
            <a:rect l="0" t="0" r="0" b="0"/>
            <a:pathLst>
              <a:path w="32" h="54">
                <a:moveTo>
                  <a:pt x="17" y="0"/>
                </a:moveTo>
                <a:lnTo>
                  <a:pt x="14" y="53"/>
                </a:lnTo>
              </a:path>
            </a:pathLst>
          </a:custGeom>
          <a:noFill/>
          <a:ln w="19050" cap="flat">
            <a:solidFill>
              <a:srgbClr val="C0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picture 28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77563" y="1888108"/>
            <a:ext cx="2200782" cy="2155825"/>
          </a:xfrm>
          <a:prstGeom prst="rect">
            <a:avLst/>
          </a:prstGeom>
        </p:spPr>
      </p:pic>
      <p:pic>
        <p:nvPicPr>
          <p:cNvPr id="2840" name="picture 28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807080" y="1591563"/>
            <a:ext cx="1869313" cy="1435227"/>
          </a:xfrm>
          <a:prstGeom prst="rect">
            <a:avLst/>
          </a:prstGeom>
        </p:spPr>
      </p:pic>
      <p:pic>
        <p:nvPicPr>
          <p:cNvPr id="2842" name="picture 28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188459" y="1561338"/>
            <a:ext cx="470280" cy="265038"/>
          </a:xfrm>
          <a:prstGeom prst="rect">
            <a:avLst/>
          </a:prstGeom>
        </p:spPr>
      </p:pic>
      <p:sp>
        <p:nvSpPr>
          <p:cNvPr id="2844" name="path 2844"/>
          <p:cNvSpPr/>
          <p:nvPr/>
        </p:nvSpPr>
        <p:spPr>
          <a:xfrm>
            <a:off x="1505585" y="5798464"/>
            <a:ext cx="4450842" cy="19050"/>
          </a:xfrm>
          <a:custGeom>
            <a:avLst/>
            <a:gdLst/>
            <a:ahLst/>
            <a:cxnLst/>
            <a:rect l="0" t="0" r="0" b="0"/>
            <a:pathLst>
              <a:path w="7009" h="30">
                <a:moveTo>
                  <a:pt x="0" y="15"/>
                </a:moveTo>
                <a:lnTo>
                  <a:pt x="7009" y="15"/>
                </a:lnTo>
              </a:path>
            </a:pathLst>
          </a:custGeom>
          <a:noFill/>
          <a:ln w="19050" cap="flat">
            <a:solidFill>
              <a:srgbClr val="00B05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846" name="picture 28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300861" y="3072764"/>
            <a:ext cx="1916049" cy="1529461"/>
          </a:xfrm>
          <a:prstGeom prst="rect">
            <a:avLst/>
          </a:prstGeom>
        </p:spPr>
      </p:pic>
      <p:pic>
        <p:nvPicPr>
          <p:cNvPr id="2848" name="picture 28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905889" y="4043933"/>
            <a:ext cx="3610101" cy="1406525"/>
          </a:xfrm>
          <a:prstGeom prst="rect">
            <a:avLst/>
          </a:prstGeom>
        </p:spPr>
      </p:pic>
      <p:pic>
        <p:nvPicPr>
          <p:cNvPr id="2850" name="picture 28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338326" y="4666869"/>
            <a:ext cx="1151127" cy="887475"/>
          </a:xfrm>
          <a:prstGeom prst="rect">
            <a:avLst/>
          </a:prstGeom>
        </p:spPr>
      </p:pic>
      <p:pic>
        <p:nvPicPr>
          <p:cNvPr id="2852" name="picture 28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05585" y="4558410"/>
            <a:ext cx="1337691" cy="1259103"/>
          </a:xfrm>
          <a:prstGeom prst="rect">
            <a:avLst/>
          </a:prstGeom>
        </p:spPr>
      </p:pic>
      <p:grpSp>
        <p:nvGrpSpPr>
          <p:cNvPr id="50" name="group 50"/>
          <p:cNvGrpSpPr/>
          <p:nvPr/>
        </p:nvGrpSpPr>
        <p:grpSpPr>
          <a:xfrm rot="21600000">
            <a:off x="1846706" y="4536694"/>
            <a:ext cx="1031367" cy="158241"/>
            <a:chOff x="0" y="0"/>
            <a:chExt cx="1031367" cy="158241"/>
          </a:xfrm>
        </p:grpSpPr>
        <p:sp>
          <p:nvSpPr>
            <p:cNvPr id="2854" name="path 2854"/>
            <p:cNvSpPr/>
            <p:nvPr/>
          </p:nvSpPr>
          <p:spPr>
            <a:xfrm>
              <a:off x="0" y="18795"/>
              <a:ext cx="137414" cy="139064"/>
            </a:xfrm>
            <a:custGeom>
              <a:avLst/>
              <a:gdLst/>
              <a:ahLst/>
              <a:cxnLst/>
              <a:rect l="0" t="0" r="0" b="0"/>
              <a:pathLst>
                <a:path w="216" h="218">
                  <a:moveTo>
                    <a:pt x="0" y="109"/>
                  </a:moveTo>
                  <a:cubicBezTo>
                    <a:pt x="0" y="48"/>
                    <a:pt x="48" y="0"/>
                    <a:pt x="108" y="0"/>
                  </a:cubicBezTo>
                  <a:cubicBezTo>
                    <a:pt x="168" y="0"/>
                    <a:pt x="216" y="48"/>
                    <a:pt x="216" y="109"/>
                  </a:cubicBezTo>
                  <a:cubicBezTo>
                    <a:pt x="216" y="170"/>
                    <a:pt x="168" y="218"/>
                    <a:pt x="108" y="218"/>
                  </a:cubicBezTo>
                  <a:cubicBezTo>
                    <a:pt x="48" y="218"/>
                    <a:pt x="0" y="170"/>
                    <a:pt x="0" y="109"/>
                  </a:cubicBezTo>
                </a:path>
              </a:pathLst>
            </a:custGeom>
            <a:solidFill>
              <a:srgbClr val="FFC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56" name="path 2856"/>
            <p:cNvSpPr/>
            <p:nvPr/>
          </p:nvSpPr>
          <p:spPr>
            <a:xfrm>
              <a:off x="183134" y="19176"/>
              <a:ext cx="137541" cy="139064"/>
            </a:xfrm>
            <a:custGeom>
              <a:avLst/>
              <a:gdLst/>
              <a:ahLst/>
              <a:cxnLst/>
              <a:rect l="0" t="0" r="0" b="0"/>
              <a:pathLst>
                <a:path w="216" h="218">
                  <a:moveTo>
                    <a:pt x="0" y="109"/>
                  </a:moveTo>
                  <a:cubicBezTo>
                    <a:pt x="0" y="48"/>
                    <a:pt x="48" y="0"/>
                    <a:pt x="108" y="0"/>
                  </a:cubicBezTo>
                  <a:cubicBezTo>
                    <a:pt x="167" y="0"/>
                    <a:pt x="216" y="48"/>
                    <a:pt x="216" y="109"/>
                  </a:cubicBezTo>
                  <a:cubicBezTo>
                    <a:pt x="216" y="169"/>
                    <a:pt x="167" y="218"/>
                    <a:pt x="108" y="218"/>
                  </a:cubicBezTo>
                  <a:cubicBezTo>
                    <a:pt x="48" y="218"/>
                    <a:pt x="0" y="169"/>
                    <a:pt x="0" y="109"/>
                  </a:cubicBezTo>
                </a:path>
              </a:pathLst>
            </a:custGeom>
            <a:solidFill>
              <a:srgbClr val="EF3E3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58" name="path 2858"/>
            <p:cNvSpPr/>
            <p:nvPr/>
          </p:nvSpPr>
          <p:spPr>
            <a:xfrm>
              <a:off x="363601" y="16129"/>
              <a:ext cx="137541" cy="139064"/>
            </a:xfrm>
            <a:custGeom>
              <a:avLst/>
              <a:gdLst/>
              <a:ahLst/>
              <a:cxnLst/>
              <a:rect l="0" t="0" r="0" b="0"/>
              <a:pathLst>
                <a:path w="216" h="218">
                  <a:moveTo>
                    <a:pt x="0" y="109"/>
                  </a:moveTo>
                  <a:cubicBezTo>
                    <a:pt x="0" y="49"/>
                    <a:pt x="48" y="0"/>
                    <a:pt x="108" y="0"/>
                  </a:cubicBezTo>
                  <a:cubicBezTo>
                    <a:pt x="167" y="0"/>
                    <a:pt x="216" y="49"/>
                    <a:pt x="216" y="109"/>
                  </a:cubicBezTo>
                  <a:cubicBezTo>
                    <a:pt x="216" y="170"/>
                    <a:pt x="167" y="218"/>
                    <a:pt x="108" y="218"/>
                  </a:cubicBezTo>
                  <a:cubicBezTo>
                    <a:pt x="48" y="218"/>
                    <a:pt x="0" y="170"/>
                    <a:pt x="0" y="109"/>
                  </a:cubicBezTo>
                </a:path>
              </a:pathLst>
            </a:custGeom>
            <a:solidFill>
              <a:srgbClr val="FFC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60" name="path 2860"/>
            <p:cNvSpPr/>
            <p:nvPr/>
          </p:nvSpPr>
          <p:spPr>
            <a:xfrm>
              <a:off x="535305" y="8127"/>
              <a:ext cx="137541" cy="139064"/>
            </a:xfrm>
            <a:custGeom>
              <a:avLst/>
              <a:gdLst/>
              <a:ahLst/>
              <a:cxnLst/>
              <a:rect l="0" t="0" r="0" b="0"/>
              <a:pathLst>
                <a:path w="216" h="218">
                  <a:moveTo>
                    <a:pt x="0" y="109"/>
                  </a:moveTo>
                  <a:cubicBezTo>
                    <a:pt x="0" y="48"/>
                    <a:pt x="48" y="0"/>
                    <a:pt x="108" y="0"/>
                  </a:cubicBezTo>
                  <a:cubicBezTo>
                    <a:pt x="167" y="0"/>
                    <a:pt x="216" y="48"/>
                    <a:pt x="216" y="109"/>
                  </a:cubicBezTo>
                  <a:cubicBezTo>
                    <a:pt x="216" y="170"/>
                    <a:pt x="167" y="218"/>
                    <a:pt x="108" y="218"/>
                  </a:cubicBezTo>
                  <a:cubicBezTo>
                    <a:pt x="48" y="218"/>
                    <a:pt x="0" y="170"/>
                    <a:pt x="0" y="109"/>
                  </a:cubicBezTo>
                </a:path>
              </a:pathLst>
            </a:custGeom>
            <a:solidFill>
              <a:srgbClr val="EF3E3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62" name="path 2862"/>
            <p:cNvSpPr/>
            <p:nvPr/>
          </p:nvSpPr>
          <p:spPr>
            <a:xfrm>
              <a:off x="712343" y="5460"/>
              <a:ext cx="137414" cy="139065"/>
            </a:xfrm>
            <a:custGeom>
              <a:avLst/>
              <a:gdLst/>
              <a:ahLst/>
              <a:cxnLst/>
              <a:rect l="0" t="0" r="0" b="0"/>
              <a:pathLst>
                <a:path w="216" h="219">
                  <a:moveTo>
                    <a:pt x="0" y="109"/>
                  </a:moveTo>
                  <a:cubicBezTo>
                    <a:pt x="0" y="49"/>
                    <a:pt x="48" y="0"/>
                    <a:pt x="108" y="0"/>
                  </a:cubicBezTo>
                  <a:cubicBezTo>
                    <a:pt x="167" y="0"/>
                    <a:pt x="216" y="49"/>
                    <a:pt x="216" y="109"/>
                  </a:cubicBezTo>
                  <a:cubicBezTo>
                    <a:pt x="216" y="170"/>
                    <a:pt x="167" y="219"/>
                    <a:pt x="108" y="219"/>
                  </a:cubicBezTo>
                  <a:cubicBezTo>
                    <a:pt x="48" y="219"/>
                    <a:pt x="0" y="170"/>
                    <a:pt x="0" y="109"/>
                  </a:cubicBezTo>
                </a:path>
              </a:pathLst>
            </a:custGeom>
            <a:solidFill>
              <a:srgbClr val="FFC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64" name="path 2864"/>
            <p:cNvSpPr/>
            <p:nvPr/>
          </p:nvSpPr>
          <p:spPr>
            <a:xfrm>
              <a:off x="893826" y="0"/>
              <a:ext cx="137541" cy="139064"/>
            </a:xfrm>
            <a:custGeom>
              <a:avLst/>
              <a:gdLst/>
              <a:ahLst/>
              <a:cxnLst/>
              <a:rect l="0" t="0" r="0" b="0"/>
              <a:pathLst>
                <a:path w="216" h="218">
                  <a:moveTo>
                    <a:pt x="0" y="109"/>
                  </a:moveTo>
                  <a:cubicBezTo>
                    <a:pt x="0" y="48"/>
                    <a:pt x="48" y="0"/>
                    <a:pt x="108" y="0"/>
                  </a:cubicBezTo>
                  <a:cubicBezTo>
                    <a:pt x="168" y="0"/>
                    <a:pt x="216" y="48"/>
                    <a:pt x="216" y="109"/>
                  </a:cubicBezTo>
                  <a:cubicBezTo>
                    <a:pt x="216" y="169"/>
                    <a:pt x="168" y="218"/>
                    <a:pt x="108" y="218"/>
                  </a:cubicBezTo>
                  <a:cubicBezTo>
                    <a:pt x="48" y="218"/>
                    <a:pt x="0" y="169"/>
                    <a:pt x="0" y="109"/>
                  </a:cubicBezTo>
                </a:path>
              </a:pathLst>
            </a:custGeom>
            <a:solidFill>
              <a:srgbClr val="EF3E36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866" name="path 2866"/>
          <p:cNvSpPr/>
          <p:nvPr/>
        </p:nvSpPr>
        <p:spPr>
          <a:xfrm>
            <a:off x="1164742" y="5043487"/>
            <a:ext cx="187490" cy="588848"/>
          </a:xfrm>
          <a:custGeom>
            <a:avLst/>
            <a:gdLst/>
            <a:ahLst/>
            <a:cxnLst/>
            <a:rect l="0" t="0" r="0" b="0"/>
            <a:pathLst>
              <a:path w="295" h="927">
                <a:moveTo>
                  <a:pt x="7" y="137"/>
                </a:moveTo>
                <a:cubicBezTo>
                  <a:pt x="7" y="65"/>
                  <a:pt x="67" y="7"/>
                  <a:pt x="140" y="7"/>
                </a:cubicBezTo>
                <a:cubicBezTo>
                  <a:pt x="213" y="7"/>
                  <a:pt x="273" y="65"/>
                  <a:pt x="273" y="137"/>
                </a:cubicBezTo>
                <a:cubicBezTo>
                  <a:pt x="273" y="209"/>
                  <a:pt x="213" y="268"/>
                  <a:pt x="140" y="268"/>
                </a:cubicBezTo>
                <a:cubicBezTo>
                  <a:pt x="67" y="268"/>
                  <a:pt x="7" y="209"/>
                  <a:pt x="7" y="137"/>
                </a:cubicBezTo>
                <a:moveTo>
                  <a:pt x="17" y="466"/>
                </a:moveTo>
                <a:cubicBezTo>
                  <a:pt x="17" y="394"/>
                  <a:pt x="77" y="335"/>
                  <a:pt x="150" y="335"/>
                </a:cubicBezTo>
                <a:cubicBezTo>
                  <a:pt x="224" y="335"/>
                  <a:pt x="283" y="394"/>
                  <a:pt x="283" y="466"/>
                </a:cubicBezTo>
                <a:cubicBezTo>
                  <a:pt x="283" y="538"/>
                  <a:pt x="224" y="596"/>
                  <a:pt x="150" y="596"/>
                </a:cubicBezTo>
                <a:cubicBezTo>
                  <a:pt x="77" y="596"/>
                  <a:pt x="17" y="538"/>
                  <a:pt x="17" y="466"/>
                </a:cubicBezTo>
                <a:moveTo>
                  <a:pt x="21" y="789"/>
                </a:moveTo>
                <a:cubicBezTo>
                  <a:pt x="21" y="717"/>
                  <a:pt x="81" y="659"/>
                  <a:pt x="154" y="659"/>
                </a:cubicBezTo>
                <a:cubicBezTo>
                  <a:pt x="228" y="659"/>
                  <a:pt x="287" y="717"/>
                  <a:pt x="287" y="789"/>
                </a:cubicBezTo>
                <a:cubicBezTo>
                  <a:pt x="287" y="861"/>
                  <a:pt x="228" y="919"/>
                  <a:pt x="154" y="919"/>
                </a:cubicBezTo>
                <a:cubicBezTo>
                  <a:pt x="81" y="919"/>
                  <a:pt x="21" y="861"/>
                  <a:pt x="21" y="789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68" name="textbox 2868"/>
          <p:cNvSpPr/>
          <p:nvPr/>
        </p:nvSpPr>
        <p:spPr>
          <a:xfrm>
            <a:off x="590626" y="1150747"/>
            <a:ext cx="5784850" cy="5309870"/>
          </a:xfrm>
          <a:prstGeom prst="roundRect">
            <a:avLst>
              <a:gd name="adj" fmla="val 3505"/>
            </a:avLst>
          </a:prstGeom>
          <a:noFill/>
          <a:ln w="19050" cap="flat">
            <a:solidFill>
              <a:srgbClr val="DD7575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926840" algn="l" rtl="0" eaLnBrk="0">
              <a:lnSpc>
                <a:spcPct val="80000"/>
              </a:lnSpc>
              <a:spcBef>
                <a:spcPts val="0"/>
              </a:spcBef>
            </a:pPr>
            <a:r>
              <a:rPr sz="6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endParaRPr sz="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76190" algn="l" rtl="0" eaLnBrk="0">
              <a:lnSpc>
                <a:spcPts val="740"/>
              </a:lnSpc>
              <a:spcBef>
                <a:spcPts val="185"/>
              </a:spcBef>
            </a:pPr>
            <a:r>
              <a:rPr sz="600" b="1" kern="0" spc="9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被控空调</a:t>
            </a:r>
            <a:endParaRPr sz="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0610" algn="l" rtl="0" eaLnBrk="0">
              <a:lnSpc>
                <a:spcPts val="795"/>
              </a:lnSpc>
              <a:spcBef>
                <a:spcPts val="190"/>
              </a:spcBef>
            </a:pPr>
            <a:r>
              <a:rPr sz="900" b="1" kern="0" spc="-30" baseline="-1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500" b="1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900" b="1" kern="0" spc="-30" baseline="-1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500" b="1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900" b="1" kern="0" spc="-30" baseline="-1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5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6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sz="600" b="1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6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sz="600" b="1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6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sz="600" b="1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700" b="1" kern="0" spc="-30" baseline="20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endParaRPr sz="700" baseline="20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04825" algn="l" rtl="0" eaLnBrk="0">
              <a:lnSpc>
                <a:spcPct val="89000"/>
              </a:lnSpc>
              <a:spcBef>
                <a:spcPts val="1460"/>
              </a:spcBef>
            </a:pP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火线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81660" algn="l" rtl="0" eaLnBrk="0">
              <a:lnSpc>
                <a:spcPct val="81000"/>
              </a:lnSpc>
              <a:spcBef>
                <a:spcPts val="275"/>
              </a:spcBef>
            </a:pPr>
            <a:r>
              <a:rPr sz="9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1175" algn="l" rtl="0" eaLnBrk="0">
              <a:lnSpc>
                <a:spcPct val="89000"/>
              </a:lnSpc>
              <a:spcBef>
                <a:spcPts val="1370"/>
              </a:spcBef>
            </a:pP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零线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11175" algn="l" rtl="0" eaLnBrk="0">
              <a:lnSpc>
                <a:spcPct val="89000"/>
              </a:lnSpc>
            </a:pP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地线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70" name="textbox 2870"/>
          <p:cNvSpPr/>
          <p:nvPr/>
        </p:nvSpPr>
        <p:spPr>
          <a:xfrm>
            <a:off x="6667783" y="1328160"/>
            <a:ext cx="4857750" cy="39255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55600" indent="-326390" algn="l" rtl="0" eaLnBrk="0">
              <a:lnSpc>
                <a:spcPct val="124000"/>
              </a:lnSpc>
            </a:pP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  通用空调控制器</a:t>
            </a:r>
            <a:r>
              <a:rPr sz="14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上方串口的</a:t>
            </a:r>
            <a:r>
              <a:rPr sz="14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端子A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与三相电压均衡器</a:t>
            </a:r>
            <a:r>
              <a:rPr sz="14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上方   </a:t>
            </a:r>
            <a:r>
              <a:rPr sz="14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端子2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通过485线相连，</a:t>
            </a:r>
            <a:r>
              <a:rPr sz="14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端子B与端子1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相连；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4490" indent="-342900" algn="l" rtl="0" eaLnBrk="0">
              <a:lnSpc>
                <a:spcPct val="133000"/>
              </a:lnSpc>
              <a:spcBef>
                <a:spcPts val="1195"/>
              </a:spcBef>
            </a:pP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  三相电压均衡器下方</a:t>
            </a:r>
            <a:r>
              <a:rPr sz="1400" b="1" kern="0" spc="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端子1接电源A相进线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，通过导线(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≥1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²)与控制器上火线进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端相连，均衡器</a:t>
            </a:r>
            <a:r>
              <a:rPr sz="1400" b="1" kern="0" spc="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下方端子3接</a:t>
            </a:r>
            <a:r>
              <a:rPr sz="14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电源A相出线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，并入空调电源；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0" indent="-332105" algn="l" rtl="0" eaLnBrk="0">
              <a:lnSpc>
                <a:spcPct val="132000"/>
              </a:lnSpc>
              <a:spcBef>
                <a:spcPts val="124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    同理，均衡器</a:t>
            </a:r>
            <a:r>
              <a:rPr sz="14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下方端子4接电源B相进</a:t>
            </a:r>
            <a:r>
              <a:rPr sz="14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</a:t>
            </a:r>
            <a:r>
              <a:rPr sz="1400" b="1" kern="0" spc="-2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6接电源B相出</a:t>
            </a:r>
            <a:r>
              <a:rPr sz="14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，并入空调电源；均衡器</a:t>
            </a:r>
            <a:r>
              <a:rPr sz="14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下方端子7接电源C相进线</a:t>
            </a:r>
            <a:r>
              <a:rPr sz="1400" b="1" kern="0" spc="-1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sz="14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接电源C相出线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，并入空调电源；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0" indent="-342900" algn="l" rtl="0" eaLnBrk="0">
              <a:lnSpc>
                <a:spcPct val="124000"/>
              </a:lnSpc>
              <a:spcBef>
                <a:spcPts val="1210"/>
              </a:spcBef>
            </a:pPr>
            <a:r>
              <a:rPr sz="14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   均衡器上的</a:t>
            </a:r>
            <a:r>
              <a:rPr sz="14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下方端子10接零线</a:t>
            </a:r>
            <a:r>
              <a:rPr sz="14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，通过导线(≥1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r>
              <a:rPr sz="14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²)与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控制器上零线进端相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56235" indent="-330200" algn="l" rtl="0" eaLnBrk="0">
              <a:lnSpc>
                <a:spcPct val="124000"/>
              </a:lnSpc>
              <a:spcBef>
                <a:spcPts val="0"/>
              </a:spcBef>
            </a:pP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   将接线处用绝缘胶布缠好，固定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控制器和均衡器，将零线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及地线接入空调实现正常供电，即完成安装。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72" name="textbox 2872"/>
          <p:cNvSpPr/>
          <p:nvPr/>
        </p:nvSpPr>
        <p:spPr>
          <a:xfrm>
            <a:off x="590107" y="204688"/>
            <a:ext cx="11401425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三相电压均衡器+通用空调控制器安装方式（380V空调）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874" name="picture 28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1191132" y="217388"/>
            <a:ext cx="723997" cy="530588"/>
          </a:xfrm>
          <a:prstGeom prst="rect">
            <a:avLst/>
          </a:prstGeom>
        </p:spPr>
      </p:pic>
      <p:pic>
        <p:nvPicPr>
          <p:cNvPr id="2876" name="picture 287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049070" y="2265426"/>
            <a:ext cx="2552268" cy="2356992"/>
          </a:xfrm>
          <a:prstGeom prst="rect">
            <a:avLst/>
          </a:prstGeom>
        </p:spPr>
      </p:pic>
      <p:pic>
        <p:nvPicPr>
          <p:cNvPr id="2878" name="picture 287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3310254" y="1403350"/>
            <a:ext cx="191135" cy="796290"/>
          </a:xfrm>
          <a:prstGeom prst="rect">
            <a:avLst/>
          </a:prstGeom>
        </p:spPr>
      </p:pic>
      <p:pic>
        <p:nvPicPr>
          <p:cNvPr id="2880" name="picture 288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3536950" y="1528445"/>
            <a:ext cx="191134" cy="723900"/>
          </a:xfrm>
          <a:prstGeom prst="rect">
            <a:avLst/>
          </a:prstGeom>
        </p:spPr>
      </p:pic>
      <p:graphicFrame>
        <p:nvGraphicFramePr>
          <p:cNvPr id="2882" name="table 2882"/>
          <p:cNvGraphicFramePr>
            <a:graphicFrameLocks noGrp="1"/>
          </p:cNvGraphicFramePr>
          <p:nvPr/>
        </p:nvGraphicFramePr>
        <p:xfrm>
          <a:off x="2428366" y="1316735"/>
          <a:ext cx="2180590" cy="1764665"/>
        </p:xfrm>
        <a:graphic>
          <a:graphicData uri="http://schemas.openxmlformats.org/drawingml/2006/table">
            <a:tbl>
              <a:tblPr/>
              <a:tblGrid>
                <a:gridCol w="2180590"/>
              </a:tblGrid>
              <a:tr h="17456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369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9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零线进端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860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9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火线进端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eaVert">
                    <a:lnL w="19050" cap="flat" cmpd="sng" algn="ctr">
                      <a:solidFill>
                        <a:srgbClr val="00A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A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A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A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2" name="group 52"/>
          <p:cNvGrpSpPr/>
          <p:nvPr/>
        </p:nvGrpSpPr>
        <p:grpSpPr>
          <a:xfrm rot="21600000">
            <a:off x="7106793" y="5454211"/>
            <a:ext cx="3904868" cy="884193"/>
            <a:chOff x="0" y="0"/>
            <a:chExt cx="3904868" cy="884193"/>
          </a:xfrm>
        </p:grpSpPr>
        <p:sp>
          <p:nvSpPr>
            <p:cNvPr id="2884" name="path 2884"/>
            <p:cNvSpPr/>
            <p:nvPr/>
          </p:nvSpPr>
          <p:spPr>
            <a:xfrm>
              <a:off x="0" y="0"/>
              <a:ext cx="3904868" cy="884193"/>
            </a:xfrm>
            <a:custGeom>
              <a:avLst/>
              <a:gdLst/>
              <a:ahLst/>
              <a:cxnLst/>
              <a:rect l="0" t="0" r="0" b="0"/>
              <a:pathLst>
                <a:path w="6149" h="1392">
                  <a:moveTo>
                    <a:pt x="1229" y="92"/>
                  </a:moveTo>
                  <a:cubicBezTo>
                    <a:pt x="2049" y="-194"/>
                    <a:pt x="2869" y="380"/>
                    <a:pt x="3689" y="92"/>
                  </a:cubicBezTo>
                  <a:cubicBezTo>
                    <a:pt x="4509" y="-194"/>
                    <a:pt x="5329" y="380"/>
                    <a:pt x="6149" y="92"/>
                  </a:cubicBezTo>
                  <a:lnTo>
                    <a:pt x="4919" y="1299"/>
                  </a:lnTo>
                  <a:cubicBezTo>
                    <a:pt x="4099" y="1587"/>
                    <a:pt x="3279" y="1012"/>
                    <a:pt x="2459" y="1299"/>
                  </a:cubicBezTo>
                  <a:cubicBezTo>
                    <a:pt x="1639" y="1587"/>
                    <a:pt x="820" y="1012"/>
                    <a:pt x="0" y="1299"/>
                  </a:cubicBezTo>
                  <a:lnTo>
                    <a:pt x="1229" y="92"/>
                  </a:lnTo>
                  <a:close/>
                </a:path>
              </a:pathLst>
            </a:custGeom>
            <a:solidFill>
              <a:srgbClr val="F36E67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86" name="textbox 2886"/>
            <p:cNvSpPr/>
            <p:nvPr/>
          </p:nvSpPr>
          <p:spPr>
            <a:xfrm>
              <a:off x="-12700" y="-12700"/>
              <a:ext cx="3930650" cy="9182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19455" indent="-78105" algn="l" rtl="0" eaLnBrk="0">
                <a:lnSpc>
                  <a:spcPct val="161000"/>
                </a:lnSpc>
              </a:pPr>
              <a:r>
                <a:rPr sz="900" b="1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预计辅材：电线，玻</a:t>
              </a:r>
              <a:r>
                <a:rPr sz="900" b="1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璃胶，绝缘胶布，</a:t>
              </a:r>
              <a:r>
                <a:rPr sz="900" b="1" kern="0" spc="-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b="1" kern="0" spc="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14路配电箱</a:t>
              </a:r>
              <a:r>
                <a:rPr sz="900" b="1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 </a:t>
              </a:r>
              <a:r>
                <a:rPr sz="900" b="1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（塑料材质</a:t>
              </a:r>
              <a:r>
                <a:rPr sz="900" b="1" kern="0" spc="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），</a:t>
              </a:r>
              <a:r>
                <a:rPr sz="900" b="1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双绞屏蔽</a:t>
              </a:r>
              <a:r>
                <a:rPr sz="900" b="1" kern="0" spc="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线（485总线或网线）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888" name="textbox 2888"/>
          <p:cNvSpPr/>
          <p:nvPr/>
        </p:nvSpPr>
        <p:spPr>
          <a:xfrm>
            <a:off x="2289175" y="6210934"/>
            <a:ext cx="2387600" cy="46228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8430" algn="l" rtl="0" eaLnBrk="0">
              <a:lnSpc>
                <a:spcPct val="81000"/>
              </a:lnSpc>
            </a:pPr>
            <a:r>
              <a:rPr sz="1500" b="1" kern="0" spc="2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380V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90" name="path 2890"/>
          <p:cNvSpPr/>
          <p:nvPr/>
        </p:nvSpPr>
        <p:spPr>
          <a:xfrm>
            <a:off x="4409185" y="1520951"/>
            <a:ext cx="119379" cy="116840"/>
          </a:xfrm>
          <a:custGeom>
            <a:avLst/>
            <a:gdLst/>
            <a:ahLst/>
            <a:cxnLst/>
            <a:rect l="0" t="0" r="0" b="0"/>
            <a:pathLst>
              <a:path w="187" h="184">
                <a:moveTo>
                  <a:pt x="0" y="92"/>
                </a:moveTo>
                <a:cubicBezTo>
                  <a:pt x="0" y="41"/>
                  <a:pt x="42" y="0"/>
                  <a:pt x="93" y="0"/>
                </a:cubicBezTo>
                <a:cubicBezTo>
                  <a:pt x="145" y="0"/>
                  <a:pt x="187" y="41"/>
                  <a:pt x="187" y="92"/>
                </a:cubicBezTo>
                <a:cubicBezTo>
                  <a:pt x="187" y="142"/>
                  <a:pt x="145" y="184"/>
                  <a:pt x="93" y="184"/>
                </a:cubicBezTo>
                <a:cubicBezTo>
                  <a:pt x="42" y="184"/>
                  <a:pt x="0" y="142"/>
                  <a:pt x="0" y="92"/>
                </a:cubicBezTo>
              </a:path>
            </a:pathLst>
          </a:custGeom>
          <a:solidFill>
            <a:srgbClr val="00AAF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892" name="picture 289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4459858" y="1623440"/>
            <a:ext cx="19050" cy="1448561"/>
          </a:xfrm>
          <a:prstGeom prst="rect">
            <a:avLst/>
          </a:prstGeom>
        </p:spPr>
      </p:pic>
      <p:sp>
        <p:nvSpPr>
          <p:cNvPr id="2894" name="path 2894"/>
          <p:cNvSpPr/>
          <p:nvPr/>
        </p:nvSpPr>
        <p:spPr>
          <a:xfrm>
            <a:off x="3931785" y="2951352"/>
            <a:ext cx="980852" cy="985861"/>
          </a:xfrm>
          <a:custGeom>
            <a:avLst/>
            <a:gdLst/>
            <a:ahLst/>
            <a:cxnLst/>
            <a:rect l="0" t="0" r="0" b="0"/>
            <a:pathLst>
              <a:path w="1544" h="1552">
                <a:moveTo>
                  <a:pt x="409" y="0"/>
                </a:moveTo>
                <a:lnTo>
                  <a:pt x="624" y="134"/>
                </a:lnTo>
                <a:cubicBezTo>
                  <a:pt x="1035" y="57"/>
                  <a:pt x="1433" y="307"/>
                  <a:pt x="1515" y="691"/>
                </a:cubicBezTo>
                <a:cubicBezTo>
                  <a:pt x="1597" y="1075"/>
                  <a:pt x="1330" y="1448"/>
                  <a:pt x="919" y="1524"/>
                </a:cubicBezTo>
                <a:cubicBezTo>
                  <a:pt x="509" y="1600"/>
                  <a:pt x="110" y="1351"/>
                  <a:pt x="28" y="967"/>
                </a:cubicBezTo>
                <a:cubicBezTo>
                  <a:pt x="-31" y="684"/>
                  <a:pt x="98" y="395"/>
                  <a:pt x="356" y="236"/>
                </a:cubicBezTo>
                <a:lnTo>
                  <a:pt x="409" y="0"/>
                </a:lnTo>
                <a:close/>
              </a:path>
            </a:pathLst>
          </a:custGeom>
          <a:solidFill>
            <a:srgbClr val="F36E6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896" name="picture 289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graphicFrame>
        <p:nvGraphicFramePr>
          <p:cNvPr id="2898" name="table 2898"/>
          <p:cNvGraphicFramePr>
            <a:graphicFrameLocks noGrp="1"/>
          </p:cNvGraphicFramePr>
          <p:nvPr/>
        </p:nvGraphicFramePr>
        <p:xfrm>
          <a:off x="1041019" y="4790808"/>
          <a:ext cx="455930" cy="903605"/>
        </p:xfrm>
        <a:graphic>
          <a:graphicData uri="http://schemas.openxmlformats.org/drawingml/2006/table">
            <a:tbl>
              <a:tblPr/>
              <a:tblGrid>
                <a:gridCol w="455930"/>
              </a:tblGrid>
              <a:tr h="8940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0815" algn="l" rtl="0" eaLnBrk="0">
                        <a:lnSpc>
                          <a:spcPct val="79000"/>
                        </a:lnSpc>
                      </a:pPr>
                      <a:r>
                        <a:rPr sz="9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177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00" name="textbox 2900"/>
          <p:cNvSpPr/>
          <p:nvPr/>
        </p:nvSpPr>
        <p:spPr>
          <a:xfrm>
            <a:off x="2922262" y="6355187"/>
            <a:ext cx="1644014" cy="241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1500" b="1" kern="0" spc="9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空调改造接线示意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02" name="rect 2902"/>
          <p:cNvSpPr/>
          <p:nvPr/>
        </p:nvSpPr>
        <p:spPr>
          <a:xfrm>
            <a:off x="1232014" y="2919945"/>
            <a:ext cx="823861" cy="253911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04" name="textbox 2904"/>
          <p:cNvSpPr/>
          <p:nvPr/>
        </p:nvSpPr>
        <p:spPr>
          <a:xfrm>
            <a:off x="4183291" y="3333520"/>
            <a:ext cx="480694" cy="3530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9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无需接空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8580" algn="l" rtl="0" eaLnBrk="0">
              <a:lnSpc>
                <a:spcPct val="89000"/>
              </a:lnSpc>
              <a:spcBef>
                <a:spcPts val="5"/>
              </a:spcBef>
            </a:pPr>
            <a:r>
              <a:rPr sz="9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调供电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06" name="path 2906"/>
          <p:cNvSpPr/>
          <p:nvPr/>
        </p:nvSpPr>
        <p:spPr>
          <a:xfrm>
            <a:off x="1505585" y="6030480"/>
            <a:ext cx="4450842" cy="19050"/>
          </a:xfrm>
          <a:custGeom>
            <a:avLst/>
            <a:gdLst/>
            <a:ahLst/>
            <a:cxnLst/>
            <a:rect l="0" t="0" r="0" b="0"/>
            <a:pathLst>
              <a:path w="7009" h="30">
                <a:moveTo>
                  <a:pt x="0" y="15"/>
                </a:moveTo>
                <a:lnTo>
                  <a:pt x="7009" y="15"/>
                </a:lnTo>
              </a:path>
            </a:pathLst>
          </a:custGeom>
          <a:noFill/>
          <a:ln w="19050" cap="flat">
            <a:solidFill>
              <a:srgbClr val="FB3FD3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08" name="textbox 2908"/>
          <p:cNvSpPr/>
          <p:nvPr/>
        </p:nvSpPr>
        <p:spPr>
          <a:xfrm>
            <a:off x="2706806" y="2698350"/>
            <a:ext cx="643255" cy="1200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740"/>
              </a:lnSpc>
            </a:pPr>
            <a:r>
              <a:rPr sz="600" b="1" kern="0" spc="9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通用空调控制器</a:t>
            </a:r>
            <a:endParaRPr sz="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10" name="textbox 2910"/>
          <p:cNvSpPr/>
          <p:nvPr/>
        </p:nvSpPr>
        <p:spPr>
          <a:xfrm>
            <a:off x="1324887" y="3002260"/>
            <a:ext cx="641984" cy="1200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740"/>
              </a:lnSpc>
            </a:pPr>
            <a:r>
              <a:rPr sz="600" b="1" kern="0" spc="9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三相电压均衡器</a:t>
            </a:r>
            <a:endParaRPr sz="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12" name="path 2912"/>
          <p:cNvSpPr/>
          <p:nvPr/>
        </p:nvSpPr>
        <p:spPr>
          <a:xfrm>
            <a:off x="2813939" y="3012186"/>
            <a:ext cx="137540" cy="139064"/>
          </a:xfrm>
          <a:custGeom>
            <a:avLst/>
            <a:gdLst/>
            <a:ahLst/>
            <a:cxnLst/>
            <a:rect l="0" t="0" r="0" b="0"/>
            <a:pathLst>
              <a:path w="216" h="218">
                <a:moveTo>
                  <a:pt x="0" y="109"/>
                </a:moveTo>
                <a:cubicBezTo>
                  <a:pt x="0" y="49"/>
                  <a:pt x="48" y="0"/>
                  <a:pt x="108" y="0"/>
                </a:cubicBezTo>
                <a:cubicBezTo>
                  <a:pt x="167" y="0"/>
                  <a:pt x="216" y="49"/>
                  <a:pt x="216" y="109"/>
                </a:cubicBezTo>
                <a:cubicBezTo>
                  <a:pt x="216" y="170"/>
                  <a:pt x="167" y="218"/>
                  <a:pt x="108" y="218"/>
                </a:cubicBezTo>
                <a:cubicBezTo>
                  <a:pt x="48" y="218"/>
                  <a:pt x="0" y="170"/>
                  <a:pt x="0" y="109"/>
                </a:cubicBezTo>
              </a:path>
            </a:pathLst>
          </a:custGeom>
          <a:solidFill>
            <a:srgbClr val="00AAF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14" name="path 2914"/>
          <p:cNvSpPr/>
          <p:nvPr/>
        </p:nvSpPr>
        <p:spPr>
          <a:xfrm>
            <a:off x="2656586" y="3009646"/>
            <a:ext cx="137540" cy="139064"/>
          </a:xfrm>
          <a:custGeom>
            <a:avLst/>
            <a:gdLst/>
            <a:ahLst/>
            <a:cxnLst/>
            <a:rect l="0" t="0" r="0" b="0"/>
            <a:pathLst>
              <a:path w="216" h="218">
                <a:moveTo>
                  <a:pt x="0" y="109"/>
                </a:moveTo>
                <a:cubicBezTo>
                  <a:pt x="0" y="48"/>
                  <a:pt x="48" y="0"/>
                  <a:pt x="108" y="0"/>
                </a:cubicBezTo>
                <a:cubicBezTo>
                  <a:pt x="167" y="0"/>
                  <a:pt x="216" y="48"/>
                  <a:pt x="216" y="109"/>
                </a:cubicBezTo>
                <a:cubicBezTo>
                  <a:pt x="216" y="170"/>
                  <a:pt x="167" y="218"/>
                  <a:pt x="108" y="218"/>
                </a:cubicBezTo>
                <a:cubicBezTo>
                  <a:pt x="48" y="218"/>
                  <a:pt x="0" y="170"/>
                  <a:pt x="0" y="109"/>
                </a:cubicBezTo>
              </a:path>
            </a:pathLst>
          </a:custGeom>
          <a:solidFill>
            <a:srgbClr val="00AAF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16" name="textbox 2916"/>
          <p:cNvSpPr/>
          <p:nvPr/>
        </p:nvSpPr>
        <p:spPr>
          <a:xfrm>
            <a:off x="2693568" y="3033496"/>
            <a:ext cx="68580" cy="1066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6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sz="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18" name="textbox 2918"/>
          <p:cNvSpPr/>
          <p:nvPr/>
        </p:nvSpPr>
        <p:spPr>
          <a:xfrm>
            <a:off x="2853969" y="3035909"/>
            <a:ext cx="65405" cy="1066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6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sz="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20" name="textbox 2920"/>
          <p:cNvSpPr/>
          <p:nvPr/>
        </p:nvSpPr>
        <p:spPr>
          <a:xfrm>
            <a:off x="4437659" y="1539925"/>
            <a:ext cx="71119" cy="965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</a:pPr>
            <a:r>
              <a:rPr sz="6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endParaRPr sz="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2" name="picture 29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5356" y="2951822"/>
            <a:ext cx="6737604" cy="3559809"/>
          </a:xfrm>
          <a:prstGeom prst="rect">
            <a:avLst/>
          </a:prstGeom>
        </p:spPr>
      </p:pic>
      <p:pic>
        <p:nvPicPr>
          <p:cNvPr id="2924" name="picture 29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803642" y="2951822"/>
            <a:ext cx="3742308" cy="3559809"/>
          </a:xfrm>
          <a:prstGeom prst="rect">
            <a:avLst/>
          </a:prstGeom>
        </p:spPr>
      </p:pic>
      <p:sp>
        <p:nvSpPr>
          <p:cNvPr id="2926" name="textbox 2926"/>
          <p:cNvSpPr/>
          <p:nvPr/>
        </p:nvSpPr>
        <p:spPr>
          <a:xfrm>
            <a:off x="335356" y="1055751"/>
            <a:ext cx="11520169" cy="567690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03985" algn="l" rtl="0" eaLnBrk="0">
              <a:lnSpc>
                <a:spcPct val="89000"/>
              </a:lnSpc>
            </a:pP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Web端适合批量操作、平台展示；翼节能小程序适合小范围操作、</a:t>
            </a:r>
            <a:r>
              <a:rPr sz="20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现场调试。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28" name="textbox 2928"/>
          <p:cNvSpPr/>
          <p:nvPr/>
        </p:nvSpPr>
        <p:spPr>
          <a:xfrm>
            <a:off x="588479" y="204688"/>
            <a:ext cx="11402694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两种平台操作页面（Web端、翼节能小程序）</a:t>
            </a: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930" name="picture 29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43840" y="217388"/>
            <a:ext cx="723997" cy="530588"/>
          </a:xfrm>
          <a:prstGeom prst="rect">
            <a:avLst/>
          </a:prstGeom>
        </p:spPr>
      </p:pic>
      <p:sp>
        <p:nvSpPr>
          <p:cNvPr id="2932" name="textbox 2932"/>
          <p:cNvSpPr/>
          <p:nvPr/>
        </p:nvSpPr>
        <p:spPr>
          <a:xfrm>
            <a:off x="416077" y="2012112"/>
            <a:ext cx="6762750" cy="7105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</a:t>
            </a:r>
            <a:r>
              <a:rPr sz="1800" b="1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端： 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</a:t>
            </a:r>
            <a:r>
              <a:rPr sz="18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</a:t>
            </a:r>
            <a:r>
              <a:rPr sz="18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</a:t>
            </a:r>
            <a:r>
              <a:rPr sz="18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脑</a:t>
            </a:r>
            <a:r>
              <a:rPr sz="18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浏</a:t>
            </a:r>
            <a:r>
              <a:rPr sz="18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览</a:t>
            </a:r>
            <a:r>
              <a:rPr sz="18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</a:t>
            </a:r>
            <a:r>
              <a:rPr sz="18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（推荐谷歌浏览器</a:t>
            </a:r>
            <a:r>
              <a:rPr sz="18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800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输入网址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100000"/>
              </a:lnSpc>
            </a:pP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>
                  <a:extLst>
                    <a:ext uri="{DAF060AB-1E55-43B9-8AAB-6FB025537F2F}">
                      <wpsdc:hlinkClr xmlns:wpsdc="http://www.wps.cn/officeDocument/2017/drawingmlCustomData" val="C00000"/>
                      <wpsdc:folHlinkClr xmlns:wpsdc="http://www.wps.cn/officeDocument/2017/drawingmlCustomData" val="C00000"/>
                      <wpsdc:hlinkUnderline xmlns:wpsdc="http://www.wps.cn/officeDocument/2017/drawingmlCustomData" val="0"/>
                    </a:ext>
                  </a:extLst>
                </a:hlinkClick>
              </a:rPr>
              <a:t>https://igreen.ctwing.cn/greenpla</a:t>
            </a:r>
            <a:r>
              <a:rPr sz="18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>
                  <a:extLst>
                    <a:ext uri="{DAF060AB-1E55-43B9-8AAB-6FB025537F2F}">
                      <wpsdc:hlinkClr xmlns:wpsdc="http://www.wps.cn/officeDocument/2017/drawingmlCustomData" val="C00000"/>
                      <wpsdc:folHlinkClr xmlns:wpsdc="http://www.wps.cn/officeDocument/2017/drawingmlCustomData" val="C00000"/>
                      <wpsdc:hlinkUnderline xmlns:wpsdc="http://www.wps.cn/officeDocument/2017/drawingmlCustomData" val="0"/>
                    </a:ext>
                  </a:extLst>
                </a:hlinkClick>
              </a:rPr>
              <a:t>t/login</a:t>
            </a:r>
            <a:r>
              <a:rPr sz="1800" b="1" kern="0" spc="4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kern="0" spc="-3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进入登录页面。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34" name="textbox 2934"/>
          <p:cNvSpPr/>
          <p:nvPr/>
        </p:nvSpPr>
        <p:spPr>
          <a:xfrm>
            <a:off x="7580224" y="2012112"/>
            <a:ext cx="4380229" cy="6807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翼节能小程序：</a:t>
            </a:r>
            <a:r>
              <a:rPr sz="1800" b="1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微信小程序搜索</a:t>
            </a:r>
            <a:r>
              <a:rPr sz="18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翼节能</a:t>
            </a:r>
            <a:r>
              <a:rPr sz="1800" b="1" kern="0" spc="5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24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点击小程序进入登录页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936" name="picture 29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" name="picture 29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954783" y="1760601"/>
            <a:ext cx="9900539" cy="3416300"/>
          </a:xfrm>
          <a:prstGeom prst="rect">
            <a:avLst/>
          </a:prstGeom>
        </p:spPr>
      </p:pic>
      <p:graphicFrame>
        <p:nvGraphicFramePr>
          <p:cNvPr id="2940" name="table 2940"/>
          <p:cNvGraphicFramePr>
            <a:graphicFrameLocks noGrp="1"/>
          </p:cNvGraphicFramePr>
          <p:nvPr/>
        </p:nvGraphicFramePr>
        <p:xfrm>
          <a:off x="316306" y="5287391"/>
          <a:ext cx="11590655" cy="1311910"/>
        </p:xfrm>
        <a:graphic>
          <a:graphicData uri="http://schemas.openxmlformats.org/drawingml/2006/table">
            <a:tbl>
              <a:tblPr/>
              <a:tblGrid>
                <a:gridCol w="11590655"/>
              </a:tblGrid>
              <a:tr h="12833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0650" algn="l" rtl="0" eaLnBrk="0">
                        <a:lnSpc>
                          <a:spcPct val="94000"/>
                        </a:lnSpc>
                        <a:tabLst>
                          <a:tab pos="283845" algn="l"/>
                        </a:tabLst>
                      </a:pPr>
                      <a:r>
                        <a:rPr sz="15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500" b="1" kern="0" spc="4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b="1" kern="0" spc="9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手机号、账号、密码说明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8270" algn="l" rtl="0" eaLnBrk="0">
                        <a:lnSpc>
                          <a:spcPct val="94000"/>
                        </a:lnSpc>
                        <a:spcBef>
                          <a:spcPts val="1320"/>
                        </a:spcBef>
                        <a:tabLst>
                          <a:tab pos="272415" algn="l"/>
                        </a:tabLst>
                      </a:pPr>
                      <a:r>
                        <a:rPr sz="15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5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5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通过CRM受理开通方式：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手机号</a:t>
                      </a:r>
                      <a:r>
                        <a:rPr sz="14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=受理填写的“对接人电话”、账号=受理生成的“群号”（即使能套件号）</a:t>
                      </a:r>
                      <a:r>
                        <a:rPr sz="14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、密码会发送至对接人电话。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700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71145" algn="l"/>
                        </a:tabLst>
                      </a:pPr>
                      <a:r>
                        <a:rPr sz="15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5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5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通过</a:t>
                      </a:r>
                      <a:r>
                        <a:rPr sz="15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CTWing</a:t>
                      </a:r>
                      <a:r>
                        <a:rPr sz="15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商城受理开通方式：</a:t>
                      </a:r>
                      <a:r>
                        <a:rPr sz="1500" b="1" kern="0" spc="-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手机号</a:t>
                      </a:r>
                      <a:r>
                        <a:rPr sz="14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=注册商城的手机号码、账号</a:t>
                      </a:r>
                      <a:r>
                        <a:rPr sz="14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=注册商城的用户名、密码会发送至注册商城的手机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号码。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42" name="picture 29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43746" y="6228859"/>
            <a:ext cx="143911" cy="148775"/>
          </a:xfrm>
          <a:prstGeom prst="rect">
            <a:avLst/>
          </a:prstGeom>
        </p:spPr>
      </p:pic>
      <p:pic>
        <p:nvPicPr>
          <p:cNvPr id="2944" name="picture 29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44965" y="5856698"/>
            <a:ext cx="143909" cy="148775"/>
          </a:xfrm>
          <a:prstGeom prst="rect">
            <a:avLst/>
          </a:prstGeom>
        </p:spPr>
      </p:pic>
      <p:pic>
        <p:nvPicPr>
          <p:cNvPr id="2946" name="picture 29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37345" y="5474174"/>
            <a:ext cx="163572" cy="148775"/>
          </a:xfrm>
          <a:prstGeom prst="rect">
            <a:avLst/>
          </a:prstGeom>
        </p:spPr>
      </p:pic>
      <p:sp>
        <p:nvSpPr>
          <p:cNvPr id="2948" name="textbox 2948"/>
          <p:cNvSpPr/>
          <p:nvPr/>
        </p:nvSpPr>
        <p:spPr>
          <a:xfrm>
            <a:off x="335356" y="1055751"/>
            <a:ext cx="11520169" cy="567690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0730" algn="l" rtl="0" eaLnBrk="0">
              <a:lnSpc>
                <a:spcPct val="89000"/>
              </a:lnSpc>
            </a:pPr>
            <a:r>
              <a:rPr sz="20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可选择通过账号+密码、手机号+短信验证码、</a:t>
            </a:r>
            <a:r>
              <a:rPr sz="2000" b="1" kern="0" spc="-4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189扫码（电信用户推荐）形</a:t>
            </a:r>
            <a:r>
              <a:rPr sz="20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式进行登录。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50" name="textbox 2950"/>
          <p:cNvSpPr/>
          <p:nvPr/>
        </p:nvSpPr>
        <p:spPr>
          <a:xfrm>
            <a:off x="7554772" y="2388546"/>
            <a:ext cx="1522730" cy="2327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0480" algn="l" rtl="0" eaLnBrk="0">
              <a:lnSpc>
                <a:spcPct val="89000"/>
              </a:lnSpc>
            </a:pP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189扫码：</a:t>
            </a:r>
            <a:r>
              <a:rPr sz="18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52000"/>
              </a:lnSpc>
              <a:spcBef>
                <a:spcPts val="15"/>
              </a:spcBef>
            </a:pP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机号码为电信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的，可通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过微信扫描二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维码，通过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020" algn="l" rtl="0" eaLnBrk="0">
              <a:lnSpc>
                <a:spcPct val="94000"/>
              </a:lnSpc>
            </a:pPr>
            <a:r>
              <a:rPr sz="17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189认证登录。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52" name="textbox 2952"/>
          <p:cNvSpPr/>
          <p:nvPr/>
        </p:nvSpPr>
        <p:spPr>
          <a:xfrm>
            <a:off x="416534" y="2327198"/>
            <a:ext cx="1352550" cy="23507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800" b="1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账号+密码、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635" algn="l" rtl="0" eaLnBrk="0">
              <a:lnSpc>
                <a:spcPct val="151000"/>
              </a:lnSpc>
              <a:spcBef>
                <a:spcPts val="85"/>
              </a:spcBef>
            </a:pP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手机号+短信</a:t>
            </a:r>
            <a:r>
              <a:rPr sz="18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验证码：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通过登录页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标签切换两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种登录方式。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54" name="textbox 2954"/>
          <p:cNvSpPr/>
          <p:nvPr/>
        </p:nvSpPr>
        <p:spPr>
          <a:xfrm>
            <a:off x="590107" y="269284"/>
            <a:ext cx="3271520" cy="4591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三种平台登录方式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956" name="table 2956"/>
          <p:cNvGraphicFramePr>
            <a:graphicFrameLocks noGrp="1"/>
          </p:cNvGraphicFramePr>
          <p:nvPr/>
        </p:nvGraphicFramePr>
        <p:xfrm>
          <a:off x="2539682" y="2618054"/>
          <a:ext cx="1455420" cy="314959"/>
        </p:xfrm>
        <a:graphic>
          <a:graphicData uri="http://schemas.openxmlformats.org/drawingml/2006/table">
            <a:tbl>
              <a:tblPr/>
              <a:tblGrid>
                <a:gridCol w="1455420"/>
              </a:tblGrid>
              <a:tr h="2863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58" name="table 2958"/>
          <p:cNvGraphicFramePr>
            <a:graphicFrameLocks noGrp="1"/>
          </p:cNvGraphicFramePr>
          <p:nvPr/>
        </p:nvGraphicFramePr>
        <p:xfrm>
          <a:off x="5189410" y="2618054"/>
          <a:ext cx="1455420" cy="314959"/>
        </p:xfrm>
        <a:graphic>
          <a:graphicData uri="http://schemas.openxmlformats.org/drawingml/2006/table">
            <a:tbl>
              <a:tblPr/>
              <a:tblGrid>
                <a:gridCol w="1455420"/>
              </a:tblGrid>
              <a:tr h="2863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60" name="picture 29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pic>
        <p:nvPicPr>
          <p:cNvPr id="2962" name="picture 29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254215" y="217388"/>
            <a:ext cx="723997" cy="530588"/>
          </a:xfrm>
          <a:prstGeom prst="rect">
            <a:avLst/>
          </a:prstGeom>
        </p:spPr>
      </p:pic>
      <p:graphicFrame>
        <p:nvGraphicFramePr>
          <p:cNvPr id="2964" name="table 2964"/>
          <p:cNvGraphicFramePr>
            <a:graphicFrameLocks noGrp="1"/>
          </p:cNvGraphicFramePr>
          <p:nvPr/>
        </p:nvGraphicFramePr>
        <p:xfrm>
          <a:off x="6441884" y="1819478"/>
          <a:ext cx="813434" cy="314959"/>
        </p:xfrm>
        <a:graphic>
          <a:graphicData uri="http://schemas.openxmlformats.org/drawingml/2006/table">
            <a:tbl>
              <a:tblPr/>
              <a:tblGrid>
                <a:gridCol w="813434"/>
              </a:tblGrid>
              <a:tr h="2863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6" name="picture 29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02590" y="1565275"/>
            <a:ext cx="7019925" cy="3373119"/>
          </a:xfrm>
          <a:prstGeom prst="rect">
            <a:avLst/>
          </a:prstGeom>
        </p:spPr>
      </p:pic>
      <p:graphicFrame>
        <p:nvGraphicFramePr>
          <p:cNvPr id="2968" name="table 2968"/>
          <p:cNvGraphicFramePr>
            <a:graphicFrameLocks noGrp="1"/>
          </p:cNvGraphicFramePr>
          <p:nvPr/>
        </p:nvGraphicFramePr>
        <p:xfrm>
          <a:off x="388302" y="1067435"/>
          <a:ext cx="7048500" cy="5487669"/>
        </p:xfrm>
        <a:graphic>
          <a:graphicData uri="http://schemas.openxmlformats.org/drawingml/2006/table">
            <a:tbl>
              <a:tblPr/>
              <a:tblGrid>
                <a:gridCol w="7048500"/>
              </a:tblGrid>
              <a:tr h="4927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1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90445" algn="l" rtl="0" eaLnBrk="0">
                        <a:lnSpc>
                          <a:spcPts val="2640"/>
                        </a:lnSpc>
                        <a:spcBef>
                          <a:spcPts val="5"/>
                        </a:spcBef>
                      </a:pPr>
                      <a:r>
                        <a:rPr sz="3000" b="1" kern="0" spc="0" baseline="100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</a:t>
                      </a:r>
                      <a:r>
                        <a:rPr sz="1900" b="1" kern="0" spc="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                              </a:t>
                      </a:r>
                      <a:r>
                        <a:rPr sz="3000" b="1" kern="0" spc="0" baseline="1800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③</a:t>
                      </a:r>
                      <a:endParaRPr sz="3000" baseline="18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7282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①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7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315" algn="l" rtl="0" eaLnBrk="0">
                        <a:lnSpc>
                          <a:spcPct val="89000"/>
                        </a:lnSpc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 点击“</a:t>
                      </a:r>
                      <a:r>
                        <a:rPr sz="1400" b="1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基础数据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”-“</a:t>
                      </a:r>
                      <a:r>
                        <a:rPr sz="1400" b="1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物业信息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”-“</a:t>
                      </a:r>
                      <a:r>
                        <a:rPr sz="1400" b="1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新增物业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1400" b="1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，展开物业信</a:t>
                      </a: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息侧栏；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7330" indent="-635" algn="l" rtl="0" eaLnBrk="0">
                        <a:lnSpc>
                          <a:spcPct val="124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 按客户情况，补充“</a:t>
                      </a: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物业名称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1400" b="1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，“</a:t>
                      </a: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物业地址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”（省市区街道+详细地址</a:t>
                      </a: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r>
                        <a:rPr sz="1400" b="1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</a:t>
                      </a: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</a:t>
                      </a:r>
                      <a:r>
                        <a:rPr sz="14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图自动打点。如客户提供，可补充“总建筑面</a:t>
                      </a:r>
                      <a:r>
                        <a:rPr sz="14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积”</a:t>
                      </a:r>
                      <a:r>
                        <a:rPr sz="1400" b="1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，“地上/下建筑面积信息”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70" name="picture 29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607934" y="1068070"/>
            <a:ext cx="4248150" cy="5472429"/>
          </a:xfrm>
          <a:prstGeom prst="rect">
            <a:avLst/>
          </a:prstGeom>
        </p:spPr>
      </p:pic>
      <p:graphicFrame>
        <p:nvGraphicFramePr>
          <p:cNvPr id="2972" name="table 2972"/>
          <p:cNvGraphicFramePr>
            <a:graphicFrameLocks noGrp="1"/>
          </p:cNvGraphicFramePr>
          <p:nvPr/>
        </p:nvGraphicFramePr>
        <p:xfrm>
          <a:off x="7598346" y="1058545"/>
          <a:ext cx="4267200" cy="5490845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54813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62990" algn="l" rtl="0" eaLnBrk="0">
                        <a:lnSpc>
                          <a:spcPct val="89000"/>
                        </a:lnSpc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④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4" name="textbox 2974"/>
          <p:cNvSpPr/>
          <p:nvPr/>
        </p:nvSpPr>
        <p:spPr>
          <a:xfrm>
            <a:off x="583190" y="204688"/>
            <a:ext cx="11407775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基础信息配置：物业、空间信息录入（一）            </a:t>
            </a:r>
            <a:r>
              <a:rPr sz="3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976" name="picture 29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29560" y="217388"/>
            <a:ext cx="723997" cy="530588"/>
          </a:xfrm>
          <a:prstGeom prst="rect">
            <a:avLst/>
          </a:prstGeom>
        </p:spPr>
      </p:pic>
      <p:sp>
        <p:nvSpPr>
          <p:cNvPr id="2978" name="textbox 2978"/>
          <p:cNvSpPr/>
          <p:nvPr/>
        </p:nvSpPr>
        <p:spPr>
          <a:xfrm>
            <a:off x="403225" y="1067435"/>
            <a:ext cx="7019925" cy="415290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11885" algn="l" rtl="0" eaLnBrk="0">
              <a:lnSpc>
                <a:spcPct val="89000"/>
              </a:lnSpc>
              <a:spcBef>
                <a:spcPts val="5"/>
              </a:spcBef>
            </a:pPr>
            <a:r>
              <a:rPr sz="18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物业信息添加，按客户信息添加对应的</a:t>
            </a: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物业信息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980" name="picture 29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sp>
        <p:nvSpPr>
          <p:cNvPr id="2982" name="path 2982"/>
          <p:cNvSpPr/>
          <p:nvPr/>
        </p:nvSpPr>
        <p:spPr>
          <a:xfrm>
            <a:off x="397827" y="4938331"/>
            <a:ext cx="7029450" cy="9525"/>
          </a:xfrm>
          <a:custGeom>
            <a:avLst/>
            <a:gdLst/>
            <a:ahLst/>
            <a:cxnLst/>
            <a:rect l="0" t="0" r="0" b="0"/>
            <a:pathLst>
              <a:path w="11070" h="15">
                <a:moveTo>
                  <a:pt x="0" y="7"/>
                </a:moveTo>
                <a:lnTo>
                  <a:pt x="11070" y="7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84" name="path 2984"/>
          <p:cNvSpPr/>
          <p:nvPr/>
        </p:nvSpPr>
        <p:spPr>
          <a:xfrm>
            <a:off x="7422515" y="1560449"/>
            <a:ext cx="9525" cy="3382644"/>
          </a:xfrm>
          <a:custGeom>
            <a:avLst/>
            <a:gdLst/>
            <a:ahLst/>
            <a:cxnLst/>
            <a:rect l="0" t="0" r="0" b="0"/>
            <a:pathLst>
              <a:path w="15" h="5326">
                <a:moveTo>
                  <a:pt x="7" y="5326"/>
                </a:moveTo>
                <a:lnTo>
                  <a:pt x="7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6" name="picture 29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030979" y="1484629"/>
            <a:ext cx="3344545" cy="2792095"/>
          </a:xfrm>
          <a:prstGeom prst="rect">
            <a:avLst/>
          </a:prstGeom>
        </p:spPr>
      </p:pic>
      <p:pic>
        <p:nvPicPr>
          <p:cNvPr id="2988" name="picture 29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07644" y="1484630"/>
            <a:ext cx="3586479" cy="2786379"/>
          </a:xfrm>
          <a:prstGeom prst="rect">
            <a:avLst/>
          </a:prstGeom>
        </p:spPr>
      </p:pic>
      <p:pic>
        <p:nvPicPr>
          <p:cNvPr id="2990" name="picture 29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612380" y="1484630"/>
            <a:ext cx="4316730" cy="4036694"/>
          </a:xfrm>
          <a:prstGeom prst="rect">
            <a:avLst/>
          </a:prstGeom>
        </p:spPr>
      </p:pic>
      <p:pic>
        <p:nvPicPr>
          <p:cNvPr id="2992" name="picture 29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07644" y="4366259"/>
            <a:ext cx="7168515" cy="1155700"/>
          </a:xfrm>
          <a:prstGeom prst="rect">
            <a:avLst/>
          </a:prstGeom>
        </p:spPr>
      </p:pic>
      <p:graphicFrame>
        <p:nvGraphicFramePr>
          <p:cNvPr id="2994" name="table 2994"/>
          <p:cNvGraphicFramePr>
            <a:graphicFrameLocks noGrp="1"/>
          </p:cNvGraphicFramePr>
          <p:nvPr/>
        </p:nvGraphicFramePr>
        <p:xfrm>
          <a:off x="193357" y="974090"/>
          <a:ext cx="11762740" cy="5603874"/>
        </p:xfrm>
        <a:graphic>
          <a:graphicData uri="http://schemas.openxmlformats.org/drawingml/2006/table">
            <a:tbl>
              <a:tblPr/>
              <a:tblGrid>
                <a:gridCol w="3605529"/>
                <a:gridCol w="226695"/>
                <a:gridCol w="3354070"/>
                <a:gridCol w="227329"/>
                <a:gridCol w="4349115"/>
              </a:tblGrid>
              <a:tr h="505459">
                <a:tc gridSpan="5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1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0050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①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42795" algn="l" rtl="0" eaLnBrk="0">
                        <a:lnSpc>
                          <a:spcPct val="89000"/>
                        </a:lnSpc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637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③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8864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⑤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4770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5857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④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470">
                <a:tc gridSpan="5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843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 点击物业信息卡片，点击“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查看详情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1200" b="1" kern="0" spc="-2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-“</a:t>
                      </a:r>
                      <a:r>
                        <a:rPr sz="1200" b="1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导入测试</a:t>
                      </a: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1200" b="1" kern="0" spc="-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-“</a:t>
                      </a:r>
                      <a:r>
                        <a:rPr sz="1200" b="1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批量导入-下载数据模板</a:t>
                      </a: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”，下载对应的EXCEL模板表格；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72085" algn="l" rtl="0" eaLnBrk="0">
                        <a:lnSpc>
                          <a:spcPct val="89000"/>
                        </a:lnSpc>
                        <a:spcBef>
                          <a:spcPts val="88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 根据EXCEL模板，补充“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建筑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””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是否停车场（填“是”或”否“）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””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楼层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””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房间/区域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”等必填信息。”单元””子分区”“座位/车位”，按实际情况填</a:t>
                      </a: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写；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589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 进入”</a:t>
                      </a:r>
                      <a:r>
                        <a:rPr sz="1200" b="1" kern="0" spc="-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批量导入</a:t>
                      </a:r>
                      <a:r>
                        <a:rPr sz="12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“页面，导入对应文档</a:t>
                      </a:r>
                      <a:r>
                        <a:rPr sz="12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96" name="textbox 2996"/>
          <p:cNvSpPr/>
          <p:nvPr/>
        </p:nvSpPr>
        <p:spPr>
          <a:xfrm>
            <a:off x="583190" y="204688"/>
            <a:ext cx="11407775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基础信息配置：物业、空间信息录入（二）           </a:t>
            </a:r>
            <a:r>
              <a:rPr sz="3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998" name="picture 29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251634" y="217388"/>
            <a:ext cx="723997" cy="530588"/>
          </a:xfrm>
          <a:prstGeom prst="rect">
            <a:avLst/>
          </a:prstGeom>
        </p:spPr>
      </p:pic>
      <p:sp>
        <p:nvSpPr>
          <p:cNvPr id="3000" name="textbox 3000"/>
          <p:cNvSpPr/>
          <p:nvPr/>
        </p:nvSpPr>
        <p:spPr>
          <a:xfrm>
            <a:off x="207644" y="974090"/>
            <a:ext cx="11734800" cy="415290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582035" algn="l" rtl="0" eaLnBrk="0">
              <a:lnSpc>
                <a:spcPct val="89000"/>
              </a:lnSpc>
            </a:pPr>
            <a:r>
              <a:rPr sz="18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补充空间信息，通过表格导入对应的空</a:t>
            </a: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间信息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002" name="picture 30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sp>
        <p:nvSpPr>
          <p:cNvPr id="3004" name="path 3004"/>
          <p:cNvSpPr/>
          <p:nvPr/>
        </p:nvSpPr>
        <p:spPr>
          <a:xfrm>
            <a:off x="7607554" y="5521261"/>
            <a:ext cx="4326255" cy="9525"/>
          </a:xfrm>
          <a:custGeom>
            <a:avLst/>
            <a:gdLst/>
            <a:ahLst/>
            <a:cxnLst/>
            <a:rect l="0" t="0" r="0" b="0"/>
            <a:pathLst>
              <a:path w="6813" h="15">
                <a:moveTo>
                  <a:pt x="0" y="7"/>
                </a:moveTo>
                <a:lnTo>
                  <a:pt x="6813" y="7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6" name="picture 3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47344" y="1712848"/>
            <a:ext cx="7560309" cy="3632834"/>
          </a:xfrm>
          <a:prstGeom prst="rect">
            <a:avLst/>
          </a:prstGeom>
        </p:spPr>
      </p:pic>
      <p:graphicFrame>
        <p:nvGraphicFramePr>
          <p:cNvPr id="3008" name="table 3008"/>
          <p:cNvGraphicFramePr>
            <a:graphicFrameLocks noGrp="1"/>
          </p:cNvGraphicFramePr>
          <p:nvPr/>
        </p:nvGraphicFramePr>
        <p:xfrm>
          <a:off x="337819" y="1703387"/>
          <a:ext cx="7578725" cy="3651250"/>
        </p:xfrm>
        <a:graphic>
          <a:graphicData uri="http://schemas.openxmlformats.org/drawingml/2006/table">
            <a:tbl>
              <a:tblPr/>
              <a:tblGrid>
                <a:gridCol w="4365625"/>
                <a:gridCol w="3213100"/>
              </a:tblGrid>
              <a:tr h="36512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05635" algn="l" rtl="0" eaLnBrk="0">
                        <a:lnSpc>
                          <a:spcPct val="89000"/>
                        </a:lnSpc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201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①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0124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③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11705" algn="l" rtl="0" eaLnBrk="0">
                        <a:lnSpc>
                          <a:spcPct val="89000"/>
                        </a:lnSpc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④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10" name="picture 30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208644" y="1712849"/>
            <a:ext cx="3646169" cy="3631564"/>
          </a:xfrm>
          <a:prstGeom prst="rect">
            <a:avLst/>
          </a:prstGeom>
        </p:spPr>
      </p:pic>
      <p:graphicFrame>
        <p:nvGraphicFramePr>
          <p:cNvPr id="3012" name="table 3012"/>
          <p:cNvGraphicFramePr>
            <a:graphicFrameLocks noGrp="1"/>
          </p:cNvGraphicFramePr>
          <p:nvPr/>
        </p:nvGraphicFramePr>
        <p:xfrm>
          <a:off x="8199056" y="1703387"/>
          <a:ext cx="3664584" cy="3650615"/>
        </p:xfrm>
        <a:graphic>
          <a:graphicData uri="http://schemas.openxmlformats.org/drawingml/2006/table">
            <a:tbl>
              <a:tblPr/>
              <a:tblGrid>
                <a:gridCol w="3664584"/>
              </a:tblGrid>
              <a:tr h="36410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9910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⑤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14" name="table 3014"/>
          <p:cNvGraphicFramePr>
            <a:graphicFrameLocks noGrp="1"/>
          </p:cNvGraphicFramePr>
          <p:nvPr/>
        </p:nvGraphicFramePr>
        <p:xfrm>
          <a:off x="320992" y="5483542"/>
          <a:ext cx="11547475" cy="942339"/>
        </p:xfrm>
        <a:graphic>
          <a:graphicData uri="http://schemas.openxmlformats.org/drawingml/2006/table">
            <a:tbl>
              <a:tblPr/>
              <a:tblGrid>
                <a:gridCol w="11547475"/>
              </a:tblGrid>
              <a:tr h="9137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1148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点击“</a:t>
                      </a: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① 设备档案</a:t>
                      </a: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2000" b="1" kern="0" spc="-4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-“</a:t>
                      </a: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 设备新增</a:t>
                      </a: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2000" b="1" kern="0" spc="-4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-“</a:t>
                      </a: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③ 新增设备</a:t>
                      </a: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2000" b="1" kern="0" spc="-4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-“</a:t>
                      </a: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④ 订单</a:t>
                      </a:r>
                      <a:r>
                        <a:rPr sz="2000" b="1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绑定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2000" b="1" kern="0" spc="-4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-“</a:t>
                      </a:r>
                      <a:r>
                        <a:rPr sz="2000" b="1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⑤ 选取对应订单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16" name="textbox 3016"/>
          <p:cNvSpPr/>
          <p:nvPr/>
        </p:nvSpPr>
        <p:spPr>
          <a:xfrm>
            <a:off x="398856" y="978916"/>
            <a:ext cx="11520169" cy="567690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40890" algn="l" rtl="0" eaLnBrk="0">
              <a:lnSpc>
                <a:spcPct val="89000"/>
              </a:lnSpc>
              <a:spcBef>
                <a:spcPts val="5"/>
              </a:spcBef>
            </a:pPr>
            <a:r>
              <a:rPr sz="20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移动端终端绑定与Web端终端绑定</a:t>
            </a:r>
            <a:r>
              <a:rPr sz="20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，选择其中一种绑定方式即可。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18" name="textbox 3018"/>
          <p:cNvSpPr/>
          <p:nvPr/>
        </p:nvSpPr>
        <p:spPr>
          <a:xfrm>
            <a:off x="581969" y="269284"/>
            <a:ext cx="6189979" cy="4591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3200" b="1" kern="0" spc="-1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Web端终端绑定：设备</a:t>
            </a:r>
            <a:r>
              <a:rPr sz="3200" b="1" kern="0" spc="-1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绑定（一）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020" name="picture 30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pic>
        <p:nvPicPr>
          <p:cNvPr id="3022" name="picture 30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254215" y="217388"/>
            <a:ext cx="723997" cy="530588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picture 30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63670" y="1002030"/>
            <a:ext cx="7890510" cy="4075429"/>
          </a:xfrm>
          <a:prstGeom prst="rect">
            <a:avLst/>
          </a:prstGeom>
        </p:spPr>
      </p:pic>
      <p:graphicFrame>
        <p:nvGraphicFramePr>
          <p:cNvPr id="3026" name="table 3026"/>
          <p:cNvGraphicFramePr>
            <a:graphicFrameLocks noGrp="1"/>
          </p:cNvGraphicFramePr>
          <p:nvPr/>
        </p:nvGraphicFramePr>
        <p:xfrm>
          <a:off x="7792022" y="992441"/>
          <a:ext cx="4070984" cy="4093845"/>
        </p:xfrm>
        <a:graphic>
          <a:graphicData uri="http://schemas.openxmlformats.org/drawingml/2006/table">
            <a:tbl>
              <a:tblPr/>
              <a:tblGrid>
                <a:gridCol w="4070984"/>
              </a:tblGrid>
              <a:tr h="40843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1920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③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28" name="table 3028"/>
          <p:cNvGraphicFramePr>
            <a:graphicFrameLocks noGrp="1"/>
          </p:cNvGraphicFramePr>
          <p:nvPr/>
        </p:nvGraphicFramePr>
        <p:xfrm>
          <a:off x="3954081" y="993076"/>
          <a:ext cx="3745864" cy="4093209"/>
        </p:xfrm>
        <a:graphic>
          <a:graphicData uri="http://schemas.openxmlformats.org/drawingml/2006/table">
            <a:tbl>
              <a:tblPr/>
              <a:tblGrid>
                <a:gridCol w="3745864"/>
              </a:tblGrid>
              <a:tr h="40836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9705" algn="l" rtl="0" eaLnBrk="0">
                        <a:lnSpc>
                          <a:spcPct val="89000"/>
                        </a:lnSpc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30" name="picture 30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5279" y="1002030"/>
            <a:ext cx="3413759" cy="4075429"/>
          </a:xfrm>
          <a:prstGeom prst="rect">
            <a:avLst/>
          </a:prstGeom>
        </p:spPr>
      </p:pic>
      <p:graphicFrame>
        <p:nvGraphicFramePr>
          <p:cNvPr id="3032" name="table 3032"/>
          <p:cNvGraphicFramePr>
            <a:graphicFrameLocks noGrp="1"/>
          </p:cNvGraphicFramePr>
          <p:nvPr/>
        </p:nvGraphicFramePr>
        <p:xfrm>
          <a:off x="325754" y="992441"/>
          <a:ext cx="3432175" cy="4093845"/>
        </p:xfrm>
        <a:graphic>
          <a:graphicData uri="http://schemas.openxmlformats.org/drawingml/2006/table">
            <a:tbl>
              <a:tblPr/>
              <a:tblGrid>
                <a:gridCol w="3432175"/>
              </a:tblGrid>
              <a:tr h="40843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5100" algn="l" rtl="0" eaLnBrk="0">
                        <a:lnSpc>
                          <a:spcPct val="89000"/>
                        </a:lnSpc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①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34" name="table 3034"/>
          <p:cNvGraphicFramePr>
            <a:graphicFrameLocks noGrp="1"/>
          </p:cNvGraphicFramePr>
          <p:nvPr/>
        </p:nvGraphicFramePr>
        <p:xfrm>
          <a:off x="320992" y="5245417"/>
          <a:ext cx="11547475" cy="1179830"/>
        </p:xfrm>
        <a:graphic>
          <a:graphicData uri="http://schemas.openxmlformats.org/drawingml/2006/table">
            <a:tbl>
              <a:tblPr/>
              <a:tblGrid>
                <a:gridCol w="11547475"/>
              </a:tblGrid>
              <a:tr h="11512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6172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sz="2000" b="1" kern="0" spc="-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① 选择订单</a:t>
                      </a: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2000" b="1" kern="0" spc="-4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-“</a:t>
                      </a:r>
                      <a:r>
                        <a:rPr sz="2000" b="1" kern="0" spc="-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 选择要绑定的设备型号</a:t>
                      </a: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2000" b="1" kern="0" spc="-4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-“</a:t>
                      </a:r>
                      <a:r>
                        <a:rPr sz="2000" b="1" kern="0" spc="-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③ 输入设备IMEI号进行单</a:t>
                      </a:r>
                      <a:r>
                        <a:rPr sz="2000" b="1" kern="0" spc="-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个绑定</a:t>
                      </a:r>
                      <a:r>
                        <a:rPr sz="20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36" name="textbox 3036"/>
          <p:cNvSpPr/>
          <p:nvPr/>
        </p:nvSpPr>
        <p:spPr>
          <a:xfrm>
            <a:off x="581969" y="269284"/>
            <a:ext cx="6189979" cy="4591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3200" b="1" kern="0" spc="-1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Web端终端绑定：设备绑定（二）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038" name="table 3038"/>
          <p:cNvGraphicFramePr>
            <a:graphicFrameLocks noGrp="1"/>
          </p:cNvGraphicFramePr>
          <p:nvPr/>
        </p:nvGraphicFramePr>
        <p:xfrm>
          <a:off x="4023677" y="1949767"/>
          <a:ext cx="3564889" cy="423545"/>
        </p:xfrm>
        <a:graphic>
          <a:graphicData uri="http://schemas.openxmlformats.org/drawingml/2006/table">
            <a:tbl>
              <a:tblPr/>
              <a:tblGrid>
                <a:gridCol w="3564889"/>
              </a:tblGrid>
              <a:tr h="3949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40" name="picture 30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pic>
        <p:nvPicPr>
          <p:cNvPr id="3042" name="picture 30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254215" y="217388"/>
            <a:ext cx="723997" cy="5305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textbox 1278"/>
          <p:cNvSpPr/>
          <p:nvPr/>
        </p:nvSpPr>
        <p:spPr>
          <a:xfrm>
            <a:off x="6982087" y="1170026"/>
            <a:ext cx="4770120" cy="50755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ct val="94000"/>
              </a:lnSpc>
              <a:tabLst>
                <a:tab pos="222250" algn="l"/>
              </a:tabLst>
            </a:pPr>
            <a:r>
              <a:rPr sz="19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900" b="1" kern="0" spc="-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900" b="1" kern="0" spc="-1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概念要点：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3845" indent="-271780" algn="l" rtl="0" eaLnBrk="0">
              <a:lnSpc>
                <a:spcPct val="141000"/>
              </a:lnSpc>
              <a:spcBef>
                <a:spcPts val="1260"/>
              </a:spcBef>
              <a:tabLst>
                <a:tab pos="156210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绿色节能物联网平台是</a:t>
            </a:r>
            <a:r>
              <a:rPr sz="15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SAAS</a:t>
            </a:r>
            <a:r>
              <a:rPr sz="1500" b="1" kern="0" spc="1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，不需要在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机房部署服务器，在任意可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以访问互联网的终端即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可通过账号密码/手机验证码登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5115" indent="-272415" algn="l" rtl="0" eaLnBrk="0">
              <a:lnSpc>
                <a:spcPct val="132000"/>
              </a:lnSpc>
              <a:spcBef>
                <a:spcPts val="455"/>
              </a:spcBef>
              <a:tabLst>
                <a:tab pos="156210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智能网关通过蓝牙连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接灯具，通过</a:t>
            </a:r>
            <a:r>
              <a:rPr sz="1500" b="1" kern="0" spc="1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有线/</a:t>
            </a:r>
            <a:r>
              <a:rPr sz="15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WIFI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sz="1500" b="1" kern="0" spc="1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</a:t>
            </a:r>
            <a:r>
              <a:rPr sz="15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挂4/5</a:t>
            </a:r>
            <a:r>
              <a:rPr sz="15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GCPE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连接云端绿色节能物联网平台。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5115" indent="-272415" algn="l" rtl="0" eaLnBrk="0">
              <a:lnSpc>
                <a:spcPct val="140000"/>
              </a:lnSpc>
              <a:spcBef>
                <a:spcPts val="460"/>
              </a:spcBef>
              <a:tabLst>
                <a:tab pos="156210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智能网关和智能灯具之间成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星形网络。（即网关作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为中心节点可直连范围内的灯具，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范围距离3</a:t>
            </a:r>
            <a:r>
              <a:rPr sz="15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0米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超出范围的灯具基于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Mesh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组网牵手连接）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7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5750" indent="-273685" algn="l" rtl="0" eaLnBrk="0">
              <a:lnSpc>
                <a:spcPct val="130000"/>
              </a:lnSpc>
              <a:spcBef>
                <a:spcPts val="0"/>
              </a:spcBef>
              <a:tabLst>
                <a:tab pos="156210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智能灯具相互之间成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Mesh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组网。（即灯具可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以与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范围内的其他灯具组成网络，  </a:t>
            </a:r>
            <a:r>
              <a:rPr sz="1500" b="1" kern="0" spc="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范围距离10米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80" name="picture 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994787" y="5654006"/>
            <a:ext cx="143911" cy="148775"/>
          </a:xfrm>
          <a:prstGeom prst="rect">
            <a:avLst/>
          </a:prstGeom>
        </p:spPr>
      </p:pic>
      <p:pic>
        <p:nvPicPr>
          <p:cNvPr id="1282" name="picture 12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994787" y="4190686"/>
            <a:ext cx="143911" cy="148775"/>
          </a:xfrm>
          <a:prstGeom prst="rect">
            <a:avLst/>
          </a:prstGeom>
        </p:spPr>
      </p:pic>
      <p:pic>
        <p:nvPicPr>
          <p:cNvPr id="1284" name="picture 12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994787" y="3093025"/>
            <a:ext cx="143911" cy="148775"/>
          </a:xfrm>
          <a:prstGeom prst="rect">
            <a:avLst/>
          </a:prstGeom>
        </p:spPr>
      </p:pic>
      <p:pic>
        <p:nvPicPr>
          <p:cNvPr id="1286" name="picture 12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994787" y="1629732"/>
            <a:ext cx="143911" cy="148775"/>
          </a:xfrm>
          <a:prstGeom prst="rect">
            <a:avLst/>
          </a:prstGeom>
        </p:spPr>
      </p:pic>
      <p:pic>
        <p:nvPicPr>
          <p:cNvPr id="1288" name="picture 12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999165" y="1202601"/>
            <a:ext cx="205633" cy="187032"/>
          </a:xfrm>
          <a:prstGeom prst="rect">
            <a:avLst/>
          </a:prstGeom>
        </p:spPr>
      </p:pic>
      <p:sp>
        <p:nvSpPr>
          <p:cNvPr id="1290" name="path 1290"/>
          <p:cNvSpPr/>
          <p:nvPr/>
        </p:nvSpPr>
        <p:spPr>
          <a:xfrm>
            <a:off x="4288757" y="4694373"/>
            <a:ext cx="1729494" cy="911751"/>
          </a:xfrm>
          <a:custGeom>
            <a:avLst/>
            <a:gdLst/>
            <a:ahLst/>
            <a:cxnLst/>
            <a:rect l="0" t="0" r="0" b="0"/>
            <a:pathLst>
              <a:path w="2723" h="1435">
                <a:moveTo>
                  <a:pt x="6" y="7"/>
                </a:moveTo>
                <a:lnTo>
                  <a:pt x="1518" y="1428"/>
                </a:lnTo>
                <a:moveTo>
                  <a:pt x="2715" y="8"/>
                </a:moveTo>
                <a:lnTo>
                  <a:pt x="1562" y="1428"/>
                </a:lnTo>
              </a:path>
            </a:pathLst>
          </a:custGeom>
          <a:noFill/>
          <a:ln w="12700" cap="flat">
            <a:solidFill>
              <a:srgbClr val="C00000"/>
            </a:solidFill>
            <a:prstDash val="dash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92" name="path 1292"/>
          <p:cNvSpPr/>
          <p:nvPr/>
        </p:nvSpPr>
        <p:spPr>
          <a:xfrm>
            <a:off x="2502661" y="4672583"/>
            <a:ext cx="3510534" cy="12954"/>
          </a:xfrm>
          <a:custGeom>
            <a:avLst/>
            <a:gdLst/>
            <a:ahLst/>
            <a:cxnLst/>
            <a:rect l="0" t="0" r="0" b="0"/>
            <a:pathLst>
              <a:path w="5528" h="20">
                <a:moveTo>
                  <a:pt x="0" y="10"/>
                </a:moveTo>
                <a:lnTo>
                  <a:pt x="5528" y="10"/>
                </a:lnTo>
              </a:path>
            </a:pathLst>
          </a:custGeom>
          <a:noFill/>
          <a:ln w="12700" cap="flat">
            <a:solidFill>
              <a:srgbClr val="C00000"/>
            </a:solidFill>
            <a:prstDash val="dash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94" name="path 1294"/>
          <p:cNvSpPr/>
          <p:nvPr/>
        </p:nvSpPr>
        <p:spPr>
          <a:xfrm>
            <a:off x="3267584" y="4692983"/>
            <a:ext cx="2736974" cy="934345"/>
          </a:xfrm>
          <a:custGeom>
            <a:avLst/>
            <a:gdLst/>
            <a:ahLst/>
            <a:cxnLst/>
            <a:rect l="0" t="0" r="0" b="0"/>
            <a:pathLst>
              <a:path w="4310" h="1471">
                <a:moveTo>
                  <a:pt x="3170" y="1458"/>
                </a:moveTo>
                <a:lnTo>
                  <a:pt x="2" y="1458"/>
                </a:lnTo>
                <a:moveTo>
                  <a:pt x="4306" y="9"/>
                </a:moveTo>
                <a:lnTo>
                  <a:pt x="3" y="1461"/>
                </a:lnTo>
              </a:path>
            </a:pathLst>
          </a:custGeom>
          <a:noFill/>
          <a:ln w="12700" cap="flat">
            <a:solidFill>
              <a:srgbClr val="C00000"/>
            </a:solidFill>
            <a:prstDash val="dash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96" name="picture 129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494684" y="3348651"/>
            <a:ext cx="2759050" cy="2570911"/>
          </a:xfrm>
          <a:prstGeom prst="rect">
            <a:avLst/>
          </a:prstGeom>
        </p:spPr>
      </p:pic>
      <p:sp>
        <p:nvSpPr>
          <p:cNvPr id="1298" name="textbox 1298"/>
          <p:cNvSpPr/>
          <p:nvPr/>
        </p:nvSpPr>
        <p:spPr>
          <a:xfrm>
            <a:off x="582783" y="204688"/>
            <a:ext cx="11408409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绿色照明产品网络拓扑简析                                       </a:t>
            </a: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00" name="picture 13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250870" y="217388"/>
            <a:ext cx="723997" cy="530588"/>
          </a:xfrm>
          <a:prstGeom prst="rect">
            <a:avLst/>
          </a:prstGeom>
        </p:spPr>
      </p:pic>
      <p:sp>
        <p:nvSpPr>
          <p:cNvPr id="1302" name="path 1302"/>
          <p:cNvSpPr/>
          <p:nvPr/>
        </p:nvSpPr>
        <p:spPr>
          <a:xfrm>
            <a:off x="4225163" y="3353561"/>
            <a:ext cx="12700" cy="1337182"/>
          </a:xfrm>
          <a:custGeom>
            <a:avLst/>
            <a:gdLst/>
            <a:ahLst/>
            <a:cxnLst/>
            <a:rect l="0" t="0" r="0" b="0"/>
            <a:pathLst>
              <a:path w="20" h="2105">
                <a:moveTo>
                  <a:pt x="10" y="0"/>
                </a:moveTo>
                <a:lnTo>
                  <a:pt x="10" y="2105"/>
                </a:lnTo>
              </a:path>
            </a:pathLst>
          </a:custGeom>
          <a:noFill/>
          <a:ln w="12700" cap="flat">
            <a:solidFill>
              <a:srgbClr val="C00000"/>
            </a:solidFill>
            <a:prstDash val="dash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04" name="path 1304"/>
          <p:cNvSpPr/>
          <p:nvPr/>
        </p:nvSpPr>
        <p:spPr>
          <a:xfrm>
            <a:off x="4225719" y="3348539"/>
            <a:ext cx="1722908" cy="2279755"/>
          </a:xfrm>
          <a:custGeom>
            <a:avLst/>
            <a:gdLst/>
            <a:ahLst/>
            <a:cxnLst/>
            <a:rect l="0" t="0" r="0" b="0"/>
            <a:pathLst>
              <a:path w="2713" h="3590">
                <a:moveTo>
                  <a:pt x="9" y="7"/>
                </a:moveTo>
                <a:lnTo>
                  <a:pt x="1615" y="3586"/>
                </a:lnTo>
                <a:moveTo>
                  <a:pt x="9" y="7"/>
                </a:moveTo>
                <a:lnTo>
                  <a:pt x="2707" y="2095"/>
                </a:lnTo>
              </a:path>
            </a:pathLst>
          </a:custGeom>
          <a:noFill/>
          <a:ln w="12700" cap="flat">
            <a:solidFill>
              <a:srgbClr val="C00000"/>
            </a:solidFill>
            <a:prstDash val="dash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06" name="textbox 1306"/>
          <p:cNvSpPr/>
          <p:nvPr/>
        </p:nvSpPr>
        <p:spPr>
          <a:xfrm>
            <a:off x="451884" y="1730813"/>
            <a:ext cx="2056129" cy="1464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1800" i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绿色节能物联网平台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1800" i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智能网关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08" name="path 1308"/>
          <p:cNvSpPr/>
          <p:nvPr/>
        </p:nvSpPr>
        <p:spPr>
          <a:xfrm>
            <a:off x="4225163" y="2201926"/>
            <a:ext cx="12700" cy="499744"/>
          </a:xfrm>
          <a:custGeom>
            <a:avLst/>
            <a:gdLst/>
            <a:ahLst/>
            <a:cxnLst/>
            <a:rect l="0" t="0" r="0" b="0"/>
            <a:pathLst>
              <a:path w="20" h="786">
                <a:moveTo>
                  <a:pt x="10" y="786"/>
                </a:moveTo>
                <a:lnTo>
                  <a:pt x="1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310" name="picture 13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630675" y="2654388"/>
            <a:ext cx="1189444" cy="779183"/>
          </a:xfrm>
          <a:prstGeom prst="rect">
            <a:avLst/>
          </a:prstGeom>
        </p:spPr>
      </p:pic>
      <p:pic>
        <p:nvPicPr>
          <p:cNvPr id="1312" name="picture 13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711448" y="1320368"/>
            <a:ext cx="1040231" cy="881557"/>
          </a:xfrm>
          <a:prstGeom prst="rect">
            <a:avLst/>
          </a:prstGeom>
        </p:spPr>
      </p:pic>
      <p:pic>
        <p:nvPicPr>
          <p:cNvPr id="1314" name="picture 13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613482" y="2128870"/>
            <a:ext cx="1317899" cy="1098762"/>
          </a:xfrm>
          <a:prstGeom prst="rect">
            <a:avLst/>
          </a:prstGeom>
        </p:spPr>
      </p:pic>
      <p:sp>
        <p:nvSpPr>
          <p:cNvPr id="1316" name="textbox 1316"/>
          <p:cNvSpPr/>
          <p:nvPr/>
        </p:nvSpPr>
        <p:spPr>
          <a:xfrm>
            <a:off x="705396" y="6350914"/>
            <a:ext cx="5931534" cy="187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tabLst>
                <a:tab pos="622935" algn="l"/>
              </a:tabLst>
            </a:pPr>
            <a:r>
              <a:rPr sz="1200" strike="sngStrike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i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有线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i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i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WIFI</a:t>
            </a:r>
            <a:r>
              <a:rPr sz="12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i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</a:t>
            </a:r>
            <a:r>
              <a:rPr sz="1200" i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蓝牙</a:t>
            </a:r>
            <a:r>
              <a:rPr sz="1200" kern="0" spc="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i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Mesh组网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</a:t>
            </a:r>
            <a:r>
              <a:rPr sz="1200" i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4G</a:t>
            </a:r>
            <a:r>
              <a:rPr sz="12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i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i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5G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18" name="path 1318"/>
          <p:cNvSpPr/>
          <p:nvPr/>
        </p:nvSpPr>
        <p:spPr>
          <a:xfrm>
            <a:off x="5178250" y="6425958"/>
            <a:ext cx="783717" cy="12700"/>
          </a:xfrm>
          <a:custGeom>
            <a:avLst/>
            <a:gdLst/>
            <a:ahLst/>
            <a:cxnLst/>
            <a:rect l="0" t="0" r="0" b="0"/>
            <a:pathLst>
              <a:path w="1234" h="20">
                <a:moveTo>
                  <a:pt x="0" y="10"/>
                </a:moveTo>
                <a:lnTo>
                  <a:pt x="1234" y="10"/>
                </a:lnTo>
              </a:path>
            </a:pathLst>
          </a:custGeom>
          <a:noFill/>
          <a:ln w="12700" cap="flat">
            <a:solidFill>
              <a:srgbClr val="00B050"/>
            </a:solidFill>
            <a:prstDash val="dash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20" name="path 1320"/>
          <p:cNvSpPr/>
          <p:nvPr/>
        </p:nvSpPr>
        <p:spPr>
          <a:xfrm>
            <a:off x="2912135" y="6387071"/>
            <a:ext cx="602741" cy="90576"/>
          </a:xfrm>
          <a:custGeom>
            <a:avLst/>
            <a:gdLst/>
            <a:ahLst/>
            <a:cxnLst/>
            <a:rect l="0" t="0" r="0" b="0"/>
            <a:pathLst>
              <a:path w="949" h="142">
                <a:moveTo>
                  <a:pt x="949" y="10"/>
                </a:moveTo>
                <a:lnTo>
                  <a:pt x="0" y="10"/>
                </a:lnTo>
                <a:moveTo>
                  <a:pt x="949" y="132"/>
                </a:moveTo>
                <a:lnTo>
                  <a:pt x="0" y="132"/>
                </a:lnTo>
              </a:path>
            </a:pathLst>
          </a:custGeom>
          <a:noFill/>
          <a:ln w="12700" cap="flat">
            <a:solidFill>
              <a:srgbClr val="C00000"/>
            </a:solidFill>
            <a:prstDash val="dash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22" name="textbox 1322"/>
          <p:cNvSpPr/>
          <p:nvPr/>
        </p:nvSpPr>
        <p:spPr>
          <a:xfrm>
            <a:off x="463400" y="4987849"/>
            <a:ext cx="1486535" cy="5435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94970" indent="-382270" algn="l" rtl="0" eaLnBrk="0">
              <a:lnSpc>
                <a:spcPct val="94000"/>
              </a:lnSpc>
            </a:pPr>
            <a:r>
              <a:rPr sz="1800" i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各类智能灯具/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i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传感器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24" name="picture 13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5450304" y="4274555"/>
            <a:ext cx="1054992" cy="716793"/>
          </a:xfrm>
          <a:prstGeom prst="rect">
            <a:avLst/>
          </a:prstGeom>
        </p:spPr>
      </p:pic>
      <p:pic>
        <p:nvPicPr>
          <p:cNvPr id="1326" name="picture 13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842791" y="4338753"/>
            <a:ext cx="1176201" cy="631164"/>
          </a:xfrm>
          <a:prstGeom prst="rect">
            <a:avLst/>
          </a:prstGeom>
        </p:spPr>
      </p:pic>
      <p:pic>
        <p:nvPicPr>
          <p:cNvPr id="1328" name="picture 13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pic>
        <p:nvPicPr>
          <p:cNvPr id="1330" name="picture 13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5103026" y="5405679"/>
            <a:ext cx="642324" cy="402347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4" name="picture 30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5279" y="965834"/>
            <a:ext cx="7839709" cy="4132580"/>
          </a:xfrm>
          <a:prstGeom prst="rect">
            <a:avLst/>
          </a:prstGeom>
        </p:spPr>
      </p:pic>
      <p:graphicFrame>
        <p:nvGraphicFramePr>
          <p:cNvPr id="3046" name="table 3046"/>
          <p:cNvGraphicFramePr>
            <a:graphicFrameLocks noGrp="1"/>
          </p:cNvGraphicFramePr>
          <p:nvPr/>
        </p:nvGraphicFramePr>
        <p:xfrm>
          <a:off x="325754" y="956246"/>
          <a:ext cx="7858125" cy="4151629"/>
        </p:xfrm>
        <a:graphic>
          <a:graphicData uri="http://schemas.openxmlformats.org/drawingml/2006/table">
            <a:tbl>
              <a:tblPr/>
              <a:tblGrid>
                <a:gridCol w="4286884"/>
                <a:gridCol w="3571240"/>
              </a:tblGrid>
              <a:tr h="41516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4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6215" algn="l" rtl="0" eaLnBrk="0">
                        <a:lnSpc>
                          <a:spcPct val="89000"/>
                        </a:lnSpc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6329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①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③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48" name="table 3048"/>
          <p:cNvGraphicFramePr>
            <a:graphicFrameLocks noGrp="1"/>
          </p:cNvGraphicFramePr>
          <p:nvPr/>
        </p:nvGraphicFramePr>
        <p:xfrm>
          <a:off x="8438451" y="956246"/>
          <a:ext cx="3341369" cy="4152265"/>
        </p:xfrm>
        <a:graphic>
          <a:graphicData uri="http://schemas.openxmlformats.org/drawingml/2006/table">
            <a:tbl>
              <a:tblPr/>
              <a:tblGrid>
                <a:gridCol w="3341369"/>
              </a:tblGrid>
              <a:tr h="41427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50" name="picture 30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448040" y="965835"/>
            <a:ext cx="3322954" cy="4133214"/>
          </a:xfrm>
          <a:prstGeom prst="rect">
            <a:avLst/>
          </a:prstGeom>
        </p:spPr>
      </p:pic>
      <p:graphicFrame>
        <p:nvGraphicFramePr>
          <p:cNvPr id="3052" name="table 3052"/>
          <p:cNvGraphicFramePr>
            <a:graphicFrameLocks noGrp="1"/>
          </p:cNvGraphicFramePr>
          <p:nvPr/>
        </p:nvGraphicFramePr>
        <p:xfrm>
          <a:off x="320992" y="5245417"/>
          <a:ext cx="7867650" cy="1397635"/>
        </p:xfrm>
        <a:graphic>
          <a:graphicData uri="http://schemas.openxmlformats.org/drawingml/2006/table">
            <a:tbl>
              <a:tblPr/>
              <a:tblGrid>
                <a:gridCol w="7867650"/>
              </a:tblGrid>
              <a:tr h="13690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8686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8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sz="1800" b="1" kern="0" spc="-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① 设备档案</a:t>
                      </a:r>
                      <a:r>
                        <a:rPr sz="18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1800" b="1" kern="0" spc="-4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8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-“</a:t>
                      </a:r>
                      <a:r>
                        <a:rPr sz="1800" b="1" kern="0" spc="-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 设备信息</a:t>
                      </a:r>
                      <a:r>
                        <a:rPr sz="18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1800" b="1" kern="0" spc="-4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8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-“</a:t>
                      </a:r>
                      <a:r>
                        <a:rPr sz="1800" b="1" kern="0" spc="-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③ </a:t>
                      </a:r>
                      <a:r>
                        <a:rPr sz="1800" b="1" kern="0" spc="-6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编辑</a:t>
                      </a:r>
                      <a:r>
                        <a:rPr sz="1800" b="1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54" name="textbox 3054"/>
          <p:cNvSpPr/>
          <p:nvPr/>
        </p:nvSpPr>
        <p:spPr>
          <a:xfrm>
            <a:off x="581969" y="204688"/>
            <a:ext cx="11409044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Web端终端绑定：设备基础信息编辑（一）   </a:t>
            </a:r>
            <a:r>
              <a:rPr sz="3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056" name="picture 30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39198" y="217388"/>
            <a:ext cx="723997" cy="530588"/>
          </a:xfrm>
          <a:prstGeom prst="rect">
            <a:avLst/>
          </a:prstGeom>
        </p:spPr>
      </p:pic>
      <p:graphicFrame>
        <p:nvGraphicFramePr>
          <p:cNvPr id="3058" name="table 3058"/>
          <p:cNvGraphicFramePr>
            <a:graphicFrameLocks noGrp="1"/>
          </p:cNvGraphicFramePr>
          <p:nvPr/>
        </p:nvGraphicFramePr>
        <p:xfrm>
          <a:off x="8440737" y="5245417"/>
          <a:ext cx="3343909" cy="1397000"/>
        </p:xfrm>
        <a:graphic>
          <a:graphicData uri="http://schemas.openxmlformats.org/drawingml/2006/table">
            <a:tbl>
              <a:tblPr/>
              <a:tblGrid>
                <a:gridCol w="3343909"/>
              </a:tblGrid>
              <a:tr h="13684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6680" indent="9525" algn="l" rtl="0" eaLnBrk="0">
                        <a:lnSpc>
                          <a:spcPct val="137000"/>
                        </a:lnSpc>
                        <a:spcBef>
                          <a:spcPts val="5"/>
                        </a:spcBef>
                      </a:pPr>
                      <a:r>
                        <a:rPr sz="9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1.设备名称：建议以空调所在空间信息命名， 例如“21</a:t>
                      </a:r>
                      <a:r>
                        <a:rPr sz="9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9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楼101房间空调”。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11760" algn="l" rtl="0" eaLnBrk="0">
                        <a:lnSpc>
                          <a:spcPct val="98000"/>
                        </a:lnSpc>
                        <a:spcBef>
                          <a:spcPts val="650"/>
                        </a:spcBef>
                      </a:pPr>
                      <a:r>
                        <a:rPr sz="9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 安装地址/空间信息：从录入的信息直接勾选。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14935" algn="l" rtl="0" eaLnBrk="0">
                        <a:lnSpc>
                          <a:spcPct val="98000"/>
                        </a:lnSpc>
                        <a:spcBef>
                          <a:spcPts val="740"/>
                        </a:spcBef>
                      </a:pPr>
                      <a:r>
                        <a:rPr sz="9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 采控点：</a:t>
                      </a:r>
                      <a:r>
                        <a:rPr sz="900" b="1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建议写空调的</a:t>
                      </a:r>
                      <a:r>
                        <a:rPr sz="9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具体位置，</a:t>
                      </a:r>
                      <a:r>
                        <a:rPr sz="900" b="1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例如“前台空调”。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6680" algn="l" rtl="0" eaLnBrk="0">
                        <a:lnSpc>
                          <a:spcPct val="98000"/>
                        </a:lnSpc>
                      </a:pPr>
                      <a:r>
                        <a:rPr sz="9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 设备图片 ：拍照后上传。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60" name="picture 30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2" name="picture 30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067425" y="1046480"/>
            <a:ext cx="5922644" cy="3409314"/>
          </a:xfrm>
          <a:prstGeom prst="rect">
            <a:avLst/>
          </a:prstGeom>
        </p:spPr>
      </p:pic>
      <p:graphicFrame>
        <p:nvGraphicFramePr>
          <p:cNvPr id="3064" name="table 3064"/>
          <p:cNvGraphicFramePr>
            <a:graphicFrameLocks noGrp="1"/>
          </p:cNvGraphicFramePr>
          <p:nvPr/>
        </p:nvGraphicFramePr>
        <p:xfrm>
          <a:off x="6057836" y="1036891"/>
          <a:ext cx="5941059" cy="3428365"/>
        </p:xfrm>
        <a:graphic>
          <a:graphicData uri="http://schemas.openxmlformats.org/drawingml/2006/table">
            <a:tbl>
              <a:tblPr/>
              <a:tblGrid>
                <a:gridCol w="5941059"/>
              </a:tblGrid>
              <a:tr h="34188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1440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⑤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4" name="group 54"/>
          <p:cNvGrpSpPr/>
          <p:nvPr/>
        </p:nvGrpSpPr>
        <p:grpSpPr>
          <a:xfrm rot="21600000">
            <a:off x="264159" y="1046480"/>
            <a:ext cx="5695950" cy="3409314"/>
            <a:chOff x="0" y="0"/>
            <a:chExt cx="5695950" cy="3409314"/>
          </a:xfrm>
        </p:grpSpPr>
        <p:pic>
          <p:nvPicPr>
            <p:cNvPr id="3066" name="picture 306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695950" cy="3409314"/>
            </a:xfrm>
            <a:prstGeom prst="rect">
              <a:avLst/>
            </a:prstGeom>
          </p:spPr>
        </p:pic>
        <p:sp>
          <p:nvSpPr>
            <p:cNvPr id="3068" name="textbox 3068"/>
            <p:cNvSpPr/>
            <p:nvPr/>
          </p:nvSpPr>
          <p:spPr>
            <a:xfrm>
              <a:off x="-12700" y="-12700"/>
              <a:ext cx="5721350" cy="343471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13790" algn="l" rtl="0" eaLnBrk="0">
                <a:lnSpc>
                  <a:spcPct val="89000"/>
                </a:lnSpc>
                <a:spcBef>
                  <a:spcPts val="0"/>
                </a:spcBef>
              </a:pPr>
              <a:r>
                <a:rPr sz="2000" b="1" kern="0" spc="-1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②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13105" algn="l" rtl="0" eaLnBrk="0">
                <a:lnSpc>
                  <a:spcPts val="2890"/>
                </a:lnSpc>
                <a:spcBef>
                  <a:spcPts val="585"/>
                </a:spcBef>
              </a:pPr>
              <a:r>
                <a:rPr sz="3000" b="1" kern="0" spc="0" baseline="2400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①</a:t>
              </a:r>
              <a:r>
                <a:rPr sz="1900" b="1" kern="0" spc="2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  </a:t>
              </a:r>
              <a:r>
                <a:rPr sz="3000" b="1" kern="0" spc="0" baseline="-100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③</a:t>
              </a:r>
              <a:endParaRPr sz="3000" baseline="-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4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4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932305" algn="l" rtl="0" eaLnBrk="0">
                <a:lnSpc>
                  <a:spcPct val="89000"/>
                </a:lnSpc>
                <a:spcBef>
                  <a:spcPts val="5"/>
                </a:spcBef>
              </a:pPr>
              <a:r>
                <a:rPr sz="2000" b="1" kern="0" spc="-1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④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aphicFrame>
        <p:nvGraphicFramePr>
          <p:cNvPr id="3070" name="table 3070"/>
          <p:cNvGraphicFramePr>
            <a:graphicFrameLocks noGrp="1"/>
          </p:cNvGraphicFramePr>
          <p:nvPr/>
        </p:nvGraphicFramePr>
        <p:xfrm>
          <a:off x="249872" y="4620577"/>
          <a:ext cx="6365240" cy="2010410"/>
        </p:xfrm>
        <a:graphic>
          <a:graphicData uri="http://schemas.openxmlformats.org/drawingml/2006/table">
            <a:tbl>
              <a:tblPr/>
              <a:tblGrid>
                <a:gridCol w="6365240"/>
              </a:tblGrid>
              <a:tr h="19818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2915" algn="l" rtl="0" eaLnBrk="0">
                        <a:lnSpc>
                          <a:spcPct val="89000"/>
                        </a:lnSpc>
                      </a:pPr>
                      <a:r>
                        <a:rPr sz="18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sz="1800" b="1" kern="0" spc="-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① 节能应用魔方-空调节能管理</a:t>
                      </a:r>
                      <a:r>
                        <a:rPr sz="18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1800" b="1" kern="0" spc="-4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8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-“</a:t>
                      </a:r>
                      <a:r>
                        <a:rPr sz="1800" b="1" kern="0" spc="-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 远程控制</a:t>
                      </a:r>
                      <a:r>
                        <a:rPr sz="18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1800" b="1" kern="0" spc="-4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8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18235" algn="l" rtl="0" eaLnBrk="0">
                        <a:lnSpc>
                          <a:spcPct val="89000"/>
                        </a:lnSpc>
                      </a:pPr>
                      <a:r>
                        <a:rPr sz="18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sz="1800" b="1" kern="0" spc="-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③ 编辑</a:t>
                      </a:r>
                      <a:r>
                        <a:rPr sz="18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1800" b="1" kern="0" spc="-4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8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-”</a:t>
                      </a:r>
                      <a:r>
                        <a:rPr sz="1800" b="1" kern="0" spc="-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④信息维护</a:t>
                      </a:r>
                      <a:r>
                        <a:rPr sz="18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”-“</a:t>
                      </a:r>
                      <a:r>
                        <a:rPr sz="1800" b="1" kern="0" spc="-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⑤修改</a:t>
                      </a:r>
                      <a:r>
                        <a:rPr sz="1800" b="1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72" name="table 3072"/>
          <p:cNvGraphicFramePr>
            <a:graphicFrameLocks noGrp="1"/>
          </p:cNvGraphicFramePr>
          <p:nvPr/>
        </p:nvGraphicFramePr>
        <p:xfrm>
          <a:off x="6729412" y="4620577"/>
          <a:ext cx="5140325" cy="2010410"/>
        </p:xfrm>
        <a:graphic>
          <a:graphicData uri="http://schemas.openxmlformats.org/drawingml/2006/table">
            <a:tbl>
              <a:tblPr/>
              <a:tblGrid>
                <a:gridCol w="5140325"/>
              </a:tblGrid>
              <a:tr h="19818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ct val="94000"/>
                        </a:lnSpc>
                      </a:pPr>
                      <a:r>
                        <a:rPr sz="15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 空调品牌：按空调实际品</a:t>
                      </a:r>
                      <a:r>
                        <a:rPr sz="15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牌填写。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47015" algn="l" rtl="0" eaLnBrk="0">
                        <a:lnSpc>
                          <a:spcPct val="94000"/>
                        </a:lnSpc>
                        <a:spcBef>
                          <a:spcPts val="1190"/>
                        </a:spcBef>
                      </a:pPr>
                      <a:r>
                        <a:rPr sz="15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 空调型号：按空调实际型号填写。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52095" algn="l" rtl="0" eaLnBrk="0">
                        <a:lnSpc>
                          <a:spcPct val="94000"/>
                        </a:lnSpc>
                        <a:spcBef>
                          <a:spcPts val="1190"/>
                        </a:spcBef>
                      </a:pPr>
                      <a:r>
                        <a:rPr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 空调类型：按空调的实际型号下拉选择。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0030" algn="l" rtl="0" eaLnBrk="0">
                        <a:lnSpc>
                          <a:spcPct val="94000"/>
                        </a:lnSpc>
                      </a:pPr>
                      <a:r>
                        <a:rPr sz="15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 空调安装地址</a:t>
                      </a:r>
                      <a:r>
                        <a:rPr sz="1500" b="1" kern="0" spc="3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：参考设备安装</a:t>
                      </a:r>
                      <a:r>
                        <a:rPr sz="15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地址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4" name="textbox 3074"/>
          <p:cNvSpPr/>
          <p:nvPr/>
        </p:nvSpPr>
        <p:spPr>
          <a:xfrm>
            <a:off x="581969" y="204688"/>
            <a:ext cx="11409044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Web端终端绑定：设备基础信息编辑（二）   </a:t>
            </a:r>
            <a:r>
              <a:rPr sz="3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076" name="picture 30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61272" y="217388"/>
            <a:ext cx="723997" cy="530588"/>
          </a:xfrm>
          <a:prstGeom prst="rect">
            <a:avLst/>
          </a:prstGeom>
        </p:spPr>
      </p:pic>
      <p:pic>
        <p:nvPicPr>
          <p:cNvPr id="3078" name="picture 30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30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831965" y="915035"/>
            <a:ext cx="4939029" cy="5668009"/>
          </a:xfrm>
          <a:prstGeom prst="rect">
            <a:avLst/>
          </a:prstGeom>
        </p:spPr>
      </p:pic>
      <p:graphicFrame>
        <p:nvGraphicFramePr>
          <p:cNvPr id="3082" name="table 3082"/>
          <p:cNvGraphicFramePr>
            <a:graphicFrameLocks noGrp="1"/>
          </p:cNvGraphicFramePr>
          <p:nvPr/>
        </p:nvGraphicFramePr>
        <p:xfrm>
          <a:off x="6822376" y="905510"/>
          <a:ext cx="4957444" cy="5686425"/>
        </p:xfrm>
        <a:graphic>
          <a:graphicData uri="http://schemas.openxmlformats.org/drawingml/2006/table">
            <a:tbl>
              <a:tblPr/>
              <a:tblGrid>
                <a:gridCol w="4957444"/>
              </a:tblGrid>
              <a:tr h="56769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91260" algn="l" rtl="0" eaLnBrk="0">
                        <a:lnSpc>
                          <a:spcPct val="89000"/>
                        </a:lnSpc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④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677285" algn="l" rtl="0" eaLnBrk="0">
                        <a:lnSpc>
                          <a:spcPct val="89000"/>
                        </a:lnSpc>
                        <a:spcBef>
                          <a:spcPts val="1015"/>
                        </a:spcBef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⑥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82520" algn="l" rtl="0" eaLnBrk="0">
                        <a:lnSpc>
                          <a:spcPct val="89000"/>
                        </a:lnSpc>
                        <a:spcBef>
                          <a:spcPts val="600"/>
                        </a:spcBef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⑤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5692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⑦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84" name="picture 30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70509" y="915034"/>
            <a:ext cx="6441440" cy="3136265"/>
          </a:xfrm>
          <a:prstGeom prst="rect">
            <a:avLst/>
          </a:prstGeom>
        </p:spPr>
      </p:pic>
      <p:graphicFrame>
        <p:nvGraphicFramePr>
          <p:cNvPr id="3086" name="table 3086"/>
          <p:cNvGraphicFramePr>
            <a:graphicFrameLocks noGrp="1"/>
          </p:cNvGraphicFramePr>
          <p:nvPr/>
        </p:nvGraphicFramePr>
        <p:xfrm>
          <a:off x="260984" y="905446"/>
          <a:ext cx="6459855" cy="3155314"/>
        </p:xfrm>
        <a:graphic>
          <a:graphicData uri="http://schemas.openxmlformats.org/drawingml/2006/table">
            <a:tbl>
              <a:tblPr/>
              <a:tblGrid>
                <a:gridCol w="3415665"/>
                <a:gridCol w="3044189"/>
              </a:tblGrid>
              <a:tr h="31553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0210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391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①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6464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③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88" name="table 3088"/>
          <p:cNvGraphicFramePr>
            <a:graphicFrameLocks noGrp="1"/>
          </p:cNvGraphicFramePr>
          <p:nvPr/>
        </p:nvGraphicFramePr>
        <p:xfrm>
          <a:off x="256222" y="4130992"/>
          <a:ext cx="6470015" cy="2466975"/>
        </p:xfrm>
        <a:graphic>
          <a:graphicData uri="http://schemas.openxmlformats.org/drawingml/2006/table">
            <a:tbl>
              <a:tblPr/>
              <a:tblGrid>
                <a:gridCol w="6470015"/>
              </a:tblGrid>
              <a:tr h="24384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2085" algn="l" rtl="0" eaLnBrk="0">
                        <a:lnSpc>
                          <a:spcPct val="89000"/>
                        </a:lnSpc>
                      </a:pPr>
                      <a:r>
                        <a:rPr sz="12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①    点击“</a:t>
                      </a:r>
                      <a:r>
                        <a:rPr sz="12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节能应用魔方”</a:t>
                      </a:r>
                      <a:r>
                        <a:rPr sz="1200" b="1" kern="0" spc="-20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-“空调节能管理</a:t>
                      </a:r>
                      <a:r>
                        <a:rPr sz="12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”；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72085" algn="l" rtl="0" eaLnBrk="0">
                        <a:lnSpc>
                          <a:spcPct val="89000"/>
                        </a:lnSpc>
                        <a:spcBef>
                          <a:spcPts val="880"/>
                        </a:spcBef>
                      </a:pPr>
                      <a:r>
                        <a:rPr sz="12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    点击“</a:t>
                      </a:r>
                      <a:r>
                        <a:rPr sz="12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配置管理</a:t>
                      </a:r>
                      <a:r>
                        <a:rPr sz="12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”；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72085" algn="l" rtl="0" eaLnBrk="0">
                        <a:lnSpc>
                          <a:spcPct val="89000"/>
                        </a:lnSpc>
                        <a:spcBef>
                          <a:spcPts val="880"/>
                        </a:spcBef>
                      </a:pPr>
                      <a:r>
                        <a:rPr sz="12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③    点击“</a:t>
                      </a:r>
                      <a:r>
                        <a:rPr sz="12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配置下发</a:t>
                      </a:r>
                      <a:r>
                        <a:rPr sz="12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”；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72085" algn="l" rtl="0" eaLnBrk="0">
                        <a:lnSpc>
                          <a:spcPct val="89000"/>
                        </a:lnSpc>
                        <a:spcBef>
                          <a:spcPts val="880"/>
                        </a:spcBef>
                      </a:pP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④    从”</a:t>
                      </a:r>
                      <a:r>
                        <a:rPr sz="1200" b="1" kern="0" spc="-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设备列表</a:t>
                      </a: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”，筛选出准备进行配置的空调；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72085" algn="l" rtl="0" eaLnBrk="0">
                        <a:lnSpc>
                          <a:spcPct val="89000"/>
                        </a:lnSpc>
                        <a:spcBef>
                          <a:spcPts val="880"/>
                        </a:spcBef>
                      </a:pPr>
                      <a:r>
                        <a:rPr sz="12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⑤    通过穿梭按键，勾选对应的空调到”</a:t>
                      </a:r>
                      <a:r>
                        <a:rPr sz="1200" b="1" kern="0" spc="-2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已选择设备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”列表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72085" algn="l" rtl="0" eaLnBrk="0">
                        <a:lnSpc>
                          <a:spcPct val="89000"/>
                        </a:lnSpc>
                        <a:spcBef>
                          <a:spcPts val="880"/>
                        </a:spcBef>
                      </a:pPr>
                      <a:r>
                        <a:rPr sz="12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⑥    勾选实际下发的设备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13715" indent="-341630" algn="l" rtl="0" eaLnBrk="0">
                        <a:lnSpc>
                          <a:spcPct val="123000"/>
                        </a:lnSpc>
                        <a:spcBef>
                          <a:spcPts val="5"/>
                        </a:spcBef>
                      </a:pPr>
                      <a:r>
                        <a:rPr sz="12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⑦    通过“</a:t>
                      </a:r>
                      <a:r>
                        <a:rPr sz="12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红外码切换</a:t>
                      </a:r>
                      <a:r>
                        <a:rPr sz="12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”配置，根据实际空调品牌，选择好“</a:t>
                      </a:r>
                      <a:r>
                        <a:rPr sz="12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空调品牌</a:t>
                      </a:r>
                      <a:r>
                        <a:rPr sz="12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”以及“</a:t>
                      </a:r>
                      <a:r>
                        <a:rPr sz="12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空调型           </a:t>
                      </a:r>
                      <a:r>
                        <a:rPr sz="1200" b="1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号</a:t>
                      </a: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”，点击“下发”按键。如果空调后续没有反应，可以重</a:t>
                      </a: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新下发其它型号红外码。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90" name="textbox 3090"/>
          <p:cNvSpPr/>
          <p:nvPr/>
        </p:nvSpPr>
        <p:spPr>
          <a:xfrm>
            <a:off x="581969" y="204688"/>
            <a:ext cx="11409044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Web端终端绑定：空调红外码配对          </a:t>
            </a: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092" name="picture 30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64493" y="217388"/>
            <a:ext cx="723997" cy="530588"/>
          </a:xfrm>
          <a:prstGeom prst="rect">
            <a:avLst/>
          </a:prstGeom>
        </p:spPr>
      </p:pic>
      <p:pic>
        <p:nvPicPr>
          <p:cNvPr id="3094" name="picture 30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30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69545" y="1179830"/>
            <a:ext cx="9671684" cy="5103494"/>
          </a:xfrm>
          <a:prstGeom prst="rect">
            <a:avLst/>
          </a:prstGeom>
        </p:spPr>
      </p:pic>
      <p:graphicFrame>
        <p:nvGraphicFramePr>
          <p:cNvPr id="3098" name="table 3098"/>
          <p:cNvGraphicFramePr>
            <a:graphicFrameLocks noGrp="1"/>
          </p:cNvGraphicFramePr>
          <p:nvPr/>
        </p:nvGraphicFramePr>
        <p:xfrm>
          <a:off x="9952037" y="1165542"/>
          <a:ext cx="2095500" cy="5131434"/>
        </p:xfrm>
        <a:graphic>
          <a:graphicData uri="http://schemas.openxmlformats.org/drawingml/2006/table">
            <a:tbl>
              <a:tblPr/>
              <a:tblGrid>
                <a:gridCol w="2095500"/>
              </a:tblGrid>
              <a:tr h="51028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53085" indent="-340995" algn="l" rtl="0" eaLnBrk="0">
                        <a:lnSpc>
                          <a:spcPct val="137000"/>
                        </a:lnSpc>
                        <a:spcBef>
                          <a:spcPts val="5"/>
                        </a:spcBef>
                      </a:pPr>
                      <a:r>
                        <a:rPr sz="12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①    点击“</a:t>
                      </a:r>
                      <a:r>
                        <a:rPr sz="12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节能应用魔        </a:t>
                      </a:r>
                      <a:r>
                        <a:rPr sz="1200" b="1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方”</a:t>
                      </a:r>
                      <a:r>
                        <a:rPr sz="1200" b="1" kern="0" spc="-2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b="1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-“空调节能管</a:t>
                      </a:r>
                      <a:r>
                        <a:rPr sz="12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理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”，回到“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远程</a:t>
                      </a:r>
                      <a:r>
                        <a:rPr sz="12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</a:t>
                      </a:r>
                      <a:r>
                        <a:rPr sz="1200" b="1" kern="0" spc="19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控制</a:t>
                      </a:r>
                      <a:r>
                        <a:rPr sz="1200" b="1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51815" indent="-339725" algn="l" rtl="0" eaLnBrk="0">
                        <a:lnSpc>
                          <a:spcPct val="143000"/>
                        </a:lnSpc>
                        <a:spcBef>
                          <a:spcPts val="805"/>
                        </a:spcBef>
                      </a:pPr>
                      <a:r>
                        <a:rPr sz="12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    选中已上线的空调        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卡片，先点击“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</a:t>
                      </a:r>
                      <a:r>
                        <a:rPr sz="12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关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”按钮，确认空</a:t>
                      </a:r>
                      <a:r>
                        <a:rPr sz="12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调是否开启，再切</a:t>
                      </a:r>
                      <a:r>
                        <a:rPr sz="12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换“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模式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”、“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风</a:t>
                      </a:r>
                      <a:r>
                        <a:rPr sz="12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速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”、“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温度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1200" b="1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2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观察空调是否有相</a:t>
                      </a:r>
                      <a:r>
                        <a:rPr sz="12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</a:t>
                      </a:r>
                      <a:r>
                        <a:rPr sz="12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应的反应。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53085" indent="-340995" algn="l" rtl="0" eaLnBrk="0">
                        <a:lnSpc>
                          <a:spcPct val="132000"/>
                        </a:lnSpc>
                        <a:spcBef>
                          <a:spcPts val="5"/>
                        </a:spcBef>
                      </a:pPr>
                      <a:r>
                        <a:rPr sz="12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③    上述操作后，空调        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有相对应的正确反</a:t>
                      </a:r>
                      <a:r>
                        <a:rPr sz="12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</a:t>
                      </a: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应后，调试结束。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00" name="textbox 3100"/>
          <p:cNvSpPr/>
          <p:nvPr/>
        </p:nvSpPr>
        <p:spPr>
          <a:xfrm>
            <a:off x="1744483" y="1907508"/>
            <a:ext cx="4206875" cy="23558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  <a:spcBef>
                <a:spcPts val="5"/>
              </a:spcBef>
            </a:pPr>
            <a:r>
              <a:rPr sz="20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02" name="textbox 3102"/>
          <p:cNvSpPr/>
          <p:nvPr/>
        </p:nvSpPr>
        <p:spPr>
          <a:xfrm>
            <a:off x="581969" y="204688"/>
            <a:ext cx="11409044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Web端终端绑定：空调遥控调试          </a:t>
            </a:r>
            <a:r>
              <a:rPr sz="3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104" name="picture 3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45950" y="217388"/>
            <a:ext cx="723997" cy="530588"/>
          </a:xfrm>
          <a:prstGeom prst="rect">
            <a:avLst/>
          </a:prstGeom>
        </p:spPr>
      </p:pic>
      <p:pic>
        <p:nvPicPr>
          <p:cNvPr id="3106" name="picture 3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6"/>
          <p:cNvGrpSpPr/>
          <p:nvPr/>
        </p:nvGrpSpPr>
        <p:grpSpPr>
          <a:xfrm rot="21600000">
            <a:off x="1158709" y="1934590"/>
            <a:ext cx="3096933" cy="3097022"/>
            <a:chOff x="0" y="0"/>
            <a:chExt cx="3096933" cy="3097022"/>
          </a:xfrm>
        </p:grpSpPr>
        <p:sp>
          <p:nvSpPr>
            <p:cNvPr id="3108" name="path 3108"/>
            <p:cNvSpPr/>
            <p:nvPr/>
          </p:nvSpPr>
          <p:spPr>
            <a:xfrm>
              <a:off x="0" y="0"/>
              <a:ext cx="3096933" cy="3097022"/>
            </a:xfrm>
            <a:custGeom>
              <a:avLst/>
              <a:gdLst/>
              <a:ahLst/>
              <a:cxnLst/>
              <a:rect l="0" t="0" r="0" b="0"/>
              <a:pathLst>
                <a:path w="4877" h="4877">
                  <a:moveTo>
                    <a:pt x="0" y="2438"/>
                  </a:moveTo>
                  <a:cubicBezTo>
                    <a:pt x="0" y="1091"/>
                    <a:pt x="1091" y="0"/>
                    <a:pt x="2438" y="0"/>
                  </a:cubicBezTo>
                  <a:cubicBezTo>
                    <a:pt x="3785" y="0"/>
                    <a:pt x="4877" y="1091"/>
                    <a:pt x="4877" y="2438"/>
                  </a:cubicBezTo>
                  <a:cubicBezTo>
                    <a:pt x="4877" y="3785"/>
                    <a:pt x="3785" y="4877"/>
                    <a:pt x="2438" y="4877"/>
                  </a:cubicBezTo>
                  <a:cubicBezTo>
                    <a:pt x="1091" y="4877"/>
                    <a:pt x="0" y="3785"/>
                    <a:pt x="0" y="2438"/>
                  </a:cubicBezTo>
                </a:path>
              </a:pathLst>
            </a:custGeom>
            <a:solidFill>
              <a:srgbClr val="F2F2F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110" name="textbox 3110"/>
            <p:cNvSpPr/>
            <p:nvPr/>
          </p:nvSpPr>
          <p:spPr>
            <a:xfrm>
              <a:off x="-12700" y="-12700"/>
              <a:ext cx="3122929" cy="312292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71550" algn="l" rtl="0" eaLnBrk="0">
                <a:lnSpc>
                  <a:spcPct val="89000"/>
                </a:lnSpc>
                <a:spcBef>
                  <a:spcPts val="0"/>
                </a:spcBef>
              </a:pPr>
              <a:r>
                <a:rPr sz="4800" b="1" kern="0" spc="-50" dirty="0">
                  <a:solidFill>
                    <a:srgbClr val="B8160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目录</a:t>
              </a:r>
              <a:endParaRPr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112" name="textbox 3112"/>
          <p:cNvSpPr/>
          <p:nvPr/>
        </p:nvSpPr>
        <p:spPr>
          <a:xfrm>
            <a:off x="5642481" y="1510334"/>
            <a:ext cx="767715" cy="5194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4800" b="1" kern="0" spc="-6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9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  <a:spcBef>
                <a:spcPts val="1440"/>
              </a:spcBef>
            </a:pPr>
            <a:r>
              <a:rPr sz="4800" b="1" kern="0" spc="-6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9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  <a:spcBef>
                <a:spcPts val="1450"/>
              </a:spcBef>
            </a:pPr>
            <a:r>
              <a:rPr sz="4800" b="1" kern="0" spc="-6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9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  <a:spcBef>
                <a:spcPts val="1450"/>
              </a:spcBef>
            </a:pPr>
            <a:r>
              <a:rPr sz="4800" b="1" kern="0" spc="-6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1600" b="1" i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6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600" b="1" i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114" name="table 3114"/>
          <p:cNvGraphicFramePr>
            <a:graphicFrameLocks noGrp="1"/>
          </p:cNvGraphicFramePr>
          <p:nvPr/>
        </p:nvGraphicFramePr>
        <p:xfrm>
          <a:off x="6925627" y="4810950"/>
          <a:ext cx="3601084" cy="716914"/>
        </p:xfrm>
        <a:graphic>
          <a:graphicData uri="http://schemas.openxmlformats.org/drawingml/2006/table">
            <a:tbl>
              <a:tblPr/>
              <a:tblGrid>
                <a:gridCol w="3601084"/>
              </a:tblGrid>
              <a:tr h="7073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64565" algn="l" rtl="0" eaLnBrk="0">
                        <a:lnSpc>
                          <a:spcPct val="89000"/>
                        </a:lnSpc>
                      </a:pPr>
                      <a:r>
                        <a:rPr sz="3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安全控电        </a:t>
                      </a:r>
                      <a:endParaRPr sz="3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3116" name="path 3116"/>
          <p:cNvSpPr/>
          <p:nvPr/>
        </p:nvSpPr>
        <p:spPr>
          <a:xfrm>
            <a:off x="10453472" y="4987861"/>
            <a:ext cx="68570" cy="363474"/>
          </a:xfrm>
          <a:custGeom>
            <a:avLst/>
            <a:gdLst/>
            <a:ahLst/>
            <a:cxnLst/>
            <a:rect l="0" t="0" r="0" b="0"/>
            <a:pathLst>
              <a:path w="107" h="572">
                <a:moveTo>
                  <a:pt x="7" y="100"/>
                </a:moveTo>
                <a:cubicBezTo>
                  <a:pt x="7" y="49"/>
                  <a:pt x="49" y="7"/>
                  <a:pt x="100" y="7"/>
                </a:cubicBezTo>
                <a:moveTo>
                  <a:pt x="100" y="564"/>
                </a:moveTo>
                <a:cubicBezTo>
                  <a:pt x="49" y="564"/>
                  <a:pt x="7" y="523"/>
                  <a:pt x="7" y="472"/>
                </a:cubicBezTo>
              </a:path>
            </a:pathLst>
          </a:custGeom>
          <a:noFill/>
          <a:ln w="9523" cap="flat">
            <a:solidFill>
              <a:srgbClr val="FFFFF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18" name="textbox 3118"/>
          <p:cNvSpPr/>
          <p:nvPr/>
        </p:nvSpPr>
        <p:spPr>
          <a:xfrm>
            <a:off x="6930390" y="1442592"/>
            <a:ext cx="3533140" cy="708025"/>
          </a:xfrm>
          <a:prstGeom prst="roundRect">
            <a:avLst>
              <a:gd name="adj" fmla="val 17773"/>
            </a:avLst>
          </a:prstGeom>
          <a:solidFill>
            <a:srgbClr val="F2CBCB">
              <a:alpha val="100000"/>
            </a:srgbClr>
          </a:solidFill>
          <a:ln w="9525" cap="flat">
            <a:solidFill>
              <a:srgbClr val="FFFFF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68730" algn="l" rtl="0" eaLnBrk="0">
              <a:lnSpc>
                <a:spcPct val="89000"/>
              </a:lnSpc>
              <a:spcBef>
                <a:spcPts val="0"/>
              </a:spcBef>
            </a:pPr>
            <a:r>
              <a:rPr sz="32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</a:t>
            </a:r>
            <a:r>
              <a:rPr sz="32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言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20" name="textbox 3120"/>
          <p:cNvSpPr/>
          <p:nvPr/>
        </p:nvSpPr>
        <p:spPr>
          <a:xfrm>
            <a:off x="6930390" y="3691382"/>
            <a:ext cx="3533140" cy="708025"/>
          </a:xfrm>
          <a:prstGeom prst="roundRect">
            <a:avLst>
              <a:gd name="adj" fmla="val 17777"/>
            </a:avLst>
          </a:prstGeom>
          <a:solidFill>
            <a:srgbClr val="F2CBCB">
              <a:alpha val="100000"/>
            </a:srgbClr>
          </a:solidFill>
          <a:ln w="9525" cap="flat">
            <a:solidFill>
              <a:srgbClr val="FFFFF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13715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分体空调智控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22" name="textbox 3122"/>
          <p:cNvSpPr/>
          <p:nvPr/>
        </p:nvSpPr>
        <p:spPr>
          <a:xfrm>
            <a:off x="6930390" y="2566924"/>
            <a:ext cx="3533140" cy="708025"/>
          </a:xfrm>
          <a:prstGeom prst="roundRect">
            <a:avLst>
              <a:gd name="adj" fmla="val 17773"/>
            </a:avLst>
          </a:prstGeom>
          <a:solidFill>
            <a:srgbClr val="F2CBCB">
              <a:alpha val="100000"/>
            </a:srgbClr>
          </a:solidFill>
          <a:ln w="9525" cap="flat">
            <a:solidFill>
              <a:srgbClr val="FFFFF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2578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室内绿色照明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124" name="picture 31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88759" y="246862"/>
            <a:ext cx="1694052" cy="539013"/>
          </a:xfrm>
          <a:prstGeom prst="rect">
            <a:avLst/>
          </a:prstGeom>
        </p:spPr>
      </p:pic>
      <p:pic>
        <p:nvPicPr>
          <p:cNvPr id="3126" name="picture 31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282570" y="740790"/>
            <a:ext cx="9333738" cy="50800"/>
          </a:xfrm>
          <a:prstGeom prst="rect">
            <a:avLst/>
          </a:prstGeom>
        </p:spPr>
      </p:pic>
      <p:pic>
        <p:nvPicPr>
          <p:cNvPr id="3128" name="picture 3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54215" y="217388"/>
            <a:ext cx="723997" cy="530588"/>
          </a:xfrm>
          <a:prstGeom prst="rect">
            <a:avLst/>
          </a:prstGeom>
        </p:spPr>
      </p:pic>
      <p:graphicFrame>
        <p:nvGraphicFramePr>
          <p:cNvPr id="3130" name="table 3130"/>
          <p:cNvGraphicFramePr>
            <a:graphicFrameLocks noGrp="1"/>
          </p:cNvGraphicFramePr>
          <p:nvPr/>
        </p:nvGraphicFramePr>
        <p:xfrm>
          <a:off x="10522331" y="4987861"/>
          <a:ext cx="993140" cy="363219"/>
        </p:xfrm>
        <a:graphic>
          <a:graphicData uri="http://schemas.openxmlformats.org/drawingml/2006/table">
            <a:tbl>
              <a:tblPr>
                <a:solidFill>
                  <a:srgbClr val="C00000"/>
                </a:solidFill>
              </a:tblPr>
              <a:tblGrid>
                <a:gridCol w="993140"/>
              </a:tblGrid>
              <a:tr h="3536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543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交付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pic>
        <p:nvPicPr>
          <p:cNvPr id="3132" name="picture 31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404100" y="6578820"/>
            <a:ext cx="4212209" cy="39999"/>
          </a:xfrm>
          <a:prstGeom prst="rect">
            <a:avLst/>
          </a:prstGeom>
        </p:spPr>
      </p:pic>
      <p:pic>
        <p:nvPicPr>
          <p:cNvPr id="3134" name="picture 31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75729" y="6578888"/>
            <a:ext cx="4074540" cy="39932"/>
          </a:xfrm>
          <a:prstGeom prst="rect">
            <a:avLst/>
          </a:prstGeom>
        </p:spPr>
      </p:pic>
      <p:sp>
        <p:nvSpPr>
          <p:cNvPr id="3136" name="textbox 3136"/>
          <p:cNvSpPr/>
          <p:nvPr/>
        </p:nvSpPr>
        <p:spPr>
          <a:xfrm>
            <a:off x="5128864" y="6463696"/>
            <a:ext cx="232409" cy="241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600" b="1" i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赋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38" name="textbox 3138"/>
          <p:cNvSpPr/>
          <p:nvPr/>
        </p:nvSpPr>
        <p:spPr>
          <a:xfrm>
            <a:off x="6670936" y="6463696"/>
            <a:ext cx="231775" cy="241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600" b="1" i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0" name="picture 31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11123" y="3430168"/>
            <a:ext cx="2623566" cy="2623565"/>
          </a:xfrm>
          <a:prstGeom prst="rect">
            <a:avLst/>
          </a:prstGeom>
        </p:spPr>
      </p:pic>
      <p:pic>
        <p:nvPicPr>
          <p:cNvPr id="3142" name="picture 31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385940" y="3508412"/>
            <a:ext cx="2467101" cy="2467102"/>
          </a:xfrm>
          <a:prstGeom prst="rect">
            <a:avLst/>
          </a:prstGeom>
        </p:spPr>
      </p:pic>
      <p:sp>
        <p:nvSpPr>
          <p:cNvPr id="3144" name="textbox 3144"/>
          <p:cNvSpPr/>
          <p:nvPr/>
        </p:nvSpPr>
        <p:spPr>
          <a:xfrm>
            <a:off x="595397" y="204688"/>
            <a:ext cx="11395709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86面板式安装方式            </a:t>
            </a: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146" name="picture 31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66174" y="217388"/>
            <a:ext cx="723997" cy="530588"/>
          </a:xfrm>
          <a:prstGeom prst="rect">
            <a:avLst/>
          </a:prstGeom>
        </p:spPr>
      </p:pic>
      <p:graphicFrame>
        <p:nvGraphicFramePr>
          <p:cNvPr id="3148" name="table 3148"/>
          <p:cNvGraphicFramePr>
            <a:graphicFrameLocks noGrp="1"/>
          </p:cNvGraphicFramePr>
          <p:nvPr/>
        </p:nvGraphicFramePr>
        <p:xfrm>
          <a:off x="6580658" y="1740966"/>
          <a:ext cx="4944109" cy="1066164"/>
        </p:xfrm>
        <a:graphic>
          <a:graphicData uri="http://schemas.openxmlformats.org/drawingml/2006/table">
            <a:tbl>
              <a:tblPr/>
              <a:tblGrid>
                <a:gridCol w="2472689"/>
                <a:gridCol w="2471420"/>
              </a:tblGrid>
              <a:tr h="106616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步骤三、使用螺丝刀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540" indent="-2540" algn="l" rtl="0" eaLnBrk="0">
                        <a:lnSpc>
                          <a:spcPct val="149000"/>
                        </a:lnSpc>
                        <a:spcBef>
                          <a:spcPts val="5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将开关固定到墙壁接</a:t>
                      </a:r>
                      <a:r>
                        <a:rPr sz="1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线盒，并打开电闸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8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88000"/>
                        </a:lnSpc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步骤四、重新盖上面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16560" algn="l" rtl="0" eaLnBrk="0">
                        <a:lnSpc>
                          <a:spcPts val="3240"/>
                        </a:lnSpc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盖，完成安装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150" name="picture 31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667907" y="3814152"/>
            <a:ext cx="2145958" cy="2019725"/>
          </a:xfrm>
          <a:prstGeom prst="rect">
            <a:avLst/>
          </a:prstGeom>
        </p:spPr>
      </p:pic>
      <p:pic>
        <p:nvPicPr>
          <p:cNvPr id="3152" name="picture 31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14699" y="3851540"/>
            <a:ext cx="1780846" cy="1780846"/>
          </a:xfrm>
          <a:prstGeom prst="rect">
            <a:avLst/>
          </a:prstGeom>
        </p:spPr>
      </p:pic>
      <p:sp>
        <p:nvSpPr>
          <p:cNvPr id="3154" name="textbox 3154"/>
          <p:cNvSpPr/>
          <p:nvPr/>
        </p:nvSpPr>
        <p:spPr>
          <a:xfrm>
            <a:off x="3760880" y="1728266"/>
            <a:ext cx="2080260" cy="11195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75" algn="l" rtl="0" eaLnBrk="0">
              <a:lnSpc>
                <a:spcPct val="89000"/>
              </a:lnSpc>
            </a:pPr>
            <a:r>
              <a:rPr sz="18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步骤二、断开电闸，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-635" algn="l" rtl="0" eaLnBrk="0">
              <a:lnSpc>
                <a:spcPct val="155000"/>
              </a:lnSpc>
              <a:spcBef>
                <a:spcPts val="0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按下方接线原理图接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56" name="textbox 3156"/>
          <p:cNvSpPr/>
          <p:nvPr/>
        </p:nvSpPr>
        <p:spPr>
          <a:xfrm>
            <a:off x="874268" y="1728266"/>
            <a:ext cx="2078989" cy="11163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algn="l" rtl="0" eaLnBrk="0">
              <a:lnSpc>
                <a:spcPct val="89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步骤一、使用一字螺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635" algn="l" rtl="0" eaLnBrk="0">
              <a:lnSpc>
                <a:spcPct val="154000"/>
              </a:lnSpc>
              <a:spcBef>
                <a:spcPts val="20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丝刀，从卡扣缝隙撬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开面盖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158" name="picture 31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0" name="picture 31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5356" y="2951822"/>
            <a:ext cx="6737604" cy="3559809"/>
          </a:xfrm>
          <a:prstGeom prst="rect">
            <a:avLst/>
          </a:prstGeom>
        </p:spPr>
      </p:pic>
      <p:pic>
        <p:nvPicPr>
          <p:cNvPr id="3162" name="picture 3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803642" y="2951822"/>
            <a:ext cx="3742308" cy="3559809"/>
          </a:xfrm>
          <a:prstGeom prst="rect">
            <a:avLst/>
          </a:prstGeom>
        </p:spPr>
      </p:pic>
      <p:sp>
        <p:nvSpPr>
          <p:cNvPr id="3164" name="textbox 3164"/>
          <p:cNvSpPr/>
          <p:nvPr/>
        </p:nvSpPr>
        <p:spPr>
          <a:xfrm>
            <a:off x="335356" y="1055751"/>
            <a:ext cx="11520169" cy="567690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03985" algn="l" rtl="0" eaLnBrk="0">
              <a:lnSpc>
                <a:spcPct val="89000"/>
              </a:lnSpc>
            </a:pP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Web端适合批量操作、平台展示；翼节能小程序适合小范围操作、</a:t>
            </a:r>
            <a:r>
              <a:rPr sz="20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现场调试。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66" name="textbox 3166"/>
          <p:cNvSpPr/>
          <p:nvPr/>
        </p:nvSpPr>
        <p:spPr>
          <a:xfrm>
            <a:off x="588479" y="204688"/>
            <a:ext cx="11402694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两种平台操作页面（Web端、翼节能小程序）</a:t>
            </a: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168" name="picture 31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43840" y="217388"/>
            <a:ext cx="723997" cy="530588"/>
          </a:xfrm>
          <a:prstGeom prst="rect">
            <a:avLst/>
          </a:prstGeom>
        </p:spPr>
      </p:pic>
      <p:sp>
        <p:nvSpPr>
          <p:cNvPr id="3170" name="textbox 3170"/>
          <p:cNvSpPr/>
          <p:nvPr/>
        </p:nvSpPr>
        <p:spPr>
          <a:xfrm>
            <a:off x="416077" y="2012112"/>
            <a:ext cx="6762750" cy="7105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</a:t>
            </a:r>
            <a:r>
              <a:rPr sz="1800" b="1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端： 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</a:t>
            </a:r>
            <a:r>
              <a:rPr sz="18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</a:t>
            </a:r>
            <a:r>
              <a:rPr sz="18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</a:t>
            </a:r>
            <a:r>
              <a:rPr sz="18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脑</a:t>
            </a:r>
            <a:r>
              <a:rPr sz="18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浏</a:t>
            </a:r>
            <a:r>
              <a:rPr sz="18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览</a:t>
            </a:r>
            <a:r>
              <a:rPr sz="18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</a:t>
            </a:r>
            <a:r>
              <a:rPr sz="18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（推荐谷歌浏览器</a:t>
            </a:r>
            <a:r>
              <a:rPr sz="18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800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输入网址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100000"/>
              </a:lnSpc>
            </a:pP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>
                  <a:extLst>
                    <a:ext uri="{DAF060AB-1E55-43B9-8AAB-6FB025537F2F}">
                      <wpsdc:hlinkClr xmlns:wpsdc="http://www.wps.cn/officeDocument/2017/drawingmlCustomData" val="C00000"/>
                      <wpsdc:folHlinkClr xmlns:wpsdc="http://www.wps.cn/officeDocument/2017/drawingmlCustomData" val="C00000"/>
                      <wpsdc:hlinkUnderline xmlns:wpsdc="http://www.wps.cn/officeDocument/2017/drawingmlCustomData" val="0"/>
                    </a:ext>
                  </a:extLst>
                </a:hlinkClick>
              </a:rPr>
              <a:t>https://igreen.ctwing.cn/greenpla</a:t>
            </a:r>
            <a:r>
              <a:rPr sz="18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>
                  <a:extLst>
                    <a:ext uri="{DAF060AB-1E55-43B9-8AAB-6FB025537F2F}">
                      <wpsdc:hlinkClr xmlns:wpsdc="http://www.wps.cn/officeDocument/2017/drawingmlCustomData" val="C00000"/>
                      <wpsdc:folHlinkClr xmlns:wpsdc="http://www.wps.cn/officeDocument/2017/drawingmlCustomData" val="C00000"/>
                      <wpsdc:hlinkUnderline xmlns:wpsdc="http://www.wps.cn/officeDocument/2017/drawingmlCustomData" val="0"/>
                    </a:ext>
                  </a:extLst>
                </a:hlinkClick>
              </a:rPr>
              <a:t>t/login</a:t>
            </a:r>
            <a:r>
              <a:rPr sz="1800" b="1" kern="0" spc="4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kern="0" spc="-3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进入登录页面。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72" name="textbox 3172"/>
          <p:cNvSpPr/>
          <p:nvPr/>
        </p:nvSpPr>
        <p:spPr>
          <a:xfrm>
            <a:off x="7580224" y="2012112"/>
            <a:ext cx="4380229" cy="6807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翼节能小程序：</a:t>
            </a:r>
            <a:r>
              <a:rPr sz="1800" b="1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微信小程序搜索</a:t>
            </a:r>
            <a:r>
              <a:rPr sz="18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翼节能</a:t>
            </a:r>
            <a:r>
              <a:rPr sz="1800" b="1" kern="0" spc="5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24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点击小程序进入登录页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174" name="picture 31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" name="picture 31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954783" y="1760601"/>
            <a:ext cx="9900539" cy="3416300"/>
          </a:xfrm>
          <a:prstGeom prst="rect">
            <a:avLst/>
          </a:prstGeom>
        </p:spPr>
      </p:pic>
      <p:graphicFrame>
        <p:nvGraphicFramePr>
          <p:cNvPr id="3178" name="table 3178"/>
          <p:cNvGraphicFramePr>
            <a:graphicFrameLocks noGrp="1"/>
          </p:cNvGraphicFramePr>
          <p:nvPr/>
        </p:nvGraphicFramePr>
        <p:xfrm>
          <a:off x="316306" y="5287391"/>
          <a:ext cx="11590655" cy="1311910"/>
        </p:xfrm>
        <a:graphic>
          <a:graphicData uri="http://schemas.openxmlformats.org/drawingml/2006/table">
            <a:tbl>
              <a:tblPr/>
              <a:tblGrid>
                <a:gridCol w="11590655"/>
              </a:tblGrid>
              <a:tr h="12833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0650" algn="l" rtl="0" eaLnBrk="0">
                        <a:lnSpc>
                          <a:spcPct val="94000"/>
                        </a:lnSpc>
                        <a:tabLst>
                          <a:tab pos="283845" algn="l"/>
                        </a:tabLst>
                      </a:pPr>
                      <a:r>
                        <a:rPr sz="15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500" b="1" kern="0" spc="4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b="1" kern="0" spc="9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手机号、账号、密码说明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8270" algn="l" rtl="0" eaLnBrk="0">
                        <a:lnSpc>
                          <a:spcPct val="94000"/>
                        </a:lnSpc>
                        <a:spcBef>
                          <a:spcPts val="1320"/>
                        </a:spcBef>
                        <a:tabLst>
                          <a:tab pos="272415" algn="l"/>
                        </a:tabLst>
                      </a:pPr>
                      <a:r>
                        <a:rPr sz="15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5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5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通过CRM受理开通方式：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手机号</a:t>
                      </a:r>
                      <a:r>
                        <a:rPr sz="14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=受理填写的“对接人电话”、账号=受理生成的“群号”（即使能套件号）</a:t>
                      </a:r>
                      <a:r>
                        <a:rPr sz="14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、密码会发送至对接人电话。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700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71145" algn="l"/>
                        </a:tabLst>
                      </a:pPr>
                      <a:r>
                        <a:rPr sz="15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5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5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通过</a:t>
                      </a:r>
                      <a:r>
                        <a:rPr sz="15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CTWing</a:t>
                      </a:r>
                      <a:r>
                        <a:rPr sz="15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商城受理开通方式：</a:t>
                      </a:r>
                      <a:r>
                        <a:rPr sz="1500" b="1" kern="0" spc="-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手机号</a:t>
                      </a:r>
                      <a:r>
                        <a:rPr sz="14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=注册商城的手机号码、账号</a:t>
                      </a:r>
                      <a:r>
                        <a:rPr sz="14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=注册商城的用户名、密码会发送至注册商城的手机</a:t>
                      </a:r>
                      <a:r>
                        <a:rPr sz="1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号码。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80" name="picture 31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43746" y="6228859"/>
            <a:ext cx="143911" cy="148775"/>
          </a:xfrm>
          <a:prstGeom prst="rect">
            <a:avLst/>
          </a:prstGeom>
        </p:spPr>
      </p:pic>
      <p:pic>
        <p:nvPicPr>
          <p:cNvPr id="3182" name="picture 31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44965" y="5856698"/>
            <a:ext cx="143909" cy="148775"/>
          </a:xfrm>
          <a:prstGeom prst="rect">
            <a:avLst/>
          </a:prstGeom>
        </p:spPr>
      </p:pic>
      <p:pic>
        <p:nvPicPr>
          <p:cNvPr id="3184" name="picture 31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37345" y="5474174"/>
            <a:ext cx="163572" cy="148775"/>
          </a:xfrm>
          <a:prstGeom prst="rect">
            <a:avLst/>
          </a:prstGeom>
        </p:spPr>
      </p:pic>
      <p:sp>
        <p:nvSpPr>
          <p:cNvPr id="3186" name="textbox 3186"/>
          <p:cNvSpPr/>
          <p:nvPr/>
        </p:nvSpPr>
        <p:spPr>
          <a:xfrm>
            <a:off x="335356" y="1055751"/>
            <a:ext cx="11520169" cy="567690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0730" algn="l" rtl="0" eaLnBrk="0">
              <a:lnSpc>
                <a:spcPct val="89000"/>
              </a:lnSpc>
            </a:pPr>
            <a:r>
              <a:rPr sz="20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可选择通过账号+密码、手机号+短信验证码、</a:t>
            </a:r>
            <a:r>
              <a:rPr sz="2000" b="1" kern="0" spc="-4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189扫码（电信用户推荐）形</a:t>
            </a:r>
            <a:r>
              <a:rPr sz="20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式进行登录。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88" name="textbox 3188"/>
          <p:cNvSpPr/>
          <p:nvPr/>
        </p:nvSpPr>
        <p:spPr>
          <a:xfrm>
            <a:off x="7554772" y="2388546"/>
            <a:ext cx="1522730" cy="2327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0480" algn="l" rtl="0" eaLnBrk="0">
              <a:lnSpc>
                <a:spcPct val="89000"/>
              </a:lnSpc>
            </a:pP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189扫码：</a:t>
            </a:r>
            <a:r>
              <a:rPr sz="18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52000"/>
              </a:lnSpc>
              <a:spcBef>
                <a:spcPts val="15"/>
              </a:spcBef>
            </a:pP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机号码为电信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的，可通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过微信扫描二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维码，通过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020" algn="l" rtl="0" eaLnBrk="0">
              <a:lnSpc>
                <a:spcPct val="94000"/>
              </a:lnSpc>
            </a:pPr>
            <a:r>
              <a:rPr sz="17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189认证登录。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90" name="textbox 3190"/>
          <p:cNvSpPr/>
          <p:nvPr/>
        </p:nvSpPr>
        <p:spPr>
          <a:xfrm>
            <a:off x="416534" y="2327198"/>
            <a:ext cx="1352550" cy="23507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800" b="1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账号+密码、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635" algn="l" rtl="0" eaLnBrk="0">
              <a:lnSpc>
                <a:spcPct val="151000"/>
              </a:lnSpc>
              <a:spcBef>
                <a:spcPts val="85"/>
              </a:spcBef>
            </a:pP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手机号+短信</a:t>
            </a:r>
            <a:r>
              <a:rPr sz="18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验证码：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通过登录页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标签切换两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种登录方式。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92" name="textbox 3192"/>
          <p:cNvSpPr/>
          <p:nvPr/>
        </p:nvSpPr>
        <p:spPr>
          <a:xfrm>
            <a:off x="590107" y="269284"/>
            <a:ext cx="3271520" cy="4591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三种平台登录方式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194" name="table 3194"/>
          <p:cNvGraphicFramePr>
            <a:graphicFrameLocks noGrp="1"/>
          </p:cNvGraphicFramePr>
          <p:nvPr/>
        </p:nvGraphicFramePr>
        <p:xfrm>
          <a:off x="2539682" y="2618054"/>
          <a:ext cx="1455420" cy="314959"/>
        </p:xfrm>
        <a:graphic>
          <a:graphicData uri="http://schemas.openxmlformats.org/drawingml/2006/table">
            <a:tbl>
              <a:tblPr/>
              <a:tblGrid>
                <a:gridCol w="1455420"/>
              </a:tblGrid>
              <a:tr h="2863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96" name="table 3196"/>
          <p:cNvGraphicFramePr>
            <a:graphicFrameLocks noGrp="1"/>
          </p:cNvGraphicFramePr>
          <p:nvPr/>
        </p:nvGraphicFramePr>
        <p:xfrm>
          <a:off x="5189410" y="2618054"/>
          <a:ext cx="1455420" cy="314959"/>
        </p:xfrm>
        <a:graphic>
          <a:graphicData uri="http://schemas.openxmlformats.org/drawingml/2006/table">
            <a:tbl>
              <a:tblPr/>
              <a:tblGrid>
                <a:gridCol w="1455420"/>
              </a:tblGrid>
              <a:tr h="2863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98" name="picture 31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pic>
        <p:nvPicPr>
          <p:cNvPr id="3200" name="picture 32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254215" y="217388"/>
            <a:ext cx="723997" cy="530588"/>
          </a:xfrm>
          <a:prstGeom prst="rect">
            <a:avLst/>
          </a:prstGeom>
        </p:spPr>
      </p:pic>
      <p:graphicFrame>
        <p:nvGraphicFramePr>
          <p:cNvPr id="3202" name="table 3202"/>
          <p:cNvGraphicFramePr>
            <a:graphicFrameLocks noGrp="1"/>
          </p:cNvGraphicFramePr>
          <p:nvPr/>
        </p:nvGraphicFramePr>
        <p:xfrm>
          <a:off x="6441884" y="1819478"/>
          <a:ext cx="813434" cy="314959"/>
        </p:xfrm>
        <a:graphic>
          <a:graphicData uri="http://schemas.openxmlformats.org/drawingml/2006/table">
            <a:tbl>
              <a:tblPr/>
              <a:tblGrid>
                <a:gridCol w="813434"/>
              </a:tblGrid>
              <a:tr h="2863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4" name="picture 32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02590" y="1565275"/>
            <a:ext cx="7019925" cy="3373119"/>
          </a:xfrm>
          <a:prstGeom prst="rect">
            <a:avLst/>
          </a:prstGeom>
        </p:spPr>
      </p:pic>
      <p:graphicFrame>
        <p:nvGraphicFramePr>
          <p:cNvPr id="3206" name="table 3206"/>
          <p:cNvGraphicFramePr>
            <a:graphicFrameLocks noGrp="1"/>
          </p:cNvGraphicFramePr>
          <p:nvPr/>
        </p:nvGraphicFramePr>
        <p:xfrm>
          <a:off x="388302" y="1067435"/>
          <a:ext cx="7048500" cy="5487669"/>
        </p:xfrm>
        <a:graphic>
          <a:graphicData uri="http://schemas.openxmlformats.org/drawingml/2006/table">
            <a:tbl>
              <a:tblPr/>
              <a:tblGrid>
                <a:gridCol w="7048500"/>
              </a:tblGrid>
              <a:tr h="4927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1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90445" algn="l" rtl="0" eaLnBrk="0">
                        <a:lnSpc>
                          <a:spcPts val="2640"/>
                        </a:lnSpc>
                        <a:spcBef>
                          <a:spcPts val="5"/>
                        </a:spcBef>
                      </a:pPr>
                      <a:r>
                        <a:rPr sz="3000" b="1" kern="0" spc="0" baseline="100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</a:t>
                      </a:r>
                      <a:r>
                        <a:rPr sz="1900" b="1" kern="0" spc="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                              </a:t>
                      </a:r>
                      <a:r>
                        <a:rPr sz="3000" b="1" kern="0" spc="0" baseline="1800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③</a:t>
                      </a:r>
                      <a:endParaRPr sz="3000" baseline="18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7282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①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7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315" algn="l" rtl="0" eaLnBrk="0">
                        <a:lnSpc>
                          <a:spcPct val="89000"/>
                        </a:lnSpc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 点击“</a:t>
                      </a:r>
                      <a:r>
                        <a:rPr sz="1400" b="1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基础数据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”-“</a:t>
                      </a:r>
                      <a:r>
                        <a:rPr sz="1400" b="1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物业信息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”-“</a:t>
                      </a:r>
                      <a:r>
                        <a:rPr sz="1400" b="1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新增物业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1400" b="1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，展开物业信</a:t>
                      </a:r>
                      <a:r>
                        <a:rPr sz="1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息侧栏；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7330" indent="-635" algn="l" rtl="0" eaLnBrk="0">
                        <a:lnSpc>
                          <a:spcPct val="124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 按客户情况，补充“</a:t>
                      </a: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物业名称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1400" b="1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，“</a:t>
                      </a:r>
                      <a:r>
                        <a:rPr sz="14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物业地址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”（省市区街道+详细地址</a:t>
                      </a: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r>
                        <a:rPr sz="1400" b="1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</a:t>
                      </a: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</a:t>
                      </a:r>
                      <a:r>
                        <a:rPr sz="14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图自动打点。如客户提供，可补充“总建筑面</a:t>
                      </a:r>
                      <a:r>
                        <a:rPr sz="14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积”</a:t>
                      </a:r>
                      <a:r>
                        <a:rPr sz="1400" b="1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，“地上/下建筑面积信息”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08" name="picture 32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607934" y="1068070"/>
            <a:ext cx="4248150" cy="5472429"/>
          </a:xfrm>
          <a:prstGeom prst="rect">
            <a:avLst/>
          </a:prstGeom>
        </p:spPr>
      </p:pic>
      <p:graphicFrame>
        <p:nvGraphicFramePr>
          <p:cNvPr id="3210" name="table 3210"/>
          <p:cNvGraphicFramePr>
            <a:graphicFrameLocks noGrp="1"/>
          </p:cNvGraphicFramePr>
          <p:nvPr/>
        </p:nvGraphicFramePr>
        <p:xfrm>
          <a:off x="7598346" y="1058545"/>
          <a:ext cx="4267200" cy="5490845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54813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62990" algn="l" rtl="0" eaLnBrk="0">
                        <a:lnSpc>
                          <a:spcPct val="89000"/>
                        </a:lnSpc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④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12" name="textbox 3212"/>
          <p:cNvSpPr/>
          <p:nvPr/>
        </p:nvSpPr>
        <p:spPr>
          <a:xfrm>
            <a:off x="583190" y="204688"/>
            <a:ext cx="11407775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基础信息配置：物业、空间信息录入（一）            </a:t>
            </a:r>
            <a:r>
              <a:rPr sz="3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214" name="picture 32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29560" y="217388"/>
            <a:ext cx="723997" cy="530588"/>
          </a:xfrm>
          <a:prstGeom prst="rect">
            <a:avLst/>
          </a:prstGeom>
        </p:spPr>
      </p:pic>
      <p:sp>
        <p:nvSpPr>
          <p:cNvPr id="3216" name="textbox 3216"/>
          <p:cNvSpPr/>
          <p:nvPr/>
        </p:nvSpPr>
        <p:spPr>
          <a:xfrm>
            <a:off x="403225" y="1067435"/>
            <a:ext cx="7019925" cy="415290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11885" algn="l" rtl="0" eaLnBrk="0">
              <a:lnSpc>
                <a:spcPct val="89000"/>
              </a:lnSpc>
              <a:spcBef>
                <a:spcPts val="5"/>
              </a:spcBef>
            </a:pPr>
            <a:r>
              <a:rPr sz="18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物业信息添加，按客户信息添加对应的</a:t>
            </a: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物业信息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218" name="picture 32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sp>
        <p:nvSpPr>
          <p:cNvPr id="3220" name="path 3220"/>
          <p:cNvSpPr/>
          <p:nvPr/>
        </p:nvSpPr>
        <p:spPr>
          <a:xfrm>
            <a:off x="397827" y="4938331"/>
            <a:ext cx="7029450" cy="9525"/>
          </a:xfrm>
          <a:custGeom>
            <a:avLst/>
            <a:gdLst/>
            <a:ahLst/>
            <a:cxnLst/>
            <a:rect l="0" t="0" r="0" b="0"/>
            <a:pathLst>
              <a:path w="11070" h="15">
                <a:moveTo>
                  <a:pt x="0" y="7"/>
                </a:moveTo>
                <a:lnTo>
                  <a:pt x="11070" y="7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22" name="path 3222"/>
          <p:cNvSpPr/>
          <p:nvPr/>
        </p:nvSpPr>
        <p:spPr>
          <a:xfrm>
            <a:off x="7422515" y="1560449"/>
            <a:ext cx="9525" cy="3382644"/>
          </a:xfrm>
          <a:custGeom>
            <a:avLst/>
            <a:gdLst/>
            <a:ahLst/>
            <a:cxnLst/>
            <a:rect l="0" t="0" r="0" b="0"/>
            <a:pathLst>
              <a:path w="15" h="5326">
                <a:moveTo>
                  <a:pt x="7" y="5326"/>
                </a:moveTo>
                <a:lnTo>
                  <a:pt x="7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4" name="picture 32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030979" y="1484629"/>
            <a:ext cx="3344545" cy="2792095"/>
          </a:xfrm>
          <a:prstGeom prst="rect">
            <a:avLst/>
          </a:prstGeom>
        </p:spPr>
      </p:pic>
      <p:pic>
        <p:nvPicPr>
          <p:cNvPr id="3226" name="picture 32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07644" y="1484630"/>
            <a:ext cx="3586479" cy="2786379"/>
          </a:xfrm>
          <a:prstGeom prst="rect">
            <a:avLst/>
          </a:prstGeom>
        </p:spPr>
      </p:pic>
      <p:pic>
        <p:nvPicPr>
          <p:cNvPr id="3228" name="picture 32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07644" y="4366259"/>
            <a:ext cx="7168515" cy="1155700"/>
          </a:xfrm>
          <a:prstGeom prst="rect">
            <a:avLst/>
          </a:prstGeom>
        </p:spPr>
      </p:pic>
      <p:pic>
        <p:nvPicPr>
          <p:cNvPr id="3230" name="picture 32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612380" y="1484630"/>
            <a:ext cx="4316730" cy="4036694"/>
          </a:xfrm>
          <a:prstGeom prst="rect">
            <a:avLst/>
          </a:prstGeom>
        </p:spPr>
      </p:pic>
      <p:graphicFrame>
        <p:nvGraphicFramePr>
          <p:cNvPr id="3232" name="table 3232"/>
          <p:cNvGraphicFramePr>
            <a:graphicFrameLocks noGrp="1"/>
          </p:cNvGraphicFramePr>
          <p:nvPr/>
        </p:nvGraphicFramePr>
        <p:xfrm>
          <a:off x="193357" y="974090"/>
          <a:ext cx="11762740" cy="5603874"/>
        </p:xfrm>
        <a:graphic>
          <a:graphicData uri="http://schemas.openxmlformats.org/drawingml/2006/table">
            <a:tbl>
              <a:tblPr/>
              <a:tblGrid>
                <a:gridCol w="3605529"/>
                <a:gridCol w="226695"/>
                <a:gridCol w="3354070"/>
                <a:gridCol w="227329"/>
                <a:gridCol w="4349115"/>
              </a:tblGrid>
              <a:tr h="505459">
                <a:tc gridSpan="5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1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0050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①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42795" algn="l" rtl="0" eaLnBrk="0">
                        <a:lnSpc>
                          <a:spcPct val="89000"/>
                        </a:lnSpc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637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③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8864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⑤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4770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5857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④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470">
                <a:tc gridSpan="5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843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 点击物业信息卡片，点击“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查看详情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1200" b="1" kern="0" spc="-2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-“</a:t>
                      </a:r>
                      <a:r>
                        <a:rPr sz="1200" b="1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导入测试</a:t>
                      </a: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1200" b="1" kern="0" spc="-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-“</a:t>
                      </a:r>
                      <a:r>
                        <a:rPr sz="1200" b="1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批量导入-下载数据模板</a:t>
                      </a: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”，下载对应的EXCEL模板表格；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72085" algn="l" rtl="0" eaLnBrk="0">
                        <a:lnSpc>
                          <a:spcPct val="89000"/>
                        </a:lnSpc>
                        <a:spcBef>
                          <a:spcPts val="88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 根据EXCEL模板，补充“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建筑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””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是否停车场（填“是”或”否“）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””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楼层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””</a:t>
                      </a:r>
                      <a:r>
                        <a:rPr sz="12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房间/区域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”等必填信息。”单元””子分区”“座位/车位”，按实际情况填</a:t>
                      </a: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写；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589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 进入”</a:t>
                      </a:r>
                      <a:r>
                        <a:rPr sz="1200" b="1" kern="0" spc="-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批量导入</a:t>
                      </a:r>
                      <a:r>
                        <a:rPr sz="12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“页面，导入对应文档</a:t>
                      </a:r>
                      <a:r>
                        <a:rPr sz="12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34" name="textbox 3234"/>
          <p:cNvSpPr/>
          <p:nvPr/>
        </p:nvSpPr>
        <p:spPr>
          <a:xfrm>
            <a:off x="583190" y="204688"/>
            <a:ext cx="11407775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基础信息配置：物业、空间信息录入（二）           </a:t>
            </a:r>
            <a:r>
              <a:rPr sz="3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236" name="picture 32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251634" y="217388"/>
            <a:ext cx="723997" cy="530588"/>
          </a:xfrm>
          <a:prstGeom prst="rect">
            <a:avLst/>
          </a:prstGeom>
        </p:spPr>
      </p:pic>
      <p:sp>
        <p:nvSpPr>
          <p:cNvPr id="3238" name="textbox 3238"/>
          <p:cNvSpPr/>
          <p:nvPr/>
        </p:nvSpPr>
        <p:spPr>
          <a:xfrm>
            <a:off x="207644" y="974090"/>
            <a:ext cx="11734800" cy="415290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582035" algn="l" rtl="0" eaLnBrk="0">
              <a:lnSpc>
                <a:spcPct val="89000"/>
              </a:lnSpc>
            </a:pPr>
            <a:r>
              <a:rPr sz="18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补充空间信息，通过表格导入对应的空</a:t>
            </a: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间信息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240" name="picture 32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sp>
        <p:nvSpPr>
          <p:cNvPr id="3242" name="path 3242"/>
          <p:cNvSpPr/>
          <p:nvPr/>
        </p:nvSpPr>
        <p:spPr>
          <a:xfrm>
            <a:off x="7607554" y="5521261"/>
            <a:ext cx="4326255" cy="9525"/>
          </a:xfrm>
          <a:custGeom>
            <a:avLst/>
            <a:gdLst/>
            <a:ahLst/>
            <a:cxnLst/>
            <a:rect l="0" t="0" r="0" b="0"/>
            <a:pathLst>
              <a:path w="6813" h="15">
                <a:moveTo>
                  <a:pt x="0" y="7"/>
                </a:moveTo>
                <a:lnTo>
                  <a:pt x="6813" y="7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" name="picture 13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5356" y="4284078"/>
            <a:ext cx="7961503" cy="2030349"/>
          </a:xfrm>
          <a:prstGeom prst="rect">
            <a:avLst/>
          </a:prstGeom>
        </p:spPr>
      </p:pic>
      <p:sp>
        <p:nvSpPr>
          <p:cNvPr id="1334" name="rect 1334"/>
          <p:cNvSpPr/>
          <p:nvPr/>
        </p:nvSpPr>
        <p:spPr>
          <a:xfrm>
            <a:off x="1142606" y="4632058"/>
            <a:ext cx="570991" cy="276999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36" name="rect 1336"/>
          <p:cNvSpPr/>
          <p:nvPr/>
        </p:nvSpPr>
        <p:spPr>
          <a:xfrm>
            <a:off x="1142606" y="5387352"/>
            <a:ext cx="551751" cy="276999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38" name="rect 1338"/>
          <p:cNvSpPr/>
          <p:nvPr/>
        </p:nvSpPr>
        <p:spPr>
          <a:xfrm>
            <a:off x="1132992" y="6151626"/>
            <a:ext cx="570991" cy="276999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40" name="textbox 1340"/>
          <p:cNvSpPr/>
          <p:nvPr/>
        </p:nvSpPr>
        <p:spPr>
          <a:xfrm>
            <a:off x="419315" y="4670678"/>
            <a:ext cx="7701915" cy="17386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9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0" algn="l" rtl="0" eaLnBrk="0">
              <a:lnSpc>
                <a:spcPct val="89000"/>
              </a:lnSpc>
              <a:tabLst>
                <a:tab pos="723265" algn="l"/>
                <a:tab pos="7669530" algn="l"/>
              </a:tabLst>
            </a:pPr>
            <a:r>
              <a:rPr sz="1200" b="1" strike="sngStrike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200" b="1" strike="sngStrike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1.2米</a:t>
            </a:r>
            <a:r>
              <a:rPr sz="1200" b="1" strike="sngStrike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1750" algn="l" rtl="0" eaLnBrk="0">
              <a:lnSpc>
                <a:spcPct val="100000"/>
              </a:lnSpc>
              <a:spcBef>
                <a:spcPts val="920"/>
              </a:spcBef>
              <a:tabLst>
                <a:tab pos="723265" algn="l"/>
              </a:tabLst>
            </a:pPr>
            <a:r>
              <a:rPr sz="1400" u="sng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u="sng" kern="0" spc="3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200" kern="0" spc="-160" baseline="-40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0.9米</a:t>
            </a:r>
            <a:r>
              <a:rPr sz="1400" u="sng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         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6400" b="1" kern="0" spc="160" baseline="40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</a:t>
            </a:r>
            <a:endParaRPr sz="6400" baseline="4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0" algn="l" rtl="0" eaLnBrk="0">
              <a:lnSpc>
                <a:spcPct val="97000"/>
              </a:lnSpc>
              <a:tabLst>
                <a:tab pos="713105" algn="l"/>
              </a:tabLst>
            </a:pPr>
            <a:r>
              <a:rPr sz="1400" b="1" u="sng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b="1" u="sng" kern="0" spc="3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200" b="1" kern="0" spc="-160" baseline="-31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0.6米</a:t>
            </a:r>
            <a:r>
              <a:rPr sz="1400" b="1" u="sng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</a:t>
            </a:r>
            <a:r>
              <a:rPr sz="14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4100" b="1" kern="0" spc="200" dirty="0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√</a:t>
            </a:r>
            <a:endParaRPr sz="4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42" name="path 1342"/>
          <p:cNvSpPr/>
          <p:nvPr/>
        </p:nvSpPr>
        <p:spPr>
          <a:xfrm>
            <a:off x="4086758" y="6202997"/>
            <a:ext cx="19050" cy="174269"/>
          </a:xfrm>
          <a:custGeom>
            <a:avLst/>
            <a:gdLst/>
            <a:ahLst/>
            <a:cxnLst/>
            <a:rect l="0" t="0" r="0" b="0"/>
            <a:pathLst>
              <a:path w="30" h="274">
                <a:moveTo>
                  <a:pt x="15" y="0"/>
                </a:moveTo>
                <a:lnTo>
                  <a:pt x="15" y="274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44" name="path 1344"/>
          <p:cNvSpPr/>
          <p:nvPr/>
        </p:nvSpPr>
        <p:spPr>
          <a:xfrm>
            <a:off x="432015" y="6202996"/>
            <a:ext cx="19062" cy="174270"/>
          </a:xfrm>
          <a:custGeom>
            <a:avLst/>
            <a:gdLst/>
            <a:ahLst/>
            <a:cxnLst/>
            <a:rect l="0" t="0" r="0" b="0"/>
            <a:pathLst>
              <a:path w="30" h="274">
                <a:moveTo>
                  <a:pt x="15" y="0"/>
                </a:moveTo>
                <a:lnTo>
                  <a:pt x="15" y="274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46" name="path 1346"/>
          <p:cNvSpPr/>
          <p:nvPr/>
        </p:nvSpPr>
        <p:spPr>
          <a:xfrm>
            <a:off x="5824182" y="5438775"/>
            <a:ext cx="19050" cy="174205"/>
          </a:xfrm>
          <a:custGeom>
            <a:avLst/>
            <a:gdLst/>
            <a:ahLst/>
            <a:cxnLst/>
            <a:rect l="0" t="0" r="0" b="0"/>
            <a:pathLst>
              <a:path w="30" h="274">
                <a:moveTo>
                  <a:pt x="15" y="0"/>
                </a:moveTo>
                <a:lnTo>
                  <a:pt x="15" y="274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48" name="path 1348"/>
          <p:cNvSpPr/>
          <p:nvPr/>
        </p:nvSpPr>
        <p:spPr>
          <a:xfrm>
            <a:off x="432015" y="5438774"/>
            <a:ext cx="19062" cy="174207"/>
          </a:xfrm>
          <a:custGeom>
            <a:avLst/>
            <a:gdLst/>
            <a:ahLst/>
            <a:cxnLst/>
            <a:rect l="0" t="0" r="0" b="0"/>
            <a:pathLst>
              <a:path w="30" h="274">
                <a:moveTo>
                  <a:pt x="15" y="0"/>
                </a:moveTo>
                <a:lnTo>
                  <a:pt x="15" y="274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50" name="path 1350"/>
          <p:cNvSpPr/>
          <p:nvPr/>
        </p:nvSpPr>
        <p:spPr>
          <a:xfrm>
            <a:off x="8084908" y="4683379"/>
            <a:ext cx="19050" cy="174244"/>
          </a:xfrm>
          <a:custGeom>
            <a:avLst/>
            <a:gdLst/>
            <a:ahLst/>
            <a:cxnLst/>
            <a:rect l="0" t="0" r="0" b="0"/>
            <a:pathLst>
              <a:path w="30" h="274">
                <a:moveTo>
                  <a:pt x="15" y="0"/>
                </a:moveTo>
                <a:lnTo>
                  <a:pt x="15" y="274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52" name="path 1352"/>
          <p:cNvSpPr/>
          <p:nvPr/>
        </p:nvSpPr>
        <p:spPr>
          <a:xfrm>
            <a:off x="432015" y="4683378"/>
            <a:ext cx="19062" cy="174245"/>
          </a:xfrm>
          <a:custGeom>
            <a:avLst/>
            <a:gdLst/>
            <a:ahLst/>
            <a:cxnLst/>
            <a:rect l="0" t="0" r="0" b="0"/>
            <a:pathLst>
              <a:path w="30" h="274">
                <a:moveTo>
                  <a:pt x="15" y="0"/>
                </a:moveTo>
                <a:lnTo>
                  <a:pt x="15" y="274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54" name="textbox 1354"/>
          <p:cNvSpPr/>
          <p:nvPr/>
        </p:nvSpPr>
        <p:spPr>
          <a:xfrm>
            <a:off x="584410" y="204688"/>
            <a:ext cx="11406505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地下停车场勘察-灯具-判断能否仅换</a:t>
            </a: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灯管</a:t>
            </a: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</a:t>
            </a: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56" name="picture 13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52348" y="217388"/>
            <a:ext cx="723997" cy="530588"/>
          </a:xfrm>
          <a:prstGeom prst="rect">
            <a:avLst/>
          </a:prstGeom>
        </p:spPr>
      </p:pic>
      <p:sp>
        <p:nvSpPr>
          <p:cNvPr id="1358" name="textbox 1358"/>
          <p:cNvSpPr/>
          <p:nvPr/>
        </p:nvSpPr>
        <p:spPr>
          <a:xfrm>
            <a:off x="335356" y="900112"/>
            <a:ext cx="11520169" cy="400684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89000" algn="l" rtl="0" eaLnBrk="0">
              <a:lnSpc>
                <a:spcPct val="89000"/>
              </a:lnSpc>
              <a:spcBef>
                <a:spcPts val="0"/>
              </a:spcBef>
            </a:pP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仅换T8灯管（不换灯架）</a:t>
            </a:r>
            <a:r>
              <a:rPr sz="2000" b="1" kern="0" spc="-4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5大要素：</a:t>
            </a:r>
            <a:r>
              <a:rPr sz="18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灯具类型、</a:t>
            </a: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灯管直径、灯管长度、供电方式、有无镇流器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60" name="textbox 1360"/>
          <p:cNvSpPr/>
          <p:nvPr/>
        </p:nvSpPr>
        <p:spPr>
          <a:xfrm>
            <a:off x="8504356" y="2120905"/>
            <a:ext cx="2648585" cy="9448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4000"/>
              </a:lnSpc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Φ</a:t>
            </a:r>
            <a:r>
              <a:rPr sz="1500" kern="0" spc="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16 毫米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 灯管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直径T5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  <a:spcBef>
                <a:spcPts val="0"/>
              </a:spcBef>
            </a:pPr>
            <a:r>
              <a:rPr sz="15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Φ 25.4 毫米</a:t>
            </a:r>
            <a:r>
              <a:rPr sz="1500" b="1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sz="15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灯管直径T8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62" name="picture 13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428531" y="1941068"/>
            <a:ext cx="2200864" cy="1600989"/>
          </a:xfrm>
          <a:prstGeom prst="rect">
            <a:avLst/>
          </a:prstGeom>
        </p:spPr>
      </p:pic>
      <p:sp>
        <p:nvSpPr>
          <p:cNvPr id="1364" name="textbox 1364"/>
          <p:cNvSpPr/>
          <p:nvPr/>
        </p:nvSpPr>
        <p:spPr>
          <a:xfrm>
            <a:off x="433617" y="2091397"/>
            <a:ext cx="1649095" cy="20504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5725" algn="l" rtl="0" eaLnBrk="0">
              <a:lnSpc>
                <a:spcPct val="90000"/>
              </a:lnSpc>
            </a:pPr>
            <a:r>
              <a:rPr sz="8700" b="1" kern="0" spc="-20" dirty="0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√</a:t>
            </a:r>
            <a:endParaRPr sz="8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  <a:spcBef>
                <a:spcPts val="0"/>
              </a:spcBef>
            </a:pPr>
            <a:r>
              <a:rPr sz="1900" b="1" kern="0" spc="-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3、灯管长度：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66" name="textbox 1366"/>
          <p:cNvSpPr/>
          <p:nvPr/>
        </p:nvSpPr>
        <p:spPr>
          <a:xfrm>
            <a:off x="437434" y="1474438"/>
            <a:ext cx="5163184" cy="6350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0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1、灯具类型：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4000"/>
              </a:lnSpc>
              <a:spcBef>
                <a:spcPts val="0"/>
              </a:spcBef>
            </a:pP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单管直管灯</a:t>
            </a:r>
            <a:r>
              <a:rPr sz="15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双管直管灯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68" name="picture 13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14979" y="2201626"/>
            <a:ext cx="2154558" cy="1331932"/>
          </a:xfrm>
          <a:prstGeom prst="rect">
            <a:avLst/>
          </a:prstGeom>
        </p:spPr>
      </p:pic>
      <p:pic>
        <p:nvPicPr>
          <p:cNvPr id="1370" name="picture 13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045554" y="2426342"/>
            <a:ext cx="2095149" cy="1020760"/>
          </a:xfrm>
          <a:prstGeom prst="rect">
            <a:avLst/>
          </a:prstGeom>
        </p:spPr>
      </p:pic>
      <p:sp>
        <p:nvSpPr>
          <p:cNvPr id="1372" name="textbox 1372"/>
          <p:cNvSpPr/>
          <p:nvPr/>
        </p:nvSpPr>
        <p:spPr>
          <a:xfrm>
            <a:off x="5444210" y="5913837"/>
            <a:ext cx="5171440" cy="241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600" i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2024年12月11日起，T8智能灯管提供标准60cm尺寸供应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74" name="textbox 1374"/>
          <p:cNvSpPr/>
          <p:nvPr/>
        </p:nvSpPr>
        <p:spPr>
          <a:xfrm>
            <a:off x="11368267" y="1943220"/>
            <a:ext cx="404495" cy="13646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8000"/>
              </a:lnSpc>
            </a:pPr>
            <a:r>
              <a:rPr sz="4000" b="1" kern="0" spc="-2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</a:t>
            </a:r>
            <a:endParaRPr sz="4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ct val="89000"/>
              </a:lnSpc>
              <a:spcBef>
                <a:spcPts val="1155"/>
              </a:spcBef>
            </a:pPr>
            <a:r>
              <a:rPr sz="4400" b="1" kern="0" spc="-230" dirty="0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√</a:t>
            </a:r>
            <a:endParaRPr sz="4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76" name="textbox 1376"/>
          <p:cNvSpPr/>
          <p:nvPr/>
        </p:nvSpPr>
        <p:spPr>
          <a:xfrm>
            <a:off x="6387364" y="1474438"/>
            <a:ext cx="1656714" cy="2965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000" b="1" kern="0" spc="-1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2、灯管直径：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78" name="picture 13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sp>
        <p:nvSpPr>
          <p:cNvPr id="1380" name="textbox 1380"/>
          <p:cNvSpPr/>
          <p:nvPr/>
        </p:nvSpPr>
        <p:spPr>
          <a:xfrm>
            <a:off x="8405596" y="4251700"/>
            <a:ext cx="391159" cy="6216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4400" b="1" kern="0" spc="-230" dirty="0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√</a:t>
            </a:r>
            <a:endParaRPr sz="4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4" name="picture 32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47344" y="1712848"/>
            <a:ext cx="7560309" cy="3632834"/>
          </a:xfrm>
          <a:prstGeom prst="rect">
            <a:avLst/>
          </a:prstGeom>
        </p:spPr>
      </p:pic>
      <p:graphicFrame>
        <p:nvGraphicFramePr>
          <p:cNvPr id="3246" name="table 3246"/>
          <p:cNvGraphicFramePr>
            <a:graphicFrameLocks noGrp="1"/>
          </p:cNvGraphicFramePr>
          <p:nvPr/>
        </p:nvGraphicFramePr>
        <p:xfrm>
          <a:off x="337819" y="1703387"/>
          <a:ext cx="7578725" cy="3651250"/>
        </p:xfrm>
        <a:graphic>
          <a:graphicData uri="http://schemas.openxmlformats.org/drawingml/2006/table">
            <a:tbl>
              <a:tblPr/>
              <a:tblGrid>
                <a:gridCol w="4365625"/>
                <a:gridCol w="3213100"/>
              </a:tblGrid>
              <a:tr h="36512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05635" algn="l" rtl="0" eaLnBrk="0">
                        <a:lnSpc>
                          <a:spcPct val="89000"/>
                        </a:lnSpc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201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①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0124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③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11705" algn="l" rtl="0" eaLnBrk="0">
                        <a:lnSpc>
                          <a:spcPct val="89000"/>
                        </a:lnSpc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④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48" name="picture 32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208644" y="1712849"/>
            <a:ext cx="3646169" cy="3631564"/>
          </a:xfrm>
          <a:prstGeom prst="rect">
            <a:avLst/>
          </a:prstGeom>
        </p:spPr>
      </p:pic>
      <p:graphicFrame>
        <p:nvGraphicFramePr>
          <p:cNvPr id="3250" name="table 3250"/>
          <p:cNvGraphicFramePr>
            <a:graphicFrameLocks noGrp="1"/>
          </p:cNvGraphicFramePr>
          <p:nvPr/>
        </p:nvGraphicFramePr>
        <p:xfrm>
          <a:off x="8199056" y="1703387"/>
          <a:ext cx="3664584" cy="3650615"/>
        </p:xfrm>
        <a:graphic>
          <a:graphicData uri="http://schemas.openxmlformats.org/drawingml/2006/table">
            <a:tbl>
              <a:tblPr/>
              <a:tblGrid>
                <a:gridCol w="3664584"/>
              </a:tblGrid>
              <a:tr h="36410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9910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⑤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52" name="table 3252"/>
          <p:cNvGraphicFramePr>
            <a:graphicFrameLocks noGrp="1"/>
          </p:cNvGraphicFramePr>
          <p:nvPr/>
        </p:nvGraphicFramePr>
        <p:xfrm>
          <a:off x="320992" y="5483542"/>
          <a:ext cx="11547475" cy="942339"/>
        </p:xfrm>
        <a:graphic>
          <a:graphicData uri="http://schemas.openxmlformats.org/drawingml/2006/table">
            <a:tbl>
              <a:tblPr/>
              <a:tblGrid>
                <a:gridCol w="11547475"/>
              </a:tblGrid>
              <a:tr h="9137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1148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点击“</a:t>
                      </a: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① 设备档案</a:t>
                      </a: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2000" b="1" kern="0" spc="-4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-“</a:t>
                      </a: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 设备新增</a:t>
                      </a: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2000" b="1" kern="0" spc="-4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-“</a:t>
                      </a: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③ 新增设备</a:t>
                      </a: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2000" b="1" kern="0" spc="-4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0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-“</a:t>
                      </a: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④ 订单</a:t>
                      </a:r>
                      <a:r>
                        <a:rPr sz="2000" b="1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绑定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2000" b="1" kern="0" spc="-4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-“</a:t>
                      </a:r>
                      <a:r>
                        <a:rPr sz="2000" b="1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⑤ 选取对应订单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54" name="textbox 3254"/>
          <p:cNvSpPr/>
          <p:nvPr/>
        </p:nvSpPr>
        <p:spPr>
          <a:xfrm>
            <a:off x="398856" y="978916"/>
            <a:ext cx="11520169" cy="567690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40890" algn="l" rtl="0" eaLnBrk="0">
              <a:lnSpc>
                <a:spcPct val="89000"/>
              </a:lnSpc>
              <a:spcBef>
                <a:spcPts val="5"/>
              </a:spcBef>
            </a:pPr>
            <a:r>
              <a:rPr sz="20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移动端终端绑定与Web端终端绑定</a:t>
            </a:r>
            <a:r>
              <a:rPr sz="20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，选择其中一种绑定方式即可。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56" name="textbox 3256"/>
          <p:cNvSpPr/>
          <p:nvPr/>
        </p:nvSpPr>
        <p:spPr>
          <a:xfrm>
            <a:off x="581969" y="269284"/>
            <a:ext cx="6189979" cy="4591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3200" b="1" kern="0" spc="-1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Web端终端绑定：设备</a:t>
            </a:r>
            <a:r>
              <a:rPr sz="3200" b="1" kern="0" spc="-1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绑定（一）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258" name="picture 32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pic>
        <p:nvPicPr>
          <p:cNvPr id="3260" name="picture 32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254215" y="217388"/>
            <a:ext cx="723997" cy="530588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2" name="picture 32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63670" y="1002030"/>
            <a:ext cx="7890510" cy="4075429"/>
          </a:xfrm>
          <a:prstGeom prst="rect">
            <a:avLst/>
          </a:prstGeom>
        </p:spPr>
      </p:pic>
      <p:graphicFrame>
        <p:nvGraphicFramePr>
          <p:cNvPr id="3264" name="table 3264"/>
          <p:cNvGraphicFramePr>
            <a:graphicFrameLocks noGrp="1"/>
          </p:cNvGraphicFramePr>
          <p:nvPr/>
        </p:nvGraphicFramePr>
        <p:xfrm>
          <a:off x="7792022" y="992441"/>
          <a:ext cx="4070984" cy="4093845"/>
        </p:xfrm>
        <a:graphic>
          <a:graphicData uri="http://schemas.openxmlformats.org/drawingml/2006/table">
            <a:tbl>
              <a:tblPr/>
              <a:tblGrid>
                <a:gridCol w="4070984"/>
              </a:tblGrid>
              <a:tr h="40843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1920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③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66" name="table 3266"/>
          <p:cNvGraphicFramePr>
            <a:graphicFrameLocks noGrp="1"/>
          </p:cNvGraphicFramePr>
          <p:nvPr/>
        </p:nvGraphicFramePr>
        <p:xfrm>
          <a:off x="3954081" y="993076"/>
          <a:ext cx="3745864" cy="4093209"/>
        </p:xfrm>
        <a:graphic>
          <a:graphicData uri="http://schemas.openxmlformats.org/drawingml/2006/table">
            <a:tbl>
              <a:tblPr/>
              <a:tblGrid>
                <a:gridCol w="3745864"/>
              </a:tblGrid>
              <a:tr h="40836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9705" algn="l" rtl="0" eaLnBrk="0">
                        <a:lnSpc>
                          <a:spcPct val="89000"/>
                        </a:lnSpc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68" name="picture 32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5279" y="1002030"/>
            <a:ext cx="3413759" cy="4075429"/>
          </a:xfrm>
          <a:prstGeom prst="rect">
            <a:avLst/>
          </a:prstGeom>
        </p:spPr>
      </p:pic>
      <p:graphicFrame>
        <p:nvGraphicFramePr>
          <p:cNvPr id="3270" name="table 3270"/>
          <p:cNvGraphicFramePr>
            <a:graphicFrameLocks noGrp="1"/>
          </p:cNvGraphicFramePr>
          <p:nvPr/>
        </p:nvGraphicFramePr>
        <p:xfrm>
          <a:off x="325754" y="992441"/>
          <a:ext cx="3432175" cy="4093845"/>
        </p:xfrm>
        <a:graphic>
          <a:graphicData uri="http://schemas.openxmlformats.org/drawingml/2006/table">
            <a:tbl>
              <a:tblPr/>
              <a:tblGrid>
                <a:gridCol w="3432175"/>
              </a:tblGrid>
              <a:tr h="40843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5100" algn="l" rtl="0" eaLnBrk="0">
                        <a:lnSpc>
                          <a:spcPct val="89000"/>
                        </a:lnSpc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①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72" name="table 3272"/>
          <p:cNvGraphicFramePr>
            <a:graphicFrameLocks noGrp="1"/>
          </p:cNvGraphicFramePr>
          <p:nvPr/>
        </p:nvGraphicFramePr>
        <p:xfrm>
          <a:off x="320992" y="5245417"/>
          <a:ext cx="11547475" cy="1179830"/>
        </p:xfrm>
        <a:graphic>
          <a:graphicData uri="http://schemas.openxmlformats.org/drawingml/2006/table">
            <a:tbl>
              <a:tblPr/>
              <a:tblGrid>
                <a:gridCol w="11547475"/>
              </a:tblGrid>
              <a:tr h="11512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6172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sz="2000" b="1" kern="0" spc="-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① 选择订单</a:t>
                      </a: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2000" b="1" kern="0" spc="-4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-“</a:t>
                      </a:r>
                      <a:r>
                        <a:rPr sz="2000" b="1" kern="0" spc="-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 选择要绑定的设备型号</a:t>
                      </a: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2000" b="1" kern="0" spc="-4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-“</a:t>
                      </a:r>
                      <a:r>
                        <a:rPr sz="2000" b="1" kern="0" spc="-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③ 输入设备IMEI号进行单</a:t>
                      </a:r>
                      <a:r>
                        <a:rPr sz="2000" b="1" kern="0" spc="-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个绑定</a:t>
                      </a:r>
                      <a:r>
                        <a:rPr sz="20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4" name="textbox 3274"/>
          <p:cNvSpPr/>
          <p:nvPr/>
        </p:nvSpPr>
        <p:spPr>
          <a:xfrm>
            <a:off x="581969" y="269284"/>
            <a:ext cx="6189979" cy="4591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3200" b="1" kern="0" spc="-1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Web端终端绑定：设备绑定（二）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276" name="table 3276"/>
          <p:cNvGraphicFramePr>
            <a:graphicFrameLocks noGrp="1"/>
          </p:cNvGraphicFramePr>
          <p:nvPr/>
        </p:nvGraphicFramePr>
        <p:xfrm>
          <a:off x="4023677" y="1949767"/>
          <a:ext cx="3564889" cy="423545"/>
        </p:xfrm>
        <a:graphic>
          <a:graphicData uri="http://schemas.openxmlformats.org/drawingml/2006/table">
            <a:tbl>
              <a:tblPr/>
              <a:tblGrid>
                <a:gridCol w="3564889"/>
              </a:tblGrid>
              <a:tr h="3949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78" name="picture 32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pic>
        <p:nvPicPr>
          <p:cNvPr id="3280" name="picture 32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254215" y="217388"/>
            <a:ext cx="723997" cy="530588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2" name="picture 32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5279" y="965834"/>
            <a:ext cx="7839709" cy="4132580"/>
          </a:xfrm>
          <a:prstGeom prst="rect">
            <a:avLst/>
          </a:prstGeom>
        </p:spPr>
      </p:pic>
      <p:graphicFrame>
        <p:nvGraphicFramePr>
          <p:cNvPr id="3284" name="table 3284"/>
          <p:cNvGraphicFramePr>
            <a:graphicFrameLocks noGrp="1"/>
          </p:cNvGraphicFramePr>
          <p:nvPr/>
        </p:nvGraphicFramePr>
        <p:xfrm>
          <a:off x="325754" y="956246"/>
          <a:ext cx="7858125" cy="4151629"/>
        </p:xfrm>
        <a:graphic>
          <a:graphicData uri="http://schemas.openxmlformats.org/drawingml/2006/table">
            <a:tbl>
              <a:tblPr/>
              <a:tblGrid>
                <a:gridCol w="4286884"/>
                <a:gridCol w="3571240"/>
              </a:tblGrid>
              <a:tr h="41516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4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6215" algn="l" rtl="0" eaLnBrk="0">
                        <a:lnSpc>
                          <a:spcPct val="89000"/>
                        </a:lnSpc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6329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①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717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③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86" name="table 3286"/>
          <p:cNvGraphicFramePr>
            <a:graphicFrameLocks noGrp="1"/>
          </p:cNvGraphicFramePr>
          <p:nvPr/>
        </p:nvGraphicFramePr>
        <p:xfrm>
          <a:off x="8438451" y="956246"/>
          <a:ext cx="3341369" cy="4152265"/>
        </p:xfrm>
        <a:graphic>
          <a:graphicData uri="http://schemas.openxmlformats.org/drawingml/2006/table">
            <a:tbl>
              <a:tblPr/>
              <a:tblGrid>
                <a:gridCol w="3341369"/>
              </a:tblGrid>
              <a:tr h="41427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88" name="picture 32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448040" y="965835"/>
            <a:ext cx="3322954" cy="4133214"/>
          </a:xfrm>
          <a:prstGeom prst="rect">
            <a:avLst/>
          </a:prstGeom>
        </p:spPr>
      </p:pic>
      <p:graphicFrame>
        <p:nvGraphicFramePr>
          <p:cNvPr id="3290" name="table 3290"/>
          <p:cNvGraphicFramePr>
            <a:graphicFrameLocks noGrp="1"/>
          </p:cNvGraphicFramePr>
          <p:nvPr/>
        </p:nvGraphicFramePr>
        <p:xfrm>
          <a:off x="320992" y="5245417"/>
          <a:ext cx="7867650" cy="1397635"/>
        </p:xfrm>
        <a:graphic>
          <a:graphicData uri="http://schemas.openxmlformats.org/drawingml/2006/table">
            <a:tbl>
              <a:tblPr/>
              <a:tblGrid>
                <a:gridCol w="7867650"/>
              </a:tblGrid>
              <a:tr h="13690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8686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8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sz="1800" b="1" kern="0" spc="-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① 设备档案</a:t>
                      </a:r>
                      <a:r>
                        <a:rPr sz="18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1800" b="1" kern="0" spc="-4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8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-“</a:t>
                      </a:r>
                      <a:r>
                        <a:rPr sz="1800" b="1" kern="0" spc="-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 设备信息</a:t>
                      </a:r>
                      <a:r>
                        <a:rPr sz="18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1800" b="1" kern="0" spc="-4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8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-“</a:t>
                      </a:r>
                      <a:r>
                        <a:rPr sz="1800" b="1" kern="0" spc="-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③ </a:t>
                      </a:r>
                      <a:r>
                        <a:rPr sz="1800" b="1" kern="0" spc="-6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编辑</a:t>
                      </a:r>
                      <a:r>
                        <a:rPr sz="1800" b="1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92" name="textbox 3292"/>
          <p:cNvSpPr/>
          <p:nvPr/>
        </p:nvSpPr>
        <p:spPr>
          <a:xfrm>
            <a:off x="581969" y="204688"/>
            <a:ext cx="11409044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Web端终端绑定：设备基础信息编辑（一）   </a:t>
            </a:r>
            <a:r>
              <a:rPr sz="3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294" name="picture 32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39198" y="217388"/>
            <a:ext cx="723997" cy="530588"/>
          </a:xfrm>
          <a:prstGeom prst="rect">
            <a:avLst/>
          </a:prstGeom>
        </p:spPr>
      </p:pic>
      <p:graphicFrame>
        <p:nvGraphicFramePr>
          <p:cNvPr id="3296" name="table 3296"/>
          <p:cNvGraphicFramePr>
            <a:graphicFrameLocks noGrp="1"/>
          </p:cNvGraphicFramePr>
          <p:nvPr/>
        </p:nvGraphicFramePr>
        <p:xfrm>
          <a:off x="8440737" y="5245417"/>
          <a:ext cx="3343909" cy="1397000"/>
        </p:xfrm>
        <a:graphic>
          <a:graphicData uri="http://schemas.openxmlformats.org/drawingml/2006/table">
            <a:tbl>
              <a:tblPr/>
              <a:tblGrid>
                <a:gridCol w="3343909"/>
              </a:tblGrid>
              <a:tr h="13684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6680" indent="9525" algn="l" rtl="0" eaLnBrk="0">
                        <a:lnSpc>
                          <a:spcPct val="137000"/>
                        </a:lnSpc>
                        <a:spcBef>
                          <a:spcPts val="5"/>
                        </a:spcBef>
                      </a:pPr>
                      <a:r>
                        <a:rPr sz="9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1.设备名称：建议以空调所在空间信息命名， 例如“21</a:t>
                      </a:r>
                      <a:r>
                        <a:rPr sz="9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9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楼101房间空调”。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11760" algn="l" rtl="0" eaLnBrk="0">
                        <a:lnSpc>
                          <a:spcPct val="98000"/>
                        </a:lnSpc>
                        <a:spcBef>
                          <a:spcPts val="650"/>
                        </a:spcBef>
                      </a:pPr>
                      <a:r>
                        <a:rPr sz="9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 安装地址/空间信息：从录入的信息直接勾选。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14935" algn="l" rtl="0" eaLnBrk="0">
                        <a:lnSpc>
                          <a:spcPct val="98000"/>
                        </a:lnSpc>
                        <a:spcBef>
                          <a:spcPts val="740"/>
                        </a:spcBef>
                      </a:pPr>
                      <a:r>
                        <a:rPr sz="9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 采控点：</a:t>
                      </a:r>
                      <a:r>
                        <a:rPr sz="900" b="1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建议写空调的</a:t>
                      </a:r>
                      <a:r>
                        <a:rPr sz="9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具体位置，</a:t>
                      </a:r>
                      <a:r>
                        <a:rPr sz="900" b="1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例如“前台空调”。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6680" algn="l" rtl="0" eaLnBrk="0">
                        <a:lnSpc>
                          <a:spcPct val="98000"/>
                        </a:lnSpc>
                      </a:pPr>
                      <a:r>
                        <a:rPr sz="9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 设备图片 ：拍照后上传。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98" name="picture 32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0" name="picture 33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067425" y="1046480"/>
            <a:ext cx="5922644" cy="3409314"/>
          </a:xfrm>
          <a:prstGeom prst="rect">
            <a:avLst/>
          </a:prstGeom>
        </p:spPr>
      </p:pic>
      <p:graphicFrame>
        <p:nvGraphicFramePr>
          <p:cNvPr id="3302" name="table 3302"/>
          <p:cNvGraphicFramePr>
            <a:graphicFrameLocks noGrp="1"/>
          </p:cNvGraphicFramePr>
          <p:nvPr/>
        </p:nvGraphicFramePr>
        <p:xfrm>
          <a:off x="6057836" y="1036891"/>
          <a:ext cx="5941059" cy="3428365"/>
        </p:xfrm>
        <a:graphic>
          <a:graphicData uri="http://schemas.openxmlformats.org/drawingml/2006/table">
            <a:tbl>
              <a:tblPr/>
              <a:tblGrid>
                <a:gridCol w="5941059"/>
              </a:tblGrid>
              <a:tr h="34188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1440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20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⑤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8" name="group 58"/>
          <p:cNvGrpSpPr/>
          <p:nvPr/>
        </p:nvGrpSpPr>
        <p:grpSpPr>
          <a:xfrm rot="21600000">
            <a:off x="264159" y="1046480"/>
            <a:ext cx="5695950" cy="3409314"/>
            <a:chOff x="0" y="0"/>
            <a:chExt cx="5695950" cy="3409314"/>
          </a:xfrm>
        </p:grpSpPr>
        <p:pic>
          <p:nvPicPr>
            <p:cNvPr id="3304" name="picture 330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695950" cy="3409314"/>
            </a:xfrm>
            <a:prstGeom prst="rect">
              <a:avLst/>
            </a:prstGeom>
          </p:spPr>
        </p:pic>
        <p:sp>
          <p:nvSpPr>
            <p:cNvPr id="3306" name="textbox 3306"/>
            <p:cNvSpPr/>
            <p:nvPr/>
          </p:nvSpPr>
          <p:spPr>
            <a:xfrm>
              <a:off x="-12700" y="-12700"/>
              <a:ext cx="5721350" cy="343471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13790" algn="l" rtl="0" eaLnBrk="0">
                <a:lnSpc>
                  <a:spcPct val="89000"/>
                </a:lnSpc>
                <a:spcBef>
                  <a:spcPts val="0"/>
                </a:spcBef>
              </a:pPr>
              <a:r>
                <a:rPr sz="2000" b="1" kern="0" spc="-1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②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13105" algn="l" rtl="0" eaLnBrk="0">
                <a:lnSpc>
                  <a:spcPts val="2890"/>
                </a:lnSpc>
                <a:spcBef>
                  <a:spcPts val="585"/>
                </a:spcBef>
              </a:pPr>
              <a:r>
                <a:rPr sz="3000" b="1" kern="0" spc="0" baseline="2400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①</a:t>
              </a:r>
              <a:r>
                <a:rPr sz="1900" b="1" kern="0" spc="2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  </a:t>
              </a:r>
              <a:r>
                <a:rPr sz="3000" b="1" kern="0" spc="0" baseline="-100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③</a:t>
              </a:r>
              <a:endParaRPr sz="3000" baseline="-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4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4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932305" algn="l" rtl="0" eaLnBrk="0">
                <a:lnSpc>
                  <a:spcPct val="89000"/>
                </a:lnSpc>
                <a:spcBef>
                  <a:spcPts val="5"/>
                </a:spcBef>
              </a:pPr>
              <a:r>
                <a:rPr sz="2000" b="1" kern="0" spc="-1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④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aphicFrame>
        <p:nvGraphicFramePr>
          <p:cNvPr id="3308" name="table 3308"/>
          <p:cNvGraphicFramePr>
            <a:graphicFrameLocks noGrp="1"/>
          </p:cNvGraphicFramePr>
          <p:nvPr/>
        </p:nvGraphicFramePr>
        <p:xfrm>
          <a:off x="249872" y="4620577"/>
          <a:ext cx="6365240" cy="2010410"/>
        </p:xfrm>
        <a:graphic>
          <a:graphicData uri="http://schemas.openxmlformats.org/drawingml/2006/table">
            <a:tbl>
              <a:tblPr/>
              <a:tblGrid>
                <a:gridCol w="6365240"/>
              </a:tblGrid>
              <a:tr h="19818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2915" algn="l" rtl="0" eaLnBrk="0">
                        <a:lnSpc>
                          <a:spcPct val="89000"/>
                        </a:lnSpc>
                      </a:pPr>
                      <a:r>
                        <a:rPr sz="18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sz="1800" b="1" kern="0" spc="-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① 节能应用魔方-空调节能管理</a:t>
                      </a:r>
                      <a:r>
                        <a:rPr sz="18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1800" b="1" kern="0" spc="-4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8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-“</a:t>
                      </a:r>
                      <a:r>
                        <a:rPr sz="1800" b="1" kern="0" spc="-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 远程控制</a:t>
                      </a:r>
                      <a:r>
                        <a:rPr sz="18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1800" b="1" kern="0" spc="-4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8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18235" algn="l" rtl="0" eaLnBrk="0">
                        <a:lnSpc>
                          <a:spcPct val="89000"/>
                        </a:lnSpc>
                      </a:pPr>
                      <a:r>
                        <a:rPr sz="18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sz="1800" b="1" kern="0" spc="-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③ 编辑</a:t>
                      </a:r>
                      <a:r>
                        <a:rPr sz="18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1800" b="1" kern="0" spc="-4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8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-”</a:t>
                      </a:r>
                      <a:r>
                        <a:rPr sz="1800" b="1" kern="0" spc="-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④信息维护</a:t>
                      </a:r>
                      <a:r>
                        <a:rPr sz="18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”-“</a:t>
                      </a:r>
                      <a:r>
                        <a:rPr sz="1800" b="1" kern="0" spc="-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⑤修改</a:t>
                      </a:r>
                      <a:r>
                        <a:rPr sz="1800" b="1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endParaRPr sz="1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10" name="table 3310"/>
          <p:cNvGraphicFramePr>
            <a:graphicFrameLocks noGrp="1"/>
          </p:cNvGraphicFramePr>
          <p:nvPr/>
        </p:nvGraphicFramePr>
        <p:xfrm>
          <a:off x="6729412" y="4620577"/>
          <a:ext cx="5140325" cy="2010410"/>
        </p:xfrm>
        <a:graphic>
          <a:graphicData uri="http://schemas.openxmlformats.org/drawingml/2006/table">
            <a:tbl>
              <a:tblPr/>
              <a:tblGrid>
                <a:gridCol w="5140325"/>
              </a:tblGrid>
              <a:tr h="19818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5270" algn="l" rtl="0" eaLnBrk="0">
                        <a:lnSpc>
                          <a:spcPct val="94000"/>
                        </a:lnSpc>
                      </a:pPr>
                      <a:r>
                        <a:rPr sz="15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 空调品牌：按空调实际品</a:t>
                      </a:r>
                      <a:r>
                        <a:rPr sz="15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牌填写。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47015" algn="l" rtl="0" eaLnBrk="0">
                        <a:lnSpc>
                          <a:spcPct val="94000"/>
                        </a:lnSpc>
                        <a:spcBef>
                          <a:spcPts val="1190"/>
                        </a:spcBef>
                      </a:pPr>
                      <a:r>
                        <a:rPr sz="15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 空调型号：按空调实际型号填写。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52095" algn="l" rtl="0" eaLnBrk="0">
                        <a:lnSpc>
                          <a:spcPct val="94000"/>
                        </a:lnSpc>
                        <a:spcBef>
                          <a:spcPts val="1190"/>
                        </a:spcBef>
                      </a:pPr>
                      <a:r>
                        <a:rPr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 空调类型：按空调的实际型号下拉选择。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0030" algn="l" rtl="0" eaLnBrk="0">
                        <a:lnSpc>
                          <a:spcPct val="94000"/>
                        </a:lnSpc>
                      </a:pPr>
                      <a:r>
                        <a:rPr sz="15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 空调安装地址</a:t>
                      </a:r>
                      <a:r>
                        <a:rPr sz="1500" b="1" kern="0" spc="3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：参考设备安装</a:t>
                      </a:r>
                      <a:r>
                        <a:rPr sz="15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地址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12" name="textbox 3312"/>
          <p:cNvSpPr/>
          <p:nvPr/>
        </p:nvSpPr>
        <p:spPr>
          <a:xfrm>
            <a:off x="581969" y="204688"/>
            <a:ext cx="11409044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Web端终端绑定：设备基础信息编辑（二）   </a:t>
            </a:r>
            <a:r>
              <a:rPr sz="3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314" name="picture 33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61272" y="217388"/>
            <a:ext cx="723997" cy="530588"/>
          </a:xfrm>
          <a:prstGeom prst="rect">
            <a:avLst/>
          </a:prstGeom>
        </p:spPr>
      </p:pic>
      <p:pic>
        <p:nvPicPr>
          <p:cNvPr id="3316" name="picture 33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8" name="picture 33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33679" y="1168400"/>
            <a:ext cx="7908290" cy="3900804"/>
          </a:xfrm>
          <a:prstGeom prst="rect">
            <a:avLst/>
          </a:prstGeom>
        </p:spPr>
      </p:pic>
      <p:pic>
        <p:nvPicPr>
          <p:cNvPr id="3320" name="picture 33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186419" y="941070"/>
            <a:ext cx="3500119" cy="3870959"/>
          </a:xfrm>
          <a:prstGeom prst="rect">
            <a:avLst/>
          </a:prstGeom>
        </p:spPr>
      </p:pic>
      <p:graphicFrame>
        <p:nvGraphicFramePr>
          <p:cNvPr id="3322" name="table 3322"/>
          <p:cNvGraphicFramePr>
            <a:graphicFrameLocks noGrp="1"/>
          </p:cNvGraphicFramePr>
          <p:nvPr/>
        </p:nvGraphicFramePr>
        <p:xfrm>
          <a:off x="256222" y="5193347"/>
          <a:ext cx="7880350" cy="1404619"/>
        </p:xfrm>
        <a:graphic>
          <a:graphicData uri="http://schemas.openxmlformats.org/drawingml/2006/table">
            <a:tbl>
              <a:tblPr/>
              <a:tblGrid>
                <a:gridCol w="7880350"/>
              </a:tblGrid>
              <a:tr h="13760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163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9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①</a:t>
                      </a:r>
                      <a:r>
                        <a:rPr sz="9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9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点击“</a:t>
                      </a:r>
                      <a:r>
                        <a:rPr sz="900" b="1" kern="0" spc="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节能应用魔方</a:t>
                      </a:r>
                      <a:r>
                        <a:rPr sz="9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900" b="1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-“</a:t>
                      </a:r>
                      <a:r>
                        <a:rPr sz="900" b="1" kern="0" spc="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插座供电管理</a:t>
                      </a:r>
                      <a:r>
                        <a:rPr sz="9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sz="900" b="1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-“</a:t>
                      </a:r>
                      <a:r>
                        <a:rPr sz="900" b="1" kern="0" spc="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用电管理</a:t>
                      </a:r>
                      <a:r>
                        <a:rPr sz="9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”；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41630" algn="l" rtl="0" eaLnBrk="0">
                        <a:lnSpc>
                          <a:spcPct val="98000"/>
                        </a:lnSpc>
                        <a:spcBef>
                          <a:spcPts val="740"/>
                        </a:spcBef>
                      </a:pPr>
                      <a:r>
                        <a:rPr sz="9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</a:t>
                      </a:r>
                      <a:r>
                        <a:rPr sz="9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9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定载配置：</a:t>
                      </a:r>
                      <a:r>
                        <a:rPr sz="900" b="1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配置插座</a:t>
                      </a:r>
                      <a:r>
                        <a:rPr sz="9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对应的定载功率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41630" algn="l" rtl="0" eaLnBrk="0">
                        <a:lnSpc>
                          <a:spcPct val="98000"/>
                        </a:lnSpc>
                        <a:spcBef>
                          <a:spcPts val="740"/>
                        </a:spcBef>
                      </a:pPr>
                      <a:r>
                        <a:rPr sz="9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③</a:t>
                      </a:r>
                      <a:r>
                        <a:rPr sz="9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9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延时配置：</a:t>
                      </a:r>
                      <a:r>
                        <a:rPr sz="900" b="1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配置插座对应延时执行供电或断电操</a:t>
                      </a:r>
                      <a:r>
                        <a:rPr sz="9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作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163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9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④</a:t>
                      </a:r>
                      <a:r>
                        <a:rPr sz="9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9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定额配置：</a:t>
                      </a:r>
                      <a:r>
                        <a:rPr sz="900" b="1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配置插座对</a:t>
                      </a:r>
                      <a:r>
                        <a:rPr sz="9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应的定额电量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24" name="textbox 3324"/>
          <p:cNvSpPr/>
          <p:nvPr/>
        </p:nvSpPr>
        <p:spPr>
          <a:xfrm>
            <a:off x="584410" y="204688"/>
            <a:ext cx="11406505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定载配置、延时配置、定额配置                     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326" name="picture 33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50872" y="217388"/>
            <a:ext cx="723997" cy="530588"/>
          </a:xfrm>
          <a:prstGeom prst="rect">
            <a:avLst/>
          </a:prstGeom>
        </p:spPr>
      </p:pic>
      <p:pic>
        <p:nvPicPr>
          <p:cNvPr id="3328" name="picture 33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226425" y="4912359"/>
            <a:ext cx="3392169" cy="1765935"/>
          </a:xfrm>
          <a:prstGeom prst="rect">
            <a:avLst/>
          </a:prstGeom>
        </p:spPr>
      </p:pic>
      <p:pic>
        <p:nvPicPr>
          <p:cNvPr id="3330" name="picture 33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2" name="picture 33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7997"/>
          </a:xfrm>
          <a:prstGeom prst="rect">
            <a:avLst/>
          </a:prstGeom>
        </p:spPr>
      </p:pic>
      <p:pic>
        <p:nvPicPr>
          <p:cNvPr id="3334" name="picture 33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62953" y="9093"/>
            <a:ext cx="11715259" cy="994968"/>
          </a:xfrm>
          <a:prstGeom prst="rect">
            <a:avLst/>
          </a:prstGeom>
        </p:spPr>
      </p:pic>
      <p:sp>
        <p:nvSpPr>
          <p:cNvPr id="3336" name="textbox 3336"/>
          <p:cNvSpPr/>
          <p:nvPr/>
        </p:nvSpPr>
        <p:spPr>
          <a:xfrm>
            <a:off x="4452741" y="1997741"/>
            <a:ext cx="3255645" cy="17856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3900" b="1" kern="0" spc="3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绿色节能产品</a:t>
            </a:r>
            <a:endParaRPr sz="3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79755" algn="l" rtl="0" eaLnBrk="0">
              <a:lnSpc>
                <a:spcPct val="91000"/>
              </a:lnSpc>
              <a:spcBef>
                <a:spcPts val="5"/>
              </a:spcBef>
            </a:pPr>
            <a:r>
              <a:rPr sz="3900" b="1" kern="0" spc="2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常见问题</a:t>
            </a:r>
            <a:endParaRPr sz="3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" name="rect 3338"/>
          <p:cNvSpPr/>
          <p:nvPr/>
        </p:nvSpPr>
        <p:spPr>
          <a:xfrm>
            <a:off x="6923913" y="1743201"/>
            <a:ext cx="3532885" cy="707771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40" name="rect 3340"/>
          <p:cNvSpPr/>
          <p:nvPr/>
        </p:nvSpPr>
        <p:spPr>
          <a:xfrm>
            <a:off x="6923913" y="3107816"/>
            <a:ext cx="3532885" cy="707898"/>
          </a:xfrm>
          <a:prstGeom prst="rect">
            <a:avLst/>
          </a:prstGeom>
          <a:solidFill>
            <a:srgbClr val="C00000">
              <a:alpha val="2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42" name="rect 3342"/>
          <p:cNvSpPr/>
          <p:nvPr/>
        </p:nvSpPr>
        <p:spPr>
          <a:xfrm>
            <a:off x="6923913" y="4472432"/>
            <a:ext cx="3532885" cy="707897"/>
          </a:xfrm>
          <a:prstGeom prst="rect">
            <a:avLst/>
          </a:prstGeom>
          <a:solidFill>
            <a:srgbClr val="C00000">
              <a:alpha val="2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44" name="textbox 3344"/>
          <p:cNvSpPr/>
          <p:nvPr/>
        </p:nvSpPr>
        <p:spPr>
          <a:xfrm>
            <a:off x="5155129" y="1810943"/>
            <a:ext cx="6474459" cy="48945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5460" algn="l" rtl="0" eaLnBrk="0">
              <a:lnSpc>
                <a:spcPct val="90000"/>
              </a:lnSpc>
            </a:pPr>
            <a:r>
              <a:rPr sz="7300" b="1" kern="0" spc="-10" baseline="-400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r>
              <a:rPr sz="4700" b="1" kern="0" spc="-1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4900" b="1" kern="0" spc="-10" baseline="4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室内绿色照明</a:t>
            </a:r>
            <a:r>
              <a:rPr sz="31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31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sz="3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5460" algn="l" rtl="0" eaLnBrk="0">
              <a:lnSpc>
                <a:spcPct val="90000"/>
              </a:lnSpc>
              <a:spcBef>
                <a:spcPts val="1430"/>
              </a:spcBef>
            </a:pPr>
            <a:r>
              <a:rPr sz="7300" b="1" kern="0" spc="-10" baseline="-500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r>
              <a:rPr sz="4700" b="1" kern="0" spc="-1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4900" b="1" kern="0" spc="-10" baseline="50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分体空调智控</a:t>
            </a:r>
            <a:r>
              <a:rPr sz="31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31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sz="3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5460" algn="l" rtl="0" eaLnBrk="0">
              <a:lnSpc>
                <a:spcPct val="90000"/>
              </a:lnSpc>
              <a:spcBef>
                <a:spcPts val="1425"/>
              </a:spcBef>
            </a:pPr>
            <a:r>
              <a:rPr sz="7300" b="1" kern="0" spc="-20" baseline="-400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r>
              <a:rPr sz="4700" b="1" kern="0" spc="7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4900" b="1" kern="0" spc="-20" baseline="60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安全控电</a:t>
            </a:r>
            <a:r>
              <a:rPr sz="31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endParaRPr sz="3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0"/>
              </a:spcBef>
            </a:pPr>
            <a:r>
              <a:rPr sz="1600" b="1" i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赋</a:t>
            </a:r>
            <a:r>
              <a:rPr sz="16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600" b="1" i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6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600" b="1" i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</a:t>
            </a:r>
            <a:r>
              <a:rPr sz="16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600" b="1" i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</a:t>
            </a:r>
            <a:r>
              <a:rPr sz="16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346" name="picture 33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397343" y="6578820"/>
            <a:ext cx="4212209" cy="39999"/>
          </a:xfrm>
          <a:prstGeom prst="rect">
            <a:avLst/>
          </a:prstGeom>
        </p:spPr>
      </p:pic>
      <p:grpSp>
        <p:nvGrpSpPr>
          <p:cNvPr id="60" name="group 60"/>
          <p:cNvGrpSpPr/>
          <p:nvPr/>
        </p:nvGrpSpPr>
        <p:grpSpPr>
          <a:xfrm rot="21600000">
            <a:off x="1158709" y="1913255"/>
            <a:ext cx="3096933" cy="3097021"/>
            <a:chOff x="0" y="0"/>
            <a:chExt cx="3096933" cy="3097021"/>
          </a:xfrm>
        </p:grpSpPr>
        <p:sp>
          <p:nvSpPr>
            <p:cNvPr id="3348" name="path 3348"/>
            <p:cNvSpPr/>
            <p:nvPr/>
          </p:nvSpPr>
          <p:spPr>
            <a:xfrm>
              <a:off x="0" y="0"/>
              <a:ext cx="3096933" cy="3097021"/>
            </a:xfrm>
            <a:custGeom>
              <a:avLst/>
              <a:gdLst/>
              <a:ahLst/>
              <a:cxnLst/>
              <a:rect l="0" t="0" r="0" b="0"/>
              <a:pathLst>
                <a:path w="4877" h="4877">
                  <a:moveTo>
                    <a:pt x="0" y="2438"/>
                  </a:moveTo>
                  <a:cubicBezTo>
                    <a:pt x="0" y="1091"/>
                    <a:pt x="1091" y="0"/>
                    <a:pt x="2438" y="0"/>
                  </a:cubicBezTo>
                  <a:cubicBezTo>
                    <a:pt x="3785" y="0"/>
                    <a:pt x="4877" y="1091"/>
                    <a:pt x="4877" y="2438"/>
                  </a:cubicBezTo>
                  <a:cubicBezTo>
                    <a:pt x="4877" y="3785"/>
                    <a:pt x="3785" y="4877"/>
                    <a:pt x="2438" y="4877"/>
                  </a:cubicBezTo>
                  <a:cubicBezTo>
                    <a:pt x="1091" y="4877"/>
                    <a:pt x="0" y="3785"/>
                    <a:pt x="0" y="2438"/>
                  </a:cubicBezTo>
                </a:path>
              </a:pathLst>
            </a:custGeom>
            <a:solidFill>
              <a:srgbClr val="F2F2F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350" name="textbox 3350"/>
            <p:cNvSpPr/>
            <p:nvPr/>
          </p:nvSpPr>
          <p:spPr>
            <a:xfrm>
              <a:off x="-12700" y="-12700"/>
              <a:ext cx="3122929" cy="312292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71550" algn="l" rtl="0" eaLnBrk="0">
                <a:lnSpc>
                  <a:spcPct val="89000"/>
                </a:lnSpc>
                <a:spcBef>
                  <a:spcPts val="0"/>
                </a:spcBef>
              </a:pPr>
              <a:r>
                <a:rPr sz="4800" b="1" kern="0" spc="-50" dirty="0">
                  <a:solidFill>
                    <a:srgbClr val="B8160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目录</a:t>
              </a:r>
              <a:endParaRPr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352" name="rect 3352"/>
          <p:cNvSpPr/>
          <p:nvPr/>
        </p:nvSpPr>
        <p:spPr>
          <a:xfrm>
            <a:off x="6919150" y="3103054"/>
            <a:ext cx="3542410" cy="717423"/>
          </a:xfrm>
          <a:prstGeom prst="rect">
            <a:avLst/>
          </a:prstGeom>
          <a:solidFill>
            <a:srgbClr val="C00000">
              <a:alpha val="2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54" name="rect 3354"/>
          <p:cNvSpPr/>
          <p:nvPr/>
        </p:nvSpPr>
        <p:spPr>
          <a:xfrm>
            <a:off x="6919150" y="4467669"/>
            <a:ext cx="3542410" cy="717422"/>
          </a:xfrm>
          <a:prstGeom prst="rect">
            <a:avLst/>
          </a:prstGeom>
          <a:solidFill>
            <a:srgbClr val="C00000">
              <a:alpha val="2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56" name="rect 3356"/>
          <p:cNvSpPr/>
          <p:nvPr/>
        </p:nvSpPr>
        <p:spPr>
          <a:xfrm>
            <a:off x="6919150" y="1738439"/>
            <a:ext cx="3542410" cy="717296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358" name="picture 33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88759" y="246862"/>
            <a:ext cx="1694052" cy="539013"/>
          </a:xfrm>
          <a:prstGeom prst="rect">
            <a:avLst/>
          </a:prstGeom>
        </p:spPr>
      </p:pic>
      <p:pic>
        <p:nvPicPr>
          <p:cNvPr id="3360" name="picture 33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282570" y="740790"/>
            <a:ext cx="9333738" cy="50800"/>
          </a:xfrm>
          <a:prstGeom prst="rect">
            <a:avLst/>
          </a:prstGeom>
        </p:spPr>
      </p:pic>
      <p:pic>
        <p:nvPicPr>
          <p:cNvPr id="3362" name="picture 33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254215" y="217388"/>
            <a:ext cx="723997" cy="530588"/>
          </a:xfrm>
          <a:prstGeom prst="rect">
            <a:avLst/>
          </a:prstGeom>
        </p:spPr>
      </p:pic>
      <p:pic>
        <p:nvPicPr>
          <p:cNvPr id="3364" name="picture 33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75729" y="6578888"/>
            <a:ext cx="4074540" cy="39932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textbox 3366"/>
          <p:cNvSpPr/>
          <p:nvPr/>
        </p:nvSpPr>
        <p:spPr>
          <a:xfrm>
            <a:off x="416537" y="1159814"/>
            <a:ext cx="8190865" cy="2944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ct val="89000"/>
              </a:lnSpc>
            </a:pP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Q：客户有账号了，密码在哪里可以获取</a:t>
            </a:r>
            <a:r>
              <a:rPr sz="18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750" indent="-146050" algn="l" rtl="0" eaLnBrk="0">
              <a:lnSpc>
                <a:spcPct val="122000"/>
              </a:lnSpc>
              <a:spcBef>
                <a:spcPts val="54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A：业务开通完毕后客户会收到类似右边的一条短信，里面包含了账号及密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码。    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（如手机收信箱未能找到，可尝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试在屏蔽箱/垃圾箱查找）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ct val="89000"/>
              </a:lnSpc>
              <a:spcBef>
                <a:spcPts val="540"/>
              </a:spcBef>
            </a:pP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Q：客户想要修改密码，在哪里可以修改</a:t>
            </a:r>
            <a:r>
              <a:rPr sz="18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24000"/>
              </a:lnSpc>
              <a:spcBef>
                <a:spcPts val="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A：在平台的登录页面左下角，点击【忘记密码】按钮，通过输入账号、对应的手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机号及短信验证码，即可重置账号的密码。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68" name="textbox 3368"/>
          <p:cNvSpPr/>
          <p:nvPr/>
        </p:nvSpPr>
        <p:spPr>
          <a:xfrm>
            <a:off x="416537" y="4624882"/>
            <a:ext cx="6369684" cy="20275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ct val="89000"/>
              </a:lnSpc>
            </a:pP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Q：登录平台后发现不是想要进入的账号，是为什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么？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4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A：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原因：该手机号关联了多个账号。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可以通过点击平台右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上角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indent="7620" algn="l" rtl="0" eaLnBrk="0">
              <a:lnSpc>
                <a:spcPct val="151000"/>
              </a:lnSpc>
              <a:spcBef>
                <a:spcPts val="6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的名称-切换租户，查看已关联的账号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情况并进行切换。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应注意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的是，切换功能仅开放给通过（手机号+短信验证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码）登录的用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户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，通过（账号+密码）登录的用户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仅可查看租户不可切换。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370" name="picture 33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805548" y="4430395"/>
            <a:ext cx="4927345" cy="2298700"/>
          </a:xfrm>
          <a:prstGeom prst="rect">
            <a:avLst/>
          </a:prstGeom>
        </p:spPr>
      </p:pic>
      <p:sp>
        <p:nvSpPr>
          <p:cNvPr id="3372" name="textbox 3372"/>
          <p:cNvSpPr/>
          <p:nvPr/>
        </p:nvSpPr>
        <p:spPr>
          <a:xfrm>
            <a:off x="594583" y="204688"/>
            <a:ext cx="11396344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室内绿色照明交付常见问题-平台登录                    </a:t>
            </a: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374" name="picture 33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62821" y="217388"/>
            <a:ext cx="723997" cy="530588"/>
          </a:xfrm>
          <a:prstGeom prst="rect">
            <a:avLst/>
          </a:prstGeom>
        </p:spPr>
      </p:pic>
      <p:pic>
        <p:nvPicPr>
          <p:cNvPr id="3376" name="picture 33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769984" y="2734817"/>
            <a:ext cx="2962909" cy="1431163"/>
          </a:xfrm>
          <a:prstGeom prst="rect">
            <a:avLst/>
          </a:prstGeom>
        </p:spPr>
      </p:pic>
      <p:pic>
        <p:nvPicPr>
          <p:cNvPr id="3378" name="picture 33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117838" y="1002792"/>
            <a:ext cx="2615056" cy="1431163"/>
          </a:xfrm>
          <a:prstGeom prst="rect">
            <a:avLst/>
          </a:prstGeom>
        </p:spPr>
      </p:pic>
      <p:pic>
        <p:nvPicPr>
          <p:cNvPr id="3380" name="picture 33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2" name="picture 33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752467" y="1670558"/>
            <a:ext cx="4026153" cy="1414526"/>
          </a:xfrm>
          <a:prstGeom prst="rect">
            <a:avLst/>
          </a:prstGeom>
        </p:spPr>
      </p:pic>
      <p:sp>
        <p:nvSpPr>
          <p:cNvPr id="3384" name="textbox 3384"/>
          <p:cNvSpPr/>
          <p:nvPr/>
        </p:nvSpPr>
        <p:spPr>
          <a:xfrm>
            <a:off x="414934" y="1159814"/>
            <a:ext cx="4383404" cy="49161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320" algn="l" rtl="0" eaLnBrk="0">
              <a:lnSpc>
                <a:spcPct val="89000"/>
              </a:lnSpc>
            </a:pP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Q：网关添加后显示未激活</a:t>
            </a:r>
            <a:r>
              <a:rPr sz="18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，怎么处理？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algn="l" rtl="0" eaLnBrk="0">
              <a:lnSpc>
                <a:spcPct val="89000"/>
              </a:lnSpc>
              <a:spcBef>
                <a:spcPts val="540"/>
              </a:spcBef>
            </a:pP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A：</a:t>
            </a:r>
            <a:r>
              <a:rPr sz="1800" kern="0" spc="-4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sz="1800" b="1" kern="0" spc="-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优先检查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添加的设备</a:t>
            </a: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编号是否正确，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24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应正确输入智能网关背面的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C地址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" algn="l" rtl="0" eaLnBrk="0">
              <a:lnSpc>
                <a:spcPct val="89000"/>
              </a:lnSpc>
              <a:spcBef>
                <a:spcPts val="1320"/>
              </a:spcBef>
            </a:pP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sz="1800" b="1" kern="0" spc="-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其次检查</a:t>
            </a: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网关设</a:t>
            </a:r>
            <a:r>
              <a:rPr sz="18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备的亮灯情况：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6985" algn="l" rtl="0" eaLnBrk="0">
              <a:lnSpc>
                <a:spcPct val="132000"/>
              </a:lnSpc>
              <a:spcBef>
                <a:spcPts val="135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⑴网关绿灯常亮：网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关未插网线/接口不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稳/网线质量太差/拿不到ip地址，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此时应     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检查网线/网关所处局域网情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况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3495" indent="-3175" algn="l" rtl="0" eaLnBrk="0">
              <a:lnSpc>
                <a:spcPct val="132000"/>
              </a:lnSpc>
              <a:spcBef>
                <a:spcPts val="117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⑵网关绿灯慢闪（1.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5秒闪1次）：网络内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网通，外网不通，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此时应检查网关与外网</a:t>
            </a:r>
            <a:r>
              <a:rPr sz="18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的连通情况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indent="2540" algn="l" rtl="0" eaLnBrk="0">
              <a:lnSpc>
                <a:spcPct val="147000"/>
              </a:lnSpc>
              <a:spcBef>
                <a:spcPts val="135"/>
              </a:spcBef>
            </a:pP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⑶网关绿灯快闪（1秒闪2次</a:t>
            </a:r>
            <a:r>
              <a:rPr sz="1800" b="1" kern="0" spc="-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）：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内外网通，</a:t>
            </a:r>
            <a:r>
              <a:rPr sz="18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表示网络连接正常。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2" name="group 62"/>
          <p:cNvGrpSpPr/>
          <p:nvPr/>
        </p:nvGrpSpPr>
        <p:grpSpPr>
          <a:xfrm rot="21600000">
            <a:off x="4752467" y="3866997"/>
            <a:ext cx="4026153" cy="2054478"/>
            <a:chOff x="0" y="0"/>
            <a:chExt cx="4026153" cy="2054478"/>
          </a:xfrm>
        </p:grpSpPr>
        <p:pic>
          <p:nvPicPr>
            <p:cNvPr id="3386" name="picture 338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4026153" cy="2054478"/>
            </a:xfrm>
            <a:prstGeom prst="rect">
              <a:avLst/>
            </a:prstGeom>
          </p:spPr>
        </p:pic>
        <p:sp>
          <p:nvSpPr>
            <p:cNvPr id="3388" name="textbox 3388"/>
            <p:cNvSpPr/>
            <p:nvPr/>
          </p:nvSpPr>
          <p:spPr>
            <a:xfrm>
              <a:off x="-12700" y="-12700"/>
              <a:ext cx="4051934" cy="208026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96975" algn="l" rtl="0" eaLnBrk="0">
                <a:lnSpc>
                  <a:spcPct val="89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网关绿灯位置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64" name="group 64"/>
          <p:cNvGrpSpPr/>
          <p:nvPr/>
        </p:nvGrpSpPr>
        <p:grpSpPr>
          <a:xfrm rot="21600000">
            <a:off x="8838946" y="953008"/>
            <a:ext cx="3016377" cy="2248534"/>
            <a:chOff x="0" y="0"/>
            <a:chExt cx="3016377" cy="2248534"/>
          </a:xfrm>
        </p:grpSpPr>
        <p:pic>
          <p:nvPicPr>
            <p:cNvPr id="3390" name="picture 33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3016377" cy="2248534"/>
            </a:xfrm>
            <a:prstGeom prst="rect">
              <a:avLst/>
            </a:prstGeom>
          </p:spPr>
        </p:pic>
        <p:sp>
          <p:nvSpPr>
            <p:cNvPr id="3392" name="textbox 3392"/>
            <p:cNvSpPr/>
            <p:nvPr/>
          </p:nvSpPr>
          <p:spPr>
            <a:xfrm>
              <a:off x="-12700" y="-12700"/>
              <a:ext cx="3042285" cy="227393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105660" algn="l" rtl="0" eaLnBrk="0">
                <a:lnSpc>
                  <a:spcPct val="89000"/>
                </a:lnSpc>
              </a:pPr>
              <a:r>
                <a:rPr sz="4400" b="1" kern="0" spc="-20" dirty="0">
                  <a:solidFill>
                    <a:srgbClr val="00B0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√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394" name="textbox 3394"/>
          <p:cNvSpPr/>
          <p:nvPr/>
        </p:nvSpPr>
        <p:spPr>
          <a:xfrm>
            <a:off x="594583" y="204688"/>
            <a:ext cx="11396344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室内绿色照明交付常见问题-网关添加及与物业信息</a:t>
            </a: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绑定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396" name="picture 33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257844" y="217388"/>
            <a:ext cx="723997" cy="530588"/>
          </a:xfrm>
          <a:prstGeom prst="rect">
            <a:avLst/>
          </a:prstGeom>
        </p:spPr>
      </p:pic>
      <p:grpSp>
        <p:nvGrpSpPr>
          <p:cNvPr id="66" name="group 66"/>
          <p:cNvGrpSpPr/>
          <p:nvPr/>
        </p:nvGrpSpPr>
        <p:grpSpPr>
          <a:xfrm rot="21600000">
            <a:off x="8838946" y="3431413"/>
            <a:ext cx="3016377" cy="1436623"/>
            <a:chOff x="0" y="0"/>
            <a:chExt cx="3016377" cy="1436623"/>
          </a:xfrm>
        </p:grpSpPr>
        <p:pic>
          <p:nvPicPr>
            <p:cNvPr id="3398" name="picture 339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3016377" cy="1436623"/>
            </a:xfrm>
            <a:prstGeom prst="rect">
              <a:avLst/>
            </a:prstGeom>
          </p:spPr>
        </p:pic>
        <p:sp>
          <p:nvSpPr>
            <p:cNvPr id="3400" name="textbox 3400"/>
            <p:cNvSpPr/>
            <p:nvPr/>
          </p:nvSpPr>
          <p:spPr>
            <a:xfrm>
              <a:off x="-12700" y="-12700"/>
              <a:ext cx="3042285" cy="14624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</a:pPr>
              <a:endParaRPr sz="8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817880" algn="l" rtl="0" eaLnBrk="0">
                <a:lnSpc>
                  <a:spcPct val="89000"/>
                </a:lnSpc>
                <a:spcBef>
                  <a:spcPts val="0"/>
                </a:spcBef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网关绿灯慢闪示意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68" name="group 68"/>
          <p:cNvGrpSpPr/>
          <p:nvPr/>
        </p:nvGrpSpPr>
        <p:grpSpPr>
          <a:xfrm rot="21600000">
            <a:off x="8838946" y="4953977"/>
            <a:ext cx="3016377" cy="1426337"/>
            <a:chOff x="0" y="0"/>
            <a:chExt cx="3016377" cy="1426337"/>
          </a:xfrm>
        </p:grpSpPr>
        <p:pic>
          <p:nvPicPr>
            <p:cNvPr id="3402" name="picture 340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3016377" cy="1426337"/>
            </a:xfrm>
            <a:prstGeom prst="rect">
              <a:avLst/>
            </a:prstGeom>
          </p:spPr>
        </p:pic>
        <p:sp>
          <p:nvSpPr>
            <p:cNvPr id="3404" name="textbox 3404"/>
            <p:cNvSpPr/>
            <p:nvPr/>
          </p:nvSpPr>
          <p:spPr>
            <a:xfrm>
              <a:off x="-12700" y="-12700"/>
              <a:ext cx="3042285" cy="14522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</a:pPr>
              <a:endParaRPr sz="8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817880" algn="l" rtl="0" eaLnBrk="0">
                <a:lnSpc>
                  <a:spcPct val="89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网关绿灯快闪示意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406" name="picture 34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752467" y="1162558"/>
            <a:ext cx="4026153" cy="1016000"/>
          </a:xfrm>
          <a:prstGeom prst="rect">
            <a:avLst/>
          </a:prstGeom>
        </p:spPr>
      </p:pic>
      <p:sp>
        <p:nvSpPr>
          <p:cNvPr id="3408" name="textbox 3408"/>
          <p:cNvSpPr/>
          <p:nvPr/>
        </p:nvSpPr>
        <p:spPr>
          <a:xfrm>
            <a:off x="7633969" y="1725924"/>
            <a:ext cx="1192530" cy="6216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25500" algn="l" rtl="0" eaLnBrk="0">
              <a:lnSpc>
                <a:spcPts val="4690"/>
              </a:lnSpc>
              <a:tabLst>
                <a:tab pos="854075" algn="l"/>
              </a:tabLst>
            </a:pPr>
            <a:r>
              <a:rPr sz="37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700" b="1" kern="0" spc="-2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</a:t>
            </a:r>
            <a:endParaRPr sz="3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410" name="picture 34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7646669" y="1845817"/>
            <a:ext cx="841756" cy="323850"/>
          </a:xfrm>
          <a:prstGeom prst="rect">
            <a:avLst/>
          </a:prstGeom>
        </p:spPr>
      </p:pic>
      <p:sp>
        <p:nvSpPr>
          <p:cNvPr id="3412" name="textbox 3412"/>
          <p:cNvSpPr/>
          <p:nvPr/>
        </p:nvSpPr>
        <p:spPr>
          <a:xfrm>
            <a:off x="8048497" y="2280412"/>
            <a:ext cx="778509" cy="7340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5575"/>
              </a:lnSpc>
            </a:pPr>
            <a:r>
              <a:rPr sz="4400" kern="0" spc="-48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</a:t>
            </a:r>
            <a:r>
              <a:rPr sz="4400" kern="0" spc="12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200" b="1" kern="0" spc="-480" baseline="170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</a:t>
            </a:r>
            <a:endParaRPr sz="6200" baseline="17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414" name="picture 34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6" name="picture 34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608317" y="1002792"/>
            <a:ext cx="5247005" cy="5807324"/>
          </a:xfrm>
          <a:prstGeom prst="rect">
            <a:avLst/>
          </a:prstGeom>
        </p:spPr>
      </p:pic>
      <p:sp>
        <p:nvSpPr>
          <p:cNvPr id="3418" name="textbox 3418"/>
          <p:cNvSpPr/>
          <p:nvPr/>
        </p:nvSpPr>
        <p:spPr>
          <a:xfrm>
            <a:off x="416537" y="1159814"/>
            <a:ext cx="6151879" cy="49155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ct val="89000"/>
              </a:lnSpc>
            </a:pPr>
            <a:r>
              <a:rPr sz="18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Q：网关无法扫描上灯具，怎么处理？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40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A：分为两种情况讨论：</a:t>
            </a:r>
            <a:r>
              <a:rPr sz="1800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1是完全扫描不上灯具；</a:t>
            </a:r>
            <a:r>
              <a:rPr sz="1800" kern="0" spc="-4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是部分扫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ts val="3240"/>
              </a:lnSpc>
            </a:pPr>
            <a:r>
              <a:rPr sz="17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描不上灯具。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145" indent="9525" algn="l" rtl="0" eaLnBrk="0">
              <a:lnSpc>
                <a:spcPct val="147000"/>
              </a:lnSpc>
              <a:spcBef>
                <a:spcPts val="31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(1)完全扫描不上灯具：一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般是因为网关天线信号被屏蔽/距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离灯具太远导致无法完成初始化连接，请务必参考前面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" indent="115570" algn="l" rtl="0" eaLnBrk="0">
              <a:lnSpc>
                <a:spcPct val="147000"/>
              </a:lnSpc>
              <a:spcBef>
                <a:spcPts val="130"/>
              </a:spcBef>
            </a:pP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【绿色照明勘察-智能网关放置位置选取】要求进行网关位置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的选取，并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避免周围有金属物体干扰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indent="13335" algn="l" rtl="0" eaLnBrk="0">
              <a:lnSpc>
                <a:spcPct val="149000"/>
              </a:lnSpc>
              <a:spcBef>
                <a:spcPts val="11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(2)部分扫描不上灯具：应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依次排除灯具/灯架/电路损坏、电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路关闸等原因导致的灯具未通电。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其他原因大部分是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因为在    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配置过程中仅修改了部分灯具的区号（或者是挪用已在其他   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地方使用配置好的灯具），导致灯具与灯具跨区无法通信形   </a:t>
            </a:r>
            <a:r>
              <a:rPr sz="1800" b="1" kern="0" spc="-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成了通信孤岛。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可采用右侧的方法按步骤操作尝试解决问题。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20" name="textbox 3420"/>
          <p:cNvSpPr/>
          <p:nvPr/>
        </p:nvSpPr>
        <p:spPr>
          <a:xfrm>
            <a:off x="594583" y="204688"/>
            <a:ext cx="11396344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室内绿色照明交付常见问题-网关扫描添加灯具   </a:t>
            </a:r>
            <a:r>
              <a:rPr sz="3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422" name="picture 34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35746" y="217388"/>
            <a:ext cx="723997" cy="530588"/>
          </a:xfrm>
          <a:prstGeom prst="rect">
            <a:avLst/>
          </a:prstGeom>
        </p:spPr>
      </p:pic>
      <p:pic>
        <p:nvPicPr>
          <p:cNvPr id="3424" name="picture 34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" name="picture 13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50717" y="4956467"/>
            <a:ext cx="1787397" cy="760323"/>
          </a:xfrm>
          <a:prstGeom prst="rect">
            <a:avLst/>
          </a:prstGeom>
        </p:spPr>
      </p:pic>
      <p:graphicFrame>
        <p:nvGraphicFramePr>
          <p:cNvPr id="1384" name="table 1384"/>
          <p:cNvGraphicFramePr>
            <a:graphicFrameLocks noGrp="1"/>
          </p:cNvGraphicFramePr>
          <p:nvPr/>
        </p:nvGraphicFramePr>
        <p:xfrm>
          <a:off x="448098" y="4406131"/>
          <a:ext cx="5351145" cy="1963420"/>
        </p:xfrm>
        <a:graphic>
          <a:graphicData uri="http://schemas.openxmlformats.org/drawingml/2006/table">
            <a:tbl>
              <a:tblPr/>
              <a:tblGrid>
                <a:gridCol w="3617595"/>
                <a:gridCol w="1733550"/>
              </a:tblGrid>
              <a:tr h="1963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9000"/>
                        </a:lnSpc>
                      </a:pPr>
                      <a:r>
                        <a:rPr sz="3000" b="1" kern="0" spc="0" baseline="700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5、有无镇流器：</a:t>
                      </a:r>
                      <a:r>
                        <a:rPr sz="1900" b="1" kern="0" spc="4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3000" b="1" kern="0" spc="0" baseline="7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无镇流器</a:t>
                      </a:r>
                      <a:r>
                        <a:rPr sz="1900" b="1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6700" b="1" kern="0" spc="0" baseline="-800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√</a:t>
                      </a:r>
                      <a:endParaRPr sz="6700" baseline="-8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4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81735" algn="l" rtl="0" eaLnBrk="0">
                        <a:lnSpc>
                          <a:spcPct val="94000"/>
                        </a:lnSpc>
                        <a:spcBef>
                          <a:spcPts val="460"/>
                        </a:spcBef>
                        <a:tabLst>
                          <a:tab pos="1289050" algn="l"/>
                        </a:tabLst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电感镇流器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3970" algn="l" rtl="0" eaLnBrk="0">
                        <a:lnSpc>
                          <a:spcPts val="2240"/>
                        </a:lnSpc>
                        <a:spcBef>
                          <a:spcPts val="1020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镇流器分类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89050" algn="l" rtl="0" eaLnBrk="0">
                        <a:lnSpc>
                          <a:spcPct val="91000"/>
                        </a:lnSpc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电子镇流器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2400" algn="l" rtl="0" eaLnBrk="0">
                        <a:lnSpc>
                          <a:spcPct val="90000"/>
                        </a:lnSpc>
                      </a:pPr>
                      <a:r>
                        <a:rPr sz="3000" kern="0" spc="30" baseline="14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有镇流器</a:t>
                      </a:r>
                      <a:r>
                        <a:rPr sz="1900" kern="0" spc="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6700" b="1" kern="0" spc="30" baseline="-500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×</a:t>
                      </a:r>
                      <a:endParaRPr sz="6700" baseline="-5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4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7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  启辉器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86" name="path 1386"/>
          <p:cNvSpPr/>
          <p:nvPr/>
        </p:nvSpPr>
        <p:spPr>
          <a:xfrm>
            <a:off x="963929" y="5365837"/>
            <a:ext cx="666256" cy="262765"/>
          </a:xfrm>
          <a:custGeom>
            <a:avLst/>
            <a:gdLst/>
            <a:ahLst/>
            <a:cxnLst/>
            <a:rect l="0" t="0" r="0" b="0"/>
            <a:pathLst>
              <a:path w="1049" h="413">
                <a:moveTo>
                  <a:pt x="5" y="399"/>
                </a:moveTo>
                <a:lnTo>
                  <a:pt x="1044" y="14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388" name="table 1388"/>
          <p:cNvGraphicFramePr>
            <a:graphicFrameLocks noGrp="1"/>
          </p:cNvGraphicFramePr>
          <p:nvPr/>
        </p:nvGraphicFramePr>
        <p:xfrm>
          <a:off x="7132192" y="4386198"/>
          <a:ext cx="4231005" cy="2336165"/>
        </p:xfrm>
        <a:graphic>
          <a:graphicData uri="http://schemas.openxmlformats.org/drawingml/2006/table">
            <a:tbl>
              <a:tblPr/>
              <a:tblGrid>
                <a:gridCol w="2156460"/>
                <a:gridCol w="2074545"/>
              </a:tblGrid>
              <a:tr h="50736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90370" algn="l" rtl="0" eaLnBrk="0">
                        <a:lnSpc>
                          <a:spcPct val="94000"/>
                        </a:lnSpc>
                      </a:pPr>
                      <a:r>
                        <a:rPr sz="1700" b="1" i="1" kern="0" spc="-1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小技巧！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464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600" i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荧光灯</a:t>
                      </a:r>
                      <a:r>
                        <a:rPr sz="1600" i="1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必有</a:t>
                      </a:r>
                      <a:r>
                        <a:rPr sz="1600" i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镇流器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733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600" i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LED灯</a:t>
                      </a:r>
                      <a:r>
                        <a:rPr sz="1600" i="1" kern="0" spc="-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没有</a:t>
                      </a:r>
                      <a:r>
                        <a:rPr sz="1600" i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镇流器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90" name="textbox 1390"/>
          <p:cNvSpPr/>
          <p:nvPr/>
        </p:nvSpPr>
        <p:spPr>
          <a:xfrm>
            <a:off x="418092" y="1474438"/>
            <a:ext cx="10411459" cy="647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000" b="1" kern="0" spc="-1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4、供电方式：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9000"/>
              </a:lnSpc>
              <a:spcBef>
                <a:spcPts val="0"/>
              </a:spcBef>
            </a:pP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双端供电（即火线零线分别接灯管两端）</a:t>
            </a:r>
            <a:r>
              <a:rPr sz="15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单端供电（即火线零线接灯管同一端）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92" name="textbox 1392"/>
          <p:cNvSpPr/>
          <p:nvPr/>
        </p:nvSpPr>
        <p:spPr>
          <a:xfrm>
            <a:off x="584410" y="204688"/>
            <a:ext cx="11406505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地下停车场勘察-灯具-判断能否仅换</a:t>
            </a: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灯管</a:t>
            </a: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</a:t>
            </a: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94" name="picture 13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52348" y="217388"/>
            <a:ext cx="723997" cy="530588"/>
          </a:xfrm>
          <a:prstGeom prst="rect">
            <a:avLst/>
          </a:prstGeom>
        </p:spPr>
      </p:pic>
      <p:sp>
        <p:nvSpPr>
          <p:cNvPr id="1396" name="textbox 1396"/>
          <p:cNvSpPr/>
          <p:nvPr/>
        </p:nvSpPr>
        <p:spPr>
          <a:xfrm>
            <a:off x="335356" y="900112"/>
            <a:ext cx="11520169" cy="400684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89000" algn="l" rtl="0" eaLnBrk="0">
              <a:lnSpc>
                <a:spcPct val="89000"/>
              </a:lnSpc>
              <a:spcBef>
                <a:spcPts val="0"/>
              </a:spcBef>
            </a:pP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仅换T8灯管（不换灯架）</a:t>
            </a:r>
            <a:r>
              <a:rPr sz="2000" b="1" kern="0" spc="-4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5大要素：</a:t>
            </a:r>
            <a:r>
              <a:rPr sz="18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灯具类型、</a:t>
            </a: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灯管直径、灯管长度、供电方式、有无镇流器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98" name="picture 13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488169" y="3366554"/>
            <a:ext cx="2255011" cy="1014564"/>
          </a:xfrm>
          <a:prstGeom prst="rect">
            <a:avLst/>
          </a:prstGeom>
        </p:spPr>
      </p:pic>
      <p:pic>
        <p:nvPicPr>
          <p:cNvPr id="1400" name="picture 14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871641" y="5810449"/>
            <a:ext cx="2651430" cy="840737"/>
          </a:xfrm>
          <a:prstGeom prst="rect">
            <a:avLst/>
          </a:prstGeom>
        </p:spPr>
      </p:pic>
      <p:sp>
        <p:nvSpPr>
          <p:cNvPr id="1402" name="textbox 1402"/>
          <p:cNvSpPr/>
          <p:nvPr/>
        </p:nvSpPr>
        <p:spPr>
          <a:xfrm>
            <a:off x="6648387" y="2410428"/>
            <a:ext cx="669290" cy="1108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7000"/>
              </a:lnSpc>
              <a:spcBef>
                <a:spcPts val="0"/>
              </a:spcBef>
            </a:pPr>
            <a:r>
              <a:rPr sz="7300" b="1" kern="0" spc="-5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</a:t>
            </a:r>
            <a:endParaRPr sz="7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04" name="picture 14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586473" y="3468611"/>
            <a:ext cx="2809747" cy="792746"/>
          </a:xfrm>
          <a:prstGeom prst="rect">
            <a:avLst/>
          </a:prstGeom>
        </p:spPr>
      </p:pic>
      <p:pic>
        <p:nvPicPr>
          <p:cNvPr id="1406" name="picture 14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488169" y="5382501"/>
            <a:ext cx="1666875" cy="1035621"/>
          </a:xfrm>
          <a:prstGeom prst="rect">
            <a:avLst/>
          </a:prstGeom>
        </p:spPr>
      </p:pic>
      <p:pic>
        <p:nvPicPr>
          <p:cNvPr id="1408" name="picture 140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423277" y="5388864"/>
            <a:ext cx="1666493" cy="1026350"/>
          </a:xfrm>
          <a:prstGeom prst="rect">
            <a:avLst/>
          </a:prstGeom>
        </p:spPr>
      </p:pic>
      <p:pic>
        <p:nvPicPr>
          <p:cNvPr id="1410" name="picture 14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049521" y="3391941"/>
            <a:ext cx="1881885" cy="898753"/>
          </a:xfrm>
          <a:prstGeom prst="rect">
            <a:avLst/>
          </a:prstGeom>
        </p:spPr>
      </p:pic>
      <p:graphicFrame>
        <p:nvGraphicFramePr>
          <p:cNvPr id="1412" name="table 1412"/>
          <p:cNvGraphicFramePr>
            <a:graphicFrameLocks noGrp="1"/>
          </p:cNvGraphicFramePr>
          <p:nvPr/>
        </p:nvGraphicFramePr>
        <p:xfrm>
          <a:off x="1498726" y="2798572"/>
          <a:ext cx="3206115" cy="516890"/>
        </p:xfrm>
        <a:graphic>
          <a:graphicData uri="http://schemas.openxmlformats.org/drawingml/2006/table">
            <a:tbl>
              <a:tblPr/>
              <a:tblGrid>
                <a:gridCol w="173989"/>
                <a:gridCol w="381000"/>
                <a:gridCol w="2474595"/>
                <a:gridCol w="176530"/>
              </a:tblGrid>
              <a:tr h="234950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736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5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T8</a:t>
                      </a:r>
                      <a:r>
                        <a:rPr sz="1500" b="1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LED</a:t>
                      </a:r>
                      <a:r>
                        <a:rPr sz="15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灯管</a:t>
                      </a:r>
                      <a:r>
                        <a:rPr sz="15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14" name="path 1414"/>
          <p:cNvSpPr/>
          <p:nvPr/>
        </p:nvSpPr>
        <p:spPr>
          <a:xfrm>
            <a:off x="4477929" y="3114802"/>
            <a:ext cx="47872" cy="110363"/>
          </a:xfrm>
          <a:custGeom>
            <a:avLst/>
            <a:gdLst/>
            <a:ahLst/>
            <a:cxnLst/>
            <a:rect l="0" t="0" r="0" b="0"/>
            <a:pathLst>
              <a:path w="75" h="173">
                <a:moveTo>
                  <a:pt x="75" y="15"/>
                </a:moveTo>
                <a:lnTo>
                  <a:pt x="14" y="15"/>
                </a:lnTo>
                <a:lnTo>
                  <a:pt x="14" y="158"/>
                </a:lnTo>
                <a:lnTo>
                  <a:pt x="75" y="158"/>
                </a:lnTo>
              </a:path>
            </a:pathLst>
          </a:custGeom>
          <a:noFill/>
          <a:ln w="19047" cap="flat">
            <a:solidFill>
              <a:srgbClr val="00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16" name="textbox 1416"/>
          <p:cNvSpPr/>
          <p:nvPr/>
        </p:nvSpPr>
        <p:spPr>
          <a:xfrm>
            <a:off x="7368667" y="2792095"/>
            <a:ext cx="3315334" cy="5111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8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6225" algn="l" rtl="0" eaLnBrk="0">
              <a:lnSpc>
                <a:spcPct val="94000"/>
              </a:lnSpc>
              <a:tabLst>
                <a:tab pos="1173480" algn="l"/>
              </a:tabLst>
            </a:pP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T8</a:t>
            </a:r>
            <a:r>
              <a:rPr sz="1500" b="1" kern="0" spc="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LED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灯管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18" name="picture 14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7381367" y="2804795"/>
            <a:ext cx="264032" cy="414908"/>
          </a:xfrm>
          <a:prstGeom prst="rect">
            <a:avLst/>
          </a:prstGeom>
        </p:spPr>
      </p:pic>
      <p:pic>
        <p:nvPicPr>
          <p:cNvPr id="1420" name="picture 14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81778" y="3435931"/>
            <a:ext cx="1175569" cy="782426"/>
          </a:xfrm>
          <a:prstGeom prst="rect">
            <a:avLst/>
          </a:prstGeom>
        </p:spPr>
      </p:pic>
      <p:sp>
        <p:nvSpPr>
          <p:cNvPr id="1422" name="textbox 1422"/>
          <p:cNvSpPr/>
          <p:nvPr/>
        </p:nvSpPr>
        <p:spPr>
          <a:xfrm>
            <a:off x="564123" y="2453234"/>
            <a:ext cx="689609" cy="11087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8000" b="1" kern="0" spc="-400" dirty="0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√</a:t>
            </a:r>
            <a:endParaRPr sz="8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24" name="picture 14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410812" y="3440083"/>
            <a:ext cx="1106697" cy="799176"/>
          </a:xfrm>
          <a:prstGeom prst="rect">
            <a:avLst/>
          </a:prstGeom>
        </p:spPr>
      </p:pic>
      <p:pic>
        <p:nvPicPr>
          <p:cNvPr id="1426" name="picture 14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2852602" y="3457139"/>
            <a:ext cx="1067481" cy="745148"/>
          </a:xfrm>
          <a:prstGeom prst="rect">
            <a:avLst/>
          </a:prstGeom>
        </p:spPr>
      </p:pic>
      <p:pic>
        <p:nvPicPr>
          <p:cNvPr id="1428" name="picture 14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pic>
        <p:nvPicPr>
          <p:cNvPr id="1430" name="picture 14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6027255" y="4956350"/>
            <a:ext cx="441733" cy="852313"/>
          </a:xfrm>
          <a:prstGeom prst="rect">
            <a:avLst/>
          </a:prstGeom>
        </p:spPr>
      </p:pic>
      <p:sp>
        <p:nvSpPr>
          <p:cNvPr id="1432" name="path 1432"/>
          <p:cNvSpPr/>
          <p:nvPr/>
        </p:nvSpPr>
        <p:spPr>
          <a:xfrm>
            <a:off x="7579741" y="3019552"/>
            <a:ext cx="3081782" cy="99822"/>
          </a:xfrm>
          <a:custGeom>
            <a:avLst/>
            <a:gdLst/>
            <a:ahLst/>
            <a:cxnLst/>
            <a:rect l="0" t="0" r="0" b="0"/>
            <a:pathLst>
              <a:path w="4853" h="157">
                <a:moveTo>
                  <a:pt x="103" y="157"/>
                </a:moveTo>
                <a:lnTo>
                  <a:pt x="103" y="15"/>
                </a:lnTo>
                <a:lnTo>
                  <a:pt x="189" y="15"/>
                </a:lnTo>
                <a:lnTo>
                  <a:pt x="189" y="157"/>
                </a:lnTo>
                <a:moveTo>
                  <a:pt x="4663" y="157"/>
                </a:moveTo>
                <a:lnTo>
                  <a:pt x="4663" y="15"/>
                </a:lnTo>
                <a:lnTo>
                  <a:pt x="4750" y="15"/>
                </a:lnTo>
                <a:lnTo>
                  <a:pt x="4750" y="157"/>
                </a:lnTo>
                <a:moveTo>
                  <a:pt x="0" y="129"/>
                </a:moveTo>
                <a:lnTo>
                  <a:pt x="103" y="129"/>
                </a:lnTo>
                <a:moveTo>
                  <a:pt x="4750" y="129"/>
                </a:moveTo>
                <a:lnTo>
                  <a:pt x="4853" y="129"/>
                </a:lnTo>
                <a:moveTo>
                  <a:pt x="189" y="157"/>
                </a:moveTo>
                <a:lnTo>
                  <a:pt x="189" y="15"/>
                </a:lnTo>
                <a:lnTo>
                  <a:pt x="4663" y="15"/>
                </a:lnTo>
                <a:lnTo>
                  <a:pt x="4663" y="157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34" name="textbox 1434"/>
          <p:cNvSpPr/>
          <p:nvPr/>
        </p:nvSpPr>
        <p:spPr>
          <a:xfrm>
            <a:off x="1612333" y="2209422"/>
            <a:ext cx="706755" cy="336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193" rIns="0" bIns="0"/>
          <a:lstStyle/>
          <a:p>
            <a:pPr marL="12700" indent="38735" algn="l" rtl="0" eaLnBrk="0">
              <a:lnSpc>
                <a:spcPct val="106000"/>
              </a:lnSpc>
              <a:spcBef>
                <a:spcPts val="0"/>
              </a:spcBef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AC 220V</a:t>
            </a:r>
            <a:r>
              <a:rPr sz="11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零线N</a:t>
            </a:r>
            <a:r>
              <a:rPr sz="900" b="1" kern="0" spc="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火线L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36" name="textbox 1436"/>
          <p:cNvSpPr/>
          <p:nvPr/>
        </p:nvSpPr>
        <p:spPr>
          <a:xfrm>
            <a:off x="7638610" y="2209422"/>
            <a:ext cx="706755" cy="336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193" rIns="0" bIns="0"/>
          <a:lstStyle/>
          <a:p>
            <a:pPr marL="12700" indent="38735" algn="l" rtl="0" eaLnBrk="0">
              <a:lnSpc>
                <a:spcPct val="106000"/>
              </a:lnSpc>
              <a:spcBef>
                <a:spcPts val="0"/>
              </a:spcBef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AC 220V</a:t>
            </a:r>
            <a:r>
              <a:rPr sz="11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零线N</a:t>
            </a:r>
            <a:r>
              <a:rPr sz="900" b="1" kern="0" spc="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火线L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38" name="path 1438"/>
          <p:cNvSpPr/>
          <p:nvPr/>
        </p:nvSpPr>
        <p:spPr>
          <a:xfrm>
            <a:off x="963436" y="5949499"/>
            <a:ext cx="667241" cy="305167"/>
          </a:xfrm>
          <a:custGeom>
            <a:avLst/>
            <a:gdLst/>
            <a:ahLst/>
            <a:cxnLst/>
            <a:rect l="0" t="0" r="0" b="0"/>
            <a:pathLst>
              <a:path w="1050" h="480">
                <a:moveTo>
                  <a:pt x="5" y="13"/>
                </a:moveTo>
                <a:lnTo>
                  <a:pt x="1044" y="466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440" name="picture 14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7795894" y="2580386"/>
            <a:ext cx="383413" cy="314451"/>
          </a:xfrm>
          <a:prstGeom prst="rect">
            <a:avLst/>
          </a:prstGeom>
        </p:spPr>
      </p:pic>
      <p:pic>
        <p:nvPicPr>
          <p:cNvPr id="1442" name="picture 144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1769491" y="2582671"/>
            <a:ext cx="385317" cy="225425"/>
          </a:xfrm>
          <a:prstGeom prst="rect">
            <a:avLst/>
          </a:prstGeom>
        </p:spPr>
      </p:pic>
      <p:pic>
        <p:nvPicPr>
          <p:cNvPr id="1444" name="picture 14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7390892" y="2795270"/>
            <a:ext cx="778891" cy="109092"/>
          </a:xfrm>
          <a:prstGeom prst="rect">
            <a:avLst/>
          </a:prstGeom>
        </p:spPr>
      </p:pic>
      <p:sp>
        <p:nvSpPr>
          <p:cNvPr id="1446" name="path 1446"/>
          <p:cNvSpPr/>
          <p:nvPr/>
        </p:nvSpPr>
        <p:spPr>
          <a:xfrm>
            <a:off x="1618107" y="3024123"/>
            <a:ext cx="2965576" cy="19050"/>
          </a:xfrm>
          <a:custGeom>
            <a:avLst/>
            <a:gdLst/>
            <a:ahLst/>
            <a:cxnLst/>
            <a:rect l="0" t="0" r="0" b="0"/>
            <a:pathLst>
              <a:path w="4670" h="30">
                <a:moveTo>
                  <a:pt x="0" y="15"/>
                </a:moveTo>
                <a:lnTo>
                  <a:pt x="86" y="15"/>
                </a:lnTo>
                <a:moveTo>
                  <a:pt x="4583" y="15"/>
                </a:moveTo>
                <a:lnTo>
                  <a:pt x="4670" y="15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448" name="picture 144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4528692" y="3033648"/>
            <a:ext cx="166624" cy="282321"/>
          </a:xfrm>
          <a:prstGeom prst="rect">
            <a:avLst/>
          </a:prstGeom>
        </p:spPr>
      </p:pic>
      <p:pic>
        <p:nvPicPr>
          <p:cNvPr id="1450" name="picture 145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1508251" y="3033648"/>
            <a:ext cx="164845" cy="282321"/>
          </a:xfrm>
          <a:prstGeom prst="rect">
            <a:avLst/>
          </a:prstGeom>
        </p:spPr>
      </p:pic>
      <p:sp>
        <p:nvSpPr>
          <p:cNvPr id="1452" name="path 1452"/>
          <p:cNvSpPr/>
          <p:nvPr/>
        </p:nvSpPr>
        <p:spPr>
          <a:xfrm>
            <a:off x="1673225" y="3114802"/>
            <a:ext cx="47879" cy="110363"/>
          </a:xfrm>
          <a:custGeom>
            <a:avLst/>
            <a:gdLst/>
            <a:ahLst/>
            <a:cxnLst/>
            <a:rect l="0" t="0" r="0" b="0"/>
            <a:pathLst>
              <a:path w="75" h="173">
                <a:moveTo>
                  <a:pt x="0" y="158"/>
                </a:moveTo>
                <a:lnTo>
                  <a:pt x="60" y="158"/>
                </a:lnTo>
                <a:lnTo>
                  <a:pt x="60" y="15"/>
                </a:lnTo>
                <a:lnTo>
                  <a:pt x="0" y="15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454" name="picture 145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7476998" y="2894838"/>
            <a:ext cx="19050" cy="224536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textbox 3426"/>
          <p:cNvSpPr/>
          <p:nvPr/>
        </p:nvSpPr>
        <p:spPr>
          <a:xfrm>
            <a:off x="416534" y="1159814"/>
            <a:ext cx="11367134" cy="544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ct val="89000"/>
              </a:lnSpc>
            </a:pP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Q：遥控器找灯页面，为什么弹出非常多无关的灯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具？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4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A：分为两种情况讨论：</a:t>
            </a:r>
            <a:r>
              <a:rPr sz="1800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1是因为灯具在不断的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通电-断电-通电-断电导致的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报文不断上报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sz="1800" kern="0" spc="-4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2是由于刚使用了【状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algn="l" rtl="0" eaLnBrk="0">
              <a:lnSpc>
                <a:spcPts val="324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态刷新】/【网关扫描灯具】等功能后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网关尚未停止接收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报文上报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130" indent="2540" algn="l" rtl="0" eaLnBrk="0">
              <a:lnSpc>
                <a:spcPct val="123000"/>
              </a:lnSpc>
              <a:spcBef>
                <a:spcPts val="134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(1)报文不断上报：应依次检查灯架内部是否有应急电源（应急电源可能导致输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出电压不稳定）/灯架本身的输入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电压是否保持稳定/灯管与灯架接触是否稳固，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并可尝试更换其他灯具检查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是否是灯具自身问题导致的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8740" indent="-51435" algn="l" rtl="0" eaLnBrk="0">
              <a:lnSpc>
                <a:spcPct val="130000"/>
              </a:lnSpc>
              <a:spcBef>
                <a:spcPts val="117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(2)网关尚未停止接收报文上报：这种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情况一般等待5-10分钟，待网关数据处理完毕后即会恢复正常。</a:t>
            </a:r>
            <a:r>
              <a:rPr sz="1800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i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在使用过程</a:t>
            </a:r>
            <a:r>
              <a:rPr sz="16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600" b="1" i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中，也可以通过避免在使用了</a:t>
            </a:r>
            <a:r>
              <a:rPr sz="1600" b="1" kern="0" spc="-2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i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【状态刷新】/【网关扫描灯具】</a:t>
            </a:r>
            <a:r>
              <a:rPr sz="1600" b="1" kern="0" spc="-2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i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功能后立即进</a:t>
            </a:r>
            <a:r>
              <a:rPr sz="1600" b="1" i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行【遥控器找灯】</a:t>
            </a:r>
            <a:r>
              <a:rPr sz="1600" b="1" kern="0" spc="-2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i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，从而避免上述情况。</a:t>
            </a:r>
            <a:r>
              <a:rPr sz="1600" b="1" kern="0" spc="2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i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（已与模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i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组厂家沟通优化，后续逐步通过分离遥控器发ID指令与其他指令，从而</a:t>
            </a:r>
            <a:r>
              <a:rPr sz="1600" i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避免上述情况产生）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ct val="89000"/>
              </a:lnSpc>
              <a:spcBef>
                <a:spcPts val="550"/>
              </a:spcBef>
            </a:pP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Q：快捷编辑好区号/组号/灯号后，相关参数字体颜色是蓝色是什么含义？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5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A： (1)字体颜色黑色：展示的是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“灯具上报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值”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305" algn="l" rtl="0" eaLnBrk="0">
              <a:lnSpc>
                <a:spcPct val="92000"/>
              </a:lnSpc>
              <a:spcBef>
                <a:spcPts val="1255"/>
              </a:spcBef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(2)字体颜色</a:t>
            </a:r>
            <a:r>
              <a:rPr sz="1800" kern="0" spc="-30" dirty="0">
                <a:solidFill>
                  <a:srgbClr val="00B0F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蓝色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：展示的是</a:t>
            </a:r>
            <a:r>
              <a:rPr sz="18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“平台下发值”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，意味着网关尚未收到灯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具重新上报新的值；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3970" algn="l" rtl="0" eaLnBrk="0">
              <a:lnSpc>
                <a:spcPct val="125000"/>
              </a:lnSpc>
              <a:spcBef>
                <a:spcPts val="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(3)字体颜色</a:t>
            </a:r>
            <a:r>
              <a:rPr sz="1800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红色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：展示的是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上一次的 “灯具上报值”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，意味着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上一次的“平台下发值”没有成功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在灯具侧生效。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i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（此时，鼠标放上去展示的是该灯</a:t>
            </a:r>
            <a:r>
              <a:rPr sz="1600" i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具上一次的“平台下发值”）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28" name="textbox 3428"/>
          <p:cNvSpPr/>
          <p:nvPr/>
        </p:nvSpPr>
        <p:spPr>
          <a:xfrm>
            <a:off x="594583" y="269284"/>
            <a:ext cx="11396344" cy="4591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3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室内绿色照明交付常见问题-遥控器找灯对灯具</a:t>
            </a:r>
            <a:r>
              <a:rPr sz="32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进行编组编号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430" name="table 3430"/>
          <p:cNvGraphicFramePr>
            <a:graphicFrameLocks noGrp="1"/>
          </p:cNvGraphicFramePr>
          <p:nvPr/>
        </p:nvGraphicFramePr>
        <p:xfrm>
          <a:off x="10476547" y="4212018"/>
          <a:ext cx="1407159" cy="1047750"/>
        </p:xfrm>
        <a:graphic>
          <a:graphicData uri="http://schemas.openxmlformats.org/drawingml/2006/table">
            <a:tbl>
              <a:tblPr/>
              <a:tblGrid>
                <a:gridCol w="1407159"/>
              </a:tblGrid>
              <a:tr h="1038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32" name="picture 34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486135" y="4221479"/>
            <a:ext cx="1388745" cy="1028700"/>
          </a:xfrm>
          <a:prstGeom prst="rect">
            <a:avLst/>
          </a:prstGeom>
        </p:spPr>
      </p:pic>
      <p:graphicFrame>
        <p:nvGraphicFramePr>
          <p:cNvPr id="3434" name="table 3434"/>
          <p:cNvGraphicFramePr>
            <a:graphicFrameLocks noGrp="1"/>
          </p:cNvGraphicFramePr>
          <p:nvPr/>
        </p:nvGraphicFramePr>
        <p:xfrm>
          <a:off x="10476420" y="5563755"/>
          <a:ext cx="1407794" cy="998855"/>
        </p:xfrm>
        <a:graphic>
          <a:graphicData uri="http://schemas.openxmlformats.org/drawingml/2006/table">
            <a:tbl>
              <a:tblPr/>
              <a:tblGrid>
                <a:gridCol w="1407794"/>
              </a:tblGrid>
              <a:tr h="9893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36" name="picture 34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485881" y="5573280"/>
            <a:ext cx="1388871" cy="979919"/>
          </a:xfrm>
          <a:prstGeom prst="rect">
            <a:avLst/>
          </a:prstGeom>
        </p:spPr>
      </p:pic>
      <p:graphicFrame>
        <p:nvGraphicFramePr>
          <p:cNvPr id="3438" name="table 3438"/>
          <p:cNvGraphicFramePr>
            <a:graphicFrameLocks noGrp="1"/>
          </p:cNvGraphicFramePr>
          <p:nvPr/>
        </p:nvGraphicFramePr>
        <p:xfrm>
          <a:off x="8884222" y="4212018"/>
          <a:ext cx="1247775" cy="1047750"/>
        </p:xfrm>
        <a:graphic>
          <a:graphicData uri="http://schemas.openxmlformats.org/drawingml/2006/table">
            <a:tbl>
              <a:tblPr/>
              <a:tblGrid>
                <a:gridCol w="1247775"/>
              </a:tblGrid>
              <a:tr h="1038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40" name="picture 34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893683" y="4221479"/>
            <a:ext cx="1228725" cy="1028700"/>
          </a:xfrm>
          <a:prstGeom prst="rect">
            <a:avLst/>
          </a:prstGeom>
        </p:spPr>
      </p:pic>
      <p:pic>
        <p:nvPicPr>
          <p:cNvPr id="3442" name="picture 34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" name="textbox 3444"/>
          <p:cNvSpPr/>
          <p:nvPr/>
        </p:nvSpPr>
        <p:spPr>
          <a:xfrm>
            <a:off x="416537" y="1159814"/>
            <a:ext cx="6263640" cy="36741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ct val="89000"/>
              </a:lnSpc>
            </a:pP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Q：为什么有些灯具下面没有人车经过，依然会被点亮？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4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A：分为两种情况讨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论：</a:t>
            </a:r>
            <a:r>
              <a:rPr sz="1800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1是因为各类异常情况导致的灯具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1590" algn="l" rtl="0" eaLnBrk="0">
              <a:lnSpc>
                <a:spcPts val="3240"/>
              </a:lnSpc>
            </a:pP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际感应到物体移动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sz="1800" kern="0" spc="-3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2是因为正常的配置原因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被联动点亮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3970" algn="l" rtl="0" eaLnBrk="0">
              <a:lnSpc>
                <a:spcPct val="148000"/>
              </a:lnSpc>
              <a:spcBef>
                <a:spcPts val="36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(1)实际感应到物体移动：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大部分情况是灯具下方有通风、水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路管道，且距离灯具传感器较近。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轻微的空气/水经过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引起的    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管道震动会导致雷达感应生效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；也有一小部分情况是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灯具外 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墙是地面环境，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部分靠近外墙的灯具可能感应到墙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外物体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685" indent="134620" algn="l" rtl="0" eaLnBrk="0">
              <a:lnSpc>
                <a:spcPct val="146000"/>
              </a:lnSpc>
              <a:spcBef>
                <a:spcPts val="120"/>
              </a:spcBef>
            </a:pP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（树叶等）的移动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800" b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可以通过降低灯具雷达灵</a:t>
            </a:r>
            <a:r>
              <a:rPr sz="1800" b="1" kern="0" spc="-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敏度/关闭灯具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b="1" kern="0" spc="-4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雷达（靠同组灯具联动</a:t>
            </a:r>
            <a:r>
              <a:rPr sz="1800" b="1" kern="0" spc="-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）/调整灯具位置等三种方法解决问题。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446" name="picture 34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608317" y="1002792"/>
            <a:ext cx="3590543" cy="2654807"/>
          </a:xfrm>
          <a:prstGeom prst="rect">
            <a:avLst/>
          </a:prstGeom>
        </p:spPr>
      </p:pic>
      <p:grpSp>
        <p:nvGrpSpPr>
          <p:cNvPr id="70" name="group 70"/>
          <p:cNvGrpSpPr/>
          <p:nvPr/>
        </p:nvGrpSpPr>
        <p:grpSpPr>
          <a:xfrm rot="21600000">
            <a:off x="7431151" y="1134490"/>
            <a:ext cx="4424171" cy="3684905"/>
            <a:chOff x="0" y="0"/>
            <a:chExt cx="4424171" cy="3684905"/>
          </a:xfrm>
        </p:grpSpPr>
        <p:pic>
          <p:nvPicPr>
            <p:cNvPr id="3448" name="picture 34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4424171" cy="3684905"/>
            </a:xfrm>
            <a:prstGeom prst="rect">
              <a:avLst/>
            </a:prstGeom>
          </p:spPr>
        </p:pic>
        <p:sp>
          <p:nvSpPr>
            <p:cNvPr id="3450" name="textbox 3450"/>
            <p:cNvSpPr/>
            <p:nvPr/>
          </p:nvSpPr>
          <p:spPr>
            <a:xfrm>
              <a:off x="-12700" y="-12700"/>
              <a:ext cx="4450079" cy="371094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6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578735" algn="l" rtl="0" eaLnBrk="0">
                <a:lnSpc>
                  <a:spcPct val="89000"/>
                </a:lnSpc>
              </a:pPr>
              <a:r>
                <a:rPr sz="1200" b="1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灯具可能感应到管道</a:t>
              </a:r>
              <a:r>
                <a:rPr sz="12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内水流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452" name="textbox 3452"/>
          <p:cNvSpPr/>
          <p:nvPr/>
        </p:nvSpPr>
        <p:spPr>
          <a:xfrm>
            <a:off x="417906" y="4995214"/>
            <a:ext cx="11466194" cy="11163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400" algn="l" rtl="0" eaLnBrk="0">
              <a:lnSpc>
                <a:spcPct val="89000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(2)被联动点亮：灯具在正常情况下，会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受以下两种情况的影响，不受自身雷达是否感应到物体移动也可以被点亮：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4445" algn="l" rtl="0" eaLnBrk="0">
              <a:lnSpc>
                <a:spcPct val="154000"/>
              </a:lnSpc>
              <a:spcBef>
                <a:spcPts val="2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⑴该灯具所属的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同组（组号相同）灯具感应到物体移动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 ⑵该灯具所属的组号因为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配置了邻组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被邻组灯具感应   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到物体移动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54" name="textbox 3454"/>
          <p:cNvSpPr/>
          <p:nvPr/>
        </p:nvSpPr>
        <p:spPr>
          <a:xfrm>
            <a:off x="594583" y="204688"/>
            <a:ext cx="11396344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室内绿色照明交付常</a:t>
            </a:r>
            <a:r>
              <a:rPr sz="3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见问题-亮灯模式设置      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456" name="picture 34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26601" y="217388"/>
            <a:ext cx="723997" cy="530588"/>
          </a:xfrm>
          <a:prstGeom prst="rect">
            <a:avLst/>
          </a:prstGeom>
        </p:spPr>
      </p:pic>
      <p:pic>
        <p:nvPicPr>
          <p:cNvPr id="3458" name="picture 34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334373" y="2267585"/>
            <a:ext cx="1906463" cy="2166619"/>
          </a:xfrm>
          <a:prstGeom prst="rect">
            <a:avLst/>
          </a:prstGeom>
        </p:spPr>
      </p:pic>
      <p:sp>
        <p:nvSpPr>
          <p:cNvPr id="3460" name="textbox 3460"/>
          <p:cNvSpPr/>
          <p:nvPr/>
        </p:nvSpPr>
        <p:spPr>
          <a:xfrm>
            <a:off x="6608317" y="1002741"/>
            <a:ext cx="2163445" cy="33147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2710" algn="l" rtl="0" eaLnBrk="0">
              <a:lnSpc>
                <a:spcPct val="89000"/>
              </a:lnSpc>
              <a:spcBef>
                <a:spcPts val="0"/>
              </a:spcBef>
            </a:pP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灯具可能感应到窗外树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叶晃动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462" name="picture 34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4" name="rect 3464"/>
          <p:cNvSpPr/>
          <p:nvPr/>
        </p:nvSpPr>
        <p:spPr>
          <a:xfrm>
            <a:off x="6923913" y="3107816"/>
            <a:ext cx="3532885" cy="707898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66" name="rect 3466"/>
          <p:cNvSpPr/>
          <p:nvPr/>
        </p:nvSpPr>
        <p:spPr>
          <a:xfrm>
            <a:off x="6923913" y="1743201"/>
            <a:ext cx="3532885" cy="707771"/>
          </a:xfrm>
          <a:prstGeom prst="rect">
            <a:avLst/>
          </a:prstGeom>
          <a:solidFill>
            <a:srgbClr val="C00000">
              <a:alpha val="2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68" name="rect 3468"/>
          <p:cNvSpPr/>
          <p:nvPr/>
        </p:nvSpPr>
        <p:spPr>
          <a:xfrm>
            <a:off x="6923913" y="4472432"/>
            <a:ext cx="3532885" cy="707897"/>
          </a:xfrm>
          <a:prstGeom prst="rect">
            <a:avLst/>
          </a:prstGeom>
          <a:solidFill>
            <a:srgbClr val="C00000">
              <a:alpha val="2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70" name="textbox 3470"/>
          <p:cNvSpPr/>
          <p:nvPr/>
        </p:nvSpPr>
        <p:spPr>
          <a:xfrm>
            <a:off x="5155129" y="1810943"/>
            <a:ext cx="6474459" cy="48945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5460" algn="l" rtl="0" eaLnBrk="0">
              <a:lnSpc>
                <a:spcPct val="90000"/>
              </a:lnSpc>
            </a:pPr>
            <a:r>
              <a:rPr sz="7300" b="1" kern="0" spc="-10" baseline="-400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r>
              <a:rPr sz="4700" b="1" kern="0" spc="-1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4900" b="1" kern="0" spc="-10" baseline="40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室内绿色照明</a:t>
            </a:r>
            <a:r>
              <a:rPr sz="31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31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sz="3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5460" algn="l" rtl="0" eaLnBrk="0">
              <a:lnSpc>
                <a:spcPct val="90000"/>
              </a:lnSpc>
              <a:spcBef>
                <a:spcPts val="1430"/>
              </a:spcBef>
            </a:pPr>
            <a:r>
              <a:rPr sz="7300" b="1" kern="0" spc="-10" baseline="-500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r>
              <a:rPr sz="4700" b="1" kern="0" spc="-1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4900" b="1" kern="0" spc="-10" baseline="5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分体空调智控</a:t>
            </a:r>
            <a:r>
              <a:rPr sz="31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31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sz="3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5460" algn="l" rtl="0" eaLnBrk="0">
              <a:lnSpc>
                <a:spcPct val="90000"/>
              </a:lnSpc>
              <a:spcBef>
                <a:spcPts val="1425"/>
              </a:spcBef>
            </a:pPr>
            <a:r>
              <a:rPr sz="7300" b="1" kern="0" spc="-20" baseline="-400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r>
              <a:rPr sz="4700" b="1" kern="0" spc="7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4900" b="1" kern="0" spc="-20" baseline="60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安全控电</a:t>
            </a:r>
            <a:r>
              <a:rPr sz="31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endParaRPr sz="3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0"/>
              </a:spcBef>
            </a:pPr>
            <a:r>
              <a:rPr sz="1600" b="1" i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赋</a:t>
            </a:r>
            <a:r>
              <a:rPr sz="16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600" b="1" i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6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600" b="1" i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</a:t>
            </a:r>
            <a:r>
              <a:rPr sz="16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600" b="1" i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</a:t>
            </a:r>
            <a:r>
              <a:rPr sz="16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472" name="picture 34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397343" y="6578820"/>
            <a:ext cx="4212209" cy="39999"/>
          </a:xfrm>
          <a:prstGeom prst="rect">
            <a:avLst/>
          </a:prstGeom>
        </p:spPr>
      </p:pic>
      <p:grpSp>
        <p:nvGrpSpPr>
          <p:cNvPr id="72" name="group 72"/>
          <p:cNvGrpSpPr/>
          <p:nvPr/>
        </p:nvGrpSpPr>
        <p:grpSpPr>
          <a:xfrm rot="21600000">
            <a:off x="1158709" y="1913255"/>
            <a:ext cx="3096933" cy="3097021"/>
            <a:chOff x="0" y="0"/>
            <a:chExt cx="3096933" cy="3097021"/>
          </a:xfrm>
        </p:grpSpPr>
        <p:sp>
          <p:nvSpPr>
            <p:cNvPr id="3474" name="path 3474"/>
            <p:cNvSpPr/>
            <p:nvPr/>
          </p:nvSpPr>
          <p:spPr>
            <a:xfrm>
              <a:off x="0" y="0"/>
              <a:ext cx="3096933" cy="3097021"/>
            </a:xfrm>
            <a:custGeom>
              <a:avLst/>
              <a:gdLst/>
              <a:ahLst/>
              <a:cxnLst/>
              <a:rect l="0" t="0" r="0" b="0"/>
              <a:pathLst>
                <a:path w="4877" h="4877">
                  <a:moveTo>
                    <a:pt x="0" y="2438"/>
                  </a:moveTo>
                  <a:cubicBezTo>
                    <a:pt x="0" y="1091"/>
                    <a:pt x="1091" y="0"/>
                    <a:pt x="2438" y="0"/>
                  </a:cubicBezTo>
                  <a:cubicBezTo>
                    <a:pt x="3785" y="0"/>
                    <a:pt x="4877" y="1091"/>
                    <a:pt x="4877" y="2438"/>
                  </a:cubicBezTo>
                  <a:cubicBezTo>
                    <a:pt x="4877" y="3785"/>
                    <a:pt x="3785" y="4877"/>
                    <a:pt x="2438" y="4877"/>
                  </a:cubicBezTo>
                  <a:cubicBezTo>
                    <a:pt x="1091" y="4877"/>
                    <a:pt x="0" y="3785"/>
                    <a:pt x="0" y="2438"/>
                  </a:cubicBezTo>
                </a:path>
              </a:pathLst>
            </a:custGeom>
            <a:solidFill>
              <a:srgbClr val="F2F2F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76" name="textbox 3476"/>
            <p:cNvSpPr/>
            <p:nvPr/>
          </p:nvSpPr>
          <p:spPr>
            <a:xfrm>
              <a:off x="-12700" y="-12700"/>
              <a:ext cx="3122929" cy="312292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71550" algn="l" rtl="0" eaLnBrk="0">
                <a:lnSpc>
                  <a:spcPct val="89000"/>
                </a:lnSpc>
                <a:spcBef>
                  <a:spcPts val="0"/>
                </a:spcBef>
              </a:pPr>
              <a:r>
                <a:rPr sz="4800" b="1" kern="0" spc="-50" dirty="0">
                  <a:solidFill>
                    <a:srgbClr val="B8160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目录</a:t>
              </a:r>
              <a:endParaRPr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478" name="rect 3478"/>
          <p:cNvSpPr/>
          <p:nvPr/>
        </p:nvSpPr>
        <p:spPr>
          <a:xfrm>
            <a:off x="6919150" y="3103054"/>
            <a:ext cx="3542410" cy="717423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80" name="rect 3480"/>
          <p:cNvSpPr/>
          <p:nvPr/>
        </p:nvSpPr>
        <p:spPr>
          <a:xfrm>
            <a:off x="6919150" y="4467669"/>
            <a:ext cx="3542410" cy="717422"/>
          </a:xfrm>
          <a:prstGeom prst="rect">
            <a:avLst/>
          </a:prstGeom>
          <a:solidFill>
            <a:srgbClr val="C00000">
              <a:alpha val="2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82" name="rect 3482"/>
          <p:cNvSpPr/>
          <p:nvPr/>
        </p:nvSpPr>
        <p:spPr>
          <a:xfrm>
            <a:off x="6919150" y="1738439"/>
            <a:ext cx="3542410" cy="717296"/>
          </a:xfrm>
          <a:prstGeom prst="rect">
            <a:avLst/>
          </a:prstGeom>
          <a:solidFill>
            <a:srgbClr val="C00000">
              <a:alpha val="2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484" name="picture 34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88759" y="246862"/>
            <a:ext cx="1694052" cy="539013"/>
          </a:xfrm>
          <a:prstGeom prst="rect">
            <a:avLst/>
          </a:prstGeom>
        </p:spPr>
      </p:pic>
      <p:pic>
        <p:nvPicPr>
          <p:cNvPr id="3486" name="picture 34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282570" y="740790"/>
            <a:ext cx="9333738" cy="50800"/>
          </a:xfrm>
          <a:prstGeom prst="rect">
            <a:avLst/>
          </a:prstGeom>
        </p:spPr>
      </p:pic>
      <p:pic>
        <p:nvPicPr>
          <p:cNvPr id="3488" name="picture 3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254215" y="217388"/>
            <a:ext cx="723997" cy="530588"/>
          </a:xfrm>
          <a:prstGeom prst="rect">
            <a:avLst/>
          </a:prstGeom>
        </p:spPr>
      </p:pic>
      <p:pic>
        <p:nvPicPr>
          <p:cNvPr id="3490" name="picture 34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75729" y="6578888"/>
            <a:ext cx="4074540" cy="39932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" name="textbox 3492"/>
          <p:cNvSpPr/>
          <p:nvPr/>
        </p:nvSpPr>
        <p:spPr>
          <a:xfrm>
            <a:off x="416537" y="1159814"/>
            <a:ext cx="8190865" cy="2944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ct val="89000"/>
              </a:lnSpc>
            </a:pP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Q：客户有账号了，密码在哪里可以获取</a:t>
            </a:r>
            <a:r>
              <a:rPr sz="18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indent="-5080" algn="l" rtl="0" eaLnBrk="0">
              <a:lnSpc>
                <a:spcPct val="122000"/>
              </a:lnSpc>
              <a:spcBef>
                <a:spcPts val="54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A：业务开通完毕后客户会收到类似右边的一条短信，里面包含了密码。（如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手机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收信箱未能找到，可尝试在屏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蔽箱/垃圾箱查找）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ct val="89000"/>
              </a:lnSpc>
              <a:spcBef>
                <a:spcPts val="540"/>
              </a:spcBef>
            </a:pP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Q：客户想要修改密码，在哪里可以修改</a:t>
            </a:r>
            <a:r>
              <a:rPr sz="18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24000"/>
              </a:lnSpc>
              <a:spcBef>
                <a:spcPts val="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A：在平台的登录页面左下角，点击【忘记密码】按钮，通过输入账号、对应的手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机号及短信验证码，即可重置账号的密码。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94" name="textbox 3494"/>
          <p:cNvSpPr/>
          <p:nvPr/>
        </p:nvSpPr>
        <p:spPr>
          <a:xfrm>
            <a:off x="416537" y="4624882"/>
            <a:ext cx="6369684" cy="20275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ct val="89000"/>
              </a:lnSpc>
            </a:pP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Q：登录平台后发现不是想要进入的账号，是为什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么？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4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A：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原因：该手机号关联了多个账号。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可以通过点击平台右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上角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indent="7620" algn="l" rtl="0" eaLnBrk="0">
              <a:lnSpc>
                <a:spcPct val="151000"/>
              </a:lnSpc>
              <a:spcBef>
                <a:spcPts val="6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的名称-切换租户，查看已关联的账号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情况并进行切换。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应注意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的是，切换功能仅开放给通过（手机号+短信验证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码）登录的用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户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，通过（账号+密码）登录的用户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仅可查看租户不可切换。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496" name="picture 34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805548" y="4430395"/>
            <a:ext cx="4927345" cy="2298700"/>
          </a:xfrm>
          <a:prstGeom prst="rect">
            <a:avLst/>
          </a:prstGeom>
        </p:spPr>
      </p:pic>
      <p:sp>
        <p:nvSpPr>
          <p:cNvPr id="3498" name="textbox 3498"/>
          <p:cNvSpPr/>
          <p:nvPr/>
        </p:nvSpPr>
        <p:spPr>
          <a:xfrm>
            <a:off x="582376" y="204688"/>
            <a:ext cx="11409044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分体空调智控交付常见问题-平台登录                              </a:t>
            </a: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500" name="picture 35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50613" y="217388"/>
            <a:ext cx="723997" cy="530588"/>
          </a:xfrm>
          <a:prstGeom prst="rect">
            <a:avLst/>
          </a:prstGeom>
        </p:spPr>
      </p:pic>
      <p:pic>
        <p:nvPicPr>
          <p:cNvPr id="3502" name="picture 35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769984" y="2734817"/>
            <a:ext cx="2962909" cy="1431163"/>
          </a:xfrm>
          <a:prstGeom prst="rect">
            <a:avLst/>
          </a:prstGeom>
        </p:spPr>
      </p:pic>
      <p:pic>
        <p:nvPicPr>
          <p:cNvPr id="3504" name="picture 35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117838" y="1002792"/>
            <a:ext cx="2615056" cy="1431163"/>
          </a:xfrm>
          <a:prstGeom prst="rect">
            <a:avLst/>
          </a:prstGeom>
        </p:spPr>
      </p:pic>
      <p:pic>
        <p:nvPicPr>
          <p:cNvPr id="3506" name="picture 35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8" name="textbox 3508"/>
          <p:cNvSpPr/>
          <p:nvPr/>
        </p:nvSpPr>
        <p:spPr>
          <a:xfrm>
            <a:off x="414934" y="1159814"/>
            <a:ext cx="4326254" cy="53289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320" algn="l" rtl="0" eaLnBrk="0">
              <a:lnSpc>
                <a:spcPct val="89000"/>
              </a:lnSpc>
            </a:pP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Q：终端绑定后显示未激活</a:t>
            </a:r>
            <a:r>
              <a:rPr sz="18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，怎么处理？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270" algn="l" rtl="0" eaLnBrk="0">
              <a:lnSpc>
                <a:spcPct val="132000"/>
              </a:lnSpc>
              <a:spcBef>
                <a:spcPts val="550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A：</a:t>
            </a:r>
            <a:r>
              <a:rPr sz="1800" kern="0" spc="-4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优先检查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添加的设备编号是否正确，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应正确扫描设备正面的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二维码录入其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中的    </a:t>
            </a: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IMEI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sz="1800" kern="0" spc="-4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sz="18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其次检查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终端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的亮灯情况：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indent="5715" algn="l" rtl="0" eaLnBrk="0">
              <a:lnSpc>
                <a:spcPct val="142000"/>
              </a:lnSpc>
              <a:spcBef>
                <a:spcPts val="127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⑴指示灯不亮：终端不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通电，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此时应检查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终端进线端零线/火线/地线是否已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准确接   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入终端内，同时检查供电</a:t>
            </a: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端是否正常供电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⑵指示灯闪烁：终端正常通电，网络连接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异常，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此时应检查终端安装点位信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号覆盖    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是否正常，或周边是否有屏蔽运营商信号   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的仪器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145" algn="l" rtl="0" eaLnBrk="0">
              <a:lnSpc>
                <a:spcPct val="147000"/>
              </a:lnSpc>
              <a:spcBef>
                <a:spcPts val="140"/>
              </a:spcBef>
            </a:pP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⑶指示灯常亮：表示终端正常通电，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b="1" kern="0" spc="-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连接正常。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4" name="group 74"/>
          <p:cNvGrpSpPr/>
          <p:nvPr/>
        </p:nvGrpSpPr>
        <p:grpSpPr>
          <a:xfrm rot="21600000">
            <a:off x="4752467" y="2649931"/>
            <a:ext cx="3923538" cy="3902709"/>
            <a:chOff x="0" y="0"/>
            <a:chExt cx="3923538" cy="3902709"/>
          </a:xfrm>
        </p:grpSpPr>
        <p:pic>
          <p:nvPicPr>
            <p:cNvPr id="3510" name="picture 35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3923538" cy="3902709"/>
            </a:xfrm>
            <a:prstGeom prst="rect">
              <a:avLst/>
            </a:prstGeom>
          </p:spPr>
        </p:pic>
        <p:sp>
          <p:nvSpPr>
            <p:cNvPr id="3512" name="textbox 3512"/>
            <p:cNvSpPr/>
            <p:nvPr/>
          </p:nvSpPr>
          <p:spPr>
            <a:xfrm>
              <a:off x="-12700" y="-12700"/>
              <a:ext cx="3949065" cy="39281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262505" algn="l" rtl="0" eaLnBrk="0">
                <a:lnSpc>
                  <a:spcPct val="89000"/>
                </a:lnSpc>
                <a:spcBef>
                  <a:spcPts val="0"/>
                </a:spcBef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终端指示灯位置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76" name="group 76"/>
          <p:cNvGrpSpPr/>
          <p:nvPr/>
        </p:nvGrpSpPr>
        <p:grpSpPr>
          <a:xfrm rot="21600000">
            <a:off x="8921496" y="983488"/>
            <a:ext cx="2933827" cy="3931666"/>
            <a:chOff x="0" y="0"/>
            <a:chExt cx="2933827" cy="3931666"/>
          </a:xfrm>
        </p:grpSpPr>
        <p:pic>
          <p:nvPicPr>
            <p:cNvPr id="3514" name="picture 35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2933827" cy="3931666"/>
            </a:xfrm>
            <a:prstGeom prst="rect">
              <a:avLst/>
            </a:prstGeom>
          </p:spPr>
        </p:pic>
        <p:sp>
          <p:nvSpPr>
            <p:cNvPr id="3516" name="textbox 3516"/>
            <p:cNvSpPr/>
            <p:nvPr/>
          </p:nvSpPr>
          <p:spPr>
            <a:xfrm>
              <a:off x="-12700" y="-12700"/>
              <a:ext cx="2959735" cy="395732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297430" algn="l" rtl="0" eaLnBrk="0">
                <a:lnSpc>
                  <a:spcPct val="89000"/>
                </a:lnSpc>
                <a:spcBef>
                  <a:spcPts val="5"/>
                </a:spcBef>
              </a:pPr>
              <a:r>
                <a:rPr sz="4400" b="1" kern="0" spc="-20" dirty="0">
                  <a:solidFill>
                    <a:srgbClr val="00B0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√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518" name="textbox 3518"/>
          <p:cNvSpPr/>
          <p:nvPr/>
        </p:nvSpPr>
        <p:spPr>
          <a:xfrm>
            <a:off x="582376" y="204688"/>
            <a:ext cx="11409044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分体空调智控交付常见问题-终端绑定                              </a:t>
            </a: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520" name="picture 35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50613" y="217388"/>
            <a:ext cx="723997" cy="530588"/>
          </a:xfrm>
          <a:prstGeom prst="rect">
            <a:avLst/>
          </a:prstGeom>
        </p:spPr>
      </p:pic>
      <p:pic>
        <p:nvPicPr>
          <p:cNvPr id="3522" name="picture 35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752467" y="953007"/>
            <a:ext cx="3923538" cy="1534414"/>
          </a:xfrm>
          <a:prstGeom prst="rect">
            <a:avLst/>
          </a:prstGeom>
        </p:spPr>
      </p:pic>
      <p:sp>
        <p:nvSpPr>
          <p:cNvPr id="3524" name="textbox 3524"/>
          <p:cNvSpPr/>
          <p:nvPr/>
        </p:nvSpPr>
        <p:spPr>
          <a:xfrm>
            <a:off x="8290269" y="1481702"/>
            <a:ext cx="379729" cy="6216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8000"/>
              </a:lnSpc>
            </a:pPr>
            <a:r>
              <a:rPr sz="4000" b="1" kern="0" spc="-2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</a:t>
            </a:r>
            <a:endParaRPr sz="4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526" name="picture 35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501001" y="1959609"/>
            <a:ext cx="1137030" cy="424560"/>
          </a:xfrm>
          <a:prstGeom prst="rect">
            <a:avLst/>
          </a:prstGeom>
        </p:spPr>
      </p:pic>
      <p:pic>
        <p:nvPicPr>
          <p:cNvPr id="3528" name="picture 35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0" name="textbox 3530"/>
          <p:cNvSpPr/>
          <p:nvPr/>
        </p:nvSpPr>
        <p:spPr>
          <a:xfrm>
            <a:off x="415620" y="1159814"/>
            <a:ext cx="5645784" cy="53200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685" algn="l" rtl="0" eaLnBrk="0">
              <a:lnSpc>
                <a:spcPct val="89000"/>
              </a:lnSpc>
            </a:pP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Q：终端正常在线，但是无法控制空调是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什么原因？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89000"/>
              </a:lnSpc>
              <a:spcBef>
                <a:spcPts val="540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A：分为两种情况讨论：</a:t>
            </a:r>
            <a:r>
              <a:rPr sz="1800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1是因为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红外收发头实际安装错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270" algn="l" rtl="0" eaLnBrk="0">
              <a:lnSpc>
                <a:spcPct val="154000"/>
              </a:lnSpc>
              <a:spcBef>
                <a:spcPts val="5"/>
              </a:spcBef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导致控制信号无法成功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发送给空调；</a:t>
            </a:r>
            <a:r>
              <a:rPr sz="1800" kern="0" spc="-4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2是因为终端的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外码未下发或者下发错误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导致控制指令不匹配。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indent="13335" algn="l" rtl="0" eaLnBrk="0">
              <a:lnSpc>
                <a:spcPct val="132000"/>
              </a:lnSpc>
              <a:spcBef>
                <a:spcPts val="117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(1)红外收发头实际安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装错位：大部分是因为没有准确找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到原有空调的红外接收位置， 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一般调整终端的红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外收发  </a:t>
            </a: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头粘贴至正确位置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即可解决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问题。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13970" algn="l" rtl="0" eaLnBrk="0">
              <a:lnSpc>
                <a:spcPct val="141000"/>
              </a:lnSpc>
              <a:spcBef>
                <a:spcPts val="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(2)红外码未下发或者下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发错误：终端安装好后，应当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  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据安装位置的空调实际型号下发空调红外码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一空调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品牌有多类型的空调型号控制指令，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可以尝试切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换空调   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型号解决无法控制空调的问题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。（空调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品牌及型号的适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配将会持续更新，如平台未具备对应品牌及型号的可以 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联系终端供货商寻求技术支持。）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8" name="group 78"/>
          <p:cNvGrpSpPr/>
          <p:nvPr/>
        </p:nvGrpSpPr>
        <p:grpSpPr>
          <a:xfrm rot="21600000">
            <a:off x="6502272" y="924940"/>
            <a:ext cx="5354319" cy="3024505"/>
            <a:chOff x="0" y="0"/>
            <a:chExt cx="5354319" cy="3024505"/>
          </a:xfrm>
        </p:grpSpPr>
        <p:pic>
          <p:nvPicPr>
            <p:cNvPr id="3532" name="picture 353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5354319" cy="3024505"/>
            </a:xfrm>
            <a:prstGeom prst="rect">
              <a:avLst/>
            </a:prstGeom>
          </p:spPr>
        </p:pic>
        <p:sp>
          <p:nvSpPr>
            <p:cNvPr id="3534" name="textbox 3534"/>
            <p:cNvSpPr/>
            <p:nvPr/>
          </p:nvSpPr>
          <p:spPr>
            <a:xfrm>
              <a:off x="-12700" y="-12700"/>
              <a:ext cx="5379720" cy="305053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091690" algn="l" rtl="0" eaLnBrk="0">
                <a:lnSpc>
                  <a:spcPct val="92000"/>
                </a:lnSpc>
                <a:spcBef>
                  <a:spcPts val="0"/>
                </a:spcBef>
              </a:pPr>
              <a:r>
                <a:rPr sz="4400" b="1" kern="0" spc="-29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×</a:t>
              </a:r>
              <a:r>
                <a:rPr sz="4400" b="1" kern="0" spc="12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</a:t>
              </a:r>
              <a:r>
                <a:rPr sz="4400" b="1" kern="0" spc="-290" dirty="0">
                  <a:solidFill>
                    <a:srgbClr val="00B0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√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6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9000"/>
                </a:lnSpc>
              </a:pPr>
              <a:endParaRPr sz="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632710" algn="l" rtl="0" eaLnBrk="0">
                <a:lnSpc>
                  <a:spcPct val="89000"/>
                </a:lnSpc>
              </a:pPr>
              <a:r>
                <a:rPr sz="1400" b="1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右侧才是空调红外接收头所在位置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536" name="picture 35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502272" y="4159465"/>
            <a:ext cx="5354319" cy="2173986"/>
          </a:xfrm>
          <a:prstGeom prst="rect">
            <a:avLst/>
          </a:prstGeom>
        </p:spPr>
      </p:pic>
      <p:sp>
        <p:nvSpPr>
          <p:cNvPr id="3538" name="textbox 3538"/>
          <p:cNvSpPr/>
          <p:nvPr/>
        </p:nvSpPr>
        <p:spPr>
          <a:xfrm>
            <a:off x="582376" y="204688"/>
            <a:ext cx="11409044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分体空调智控交付常见问题-空调遥控调试</a:t>
            </a:r>
            <a:r>
              <a:rPr sz="3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540" name="picture 35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27096" y="217388"/>
            <a:ext cx="723997" cy="530588"/>
          </a:xfrm>
          <a:prstGeom prst="rect">
            <a:avLst/>
          </a:prstGeom>
        </p:spPr>
      </p:pic>
      <p:pic>
        <p:nvPicPr>
          <p:cNvPr id="3542" name="picture 35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4" name="rect 3544"/>
          <p:cNvSpPr/>
          <p:nvPr/>
        </p:nvSpPr>
        <p:spPr>
          <a:xfrm>
            <a:off x="6923913" y="1743201"/>
            <a:ext cx="3532885" cy="707771"/>
          </a:xfrm>
          <a:prstGeom prst="rect">
            <a:avLst/>
          </a:prstGeom>
          <a:solidFill>
            <a:srgbClr val="C00000">
              <a:alpha val="2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46" name="rect 3546"/>
          <p:cNvSpPr/>
          <p:nvPr/>
        </p:nvSpPr>
        <p:spPr>
          <a:xfrm>
            <a:off x="6923913" y="3107816"/>
            <a:ext cx="3532885" cy="707898"/>
          </a:xfrm>
          <a:prstGeom prst="rect">
            <a:avLst/>
          </a:prstGeom>
          <a:solidFill>
            <a:srgbClr val="C00000">
              <a:alpha val="2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48" name="rect 3548"/>
          <p:cNvSpPr/>
          <p:nvPr/>
        </p:nvSpPr>
        <p:spPr>
          <a:xfrm>
            <a:off x="6923913" y="4472432"/>
            <a:ext cx="3532885" cy="707897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50" name="textbox 3550"/>
          <p:cNvSpPr/>
          <p:nvPr/>
        </p:nvSpPr>
        <p:spPr>
          <a:xfrm>
            <a:off x="5155129" y="1810943"/>
            <a:ext cx="6474459" cy="48945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5460" algn="l" rtl="0" eaLnBrk="0">
              <a:lnSpc>
                <a:spcPct val="90000"/>
              </a:lnSpc>
            </a:pPr>
            <a:r>
              <a:rPr sz="7300" b="1" kern="0" spc="-10" baseline="-400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r>
              <a:rPr sz="4700" b="1" kern="0" spc="-1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4900" b="1" kern="0" spc="-10" baseline="40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室内绿色照明</a:t>
            </a:r>
            <a:r>
              <a:rPr sz="31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31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sz="3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5460" algn="l" rtl="0" eaLnBrk="0">
              <a:lnSpc>
                <a:spcPct val="90000"/>
              </a:lnSpc>
              <a:spcBef>
                <a:spcPts val="1430"/>
              </a:spcBef>
            </a:pPr>
            <a:r>
              <a:rPr sz="7300" b="1" kern="0" spc="-10" baseline="-500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r>
              <a:rPr sz="4700" b="1" kern="0" spc="-1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4900" b="1" kern="0" spc="-10" baseline="50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分体空调智控</a:t>
            </a:r>
            <a:r>
              <a:rPr sz="31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31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sz="3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5460" algn="l" rtl="0" eaLnBrk="0">
              <a:lnSpc>
                <a:spcPct val="90000"/>
              </a:lnSpc>
              <a:spcBef>
                <a:spcPts val="1425"/>
              </a:spcBef>
            </a:pPr>
            <a:r>
              <a:rPr sz="7300" b="1" kern="0" spc="-20" baseline="-400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r>
              <a:rPr sz="4700" b="1" kern="0" spc="70" dirty="0">
                <a:solidFill>
                  <a:srgbClr val="B816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4900" b="1" kern="0" spc="-20" baseline="6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安全控电</a:t>
            </a:r>
            <a:r>
              <a:rPr sz="31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endParaRPr sz="3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0"/>
              </a:spcBef>
            </a:pPr>
            <a:r>
              <a:rPr sz="1600" b="1" i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赋</a:t>
            </a:r>
            <a:r>
              <a:rPr sz="16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600" b="1" i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6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600" b="1" i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</a:t>
            </a:r>
            <a:r>
              <a:rPr sz="1600" b="1" kern="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600" b="1" i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</a:t>
            </a:r>
            <a:r>
              <a:rPr sz="16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552" name="picture 35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397343" y="6578820"/>
            <a:ext cx="4212209" cy="39999"/>
          </a:xfrm>
          <a:prstGeom prst="rect">
            <a:avLst/>
          </a:prstGeom>
        </p:spPr>
      </p:pic>
      <p:grpSp>
        <p:nvGrpSpPr>
          <p:cNvPr id="80" name="group 80"/>
          <p:cNvGrpSpPr/>
          <p:nvPr/>
        </p:nvGrpSpPr>
        <p:grpSpPr>
          <a:xfrm rot="21600000">
            <a:off x="1158709" y="1913255"/>
            <a:ext cx="3096933" cy="3097021"/>
            <a:chOff x="0" y="0"/>
            <a:chExt cx="3096933" cy="3097021"/>
          </a:xfrm>
        </p:grpSpPr>
        <p:sp>
          <p:nvSpPr>
            <p:cNvPr id="3554" name="path 3554"/>
            <p:cNvSpPr/>
            <p:nvPr/>
          </p:nvSpPr>
          <p:spPr>
            <a:xfrm>
              <a:off x="0" y="0"/>
              <a:ext cx="3096933" cy="3097021"/>
            </a:xfrm>
            <a:custGeom>
              <a:avLst/>
              <a:gdLst/>
              <a:ahLst/>
              <a:cxnLst/>
              <a:rect l="0" t="0" r="0" b="0"/>
              <a:pathLst>
                <a:path w="4877" h="4877">
                  <a:moveTo>
                    <a:pt x="0" y="2438"/>
                  </a:moveTo>
                  <a:cubicBezTo>
                    <a:pt x="0" y="1091"/>
                    <a:pt x="1091" y="0"/>
                    <a:pt x="2438" y="0"/>
                  </a:cubicBezTo>
                  <a:cubicBezTo>
                    <a:pt x="3785" y="0"/>
                    <a:pt x="4877" y="1091"/>
                    <a:pt x="4877" y="2438"/>
                  </a:cubicBezTo>
                  <a:cubicBezTo>
                    <a:pt x="4877" y="3785"/>
                    <a:pt x="3785" y="4877"/>
                    <a:pt x="2438" y="4877"/>
                  </a:cubicBezTo>
                  <a:cubicBezTo>
                    <a:pt x="1091" y="4877"/>
                    <a:pt x="0" y="3785"/>
                    <a:pt x="0" y="2438"/>
                  </a:cubicBezTo>
                </a:path>
              </a:pathLst>
            </a:custGeom>
            <a:solidFill>
              <a:srgbClr val="F2F2F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56" name="textbox 3556"/>
            <p:cNvSpPr/>
            <p:nvPr/>
          </p:nvSpPr>
          <p:spPr>
            <a:xfrm>
              <a:off x="-12700" y="-12700"/>
              <a:ext cx="3122929" cy="312292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71550" algn="l" rtl="0" eaLnBrk="0">
                <a:lnSpc>
                  <a:spcPct val="89000"/>
                </a:lnSpc>
                <a:spcBef>
                  <a:spcPts val="0"/>
                </a:spcBef>
              </a:pPr>
              <a:r>
                <a:rPr sz="4800" b="1" kern="0" spc="-50" dirty="0">
                  <a:solidFill>
                    <a:srgbClr val="B8160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目录</a:t>
              </a:r>
              <a:endParaRPr sz="4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558" name="rect 3558"/>
          <p:cNvSpPr/>
          <p:nvPr/>
        </p:nvSpPr>
        <p:spPr>
          <a:xfrm>
            <a:off x="6919150" y="3103054"/>
            <a:ext cx="3542410" cy="717423"/>
          </a:xfrm>
          <a:prstGeom prst="rect">
            <a:avLst/>
          </a:prstGeom>
          <a:solidFill>
            <a:srgbClr val="C00000">
              <a:alpha val="2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60" name="rect 3560"/>
          <p:cNvSpPr/>
          <p:nvPr/>
        </p:nvSpPr>
        <p:spPr>
          <a:xfrm>
            <a:off x="6919150" y="4467669"/>
            <a:ext cx="3542410" cy="717422"/>
          </a:xfrm>
          <a:prstGeom prst="rect">
            <a:avLst/>
          </a:pr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62" name="rect 3562"/>
          <p:cNvSpPr/>
          <p:nvPr/>
        </p:nvSpPr>
        <p:spPr>
          <a:xfrm>
            <a:off x="6919150" y="1738439"/>
            <a:ext cx="3542410" cy="717296"/>
          </a:xfrm>
          <a:prstGeom prst="rect">
            <a:avLst/>
          </a:prstGeom>
          <a:solidFill>
            <a:srgbClr val="C00000">
              <a:alpha val="2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564" name="picture 35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88759" y="246862"/>
            <a:ext cx="1694052" cy="539013"/>
          </a:xfrm>
          <a:prstGeom prst="rect">
            <a:avLst/>
          </a:prstGeom>
        </p:spPr>
      </p:pic>
      <p:pic>
        <p:nvPicPr>
          <p:cNvPr id="3566" name="picture 35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282570" y="740790"/>
            <a:ext cx="9333738" cy="50800"/>
          </a:xfrm>
          <a:prstGeom prst="rect">
            <a:avLst/>
          </a:prstGeom>
        </p:spPr>
      </p:pic>
      <p:pic>
        <p:nvPicPr>
          <p:cNvPr id="3568" name="picture 35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254215" y="217388"/>
            <a:ext cx="723997" cy="530588"/>
          </a:xfrm>
          <a:prstGeom prst="rect">
            <a:avLst/>
          </a:prstGeom>
        </p:spPr>
      </p:pic>
      <p:pic>
        <p:nvPicPr>
          <p:cNvPr id="3570" name="picture 35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75729" y="6578888"/>
            <a:ext cx="4074540" cy="39932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textbox 3572"/>
          <p:cNvSpPr/>
          <p:nvPr/>
        </p:nvSpPr>
        <p:spPr>
          <a:xfrm>
            <a:off x="416537" y="1159814"/>
            <a:ext cx="8190865" cy="2944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ct val="89000"/>
              </a:lnSpc>
            </a:pP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Q：客户有账号了，密码在哪里可以获取</a:t>
            </a:r>
            <a:r>
              <a:rPr sz="18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indent="-5080" algn="l" rtl="0" eaLnBrk="0">
              <a:lnSpc>
                <a:spcPct val="122000"/>
              </a:lnSpc>
              <a:spcBef>
                <a:spcPts val="54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A：业务开通完毕后客户会收到类似右边的一条短信，里面包含了密码。（如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手机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收信箱未能找到，可尝试在屏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蔽箱/垃圾箱查找）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ct val="89000"/>
              </a:lnSpc>
              <a:spcBef>
                <a:spcPts val="540"/>
              </a:spcBef>
            </a:pP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Q：客户想要修改密码，在哪里可以修改</a:t>
            </a:r>
            <a:r>
              <a:rPr sz="18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24000"/>
              </a:lnSpc>
              <a:spcBef>
                <a:spcPts val="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A：在平台的登录页面左下角，点击【忘记密码】按钮，通过输入账号、对应的手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机号及短信验证码，即可重置账号的密码。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74" name="textbox 3574"/>
          <p:cNvSpPr/>
          <p:nvPr/>
        </p:nvSpPr>
        <p:spPr>
          <a:xfrm>
            <a:off x="416537" y="4624882"/>
            <a:ext cx="6369684" cy="20275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ct val="89000"/>
              </a:lnSpc>
            </a:pP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Q：登录平台后发现不是想要进入的账号，是为什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么？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4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A：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原因：该手机号关联了多个账号。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可以通过点击平台右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上角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indent="7620" algn="l" rtl="0" eaLnBrk="0">
              <a:lnSpc>
                <a:spcPct val="151000"/>
              </a:lnSpc>
              <a:spcBef>
                <a:spcPts val="6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的名称-切换租户，查看已关联的账号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情况并进行切换。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应注意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的是，切换功能仅开放给通过（手机号+短信验证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码）登录的用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户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，通过（账号+密码）登录的用户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仅可查看租户不可切换。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576" name="picture 35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805548" y="4430395"/>
            <a:ext cx="4927345" cy="2298700"/>
          </a:xfrm>
          <a:prstGeom prst="rect">
            <a:avLst/>
          </a:prstGeom>
        </p:spPr>
      </p:pic>
      <p:sp>
        <p:nvSpPr>
          <p:cNvPr id="3578" name="textbox 3578"/>
          <p:cNvSpPr/>
          <p:nvPr/>
        </p:nvSpPr>
        <p:spPr>
          <a:xfrm>
            <a:off x="585224" y="204688"/>
            <a:ext cx="11405869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安全控电交付常见问题-平台登录         </a:t>
            </a: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580" name="picture 35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56105" y="217388"/>
            <a:ext cx="723997" cy="530588"/>
          </a:xfrm>
          <a:prstGeom prst="rect">
            <a:avLst/>
          </a:prstGeom>
        </p:spPr>
      </p:pic>
      <p:pic>
        <p:nvPicPr>
          <p:cNvPr id="3582" name="picture 35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769984" y="2734817"/>
            <a:ext cx="2962909" cy="1431163"/>
          </a:xfrm>
          <a:prstGeom prst="rect">
            <a:avLst/>
          </a:prstGeom>
        </p:spPr>
      </p:pic>
      <p:pic>
        <p:nvPicPr>
          <p:cNvPr id="3584" name="picture 35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117838" y="1002792"/>
            <a:ext cx="2615056" cy="1431163"/>
          </a:xfrm>
          <a:prstGeom prst="rect">
            <a:avLst/>
          </a:prstGeom>
        </p:spPr>
      </p:pic>
      <p:pic>
        <p:nvPicPr>
          <p:cNvPr id="3586" name="picture 35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8" name="picture 35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711700" y="824865"/>
            <a:ext cx="7374255" cy="4180204"/>
          </a:xfrm>
          <a:prstGeom prst="rect">
            <a:avLst/>
          </a:prstGeom>
        </p:spPr>
      </p:pic>
      <p:sp>
        <p:nvSpPr>
          <p:cNvPr id="3590" name="textbox 3590"/>
          <p:cNvSpPr/>
          <p:nvPr/>
        </p:nvSpPr>
        <p:spPr>
          <a:xfrm>
            <a:off x="416534" y="1159814"/>
            <a:ext cx="4784725" cy="49174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ct val="89000"/>
              </a:lnSpc>
            </a:pP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Q：终端绑定后显示未激活</a:t>
            </a:r>
            <a:r>
              <a:rPr sz="18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，怎么处理？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45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A：</a:t>
            </a:r>
            <a:r>
              <a:rPr sz="18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优先检查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添加的设备编号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IMEI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是否输入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ts val="3240"/>
              </a:lnSpc>
            </a:pPr>
            <a:r>
              <a:rPr sz="16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正确；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305" algn="l" rtl="0" eaLnBrk="0">
              <a:lnSpc>
                <a:spcPct val="89000"/>
              </a:lnSpc>
              <a:spcBef>
                <a:spcPts val="1320"/>
              </a:spcBef>
            </a:pP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sz="1800" b="1" kern="0" spc="-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其次检查</a:t>
            </a: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终端开关摁键的亮灯情况：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indent="5080" algn="l" rtl="0" eaLnBrk="0">
              <a:lnSpc>
                <a:spcPct val="132000"/>
              </a:lnSpc>
              <a:spcBef>
                <a:spcPts val="135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①指示灯不亮：终端不通电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此时应检查终端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进线端零线/火线/地线是否已准确接入终端内，</a:t>
            </a:r>
            <a:r>
              <a:rPr sz="18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同时检查供电端是否正常供电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indent="4445" algn="l" rtl="0" eaLnBrk="0">
              <a:lnSpc>
                <a:spcPct val="124000"/>
              </a:lnSpc>
              <a:spcBef>
                <a:spcPts val="1120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②指示灯闪烁：终端正常通电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，网络连接异常，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此时应检查终端安装点</a:t>
            </a: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位信号覆盖是否正常，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ct val="89000"/>
              </a:lnSpc>
              <a:spcBef>
                <a:spcPts val="1140"/>
              </a:spcBef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或周边是否有屏蔽运营商信号的仪器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algn="l" rtl="0" eaLnBrk="0">
              <a:lnSpc>
                <a:spcPct val="124000"/>
              </a:lnSpc>
            </a:pP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③指示灯常亮：表示终端正常通电，网络连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    </a:t>
            </a:r>
            <a:r>
              <a:rPr sz="1800" b="1" kern="0" spc="-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正常。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92" name="textbox 3592"/>
          <p:cNvSpPr/>
          <p:nvPr/>
        </p:nvSpPr>
        <p:spPr>
          <a:xfrm>
            <a:off x="585224" y="204688"/>
            <a:ext cx="11405869" cy="556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安全控电交付常见问题-终端绑定         </a:t>
            </a: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594" name="picture 35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256105" y="217388"/>
            <a:ext cx="723997" cy="530588"/>
          </a:xfrm>
          <a:prstGeom prst="rect">
            <a:avLst/>
          </a:prstGeom>
        </p:spPr>
      </p:pic>
      <p:pic>
        <p:nvPicPr>
          <p:cNvPr id="3596" name="picture 35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13729" y="5158103"/>
            <a:ext cx="2628900" cy="1587498"/>
          </a:xfrm>
          <a:prstGeom prst="rect">
            <a:avLst/>
          </a:prstGeom>
        </p:spPr>
      </p:pic>
      <p:sp>
        <p:nvSpPr>
          <p:cNvPr id="3598" name="textbox 3598"/>
          <p:cNvSpPr/>
          <p:nvPr/>
        </p:nvSpPr>
        <p:spPr>
          <a:xfrm>
            <a:off x="9197645" y="4452289"/>
            <a:ext cx="2537460" cy="2692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插座开关摁键指示灯常亮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600" name="picture 36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sp>
        <p:nvSpPr>
          <p:cNvPr id="3602" name="textbox 3602"/>
          <p:cNvSpPr/>
          <p:nvPr/>
        </p:nvSpPr>
        <p:spPr>
          <a:xfrm>
            <a:off x="6173038" y="4542587"/>
            <a:ext cx="1442719" cy="2692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86式面板插座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" name="textbox 3604"/>
          <p:cNvSpPr/>
          <p:nvPr/>
        </p:nvSpPr>
        <p:spPr>
          <a:xfrm>
            <a:off x="416534" y="204688"/>
            <a:ext cx="11574780" cy="25768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0975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安全控电交付常见问题-平台调试         </a:t>
            </a: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ct val="89000"/>
              </a:lnSpc>
              <a:spcBef>
                <a:spcPts val="545"/>
              </a:spcBef>
            </a:pP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Q：终端在线后，如何进行设备安全用电设置怎么操作？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45"/>
              </a:spcBef>
            </a:pP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A：</a:t>
            </a:r>
            <a:r>
              <a:rPr sz="1800" kern="0" spc="-3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(1)确认</a:t>
            </a:r>
            <a:r>
              <a:rPr sz="1800" b="1" kern="0" spc="-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终端开关摁键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终的亮灯为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常亮</a:t>
            </a:r>
            <a:r>
              <a:rPr sz="1800" b="1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终端显示在线状态；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indent="12065" algn="l" rtl="0" eaLnBrk="0">
              <a:lnSpc>
                <a:spcPct val="147000"/>
              </a:lnSpc>
              <a:spcBef>
                <a:spcPts val="30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安全用电基本配置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：点击【详情】进行设备安全控电的配置属性，定载功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率、延时开关状态、用电量总定额、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用电量剩余额度等参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数进行设置；同时在右侧视图切换列表模式，可也支持批量进行空载、定额等设置操作。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606" name="picture 36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256105" y="217388"/>
            <a:ext cx="723997" cy="530588"/>
          </a:xfrm>
          <a:prstGeom prst="rect">
            <a:avLst/>
          </a:prstGeom>
        </p:spPr>
      </p:pic>
      <p:pic>
        <p:nvPicPr>
          <p:cNvPr id="3608" name="picture 36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48030" y="2977514"/>
            <a:ext cx="10001250" cy="1421130"/>
          </a:xfrm>
          <a:prstGeom prst="rect">
            <a:avLst/>
          </a:prstGeom>
        </p:spPr>
      </p:pic>
      <p:sp>
        <p:nvSpPr>
          <p:cNvPr id="3610" name="textbox 3610"/>
          <p:cNvSpPr/>
          <p:nvPr/>
        </p:nvSpPr>
        <p:spPr>
          <a:xfrm>
            <a:off x="416763" y="4960416"/>
            <a:ext cx="7809865" cy="11150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670" algn="l" rtl="0" eaLnBrk="0">
              <a:lnSpc>
                <a:spcPct val="89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</a:t>
            </a:r>
            <a:r>
              <a:rPr sz="1800" b="1" kern="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定时任务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：在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【任务管理】新建任务，设置定时任务实现定时供电、断电。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3970" algn="l" rtl="0" eaLnBrk="0">
              <a:lnSpc>
                <a:spcPct val="124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(4)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用电统计分析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：在【用电统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计】查看设备通电情况，插座断电情况，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还可以以日，月，年维度进度柱状图和表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格展示用电量情况；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612" name="picture 36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188325" y="4611370"/>
            <a:ext cx="2672715" cy="2070100"/>
          </a:xfrm>
          <a:prstGeom prst="rect">
            <a:avLst/>
          </a:prstGeom>
        </p:spPr>
      </p:pic>
      <p:pic>
        <p:nvPicPr>
          <p:cNvPr id="3614" name="picture 36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6" name="table 1456"/>
          <p:cNvGraphicFramePr>
            <a:graphicFrameLocks noGrp="1"/>
          </p:cNvGraphicFramePr>
          <p:nvPr/>
        </p:nvGraphicFramePr>
        <p:xfrm>
          <a:off x="4249864" y="2034590"/>
          <a:ext cx="7407910" cy="4368800"/>
        </p:xfrm>
        <a:graphic>
          <a:graphicData uri="http://schemas.openxmlformats.org/drawingml/2006/table">
            <a:tbl>
              <a:tblPr/>
              <a:tblGrid>
                <a:gridCol w="1127125"/>
                <a:gridCol w="536575"/>
                <a:gridCol w="663575"/>
                <a:gridCol w="452755"/>
                <a:gridCol w="612775"/>
                <a:gridCol w="364490"/>
                <a:gridCol w="533400"/>
                <a:gridCol w="674369"/>
                <a:gridCol w="307975"/>
                <a:gridCol w="1036955"/>
                <a:gridCol w="1097914"/>
              </a:tblGrid>
              <a:tr h="628015">
                <a:tc gridSpan="11">
                  <a:txBody>
                    <a:bodyPr/>
                    <a:lstStyle/>
                    <a:p>
                      <a:pPr algn="l" rtl="0" eaLnBrk="0">
                        <a:lnSpc>
                          <a:spcPct val="17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1521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绿色照明智能灯具+智能传感器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928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754">
                <a:tc gridSpan="11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924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900" kern="0" spc="6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智能T8灯管        智能筒灯(雷达)         智能筒灯(红外)        智能射灯       </a:t>
                      </a:r>
                      <a:r>
                        <a:rPr sz="900" kern="0" spc="5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智能线条灯          智能吸顶灯         智能面板灯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7514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01675" algn="l" rtl="0" eaLnBrk="0">
                        <a:lnSpc>
                          <a:spcPct val="98000"/>
                        </a:lnSpc>
                      </a:pPr>
                      <a:r>
                        <a:rPr sz="900" kern="0" spc="9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智能灯控面板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9570" indent="-191135" algn="l" rtl="0" eaLnBrk="0">
                        <a:lnSpc>
                          <a:spcPct val="129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智能红外座位</a:t>
                      </a:r>
                      <a:r>
                        <a:rPr sz="900" kern="0" spc="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900" kern="0" spc="8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传感器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7975" indent="-127000" algn="l" rtl="0" eaLnBrk="0">
                        <a:lnSpc>
                          <a:spcPct val="129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智能恒照度</a:t>
                      </a:r>
                      <a:r>
                        <a:rPr sz="900" kern="0" spc="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900" kern="0" spc="8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传感器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2565" algn="l" rtl="0" eaLnBrk="0">
                        <a:lnSpc>
                          <a:spcPct val="98000"/>
                        </a:lnSpc>
                      </a:pPr>
                      <a:r>
                        <a:rPr sz="900" kern="0" spc="9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人体存在传感器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7704">
                <a:tc gridSpan="11"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5151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有人灯亮，无人灯暗，亮度感应，场景一键切</a:t>
                      </a:r>
                      <a:r>
                        <a:rPr sz="1500" b="1" kern="0" spc="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换，</a:t>
                      </a:r>
                      <a:r>
                        <a:rPr sz="1500" b="1" kern="0" spc="-1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b="1" kern="0" spc="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恒定照度，能耗监测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58" name="textbox 1458"/>
          <p:cNvSpPr/>
          <p:nvPr/>
        </p:nvSpPr>
        <p:spPr>
          <a:xfrm>
            <a:off x="414934" y="204688"/>
            <a:ext cx="11576050" cy="1564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0340" algn="l" rtl="0" eaLnBrk="0">
              <a:lnSpc>
                <a:spcPct val="89000"/>
              </a:lnSpc>
              <a:spcBef>
                <a:spcPts val="5"/>
              </a:spcBef>
            </a:pPr>
            <a:r>
              <a:rPr sz="32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办公室(室内)勘察-灯具-常见智能灯具类型                         </a:t>
            </a:r>
            <a:r>
              <a:rPr sz="32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  <a:spcBef>
                <a:spcPts val="54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将办公室（室内）传统非智能灯具更换为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绿色照明智能灯具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，结合各类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智能传感器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智能灯控面板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，通过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节能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algn="l" rtl="0" eaLnBrk="0">
              <a:lnSpc>
                <a:spcPts val="3240"/>
              </a:lnSpc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，接入到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绿色照明应用平台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，实现灯具的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智能感应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800" b="1" kern="0" spc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</a:t>
            </a:r>
            <a:r>
              <a:rPr sz="18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60" name="picture 14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227608" y="217388"/>
            <a:ext cx="723997" cy="530588"/>
          </a:xfrm>
          <a:prstGeom prst="rect">
            <a:avLst/>
          </a:prstGeom>
        </p:spPr>
      </p:pic>
      <p:graphicFrame>
        <p:nvGraphicFramePr>
          <p:cNvPr id="1462" name="table 1462"/>
          <p:cNvGraphicFramePr>
            <a:graphicFrameLocks noGrp="1"/>
          </p:cNvGraphicFramePr>
          <p:nvPr/>
        </p:nvGraphicFramePr>
        <p:xfrm>
          <a:off x="692556" y="2033956"/>
          <a:ext cx="2266315" cy="4368800"/>
        </p:xfrm>
        <a:graphic>
          <a:graphicData uri="http://schemas.openxmlformats.org/drawingml/2006/table">
            <a:tbl>
              <a:tblPr/>
              <a:tblGrid>
                <a:gridCol w="1144905"/>
                <a:gridCol w="1121410"/>
              </a:tblGrid>
              <a:tr h="56134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608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传统非智能灯具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482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718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非智能筒灯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1656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格栅灯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003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传统灯泡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传统吸顶灯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923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4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7851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非智能面板灯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6085" algn="l" rtl="0" eaLnBrk="0">
                        <a:lnSpc>
                          <a:spcPct val="94000"/>
                        </a:lnSpc>
                        <a:spcBef>
                          <a:spcPts val="450"/>
                        </a:spcBef>
                      </a:pPr>
                      <a:r>
                        <a:rPr sz="1500" b="1" kern="0" spc="9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不具有感应功能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686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亮度/色温不可调节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64" name="table 1464"/>
          <p:cNvGraphicFramePr>
            <a:graphicFrameLocks noGrp="1"/>
          </p:cNvGraphicFramePr>
          <p:nvPr/>
        </p:nvGraphicFramePr>
        <p:xfrm>
          <a:off x="9295765" y="4279772"/>
          <a:ext cx="2118994" cy="1233805"/>
        </p:xfrm>
        <a:graphic>
          <a:graphicData uri="http://schemas.openxmlformats.org/drawingml/2006/table">
            <a:tbl>
              <a:tblPr/>
              <a:tblGrid>
                <a:gridCol w="2118994"/>
              </a:tblGrid>
              <a:tr h="12147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557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500" b="1" kern="0" spc="36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利旧灯具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eaVert">
                    <a:lnL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66" name="picture 14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58405" y="2732798"/>
            <a:ext cx="889634" cy="705841"/>
          </a:xfrm>
          <a:prstGeom prst="rect">
            <a:avLst/>
          </a:prstGeom>
        </p:spPr>
      </p:pic>
      <p:pic>
        <p:nvPicPr>
          <p:cNvPr id="1468" name="picture 14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522721" y="2802699"/>
            <a:ext cx="883513" cy="706437"/>
          </a:xfrm>
          <a:prstGeom prst="rect">
            <a:avLst/>
          </a:prstGeom>
        </p:spPr>
      </p:pic>
      <p:pic>
        <p:nvPicPr>
          <p:cNvPr id="1470" name="picture 14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927097" y="2732798"/>
            <a:ext cx="883920" cy="705853"/>
          </a:xfrm>
          <a:prstGeom prst="rect">
            <a:avLst/>
          </a:prstGeom>
        </p:spPr>
      </p:pic>
      <p:pic>
        <p:nvPicPr>
          <p:cNvPr id="1472" name="picture 14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748526" y="2802699"/>
            <a:ext cx="718134" cy="706437"/>
          </a:xfrm>
          <a:prstGeom prst="rect">
            <a:avLst/>
          </a:prstGeom>
        </p:spPr>
      </p:pic>
      <p:pic>
        <p:nvPicPr>
          <p:cNvPr id="1474" name="picture 14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58405" y="3771658"/>
            <a:ext cx="889634" cy="543928"/>
          </a:xfrm>
          <a:prstGeom prst="rect">
            <a:avLst/>
          </a:prstGeom>
        </p:spPr>
      </p:pic>
      <p:pic>
        <p:nvPicPr>
          <p:cNvPr id="1476" name="picture 14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930907" y="3766261"/>
            <a:ext cx="880110" cy="549325"/>
          </a:xfrm>
          <a:prstGeom prst="rect">
            <a:avLst/>
          </a:prstGeom>
        </p:spPr>
      </p:pic>
      <p:pic>
        <p:nvPicPr>
          <p:cNvPr id="1478" name="picture 14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426718" y="4734305"/>
            <a:ext cx="843280" cy="571500"/>
          </a:xfrm>
          <a:prstGeom prst="rect">
            <a:avLst/>
          </a:prstGeom>
        </p:spPr>
      </p:pic>
      <p:pic>
        <p:nvPicPr>
          <p:cNvPr id="1480" name="picture 14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398647" y="3866260"/>
            <a:ext cx="667846" cy="680403"/>
          </a:xfrm>
          <a:prstGeom prst="rect">
            <a:avLst/>
          </a:prstGeom>
        </p:spPr>
      </p:pic>
      <p:pic>
        <p:nvPicPr>
          <p:cNvPr id="1482" name="picture 14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8680443" y="2840097"/>
            <a:ext cx="703744" cy="631871"/>
          </a:xfrm>
          <a:prstGeom prst="rect">
            <a:avLst/>
          </a:prstGeom>
        </p:spPr>
      </p:pic>
      <p:pic>
        <p:nvPicPr>
          <p:cNvPr id="1484" name="picture 148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4550037" y="2849595"/>
            <a:ext cx="681382" cy="634653"/>
          </a:xfrm>
          <a:prstGeom prst="rect">
            <a:avLst/>
          </a:prstGeom>
        </p:spPr>
      </p:pic>
      <p:pic>
        <p:nvPicPr>
          <p:cNvPr id="1486" name="picture 148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334962" y="745050"/>
            <a:ext cx="11520423" cy="35999"/>
          </a:xfrm>
          <a:prstGeom prst="rect">
            <a:avLst/>
          </a:prstGeom>
        </p:spPr>
      </p:pic>
      <p:pic>
        <p:nvPicPr>
          <p:cNvPr id="1488" name="picture 148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7819897" y="2802699"/>
            <a:ext cx="581838" cy="706437"/>
          </a:xfrm>
          <a:prstGeom prst="rect">
            <a:avLst/>
          </a:prstGeom>
        </p:spPr>
      </p:pic>
      <p:pic>
        <p:nvPicPr>
          <p:cNvPr id="1490" name="picture 149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0728928" y="2827707"/>
            <a:ext cx="614362" cy="656650"/>
          </a:xfrm>
          <a:prstGeom prst="rect">
            <a:avLst/>
          </a:prstGeom>
        </p:spPr>
      </p:pic>
      <p:pic>
        <p:nvPicPr>
          <p:cNvPr id="1492" name="picture 149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8165719" y="4458868"/>
            <a:ext cx="969797" cy="403834"/>
          </a:xfrm>
          <a:prstGeom prst="rect">
            <a:avLst/>
          </a:prstGeom>
        </p:spPr>
      </p:pic>
      <p:pic>
        <p:nvPicPr>
          <p:cNvPr id="1494" name="picture 149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9662921" y="2881401"/>
            <a:ext cx="728877" cy="531215"/>
          </a:xfrm>
          <a:prstGeom prst="rect">
            <a:avLst/>
          </a:prstGeom>
        </p:spPr>
      </p:pic>
      <p:pic>
        <p:nvPicPr>
          <p:cNvPr id="1496" name="picture 149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4926196" y="4432691"/>
            <a:ext cx="808850" cy="440405"/>
          </a:xfrm>
          <a:prstGeom prst="rect">
            <a:avLst/>
          </a:prstGeom>
        </p:spPr>
      </p:pic>
      <p:pic>
        <p:nvPicPr>
          <p:cNvPr id="1498" name="picture 149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6110753" y="4432691"/>
            <a:ext cx="715462" cy="452988"/>
          </a:xfrm>
          <a:prstGeom prst="rect">
            <a:avLst/>
          </a:prstGeom>
        </p:spPr>
      </p:pic>
      <p:pic>
        <p:nvPicPr>
          <p:cNvPr id="1500" name="picture 150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9411207" y="4420108"/>
            <a:ext cx="592416" cy="478154"/>
          </a:xfrm>
          <a:prstGeom prst="rect">
            <a:avLst/>
          </a:prstGeom>
        </p:spPr>
      </p:pic>
      <p:pic>
        <p:nvPicPr>
          <p:cNvPr id="1502" name="picture 150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10279367" y="4483023"/>
            <a:ext cx="743851" cy="339741"/>
          </a:xfrm>
          <a:prstGeom prst="rect">
            <a:avLst/>
          </a:prstGeom>
        </p:spPr>
      </p:pic>
      <p:pic>
        <p:nvPicPr>
          <p:cNvPr id="1504" name="picture 150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7214534" y="4495606"/>
            <a:ext cx="635337" cy="314575"/>
          </a:xfrm>
          <a:prstGeom prst="rect">
            <a:avLst/>
          </a:prstGeom>
        </p:spPr>
      </p:pic>
      <p:sp>
        <p:nvSpPr>
          <p:cNvPr id="1506" name="textbox 1506"/>
          <p:cNvSpPr/>
          <p:nvPr/>
        </p:nvSpPr>
        <p:spPr>
          <a:xfrm>
            <a:off x="9443715" y="4979955"/>
            <a:ext cx="530225" cy="3435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900" kern="0" spc="9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智能调光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835" algn="l" rtl="0" eaLnBrk="0">
              <a:lnSpc>
                <a:spcPct val="98000"/>
              </a:lnSpc>
              <a:spcBef>
                <a:spcPts val="0"/>
              </a:spcBef>
            </a:pPr>
            <a:r>
              <a:rPr sz="900" kern="0" spc="8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控制器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08" name="textbox 1508"/>
          <p:cNvSpPr/>
          <p:nvPr/>
        </p:nvSpPr>
        <p:spPr>
          <a:xfrm>
            <a:off x="10324332" y="4979066"/>
            <a:ext cx="657225" cy="1606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900" kern="0" spc="9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智能继电器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6" name="picture 36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605269" y="2747523"/>
            <a:ext cx="5586730" cy="4095241"/>
          </a:xfrm>
          <a:prstGeom prst="rect">
            <a:avLst/>
          </a:prstGeom>
        </p:spPr>
      </p:pic>
      <p:sp>
        <p:nvSpPr>
          <p:cNvPr id="3618" name="textbox 3618"/>
          <p:cNvSpPr/>
          <p:nvPr/>
        </p:nvSpPr>
        <p:spPr>
          <a:xfrm>
            <a:off x="4839080" y="2550667"/>
            <a:ext cx="2404110" cy="8369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6000" b="1" kern="0" spc="-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谢谢！</a:t>
            </a:r>
            <a:endParaRPr sz="6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620" name="picture 36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68604" y="325937"/>
            <a:ext cx="1948433" cy="549990"/>
          </a:xfrm>
          <a:prstGeom prst="rect">
            <a:avLst/>
          </a:prstGeom>
        </p:spPr>
      </p:pic>
      <p:pic>
        <p:nvPicPr>
          <p:cNvPr id="3622" name="picture 36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759964" y="379829"/>
            <a:ext cx="741807" cy="542646"/>
          </a:xfrm>
          <a:prstGeom prst="rect">
            <a:avLst/>
          </a:prstGeom>
        </p:spPr>
      </p:pic>
      <p:sp>
        <p:nvSpPr>
          <p:cNvPr id="3624" name="path 3624"/>
          <p:cNvSpPr/>
          <p:nvPr/>
        </p:nvSpPr>
        <p:spPr>
          <a:xfrm>
            <a:off x="2534157" y="322326"/>
            <a:ext cx="6350" cy="607186"/>
          </a:xfrm>
          <a:custGeom>
            <a:avLst/>
            <a:gdLst/>
            <a:ahLst/>
            <a:cxnLst/>
            <a:rect l="0" t="0" r="0" b="0"/>
            <a:pathLst>
              <a:path w="10" h="956">
                <a:moveTo>
                  <a:pt x="5" y="0"/>
                </a:moveTo>
                <a:lnTo>
                  <a:pt x="5" y="956"/>
                </a:lnTo>
              </a:path>
            </a:pathLst>
          </a:custGeom>
          <a:noFill/>
          <a:ln w="6350" cap="flat">
            <a:solidFill>
              <a:srgbClr val="C1C0C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32518</Words>
  <Application>WPS 演示</Application>
  <PresentationFormat/>
  <Paragraphs>4529</Paragraphs>
  <Slides>90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90</vt:i4>
      </vt:variant>
    </vt:vector>
  </HeadingPairs>
  <TitlesOfParts>
    <vt:vector size="100" baseType="lpstr">
      <vt:lpstr>Arial</vt:lpstr>
      <vt:lpstr>宋体</vt:lpstr>
      <vt:lpstr>Wingdings</vt:lpstr>
      <vt:lpstr>Arial</vt:lpstr>
      <vt:lpstr>微软雅黑</vt:lpstr>
      <vt:lpstr>Calibri</vt:lpstr>
      <vt:lpstr>Arial Unicode MS</vt:lpstr>
      <vt:lpstr>Wingdings</vt:lpstr>
      <vt:lpstr>华文细黑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lenovo</cp:lastModifiedBy>
  <cp:revision>2</cp:revision>
  <dcterms:created xsi:type="dcterms:W3CDTF">2025-06-13T07:44:00Z</dcterms:created>
  <dcterms:modified xsi:type="dcterms:W3CDTF">2025-06-13T07:52:20Z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wqlLaW5nc29mdCBQREYgdG8gV1BTIDExMA</vt:lpwstr>
  </property>
  <property fmtid="{D5CDD505-2E9C-101B-9397-08002B2CF9AE}" pid="3" name="Created">
    <vt:filetime>2025-06-13T23:40:58Z</vt:filetime>
  </property>
  <property fmtid="{D5CDD505-2E9C-101B-9397-08002B2CF9AE}" pid="4" name="ICV">
    <vt:lpwstr>4CB6F97ECBC84EFC900A6A7B700DA57E_12</vt:lpwstr>
  </property>
  <property fmtid="{D5CDD505-2E9C-101B-9397-08002B2CF9AE}" pid="5" name="KSOProductBuildVer">
    <vt:lpwstr>2052-12.1.0.21541</vt:lpwstr>
  </property>
</Properties>
</file>