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83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261"/>
            <a:ext cx="5409361" cy="3921882"/>
          </a:xfrm>
          <a:prstGeom prst="rect">
            <a:avLst/>
          </a:prstGeom>
        </p:spPr>
      </p:pic>
      <p:pic>
        <p:nvPicPr>
          <p:cNvPr id="17" name="bg object 17"/>
          <p:cNvPicPr/>
          <p:nvPr/>
        </p:nvPicPr>
        <p:blipFill>
          <a:blip r:embed="rId3" cstate="print"/>
          <a:stretch>
            <a:fillRect/>
          </a:stretch>
        </p:blipFill>
        <p:spPr>
          <a:xfrm>
            <a:off x="6782380" y="2919492"/>
            <a:ext cx="5409619" cy="3921882"/>
          </a:xfrm>
          <a:prstGeom prst="rect">
            <a:avLst/>
          </a:prstGeom>
        </p:spPr>
      </p:pic>
      <p:pic>
        <p:nvPicPr>
          <p:cNvPr id="18" name="bg object 18"/>
          <p:cNvPicPr/>
          <p:nvPr/>
        </p:nvPicPr>
        <p:blipFill>
          <a:blip r:embed="rId4" cstate="print"/>
          <a:stretch>
            <a:fillRect/>
          </a:stretch>
        </p:blipFill>
        <p:spPr>
          <a:xfrm>
            <a:off x="11547124" y="239699"/>
            <a:ext cx="314560" cy="248500"/>
          </a:xfrm>
          <a:prstGeom prst="rect">
            <a:avLst/>
          </a:prstGeom>
        </p:spPr>
      </p:pic>
      <p:sp>
        <p:nvSpPr>
          <p:cNvPr id="19" name="bg object 19"/>
          <p:cNvSpPr/>
          <p:nvPr/>
        </p:nvSpPr>
        <p:spPr>
          <a:xfrm>
            <a:off x="10827029" y="262724"/>
            <a:ext cx="447675" cy="596265"/>
          </a:xfrm>
          <a:custGeom>
            <a:avLst/>
            <a:gdLst/>
            <a:ahLst/>
            <a:cxnLst/>
            <a:rect l="l" t="t" r="r" b="b"/>
            <a:pathLst>
              <a:path w="447675" h="596265">
                <a:moveTo>
                  <a:pt x="214833" y="595985"/>
                </a:moveTo>
                <a:lnTo>
                  <a:pt x="172597" y="592020"/>
                </a:lnTo>
                <a:lnTo>
                  <a:pt x="132580" y="580372"/>
                </a:lnTo>
                <a:lnTo>
                  <a:pt x="95712" y="561411"/>
                </a:lnTo>
                <a:lnTo>
                  <a:pt x="62928" y="535508"/>
                </a:lnTo>
                <a:lnTo>
                  <a:pt x="35977" y="503996"/>
                </a:lnTo>
                <a:lnTo>
                  <a:pt x="16248" y="468558"/>
                </a:lnTo>
                <a:lnTo>
                  <a:pt x="4126" y="430089"/>
                </a:lnTo>
                <a:lnTo>
                  <a:pt x="0" y="389483"/>
                </a:lnTo>
                <a:lnTo>
                  <a:pt x="120903" y="389483"/>
                </a:lnTo>
                <a:lnTo>
                  <a:pt x="128297" y="424595"/>
                </a:lnTo>
                <a:lnTo>
                  <a:pt x="148447" y="453301"/>
                </a:lnTo>
                <a:lnTo>
                  <a:pt x="178307" y="472672"/>
                </a:lnTo>
                <a:lnTo>
                  <a:pt x="214833" y="479780"/>
                </a:lnTo>
                <a:lnTo>
                  <a:pt x="251353" y="472672"/>
                </a:lnTo>
                <a:lnTo>
                  <a:pt x="281214" y="453301"/>
                </a:lnTo>
                <a:lnTo>
                  <a:pt x="301367" y="424595"/>
                </a:lnTo>
                <a:lnTo>
                  <a:pt x="308762" y="389483"/>
                </a:lnTo>
                <a:lnTo>
                  <a:pt x="301367" y="354377"/>
                </a:lnTo>
                <a:lnTo>
                  <a:pt x="281214" y="325670"/>
                </a:lnTo>
                <a:lnTo>
                  <a:pt x="251353" y="306296"/>
                </a:lnTo>
                <a:lnTo>
                  <a:pt x="214833" y="299186"/>
                </a:lnTo>
                <a:lnTo>
                  <a:pt x="52831" y="299186"/>
                </a:lnTo>
                <a:lnTo>
                  <a:pt x="102501" y="0"/>
                </a:lnTo>
                <a:lnTo>
                  <a:pt x="447344" y="0"/>
                </a:lnTo>
                <a:lnTo>
                  <a:pt x="447344" y="116217"/>
                </a:lnTo>
                <a:lnTo>
                  <a:pt x="205663" y="116217"/>
                </a:lnTo>
                <a:lnTo>
                  <a:pt x="194576" y="182981"/>
                </a:lnTo>
                <a:lnTo>
                  <a:pt x="214858" y="182981"/>
                </a:lnTo>
                <a:lnTo>
                  <a:pt x="257094" y="186946"/>
                </a:lnTo>
                <a:lnTo>
                  <a:pt x="297111" y="198594"/>
                </a:lnTo>
                <a:lnTo>
                  <a:pt x="333978" y="217555"/>
                </a:lnTo>
                <a:lnTo>
                  <a:pt x="366763" y="243458"/>
                </a:lnTo>
                <a:lnTo>
                  <a:pt x="393712" y="274972"/>
                </a:lnTo>
                <a:lnTo>
                  <a:pt x="413437" y="310413"/>
                </a:lnTo>
                <a:lnTo>
                  <a:pt x="425554" y="348882"/>
                </a:lnTo>
                <a:lnTo>
                  <a:pt x="429679" y="389483"/>
                </a:lnTo>
                <a:lnTo>
                  <a:pt x="425554" y="430089"/>
                </a:lnTo>
                <a:lnTo>
                  <a:pt x="413437" y="468558"/>
                </a:lnTo>
                <a:lnTo>
                  <a:pt x="393712" y="503996"/>
                </a:lnTo>
                <a:lnTo>
                  <a:pt x="366763" y="535508"/>
                </a:lnTo>
                <a:lnTo>
                  <a:pt x="333960" y="561411"/>
                </a:lnTo>
                <a:lnTo>
                  <a:pt x="297089" y="580372"/>
                </a:lnTo>
                <a:lnTo>
                  <a:pt x="257072" y="592020"/>
                </a:lnTo>
                <a:lnTo>
                  <a:pt x="214833" y="595985"/>
                </a:lnTo>
                <a:close/>
              </a:path>
            </a:pathLst>
          </a:custGeom>
          <a:solidFill>
            <a:srgbClr val="0366A6"/>
          </a:solidFill>
        </p:spPr>
        <p:txBody>
          <a:bodyPr wrap="square" lIns="0" tIns="0" rIns="0" bIns="0" rtlCol="0"/>
          <a:lstStyle/>
          <a:p/>
        </p:txBody>
      </p:sp>
      <p:sp>
        <p:nvSpPr>
          <p:cNvPr id="20" name="bg object 20"/>
          <p:cNvSpPr/>
          <p:nvPr/>
        </p:nvSpPr>
        <p:spPr>
          <a:xfrm>
            <a:off x="11197564" y="324053"/>
            <a:ext cx="608330" cy="617220"/>
          </a:xfrm>
          <a:custGeom>
            <a:avLst/>
            <a:gdLst/>
            <a:ahLst/>
            <a:cxnLst/>
            <a:rect l="l" t="t" r="r" b="b"/>
            <a:pathLst>
              <a:path w="608329" h="617219">
                <a:moveTo>
                  <a:pt x="287362" y="616851"/>
                </a:moveTo>
                <a:lnTo>
                  <a:pt x="223520" y="610752"/>
                </a:lnTo>
                <a:lnTo>
                  <a:pt x="162458" y="592594"/>
                </a:lnTo>
                <a:lnTo>
                  <a:pt x="108181" y="564341"/>
                </a:lnTo>
                <a:lnTo>
                  <a:pt x="60477" y="526516"/>
                </a:lnTo>
                <a:lnTo>
                  <a:pt x="24640" y="485523"/>
                </a:lnTo>
                <a:lnTo>
                  <a:pt x="14452" y="470687"/>
                </a:lnTo>
                <a:lnTo>
                  <a:pt x="38287" y="439201"/>
                </a:lnTo>
                <a:lnTo>
                  <a:pt x="55694" y="404469"/>
                </a:lnTo>
                <a:lnTo>
                  <a:pt x="66364" y="367213"/>
                </a:lnTo>
                <a:lnTo>
                  <a:pt x="69989" y="328155"/>
                </a:lnTo>
                <a:lnTo>
                  <a:pt x="65658" y="285506"/>
                </a:lnTo>
                <a:lnTo>
                  <a:pt x="52932" y="245095"/>
                </a:lnTo>
                <a:lnTo>
                  <a:pt x="32211" y="207863"/>
                </a:lnTo>
                <a:lnTo>
                  <a:pt x="3898" y="174752"/>
                </a:lnTo>
                <a:lnTo>
                  <a:pt x="0" y="171107"/>
                </a:lnTo>
                <a:lnTo>
                  <a:pt x="12489" y="149240"/>
                </a:lnTo>
                <a:lnTo>
                  <a:pt x="42758" y="108793"/>
                </a:lnTo>
                <a:lnTo>
                  <a:pt x="83466" y="70248"/>
                </a:lnTo>
                <a:lnTo>
                  <a:pt x="134540" y="37157"/>
                </a:lnTo>
                <a:lnTo>
                  <a:pt x="192593" y="13673"/>
                </a:lnTo>
                <a:lnTo>
                  <a:pt x="255155" y="1525"/>
                </a:lnTo>
                <a:lnTo>
                  <a:pt x="287362" y="0"/>
                </a:lnTo>
                <a:lnTo>
                  <a:pt x="287362" y="116217"/>
                </a:lnTo>
                <a:lnTo>
                  <a:pt x="248052" y="119910"/>
                </a:lnTo>
                <a:lnTo>
                  <a:pt x="210805" y="130756"/>
                </a:lnTo>
                <a:lnTo>
                  <a:pt x="176490" y="148407"/>
                </a:lnTo>
                <a:lnTo>
                  <a:pt x="145973" y="172516"/>
                </a:lnTo>
                <a:lnTo>
                  <a:pt x="120897" y="201851"/>
                </a:lnTo>
                <a:lnTo>
                  <a:pt x="91265" y="270639"/>
                </a:lnTo>
                <a:lnTo>
                  <a:pt x="87426" y="308432"/>
                </a:lnTo>
                <a:lnTo>
                  <a:pt x="91263" y="346226"/>
                </a:lnTo>
                <a:lnTo>
                  <a:pt x="120891" y="415018"/>
                </a:lnTo>
                <a:lnTo>
                  <a:pt x="145973" y="444347"/>
                </a:lnTo>
                <a:lnTo>
                  <a:pt x="176490" y="468454"/>
                </a:lnTo>
                <a:lnTo>
                  <a:pt x="210805" y="486102"/>
                </a:lnTo>
                <a:lnTo>
                  <a:pt x="248052" y="496943"/>
                </a:lnTo>
                <a:lnTo>
                  <a:pt x="287362" y="500634"/>
                </a:lnTo>
                <a:lnTo>
                  <a:pt x="326687" y="496945"/>
                </a:lnTo>
                <a:lnTo>
                  <a:pt x="363940" y="486106"/>
                </a:lnTo>
                <a:lnTo>
                  <a:pt x="398255" y="468460"/>
                </a:lnTo>
                <a:lnTo>
                  <a:pt x="428764" y="444347"/>
                </a:lnTo>
                <a:lnTo>
                  <a:pt x="458479" y="408027"/>
                </a:lnTo>
                <a:lnTo>
                  <a:pt x="478078" y="366534"/>
                </a:lnTo>
                <a:lnTo>
                  <a:pt x="287362" y="366534"/>
                </a:lnTo>
                <a:lnTo>
                  <a:pt x="287362" y="250317"/>
                </a:lnTo>
                <a:lnTo>
                  <a:pt x="608241" y="250317"/>
                </a:lnTo>
                <a:lnTo>
                  <a:pt x="608241" y="308432"/>
                </a:lnTo>
                <a:lnTo>
                  <a:pt x="601900" y="369793"/>
                </a:lnTo>
                <a:lnTo>
                  <a:pt x="583006" y="428498"/>
                </a:lnTo>
                <a:lnTo>
                  <a:pt x="553608" y="480660"/>
                </a:lnTo>
                <a:lnTo>
                  <a:pt x="514248" y="526516"/>
                </a:lnTo>
                <a:lnTo>
                  <a:pt x="466559" y="564341"/>
                </a:lnTo>
                <a:lnTo>
                  <a:pt x="412280" y="592594"/>
                </a:lnTo>
                <a:lnTo>
                  <a:pt x="351207" y="610752"/>
                </a:lnTo>
                <a:lnTo>
                  <a:pt x="319577" y="615322"/>
                </a:lnTo>
                <a:lnTo>
                  <a:pt x="287362" y="616851"/>
                </a:lnTo>
                <a:close/>
              </a:path>
            </a:pathLst>
          </a:custGeom>
          <a:solidFill>
            <a:srgbClr val="E7372E"/>
          </a:solidFill>
        </p:spPr>
        <p:txBody>
          <a:bodyPr wrap="square" lIns="0" tIns="0" rIns="0" bIns="0" rtlCol="0"/>
          <a:lstStyle/>
          <a:p/>
        </p:txBody>
      </p:sp>
      <p:sp>
        <p:nvSpPr>
          <p:cNvPr id="21" name="bg object 21"/>
          <p:cNvSpPr/>
          <p:nvPr/>
        </p:nvSpPr>
        <p:spPr>
          <a:xfrm>
            <a:off x="11164061" y="505117"/>
            <a:ext cx="92710" cy="280670"/>
          </a:xfrm>
          <a:custGeom>
            <a:avLst/>
            <a:gdLst/>
            <a:ahLst/>
            <a:cxnLst/>
            <a:rect l="l" t="t" r="r" b="b"/>
            <a:pathLst>
              <a:path w="92709" h="280670">
                <a:moveTo>
                  <a:pt x="42100" y="280149"/>
                </a:moveTo>
                <a:lnTo>
                  <a:pt x="24231" y="245088"/>
                </a:lnTo>
                <a:lnTo>
                  <a:pt x="11020" y="207705"/>
                </a:lnTo>
                <a:lnTo>
                  <a:pt x="2824" y="168346"/>
                </a:lnTo>
                <a:lnTo>
                  <a:pt x="0" y="127355"/>
                </a:lnTo>
                <a:lnTo>
                  <a:pt x="1885" y="93756"/>
                </a:lnTo>
                <a:lnTo>
                  <a:pt x="7407" y="61206"/>
                </a:lnTo>
                <a:lnTo>
                  <a:pt x="16362" y="29891"/>
                </a:lnTo>
                <a:lnTo>
                  <a:pt x="28549" y="0"/>
                </a:lnTo>
                <a:lnTo>
                  <a:pt x="56656" y="32571"/>
                </a:lnTo>
                <a:lnTo>
                  <a:pt x="76385" y="68008"/>
                </a:lnTo>
                <a:lnTo>
                  <a:pt x="88507" y="106474"/>
                </a:lnTo>
                <a:lnTo>
                  <a:pt x="92633" y="147078"/>
                </a:lnTo>
                <a:lnTo>
                  <a:pt x="89334" y="183419"/>
                </a:lnTo>
                <a:lnTo>
                  <a:pt x="79625" y="218138"/>
                </a:lnTo>
                <a:lnTo>
                  <a:pt x="63787" y="250595"/>
                </a:lnTo>
                <a:lnTo>
                  <a:pt x="42100" y="280149"/>
                </a:lnTo>
                <a:close/>
              </a:path>
            </a:pathLst>
          </a:custGeom>
          <a:solidFill>
            <a:srgbClr val="13356D"/>
          </a:solidFill>
        </p:spPr>
        <p:txBody>
          <a:bodyPr wrap="square" lIns="0" tIns="0" rIns="0" bIns="0" rtlCol="0"/>
          <a:lstStyle/>
          <a:p/>
        </p:txBody>
      </p:sp>
      <p:sp>
        <p:nvSpPr>
          <p:cNvPr id="2" name="Holder 2"/>
          <p:cNvSpPr>
            <a:spLocks noGrp="1"/>
          </p:cNvSpPr>
          <p:nvPr>
            <p:ph type="ctrTitle"/>
          </p:nvPr>
        </p:nvSpPr>
        <p:spPr>
          <a:xfrm>
            <a:off x="2166988" y="2317648"/>
            <a:ext cx="7858023" cy="939800"/>
          </a:xfrm>
          <a:prstGeom prst="rect">
            <a:avLst/>
          </a:prstGeom>
        </p:spPr>
        <p:txBody>
          <a:bodyPr wrap="square" lIns="0" tIns="0" rIns="0" bIns="0">
            <a:spAutoFit/>
          </a:bodyPr>
          <a:lstStyle>
            <a:lvl1pPr>
              <a:defRPr sz="2800" b="1" i="0">
                <a:solidFill>
                  <a:srgbClr val="C0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C0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18571" y="6425728"/>
            <a:ext cx="11145172" cy="392974"/>
          </a:xfrm>
          <a:prstGeom prst="rect">
            <a:avLst/>
          </a:prstGeom>
        </p:spPr>
      </p:pic>
      <p:pic>
        <p:nvPicPr>
          <p:cNvPr id="17" name="bg object 17"/>
          <p:cNvPicPr/>
          <p:nvPr/>
        </p:nvPicPr>
        <p:blipFill>
          <a:blip r:embed="rId3" cstate="print"/>
          <a:stretch>
            <a:fillRect/>
          </a:stretch>
        </p:blipFill>
        <p:spPr>
          <a:xfrm>
            <a:off x="0" y="721573"/>
            <a:ext cx="12192000" cy="154485"/>
          </a:xfrm>
          <a:prstGeom prst="rect">
            <a:avLst/>
          </a:prstGeom>
        </p:spPr>
      </p:pic>
      <p:pic>
        <p:nvPicPr>
          <p:cNvPr id="18" name="bg object 18"/>
          <p:cNvPicPr/>
          <p:nvPr/>
        </p:nvPicPr>
        <p:blipFill>
          <a:blip r:embed="rId4" cstate="print"/>
          <a:stretch>
            <a:fillRect/>
          </a:stretch>
        </p:blipFill>
        <p:spPr>
          <a:xfrm>
            <a:off x="11196828" y="0"/>
            <a:ext cx="995172" cy="970788"/>
          </a:xfrm>
          <a:prstGeom prst="rect">
            <a:avLst/>
          </a:prstGeom>
        </p:spPr>
      </p:pic>
      <p:sp>
        <p:nvSpPr>
          <p:cNvPr id="2" name="Holder 2"/>
          <p:cNvSpPr>
            <a:spLocks noGrp="1"/>
          </p:cNvSpPr>
          <p:nvPr>
            <p:ph type="title"/>
          </p:nvPr>
        </p:nvSpPr>
        <p:spPr/>
        <p:txBody>
          <a:bodyPr lIns="0" tIns="0" rIns="0" bIns="0"/>
          <a:lstStyle>
            <a:lvl1pPr>
              <a:defRPr sz="2800" b="1" i="0">
                <a:solidFill>
                  <a:srgbClr val="C0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18571" y="6425728"/>
            <a:ext cx="11145172" cy="392974"/>
          </a:xfrm>
          <a:prstGeom prst="rect">
            <a:avLst/>
          </a:prstGeom>
        </p:spPr>
      </p:pic>
      <p:pic>
        <p:nvPicPr>
          <p:cNvPr id="17" name="bg object 17"/>
          <p:cNvPicPr/>
          <p:nvPr/>
        </p:nvPicPr>
        <p:blipFill>
          <a:blip r:embed="rId3" cstate="print"/>
          <a:stretch>
            <a:fillRect/>
          </a:stretch>
        </p:blipFill>
        <p:spPr>
          <a:xfrm>
            <a:off x="0" y="721573"/>
            <a:ext cx="12192000" cy="154485"/>
          </a:xfrm>
          <a:prstGeom prst="rect">
            <a:avLst/>
          </a:prstGeom>
        </p:spPr>
      </p:pic>
      <p:pic>
        <p:nvPicPr>
          <p:cNvPr id="18" name="bg object 18"/>
          <p:cNvPicPr/>
          <p:nvPr/>
        </p:nvPicPr>
        <p:blipFill>
          <a:blip r:embed="rId4" cstate="print"/>
          <a:stretch>
            <a:fillRect/>
          </a:stretch>
        </p:blipFill>
        <p:spPr>
          <a:xfrm>
            <a:off x="10959084" y="265176"/>
            <a:ext cx="637031" cy="388620"/>
          </a:xfrm>
          <a:prstGeom prst="rect">
            <a:avLst/>
          </a:prstGeom>
        </p:spPr>
      </p:pic>
      <p:pic>
        <p:nvPicPr>
          <p:cNvPr id="19" name="bg object 19"/>
          <p:cNvPicPr/>
          <p:nvPr/>
        </p:nvPicPr>
        <p:blipFill>
          <a:blip r:embed="rId5" cstate="print"/>
          <a:stretch>
            <a:fillRect/>
          </a:stretch>
        </p:blipFill>
        <p:spPr>
          <a:xfrm>
            <a:off x="10849356" y="140207"/>
            <a:ext cx="762000" cy="559308"/>
          </a:xfrm>
          <a:prstGeom prst="rect">
            <a:avLst/>
          </a:prstGeom>
        </p:spPr>
      </p:pic>
      <p:sp>
        <p:nvSpPr>
          <p:cNvPr id="2" name="Holder 2"/>
          <p:cNvSpPr>
            <a:spLocks noGrp="1"/>
          </p:cNvSpPr>
          <p:nvPr>
            <p:ph type="title"/>
          </p:nvPr>
        </p:nvSpPr>
        <p:spPr/>
        <p:txBody>
          <a:bodyPr lIns="0" tIns="0" rIns="0" bIns="0"/>
          <a:lstStyle>
            <a:lvl1pPr>
              <a:defRPr sz="2800" b="1" i="0">
                <a:solidFill>
                  <a:srgbClr val="C0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3600" y="196176"/>
            <a:ext cx="4312920" cy="451484"/>
          </a:xfrm>
          <a:prstGeom prst="rect">
            <a:avLst/>
          </a:prstGeom>
        </p:spPr>
        <p:txBody>
          <a:bodyPr wrap="square" lIns="0" tIns="0" rIns="0" bIns="0">
            <a:spAutoFit/>
          </a:bodyPr>
          <a:lstStyle>
            <a:lvl1pPr>
              <a:defRPr sz="2800" b="1" i="0">
                <a:solidFill>
                  <a:srgbClr val="C0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6135370" y="3090672"/>
            <a:ext cx="5594984" cy="3479800"/>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1621947" y="6484758"/>
            <a:ext cx="506552" cy="260675"/>
          </a:xfrm>
          <a:prstGeom prst="rect">
            <a:avLst/>
          </a:prstGeom>
        </p:spPr>
        <p:txBody>
          <a:bodyPr wrap="square" lIns="0" tIns="0" rIns="0" bIns="0">
            <a:spAutoFit/>
          </a:bodyPr>
          <a:lstStyle>
            <a:lvl1pPr>
              <a:defRPr sz="1600" b="0" i="0">
                <a:solidFill>
                  <a:srgbClr val="888888"/>
                </a:solidFill>
                <a:latin typeface="Calibri" panose="020F0502020204030204"/>
                <a:cs typeface="Calibri" panose="020F0502020204030204"/>
              </a:defRPr>
            </a:lvl1p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9" Type="http://schemas.openxmlformats.org/officeDocument/2006/relationships/image" Target="../media/image71.png"/><Relationship Id="rId8" Type="http://schemas.openxmlformats.org/officeDocument/2006/relationships/image" Target="../media/image70.png"/><Relationship Id="rId7" Type="http://schemas.openxmlformats.org/officeDocument/2006/relationships/image" Target="../media/image69.png"/><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5.png"/><Relationship Id="rId12" Type="http://schemas.openxmlformats.org/officeDocument/2006/relationships/slideLayout" Target="../slideLayouts/slideLayout2.xml"/><Relationship Id="rId11" Type="http://schemas.openxmlformats.org/officeDocument/2006/relationships/image" Target="../media/image73.jpeg"/><Relationship Id="rId10" Type="http://schemas.openxmlformats.org/officeDocument/2006/relationships/image" Target="../media/image72.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png"/><Relationship Id="rId7"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8.jpeg"/><Relationship Id="rId3" Type="http://schemas.openxmlformats.org/officeDocument/2006/relationships/image" Target="../media/image7.png"/><Relationship Id="rId20" Type="http://schemas.openxmlformats.org/officeDocument/2006/relationships/slideLayout" Target="../slideLayouts/slideLayout2.xml"/><Relationship Id="rId2" Type="http://schemas.openxmlformats.org/officeDocument/2006/relationships/image" Target="../media/image5.png"/><Relationship Id="rId19" Type="http://schemas.openxmlformats.org/officeDocument/2006/relationships/image" Target="../media/image88.png"/><Relationship Id="rId18" Type="http://schemas.openxmlformats.org/officeDocument/2006/relationships/image" Target="../media/image87.png"/><Relationship Id="rId17" Type="http://schemas.openxmlformats.org/officeDocument/2006/relationships/image" Target="../media/image86.png"/><Relationship Id="rId16" Type="http://schemas.openxmlformats.org/officeDocument/2006/relationships/image" Target="../media/image85.png"/><Relationship Id="rId15" Type="http://schemas.openxmlformats.org/officeDocument/2006/relationships/image" Target="../media/image84.png"/><Relationship Id="rId14" Type="http://schemas.openxmlformats.org/officeDocument/2006/relationships/image" Target="../media/image83.png"/><Relationship Id="rId13" Type="http://schemas.openxmlformats.org/officeDocument/2006/relationships/image" Target="../media/image82.png"/><Relationship Id="rId12" Type="http://schemas.openxmlformats.org/officeDocument/2006/relationships/image" Target="../media/image81.png"/><Relationship Id="rId11" Type="http://schemas.openxmlformats.org/officeDocument/2006/relationships/image" Target="../media/image80.png"/><Relationship Id="rId10" Type="http://schemas.openxmlformats.org/officeDocument/2006/relationships/image" Target="../media/image79.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3.jpeg"/><Relationship Id="rId7" Type="http://schemas.openxmlformats.org/officeDocument/2006/relationships/image" Target="../media/image92.png"/><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9" Type="http://schemas.openxmlformats.org/officeDocument/2006/relationships/image" Target="../media/image102.png"/><Relationship Id="rId8" Type="http://schemas.openxmlformats.org/officeDocument/2006/relationships/image" Target="../media/image101.png"/><Relationship Id="rId7" Type="http://schemas.openxmlformats.org/officeDocument/2006/relationships/image" Target="../media/image100.png"/><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image" Target="../media/image6.png"/><Relationship Id="rId2" Type="http://schemas.openxmlformats.org/officeDocument/2006/relationships/image" Target="../media/image5.png"/><Relationship Id="rId14" Type="http://schemas.openxmlformats.org/officeDocument/2006/relationships/slideLayout" Target="../slideLayouts/slideLayout2.xml"/><Relationship Id="rId13" Type="http://schemas.openxmlformats.org/officeDocument/2006/relationships/image" Target="../media/image106.png"/><Relationship Id="rId12" Type="http://schemas.openxmlformats.org/officeDocument/2006/relationships/image" Target="../media/image105.png"/><Relationship Id="rId11" Type="http://schemas.openxmlformats.org/officeDocument/2006/relationships/image" Target="../media/image104.png"/><Relationship Id="rId10" Type="http://schemas.openxmlformats.org/officeDocument/2006/relationships/image" Target="../media/image103.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8.jpeg"/><Relationship Id="rId3" Type="http://schemas.openxmlformats.org/officeDocument/2006/relationships/image" Target="../media/image107.png"/><Relationship Id="rId2" Type="http://schemas.openxmlformats.org/officeDocument/2006/relationships/image" Target="../media/image12.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jpeg"/><Relationship Id="rId3" Type="http://schemas.openxmlformats.org/officeDocument/2006/relationships/image" Target="../media/image109.png"/><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png"/><Relationship Id="rId4" Type="http://schemas.openxmlformats.org/officeDocument/2006/relationships/image" Target="../media/image113.jpeg"/><Relationship Id="rId3" Type="http://schemas.openxmlformats.org/officeDocument/2006/relationships/image" Target="../media/image112.png"/><Relationship Id="rId2" Type="http://schemas.openxmlformats.org/officeDocument/2006/relationships/image" Target="../media/image12.pn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jpeg"/><Relationship Id="rId3" Type="http://schemas.openxmlformats.org/officeDocument/2006/relationships/image" Target="../media/image116.png"/><Relationship Id="rId2" Type="http://schemas.openxmlformats.org/officeDocument/2006/relationships/image" Target="../media/image12.pn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 Id="rId3" Type="http://schemas.openxmlformats.org/officeDocument/2006/relationships/image" Target="../media/image119.jpeg"/><Relationship Id="rId2" Type="http://schemas.openxmlformats.org/officeDocument/2006/relationships/image" Target="../media/image12.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4.jpeg"/><Relationship Id="rId3" Type="http://schemas.openxmlformats.org/officeDocument/2006/relationships/image" Target="../media/image123.png"/><Relationship Id="rId2" Type="http://schemas.openxmlformats.org/officeDocument/2006/relationships/image" Target="../media/image12.pn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7.jpeg"/><Relationship Id="rId4" Type="http://schemas.openxmlformats.org/officeDocument/2006/relationships/image" Target="../media/image126.png"/><Relationship Id="rId3" Type="http://schemas.openxmlformats.org/officeDocument/2006/relationships/image" Target="../media/image125.png"/><Relationship Id="rId2" Type="http://schemas.openxmlformats.org/officeDocument/2006/relationships/image" Target="../media/image12.pn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9" Type="http://schemas.openxmlformats.org/officeDocument/2006/relationships/image" Target="../media/image136.png"/><Relationship Id="rId8" Type="http://schemas.openxmlformats.org/officeDocument/2006/relationships/image" Target="../media/image135.png"/><Relationship Id="rId7" Type="http://schemas.openxmlformats.org/officeDocument/2006/relationships/image" Target="../media/image134.png"/><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3" Type="http://schemas.openxmlformats.org/officeDocument/2006/relationships/image" Target="../media/image130.png"/><Relationship Id="rId2" Type="http://schemas.openxmlformats.org/officeDocument/2006/relationships/image" Target="../media/image129.png"/><Relationship Id="rId17" Type="http://schemas.openxmlformats.org/officeDocument/2006/relationships/slideLayout" Target="../slideLayouts/slideLayout3.xml"/><Relationship Id="rId16" Type="http://schemas.openxmlformats.org/officeDocument/2006/relationships/image" Target="../media/image143.jpeg"/><Relationship Id="rId15" Type="http://schemas.openxmlformats.org/officeDocument/2006/relationships/image" Target="../media/image142.jpeg"/><Relationship Id="rId14" Type="http://schemas.openxmlformats.org/officeDocument/2006/relationships/image" Target="../media/image141.jpeg"/><Relationship Id="rId13" Type="http://schemas.openxmlformats.org/officeDocument/2006/relationships/image" Target="../media/image140.png"/><Relationship Id="rId12" Type="http://schemas.openxmlformats.org/officeDocument/2006/relationships/image" Target="../media/image139.png"/><Relationship Id="rId11" Type="http://schemas.openxmlformats.org/officeDocument/2006/relationships/image" Target="../media/image138.png"/><Relationship Id="rId10" Type="http://schemas.openxmlformats.org/officeDocument/2006/relationships/image" Target="../media/image137.png"/><Relationship Id="rId1" Type="http://schemas.openxmlformats.org/officeDocument/2006/relationships/image" Target="../media/image128.png"/></Relationships>
</file>

<file path=ppt/slides/_rels/slide24.xml.rels><?xml version="1.0" encoding="UTF-8" standalone="yes"?>
<Relationships xmlns="http://schemas.openxmlformats.org/package/2006/relationships"><Relationship Id="rId9" Type="http://schemas.openxmlformats.org/officeDocument/2006/relationships/image" Target="../media/image149.png"/><Relationship Id="rId8" Type="http://schemas.openxmlformats.org/officeDocument/2006/relationships/image" Target="../media/image148.png"/><Relationship Id="rId7" Type="http://schemas.openxmlformats.org/officeDocument/2006/relationships/image" Target="../media/image147.png"/><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2.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53.jpeg"/><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image" Target="../media/image150.jpe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7.jpeg"/><Relationship Id="rId6" Type="http://schemas.openxmlformats.org/officeDocument/2006/relationships/image" Target="../media/image156.jpeg"/><Relationship Id="rId5" Type="http://schemas.openxmlformats.org/officeDocument/2006/relationships/image" Target="../media/image155.jpeg"/><Relationship Id="rId4" Type="http://schemas.openxmlformats.org/officeDocument/2006/relationships/image" Target="../media/image154.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9" Type="http://schemas.openxmlformats.org/officeDocument/2006/relationships/image" Target="../media/image166.jpeg"/><Relationship Id="rId8" Type="http://schemas.openxmlformats.org/officeDocument/2006/relationships/image" Target="../media/image165.png"/><Relationship Id="rId7" Type="http://schemas.openxmlformats.org/officeDocument/2006/relationships/image" Target="../media/image164.jpeg"/><Relationship Id="rId6" Type="http://schemas.openxmlformats.org/officeDocument/2006/relationships/image" Target="../media/image163.jpeg"/><Relationship Id="rId5" Type="http://schemas.openxmlformats.org/officeDocument/2006/relationships/image" Target="../media/image162.jpeg"/><Relationship Id="rId4" Type="http://schemas.openxmlformats.org/officeDocument/2006/relationships/image" Target="../media/image161.jpeg"/><Relationship Id="rId3" Type="http://schemas.openxmlformats.org/officeDocument/2006/relationships/image" Target="../media/image160.jpeg"/><Relationship Id="rId2" Type="http://schemas.openxmlformats.org/officeDocument/2006/relationships/image" Target="../media/image159.jpeg"/><Relationship Id="rId12" Type="http://schemas.openxmlformats.org/officeDocument/2006/relationships/slideLayout" Target="../slideLayouts/slideLayout2.xml"/><Relationship Id="rId11" Type="http://schemas.openxmlformats.org/officeDocument/2006/relationships/image" Target="../media/image168.png"/><Relationship Id="rId10" Type="http://schemas.openxmlformats.org/officeDocument/2006/relationships/image" Target="../media/image167.png"/><Relationship Id="rId1" Type="http://schemas.openxmlformats.org/officeDocument/2006/relationships/image" Target="../media/image158.jpeg"/></Relationships>
</file>

<file path=ppt/slides/_rels/slide29.xml.rels><?xml version="1.0" encoding="UTF-8" standalone="yes"?>
<Relationships xmlns="http://schemas.openxmlformats.org/package/2006/relationships"><Relationship Id="rId9" Type="http://schemas.openxmlformats.org/officeDocument/2006/relationships/image" Target="../media/image175.png"/><Relationship Id="rId8" Type="http://schemas.openxmlformats.org/officeDocument/2006/relationships/image" Target="../media/image174.png"/><Relationship Id="rId7" Type="http://schemas.openxmlformats.org/officeDocument/2006/relationships/image" Target="../media/image173.png"/><Relationship Id="rId6" Type="http://schemas.openxmlformats.org/officeDocument/2006/relationships/image" Target="../media/image172.jpeg"/><Relationship Id="rId5" Type="http://schemas.openxmlformats.org/officeDocument/2006/relationships/image" Target="../media/image171.jpeg"/><Relationship Id="rId4" Type="http://schemas.openxmlformats.org/officeDocument/2006/relationships/image" Target="../media/image170.jpeg"/><Relationship Id="rId3" Type="http://schemas.openxmlformats.org/officeDocument/2006/relationships/image" Target="../media/image169.jpeg"/><Relationship Id="rId2" Type="http://schemas.openxmlformats.org/officeDocument/2006/relationships/image" Target="../media/image159.jpeg"/><Relationship Id="rId11" Type="http://schemas.openxmlformats.org/officeDocument/2006/relationships/slideLayout" Target="../slideLayouts/slideLayout2.xml"/><Relationship Id="rId10" Type="http://schemas.openxmlformats.org/officeDocument/2006/relationships/image" Target="../media/image176.png"/><Relationship Id="rId1" Type="http://schemas.openxmlformats.org/officeDocument/2006/relationships/image" Target="../media/image15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9.jpeg"/><Relationship Id="rId4" Type="http://schemas.openxmlformats.org/officeDocument/2006/relationships/image" Target="../media/image178.jpeg"/><Relationship Id="rId3" Type="http://schemas.openxmlformats.org/officeDocument/2006/relationships/image" Target="../media/image177.jpeg"/><Relationship Id="rId2" Type="http://schemas.openxmlformats.org/officeDocument/2006/relationships/image" Target="../media/image159.jpeg"/><Relationship Id="rId1" Type="http://schemas.openxmlformats.org/officeDocument/2006/relationships/image" Target="../media/image158.jpe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5.png"/><Relationship Id="rId7" Type="http://schemas.openxmlformats.org/officeDocument/2006/relationships/image" Target="../media/image184.png"/><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 Id="rId3" Type="http://schemas.openxmlformats.org/officeDocument/2006/relationships/image" Target="../media/image180.png"/><Relationship Id="rId2" Type="http://schemas.openxmlformats.org/officeDocument/2006/relationships/image" Target="../media/image159.jpeg"/><Relationship Id="rId1" Type="http://schemas.openxmlformats.org/officeDocument/2006/relationships/image" Target="../media/image158.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7.jpeg"/><Relationship Id="rId3" Type="http://schemas.openxmlformats.org/officeDocument/2006/relationships/image" Target="../media/image186.jpeg"/><Relationship Id="rId2" Type="http://schemas.openxmlformats.org/officeDocument/2006/relationships/image" Target="../media/image159.jpeg"/><Relationship Id="rId1" Type="http://schemas.openxmlformats.org/officeDocument/2006/relationships/image" Target="../media/image15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jpeg"/><Relationship Id="rId3" Type="http://schemas.openxmlformats.org/officeDocument/2006/relationships/image" Target="../media/image7.png"/><Relationship Id="rId20" Type="http://schemas.openxmlformats.org/officeDocument/2006/relationships/slideLayout" Target="../slideLayouts/slideLayout2.xml"/><Relationship Id="rId2" Type="http://schemas.openxmlformats.org/officeDocument/2006/relationships/image" Target="../media/image5.png"/><Relationship Id="rId19" Type="http://schemas.openxmlformats.org/officeDocument/2006/relationships/image" Target="../media/image28.png"/><Relationship Id="rId18" Type="http://schemas.openxmlformats.org/officeDocument/2006/relationships/image" Target="../media/image27.png"/><Relationship Id="rId17" Type="http://schemas.openxmlformats.org/officeDocument/2006/relationships/image" Target="../media/image26.png"/><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6.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5.png"/><Relationship Id="rId16" Type="http://schemas.openxmlformats.org/officeDocument/2006/relationships/slideLayout" Target="../slideLayouts/slideLayout2.xml"/><Relationship Id="rId15" Type="http://schemas.openxmlformats.org/officeDocument/2006/relationships/image" Target="../media/image40.png"/><Relationship Id="rId14" Type="http://schemas.openxmlformats.org/officeDocument/2006/relationships/image" Target="../media/image39.png"/><Relationship Id="rId13" Type="http://schemas.openxmlformats.org/officeDocument/2006/relationships/image" Target="../media/image38.png"/><Relationship Id="rId12" Type="http://schemas.openxmlformats.org/officeDocument/2006/relationships/image" Target="../media/image37.png"/><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5.png"/><Relationship Id="rId17" Type="http://schemas.openxmlformats.org/officeDocument/2006/relationships/slideLayout" Target="../slideLayouts/slideLayout2.xml"/><Relationship Id="rId16" Type="http://schemas.openxmlformats.org/officeDocument/2006/relationships/image" Target="../media/image54.jpeg"/><Relationship Id="rId15" Type="http://schemas.openxmlformats.org/officeDocument/2006/relationships/image" Target="../media/image53.jpeg"/><Relationship Id="rId14" Type="http://schemas.openxmlformats.org/officeDocument/2006/relationships/image" Target="../media/image52.png"/><Relationship Id="rId13" Type="http://schemas.openxmlformats.org/officeDocument/2006/relationships/image" Target="../media/image51.png"/><Relationship Id="rId12" Type="http://schemas.openxmlformats.org/officeDocument/2006/relationships/image" Target="../media/image50.png"/><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png"/><Relationship Id="rId7" Type="http://schemas.openxmlformats.org/officeDocument/2006/relationships/image" Target="../media/image57.png"/><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5.png"/><Relationship Id="rId17" Type="http://schemas.openxmlformats.org/officeDocument/2006/relationships/slideLayout" Target="../slideLayouts/slideLayout2.xml"/><Relationship Id="rId16" Type="http://schemas.openxmlformats.org/officeDocument/2006/relationships/image" Target="../media/image66.jpeg"/><Relationship Id="rId15" Type="http://schemas.openxmlformats.org/officeDocument/2006/relationships/image" Target="../media/image65.jpeg"/><Relationship Id="rId14" Type="http://schemas.openxmlformats.org/officeDocument/2006/relationships/image" Target="../media/image64.png"/><Relationship Id="rId13" Type="http://schemas.openxmlformats.org/officeDocument/2006/relationships/image" Target="../media/image63.png"/><Relationship Id="rId12" Type="http://schemas.openxmlformats.org/officeDocument/2006/relationships/image" Target="../media/image62.png"/><Relationship Id="rId11" Type="http://schemas.openxmlformats.org/officeDocument/2006/relationships/image" Target="../media/image61.png"/><Relationship Id="rId10" Type="http://schemas.openxmlformats.org/officeDocument/2006/relationships/image" Target="../media/image60.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3716"/>
            <a:ext cx="12042775" cy="6844665"/>
            <a:chOff x="0" y="13716"/>
            <a:chExt cx="12042775" cy="6844665"/>
          </a:xfrm>
        </p:grpSpPr>
        <p:pic>
          <p:nvPicPr>
            <p:cNvPr id="3" name="object 3"/>
            <p:cNvPicPr/>
            <p:nvPr/>
          </p:nvPicPr>
          <p:blipFill>
            <a:blip r:embed="rId1" cstate="print"/>
            <a:stretch>
              <a:fillRect/>
            </a:stretch>
          </p:blipFill>
          <p:spPr>
            <a:xfrm>
              <a:off x="0" y="320040"/>
              <a:ext cx="11772159" cy="6537959"/>
            </a:xfrm>
            <a:prstGeom prst="rect">
              <a:avLst/>
            </a:prstGeom>
          </p:spPr>
        </p:pic>
        <p:sp>
          <p:nvSpPr>
            <p:cNvPr id="4" name="object 4"/>
            <p:cNvSpPr/>
            <p:nvPr/>
          </p:nvSpPr>
          <p:spPr>
            <a:xfrm>
              <a:off x="9816083" y="202692"/>
              <a:ext cx="2165985" cy="829310"/>
            </a:xfrm>
            <a:custGeom>
              <a:avLst/>
              <a:gdLst/>
              <a:ahLst/>
              <a:cxnLst/>
              <a:rect l="l" t="t" r="r" b="b"/>
              <a:pathLst>
                <a:path w="2165984" h="829310">
                  <a:moveTo>
                    <a:pt x="2165604" y="829055"/>
                  </a:moveTo>
                  <a:lnTo>
                    <a:pt x="0" y="829055"/>
                  </a:lnTo>
                  <a:lnTo>
                    <a:pt x="0" y="0"/>
                  </a:lnTo>
                  <a:lnTo>
                    <a:pt x="2165604" y="0"/>
                  </a:lnTo>
                  <a:lnTo>
                    <a:pt x="2165604" y="829055"/>
                  </a:lnTo>
                  <a:close/>
                </a:path>
              </a:pathLst>
            </a:custGeom>
            <a:solidFill>
              <a:srgbClr val="FFFFFF"/>
            </a:solidFill>
          </p:spPr>
          <p:txBody>
            <a:bodyPr wrap="square" lIns="0" tIns="0" rIns="0" bIns="0" rtlCol="0"/>
            <a:lstStyle/>
            <a:p/>
          </p:txBody>
        </p:sp>
        <p:pic>
          <p:nvPicPr>
            <p:cNvPr id="5" name="object 5"/>
            <p:cNvPicPr/>
            <p:nvPr/>
          </p:nvPicPr>
          <p:blipFill>
            <a:blip r:embed="rId2" cstate="print"/>
            <a:stretch>
              <a:fillRect/>
            </a:stretch>
          </p:blipFill>
          <p:spPr>
            <a:xfrm>
              <a:off x="11047476" y="13716"/>
              <a:ext cx="995172" cy="1078991"/>
            </a:xfrm>
            <a:prstGeom prst="rect">
              <a:avLst/>
            </a:prstGeom>
          </p:spPr>
        </p:pic>
      </p:grpSp>
      <p:sp>
        <p:nvSpPr>
          <p:cNvPr id="6" name="object 6"/>
          <p:cNvSpPr txBox="1">
            <a:spLocks noGrp="1"/>
          </p:cNvSpPr>
          <p:nvPr>
            <p:ph type="title"/>
          </p:nvPr>
        </p:nvSpPr>
        <p:spPr>
          <a:xfrm>
            <a:off x="1163154" y="2257666"/>
            <a:ext cx="9626600" cy="848360"/>
          </a:xfrm>
          <a:prstGeom prst="rect">
            <a:avLst/>
          </a:prstGeom>
        </p:spPr>
        <p:txBody>
          <a:bodyPr vert="horz" wrap="square" lIns="0" tIns="12700" rIns="0" bIns="0" rtlCol="0">
            <a:spAutoFit/>
          </a:bodyPr>
          <a:lstStyle/>
          <a:p>
            <a:pPr marL="12700">
              <a:lnSpc>
                <a:spcPct val="100000"/>
              </a:lnSpc>
              <a:spcBef>
                <a:spcPts val="100"/>
              </a:spcBef>
            </a:pPr>
            <a:r>
              <a:rPr sz="5400" spc="-5" dirty="0"/>
              <a:t>中国电信企业生产运行监测平台</a:t>
            </a:r>
            <a:endParaRPr sz="5400"/>
          </a:p>
        </p:txBody>
      </p:sp>
      <p:sp>
        <p:nvSpPr>
          <p:cNvPr id="7" name="object 7"/>
          <p:cNvSpPr txBox="1"/>
          <p:nvPr/>
        </p:nvSpPr>
        <p:spPr>
          <a:xfrm>
            <a:off x="7516494" y="4547222"/>
            <a:ext cx="2311400" cy="848360"/>
          </a:xfrm>
          <a:prstGeom prst="rect">
            <a:avLst/>
          </a:prstGeom>
        </p:spPr>
        <p:txBody>
          <a:bodyPr vert="horz" wrap="square" lIns="0" tIns="12700" rIns="0" bIns="0" rtlCol="0">
            <a:spAutoFit/>
          </a:bodyPr>
          <a:lstStyle/>
          <a:p>
            <a:pPr marL="503555" marR="5080" indent="-491490">
              <a:lnSpc>
                <a:spcPct val="150000"/>
              </a:lnSpc>
              <a:spcBef>
                <a:spcPts val="100"/>
              </a:spcBef>
            </a:pPr>
            <a:r>
              <a:rPr sz="1800" b="1" spc="-5" dirty="0">
                <a:solidFill>
                  <a:srgbClr val="404040"/>
                </a:solidFill>
                <a:latin typeface="微软雅黑" panose="020B0503020204020204" charset="-122"/>
                <a:cs typeface="微软雅黑" panose="020B0503020204020204" charset="-122"/>
              </a:rPr>
              <a:t>中国电信石嘴山分公司</a:t>
            </a:r>
            <a:r>
              <a:rPr sz="1800" b="1" spc="-50" dirty="0">
                <a:solidFill>
                  <a:srgbClr val="404040"/>
                </a:solidFill>
                <a:latin typeface="微软雅黑" panose="020B0503020204020204" charset="-122"/>
                <a:cs typeface="微软雅黑" panose="020B0503020204020204" charset="-122"/>
              </a:rPr>
              <a:t> </a:t>
            </a:r>
            <a:r>
              <a:rPr sz="1800" b="1" spc="-25" dirty="0">
                <a:solidFill>
                  <a:srgbClr val="404040"/>
                </a:solidFill>
                <a:latin typeface="微软雅黑" panose="020B0503020204020204" charset="-122"/>
                <a:cs typeface="微软雅黑" panose="020B0503020204020204" charset="-122"/>
              </a:rPr>
              <a:t>2024</a:t>
            </a:r>
            <a:r>
              <a:rPr sz="1800" b="1" dirty="0">
                <a:solidFill>
                  <a:srgbClr val="404040"/>
                </a:solidFill>
                <a:latin typeface="微软雅黑" panose="020B0503020204020204" charset="-122"/>
                <a:cs typeface="微软雅黑" panose="020B0503020204020204" charset="-122"/>
              </a:rPr>
              <a:t>年</a:t>
            </a:r>
            <a:r>
              <a:rPr sz="1800" b="1" spc="-25" dirty="0">
                <a:solidFill>
                  <a:srgbClr val="404040"/>
                </a:solidFill>
                <a:latin typeface="微软雅黑" panose="020B0503020204020204" charset="-122"/>
                <a:cs typeface="微软雅黑" panose="020B0503020204020204" charset="-122"/>
              </a:rPr>
              <a:t>10</a:t>
            </a:r>
            <a:r>
              <a:rPr sz="1800" b="1" spc="-50" dirty="0">
                <a:solidFill>
                  <a:srgbClr val="404040"/>
                </a:solidFill>
                <a:latin typeface="微软雅黑" panose="020B0503020204020204" charset="-122"/>
                <a:cs typeface="微软雅黑" panose="020B0503020204020204" charset="-122"/>
              </a:rPr>
              <a:t>月</a:t>
            </a:r>
            <a:endParaRPr sz="1800">
              <a:latin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36245"/>
            <a:ext cx="85598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2494"/>
                </a:solidFill>
              </a:rPr>
              <a:t>应用场景二：信息化能源计费管理分析，助力企业优化用电计划</a:t>
            </a:r>
            <a:endParaRPr sz="2400"/>
          </a:p>
        </p:txBody>
      </p:sp>
      <p:sp>
        <p:nvSpPr>
          <p:cNvPr id="8" name="object 8"/>
          <p:cNvSpPr txBox="1"/>
          <p:nvPr/>
        </p:nvSpPr>
        <p:spPr>
          <a:xfrm>
            <a:off x="459740" y="890778"/>
            <a:ext cx="11403965" cy="901700"/>
          </a:xfrm>
          <a:prstGeom prst="rect">
            <a:avLst/>
          </a:prstGeom>
        </p:spPr>
        <p:txBody>
          <a:bodyPr vert="horz" wrap="square" lIns="0" tIns="12700" rIns="0" bIns="0" rtlCol="0">
            <a:spAutoFit/>
          </a:bodyPr>
          <a:lstStyle/>
          <a:p>
            <a:pPr marL="12700" marR="5080">
              <a:lnSpc>
                <a:spcPct val="120000"/>
              </a:lnSpc>
              <a:spcBef>
                <a:spcPts val="100"/>
              </a:spcBef>
            </a:pPr>
            <a:r>
              <a:rPr sz="1600" b="1" spc="-15" dirty="0">
                <a:solidFill>
                  <a:srgbClr val="C00000"/>
                </a:solidFill>
                <a:latin typeface="微软雅黑" panose="020B0503020204020204" charset="-122"/>
                <a:cs typeface="微软雅黑" panose="020B0503020204020204" charset="-122"/>
              </a:rPr>
              <a:t>企业运行监测平台</a:t>
            </a:r>
            <a:r>
              <a:rPr sz="1600" spc="-15" dirty="0">
                <a:latin typeface="微软雅黑" panose="020B0503020204020204" charset="-122"/>
                <a:cs typeface="微软雅黑" panose="020B0503020204020204" charset="-122"/>
              </a:rPr>
              <a:t>改变企业传统人工抄表、制表的方式，解决企业推算、估算用能成本的问题，为企业提供</a:t>
            </a:r>
            <a:r>
              <a:rPr sz="1600" b="1" spc="-20" dirty="0">
                <a:solidFill>
                  <a:srgbClr val="C00000"/>
                </a:solidFill>
                <a:latin typeface="微软雅黑" panose="020B0503020204020204" charset="-122"/>
                <a:cs typeface="微软雅黑" panose="020B0503020204020204" charset="-122"/>
              </a:rPr>
              <a:t>信息化能源计费管 理</a:t>
            </a:r>
            <a:r>
              <a:rPr sz="1600" b="1" spc="-15" dirty="0">
                <a:solidFill>
                  <a:srgbClr val="C00000"/>
                </a:solidFill>
                <a:latin typeface="微软雅黑" panose="020B0503020204020204" charset="-122"/>
                <a:cs typeface="微软雅黑" panose="020B0503020204020204" charset="-122"/>
              </a:rPr>
              <a:t>分析</a:t>
            </a:r>
            <a:r>
              <a:rPr sz="1600" spc="-15" dirty="0">
                <a:latin typeface="微软雅黑" panose="020B0503020204020204" charset="-122"/>
                <a:cs typeface="微软雅黑" panose="020B0503020204020204" charset="-122"/>
              </a:rPr>
              <a:t>。平台实现自动计算企业能源使用量与用能成本，根据不同时段用电费用差异为企业提供</a:t>
            </a:r>
            <a:r>
              <a:rPr sz="1600" b="1" spc="-15" dirty="0">
                <a:solidFill>
                  <a:srgbClr val="C00000"/>
                </a:solidFill>
                <a:latin typeface="微软雅黑" panose="020B0503020204020204" charset="-122"/>
                <a:cs typeface="微软雅黑" panose="020B0503020204020204" charset="-122"/>
              </a:rPr>
              <a:t>尖峰平谷用电成本分析</a:t>
            </a:r>
            <a:r>
              <a:rPr sz="1600" spc="-20" dirty="0">
                <a:latin typeface="微软雅黑" panose="020B0503020204020204" charset="-122"/>
                <a:cs typeface="微软雅黑" panose="020B0503020204020204" charset="-122"/>
              </a:rPr>
              <a:t>，支持</a:t>
            </a:r>
            <a:r>
              <a:rPr sz="1600" b="1" spc="-15" dirty="0">
                <a:solidFill>
                  <a:srgbClr val="C00000"/>
                </a:solidFill>
                <a:latin typeface="微软雅黑" panose="020B0503020204020204" charset="-122"/>
                <a:cs typeface="微软雅黑" panose="020B0503020204020204" charset="-122"/>
              </a:rPr>
              <a:t>生成能源成本报表</a:t>
            </a:r>
            <a:r>
              <a:rPr sz="1600" spc="-20" dirty="0">
                <a:latin typeface="微软雅黑" panose="020B0503020204020204" charset="-122"/>
                <a:cs typeface="微软雅黑" panose="020B0503020204020204" charset="-122"/>
              </a:rPr>
              <a:t>，有效提高企业对用能成本的管理效率与效果，制定避峰生产计划，帮助企业优化用电时段，节省用能成本。</a:t>
            </a:r>
            <a:endParaRPr sz="1600">
              <a:latin typeface="微软雅黑" panose="020B0503020204020204" charset="-122"/>
              <a:cs typeface="微软雅黑" panose="020B0503020204020204" charset="-122"/>
            </a:endParaRPr>
          </a:p>
        </p:txBody>
      </p:sp>
      <p:grpSp>
        <p:nvGrpSpPr>
          <p:cNvPr id="9" name="object 9"/>
          <p:cNvGrpSpPr/>
          <p:nvPr/>
        </p:nvGrpSpPr>
        <p:grpSpPr>
          <a:xfrm>
            <a:off x="3199117" y="3801783"/>
            <a:ext cx="471170" cy="516890"/>
            <a:chOff x="3199117" y="3801783"/>
            <a:chExt cx="471170" cy="516890"/>
          </a:xfrm>
        </p:grpSpPr>
        <p:sp>
          <p:nvSpPr>
            <p:cNvPr id="10" name="object 10"/>
            <p:cNvSpPr/>
            <p:nvPr/>
          </p:nvSpPr>
          <p:spPr>
            <a:xfrm>
              <a:off x="3204972" y="3817619"/>
              <a:ext cx="455930" cy="485140"/>
            </a:xfrm>
            <a:custGeom>
              <a:avLst/>
              <a:gdLst/>
              <a:ahLst/>
              <a:cxnLst/>
              <a:rect l="l" t="t" r="r" b="b"/>
              <a:pathLst>
                <a:path w="455929" h="485139">
                  <a:moveTo>
                    <a:pt x="228600" y="484631"/>
                  </a:moveTo>
                  <a:lnTo>
                    <a:pt x="228600" y="364235"/>
                  </a:lnTo>
                  <a:lnTo>
                    <a:pt x="0" y="364235"/>
                  </a:lnTo>
                  <a:lnTo>
                    <a:pt x="0" y="121919"/>
                  </a:lnTo>
                  <a:lnTo>
                    <a:pt x="228600" y="121919"/>
                  </a:lnTo>
                  <a:lnTo>
                    <a:pt x="228600" y="0"/>
                  </a:lnTo>
                  <a:lnTo>
                    <a:pt x="455675" y="242315"/>
                  </a:lnTo>
                  <a:lnTo>
                    <a:pt x="228600" y="484631"/>
                  </a:lnTo>
                  <a:close/>
                </a:path>
              </a:pathLst>
            </a:custGeom>
            <a:solidFill>
              <a:srgbClr val="006CB8"/>
            </a:solidFill>
          </p:spPr>
          <p:txBody>
            <a:bodyPr wrap="square" lIns="0" tIns="0" rIns="0" bIns="0" rtlCol="0"/>
            <a:lstStyle/>
            <a:p/>
          </p:txBody>
        </p:sp>
        <p:sp>
          <p:nvSpPr>
            <p:cNvPr id="11" name="object 11"/>
            <p:cNvSpPr/>
            <p:nvPr/>
          </p:nvSpPr>
          <p:spPr>
            <a:xfrm>
              <a:off x="3199117" y="3801783"/>
              <a:ext cx="471170" cy="516890"/>
            </a:xfrm>
            <a:custGeom>
              <a:avLst/>
              <a:gdLst/>
              <a:ahLst/>
              <a:cxnLst/>
              <a:rect l="l" t="t" r="r" b="b"/>
              <a:pathLst>
                <a:path w="471170" h="516889">
                  <a:moveTo>
                    <a:pt x="227939" y="137134"/>
                  </a:moveTo>
                  <a:lnTo>
                    <a:pt x="227939" y="0"/>
                  </a:lnTo>
                  <a:lnTo>
                    <a:pt x="243009" y="16014"/>
                  </a:lnTo>
                  <a:lnTo>
                    <a:pt x="240639" y="16014"/>
                  </a:lnTo>
                  <a:lnTo>
                    <a:pt x="229666" y="20370"/>
                  </a:lnTo>
                  <a:lnTo>
                    <a:pt x="240639" y="32031"/>
                  </a:lnTo>
                  <a:lnTo>
                    <a:pt x="240639" y="130784"/>
                  </a:lnTo>
                  <a:lnTo>
                    <a:pt x="234289" y="130784"/>
                  </a:lnTo>
                  <a:lnTo>
                    <a:pt x="227939" y="137134"/>
                  </a:lnTo>
                  <a:close/>
                </a:path>
                <a:path w="471170" h="516889">
                  <a:moveTo>
                    <a:pt x="240639" y="32031"/>
                  </a:moveTo>
                  <a:lnTo>
                    <a:pt x="229666" y="20370"/>
                  </a:lnTo>
                  <a:lnTo>
                    <a:pt x="240639" y="16014"/>
                  </a:lnTo>
                  <a:lnTo>
                    <a:pt x="240639" y="32031"/>
                  </a:lnTo>
                  <a:close/>
                </a:path>
                <a:path w="471170" h="516889">
                  <a:moveTo>
                    <a:pt x="453513" y="258248"/>
                  </a:moveTo>
                  <a:lnTo>
                    <a:pt x="240639" y="32031"/>
                  </a:lnTo>
                  <a:lnTo>
                    <a:pt x="240639" y="16014"/>
                  </a:lnTo>
                  <a:lnTo>
                    <a:pt x="243009" y="16014"/>
                  </a:lnTo>
                  <a:lnTo>
                    <a:pt x="466855" y="253898"/>
                  </a:lnTo>
                  <a:lnTo>
                    <a:pt x="457606" y="253898"/>
                  </a:lnTo>
                  <a:lnTo>
                    <a:pt x="453513" y="258248"/>
                  </a:lnTo>
                  <a:close/>
                </a:path>
                <a:path w="471170" h="516889">
                  <a:moveTo>
                    <a:pt x="227939" y="385711"/>
                  </a:moveTo>
                  <a:lnTo>
                    <a:pt x="0" y="385711"/>
                  </a:lnTo>
                  <a:lnTo>
                    <a:pt x="0" y="130784"/>
                  </a:lnTo>
                  <a:lnTo>
                    <a:pt x="227939" y="130784"/>
                  </a:lnTo>
                  <a:lnTo>
                    <a:pt x="227939" y="137134"/>
                  </a:lnTo>
                  <a:lnTo>
                    <a:pt x="12700" y="137134"/>
                  </a:lnTo>
                  <a:lnTo>
                    <a:pt x="6350" y="143484"/>
                  </a:lnTo>
                  <a:lnTo>
                    <a:pt x="12700" y="143484"/>
                  </a:lnTo>
                  <a:lnTo>
                    <a:pt x="12700" y="373011"/>
                  </a:lnTo>
                  <a:lnTo>
                    <a:pt x="6350" y="373011"/>
                  </a:lnTo>
                  <a:lnTo>
                    <a:pt x="12700" y="379361"/>
                  </a:lnTo>
                  <a:lnTo>
                    <a:pt x="227939" y="379361"/>
                  </a:lnTo>
                  <a:lnTo>
                    <a:pt x="227939" y="385711"/>
                  </a:lnTo>
                  <a:close/>
                </a:path>
                <a:path w="471170" h="516889">
                  <a:moveTo>
                    <a:pt x="240639" y="143484"/>
                  </a:moveTo>
                  <a:lnTo>
                    <a:pt x="12700" y="143484"/>
                  </a:lnTo>
                  <a:lnTo>
                    <a:pt x="12700" y="137134"/>
                  </a:lnTo>
                  <a:lnTo>
                    <a:pt x="227939" y="137134"/>
                  </a:lnTo>
                  <a:lnTo>
                    <a:pt x="234289" y="130784"/>
                  </a:lnTo>
                  <a:lnTo>
                    <a:pt x="240639" y="130784"/>
                  </a:lnTo>
                  <a:lnTo>
                    <a:pt x="240639" y="143484"/>
                  </a:lnTo>
                  <a:close/>
                </a:path>
                <a:path w="471170" h="516889">
                  <a:moveTo>
                    <a:pt x="12700" y="143484"/>
                  </a:moveTo>
                  <a:lnTo>
                    <a:pt x="6350" y="143484"/>
                  </a:lnTo>
                  <a:lnTo>
                    <a:pt x="12700" y="137134"/>
                  </a:lnTo>
                  <a:lnTo>
                    <a:pt x="12700" y="143484"/>
                  </a:lnTo>
                  <a:close/>
                </a:path>
                <a:path w="471170" h="516889">
                  <a:moveTo>
                    <a:pt x="457606" y="262597"/>
                  </a:moveTo>
                  <a:lnTo>
                    <a:pt x="453513" y="258248"/>
                  </a:lnTo>
                  <a:lnTo>
                    <a:pt x="457606" y="253898"/>
                  </a:lnTo>
                  <a:lnTo>
                    <a:pt x="457606" y="262597"/>
                  </a:lnTo>
                  <a:close/>
                </a:path>
                <a:path w="471170" h="516889">
                  <a:moveTo>
                    <a:pt x="466866" y="262597"/>
                  </a:moveTo>
                  <a:lnTo>
                    <a:pt x="457606" y="262597"/>
                  </a:lnTo>
                  <a:lnTo>
                    <a:pt x="457606" y="253898"/>
                  </a:lnTo>
                  <a:lnTo>
                    <a:pt x="466855" y="253898"/>
                  </a:lnTo>
                  <a:lnTo>
                    <a:pt x="470948" y="258248"/>
                  </a:lnTo>
                  <a:lnTo>
                    <a:pt x="466866" y="262597"/>
                  </a:lnTo>
                  <a:close/>
                </a:path>
                <a:path w="471170" h="516889">
                  <a:moveTo>
                    <a:pt x="243009" y="500481"/>
                  </a:moveTo>
                  <a:lnTo>
                    <a:pt x="240639" y="500481"/>
                  </a:lnTo>
                  <a:lnTo>
                    <a:pt x="240639" y="484464"/>
                  </a:lnTo>
                  <a:lnTo>
                    <a:pt x="453513" y="258248"/>
                  </a:lnTo>
                  <a:lnTo>
                    <a:pt x="457606" y="262597"/>
                  </a:lnTo>
                  <a:lnTo>
                    <a:pt x="466866" y="262597"/>
                  </a:lnTo>
                  <a:lnTo>
                    <a:pt x="243009" y="500481"/>
                  </a:lnTo>
                  <a:close/>
                </a:path>
                <a:path w="471170" h="516889">
                  <a:moveTo>
                    <a:pt x="12700" y="379361"/>
                  </a:moveTo>
                  <a:lnTo>
                    <a:pt x="6350" y="373011"/>
                  </a:lnTo>
                  <a:lnTo>
                    <a:pt x="12700" y="373011"/>
                  </a:lnTo>
                  <a:lnTo>
                    <a:pt x="12700" y="379361"/>
                  </a:lnTo>
                  <a:close/>
                </a:path>
                <a:path w="471170" h="516889">
                  <a:moveTo>
                    <a:pt x="240639" y="385711"/>
                  </a:moveTo>
                  <a:lnTo>
                    <a:pt x="234289" y="385711"/>
                  </a:lnTo>
                  <a:lnTo>
                    <a:pt x="227939" y="379361"/>
                  </a:lnTo>
                  <a:lnTo>
                    <a:pt x="12700" y="379361"/>
                  </a:lnTo>
                  <a:lnTo>
                    <a:pt x="12700" y="373011"/>
                  </a:lnTo>
                  <a:lnTo>
                    <a:pt x="240639" y="373011"/>
                  </a:lnTo>
                  <a:lnTo>
                    <a:pt x="240639" y="385711"/>
                  </a:lnTo>
                  <a:close/>
                </a:path>
                <a:path w="471170" h="516889">
                  <a:moveTo>
                    <a:pt x="227939" y="516496"/>
                  </a:moveTo>
                  <a:lnTo>
                    <a:pt x="227939" y="379361"/>
                  </a:lnTo>
                  <a:lnTo>
                    <a:pt x="234289" y="385711"/>
                  </a:lnTo>
                  <a:lnTo>
                    <a:pt x="240639" y="385711"/>
                  </a:lnTo>
                  <a:lnTo>
                    <a:pt x="240639" y="484464"/>
                  </a:lnTo>
                  <a:lnTo>
                    <a:pt x="229666" y="496125"/>
                  </a:lnTo>
                  <a:lnTo>
                    <a:pt x="240639" y="500481"/>
                  </a:lnTo>
                  <a:lnTo>
                    <a:pt x="243009" y="500481"/>
                  </a:lnTo>
                  <a:lnTo>
                    <a:pt x="227939" y="516496"/>
                  </a:lnTo>
                  <a:close/>
                </a:path>
                <a:path w="471170" h="516889">
                  <a:moveTo>
                    <a:pt x="240639" y="500481"/>
                  </a:moveTo>
                  <a:lnTo>
                    <a:pt x="229666" y="496125"/>
                  </a:lnTo>
                  <a:lnTo>
                    <a:pt x="240639" y="484464"/>
                  </a:lnTo>
                  <a:lnTo>
                    <a:pt x="240639" y="500481"/>
                  </a:lnTo>
                  <a:close/>
                </a:path>
              </a:pathLst>
            </a:custGeom>
            <a:solidFill>
              <a:srgbClr val="9FB7FF"/>
            </a:solidFill>
          </p:spPr>
          <p:txBody>
            <a:bodyPr wrap="square" lIns="0" tIns="0" rIns="0" bIns="0" rtlCol="0"/>
            <a:lstStyle/>
            <a:p/>
          </p:txBody>
        </p:sp>
      </p:grpSp>
      <p:pic>
        <p:nvPicPr>
          <p:cNvPr id="12" name="object 12"/>
          <p:cNvPicPr/>
          <p:nvPr/>
        </p:nvPicPr>
        <p:blipFill>
          <a:blip r:embed="rId5" cstate="print"/>
          <a:stretch>
            <a:fillRect/>
          </a:stretch>
        </p:blipFill>
        <p:spPr>
          <a:xfrm>
            <a:off x="594784" y="2426767"/>
            <a:ext cx="2206801" cy="1405857"/>
          </a:xfrm>
          <a:prstGeom prst="rect">
            <a:avLst/>
          </a:prstGeom>
        </p:spPr>
      </p:pic>
      <p:sp>
        <p:nvSpPr>
          <p:cNvPr id="13" name="object 13"/>
          <p:cNvSpPr txBox="1"/>
          <p:nvPr/>
        </p:nvSpPr>
        <p:spPr>
          <a:xfrm>
            <a:off x="537527" y="4050830"/>
            <a:ext cx="23114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00000"/>
                </a:solidFill>
                <a:latin typeface="微软雅黑" panose="020B0503020204020204" charset="-122"/>
                <a:cs typeface="微软雅黑" panose="020B0503020204020204" charset="-122"/>
              </a:rPr>
              <a:t>传统人工抄表，人工统计用能成本</a:t>
            </a:r>
            <a:endParaRPr sz="1200">
              <a:latin typeface="微软雅黑" panose="020B0503020204020204" charset="-122"/>
              <a:cs typeface="微软雅黑" panose="020B0503020204020204" charset="-122"/>
            </a:endParaRPr>
          </a:p>
        </p:txBody>
      </p:sp>
      <p:sp>
        <p:nvSpPr>
          <p:cNvPr id="14" name="object 14"/>
          <p:cNvSpPr txBox="1"/>
          <p:nvPr/>
        </p:nvSpPr>
        <p:spPr>
          <a:xfrm>
            <a:off x="974356" y="4494529"/>
            <a:ext cx="1421765" cy="939800"/>
          </a:xfrm>
          <a:prstGeom prst="rect">
            <a:avLst/>
          </a:prstGeom>
        </p:spPr>
        <p:txBody>
          <a:bodyPr vert="horz" wrap="square" lIns="0" tIns="12700" rIns="0" bIns="0" rtlCol="0">
            <a:spAutoFit/>
          </a:bodyPr>
          <a:lstStyle/>
          <a:p>
            <a:pPr marL="12700" marR="5080" indent="127000">
              <a:lnSpc>
                <a:spcPct val="150000"/>
              </a:lnSpc>
              <a:spcBef>
                <a:spcPts val="100"/>
              </a:spcBef>
            </a:pPr>
            <a:r>
              <a:rPr sz="1000" spc="-15" dirty="0">
                <a:latin typeface="微软雅黑" panose="020B0503020204020204" charset="-122"/>
                <a:cs typeface="微软雅黑" panose="020B0503020204020204" charset="-122"/>
              </a:rPr>
              <a:t>效率低，人力成本高</a:t>
            </a:r>
            <a:r>
              <a:rPr sz="1000" spc="500" dirty="0">
                <a:latin typeface="微软雅黑" panose="020B0503020204020204" charset="-122"/>
                <a:cs typeface="微软雅黑" panose="020B0503020204020204" charset="-122"/>
              </a:rPr>
              <a:t> </a:t>
            </a:r>
            <a:r>
              <a:rPr sz="1000" spc="-15" dirty="0">
                <a:latin typeface="微软雅黑" panose="020B0503020204020204" charset="-122"/>
                <a:cs typeface="微软雅黑" panose="020B0503020204020204" charset="-122"/>
              </a:rPr>
              <a:t>数据汇总和报表制作困难能耗成本核算体系不健全成本核算基于推算或估算</a:t>
            </a:r>
            <a:endParaRPr sz="1000">
              <a:latin typeface="微软雅黑" panose="020B0503020204020204" charset="-122"/>
              <a:cs typeface="微软雅黑" panose="020B0503020204020204" charset="-122"/>
            </a:endParaRPr>
          </a:p>
        </p:txBody>
      </p:sp>
      <p:sp>
        <p:nvSpPr>
          <p:cNvPr id="15" name="object 15"/>
          <p:cNvSpPr/>
          <p:nvPr/>
        </p:nvSpPr>
        <p:spPr>
          <a:xfrm>
            <a:off x="465112" y="2281237"/>
            <a:ext cx="2457450" cy="3556000"/>
          </a:xfrm>
          <a:custGeom>
            <a:avLst/>
            <a:gdLst/>
            <a:ahLst/>
            <a:cxnLst/>
            <a:rect l="l" t="t" r="r" b="b"/>
            <a:pathLst>
              <a:path w="2457450" h="3556000">
                <a:moveTo>
                  <a:pt x="2376703" y="12700"/>
                </a:moveTo>
                <a:lnTo>
                  <a:pt x="80467" y="12700"/>
                </a:lnTo>
                <a:lnTo>
                  <a:pt x="86766" y="0"/>
                </a:lnTo>
                <a:lnTo>
                  <a:pt x="2370416" y="0"/>
                </a:lnTo>
                <a:lnTo>
                  <a:pt x="2376703" y="12700"/>
                </a:lnTo>
                <a:close/>
              </a:path>
              <a:path w="2457450" h="3556000">
                <a:moveTo>
                  <a:pt x="80264" y="25400"/>
                </a:moveTo>
                <a:lnTo>
                  <a:pt x="57061" y="25400"/>
                </a:lnTo>
                <a:lnTo>
                  <a:pt x="62623" y="12700"/>
                </a:lnTo>
                <a:lnTo>
                  <a:pt x="86118" y="12700"/>
                </a:lnTo>
                <a:lnTo>
                  <a:pt x="80264" y="25400"/>
                </a:lnTo>
                <a:close/>
              </a:path>
              <a:path w="2457450" h="3556000">
                <a:moveTo>
                  <a:pt x="85839" y="25400"/>
                </a:moveTo>
                <a:lnTo>
                  <a:pt x="86118" y="12700"/>
                </a:lnTo>
                <a:lnTo>
                  <a:pt x="91859" y="12700"/>
                </a:lnTo>
                <a:lnTo>
                  <a:pt x="85839" y="25400"/>
                </a:lnTo>
                <a:close/>
              </a:path>
              <a:path w="2457450" h="3556000">
                <a:moveTo>
                  <a:pt x="2371331" y="25400"/>
                </a:moveTo>
                <a:lnTo>
                  <a:pt x="2365324" y="12700"/>
                </a:lnTo>
                <a:lnTo>
                  <a:pt x="2371051" y="12700"/>
                </a:lnTo>
                <a:lnTo>
                  <a:pt x="2371331" y="25400"/>
                </a:lnTo>
                <a:close/>
              </a:path>
              <a:path w="2457450" h="3556000">
                <a:moveTo>
                  <a:pt x="2400122" y="25400"/>
                </a:moveTo>
                <a:lnTo>
                  <a:pt x="2376906" y="25400"/>
                </a:lnTo>
                <a:lnTo>
                  <a:pt x="2371051" y="12700"/>
                </a:lnTo>
                <a:lnTo>
                  <a:pt x="2394546" y="12700"/>
                </a:lnTo>
                <a:lnTo>
                  <a:pt x="2400122" y="25400"/>
                </a:lnTo>
                <a:close/>
              </a:path>
              <a:path w="2457450" h="3556000">
                <a:moveTo>
                  <a:pt x="64541" y="38100"/>
                </a:moveTo>
                <a:lnTo>
                  <a:pt x="41605" y="38100"/>
                </a:lnTo>
                <a:lnTo>
                  <a:pt x="46545" y="25400"/>
                </a:lnTo>
                <a:lnTo>
                  <a:pt x="69862" y="25400"/>
                </a:lnTo>
                <a:lnTo>
                  <a:pt x="64541" y="38100"/>
                </a:lnTo>
                <a:close/>
              </a:path>
              <a:path w="2457450" h="3556000">
                <a:moveTo>
                  <a:pt x="2415565" y="38100"/>
                </a:moveTo>
                <a:lnTo>
                  <a:pt x="2392629" y="38100"/>
                </a:lnTo>
                <a:lnTo>
                  <a:pt x="2387307" y="25400"/>
                </a:lnTo>
                <a:lnTo>
                  <a:pt x="2410637" y="25400"/>
                </a:lnTo>
                <a:lnTo>
                  <a:pt x="2415565" y="38100"/>
                </a:lnTo>
                <a:close/>
              </a:path>
              <a:path w="2457450" h="3556000">
                <a:moveTo>
                  <a:pt x="46202" y="50800"/>
                </a:moveTo>
                <a:lnTo>
                  <a:pt x="32435" y="50800"/>
                </a:lnTo>
                <a:lnTo>
                  <a:pt x="36906" y="38100"/>
                </a:lnTo>
                <a:lnTo>
                  <a:pt x="50698" y="38100"/>
                </a:lnTo>
                <a:lnTo>
                  <a:pt x="46202" y="50800"/>
                </a:lnTo>
                <a:close/>
              </a:path>
              <a:path w="2457450" h="3556000">
                <a:moveTo>
                  <a:pt x="2424734" y="50800"/>
                </a:moveTo>
                <a:lnTo>
                  <a:pt x="2410980" y="50800"/>
                </a:lnTo>
                <a:lnTo>
                  <a:pt x="2406484" y="38100"/>
                </a:lnTo>
                <a:lnTo>
                  <a:pt x="2420277" y="38100"/>
                </a:lnTo>
                <a:lnTo>
                  <a:pt x="2424734" y="50800"/>
                </a:lnTo>
                <a:close/>
              </a:path>
              <a:path w="2457450" h="3556000">
                <a:moveTo>
                  <a:pt x="38303" y="63500"/>
                </a:moveTo>
                <a:lnTo>
                  <a:pt x="20574" y="63500"/>
                </a:lnTo>
                <a:lnTo>
                  <a:pt x="24257" y="50800"/>
                </a:lnTo>
                <a:lnTo>
                  <a:pt x="42329" y="50800"/>
                </a:lnTo>
                <a:lnTo>
                  <a:pt x="38303" y="63500"/>
                </a:lnTo>
                <a:close/>
              </a:path>
              <a:path w="2457450" h="3556000">
                <a:moveTo>
                  <a:pt x="2436609" y="63500"/>
                </a:moveTo>
                <a:lnTo>
                  <a:pt x="2418867" y="63500"/>
                </a:lnTo>
                <a:lnTo>
                  <a:pt x="2414841" y="50800"/>
                </a:lnTo>
                <a:lnTo>
                  <a:pt x="2432913" y="50800"/>
                </a:lnTo>
                <a:lnTo>
                  <a:pt x="2436609" y="63500"/>
                </a:lnTo>
                <a:close/>
              </a:path>
              <a:path w="2457450" h="3556000">
                <a:moveTo>
                  <a:pt x="28232" y="76200"/>
                </a:moveTo>
                <a:lnTo>
                  <a:pt x="14008" y="76200"/>
                </a:lnTo>
                <a:lnTo>
                  <a:pt x="17145" y="63500"/>
                </a:lnTo>
                <a:lnTo>
                  <a:pt x="31496" y="63500"/>
                </a:lnTo>
                <a:lnTo>
                  <a:pt x="28232" y="76200"/>
                </a:lnTo>
                <a:close/>
              </a:path>
              <a:path w="2457450" h="3556000">
                <a:moveTo>
                  <a:pt x="2443162" y="76200"/>
                </a:moveTo>
                <a:lnTo>
                  <a:pt x="2428938" y="76200"/>
                </a:lnTo>
                <a:lnTo>
                  <a:pt x="2425674" y="63500"/>
                </a:lnTo>
                <a:lnTo>
                  <a:pt x="2440025" y="63500"/>
                </a:lnTo>
                <a:lnTo>
                  <a:pt x="2443162" y="76200"/>
                </a:lnTo>
                <a:close/>
              </a:path>
              <a:path w="2457450" h="3556000">
                <a:moveTo>
                  <a:pt x="22923" y="88900"/>
                </a:moveTo>
                <a:lnTo>
                  <a:pt x="8623" y="88900"/>
                </a:lnTo>
                <a:lnTo>
                  <a:pt x="11163" y="76200"/>
                </a:lnTo>
                <a:lnTo>
                  <a:pt x="25514" y="76200"/>
                </a:lnTo>
                <a:lnTo>
                  <a:pt x="22923" y="88900"/>
                </a:lnTo>
                <a:close/>
              </a:path>
              <a:path w="2457450" h="3556000">
                <a:moveTo>
                  <a:pt x="2448560" y="88900"/>
                </a:moveTo>
                <a:lnTo>
                  <a:pt x="2434374" y="88900"/>
                </a:lnTo>
                <a:lnTo>
                  <a:pt x="2431656" y="76200"/>
                </a:lnTo>
                <a:lnTo>
                  <a:pt x="2446007" y="76200"/>
                </a:lnTo>
                <a:lnTo>
                  <a:pt x="2448560" y="88900"/>
                </a:lnTo>
                <a:close/>
              </a:path>
              <a:path w="2457450" h="3556000">
                <a:moveTo>
                  <a:pt x="18554" y="101600"/>
                </a:moveTo>
                <a:lnTo>
                  <a:pt x="4470" y="101600"/>
                </a:lnTo>
                <a:lnTo>
                  <a:pt x="6388" y="88900"/>
                </a:lnTo>
                <a:lnTo>
                  <a:pt x="20599" y="88900"/>
                </a:lnTo>
                <a:lnTo>
                  <a:pt x="18554" y="101600"/>
                </a:lnTo>
                <a:close/>
              </a:path>
              <a:path w="2457450" h="3556000">
                <a:moveTo>
                  <a:pt x="2452712" y="101600"/>
                </a:moveTo>
                <a:lnTo>
                  <a:pt x="2438717" y="101600"/>
                </a:lnTo>
                <a:lnTo>
                  <a:pt x="2436685" y="88900"/>
                </a:lnTo>
                <a:lnTo>
                  <a:pt x="2450795" y="88900"/>
                </a:lnTo>
                <a:lnTo>
                  <a:pt x="2452712" y="101600"/>
                </a:lnTo>
                <a:close/>
              </a:path>
              <a:path w="2457450" h="3556000">
                <a:moveTo>
                  <a:pt x="13385" y="127000"/>
                </a:moveTo>
                <a:lnTo>
                  <a:pt x="723" y="127000"/>
                </a:lnTo>
                <a:lnTo>
                  <a:pt x="1638" y="114300"/>
                </a:lnTo>
                <a:lnTo>
                  <a:pt x="2882" y="101600"/>
                </a:lnTo>
                <a:lnTo>
                  <a:pt x="16802" y="101600"/>
                </a:lnTo>
                <a:lnTo>
                  <a:pt x="15354" y="114300"/>
                </a:lnTo>
                <a:lnTo>
                  <a:pt x="14211" y="114300"/>
                </a:lnTo>
                <a:lnTo>
                  <a:pt x="13385" y="127000"/>
                </a:lnTo>
                <a:close/>
              </a:path>
              <a:path w="2457450" h="3556000">
                <a:moveTo>
                  <a:pt x="2456446" y="127000"/>
                </a:moveTo>
                <a:lnTo>
                  <a:pt x="2443822" y="127000"/>
                </a:lnTo>
                <a:lnTo>
                  <a:pt x="2443010" y="114300"/>
                </a:lnTo>
                <a:lnTo>
                  <a:pt x="2441879" y="114300"/>
                </a:lnTo>
                <a:lnTo>
                  <a:pt x="2440444" y="101600"/>
                </a:lnTo>
                <a:lnTo>
                  <a:pt x="2454300" y="101600"/>
                </a:lnTo>
                <a:lnTo>
                  <a:pt x="2455545" y="114300"/>
                </a:lnTo>
                <a:lnTo>
                  <a:pt x="2456446" y="127000"/>
                </a:lnTo>
                <a:close/>
              </a:path>
              <a:path w="2457450" h="3556000">
                <a:moveTo>
                  <a:pt x="14211" y="3441700"/>
                </a:moveTo>
                <a:lnTo>
                  <a:pt x="1638" y="3441700"/>
                </a:lnTo>
                <a:lnTo>
                  <a:pt x="723" y="3429000"/>
                </a:lnTo>
                <a:lnTo>
                  <a:pt x="177" y="3429000"/>
                </a:lnTo>
                <a:lnTo>
                  <a:pt x="0" y="3416300"/>
                </a:lnTo>
                <a:lnTo>
                  <a:pt x="0" y="139700"/>
                </a:lnTo>
                <a:lnTo>
                  <a:pt x="177" y="127000"/>
                </a:lnTo>
                <a:lnTo>
                  <a:pt x="12877" y="127000"/>
                </a:lnTo>
                <a:lnTo>
                  <a:pt x="12700" y="139700"/>
                </a:lnTo>
                <a:lnTo>
                  <a:pt x="12700" y="3416300"/>
                </a:lnTo>
                <a:lnTo>
                  <a:pt x="12852" y="3416300"/>
                </a:lnTo>
                <a:lnTo>
                  <a:pt x="13347" y="3429000"/>
                </a:lnTo>
                <a:lnTo>
                  <a:pt x="14211" y="3441700"/>
                </a:lnTo>
                <a:close/>
              </a:path>
              <a:path w="2457450" h="3556000">
                <a:moveTo>
                  <a:pt x="2455545" y="3441700"/>
                </a:moveTo>
                <a:lnTo>
                  <a:pt x="2442959" y="3441700"/>
                </a:lnTo>
                <a:lnTo>
                  <a:pt x="2443797" y="3429000"/>
                </a:lnTo>
                <a:lnTo>
                  <a:pt x="2444305" y="3416300"/>
                </a:lnTo>
                <a:lnTo>
                  <a:pt x="2444483" y="3416300"/>
                </a:lnTo>
                <a:lnTo>
                  <a:pt x="2444483" y="139700"/>
                </a:lnTo>
                <a:lnTo>
                  <a:pt x="2444318" y="127000"/>
                </a:lnTo>
                <a:lnTo>
                  <a:pt x="2456992" y="127000"/>
                </a:lnTo>
                <a:lnTo>
                  <a:pt x="2457183" y="139700"/>
                </a:lnTo>
                <a:lnTo>
                  <a:pt x="2457183" y="3416300"/>
                </a:lnTo>
                <a:lnTo>
                  <a:pt x="2456992" y="3429000"/>
                </a:lnTo>
                <a:lnTo>
                  <a:pt x="2456446" y="3429000"/>
                </a:lnTo>
                <a:lnTo>
                  <a:pt x="2455545" y="3441700"/>
                </a:lnTo>
                <a:close/>
              </a:path>
              <a:path w="2457450" h="3556000">
                <a:moveTo>
                  <a:pt x="15290" y="3441700"/>
                </a:moveTo>
                <a:lnTo>
                  <a:pt x="14211" y="3441700"/>
                </a:lnTo>
                <a:lnTo>
                  <a:pt x="14160" y="3429000"/>
                </a:lnTo>
                <a:lnTo>
                  <a:pt x="15290" y="3441700"/>
                </a:lnTo>
                <a:close/>
              </a:path>
              <a:path w="2457450" h="3556000">
                <a:moveTo>
                  <a:pt x="2442959" y="3441700"/>
                </a:moveTo>
                <a:lnTo>
                  <a:pt x="2441816" y="3441700"/>
                </a:lnTo>
                <a:lnTo>
                  <a:pt x="2443010" y="3429000"/>
                </a:lnTo>
                <a:lnTo>
                  <a:pt x="2442959" y="3441700"/>
                </a:lnTo>
                <a:close/>
              </a:path>
              <a:path w="2457450" h="3556000">
                <a:moveTo>
                  <a:pt x="18465" y="3454400"/>
                </a:moveTo>
                <a:lnTo>
                  <a:pt x="4470" y="3454400"/>
                </a:lnTo>
                <a:lnTo>
                  <a:pt x="2882" y="3441700"/>
                </a:lnTo>
                <a:lnTo>
                  <a:pt x="16725" y="3441700"/>
                </a:lnTo>
                <a:lnTo>
                  <a:pt x="18465" y="3454400"/>
                </a:lnTo>
                <a:close/>
              </a:path>
              <a:path w="2457450" h="3556000">
                <a:moveTo>
                  <a:pt x="2452712" y="3454400"/>
                </a:moveTo>
                <a:lnTo>
                  <a:pt x="2438615" y="3454400"/>
                </a:lnTo>
                <a:lnTo>
                  <a:pt x="2440368" y="3441700"/>
                </a:lnTo>
                <a:lnTo>
                  <a:pt x="2454300" y="3441700"/>
                </a:lnTo>
                <a:lnTo>
                  <a:pt x="2452712" y="3454400"/>
                </a:lnTo>
                <a:close/>
              </a:path>
              <a:path w="2457450" h="3556000">
                <a:moveTo>
                  <a:pt x="22796" y="3467100"/>
                </a:moveTo>
                <a:lnTo>
                  <a:pt x="8623" y="3467100"/>
                </a:lnTo>
                <a:lnTo>
                  <a:pt x="6388" y="3454400"/>
                </a:lnTo>
                <a:lnTo>
                  <a:pt x="20485" y="3454400"/>
                </a:lnTo>
                <a:lnTo>
                  <a:pt x="22796" y="3467100"/>
                </a:lnTo>
                <a:close/>
              </a:path>
              <a:path w="2457450" h="3556000">
                <a:moveTo>
                  <a:pt x="2448560" y="3467100"/>
                </a:moveTo>
                <a:lnTo>
                  <a:pt x="2434259" y="3467100"/>
                </a:lnTo>
                <a:lnTo>
                  <a:pt x="2436583" y="3454400"/>
                </a:lnTo>
                <a:lnTo>
                  <a:pt x="2450795" y="3454400"/>
                </a:lnTo>
                <a:lnTo>
                  <a:pt x="2448560" y="3467100"/>
                </a:lnTo>
                <a:close/>
              </a:path>
              <a:path w="2457450" h="3556000">
                <a:moveTo>
                  <a:pt x="28384" y="3479800"/>
                </a:moveTo>
                <a:lnTo>
                  <a:pt x="14008" y="3479800"/>
                </a:lnTo>
                <a:lnTo>
                  <a:pt x="11163" y="3467100"/>
                </a:lnTo>
                <a:lnTo>
                  <a:pt x="25387" y="3467100"/>
                </a:lnTo>
                <a:lnTo>
                  <a:pt x="28384" y="3479800"/>
                </a:lnTo>
                <a:close/>
              </a:path>
              <a:path w="2457450" h="3556000">
                <a:moveTo>
                  <a:pt x="2443162" y="3479800"/>
                </a:moveTo>
                <a:lnTo>
                  <a:pt x="2428798" y="3479800"/>
                </a:lnTo>
                <a:lnTo>
                  <a:pt x="2431796" y="3467100"/>
                </a:lnTo>
                <a:lnTo>
                  <a:pt x="2446007" y="3467100"/>
                </a:lnTo>
                <a:lnTo>
                  <a:pt x="2443162" y="3479800"/>
                </a:lnTo>
                <a:close/>
              </a:path>
              <a:path w="2457450" h="3556000">
                <a:moveTo>
                  <a:pt x="34874" y="3492500"/>
                </a:moveTo>
                <a:lnTo>
                  <a:pt x="20574" y="3492500"/>
                </a:lnTo>
                <a:lnTo>
                  <a:pt x="17145" y="3479800"/>
                </a:lnTo>
                <a:lnTo>
                  <a:pt x="31343" y="3479800"/>
                </a:lnTo>
                <a:lnTo>
                  <a:pt x="34874" y="3492500"/>
                </a:lnTo>
                <a:close/>
              </a:path>
              <a:path w="2457450" h="3556000">
                <a:moveTo>
                  <a:pt x="2436609" y="3492500"/>
                </a:moveTo>
                <a:lnTo>
                  <a:pt x="2422309" y="3492500"/>
                </a:lnTo>
                <a:lnTo>
                  <a:pt x="2425839" y="3479800"/>
                </a:lnTo>
                <a:lnTo>
                  <a:pt x="2440025" y="3479800"/>
                </a:lnTo>
                <a:lnTo>
                  <a:pt x="2436609" y="3492500"/>
                </a:lnTo>
                <a:close/>
              </a:path>
              <a:path w="2457450" h="3556000">
                <a:moveTo>
                  <a:pt x="46405" y="3505200"/>
                </a:moveTo>
                <a:lnTo>
                  <a:pt x="28219" y="3505200"/>
                </a:lnTo>
                <a:lnTo>
                  <a:pt x="24257" y="3492500"/>
                </a:lnTo>
                <a:lnTo>
                  <a:pt x="42138" y="3492500"/>
                </a:lnTo>
                <a:lnTo>
                  <a:pt x="46405" y="3505200"/>
                </a:lnTo>
                <a:close/>
              </a:path>
              <a:path w="2457450" h="3556000">
                <a:moveTo>
                  <a:pt x="2428951" y="3505200"/>
                </a:moveTo>
                <a:lnTo>
                  <a:pt x="2410777" y="3505200"/>
                </a:lnTo>
                <a:lnTo>
                  <a:pt x="2415032" y="3492500"/>
                </a:lnTo>
                <a:lnTo>
                  <a:pt x="2432913" y="3492500"/>
                </a:lnTo>
                <a:lnTo>
                  <a:pt x="2428951" y="3505200"/>
                </a:lnTo>
                <a:close/>
              </a:path>
              <a:path w="2457450" h="3556000">
                <a:moveTo>
                  <a:pt x="59893" y="3517900"/>
                </a:moveTo>
                <a:lnTo>
                  <a:pt x="41605" y="3517900"/>
                </a:lnTo>
                <a:lnTo>
                  <a:pt x="36906" y="3505200"/>
                </a:lnTo>
                <a:lnTo>
                  <a:pt x="54965" y="3505200"/>
                </a:lnTo>
                <a:lnTo>
                  <a:pt x="59893" y="3517900"/>
                </a:lnTo>
                <a:close/>
              </a:path>
              <a:path w="2457450" h="3556000">
                <a:moveTo>
                  <a:pt x="2415565" y="3517900"/>
                </a:moveTo>
                <a:lnTo>
                  <a:pt x="2397277" y="3517900"/>
                </a:lnTo>
                <a:lnTo>
                  <a:pt x="2402205" y="3505200"/>
                </a:lnTo>
                <a:lnTo>
                  <a:pt x="2420277" y="3505200"/>
                </a:lnTo>
                <a:lnTo>
                  <a:pt x="2415565" y="3517900"/>
                </a:lnTo>
                <a:close/>
              </a:path>
              <a:path w="2457450" h="3556000">
                <a:moveTo>
                  <a:pt x="75120" y="3530600"/>
                </a:moveTo>
                <a:lnTo>
                  <a:pt x="51689" y="3530600"/>
                </a:lnTo>
                <a:lnTo>
                  <a:pt x="46545" y="3517900"/>
                </a:lnTo>
                <a:lnTo>
                  <a:pt x="69608" y="3517900"/>
                </a:lnTo>
                <a:lnTo>
                  <a:pt x="75120" y="3530600"/>
                </a:lnTo>
                <a:close/>
              </a:path>
              <a:path w="2457450" h="3556000">
                <a:moveTo>
                  <a:pt x="2405481" y="3530600"/>
                </a:moveTo>
                <a:lnTo>
                  <a:pt x="2382062" y="3530600"/>
                </a:lnTo>
                <a:lnTo>
                  <a:pt x="2387561" y="3517900"/>
                </a:lnTo>
                <a:lnTo>
                  <a:pt x="2410637" y="3517900"/>
                </a:lnTo>
                <a:lnTo>
                  <a:pt x="2405481" y="3530600"/>
                </a:lnTo>
                <a:close/>
              </a:path>
              <a:path w="2457450" h="3556000">
                <a:moveTo>
                  <a:pt x="97726" y="3543300"/>
                </a:moveTo>
                <a:lnTo>
                  <a:pt x="68389" y="3543300"/>
                </a:lnTo>
                <a:lnTo>
                  <a:pt x="62623" y="3530600"/>
                </a:lnTo>
                <a:lnTo>
                  <a:pt x="91567" y="3530600"/>
                </a:lnTo>
                <a:lnTo>
                  <a:pt x="97726" y="3543300"/>
                </a:lnTo>
                <a:close/>
              </a:path>
              <a:path w="2457450" h="3556000">
                <a:moveTo>
                  <a:pt x="2388781" y="3543300"/>
                </a:moveTo>
                <a:lnTo>
                  <a:pt x="2359444" y="3543300"/>
                </a:lnTo>
                <a:lnTo>
                  <a:pt x="2365603" y="3530600"/>
                </a:lnTo>
                <a:lnTo>
                  <a:pt x="2394546" y="3530600"/>
                </a:lnTo>
                <a:lnTo>
                  <a:pt x="2388781" y="3543300"/>
                </a:lnTo>
                <a:close/>
              </a:path>
              <a:path w="2457450" h="3556000">
                <a:moveTo>
                  <a:pt x="2357361" y="3556000"/>
                </a:moveTo>
                <a:lnTo>
                  <a:pt x="99822" y="3556000"/>
                </a:lnTo>
                <a:lnTo>
                  <a:pt x="93218" y="3543300"/>
                </a:lnTo>
                <a:lnTo>
                  <a:pt x="2363952" y="3543300"/>
                </a:lnTo>
                <a:lnTo>
                  <a:pt x="2357361" y="3556000"/>
                </a:lnTo>
                <a:close/>
              </a:path>
            </a:pathLst>
          </a:custGeom>
          <a:solidFill>
            <a:srgbClr val="C00000"/>
          </a:solidFill>
        </p:spPr>
        <p:txBody>
          <a:bodyPr wrap="square" lIns="0" tIns="0" rIns="0" bIns="0" rtlCol="0"/>
          <a:lstStyle/>
          <a:p/>
        </p:txBody>
      </p:sp>
      <p:pic>
        <p:nvPicPr>
          <p:cNvPr id="16" name="object 16"/>
          <p:cNvPicPr/>
          <p:nvPr/>
        </p:nvPicPr>
        <p:blipFill>
          <a:blip r:embed="rId6" cstate="print"/>
          <a:stretch>
            <a:fillRect/>
          </a:stretch>
        </p:blipFill>
        <p:spPr>
          <a:xfrm>
            <a:off x="8461369" y="4628779"/>
            <a:ext cx="411237" cy="378005"/>
          </a:xfrm>
          <a:prstGeom prst="rect">
            <a:avLst/>
          </a:prstGeom>
        </p:spPr>
      </p:pic>
      <p:sp>
        <p:nvSpPr>
          <p:cNvPr id="17" name="object 17"/>
          <p:cNvSpPr txBox="1"/>
          <p:nvPr/>
        </p:nvSpPr>
        <p:spPr>
          <a:xfrm>
            <a:off x="9208109" y="4662906"/>
            <a:ext cx="231140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006FC0"/>
                </a:solidFill>
                <a:latin typeface="微软雅黑" panose="020B0503020204020204" charset="-122"/>
                <a:cs typeface="微软雅黑" panose="020B0503020204020204" charset="-122"/>
              </a:rPr>
              <a:t>结合尖峰平谷时段实现分时段用电</a:t>
            </a:r>
            <a:r>
              <a:rPr sz="1200" b="1" spc="-15" dirty="0">
                <a:solidFill>
                  <a:srgbClr val="006FC0"/>
                </a:solidFill>
                <a:latin typeface="微软雅黑" panose="020B0503020204020204" charset="-122"/>
                <a:cs typeface="微软雅黑" panose="020B0503020204020204" charset="-122"/>
              </a:rPr>
              <a:t>成本分析</a:t>
            </a:r>
            <a:endParaRPr sz="1200">
              <a:latin typeface="微软雅黑" panose="020B0503020204020204" charset="-122"/>
              <a:cs typeface="微软雅黑" panose="020B0503020204020204" charset="-122"/>
            </a:endParaRPr>
          </a:p>
        </p:txBody>
      </p:sp>
      <p:pic>
        <p:nvPicPr>
          <p:cNvPr id="18" name="object 18"/>
          <p:cNvPicPr/>
          <p:nvPr/>
        </p:nvPicPr>
        <p:blipFill>
          <a:blip r:embed="rId7" cstate="print"/>
          <a:stretch>
            <a:fillRect/>
          </a:stretch>
        </p:blipFill>
        <p:spPr>
          <a:xfrm>
            <a:off x="8498754" y="3935359"/>
            <a:ext cx="336466" cy="386313"/>
          </a:xfrm>
          <a:prstGeom prst="rect">
            <a:avLst/>
          </a:prstGeom>
        </p:spPr>
      </p:pic>
      <p:sp>
        <p:nvSpPr>
          <p:cNvPr id="19" name="object 19"/>
          <p:cNvSpPr txBox="1"/>
          <p:nvPr/>
        </p:nvSpPr>
        <p:spPr>
          <a:xfrm>
            <a:off x="9207474" y="4037495"/>
            <a:ext cx="23114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6FC0"/>
                </a:solidFill>
                <a:latin typeface="微软雅黑" panose="020B0503020204020204" charset="-122"/>
                <a:cs typeface="微软雅黑" panose="020B0503020204020204" charset="-122"/>
              </a:rPr>
              <a:t>自动生成用能报表、能源成本报表</a:t>
            </a:r>
            <a:endParaRPr sz="1200">
              <a:latin typeface="微软雅黑" panose="020B0503020204020204" charset="-122"/>
              <a:cs typeface="微软雅黑" panose="020B0503020204020204" charset="-122"/>
            </a:endParaRPr>
          </a:p>
        </p:txBody>
      </p:sp>
      <p:pic>
        <p:nvPicPr>
          <p:cNvPr id="20" name="object 20"/>
          <p:cNvPicPr/>
          <p:nvPr/>
        </p:nvPicPr>
        <p:blipFill>
          <a:blip r:embed="rId8" cstate="print"/>
          <a:stretch>
            <a:fillRect/>
          </a:stretch>
        </p:blipFill>
        <p:spPr>
          <a:xfrm>
            <a:off x="8502908" y="5356954"/>
            <a:ext cx="328159" cy="319851"/>
          </a:xfrm>
          <a:prstGeom prst="rect">
            <a:avLst/>
          </a:prstGeom>
        </p:spPr>
      </p:pic>
      <p:sp>
        <p:nvSpPr>
          <p:cNvPr id="21" name="object 21"/>
          <p:cNvSpPr txBox="1"/>
          <p:nvPr/>
        </p:nvSpPr>
        <p:spPr>
          <a:xfrm>
            <a:off x="9208109" y="5316905"/>
            <a:ext cx="231140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006FC0"/>
                </a:solidFill>
                <a:latin typeface="微软雅黑" panose="020B0503020204020204" charset="-122"/>
                <a:cs typeface="微软雅黑" panose="020B0503020204020204" charset="-122"/>
              </a:rPr>
              <a:t>与产量打通，自动计算单元产品能</a:t>
            </a:r>
            <a:r>
              <a:rPr sz="1200" b="1" spc="-20" dirty="0">
                <a:solidFill>
                  <a:srgbClr val="006FC0"/>
                </a:solidFill>
                <a:latin typeface="微软雅黑" panose="020B0503020204020204" charset="-122"/>
                <a:cs typeface="微软雅黑" panose="020B0503020204020204" charset="-122"/>
              </a:rPr>
              <a:t>耗成本</a:t>
            </a:r>
            <a:endParaRPr sz="1200">
              <a:latin typeface="微软雅黑" panose="020B0503020204020204" charset="-122"/>
              <a:cs typeface="微软雅黑" panose="020B0503020204020204" charset="-122"/>
            </a:endParaRPr>
          </a:p>
        </p:txBody>
      </p:sp>
      <p:pic>
        <p:nvPicPr>
          <p:cNvPr id="22" name="object 22"/>
          <p:cNvPicPr/>
          <p:nvPr/>
        </p:nvPicPr>
        <p:blipFill>
          <a:blip r:embed="rId9" cstate="print"/>
          <a:stretch>
            <a:fillRect/>
          </a:stretch>
        </p:blipFill>
        <p:spPr>
          <a:xfrm>
            <a:off x="8491918" y="2463137"/>
            <a:ext cx="352765" cy="381816"/>
          </a:xfrm>
          <a:prstGeom prst="rect">
            <a:avLst/>
          </a:prstGeom>
        </p:spPr>
      </p:pic>
      <p:sp>
        <p:nvSpPr>
          <p:cNvPr id="23" name="object 23"/>
          <p:cNvSpPr txBox="1"/>
          <p:nvPr/>
        </p:nvSpPr>
        <p:spPr>
          <a:xfrm>
            <a:off x="9208109" y="2388539"/>
            <a:ext cx="2311400" cy="1218565"/>
          </a:xfrm>
          <a:prstGeom prst="rect">
            <a:avLst/>
          </a:prstGeom>
        </p:spPr>
        <p:txBody>
          <a:bodyPr vert="horz" wrap="square" lIns="0" tIns="12700" rIns="0" bIns="0" rtlCol="0">
            <a:spAutoFit/>
          </a:bodyPr>
          <a:lstStyle/>
          <a:p>
            <a:pPr marL="12700" marR="5080">
              <a:lnSpc>
                <a:spcPct val="130000"/>
              </a:lnSpc>
              <a:spcBef>
                <a:spcPts val="100"/>
              </a:spcBef>
            </a:pPr>
            <a:r>
              <a:rPr sz="1200" b="1" spc="-5" dirty="0">
                <a:solidFill>
                  <a:srgbClr val="006FC0"/>
                </a:solidFill>
                <a:latin typeface="微软雅黑" panose="020B0503020204020204" charset="-122"/>
                <a:cs typeface="微软雅黑" panose="020B0503020204020204" charset="-122"/>
              </a:rPr>
              <a:t>实时能耗数据采集，自动计算企业</a:t>
            </a:r>
            <a:r>
              <a:rPr sz="1200" b="1" spc="-15" dirty="0">
                <a:solidFill>
                  <a:srgbClr val="006FC0"/>
                </a:solidFill>
                <a:latin typeface="微软雅黑" panose="020B0503020204020204" charset="-122"/>
                <a:cs typeface="微软雅黑" panose="020B0503020204020204" charset="-122"/>
              </a:rPr>
              <a:t>用能成本</a:t>
            </a:r>
            <a:endParaRPr sz="1200">
              <a:latin typeface="微软雅黑" panose="020B0503020204020204" charset="-122"/>
              <a:cs typeface="微软雅黑" panose="020B0503020204020204" charset="-122"/>
            </a:endParaRPr>
          </a:p>
          <a:p>
            <a:pPr>
              <a:lnSpc>
                <a:spcPct val="100000"/>
              </a:lnSpc>
              <a:spcBef>
                <a:spcPts val="560"/>
              </a:spcBef>
            </a:pPr>
            <a:endParaRPr sz="1200">
              <a:latin typeface="微软雅黑" panose="020B0503020204020204" charset="-122"/>
              <a:cs typeface="微软雅黑" panose="020B0503020204020204" charset="-122"/>
            </a:endParaRPr>
          </a:p>
          <a:p>
            <a:pPr marL="12700" marR="5080">
              <a:lnSpc>
                <a:spcPct val="100000"/>
              </a:lnSpc>
            </a:pPr>
            <a:r>
              <a:rPr sz="1200" b="1" spc="-5" dirty="0">
                <a:solidFill>
                  <a:srgbClr val="006FC0"/>
                </a:solidFill>
                <a:latin typeface="微软雅黑" panose="020B0503020204020204" charset="-122"/>
                <a:cs typeface="微软雅黑" panose="020B0503020204020204" charset="-122"/>
              </a:rPr>
              <a:t>图标形式直观展示企业用能成本情</a:t>
            </a:r>
            <a:r>
              <a:rPr sz="1200" b="1" spc="-15" dirty="0">
                <a:solidFill>
                  <a:srgbClr val="006FC0"/>
                </a:solidFill>
                <a:latin typeface="微软雅黑" panose="020B0503020204020204" charset="-122"/>
                <a:cs typeface="微软雅黑" panose="020B0503020204020204" charset="-122"/>
              </a:rPr>
              <a:t>况与趋势</a:t>
            </a:r>
            <a:endParaRPr sz="1200">
              <a:latin typeface="微软雅黑" panose="020B0503020204020204" charset="-122"/>
              <a:cs typeface="微软雅黑" panose="020B0503020204020204" charset="-122"/>
            </a:endParaRPr>
          </a:p>
        </p:txBody>
      </p:sp>
      <p:grpSp>
        <p:nvGrpSpPr>
          <p:cNvPr id="24" name="object 24"/>
          <p:cNvGrpSpPr/>
          <p:nvPr/>
        </p:nvGrpSpPr>
        <p:grpSpPr>
          <a:xfrm>
            <a:off x="8324913" y="2281237"/>
            <a:ext cx="3427729" cy="3556000"/>
            <a:chOff x="8324913" y="2281237"/>
            <a:chExt cx="3427729" cy="3556000"/>
          </a:xfrm>
        </p:grpSpPr>
        <p:pic>
          <p:nvPicPr>
            <p:cNvPr id="25" name="object 25"/>
            <p:cNvPicPr/>
            <p:nvPr/>
          </p:nvPicPr>
          <p:blipFill>
            <a:blip r:embed="rId10" cstate="print"/>
            <a:stretch>
              <a:fillRect/>
            </a:stretch>
          </p:blipFill>
          <p:spPr>
            <a:xfrm>
              <a:off x="8436259" y="3222013"/>
              <a:ext cx="461356" cy="386541"/>
            </a:xfrm>
            <a:prstGeom prst="rect">
              <a:avLst/>
            </a:prstGeom>
          </p:spPr>
        </p:pic>
        <p:sp>
          <p:nvSpPr>
            <p:cNvPr id="26" name="object 26"/>
            <p:cNvSpPr/>
            <p:nvPr/>
          </p:nvSpPr>
          <p:spPr>
            <a:xfrm>
              <a:off x="8324913" y="2281237"/>
              <a:ext cx="3427729" cy="3556000"/>
            </a:xfrm>
            <a:custGeom>
              <a:avLst/>
              <a:gdLst/>
              <a:ahLst/>
              <a:cxnLst/>
              <a:rect l="l" t="t" r="r" b="b"/>
              <a:pathLst>
                <a:path w="3427729" h="3556000">
                  <a:moveTo>
                    <a:pt x="3316846" y="12700"/>
                  </a:moveTo>
                  <a:lnTo>
                    <a:pt x="110502" y="12700"/>
                  </a:lnTo>
                  <a:lnTo>
                    <a:pt x="118719" y="0"/>
                  </a:lnTo>
                  <a:lnTo>
                    <a:pt x="3308616" y="0"/>
                  </a:lnTo>
                  <a:lnTo>
                    <a:pt x="3316846" y="12700"/>
                  </a:lnTo>
                  <a:close/>
                </a:path>
                <a:path w="3427729" h="3556000">
                  <a:moveTo>
                    <a:pt x="115303" y="25400"/>
                  </a:moveTo>
                  <a:lnTo>
                    <a:pt x="87109" y="25400"/>
                  </a:lnTo>
                  <a:lnTo>
                    <a:pt x="94678" y="12700"/>
                  </a:lnTo>
                  <a:lnTo>
                    <a:pt x="123240" y="12700"/>
                  </a:lnTo>
                  <a:lnTo>
                    <a:pt x="115303" y="25400"/>
                  </a:lnTo>
                  <a:close/>
                </a:path>
                <a:path w="3427729" h="3556000">
                  <a:moveTo>
                    <a:pt x="3340239" y="25400"/>
                  </a:moveTo>
                  <a:lnTo>
                    <a:pt x="3312032" y="25400"/>
                  </a:lnTo>
                  <a:lnTo>
                    <a:pt x="3304108" y="12700"/>
                  </a:lnTo>
                  <a:lnTo>
                    <a:pt x="3332657" y="12700"/>
                  </a:lnTo>
                  <a:lnTo>
                    <a:pt x="3340239" y="25400"/>
                  </a:lnTo>
                  <a:close/>
                </a:path>
                <a:path w="3427729" h="3556000">
                  <a:moveTo>
                    <a:pt x="86753" y="38100"/>
                  </a:moveTo>
                  <a:lnTo>
                    <a:pt x="65836" y="38100"/>
                  </a:lnTo>
                  <a:lnTo>
                    <a:pt x="72669" y="25400"/>
                  </a:lnTo>
                  <a:lnTo>
                    <a:pt x="93827" y="25400"/>
                  </a:lnTo>
                  <a:lnTo>
                    <a:pt x="86753" y="38100"/>
                  </a:lnTo>
                  <a:close/>
                </a:path>
                <a:path w="3427729" h="3556000">
                  <a:moveTo>
                    <a:pt x="3361512" y="38100"/>
                  </a:moveTo>
                  <a:lnTo>
                    <a:pt x="3340595" y="38100"/>
                  </a:lnTo>
                  <a:lnTo>
                    <a:pt x="3333508" y="25400"/>
                  </a:lnTo>
                  <a:lnTo>
                    <a:pt x="3354666" y="25400"/>
                  </a:lnTo>
                  <a:lnTo>
                    <a:pt x="3361512" y="38100"/>
                  </a:lnTo>
                  <a:close/>
                </a:path>
                <a:path w="3427729" h="3556000">
                  <a:moveTo>
                    <a:pt x="73799" y="50800"/>
                  </a:moveTo>
                  <a:lnTo>
                    <a:pt x="52984" y="50800"/>
                  </a:lnTo>
                  <a:lnTo>
                    <a:pt x="59270" y="38100"/>
                  </a:lnTo>
                  <a:lnTo>
                    <a:pt x="80403" y="38100"/>
                  </a:lnTo>
                  <a:lnTo>
                    <a:pt x="73799" y="50800"/>
                  </a:lnTo>
                  <a:close/>
                </a:path>
                <a:path w="3427729" h="3556000">
                  <a:moveTo>
                    <a:pt x="3374351" y="50800"/>
                  </a:moveTo>
                  <a:lnTo>
                    <a:pt x="3353536" y="50800"/>
                  </a:lnTo>
                  <a:lnTo>
                    <a:pt x="3346945" y="38100"/>
                  </a:lnTo>
                  <a:lnTo>
                    <a:pt x="3368065" y="38100"/>
                  </a:lnTo>
                  <a:lnTo>
                    <a:pt x="3374351" y="50800"/>
                  </a:lnTo>
                  <a:close/>
                </a:path>
                <a:path w="3427729" h="3556000">
                  <a:moveTo>
                    <a:pt x="56299" y="63500"/>
                  </a:moveTo>
                  <a:lnTo>
                    <a:pt x="41313" y="63500"/>
                  </a:lnTo>
                  <a:lnTo>
                    <a:pt x="47002" y="50800"/>
                  </a:lnTo>
                  <a:lnTo>
                    <a:pt x="62077" y="50800"/>
                  </a:lnTo>
                  <a:lnTo>
                    <a:pt x="56299" y="63500"/>
                  </a:lnTo>
                  <a:close/>
                </a:path>
                <a:path w="3427729" h="3556000">
                  <a:moveTo>
                    <a:pt x="3386035" y="63500"/>
                  </a:moveTo>
                  <a:lnTo>
                    <a:pt x="3371049" y="63500"/>
                  </a:lnTo>
                  <a:lnTo>
                    <a:pt x="3365271" y="50800"/>
                  </a:lnTo>
                  <a:lnTo>
                    <a:pt x="3380346" y="50800"/>
                  </a:lnTo>
                  <a:lnTo>
                    <a:pt x="3386035" y="63500"/>
                  </a:lnTo>
                  <a:close/>
                </a:path>
                <a:path w="3427729" h="3556000">
                  <a:moveTo>
                    <a:pt x="46024" y="76200"/>
                  </a:moveTo>
                  <a:lnTo>
                    <a:pt x="30899" y="76200"/>
                  </a:lnTo>
                  <a:lnTo>
                    <a:pt x="35941" y="63500"/>
                  </a:lnTo>
                  <a:lnTo>
                    <a:pt x="51206" y="63500"/>
                  </a:lnTo>
                  <a:lnTo>
                    <a:pt x="46024" y="76200"/>
                  </a:lnTo>
                  <a:close/>
                </a:path>
                <a:path w="3427729" h="3556000">
                  <a:moveTo>
                    <a:pt x="3396449" y="76200"/>
                  </a:moveTo>
                  <a:lnTo>
                    <a:pt x="3381324" y="76200"/>
                  </a:lnTo>
                  <a:lnTo>
                    <a:pt x="3376142" y="63500"/>
                  </a:lnTo>
                  <a:lnTo>
                    <a:pt x="3391395" y="63500"/>
                  </a:lnTo>
                  <a:lnTo>
                    <a:pt x="3396449" y="76200"/>
                  </a:lnTo>
                  <a:close/>
                </a:path>
                <a:path w="3427729" h="3556000">
                  <a:moveTo>
                    <a:pt x="29209" y="101600"/>
                  </a:moveTo>
                  <a:lnTo>
                    <a:pt x="17843" y="101600"/>
                  </a:lnTo>
                  <a:lnTo>
                    <a:pt x="21831" y="88900"/>
                  </a:lnTo>
                  <a:lnTo>
                    <a:pt x="26187" y="76200"/>
                  </a:lnTo>
                  <a:lnTo>
                    <a:pt x="41503" y="76200"/>
                  </a:lnTo>
                  <a:lnTo>
                    <a:pt x="36969" y="88900"/>
                  </a:lnTo>
                  <a:lnTo>
                    <a:pt x="33070" y="88900"/>
                  </a:lnTo>
                  <a:lnTo>
                    <a:pt x="29209" y="101600"/>
                  </a:lnTo>
                  <a:close/>
                </a:path>
                <a:path w="3427729" h="3556000">
                  <a:moveTo>
                    <a:pt x="3419221" y="127000"/>
                  </a:moveTo>
                  <a:lnTo>
                    <a:pt x="3407130" y="127000"/>
                  </a:lnTo>
                  <a:lnTo>
                    <a:pt x="3404501" y="114300"/>
                  </a:lnTo>
                  <a:lnTo>
                    <a:pt x="3401491" y="114300"/>
                  </a:lnTo>
                  <a:lnTo>
                    <a:pt x="3398126" y="101600"/>
                  </a:lnTo>
                  <a:lnTo>
                    <a:pt x="3394278" y="88900"/>
                  </a:lnTo>
                  <a:lnTo>
                    <a:pt x="3390379" y="88900"/>
                  </a:lnTo>
                  <a:lnTo>
                    <a:pt x="3385832" y="76200"/>
                  </a:lnTo>
                  <a:lnTo>
                    <a:pt x="3401148" y="76200"/>
                  </a:lnTo>
                  <a:lnTo>
                    <a:pt x="3405504" y="88900"/>
                  </a:lnTo>
                  <a:lnTo>
                    <a:pt x="3409505" y="101600"/>
                  </a:lnTo>
                  <a:lnTo>
                    <a:pt x="3413125" y="101600"/>
                  </a:lnTo>
                  <a:lnTo>
                    <a:pt x="3416363" y="114300"/>
                  </a:lnTo>
                  <a:lnTo>
                    <a:pt x="3419221" y="127000"/>
                  </a:lnTo>
                  <a:close/>
                </a:path>
                <a:path w="3427729" h="3556000">
                  <a:moveTo>
                    <a:pt x="20307" y="127000"/>
                  </a:moveTo>
                  <a:lnTo>
                    <a:pt x="8127" y="127000"/>
                  </a:lnTo>
                  <a:lnTo>
                    <a:pt x="10972" y="114300"/>
                  </a:lnTo>
                  <a:lnTo>
                    <a:pt x="14211" y="101600"/>
                  </a:lnTo>
                  <a:lnTo>
                    <a:pt x="29349" y="101600"/>
                  </a:lnTo>
                  <a:lnTo>
                    <a:pt x="25971" y="114300"/>
                  </a:lnTo>
                  <a:lnTo>
                    <a:pt x="22948" y="114300"/>
                  </a:lnTo>
                  <a:lnTo>
                    <a:pt x="20307" y="127000"/>
                  </a:lnTo>
                  <a:close/>
                </a:path>
                <a:path w="3427729" h="3556000">
                  <a:moveTo>
                    <a:pt x="14655" y="152400"/>
                  </a:moveTo>
                  <a:lnTo>
                    <a:pt x="2082" y="152400"/>
                  </a:lnTo>
                  <a:lnTo>
                    <a:pt x="3670" y="139700"/>
                  </a:lnTo>
                  <a:lnTo>
                    <a:pt x="5689" y="127000"/>
                  </a:lnTo>
                  <a:lnTo>
                    <a:pt x="18033" y="127000"/>
                  </a:lnTo>
                  <a:lnTo>
                    <a:pt x="16141" y="139700"/>
                  </a:lnTo>
                  <a:lnTo>
                    <a:pt x="14655" y="152400"/>
                  </a:lnTo>
                  <a:close/>
                </a:path>
                <a:path w="3427729" h="3556000">
                  <a:moveTo>
                    <a:pt x="3425266" y="152400"/>
                  </a:moveTo>
                  <a:lnTo>
                    <a:pt x="3412731" y="152400"/>
                  </a:lnTo>
                  <a:lnTo>
                    <a:pt x="3411270" y="139700"/>
                  </a:lnTo>
                  <a:lnTo>
                    <a:pt x="3409391" y="127000"/>
                  </a:lnTo>
                  <a:lnTo>
                    <a:pt x="3421659" y="127000"/>
                  </a:lnTo>
                  <a:lnTo>
                    <a:pt x="3423678" y="139700"/>
                  </a:lnTo>
                  <a:lnTo>
                    <a:pt x="3425266" y="152400"/>
                  </a:lnTo>
                  <a:close/>
                </a:path>
                <a:path w="3427729" h="3556000">
                  <a:moveTo>
                    <a:pt x="33070" y="3454400"/>
                  </a:moveTo>
                  <a:lnTo>
                    <a:pt x="17843" y="3454400"/>
                  </a:lnTo>
                  <a:lnTo>
                    <a:pt x="14211" y="3441700"/>
                  </a:lnTo>
                  <a:lnTo>
                    <a:pt x="10972" y="3429000"/>
                  </a:lnTo>
                  <a:lnTo>
                    <a:pt x="8127" y="3429000"/>
                  </a:lnTo>
                  <a:lnTo>
                    <a:pt x="5689" y="3416300"/>
                  </a:lnTo>
                  <a:lnTo>
                    <a:pt x="3670" y="3403600"/>
                  </a:lnTo>
                  <a:lnTo>
                    <a:pt x="2082" y="3403600"/>
                  </a:lnTo>
                  <a:lnTo>
                    <a:pt x="927" y="3390900"/>
                  </a:lnTo>
                  <a:lnTo>
                    <a:pt x="228" y="3378200"/>
                  </a:lnTo>
                  <a:lnTo>
                    <a:pt x="0" y="3365500"/>
                  </a:lnTo>
                  <a:lnTo>
                    <a:pt x="0" y="177800"/>
                  </a:lnTo>
                  <a:lnTo>
                    <a:pt x="228" y="165100"/>
                  </a:lnTo>
                  <a:lnTo>
                    <a:pt x="927" y="152400"/>
                  </a:lnTo>
                  <a:lnTo>
                    <a:pt x="13576" y="152400"/>
                  </a:lnTo>
                  <a:lnTo>
                    <a:pt x="12915" y="165100"/>
                  </a:lnTo>
                  <a:lnTo>
                    <a:pt x="12687" y="177800"/>
                  </a:lnTo>
                  <a:lnTo>
                    <a:pt x="12687" y="3365500"/>
                  </a:lnTo>
                  <a:lnTo>
                    <a:pt x="12903" y="3378200"/>
                  </a:lnTo>
                  <a:lnTo>
                    <a:pt x="13550" y="3390900"/>
                  </a:lnTo>
                  <a:lnTo>
                    <a:pt x="14604" y="3390900"/>
                  </a:lnTo>
                  <a:lnTo>
                    <a:pt x="16078" y="3403600"/>
                  </a:lnTo>
                  <a:lnTo>
                    <a:pt x="17945" y="3416300"/>
                  </a:lnTo>
                  <a:lnTo>
                    <a:pt x="20205" y="3416300"/>
                  </a:lnTo>
                  <a:lnTo>
                    <a:pt x="22847" y="3429000"/>
                  </a:lnTo>
                  <a:lnTo>
                    <a:pt x="25857" y="3441700"/>
                  </a:lnTo>
                  <a:lnTo>
                    <a:pt x="29209" y="3441700"/>
                  </a:lnTo>
                  <a:lnTo>
                    <a:pt x="33070" y="3454400"/>
                  </a:lnTo>
                  <a:close/>
                </a:path>
                <a:path w="3427729" h="3556000">
                  <a:moveTo>
                    <a:pt x="3409505" y="3454400"/>
                  </a:moveTo>
                  <a:lnTo>
                    <a:pt x="3394278" y="3454400"/>
                  </a:lnTo>
                  <a:lnTo>
                    <a:pt x="3397999" y="3441700"/>
                  </a:lnTo>
                  <a:lnTo>
                    <a:pt x="3401377" y="3441700"/>
                  </a:lnTo>
                  <a:lnTo>
                    <a:pt x="3404387" y="3429000"/>
                  </a:lnTo>
                  <a:lnTo>
                    <a:pt x="3407041" y="3416300"/>
                  </a:lnTo>
                  <a:lnTo>
                    <a:pt x="3409315" y="3416300"/>
                  </a:lnTo>
                  <a:lnTo>
                    <a:pt x="3411207" y="3403600"/>
                  </a:lnTo>
                  <a:lnTo>
                    <a:pt x="3412693" y="3390900"/>
                  </a:lnTo>
                  <a:lnTo>
                    <a:pt x="3413759" y="3390900"/>
                  </a:lnTo>
                  <a:lnTo>
                    <a:pt x="3414420" y="3378200"/>
                  </a:lnTo>
                  <a:lnTo>
                    <a:pt x="3414649" y="3365500"/>
                  </a:lnTo>
                  <a:lnTo>
                    <a:pt x="3414649" y="177800"/>
                  </a:lnTo>
                  <a:lnTo>
                    <a:pt x="3414445" y="165100"/>
                  </a:lnTo>
                  <a:lnTo>
                    <a:pt x="3413798" y="152400"/>
                  </a:lnTo>
                  <a:lnTo>
                    <a:pt x="3426421" y="152400"/>
                  </a:lnTo>
                  <a:lnTo>
                    <a:pt x="3427120" y="165100"/>
                  </a:lnTo>
                  <a:lnTo>
                    <a:pt x="3427349" y="177800"/>
                  </a:lnTo>
                  <a:lnTo>
                    <a:pt x="3427349" y="3365500"/>
                  </a:lnTo>
                  <a:lnTo>
                    <a:pt x="3427120" y="3378200"/>
                  </a:lnTo>
                  <a:lnTo>
                    <a:pt x="3426421" y="3390900"/>
                  </a:lnTo>
                  <a:lnTo>
                    <a:pt x="3425266" y="3403600"/>
                  </a:lnTo>
                  <a:lnTo>
                    <a:pt x="3423678" y="3403600"/>
                  </a:lnTo>
                  <a:lnTo>
                    <a:pt x="3421659" y="3416300"/>
                  </a:lnTo>
                  <a:lnTo>
                    <a:pt x="3419221" y="3429000"/>
                  </a:lnTo>
                  <a:lnTo>
                    <a:pt x="3416363" y="3429000"/>
                  </a:lnTo>
                  <a:lnTo>
                    <a:pt x="3413125" y="3441700"/>
                  </a:lnTo>
                  <a:lnTo>
                    <a:pt x="3409505" y="3454400"/>
                  </a:lnTo>
                  <a:close/>
                </a:path>
                <a:path w="3427729" h="3556000">
                  <a:moveTo>
                    <a:pt x="41503" y="3467100"/>
                  </a:moveTo>
                  <a:lnTo>
                    <a:pt x="26187" y="3467100"/>
                  </a:lnTo>
                  <a:lnTo>
                    <a:pt x="21831" y="3454400"/>
                  </a:lnTo>
                  <a:lnTo>
                    <a:pt x="36969" y="3454400"/>
                  </a:lnTo>
                  <a:lnTo>
                    <a:pt x="41503" y="3467100"/>
                  </a:lnTo>
                  <a:close/>
                </a:path>
                <a:path w="3427729" h="3556000">
                  <a:moveTo>
                    <a:pt x="3401148" y="3467100"/>
                  </a:moveTo>
                  <a:lnTo>
                    <a:pt x="3385832" y="3467100"/>
                  </a:lnTo>
                  <a:lnTo>
                    <a:pt x="3390379" y="3454400"/>
                  </a:lnTo>
                  <a:lnTo>
                    <a:pt x="3405504" y="3454400"/>
                  </a:lnTo>
                  <a:lnTo>
                    <a:pt x="3401148" y="3467100"/>
                  </a:lnTo>
                  <a:close/>
                </a:path>
                <a:path w="3427729" h="3556000">
                  <a:moveTo>
                    <a:pt x="51206" y="3479800"/>
                  </a:moveTo>
                  <a:lnTo>
                    <a:pt x="35941" y="3479800"/>
                  </a:lnTo>
                  <a:lnTo>
                    <a:pt x="30899" y="3467100"/>
                  </a:lnTo>
                  <a:lnTo>
                    <a:pt x="46024" y="3467100"/>
                  </a:lnTo>
                  <a:lnTo>
                    <a:pt x="51206" y="3479800"/>
                  </a:lnTo>
                  <a:close/>
                </a:path>
                <a:path w="3427729" h="3556000">
                  <a:moveTo>
                    <a:pt x="3391395" y="3479800"/>
                  </a:moveTo>
                  <a:lnTo>
                    <a:pt x="3376142" y="3479800"/>
                  </a:lnTo>
                  <a:lnTo>
                    <a:pt x="3381324" y="3467100"/>
                  </a:lnTo>
                  <a:lnTo>
                    <a:pt x="3396449" y="3467100"/>
                  </a:lnTo>
                  <a:lnTo>
                    <a:pt x="3391395" y="3479800"/>
                  </a:lnTo>
                  <a:close/>
                </a:path>
                <a:path w="3427729" h="3556000">
                  <a:moveTo>
                    <a:pt x="62077" y="3492500"/>
                  </a:moveTo>
                  <a:lnTo>
                    <a:pt x="47002" y="3492500"/>
                  </a:lnTo>
                  <a:lnTo>
                    <a:pt x="41313" y="3479800"/>
                  </a:lnTo>
                  <a:lnTo>
                    <a:pt x="56299" y="3479800"/>
                  </a:lnTo>
                  <a:lnTo>
                    <a:pt x="62077" y="3492500"/>
                  </a:lnTo>
                  <a:close/>
                </a:path>
                <a:path w="3427729" h="3556000">
                  <a:moveTo>
                    <a:pt x="3380346" y="3492500"/>
                  </a:moveTo>
                  <a:lnTo>
                    <a:pt x="3365271" y="3492500"/>
                  </a:lnTo>
                  <a:lnTo>
                    <a:pt x="3371049" y="3479800"/>
                  </a:lnTo>
                  <a:lnTo>
                    <a:pt x="3386035" y="3479800"/>
                  </a:lnTo>
                  <a:lnTo>
                    <a:pt x="3380346" y="3492500"/>
                  </a:lnTo>
                  <a:close/>
                </a:path>
                <a:path w="3427729" h="3556000">
                  <a:moveTo>
                    <a:pt x="74041" y="3505200"/>
                  </a:moveTo>
                  <a:lnTo>
                    <a:pt x="59270" y="3505200"/>
                  </a:lnTo>
                  <a:lnTo>
                    <a:pt x="52984" y="3492500"/>
                  </a:lnTo>
                  <a:lnTo>
                    <a:pt x="67703" y="3492500"/>
                  </a:lnTo>
                  <a:lnTo>
                    <a:pt x="74041" y="3505200"/>
                  </a:lnTo>
                  <a:close/>
                </a:path>
                <a:path w="3427729" h="3556000">
                  <a:moveTo>
                    <a:pt x="3368065" y="3505200"/>
                  </a:moveTo>
                  <a:lnTo>
                    <a:pt x="3353307" y="3505200"/>
                  </a:lnTo>
                  <a:lnTo>
                    <a:pt x="3359645" y="3492500"/>
                  </a:lnTo>
                  <a:lnTo>
                    <a:pt x="3374351" y="3492500"/>
                  </a:lnTo>
                  <a:lnTo>
                    <a:pt x="3368065" y="3505200"/>
                  </a:lnTo>
                  <a:close/>
                </a:path>
                <a:path w="3427729" h="3556000">
                  <a:moveTo>
                    <a:pt x="93827" y="3517900"/>
                  </a:moveTo>
                  <a:lnTo>
                    <a:pt x="72669" y="3517900"/>
                  </a:lnTo>
                  <a:lnTo>
                    <a:pt x="65836" y="3505200"/>
                  </a:lnTo>
                  <a:lnTo>
                    <a:pt x="86753" y="3505200"/>
                  </a:lnTo>
                  <a:lnTo>
                    <a:pt x="93827" y="3517900"/>
                  </a:lnTo>
                  <a:close/>
                </a:path>
                <a:path w="3427729" h="3556000">
                  <a:moveTo>
                    <a:pt x="3354666" y="3517900"/>
                  </a:moveTo>
                  <a:lnTo>
                    <a:pt x="3333508" y="3517900"/>
                  </a:lnTo>
                  <a:lnTo>
                    <a:pt x="3340595" y="3505200"/>
                  </a:lnTo>
                  <a:lnTo>
                    <a:pt x="3361512" y="3505200"/>
                  </a:lnTo>
                  <a:lnTo>
                    <a:pt x="3354666" y="3517900"/>
                  </a:lnTo>
                  <a:close/>
                </a:path>
                <a:path w="3427729" h="3556000">
                  <a:moveTo>
                    <a:pt x="115595" y="3530600"/>
                  </a:moveTo>
                  <a:lnTo>
                    <a:pt x="87109" y="3530600"/>
                  </a:lnTo>
                  <a:lnTo>
                    <a:pt x="79768" y="3517900"/>
                  </a:lnTo>
                  <a:lnTo>
                    <a:pt x="107861" y="3517900"/>
                  </a:lnTo>
                  <a:lnTo>
                    <a:pt x="115595" y="3530600"/>
                  </a:lnTo>
                  <a:close/>
                </a:path>
                <a:path w="3427729" h="3556000">
                  <a:moveTo>
                    <a:pt x="3340239" y="3530600"/>
                  </a:moveTo>
                  <a:lnTo>
                    <a:pt x="3311753" y="3530600"/>
                  </a:lnTo>
                  <a:lnTo>
                    <a:pt x="3319487" y="3517900"/>
                  </a:lnTo>
                  <a:lnTo>
                    <a:pt x="3347580" y="3517900"/>
                  </a:lnTo>
                  <a:lnTo>
                    <a:pt x="3340239" y="3530600"/>
                  </a:lnTo>
                  <a:close/>
                </a:path>
                <a:path w="3427729" h="3556000">
                  <a:moveTo>
                    <a:pt x="163880" y="3543300"/>
                  </a:moveTo>
                  <a:lnTo>
                    <a:pt x="110502" y="3543300"/>
                  </a:lnTo>
                  <a:lnTo>
                    <a:pt x="102489" y="3530600"/>
                  </a:lnTo>
                  <a:lnTo>
                    <a:pt x="155143" y="3530600"/>
                  </a:lnTo>
                  <a:lnTo>
                    <a:pt x="163880" y="3543300"/>
                  </a:lnTo>
                  <a:close/>
                </a:path>
                <a:path w="3427729" h="3556000">
                  <a:moveTo>
                    <a:pt x="3316846" y="3543300"/>
                  </a:moveTo>
                  <a:lnTo>
                    <a:pt x="3263455" y="3543300"/>
                  </a:lnTo>
                  <a:lnTo>
                    <a:pt x="3272193" y="3530600"/>
                  </a:lnTo>
                  <a:lnTo>
                    <a:pt x="3324859" y="3530600"/>
                  </a:lnTo>
                  <a:lnTo>
                    <a:pt x="3316846" y="3543300"/>
                  </a:lnTo>
                  <a:close/>
                </a:path>
                <a:path w="3427729" h="3556000">
                  <a:moveTo>
                    <a:pt x="3264903" y="3556000"/>
                  </a:moveTo>
                  <a:lnTo>
                    <a:pt x="162445" y="3556000"/>
                  </a:lnTo>
                  <a:lnTo>
                    <a:pt x="153390" y="3543300"/>
                  </a:lnTo>
                  <a:lnTo>
                    <a:pt x="3273958" y="3543300"/>
                  </a:lnTo>
                  <a:lnTo>
                    <a:pt x="3264903" y="3556000"/>
                  </a:lnTo>
                  <a:close/>
                </a:path>
              </a:pathLst>
            </a:custGeom>
            <a:solidFill>
              <a:srgbClr val="006FC0"/>
            </a:solidFill>
          </p:spPr>
          <p:txBody>
            <a:bodyPr wrap="square" lIns="0" tIns="0" rIns="0" bIns="0" rtlCol="0"/>
            <a:lstStyle/>
            <a:p/>
          </p:txBody>
        </p:sp>
      </p:grpSp>
      <p:pic>
        <p:nvPicPr>
          <p:cNvPr id="27" name="object 27"/>
          <p:cNvPicPr/>
          <p:nvPr/>
        </p:nvPicPr>
        <p:blipFill>
          <a:blip r:embed="rId11" cstate="print"/>
          <a:stretch>
            <a:fillRect/>
          </a:stretch>
        </p:blipFill>
        <p:spPr>
          <a:xfrm>
            <a:off x="3715511" y="2503932"/>
            <a:ext cx="4416551" cy="3116580"/>
          </a:xfrm>
          <a:prstGeom prst="rect">
            <a:avLst/>
          </a:prstGeom>
        </p:spPr>
      </p:pic>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36245"/>
            <a:ext cx="88646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2494"/>
                </a:solidFill>
              </a:rPr>
              <a:t>应用场景三：单元产品能耗强度划小分析，强化企业能耗强度考核</a:t>
            </a:r>
            <a:endParaRPr sz="2400"/>
          </a:p>
        </p:txBody>
      </p:sp>
      <p:sp>
        <p:nvSpPr>
          <p:cNvPr id="8" name="object 8"/>
          <p:cNvSpPr txBox="1"/>
          <p:nvPr/>
        </p:nvSpPr>
        <p:spPr>
          <a:xfrm>
            <a:off x="459740" y="890778"/>
            <a:ext cx="11200765" cy="901700"/>
          </a:xfrm>
          <a:prstGeom prst="rect">
            <a:avLst/>
          </a:prstGeom>
        </p:spPr>
        <p:txBody>
          <a:bodyPr vert="horz" wrap="square" lIns="0" tIns="12700" rIns="0" bIns="0" rtlCol="0">
            <a:spAutoFit/>
          </a:bodyPr>
          <a:lstStyle/>
          <a:p>
            <a:pPr marL="12700" marR="5080" algn="just">
              <a:lnSpc>
                <a:spcPct val="120000"/>
              </a:lnSpc>
              <a:spcBef>
                <a:spcPts val="100"/>
              </a:spcBef>
            </a:pPr>
            <a:r>
              <a:rPr sz="1600" b="1" spc="-15" dirty="0">
                <a:solidFill>
                  <a:srgbClr val="C00000"/>
                </a:solidFill>
                <a:latin typeface="微软雅黑" panose="020B0503020204020204" charset="-122"/>
                <a:cs typeface="微软雅黑" panose="020B0503020204020204" charset="-122"/>
              </a:rPr>
              <a:t>企业运行监测平台</a:t>
            </a:r>
            <a:r>
              <a:rPr sz="1600" spc="-15" dirty="0">
                <a:latin typeface="微软雅黑" panose="020B0503020204020204" charset="-122"/>
                <a:cs typeface="微软雅黑" panose="020B0503020204020204" charset="-122"/>
              </a:rPr>
              <a:t>在线手工录入的方式获取企业产品产量、结合企业能耗数据自动计算单元产品产量能耗强度，可实现不同</a:t>
            </a:r>
            <a:r>
              <a:rPr sz="1600" b="1" spc="-20" dirty="0">
                <a:solidFill>
                  <a:srgbClr val="C00000"/>
                </a:solidFill>
                <a:latin typeface="微软雅黑" panose="020B0503020204020204" charset="-122"/>
                <a:cs typeface="微软雅黑" panose="020B0503020204020204" charset="-122"/>
              </a:rPr>
              <a:t>车</a:t>
            </a:r>
            <a:r>
              <a:rPr sz="1600" b="1" spc="-15" dirty="0">
                <a:solidFill>
                  <a:srgbClr val="C00000"/>
                </a:solidFill>
                <a:latin typeface="微软雅黑" panose="020B0503020204020204" charset="-122"/>
                <a:cs typeface="微软雅黑" panose="020B0503020204020204" charset="-122"/>
              </a:rPr>
              <a:t>间、班组、工位、设备</a:t>
            </a:r>
            <a:r>
              <a:rPr sz="1600" spc="-15" dirty="0">
                <a:latin typeface="微软雅黑" panose="020B0503020204020204" charset="-122"/>
                <a:cs typeface="微软雅黑" panose="020B0503020204020204" charset="-122"/>
              </a:rPr>
              <a:t>等维度的</a:t>
            </a:r>
            <a:r>
              <a:rPr sz="1600" b="1" spc="-15" dirty="0">
                <a:solidFill>
                  <a:srgbClr val="C00000"/>
                </a:solidFill>
                <a:latin typeface="微软雅黑" panose="020B0503020204020204" charset="-122"/>
                <a:cs typeface="微软雅黑" panose="020B0503020204020204" charset="-122"/>
              </a:rPr>
              <a:t>单元产品产量能耗强度分析</a:t>
            </a:r>
            <a:r>
              <a:rPr sz="1600" spc="-15" dirty="0">
                <a:latin typeface="微软雅黑" panose="020B0503020204020204" charset="-122"/>
                <a:cs typeface="微软雅黑" panose="020B0503020204020204" charset="-122"/>
              </a:rPr>
              <a:t>，并结合经济责任制度和奖惩制度实现</a:t>
            </a:r>
            <a:r>
              <a:rPr sz="1600" b="1" spc="-15" dirty="0">
                <a:solidFill>
                  <a:srgbClr val="C00000"/>
                </a:solidFill>
                <a:latin typeface="微软雅黑" panose="020B0503020204020204" charset="-122"/>
                <a:cs typeface="微软雅黑" panose="020B0503020204020204" charset="-122"/>
              </a:rPr>
              <a:t>动态绩效分析</a:t>
            </a:r>
            <a:r>
              <a:rPr sz="1600" spc="-20" dirty="0">
                <a:latin typeface="微软雅黑" panose="020B0503020204020204" charset="-122"/>
                <a:cs typeface="微软雅黑" panose="020B0503020204020204" charset="-122"/>
              </a:rPr>
              <a:t>，将能源消耗定额落实到车间、班组或个人。</a:t>
            </a:r>
            <a:endParaRPr sz="1600">
              <a:latin typeface="微软雅黑" panose="020B0503020204020204" charset="-122"/>
              <a:cs typeface="微软雅黑" panose="020B0503020204020204" charset="-122"/>
            </a:endParaRPr>
          </a:p>
        </p:txBody>
      </p:sp>
      <p:grpSp>
        <p:nvGrpSpPr>
          <p:cNvPr id="9" name="object 9"/>
          <p:cNvGrpSpPr/>
          <p:nvPr/>
        </p:nvGrpSpPr>
        <p:grpSpPr>
          <a:xfrm>
            <a:off x="3033712" y="2950032"/>
            <a:ext cx="1660525" cy="378460"/>
            <a:chOff x="3033712" y="2950032"/>
            <a:chExt cx="1660525" cy="378460"/>
          </a:xfrm>
        </p:grpSpPr>
        <p:sp>
          <p:nvSpPr>
            <p:cNvPr id="10" name="object 10"/>
            <p:cNvSpPr/>
            <p:nvPr/>
          </p:nvSpPr>
          <p:spPr>
            <a:xfrm>
              <a:off x="3040379" y="2965703"/>
              <a:ext cx="1644650" cy="347980"/>
            </a:xfrm>
            <a:custGeom>
              <a:avLst/>
              <a:gdLst/>
              <a:ahLst/>
              <a:cxnLst/>
              <a:rect l="l" t="t" r="r" b="b"/>
              <a:pathLst>
                <a:path w="1644650" h="347979">
                  <a:moveTo>
                    <a:pt x="1470659" y="347472"/>
                  </a:moveTo>
                  <a:lnTo>
                    <a:pt x="1470659" y="260604"/>
                  </a:lnTo>
                  <a:lnTo>
                    <a:pt x="0" y="260604"/>
                  </a:lnTo>
                  <a:lnTo>
                    <a:pt x="0" y="86868"/>
                  </a:lnTo>
                  <a:lnTo>
                    <a:pt x="1470659" y="86868"/>
                  </a:lnTo>
                  <a:lnTo>
                    <a:pt x="1470659" y="0"/>
                  </a:lnTo>
                  <a:lnTo>
                    <a:pt x="1644395" y="173736"/>
                  </a:lnTo>
                  <a:lnTo>
                    <a:pt x="1470659" y="347472"/>
                  </a:lnTo>
                  <a:close/>
                </a:path>
              </a:pathLst>
            </a:custGeom>
            <a:solidFill>
              <a:srgbClr val="006CB8"/>
            </a:solidFill>
          </p:spPr>
          <p:txBody>
            <a:bodyPr wrap="square" lIns="0" tIns="0" rIns="0" bIns="0" rtlCol="0"/>
            <a:lstStyle/>
            <a:p/>
          </p:txBody>
        </p:sp>
        <p:sp>
          <p:nvSpPr>
            <p:cNvPr id="11" name="object 11"/>
            <p:cNvSpPr/>
            <p:nvPr/>
          </p:nvSpPr>
          <p:spPr>
            <a:xfrm>
              <a:off x="3033712" y="2950032"/>
              <a:ext cx="1660525" cy="378460"/>
            </a:xfrm>
            <a:custGeom>
              <a:avLst/>
              <a:gdLst/>
              <a:ahLst/>
              <a:cxnLst/>
              <a:rect l="l" t="t" r="r" b="b"/>
              <a:pathLst>
                <a:path w="1660525" h="378460">
                  <a:moveTo>
                    <a:pt x="1470774" y="102260"/>
                  </a:moveTo>
                  <a:lnTo>
                    <a:pt x="1470774" y="0"/>
                  </a:lnTo>
                  <a:lnTo>
                    <a:pt x="1486103" y="15328"/>
                  </a:lnTo>
                  <a:lnTo>
                    <a:pt x="1483474" y="15328"/>
                  </a:lnTo>
                  <a:lnTo>
                    <a:pt x="1472628" y="19812"/>
                  </a:lnTo>
                  <a:lnTo>
                    <a:pt x="1483474" y="30657"/>
                  </a:lnTo>
                  <a:lnTo>
                    <a:pt x="1483474" y="95910"/>
                  </a:lnTo>
                  <a:lnTo>
                    <a:pt x="1477124" y="95910"/>
                  </a:lnTo>
                  <a:lnTo>
                    <a:pt x="1470774" y="102260"/>
                  </a:lnTo>
                  <a:close/>
                </a:path>
                <a:path w="1660525" h="378460">
                  <a:moveTo>
                    <a:pt x="1483474" y="30657"/>
                  </a:moveTo>
                  <a:lnTo>
                    <a:pt x="1472628" y="19812"/>
                  </a:lnTo>
                  <a:lnTo>
                    <a:pt x="1483474" y="15328"/>
                  </a:lnTo>
                  <a:lnTo>
                    <a:pt x="1483474" y="30657"/>
                  </a:lnTo>
                  <a:close/>
                </a:path>
                <a:path w="1660525" h="378460">
                  <a:moveTo>
                    <a:pt x="1642014" y="189198"/>
                  </a:moveTo>
                  <a:lnTo>
                    <a:pt x="1483474" y="30657"/>
                  </a:lnTo>
                  <a:lnTo>
                    <a:pt x="1483474" y="15328"/>
                  </a:lnTo>
                  <a:lnTo>
                    <a:pt x="1486103" y="15328"/>
                  </a:lnTo>
                  <a:lnTo>
                    <a:pt x="1655483" y="184708"/>
                  </a:lnTo>
                  <a:lnTo>
                    <a:pt x="1646504" y="184708"/>
                  </a:lnTo>
                  <a:lnTo>
                    <a:pt x="1642014" y="189198"/>
                  </a:lnTo>
                  <a:close/>
                </a:path>
                <a:path w="1660525" h="378460">
                  <a:moveTo>
                    <a:pt x="1470774" y="282486"/>
                  </a:moveTo>
                  <a:lnTo>
                    <a:pt x="0" y="282486"/>
                  </a:lnTo>
                  <a:lnTo>
                    <a:pt x="0" y="95910"/>
                  </a:lnTo>
                  <a:lnTo>
                    <a:pt x="1470774" y="95910"/>
                  </a:lnTo>
                  <a:lnTo>
                    <a:pt x="1470774" y="102260"/>
                  </a:lnTo>
                  <a:lnTo>
                    <a:pt x="12700" y="102260"/>
                  </a:lnTo>
                  <a:lnTo>
                    <a:pt x="6350" y="108610"/>
                  </a:lnTo>
                  <a:lnTo>
                    <a:pt x="12700" y="108610"/>
                  </a:lnTo>
                  <a:lnTo>
                    <a:pt x="12700" y="269786"/>
                  </a:lnTo>
                  <a:lnTo>
                    <a:pt x="6350" y="269786"/>
                  </a:lnTo>
                  <a:lnTo>
                    <a:pt x="12700" y="276136"/>
                  </a:lnTo>
                  <a:lnTo>
                    <a:pt x="1470774" y="276136"/>
                  </a:lnTo>
                  <a:lnTo>
                    <a:pt x="1470774" y="282486"/>
                  </a:lnTo>
                  <a:close/>
                </a:path>
                <a:path w="1660525" h="378460">
                  <a:moveTo>
                    <a:pt x="1483474" y="108610"/>
                  </a:moveTo>
                  <a:lnTo>
                    <a:pt x="12700" y="108610"/>
                  </a:lnTo>
                  <a:lnTo>
                    <a:pt x="12700" y="102260"/>
                  </a:lnTo>
                  <a:lnTo>
                    <a:pt x="1470774" y="102260"/>
                  </a:lnTo>
                  <a:lnTo>
                    <a:pt x="1477124" y="95910"/>
                  </a:lnTo>
                  <a:lnTo>
                    <a:pt x="1483474" y="95910"/>
                  </a:lnTo>
                  <a:lnTo>
                    <a:pt x="1483474" y="108610"/>
                  </a:lnTo>
                  <a:close/>
                </a:path>
                <a:path w="1660525" h="378460">
                  <a:moveTo>
                    <a:pt x="12700" y="108610"/>
                  </a:moveTo>
                  <a:lnTo>
                    <a:pt x="6350" y="108610"/>
                  </a:lnTo>
                  <a:lnTo>
                    <a:pt x="12700" y="102260"/>
                  </a:lnTo>
                  <a:lnTo>
                    <a:pt x="12700" y="108610"/>
                  </a:lnTo>
                  <a:close/>
                </a:path>
                <a:path w="1660525" h="378460">
                  <a:moveTo>
                    <a:pt x="1646504" y="193687"/>
                  </a:moveTo>
                  <a:lnTo>
                    <a:pt x="1642014" y="189198"/>
                  </a:lnTo>
                  <a:lnTo>
                    <a:pt x="1646504" y="184708"/>
                  </a:lnTo>
                  <a:lnTo>
                    <a:pt x="1646504" y="193687"/>
                  </a:lnTo>
                  <a:close/>
                </a:path>
                <a:path w="1660525" h="378460">
                  <a:moveTo>
                    <a:pt x="1655495" y="193687"/>
                  </a:moveTo>
                  <a:lnTo>
                    <a:pt x="1646504" y="193687"/>
                  </a:lnTo>
                  <a:lnTo>
                    <a:pt x="1646504" y="184708"/>
                  </a:lnTo>
                  <a:lnTo>
                    <a:pt x="1655483" y="184708"/>
                  </a:lnTo>
                  <a:lnTo>
                    <a:pt x="1659972" y="189198"/>
                  </a:lnTo>
                  <a:lnTo>
                    <a:pt x="1655495" y="193687"/>
                  </a:lnTo>
                  <a:close/>
                </a:path>
                <a:path w="1660525" h="378460">
                  <a:moveTo>
                    <a:pt x="1486103" y="363080"/>
                  </a:moveTo>
                  <a:lnTo>
                    <a:pt x="1483474" y="363080"/>
                  </a:lnTo>
                  <a:lnTo>
                    <a:pt x="1483474" y="347738"/>
                  </a:lnTo>
                  <a:lnTo>
                    <a:pt x="1642014" y="189198"/>
                  </a:lnTo>
                  <a:lnTo>
                    <a:pt x="1646504" y="193687"/>
                  </a:lnTo>
                  <a:lnTo>
                    <a:pt x="1655495" y="193687"/>
                  </a:lnTo>
                  <a:lnTo>
                    <a:pt x="1486103" y="363080"/>
                  </a:lnTo>
                  <a:close/>
                </a:path>
                <a:path w="1660525" h="378460">
                  <a:moveTo>
                    <a:pt x="12700" y="276136"/>
                  </a:moveTo>
                  <a:lnTo>
                    <a:pt x="6350" y="269786"/>
                  </a:lnTo>
                  <a:lnTo>
                    <a:pt x="12700" y="269786"/>
                  </a:lnTo>
                  <a:lnTo>
                    <a:pt x="12700" y="276136"/>
                  </a:lnTo>
                  <a:close/>
                </a:path>
                <a:path w="1660525" h="378460">
                  <a:moveTo>
                    <a:pt x="1483474" y="282486"/>
                  </a:moveTo>
                  <a:lnTo>
                    <a:pt x="1477124" y="282486"/>
                  </a:lnTo>
                  <a:lnTo>
                    <a:pt x="1470774" y="276136"/>
                  </a:lnTo>
                  <a:lnTo>
                    <a:pt x="12700" y="276136"/>
                  </a:lnTo>
                  <a:lnTo>
                    <a:pt x="12700" y="269786"/>
                  </a:lnTo>
                  <a:lnTo>
                    <a:pt x="1483474" y="269786"/>
                  </a:lnTo>
                  <a:lnTo>
                    <a:pt x="1483474" y="282486"/>
                  </a:lnTo>
                  <a:close/>
                </a:path>
                <a:path w="1660525" h="378460">
                  <a:moveTo>
                    <a:pt x="1470774" y="378409"/>
                  </a:moveTo>
                  <a:lnTo>
                    <a:pt x="1470774" y="276136"/>
                  </a:lnTo>
                  <a:lnTo>
                    <a:pt x="1477124" y="282486"/>
                  </a:lnTo>
                  <a:lnTo>
                    <a:pt x="1483474" y="282486"/>
                  </a:lnTo>
                  <a:lnTo>
                    <a:pt x="1483474" y="347738"/>
                  </a:lnTo>
                  <a:lnTo>
                    <a:pt x="1472628" y="358584"/>
                  </a:lnTo>
                  <a:lnTo>
                    <a:pt x="1483474" y="363080"/>
                  </a:lnTo>
                  <a:lnTo>
                    <a:pt x="1486103" y="363080"/>
                  </a:lnTo>
                  <a:lnTo>
                    <a:pt x="1470774" y="378409"/>
                  </a:lnTo>
                  <a:close/>
                </a:path>
                <a:path w="1660525" h="378460">
                  <a:moveTo>
                    <a:pt x="1483474" y="363080"/>
                  </a:moveTo>
                  <a:lnTo>
                    <a:pt x="1472628" y="358584"/>
                  </a:lnTo>
                  <a:lnTo>
                    <a:pt x="1483474" y="347738"/>
                  </a:lnTo>
                  <a:lnTo>
                    <a:pt x="1483474" y="363080"/>
                  </a:lnTo>
                  <a:close/>
                </a:path>
              </a:pathLst>
            </a:custGeom>
            <a:solidFill>
              <a:srgbClr val="9FB7FF"/>
            </a:solidFill>
          </p:spPr>
          <p:txBody>
            <a:bodyPr wrap="square" lIns="0" tIns="0" rIns="0" bIns="0" rtlCol="0"/>
            <a:lstStyle/>
            <a:p/>
          </p:txBody>
        </p:sp>
      </p:grpSp>
      <p:sp>
        <p:nvSpPr>
          <p:cNvPr id="12" name="object 12"/>
          <p:cNvSpPr txBox="1"/>
          <p:nvPr/>
        </p:nvSpPr>
        <p:spPr>
          <a:xfrm>
            <a:off x="3494316" y="2615882"/>
            <a:ext cx="635000" cy="391160"/>
          </a:xfrm>
          <a:prstGeom prst="rect">
            <a:avLst/>
          </a:prstGeom>
        </p:spPr>
        <p:txBody>
          <a:bodyPr vert="horz" wrap="square" lIns="0" tIns="12700" rIns="0" bIns="0" rtlCol="0">
            <a:spAutoFit/>
          </a:bodyPr>
          <a:lstStyle/>
          <a:p>
            <a:pPr marL="12700" marR="5080">
              <a:lnSpc>
                <a:spcPct val="100000"/>
              </a:lnSpc>
              <a:spcBef>
                <a:spcPts val="100"/>
              </a:spcBef>
            </a:pPr>
            <a:r>
              <a:rPr sz="1200" b="1" spc="-15" dirty="0">
                <a:solidFill>
                  <a:srgbClr val="C00000"/>
                </a:solidFill>
                <a:latin typeface="微软雅黑" panose="020B0503020204020204" charset="-122"/>
                <a:cs typeface="微软雅黑" panose="020B0503020204020204" charset="-122"/>
              </a:rPr>
              <a:t>企业能耗管理平台</a:t>
            </a:r>
            <a:endParaRPr sz="1200">
              <a:latin typeface="微软雅黑" panose="020B0503020204020204" charset="-122"/>
              <a:cs typeface="微软雅黑" panose="020B0503020204020204" charset="-122"/>
            </a:endParaRPr>
          </a:p>
        </p:txBody>
      </p:sp>
      <p:grpSp>
        <p:nvGrpSpPr>
          <p:cNvPr id="13" name="object 13"/>
          <p:cNvGrpSpPr/>
          <p:nvPr/>
        </p:nvGrpSpPr>
        <p:grpSpPr>
          <a:xfrm>
            <a:off x="285750" y="2120900"/>
            <a:ext cx="2589530" cy="1841500"/>
            <a:chOff x="285750" y="2120900"/>
            <a:chExt cx="2589530" cy="1841500"/>
          </a:xfrm>
        </p:grpSpPr>
        <p:sp>
          <p:nvSpPr>
            <p:cNvPr id="14" name="object 14"/>
            <p:cNvSpPr/>
            <p:nvPr/>
          </p:nvSpPr>
          <p:spPr>
            <a:xfrm>
              <a:off x="285750" y="2120900"/>
              <a:ext cx="2589530" cy="1841500"/>
            </a:xfrm>
            <a:custGeom>
              <a:avLst/>
              <a:gdLst/>
              <a:ahLst/>
              <a:cxnLst/>
              <a:rect l="l" t="t" r="r" b="b"/>
              <a:pathLst>
                <a:path w="2589530" h="1841500">
                  <a:moveTo>
                    <a:pt x="2501760" y="12700"/>
                  </a:moveTo>
                  <a:lnTo>
                    <a:pt x="87452" y="12700"/>
                  </a:lnTo>
                  <a:lnTo>
                    <a:pt x="94284" y="0"/>
                  </a:lnTo>
                  <a:lnTo>
                    <a:pt x="2494927" y="0"/>
                  </a:lnTo>
                  <a:lnTo>
                    <a:pt x="2501760" y="12700"/>
                  </a:lnTo>
                  <a:close/>
                </a:path>
                <a:path w="2589530" h="1841500">
                  <a:moveTo>
                    <a:pt x="2521153" y="25400"/>
                  </a:moveTo>
                  <a:lnTo>
                    <a:pt x="68059" y="25400"/>
                  </a:lnTo>
                  <a:lnTo>
                    <a:pt x="74320" y="12700"/>
                  </a:lnTo>
                  <a:lnTo>
                    <a:pt x="2514892" y="12700"/>
                  </a:lnTo>
                  <a:lnTo>
                    <a:pt x="2521153" y="25400"/>
                  </a:lnTo>
                  <a:close/>
                </a:path>
                <a:path w="2589530" h="1841500">
                  <a:moveTo>
                    <a:pt x="105092" y="38100"/>
                  </a:moveTo>
                  <a:lnTo>
                    <a:pt x="50571" y="38100"/>
                  </a:lnTo>
                  <a:lnTo>
                    <a:pt x="56172" y="25400"/>
                  </a:lnTo>
                  <a:lnTo>
                    <a:pt x="111455" y="25400"/>
                  </a:lnTo>
                  <a:lnTo>
                    <a:pt x="105092" y="38100"/>
                  </a:lnTo>
                  <a:close/>
                </a:path>
                <a:path w="2589530" h="1841500">
                  <a:moveTo>
                    <a:pt x="2538641" y="38100"/>
                  </a:moveTo>
                  <a:lnTo>
                    <a:pt x="2484120" y="38100"/>
                  </a:lnTo>
                  <a:lnTo>
                    <a:pt x="2477757" y="25400"/>
                  </a:lnTo>
                  <a:lnTo>
                    <a:pt x="2533040" y="25400"/>
                  </a:lnTo>
                  <a:lnTo>
                    <a:pt x="2538641" y="38100"/>
                  </a:lnTo>
                  <a:close/>
                </a:path>
                <a:path w="2589530" h="1841500">
                  <a:moveTo>
                    <a:pt x="78841" y="50800"/>
                  </a:moveTo>
                  <a:lnTo>
                    <a:pt x="35255" y="50800"/>
                  </a:lnTo>
                  <a:lnTo>
                    <a:pt x="40106" y="38100"/>
                  </a:lnTo>
                  <a:lnTo>
                    <a:pt x="84340" y="38100"/>
                  </a:lnTo>
                  <a:lnTo>
                    <a:pt x="78841" y="50800"/>
                  </a:lnTo>
                  <a:close/>
                </a:path>
                <a:path w="2589530" h="1841500">
                  <a:moveTo>
                    <a:pt x="2553957" y="50800"/>
                  </a:moveTo>
                  <a:lnTo>
                    <a:pt x="2510370" y="50800"/>
                  </a:lnTo>
                  <a:lnTo>
                    <a:pt x="2504871" y="38100"/>
                  </a:lnTo>
                  <a:lnTo>
                    <a:pt x="2549105" y="38100"/>
                  </a:lnTo>
                  <a:lnTo>
                    <a:pt x="2553957" y="50800"/>
                  </a:lnTo>
                  <a:close/>
                </a:path>
                <a:path w="2589530" h="1841500">
                  <a:moveTo>
                    <a:pt x="65176" y="63500"/>
                  </a:moveTo>
                  <a:lnTo>
                    <a:pt x="26377" y="63500"/>
                  </a:lnTo>
                  <a:lnTo>
                    <a:pt x="30670" y="50800"/>
                  </a:lnTo>
                  <a:lnTo>
                    <a:pt x="70053" y="50800"/>
                  </a:lnTo>
                  <a:lnTo>
                    <a:pt x="65176" y="63500"/>
                  </a:lnTo>
                  <a:close/>
                </a:path>
                <a:path w="2589530" h="1841500">
                  <a:moveTo>
                    <a:pt x="2562834" y="63500"/>
                  </a:moveTo>
                  <a:lnTo>
                    <a:pt x="2524036" y="63500"/>
                  </a:lnTo>
                  <a:lnTo>
                    <a:pt x="2519159" y="50800"/>
                  </a:lnTo>
                  <a:lnTo>
                    <a:pt x="2558542" y="50800"/>
                  </a:lnTo>
                  <a:lnTo>
                    <a:pt x="2562834" y="63500"/>
                  </a:lnTo>
                  <a:close/>
                </a:path>
                <a:path w="2589530" h="1841500">
                  <a:moveTo>
                    <a:pt x="53352" y="76200"/>
                  </a:moveTo>
                  <a:lnTo>
                    <a:pt x="18643" y="76200"/>
                  </a:lnTo>
                  <a:lnTo>
                    <a:pt x="22352" y="63500"/>
                  </a:lnTo>
                  <a:lnTo>
                    <a:pt x="57518" y="63500"/>
                  </a:lnTo>
                  <a:lnTo>
                    <a:pt x="53352" y="76200"/>
                  </a:lnTo>
                  <a:close/>
                </a:path>
                <a:path w="2589530" h="1841500">
                  <a:moveTo>
                    <a:pt x="2570568" y="76200"/>
                  </a:moveTo>
                  <a:lnTo>
                    <a:pt x="2535859" y="76200"/>
                  </a:lnTo>
                  <a:lnTo>
                    <a:pt x="2531694" y="63500"/>
                  </a:lnTo>
                  <a:lnTo>
                    <a:pt x="2566860" y="63500"/>
                  </a:lnTo>
                  <a:lnTo>
                    <a:pt x="2570568" y="76200"/>
                  </a:lnTo>
                  <a:close/>
                </a:path>
                <a:path w="2589530" h="1841500">
                  <a:moveTo>
                    <a:pt x="43586" y="88900"/>
                  </a:moveTo>
                  <a:lnTo>
                    <a:pt x="12128" y="88900"/>
                  </a:lnTo>
                  <a:lnTo>
                    <a:pt x="15227" y="76200"/>
                  </a:lnTo>
                  <a:lnTo>
                    <a:pt x="46951" y="76200"/>
                  </a:lnTo>
                  <a:lnTo>
                    <a:pt x="43586" y="88900"/>
                  </a:lnTo>
                  <a:close/>
                </a:path>
                <a:path w="2589530" h="1841500">
                  <a:moveTo>
                    <a:pt x="46596" y="88900"/>
                  </a:moveTo>
                  <a:lnTo>
                    <a:pt x="46951" y="76200"/>
                  </a:lnTo>
                  <a:lnTo>
                    <a:pt x="50241" y="76200"/>
                  </a:lnTo>
                  <a:lnTo>
                    <a:pt x="46596" y="88900"/>
                  </a:lnTo>
                  <a:close/>
                </a:path>
                <a:path w="2589530" h="1841500">
                  <a:moveTo>
                    <a:pt x="2542616" y="88900"/>
                  </a:moveTo>
                  <a:lnTo>
                    <a:pt x="2538971" y="76200"/>
                  </a:lnTo>
                  <a:lnTo>
                    <a:pt x="2542260" y="76200"/>
                  </a:lnTo>
                  <a:lnTo>
                    <a:pt x="2542616" y="88900"/>
                  </a:lnTo>
                  <a:close/>
                </a:path>
                <a:path w="2589530" h="1841500">
                  <a:moveTo>
                    <a:pt x="2577084" y="88900"/>
                  </a:moveTo>
                  <a:lnTo>
                    <a:pt x="2545626" y="88900"/>
                  </a:lnTo>
                  <a:lnTo>
                    <a:pt x="2542260" y="76200"/>
                  </a:lnTo>
                  <a:lnTo>
                    <a:pt x="2573985" y="76200"/>
                  </a:lnTo>
                  <a:lnTo>
                    <a:pt x="2577084" y="88900"/>
                  </a:lnTo>
                  <a:close/>
                </a:path>
                <a:path w="2589530" h="1841500">
                  <a:moveTo>
                    <a:pt x="34124" y="114300"/>
                  </a:moveTo>
                  <a:lnTo>
                    <a:pt x="4851" y="114300"/>
                  </a:lnTo>
                  <a:lnTo>
                    <a:pt x="6934" y="101600"/>
                  </a:lnTo>
                  <a:lnTo>
                    <a:pt x="9372" y="88900"/>
                  </a:lnTo>
                  <a:lnTo>
                    <a:pt x="41122" y="88900"/>
                  </a:lnTo>
                  <a:lnTo>
                    <a:pt x="38315" y="101600"/>
                  </a:lnTo>
                  <a:lnTo>
                    <a:pt x="36321" y="101600"/>
                  </a:lnTo>
                  <a:lnTo>
                    <a:pt x="34124" y="114300"/>
                  </a:lnTo>
                  <a:close/>
                </a:path>
                <a:path w="2589530" h="1841500">
                  <a:moveTo>
                    <a:pt x="2584361" y="114300"/>
                  </a:moveTo>
                  <a:lnTo>
                    <a:pt x="2555087" y="114300"/>
                  </a:lnTo>
                  <a:lnTo>
                    <a:pt x="2552890" y="101600"/>
                  </a:lnTo>
                  <a:lnTo>
                    <a:pt x="2550896" y="101600"/>
                  </a:lnTo>
                  <a:lnTo>
                    <a:pt x="2548089" y="88900"/>
                  </a:lnTo>
                  <a:lnTo>
                    <a:pt x="2579839" y="88900"/>
                  </a:lnTo>
                  <a:lnTo>
                    <a:pt x="2582278" y="101600"/>
                  </a:lnTo>
                  <a:lnTo>
                    <a:pt x="2584361" y="114300"/>
                  </a:lnTo>
                  <a:close/>
                </a:path>
                <a:path w="2589530" h="1841500">
                  <a:moveTo>
                    <a:pt x="31051" y="127000"/>
                  </a:moveTo>
                  <a:lnTo>
                    <a:pt x="1778" y="127000"/>
                  </a:lnTo>
                  <a:lnTo>
                    <a:pt x="3136" y="114300"/>
                  </a:lnTo>
                  <a:lnTo>
                    <a:pt x="32626" y="114300"/>
                  </a:lnTo>
                  <a:lnTo>
                    <a:pt x="31051" y="127000"/>
                  </a:lnTo>
                  <a:close/>
                </a:path>
                <a:path w="2589530" h="1841500">
                  <a:moveTo>
                    <a:pt x="2587434" y="127000"/>
                  </a:moveTo>
                  <a:lnTo>
                    <a:pt x="2558161" y="127000"/>
                  </a:lnTo>
                  <a:lnTo>
                    <a:pt x="2556598" y="114300"/>
                  </a:lnTo>
                  <a:lnTo>
                    <a:pt x="2586075" y="114300"/>
                  </a:lnTo>
                  <a:lnTo>
                    <a:pt x="2587434" y="127000"/>
                  </a:lnTo>
                  <a:close/>
                </a:path>
                <a:path w="2589530" h="1841500">
                  <a:moveTo>
                    <a:pt x="29971" y="1701800"/>
                  </a:moveTo>
                  <a:lnTo>
                    <a:pt x="787" y="1701800"/>
                  </a:lnTo>
                  <a:lnTo>
                    <a:pt x="190" y="1689100"/>
                  </a:lnTo>
                  <a:lnTo>
                    <a:pt x="0" y="1676400"/>
                  </a:lnTo>
                  <a:lnTo>
                    <a:pt x="0" y="152400"/>
                  </a:lnTo>
                  <a:lnTo>
                    <a:pt x="190" y="139700"/>
                  </a:lnTo>
                  <a:lnTo>
                    <a:pt x="787" y="127000"/>
                  </a:lnTo>
                  <a:lnTo>
                    <a:pt x="30073" y="127000"/>
                  </a:lnTo>
                  <a:lnTo>
                    <a:pt x="29260" y="139700"/>
                  </a:lnTo>
                  <a:lnTo>
                    <a:pt x="28752" y="139700"/>
                  </a:lnTo>
                  <a:lnTo>
                    <a:pt x="28575" y="152400"/>
                  </a:lnTo>
                  <a:lnTo>
                    <a:pt x="28575" y="1676400"/>
                  </a:lnTo>
                  <a:lnTo>
                    <a:pt x="28714" y="1689100"/>
                  </a:lnTo>
                  <a:lnTo>
                    <a:pt x="29184" y="1689100"/>
                  </a:lnTo>
                  <a:lnTo>
                    <a:pt x="29971" y="1701800"/>
                  </a:lnTo>
                  <a:close/>
                </a:path>
                <a:path w="2589530" h="1841500">
                  <a:moveTo>
                    <a:pt x="2588425" y="1701800"/>
                  </a:moveTo>
                  <a:lnTo>
                    <a:pt x="2559138" y="1701800"/>
                  </a:lnTo>
                  <a:lnTo>
                    <a:pt x="2559951" y="1689100"/>
                  </a:lnTo>
                  <a:lnTo>
                    <a:pt x="2560459" y="1689100"/>
                  </a:lnTo>
                  <a:lnTo>
                    <a:pt x="2560637" y="1676400"/>
                  </a:lnTo>
                  <a:lnTo>
                    <a:pt x="2560637" y="152400"/>
                  </a:lnTo>
                  <a:lnTo>
                    <a:pt x="2560497" y="139700"/>
                  </a:lnTo>
                  <a:lnTo>
                    <a:pt x="2560027" y="139700"/>
                  </a:lnTo>
                  <a:lnTo>
                    <a:pt x="2559240" y="127000"/>
                  </a:lnTo>
                  <a:lnTo>
                    <a:pt x="2588425" y="127000"/>
                  </a:lnTo>
                  <a:lnTo>
                    <a:pt x="2589022" y="139700"/>
                  </a:lnTo>
                  <a:lnTo>
                    <a:pt x="2589212" y="152400"/>
                  </a:lnTo>
                  <a:lnTo>
                    <a:pt x="2589212" y="1676400"/>
                  </a:lnTo>
                  <a:lnTo>
                    <a:pt x="2589022" y="1689100"/>
                  </a:lnTo>
                  <a:lnTo>
                    <a:pt x="2588425" y="1701800"/>
                  </a:lnTo>
                  <a:close/>
                </a:path>
                <a:path w="2589530" h="1841500">
                  <a:moveTo>
                    <a:pt x="32626" y="1714500"/>
                  </a:moveTo>
                  <a:lnTo>
                    <a:pt x="3136" y="1714500"/>
                  </a:lnTo>
                  <a:lnTo>
                    <a:pt x="1778" y="1701800"/>
                  </a:lnTo>
                  <a:lnTo>
                    <a:pt x="31051" y="1701800"/>
                  </a:lnTo>
                  <a:lnTo>
                    <a:pt x="32626" y="1714500"/>
                  </a:lnTo>
                  <a:close/>
                </a:path>
                <a:path w="2589530" h="1841500">
                  <a:moveTo>
                    <a:pt x="2586075" y="1714500"/>
                  </a:moveTo>
                  <a:lnTo>
                    <a:pt x="2556598" y="1714500"/>
                  </a:lnTo>
                  <a:lnTo>
                    <a:pt x="2558161" y="1701800"/>
                  </a:lnTo>
                  <a:lnTo>
                    <a:pt x="2587434" y="1701800"/>
                  </a:lnTo>
                  <a:lnTo>
                    <a:pt x="2586075" y="1714500"/>
                  </a:lnTo>
                  <a:close/>
                </a:path>
                <a:path w="2589530" h="1841500">
                  <a:moveTo>
                    <a:pt x="41122" y="1739900"/>
                  </a:moveTo>
                  <a:lnTo>
                    <a:pt x="9372" y="1739900"/>
                  </a:lnTo>
                  <a:lnTo>
                    <a:pt x="6934" y="1727200"/>
                  </a:lnTo>
                  <a:lnTo>
                    <a:pt x="4851" y="1714500"/>
                  </a:lnTo>
                  <a:lnTo>
                    <a:pt x="34124" y="1714500"/>
                  </a:lnTo>
                  <a:lnTo>
                    <a:pt x="36321" y="1727200"/>
                  </a:lnTo>
                  <a:lnTo>
                    <a:pt x="38315" y="1727200"/>
                  </a:lnTo>
                  <a:lnTo>
                    <a:pt x="41122" y="1739900"/>
                  </a:lnTo>
                  <a:close/>
                </a:path>
                <a:path w="2589530" h="1841500">
                  <a:moveTo>
                    <a:pt x="2579839" y="1739900"/>
                  </a:moveTo>
                  <a:lnTo>
                    <a:pt x="2548089" y="1739900"/>
                  </a:lnTo>
                  <a:lnTo>
                    <a:pt x="2550896" y="1727200"/>
                  </a:lnTo>
                  <a:lnTo>
                    <a:pt x="2552890" y="1727200"/>
                  </a:lnTo>
                  <a:lnTo>
                    <a:pt x="2555087" y="1714500"/>
                  </a:lnTo>
                  <a:lnTo>
                    <a:pt x="2584361" y="1714500"/>
                  </a:lnTo>
                  <a:lnTo>
                    <a:pt x="2582278" y="1727200"/>
                  </a:lnTo>
                  <a:lnTo>
                    <a:pt x="2579839" y="1739900"/>
                  </a:lnTo>
                  <a:close/>
                </a:path>
                <a:path w="2589530" h="1841500">
                  <a:moveTo>
                    <a:pt x="46951" y="1752600"/>
                  </a:moveTo>
                  <a:lnTo>
                    <a:pt x="15227" y="1752600"/>
                  </a:lnTo>
                  <a:lnTo>
                    <a:pt x="12128" y="1739900"/>
                  </a:lnTo>
                  <a:lnTo>
                    <a:pt x="43586" y="1739900"/>
                  </a:lnTo>
                  <a:lnTo>
                    <a:pt x="46951" y="1752600"/>
                  </a:lnTo>
                  <a:close/>
                </a:path>
                <a:path w="2589530" h="1841500">
                  <a:moveTo>
                    <a:pt x="50241" y="1752600"/>
                  </a:moveTo>
                  <a:lnTo>
                    <a:pt x="46951" y="1752600"/>
                  </a:lnTo>
                  <a:lnTo>
                    <a:pt x="46596" y="1739900"/>
                  </a:lnTo>
                  <a:lnTo>
                    <a:pt x="50241" y="1752600"/>
                  </a:lnTo>
                  <a:close/>
                </a:path>
                <a:path w="2589530" h="1841500">
                  <a:moveTo>
                    <a:pt x="2542260" y="1752600"/>
                  </a:moveTo>
                  <a:lnTo>
                    <a:pt x="2538971" y="1752600"/>
                  </a:lnTo>
                  <a:lnTo>
                    <a:pt x="2542616" y="1739900"/>
                  </a:lnTo>
                  <a:lnTo>
                    <a:pt x="2542260" y="1752600"/>
                  </a:lnTo>
                  <a:close/>
                </a:path>
                <a:path w="2589530" h="1841500">
                  <a:moveTo>
                    <a:pt x="2573985" y="1752600"/>
                  </a:moveTo>
                  <a:lnTo>
                    <a:pt x="2542260" y="1752600"/>
                  </a:lnTo>
                  <a:lnTo>
                    <a:pt x="2545626" y="1739900"/>
                  </a:lnTo>
                  <a:lnTo>
                    <a:pt x="2577084" y="1739900"/>
                  </a:lnTo>
                  <a:lnTo>
                    <a:pt x="2573985" y="1752600"/>
                  </a:lnTo>
                  <a:close/>
                </a:path>
                <a:path w="2589530" h="1841500">
                  <a:moveTo>
                    <a:pt x="57518" y="1765300"/>
                  </a:moveTo>
                  <a:lnTo>
                    <a:pt x="22352" y="1765300"/>
                  </a:lnTo>
                  <a:lnTo>
                    <a:pt x="18643" y="1752600"/>
                  </a:lnTo>
                  <a:lnTo>
                    <a:pt x="53352" y="1752600"/>
                  </a:lnTo>
                  <a:lnTo>
                    <a:pt x="57518" y="1765300"/>
                  </a:lnTo>
                  <a:close/>
                </a:path>
                <a:path w="2589530" h="1841500">
                  <a:moveTo>
                    <a:pt x="2566860" y="1765300"/>
                  </a:moveTo>
                  <a:lnTo>
                    <a:pt x="2531694" y="1765300"/>
                  </a:lnTo>
                  <a:lnTo>
                    <a:pt x="2535859" y="1752600"/>
                  </a:lnTo>
                  <a:lnTo>
                    <a:pt x="2570568" y="1752600"/>
                  </a:lnTo>
                  <a:lnTo>
                    <a:pt x="2566860" y="1765300"/>
                  </a:lnTo>
                  <a:close/>
                </a:path>
                <a:path w="2589530" h="1841500">
                  <a:moveTo>
                    <a:pt x="70053" y="1778000"/>
                  </a:moveTo>
                  <a:lnTo>
                    <a:pt x="30670" y="1778000"/>
                  </a:lnTo>
                  <a:lnTo>
                    <a:pt x="26377" y="1765300"/>
                  </a:lnTo>
                  <a:lnTo>
                    <a:pt x="65176" y="1765300"/>
                  </a:lnTo>
                  <a:lnTo>
                    <a:pt x="70053" y="1778000"/>
                  </a:lnTo>
                  <a:close/>
                </a:path>
                <a:path w="2589530" h="1841500">
                  <a:moveTo>
                    <a:pt x="2558542" y="1778000"/>
                  </a:moveTo>
                  <a:lnTo>
                    <a:pt x="2519159" y="1778000"/>
                  </a:lnTo>
                  <a:lnTo>
                    <a:pt x="2524036" y="1765300"/>
                  </a:lnTo>
                  <a:lnTo>
                    <a:pt x="2562834" y="1765300"/>
                  </a:lnTo>
                  <a:lnTo>
                    <a:pt x="2558542" y="1778000"/>
                  </a:lnTo>
                  <a:close/>
                </a:path>
                <a:path w="2589530" h="1841500">
                  <a:moveTo>
                    <a:pt x="84340" y="1790700"/>
                  </a:moveTo>
                  <a:lnTo>
                    <a:pt x="40106" y="1790700"/>
                  </a:lnTo>
                  <a:lnTo>
                    <a:pt x="35255" y="1778000"/>
                  </a:lnTo>
                  <a:lnTo>
                    <a:pt x="78841" y="1778000"/>
                  </a:lnTo>
                  <a:lnTo>
                    <a:pt x="84340" y="1790700"/>
                  </a:lnTo>
                  <a:close/>
                </a:path>
                <a:path w="2589530" h="1841500">
                  <a:moveTo>
                    <a:pt x="2549105" y="1790700"/>
                  </a:moveTo>
                  <a:lnTo>
                    <a:pt x="2504871" y="1790700"/>
                  </a:lnTo>
                  <a:lnTo>
                    <a:pt x="2510370" y="1778000"/>
                  </a:lnTo>
                  <a:lnTo>
                    <a:pt x="2553957" y="1778000"/>
                  </a:lnTo>
                  <a:lnTo>
                    <a:pt x="2549105" y="1790700"/>
                  </a:lnTo>
                  <a:close/>
                </a:path>
                <a:path w="2589530" h="1841500">
                  <a:moveTo>
                    <a:pt x="111455" y="1803400"/>
                  </a:moveTo>
                  <a:lnTo>
                    <a:pt x="56172" y="1803400"/>
                  </a:lnTo>
                  <a:lnTo>
                    <a:pt x="50571" y="1790700"/>
                  </a:lnTo>
                  <a:lnTo>
                    <a:pt x="105092" y="1790700"/>
                  </a:lnTo>
                  <a:lnTo>
                    <a:pt x="111455" y="1803400"/>
                  </a:lnTo>
                  <a:close/>
                </a:path>
                <a:path w="2589530" h="1841500">
                  <a:moveTo>
                    <a:pt x="2533040" y="1803400"/>
                  </a:moveTo>
                  <a:lnTo>
                    <a:pt x="2477757" y="1803400"/>
                  </a:lnTo>
                  <a:lnTo>
                    <a:pt x="2484120" y="1790700"/>
                  </a:lnTo>
                  <a:lnTo>
                    <a:pt x="2538641" y="1790700"/>
                  </a:lnTo>
                  <a:lnTo>
                    <a:pt x="2533040" y="1803400"/>
                  </a:lnTo>
                  <a:close/>
                </a:path>
                <a:path w="2589530" h="1841500">
                  <a:moveTo>
                    <a:pt x="2514892" y="1816100"/>
                  </a:moveTo>
                  <a:lnTo>
                    <a:pt x="74320" y="1816100"/>
                  </a:lnTo>
                  <a:lnTo>
                    <a:pt x="68059" y="1803400"/>
                  </a:lnTo>
                  <a:lnTo>
                    <a:pt x="2521153" y="1803400"/>
                  </a:lnTo>
                  <a:lnTo>
                    <a:pt x="2514892" y="1816100"/>
                  </a:lnTo>
                  <a:close/>
                </a:path>
                <a:path w="2589530" h="1841500">
                  <a:moveTo>
                    <a:pt x="2494927" y="1828800"/>
                  </a:moveTo>
                  <a:lnTo>
                    <a:pt x="94284" y="1828800"/>
                  </a:lnTo>
                  <a:lnTo>
                    <a:pt x="87452" y="1816100"/>
                  </a:lnTo>
                  <a:lnTo>
                    <a:pt x="2501760" y="1816100"/>
                  </a:lnTo>
                  <a:lnTo>
                    <a:pt x="2494927" y="1828800"/>
                  </a:lnTo>
                  <a:close/>
                </a:path>
                <a:path w="2589530" h="1841500">
                  <a:moveTo>
                    <a:pt x="2434996" y="1841500"/>
                  </a:moveTo>
                  <a:lnTo>
                    <a:pt x="154216" y="1841500"/>
                  </a:lnTo>
                  <a:lnTo>
                    <a:pt x="146456" y="1828800"/>
                  </a:lnTo>
                  <a:lnTo>
                    <a:pt x="2442756" y="1828800"/>
                  </a:lnTo>
                  <a:lnTo>
                    <a:pt x="2434996" y="1841500"/>
                  </a:lnTo>
                  <a:close/>
                </a:path>
              </a:pathLst>
            </a:custGeom>
            <a:solidFill>
              <a:srgbClr val="006FC0"/>
            </a:solidFill>
          </p:spPr>
          <p:txBody>
            <a:bodyPr wrap="square" lIns="0" tIns="0" rIns="0" bIns="0" rtlCol="0"/>
            <a:lstStyle/>
            <a:p/>
          </p:txBody>
        </p:sp>
        <p:pic>
          <p:nvPicPr>
            <p:cNvPr id="15" name="object 15"/>
            <p:cNvPicPr/>
            <p:nvPr/>
          </p:nvPicPr>
          <p:blipFill>
            <a:blip r:embed="rId5" cstate="print"/>
            <a:stretch>
              <a:fillRect/>
            </a:stretch>
          </p:blipFill>
          <p:spPr>
            <a:xfrm>
              <a:off x="739140" y="2647187"/>
              <a:ext cx="505968" cy="505968"/>
            </a:xfrm>
            <a:prstGeom prst="rect">
              <a:avLst/>
            </a:prstGeom>
          </p:spPr>
        </p:pic>
      </p:grpSp>
      <p:sp>
        <p:nvSpPr>
          <p:cNvPr id="16" name="object 16"/>
          <p:cNvSpPr txBox="1"/>
          <p:nvPr/>
        </p:nvSpPr>
        <p:spPr>
          <a:xfrm>
            <a:off x="597839" y="3203943"/>
            <a:ext cx="786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006FC0"/>
                </a:solidFill>
                <a:latin typeface="微软雅黑" panose="020B0503020204020204" charset="-122"/>
                <a:cs typeface="微软雅黑" panose="020B0503020204020204" charset="-122"/>
              </a:rPr>
              <a:t>能耗数据采集</a:t>
            </a:r>
            <a:endParaRPr sz="1000">
              <a:latin typeface="微软雅黑" panose="020B0503020204020204" charset="-122"/>
              <a:cs typeface="微软雅黑" panose="020B0503020204020204" charset="-122"/>
            </a:endParaRPr>
          </a:p>
        </p:txBody>
      </p:sp>
      <p:pic>
        <p:nvPicPr>
          <p:cNvPr id="17" name="object 17"/>
          <p:cNvPicPr/>
          <p:nvPr/>
        </p:nvPicPr>
        <p:blipFill>
          <a:blip r:embed="rId6" cstate="print"/>
          <a:stretch>
            <a:fillRect/>
          </a:stretch>
        </p:blipFill>
        <p:spPr>
          <a:xfrm>
            <a:off x="1944623" y="2680716"/>
            <a:ext cx="449580" cy="449579"/>
          </a:xfrm>
          <a:prstGeom prst="rect">
            <a:avLst/>
          </a:prstGeom>
        </p:spPr>
      </p:pic>
      <p:sp>
        <p:nvSpPr>
          <p:cNvPr id="18" name="object 18"/>
          <p:cNvSpPr txBox="1"/>
          <p:nvPr/>
        </p:nvSpPr>
        <p:spPr>
          <a:xfrm>
            <a:off x="1774596" y="3208604"/>
            <a:ext cx="786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006FC0"/>
                </a:solidFill>
                <a:latin typeface="微软雅黑" panose="020B0503020204020204" charset="-122"/>
                <a:cs typeface="微软雅黑" panose="020B0503020204020204" charset="-122"/>
              </a:rPr>
              <a:t>产量数据录入</a:t>
            </a:r>
            <a:endParaRPr sz="1000">
              <a:latin typeface="微软雅黑" panose="020B0503020204020204" charset="-122"/>
              <a:cs typeface="微软雅黑" panose="020B0503020204020204" charset="-122"/>
            </a:endParaRPr>
          </a:p>
        </p:txBody>
      </p:sp>
      <p:grpSp>
        <p:nvGrpSpPr>
          <p:cNvPr id="19" name="object 19"/>
          <p:cNvGrpSpPr/>
          <p:nvPr/>
        </p:nvGrpSpPr>
        <p:grpSpPr>
          <a:xfrm>
            <a:off x="4848225" y="2117725"/>
            <a:ext cx="2894330" cy="1841500"/>
            <a:chOff x="4848225" y="2117725"/>
            <a:chExt cx="2894330" cy="1841500"/>
          </a:xfrm>
        </p:grpSpPr>
        <p:sp>
          <p:nvSpPr>
            <p:cNvPr id="20" name="object 20"/>
            <p:cNvSpPr/>
            <p:nvPr/>
          </p:nvSpPr>
          <p:spPr>
            <a:xfrm>
              <a:off x="4848225" y="2117725"/>
              <a:ext cx="2894330" cy="1841500"/>
            </a:xfrm>
            <a:custGeom>
              <a:avLst/>
              <a:gdLst/>
              <a:ahLst/>
              <a:cxnLst/>
              <a:rect l="l" t="t" r="r" b="b"/>
              <a:pathLst>
                <a:path w="2894329" h="1841500">
                  <a:moveTo>
                    <a:pt x="2834131" y="12700"/>
                  </a:moveTo>
                  <a:lnTo>
                    <a:pt x="59880" y="12700"/>
                  </a:lnTo>
                  <a:lnTo>
                    <a:pt x="64820" y="0"/>
                  </a:lnTo>
                  <a:lnTo>
                    <a:pt x="2829191" y="0"/>
                  </a:lnTo>
                  <a:lnTo>
                    <a:pt x="2834131" y="12700"/>
                  </a:lnTo>
                  <a:close/>
                </a:path>
                <a:path w="2894329" h="1841500">
                  <a:moveTo>
                    <a:pt x="2852369" y="25400"/>
                  </a:moveTo>
                  <a:lnTo>
                    <a:pt x="41643" y="25400"/>
                  </a:lnTo>
                  <a:lnTo>
                    <a:pt x="45961" y="12700"/>
                  </a:lnTo>
                  <a:lnTo>
                    <a:pt x="2848051" y="12700"/>
                  </a:lnTo>
                  <a:lnTo>
                    <a:pt x="2852369" y="25400"/>
                  </a:lnTo>
                  <a:close/>
                </a:path>
                <a:path w="2894329" h="1841500">
                  <a:moveTo>
                    <a:pt x="73215" y="38100"/>
                  </a:moveTo>
                  <a:lnTo>
                    <a:pt x="26136" y="38100"/>
                  </a:lnTo>
                  <a:lnTo>
                    <a:pt x="29730" y="25400"/>
                  </a:lnTo>
                  <a:lnTo>
                    <a:pt x="77533" y="25400"/>
                  </a:lnTo>
                  <a:lnTo>
                    <a:pt x="73215" y="38100"/>
                  </a:lnTo>
                  <a:close/>
                </a:path>
                <a:path w="2894329" h="1841500">
                  <a:moveTo>
                    <a:pt x="2867875" y="38100"/>
                  </a:moveTo>
                  <a:lnTo>
                    <a:pt x="2820797" y="38100"/>
                  </a:lnTo>
                  <a:lnTo>
                    <a:pt x="2816479" y="25400"/>
                  </a:lnTo>
                  <a:lnTo>
                    <a:pt x="2864281" y="25400"/>
                  </a:lnTo>
                  <a:lnTo>
                    <a:pt x="2867875" y="38100"/>
                  </a:lnTo>
                  <a:close/>
                </a:path>
                <a:path w="2894329" h="1841500">
                  <a:moveTo>
                    <a:pt x="53479" y="50800"/>
                  </a:moveTo>
                  <a:lnTo>
                    <a:pt x="16573" y="50800"/>
                  </a:lnTo>
                  <a:lnTo>
                    <a:pt x="19545" y="38100"/>
                  </a:lnTo>
                  <a:lnTo>
                    <a:pt x="56959" y="38100"/>
                  </a:lnTo>
                  <a:lnTo>
                    <a:pt x="53479" y="50800"/>
                  </a:lnTo>
                  <a:close/>
                </a:path>
                <a:path w="2894329" h="1841500">
                  <a:moveTo>
                    <a:pt x="56451" y="50800"/>
                  </a:moveTo>
                  <a:lnTo>
                    <a:pt x="56959" y="38100"/>
                  </a:lnTo>
                  <a:lnTo>
                    <a:pt x="60083" y="38100"/>
                  </a:lnTo>
                  <a:lnTo>
                    <a:pt x="56451" y="50800"/>
                  </a:lnTo>
                  <a:close/>
                </a:path>
                <a:path w="2894329" h="1841500">
                  <a:moveTo>
                    <a:pt x="2837560" y="50800"/>
                  </a:moveTo>
                  <a:lnTo>
                    <a:pt x="2833928" y="38100"/>
                  </a:lnTo>
                  <a:lnTo>
                    <a:pt x="2837053" y="38100"/>
                  </a:lnTo>
                  <a:lnTo>
                    <a:pt x="2837560" y="50800"/>
                  </a:lnTo>
                  <a:close/>
                </a:path>
                <a:path w="2894329" h="1841500">
                  <a:moveTo>
                    <a:pt x="2877439" y="50800"/>
                  </a:moveTo>
                  <a:lnTo>
                    <a:pt x="2840532" y="50800"/>
                  </a:lnTo>
                  <a:lnTo>
                    <a:pt x="2837053" y="38100"/>
                  </a:lnTo>
                  <a:lnTo>
                    <a:pt x="2874467" y="38100"/>
                  </a:lnTo>
                  <a:lnTo>
                    <a:pt x="2877439" y="50800"/>
                  </a:lnTo>
                  <a:close/>
                </a:path>
                <a:path w="2894329" h="1841500">
                  <a:moveTo>
                    <a:pt x="43040" y="63500"/>
                  </a:moveTo>
                  <a:lnTo>
                    <a:pt x="11290" y="63500"/>
                  </a:lnTo>
                  <a:lnTo>
                    <a:pt x="13817" y="50800"/>
                  </a:lnTo>
                  <a:lnTo>
                    <a:pt x="45821" y="50800"/>
                  </a:lnTo>
                  <a:lnTo>
                    <a:pt x="43040" y="63500"/>
                  </a:lnTo>
                  <a:close/>
                </a:path>
                <a:path w="2894329" h="1841500">
                  <a:moveTo>
                    <a:pt x="2882722" y="63500"/>
                  </a:moveTo>
                  <a:lnTo>
                    <a:pt x="2850972" y="63500"/>
                  </a:lnTo>
                  <a:lnTo>
                    <a:pt x="2848178" y="50800"/>
                  </a:lnTo>
                  <a:lnTo>
                    <a:pt x="2880194" y="50800"/>
                  </a:lnTo>
                  <a:lnTo>
                    <a:pt x="2882722" y="63500"/>
                  </a:lnTo>
                  <a:close/>
                </a:path>
                <a:path w="2894329" h="1841500">
                  <a:moveTo>
                    <a:pt x="36880" y="76200"/>
                  </a:moveTo>
                  <a:lnTo>
                    <a:pt x="5143" y="76200"/>
                  </a:lnTo>
                  <a:lnTo>
                    <a:pt x="6946" y="63500"/>
                  </a:lnTo>
                  <a:lnTo>
                    <a:pt x="39090" y="63500"/>
                  </a:lnTo>
                  <a:lnTo>
                    <a:pt x="36880" y="76200"/>
                  </a:lnTo>
                  <a:close/>
                </a:path>
                <a:path w="2894329" h="1841500">
                  <a:moveTo>
                    <a:pt x="2888869" y="76200"/>
                  </a:moveTo>
                  <a:lnTo>
                    <a:pt x="2857131" y="76200"/>
                  </a:lnTo>
                  <a:lnTo>
                    <a:pt x="2854921" y="63500"/>
                  </a:lnTo>
                  <a:lnTo>
                    <a:pt x="2887065" y="63500"/>
                  </a:lnTo>
                  <a:lnTo>
                    <a:pt x="2888869" y="76200"/>
                  </a:lnTo>
                  <a:close/>
                </a:path>
                <a:path w="2894329" h="1841500">
                  <a:moveTo>
                    <a:pt x="31191" y="88900"/>
                  </a:moveTo>
                  <a:lnTo>
                    <a:pt x="2324" y="88900"/>
                  </a:lnTo>
                  <a:lnTo>
                    <a:pt x="3594" y="76200"/>
                  </a:lnTo>
                  <a:lnTo>
                    <a:pt x="32537" y="76200"/>
                  </a:lnTo>
                  <a:lnTo>
                    <a:pt x="31191" y="88900"/>
                  </a:lnTo>
                  <a:close/>
                </a:path>
                <a:path w="2894329" h="1841500">
                  <a:moveTo>
                    <a:pt x="32321" y="88900"/>
                  </a:moveTo>
                  <a:lnTo>
                    <a:pt x="32537" y="76200"/>
                  </a:lnTo>
                  <a:lnTo>
                    <a:pt x="33896" y="76200"/>
                  </a:lnTo>
                  <a:lnTo>
                    <a:pt x="32321" y="88900"/>
                  </a:lnTo>
                  <a:close/>
                </a:path>
                <a:path w="2894329" h="1841500">
                  <a:moveTo>
                    <a:pt x="2861691" y="88900"/>
                  </a:moveTo>
                  <a:lnTo>
                    <a:pt x="2860116" y="76200"/>
                  </a:lnTo>
                  <a:lnTo>
                    <a:pt x="2861475" y="76200"/>
                  </a:lnTo>
                  <a:lnTo>
                    <a:pt x="2861691" y="88900"/>
                  </a:lnTo>
                  <a:close/>
                </a:path>
                <a:path w="2894329" h="1841500">
                  <a:moveTo>
                    <a:pt x="2891688" y="88900"/>
                  </a:moveTo>
                  <a:lnTo>
                    <a:pt x="2862821" y="88900"/>
                  </a:lnTo>
                  <a:lnTo>
                    <a:pt x="2861475" y="76200"/>
                  </a:lnTo>
                  <a:lnTo>
                    <a:pt x="2890418" y="76200"/>
                  </a:lnTo>
                  <a:lnTo>
                    <a:pt x="2891688" y="88900"/>
                  </a:lnTo>
                  <a:close/>
                </a:path>
                <a:path w="2894329" h="1841500">
                  <a:moveTo>
                    <a:pt x="29057" y="101600"/>
                  </a:moveTo>
                  <a:lnTo>
                    <a:pt x="584" y="101600"/>
                  </a:lnTo>
                  <a:lnTo>
                    <a:pt x="1308" y="88900"/>
                  </a:lnTo>
                  <a:lnTo>
                    <a:pt x="29616" y="88900"/>
                  </a:lnTo>
                  <a:lnTo>
                    <a:pt x="29057" y="101600"/>
                  </a:lnTo>
                  <a:close/>
                </a:path>
                <a:path w="2894329" h="1841500">
                  <a:moveTo>
                    <a:pt x="29502" y="101600"/>
                  </a:moveTo>
                  <a:lnTo>
                    <a:pt x="29616" y="88900"/>
                  </a:lnTo>
                  <a:lnTo>
                    <a:pt x="30391" y="88900"/>
                  </a:lnTo>
                  <a:lnTo>
                    <a:pt x="29502" y="101600"/>
                  </a:lnTo>
                  <a:close/>
                </a:path>
                <a:path w="2894329" h="1841500">
                  <a:moveTo>
                    <a:pt x="2864510" y="101600"/>
                  </a:moveTo>
                  <a:lnTo>
                    <a:pt x="2863621" y="88900"/>
                  </a:lnTo>
                  <a:lnTo>
                    <a:pt x="2864396" y="88900"/>
                  </a:lnTo>
                  <a:lnTo>
                    <a:pt x="2864510" y="101600"/>
                  </a:lnTo>
                  <a:close/>
                </a:path>
                <a:path w="2894329" h="1841500">
                  <a:moveTo>
                    <a:pt x="2893428" y="101600"/>
                  </a:moveTo>
                  <a:lnTo>
                    <a:pt x="2865031" y="101600"/>
                  </a:lnTo>
                  <a:lnTo>
                    <a:pt x="2864396" y="88900"/>
                  </a:lnTo>
                  <a:lnTo>
                    <a:pt x="2892704" y="88900"/>
                  </a:lnTo>
                  <a:lnTo>
                    <a:pt x="2893428" y="101600"/>
                  </a:lnTo>
                  <a:close/>
                </a:path>
                <a:path w="2894329" h="1841500">
                  <a:moveTo>
                    <a:pt x="28981" y="1739900"/>
                  </a:moveTo>
                  <a:lnTo>
                    <a:pt x="584" y="1739900"/>
                  </a:lnTo>
                  <a:lnTo>
                    <a:pt x="139" y="1727200"/>
                  </a:lnTo>
                  <a:lnTo>
                    <a:pt x="0" y="1727200"/>
                  </a:lnTo>
                  <a:lnTo>
                    <a:pt x="0" y="101600"/>
                  </a:lnTo>
                  <a:lnTo>
                    <a:pt x="28701" y="101600"/>
                  </a:lnTo>
                  <a:lnTo>
                    <a:pt x="28663" y="1727200"/>
                  </a:lnTo>
                  <a:lnTo>
                    <a:pt x="28981" y="1739900"/>
                  </a:lnTo>
                  <a:close/>
                </a:path>
                <a:path w="2894329" h="1841500">
                  <a:moveTo>
                    <a:pt x="2893428" y="1739900"/>
                  </a:moveTo>
                  <a:lnTo>
                    <a:pt x="2864954" y="1739900"/>
                  </a:lnTo>
                  <a:lnTo>
                    <a:pt x="2865437" y="1727200"/>
                  </a:lnTo>
                  <a:lnTo>
                    <a:pt x="2865348" y="101600"/>
                  </a:lnTo>
                  <a:lnTo>
                    <a:pt x="2894012" y="101600"/>
                  </a:lnTo>
                  <a:lnTo>
                    <a:pt x="2894012" y="1727200"/>
                  </a:lnTo>
                  <a:lnTo>
                    <a:pt x="2893872" y="1727200"/>
                  </a:lnTo>
                  <a:lnTo>
                    <a:pt x="2893428" y="1739900"/>
                  </a:lnTo>
                  <a:close/>
                </a:path>
                <a:path w="2894329" h="1841500">
                  <a:moveTo>
                    <a:pt x="31356" y="1752600"/>
                  </a:moveTo>
                  <a:lnTo>
                    <a:pt x="2324" y="1752600"/>
                  </a:lnTo>
                  <a:lnTo>
                    <a:pt x="1308" y="1739900"/>
                  </a:lnTo>
                  <a:lnTo>
                    <a:pt x="30238" y="1739900"/>
                  </a:lnTo>
                  <a:lnTo>
                    <a:pt x="31356" y="1752600"/>
                  </a:lnTo>
                  <a:close/>
                </a:path>
                <a:path w="2894329" h="1841500">
                  <a:moveTo>
                    <a:pt x="2891688" y="1752600"/>
                  </a:moveTo>
                  <a:lnTo>
                    <a:pt x="2862656" y="1752600"/>
                  </a:lnTo>
                  <a:lnTo>
                    <a:pt x="2863773" y="1739900"/>
                  </a:lnTo>
                  <a:lnTo>
                    <a:pt x="2892704" y="1739900"/>
                  </a:lnTo>
                  <a:lnTo>
                    <a:pt x="2891688" y="1752600"/>
                  </a:lnTo>
                  <a:close/>
                </a:path>
                <a:path w="2894329" h="1841500">
                  <a:moveTo>
                    <a:pt x="35445" y="1765300"/>
                  </a:moveTo>
                  <a:lnTo>
                    <a:pt x="5143" y="1765300"/>
                  </a:lnTo>
                  <a:lnTo>
                    <a:pt x="3594" y="1752600"/>
                  </a:lnTo>
                  <a:lnTo>
                    <a:pt x="33654" y="1752600"/>
                  </a:lnTo>
                  <a:lnTo>
                    <a:pt x="35445" y="1765300"/>
                  </a:lnTo>
                  <a:close/>
                </a:path>
                <a:path w="2894329" h="1841500">
                  <a:moveTo>
                    <a:pt x="2888869" y="1765300"/>
                  </a:moveTo>
                  <a:lnTo>
                    <a:pt x="2858566" y="1765300"/>
                  </a:lnTo>
                  <a:lnTo>
                    <a:pt x="2860357" y="1752600"/>
                  </a:lnTo>
                  <a:lnTo>
                    <a:pt x="2890418" y="1752600"/>
                  </a:lnTo>
                  <a:lnTo>
                    <a:pt x="2888869" y="1765300"/>
                  </a:lnTo>
                  <a:close/>
                </a:path>
                <a:path w="2894329" h="1841500">
                  <a:moveTo>
                    <a:pt x="41173" y="1778000"/>
                  </a:moveTo>
                  <a:lnTo>
                    <a:pt x="11290" y="1778000"/>
                  </a:lnTo>
                  <a:lnTo>
                    <a:pt x="8991" y="1765300"/>
                  </a:lnTo>
                  <a:lnTo>
                    <a:pt x="38760" y="1765300"/>
                  </a:lnTo>
                  <a:lnTo>
                    <a:pt x="41173" y="1778000"/>
                  </a:lnTo>
                  <a:close/>
                </a:path>
                <a:path w="2894329" h="1841500">
                  <a:moveTo>
                    <a:pt x="43421" y="1778000"/>
                  </a:moveTo>
                  <a:lnTo>
                    <a:pt x="41173" y="1778000"/>
                  </a:lnTo>
                  <a:lnTo>
                    <a:pt x="40817" y="1765300"/>
                  </a:lnTo>
                  <a:lnTo>
                    <a:pt x="43421" y="1778000"/>
                  </a:lnTo>
                  <a:close/>
                </a:path>
                <a:path w="2894329" h="1841500">
                  <a:moveTo>
                    <a:pt x="2852839" y="1778000"/>
                  </a:moveTo>
                  <a:lnTo>
                    <a:pt x="2850591" y="1778000"/>
                  </a:lnTo>
                  <a:lnTo>
                    <a:pt x="2853194" y="1765300"/>
                  </a:lnTo>
                  <a:lnTo>
                    <a:pt x="2852839" y="1778000"/>
                  </a:lnTo>
                  <a:close/>
                </a:path>
                <a:path w="2894329" h="1841500">
                  <a:moveTo>
                    <a:pt x="2882722" y="1778000"/>
                  </a:moveTo>
                  <a:lnTo>
                    <a:pt x="2852839" y="1778000"/>
                  </a:lnTo>
                  <a:lnTo>
                    <a:pt x="2855252" y="1765300"/>
                  </a:lnTo>
                  <a:lnTo>
                    <a:pt x="2885020" y="1765300"/>
                  </a:lnTo>
                  <a:lnTo>
                    <a:pt x="2882722" y="1778000"/>
                  </a:lnTo>
                  <a:close/>
                </a:path>
                <a:path w="2894329" h="1841500">
                  <a:moveTo>
                    <a:pt x="51104" y="1790700"/>
                  </a:moveTo>
                  <a:lnTo>
                    <a:pt x="16573" y="1790700"/>
                  </a:lnTo>
                  <a:lnTo>
                    <a:pt x="13817" y="1778000"/>
                  </a:lnTo>
                  <a:lnTo>
                    <a:pt x="47955" y="1778000"/>
                  </a:lnTo>
                  <a:lnTo>
                    <a:pt x="51104" y="1790700"/>
                  </a:lnTo>
                  <a:close/>
                </a:path>
                <a:path w="2894329" h="1841500">
                  <a:moveTo>
                    <a:pt x="2877439" y="1790700"/>
                  </a:moveTo>
                  <a:lnTo>
                    <a:pt x="2842907" y="1790700"/>
                  </a:lnTo>
                  <a:lnTo>
                    <a:pt x="2846057" y="1778000"/>
                  </a:lnTo>
                  <a:lnTo>
                    <a:pt x="2880194" y="1778000"/>
                  </a:lnTo>
                  <a:lnTo>
                    <a:pt x="2877439" y="1790700"/>
                  </a:lnTo>
                  <a:close/>
                </a:path>
                <a:path w="2894329" h="1841500">
                  <a:moveTo>
                    <a:pt x="66725" y="1803400"/>
                  </a:moveTo>
                  <a:lnTo>
                    <a:pt x="26136" y="1803400"/>
                  </a:lnTo>
                  <a:lnTo>
                    <a:pt x="22733" y="1790700"/>
                  </a:lnTo>
                  <a:lnTo>
                    <a:pt x="62801" y="1790700"/>
                  </a:lnTo>
                  <a:lnTo>
                    <a:pt x="66725" y="1803400"/>
                  </a:lnTo>
                  <a:close/>
                </a:path>
                <a:path w="2894329" h="1841500">
                  <a:moveTo>
                    <a:pt x="2867875" y="1803400"/>
                  </a:moveTo>
                  <a:lnTo>
                    <a:pt x="2827286" y="1803400"/>
                  </a:lnTo>
                  <a:lnTo>
                    <a:pt x="2831210" y="1790700"/>
                  </a:lnTo>
                  <a:lnTo>
                    <a:pt x="2871279" y="1790700"/>
                  </a:lnTo>
                  <a:lnTo>
                    <a:pt x="2867875" y="1803400"/>
                  </a:lnTo>
                  <a:close/>
                </a:path>
                <a:path w="2894329" h="1841500">
                  <a:moveTo>
                    <a:pt x="93306" y="1816100"/>
                  </a:moveTo>
                  <a:lnTo>
                    <a:pt x="37490" y="1816100"/>
                  </a:lnTo>
                  <a:lnTo>
                    <a:pt x="33515" y="1803400"/>
                  </a:lnTo>
                  <a:lnTo>
                    <a:pt x="88557" y="1803400"/>
                  </a:lnTo>
                  <a:lnTo>
                    <a:pt x="93306" y="1816100"/>
                  </a:lnTo>
                  <a:close/>
                </a:path>
                <a:path w="2894329" h="1841500">
                  <a:moveTo>
                    <a:pt x="2856522" y="1816100"/>
                  </a:moveTo>
                  <a:lnTo>
                    <a:pt x="2800705" y="1816100"/>
                  </a:lnTo>
                  <a:lnTo>
                    <a:pt x="2805455" y="1803400"/>
                  </a:lnTo>
                  <a:lnTo>
                    <a:pt x="2860497" y="1803400"/>
                  </a:lnTo>
                  <a:lnTo>
                    <a:pt x="2856522" y="1816100"/>
                  </a:lnTo>
                  <a:close/>
                </a:path>
                <a:path w="2894329" h="1841500">
                  <a:moveTo>
                    <a:pt x="2838932" y="1828800"/>
                  </a:moveTo>
                  <a:lnTo>
                    <a:pt x="55079" y="1828800"/>
                  </a:lnTo>
                  <a:lnTo>
                    <a:pt x="50444" y="1816100"/>
                  </a:lnTo>
                  <a:lnTo>
                    <a:pt x="2843568" y="1816100"/>
                  </a:lnTo>
                  <a:lnTo>
                    <a:pt x="2838932" y="1828800"/>
                  </a:lnTo>
                  <a:close/>
                </a:path>
                <a:path w="2894329" h="1841500">
                  <a:moveTo>
                    <a:pt x="2813596" y="1841500"/>
                  </a:moveTo>
                  <a:lnTo>
                    <a:pt x="80416" y="1841500"/>
                  </a:lnTo>
                  <a:lnTo>
                    <a:pt x="75095" y="1828800"/>
                  </a:lnTo>
                  <a:lnTo>
                    <a:pt x="2818917" y="1828800"/>
                  </a:lnTo>
                  <a:lnTo>
                    <a:pt x="2813596" y="1841500"/>
                  </a:lnTo>
                  <a:close/>
                </a:path>
              </a:pathLst>
            </a:custGeom>
            <a:solidFill>
              <a:srgbClr val="006FC0"/>
            </a:solidFill>
          </p:spPr>
          <p:txBody>
            <a:bodyPr wrap="square" lIns="0" tIns="0" rIns="0" bIns="0" rtlCol="0"/>
            <a:lstStyle/>
            <a:p/>
          </p:txBody>
        </p:sp>
        <p:pic>
          <p:nvPicPr>
            <p:cNvPr id="21" name="object 21"/>
            <p:cNvPicPr/>
            <p:nvPr/>
          </p:nvPicPr>
          <p:blipFill>
            <a:blip r:embed="rId7" cstate="print"/>
            <a:stretch>
              <a:fillRect/>
            </a:stretch>
          </p:blipFill>
          <p:spPr>
            <a:xfrm>
              <a:off x="5044439" y="2299715"/>
              <a:ext cx="563879" cy="563879"/>
            </a:xfrm>
            <a:prstGeom prst="rect">
              <a:avLst/>
            </a:prstGeom>
          </p:spPr>
        </p:pic>
        <p:pic>
          <p:nvPicPr>
            <p:cNvPr id="22" name="object 22"/>
            <p:cNvPicPr/>
            <p:nvPr/>
          </p:nvPicPr>
          <p:blipFill>
            <a:blip r:embed="rId8" cstate="print"/>
            <a:stretch>
              <a:fillRect/>
            </a:stretch>
          </p:blipFill>
          <p:spPr>
            <a:xfrm>
              <a:off x="4966715" y="3019044"/>
              <a:ext cx="655320" cy="644651"/>
            </a:xfrm>
            <a:prstGeom prst="rect">
              <a:avLst/>
            </a:prstGeom>
          </p:spPr>
        </p:pic>
      </p:grpSp>
      <p:sp>
        <p:nvSpPr>
          <p:cNvPr id="23" name="object 23"/>
          <p:cNvSpPr txBox="1"/>
          <p:nvPr/>
        </p:nvSpPr>
        <p:spPr>
          <a:xfrm>
            <a:off x="5691822" y="2451099"/>
            <a:ext cx="1804035" cy="836930"/>
          </a:xfrm>
          <a:prstGeom prst="rect">
            <a:avLst/>
          </a:prstGeom>
        </p:spPr>
        <p:txBody>
          <a:bodyPr vert="horz" wrap="square" lIns="0" tIns="13335" rIns="0" bIns="0" rtlCol="0">
            <a:spAutoFit/>
          </a:bodyPr>
          <a:lstStyle/>
          <a:p>
            <a:pPr marL="12065" marR="5080" algn="ctr">
              <a:lnSpc>
                <a:spcPct val="100000"/>
              </a:lnSpc>
              <a:spcBef>
                <a:spcPts val="105"/>
              </a:spcBef>
            </a:pPr>
            <a:r>
              <a:rPr sz="1400" b="1" spc="-15" dirty="0">
                <a:solidFill>
                  <a:srgbClr val="006FC0"/>
                </a:solidFill>
                <a:latin typeface="微软雅黑" panose="020B0503020204020204" charset="-122"/>
                <a:cs typeface="微软雅黑" panose="020B0503020204020204" charset="-122"/>
              </a:rPr>
              <a:t>单元产品产量能耗强度</a:t>
            </a:r>
            <a:r>
              <a:rPr sz="1400" b="1" spc="-30" dirty="0">
                <a:solidFill>
                  <a:srgbClr val="006FC0"/>
                </a:solidFill>
                <a:latin typeface="微软雅黑" panose="020B0503020204020204" charset="-122"/>
                <a:cs typeface="微软雅黑" panose="020B0503020204020204" charset="-122"/>
              </a:rPr>
              <a:t>分析</a:t>
            </a:r>
            <a:endParaRPr sz="1400">
              <a:latin typeface="微软雅黑" panose="020B0503020204020204" charset="-122"/>
              <a:cs typeface="微软雅黑" panose="020B0503020204020204" charset="-122"/>
            </a:endParaRPr>
          </a:p>
          <a:p>
            <a:pPr marL="1270" algn="ctr">
              <a:lnSpc>
                <a:spcPct val="100000"/>
              </a:lnSpc>
              <a:spcBef>
                <a:spcPts val="1340"/>
              </a:spcBef>
            </a:pPr>
            <a:r>
              <a:rPr sz="1400" b="1" spc="-20" dirty="0">
                <a:solidFill>
                  <a:srgbClr val="006FC0"/>
                </a:solidFill>
                <a:latin typeface="微软雅黑" panose="020B0503020204020204" charset="-122"/>
                <a:cs typeface="微软雅黑" panose="020B0503020204020204" charset="-122"/>
              </a:rPr>
              <a:t>动态绩效分析</a:t>
            </a:r>
            <a:endParaRPr sz="1400">
              <a:latin typeface="微软雅黑" panose="020B0503020204020204" charset="-122"/>
              <a:cs typeface="微软雅黑" panose="020B0503020204020204" charset="-122"/>
            </a:endParaRPr>
          </a:p>
        </p:txBody>
      </p:sp>
      <p:grpSp>
        <p:nvGrpSpPr>
          <p:cNvPr id="24" name="object 24"/>
          <p:cNvGrpSpPr/>
          <p:nvPr/>
        </p:nvGrpSpPr>
        <p:grpSpPr>
          <a:xfrm>
            <a:off x="5672328" y="3374948"/>
            <a:ext cx="1117600" cy="377825"/>
            <a:chOff x="5672328" y="3374948"/>
            <a:chExt cx="1117600" cy="377825"/>
          </a:xfrm>
        </p:grpSpPr>
        <p:pic>
          <p:nvPicPr>
            <p:cNvPr id="25" name="object 25"/>
            <p:cNvPicPr/>
            <p:nvPr/>
          </p:nvPicPr>
          <p:blipFill>
            <a:blip r:embed="rId9" cstate="print"/>
            <a:stretch>
              <a:fillRect/>
            </a:stretch>
          </p:blipFill>
          <p:spPr>
            <a:xfrm>
              <a:off x="5672328" y="3613378"/>
              <a:ext cx="136182" cy="136410"/>
            </a:xfrm>
            <a:prstGeom prst="rect">
              <a:avLst/>
            </a:prstGeom>
          </p:spPr>
        </p:pic>
        <p:pic>
          <p:nvPicPr>
            <p:cNvPr id="26" name="object 26"/>
            <p:cNvPicPr/>
            <p:nvPr/>
          </p:nvPicPr>
          <p:blipFill>
            <a:blip r:embed="rId10" cstate="print"/>
            <a:stretch>
              <a:fillRect/>
            </a:stretch>
          </p:blipFill>
          <p:spPr>
            <a:xfrm>
              <a:off x="5672328" y="3374948"/>
              <a:ext cx="136182" cy="136410"/>
            </a:xfrm>
            <a:prstGeom prst="rect">
              <a:avLst/>
            </a:prstGeom>
          </p:spPr>
        </p:pic>
        <p:pic>
          <p:nvPicPr>
            <p:cNvPr id="27" name="object 27"/>
            <p:cNvPicPr/>
            <p:nvPr/>
          </p:nvPicPr>
          <p:blipFill>
            <a:blip r:embed="rId11" cstate="print"/>
            <a:stretch>
              <a:fillRect/>
            </a:stretch>
          </p:blipFill>
          <p:spPr>
            <a:xfrm>
              <a:off x="6653784" y="3378326"/>
              <a:ext cx="135775" cy="136410"/>
            </a:xfrm>
            <a:prstGeom prst="rect">
              <a:avLst/>
            </a:prstGeom>
          </p:spPr>
        </p:pic>
        <p:pic>
          <p:nvPicPr>
            <p:cNvPr id="28" name="object 28"/>
            <p:cNvPicPr/>
            <p:nvPr/>
          </p:nvPicPr>
          <p:blipFill>
            <a:blip r:embed="rId12" cstate="print"/>
            <a:stretch>
              <a:fillRect/>
            </a:stretch>
          </p:blipFill>
          <p:spPr>
            <a:xfrm>
              <a:off x="6653784" y="3616197"/>
              <a:ext cx="135775" cy="136410"/>
            </a:xfrm>
            <a:prstGeom prst="rect">
              <a:avLst/>
            </a:prstGeom>
          </p:spPr>
        </p:pic>
      </p:grpSp>
      <p:sp>
        <p:nvSpPr>
          <p:cNvPr id="29" name="object 29"/>
          <p:cNvSpPr txBox="1"/>
          <p:nvPr/>
        </p:nvSpPr>
        <p:spPr>
          <a:xfrm>
            <a:off x="5989040" y="3372167"/>
            <a:ext cx="483234" cy="399415"/>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06FC0"/>
                </a:solidFill>
                <a:latin typeface="微软雅黑" panose="020B0503020204020204" charset="-122"/>
                <a:cs typeface="微软雅黑" panose="020B0503020204020204" charset="-122"/>
              </a:rPr>
              <a:t>车间考核</a:t>
            </a:r>
            <a:endParaRPr sz="900">
              <a:latin typeface="微软雅黑" panose="020B0503020204020204" charset="-122"/>
              <a:cs typeface="微软雅黑" panose="020B0503020204020204" charset="-122"/>
            </a:endParaRPr>
          </a:p>
          <a:p>
            <a:pPr marL="13335">
              <a:lnSpc>
                <a:spcPct val="100000"/>
              </a:lnSpc>
              <a:spcBef>
                <a:spcPts val="785"/>
              </a:spcBef>
            </a:pPr>
            <a:r>
              <a:rPr sz="900" b="1" spc="-15" dirty="0">
                <a:solidFill>
                  <a:srgbClr val="006FC0"/>
                </a:solidFill>
                <a:latin typeface="微软雅黑" panose="020B0503020204020204" charset="-122"/>
                <a:cs typeface="微软雅黑" panose="020B0503020204020204" charset="-122"/>
              </a:rPr>
              <a:t>班组考核</a:t>
            </a:r>
            <a:endParaRPr sz="900">
              <a:latin typeface="微软雅黑" panose="020B0503020204020204" charset="-122"/>
              <a:cs typeface="微软雅黑" panose="020B0503020204020204" charset="-122"/>
            </a:endParaRPr>
          </a:p>
        </p:txBody>
      </p:sp>
      <p:sp>
        <p:nvSpPr>
          <p:cNvPr id="30" name="object 30"/>
          <p:cNvSpPr txBox="1"/>
          <p:nvPr/>
        </p:nvSpPr>
        <p:spPr>
          <a:xfrm>
            <a:off x="6970090" y="3372167"/>
            <a:ext cx="483234" cy="399415"/>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06FC0"/>
                </a:solidFill>
                <a:latin typeface="微软雅黑" panose="020B0503020204020204" charset="-122"/>
                <a:cs typeface="微软雅黑" panose="020B0503020204020204" charset="-122"/>
              </a:rPr>
              <a:t>工位考核</a:t>
            </a:r>
            <a:endParaRPr sz="900">
              <a:latin typeface="微软雅黑" panose="020B0503020204020204" charset="-122"/>
              <a:cs typeface="微软雅黑" panose="020B0503020204020204" charset="-122"/>
            </a:endParaRPr>
          </a:p>
          <a:p>
            <a:pPr marL="12700">
              <a:lnSpc>
                <a:spcPct val="100000"/>
              </a:lnSpc>
              <a:spcBef>
                <a:spcPts val="785"/>
              </a:spcBef>
            </a:pPr>
            <a:r>
              <a:rPr sz="900" b="1" spc="-15" dirty="0">
                <a:solidFill>
                  <a:srgbClr val="006FC0"/>
                </a:solidFill>
                <a:latin typeface="微软雅黑" panose="020B0503020204020204" charset="-122"/>
                <a:cs typeface="微软雅黑" panose="020B0503020204020204" charset="-122"/>
              </a:rPr>
              <a:t>设备考核</a:t>
            </a:r>
            <a:endParaRPr sz="900">
              <a:latin typeface="微软雅黑" panose="020B0503020204020204" charset="-122"/>
              <a:cs typeface="微软雅黑" panose="020B0503020204020204" charset="-122"/>
            </a:endParaRPr>
          </a:p>
        </p:txBody>
      </p:sp>
      <p:pic>
        <p:nvPicPr>
          <p:cNvPr id="31" name="object 31"/>
          <p:cNvPicPr/>
          <p:nvPr/>
        </p:nvPicPr>
        <p:blipFill>
          <a:blip r:embed="rId13" cstate="print"/>
          <a:stretch>
            <a:fillRect/>
          </a:stretch>
        </p:blipFill>
        <p:spPr>
          <a:xfrm>
            <a:off x="7891253" y="2121803"/>
            <a:ext cx="4066506" cy="522974"/>
          </a:xfrm>
          <a:prstGeom prst="rect">
            <a:avLst/>
          </a:prstGeom>
        </p:spPr>
      </p:pic>
      <p:sp>
        <p:nvSpPr>
          <p:cNvPr id="32" name="object 32"/>
          <p:cNvSpPr txBox="1"/>
          <p:nvPr/>
        </p:nvSpPr>
        <p:spPr>
          <a:xfrm>
            <a:off x="8134108" y="2240356"/>
            <a:ext cx="35306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帮助企业发现生产过程中能源使用漏洞和不合理地方</a:t>
            </a:r>
            <a:endParaRPr sz="1200">
              <a:latin typeface="微软雅黑" panose="020B0503020204020204" charset="-122"/>
              <a:cs typeface="微软雅黑" panose="020B0503020204020204" charset="-122"/>
            </a:endParaRPr>
          </a:p>
        </p:txBody>
      </p:sp>
      <p:pic>
        <p:nvPicPr>
          <p:cNvPr id="33" name="object 33"/>
          <p:cNvPicPr/>
          <p:nvPr/>
        </p:nvPicPr>
        <p:blipFill>
          <a:blip r:embed="rId14" cstate="print"/>
          <a:stretch>
            <a:fillRect/>
          </a:stretch>
        </p:blipFill>
        <p:spPr>
          <a:xfrm>
            <a:off x="7891253" y="3519382"/>
            <a:ext cx="4066506" cy="522974"/>
          </a:xfrm>
          <a:prstGeom prst="rect">
            <a:avLst/>
          </a:prstGeom>
        </p:spPr>
      </p:pic>
      <p:sp>
        <p:nvSpPr>
          <p:cNvPr id="34" name="object 34"/>
          <p:cNvSpPr txBox="1"/>
          <p:nvPr/>
        </p:nvSpPr>
        <p:spPr>
          <a:xfrm>
            <a:off x="8140458" y="3637038"/>
            <a:ext cx="3518535" cy="194310"/>
          </a:xfrm>
          <a:prstGeom prst="rect">
            <a:avLst/>
          </a:prstGeom>
        </p:spPr>
        <p:txBody>
          <a:bodyPr vert="horz" wrap="square" lIns="0" tIns="13335" rIns="0" bIns="0" rtlCol="0">
            <a:spAutoFit/>
          </a:bodyPr>
          <a:lstStyle/>
          <a:p>
            <a:pPr marL="12700">
              <a:lnSpc>
                <a:spcPct val="100000"/>
              </a:lnSpc>
              <a:spcBef>
                <a:spcPts val="105"/>
              </a:spcBef>
            </a:pPr>
            <a:r>
              <a:rPr sz="1100" b="1" spc="-15" dirty="0">
                <a:solidFill>
                  <a:srgbClr val="FFFFFF"/>
                </a:solidFill>
                <a:latin typeface="微软雅黑" panose="020B0503020204020204" charset="-122"/>
                <a:cs typeface="微软雅黑" panose="020B0503020204020204" charset="-122"/>
              </a:rPr>
              <a:t>提供产品能耗强度绩效考核办法，促使企业管理升级优化</a:t>
            </a:r>
            <a:endParaRPr sz="1100">
              <a:latin typeface="微软雅黑" panose="020B0503020204020204" charset="-122"/>
              <a:cs typeface="微软雅黑" panose="020B0503020204020204" charset="-122"/>
            </a:endParaRPr>
          </a:p>
        </p:txBody>
      </p:sp>
      <p:pic>
        <p:nvPicPr>
          <p:cNvPr id="35" name="object 35"/>
          <p:cNvPicPr/>
          <p:nvPr/>
        </p:nvPicPr>
        <p:blipFill>
          <a:blip r:embed="rId15" cstate="print"/>
          <a:stretch>
            <a:fillRect/>
          </a:stretch>
        </p:blipFill>
        <p:spPr>
          <a:xfrm>
            <a:off x="7891253" y="2823419"/>
            <a:ext cx="4066506" cy="517321"/>
          </a:xfrm>
          <a:prstGeom prst="rect">
            <a:avLst/>
          </a:prstGeom>
        </p:spPr>
      </p:pic>
      <p:sp>
        <p:nvSpPr>
          <p:cNvPr id="36" name="object 36"/>
          <p:cNvSpPr txBox="1"/>
          <p:nvPr/>
        </p:nvSpPr>
        <p:spPr>
          <a:xfrm>
            <a:off x="8070443" y="2936151"/>
            <a:ext cx="3658235" cy="194310"/>
          </a:xfrm>
          <a:prstGeom prst="rect">
            <a:avLst/>
          </a:prstGeom>
        </p:spPr>
        <p:txBody>
          <a:bodyPr vert="horz" wrap="square" lIns="0" tIns="13335" rIns="0" bIns="0" rtlCol="0">
            <a:spAutoFit/>
          </a:bodyPr>
          <a:lstStyle/>
          <a:p>
            <a:pPr marL="12700">
              <a:lnSpc>
                <a:spcPct val="100000"/>
              </a:lnSpc>
              <a:spcBef>
                <a:spcPts val="105"/>
              </a:spcBef>
            </a:pPr>
            <a:r>
              <a:rPr sz="1100" b="1" spc="-15" dirty="0">
                <a:solidFill>
                  <a:srgbClr val="FFFFFF"/>
                </a:solidFill>
                <a:latin typeface="微软雅黑" panose="020B0503020204020204" charset="-122"/>
                <a:cs typeface="微软雅黑" panose="020B0503020204020204" charset="-122"/>
              </a:rPr>
              <a:t>为企业调整能源分配策略、调整生产工艺提供数据基础依据</a:t>
            </a:r>
            <a:endParaRPr sz="1100">
              <a:latin typeface="微软雅黑" panose="020B0503020204020204" charset="-122"/>
              <a:cs typeface="微软雅黑" panose="020B0503020204020204" charset="-122"/>
            </a:endParaRPr>
          </a:p>
        </p:txBody>
      </p:sp>
      <p:sp>
        <p:nvSpPr>
          <p:cNvPr id="37" name="object 37"/>
          <p:cNvSpPr/>
          <p:nvPr/>
        </p:nvSpPr>
        <p:spPr>
          <a:xfrm>
            <a:off x="2080260" y="4197096"/>
            <a:ext cx="8031480" cy="257810"/>
          </a:xfrm>
          <a:custGeom>
            <a:avLst/>
            <a:gdLst/>
            <a:ahLst/>
            <a:cxnLst/>
            <a:rect l="l" t="t" r="r" b="b"/>
            <a:pathLst>
              <a:path w="8031480" h="257810">
                <a:moveTo>
                  <a:pt x="8031480" y="257555"/>
                </a:moveTo>
                <a:lnTo>
                  <a:pt x="0" y="257555"/>
                </a:lnTo>
                <a:lnTo>
                  <a:pt x="4015740" y="0"/>
                </a:lnTo>
                <a:lnTo>
                  <a:pt x="8031480" y="257555"/>
                </a:lnTo>
                <a:close/>
              </a:path>
            </a:pathLst>
          </a:custGeom>
          <a:solidFill>
            <a:srgbClr val="006CB8"/>
          </a:solidFill>
        </p:spPr>
        <p:txBody>
          <a:bodyPr wrap="square" lIns="0" tIns="0" rIns="0" bIns="0" rtlCol="0"/>
          <a:lstStyle/>
          <a:p/>
        </p:txBody>
      </p:sp>
      <p:pic>
        <p:nvPicPr>
          <p:cNvPr id="38" name="object 38"/>
          <p:cNvPicPr/>
          <p:nvPr/>
        </p:nvPicPr>
        <p:blipFill>
          <a:blip r:embed="rId16" cstate="print"/>
          <a:stretch>
            <a:fillRect/>
          </a:stretch>
        </p:blipFill>
        <p:spPr>
          <a:xfrm>
            <a:off x="1461991" y="5050173"/>
            <a:ext cx="1439926" cy="515278"/>
          </a:xfrm>
          <a:prstGeom prst="rect">
            <a:avLst/>
          </a:prstGeom>
        </p:spPr>
      </p:pic>
      <p:sp>
        <p:nvSpPr>
          <p:cNvPr id="39" name="object 39"/>
          <p:cNvSpPr txBox="1"/>
          <p:nvPr/>
        </p:nvSpPr>
        <p:spPr>
          <a:xfrm>
            <a:off x="1949767" y="5781675"/>
            <a:ext cx="381635" cy="240029"/>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006FC0"/>
                </a:solidFill>
                <a:latin typeface="微软雅黑" panose="020B0503020204020204" charset="-122"/>
                <a:cs typeface="微软雅黑" panose="020B0503020204020204" charset="-122"/>
              </a:rPr>
              <a:t>车间</a:t>
            </a:r>
            <a:endParaRPr sz="1400">
              <a:latin typeface="微软雅黑" panose="020B0503020204020204" charset="-122"/>
              <a:cs typeface="微软雅黑" panose="020B0503020204020204" charset="-122"/>
            </a:endParaRPr>
          </a:p>
        </p:txBody>
      </p:sp>
      <p:pic>
        <p:nvPicPr>
          <p:cNvPr id="40" name="object 40"/>
          <p:cNvPicPr/>
          <p:nvPr/>
        </p:nvPicPr>
        <p:blipFill>
          <a:blip r:embed="rId17" cstate="print"/>
          <a:stretch>
            <a:fillRect/>
          </a:stretch>
        </p:blipFill>
        <p:spPr>
          <a:xfrm>
            <a:off x="6748271" y="4736591"/>
            <a:ext cx="1676400" cy="941832"/>
          </a:xfrm>
          <a:prstGeom prst="rect">
            <a:avLst/>
          </a:prstGeom>
        </p:spPr>
      </p:pic>
      <p:sp>
        <p:nvSpPr>
          <p:cNvPr id="41" name="object 41"/>
          <p:cNvSpPr txBox="1"/>
          <p:nvPr/>
        </p:nvSpPr>
        <p:spPr>
          <a:xfrm>
            <a:off x="7395844" y="5781675"/>
            <a:ext cx="381635" cy="240029"/>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006FC0"/>
                </a:solidFill>
                <a:latin typeface="微软雅黑" panose="020B0503020204020204" charset="-122"/>
                <a:cs typeface="微软雅黑" panose="020B0503020204020204" charset="-122"/>
              </a:rPr>
              <a:t>工位</a:t>
            </a:r>
            <a:endParaRPr sz="1400">
              <a:latin typeface="微软雅黑" panose="020B0503020204020204" charset="-122"/>
              <a:cs typeface="微软雅黑" panose="020B0503020204020204" charset="-122"/>
            </a:endParaRPr>
          </a:p>
        </p:txBody>
      </p:sp>
      <p:sp>
        <p:nvSpPr>
          <p:cNvPr id="42" name="object 42"/>
          <p:cNvSpPr txBox="1"/>
          <p:nvPr/>
        </p:nvSpPr>
        <p:spPr>
          <a:xfrm>
            <a:off x="4703445" y="5781675"/>
            <a:ext cx="381635" cy="240029"/>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006FC0"/>
                </a:solidFill>
                <a:latin typeface="微软雅黑" panose="020B0503020204020204" charset="-122"/>
                <a:cs typeface="微软雅黑" panose="020B0503020204020204" charset="-122"/>
              </a:rPr>
              <a:t>班组</a:t>
            </a:r>
            <a:endParaRPr sz="1400">
              <a:latin typeface="微软雅黑" panose="020B0503020204020204" charset="-122"/>
              <a:cs typeface="微软雅黑" panose="020B0503020204020204" charset="-122"/>
            </a:endParaRPr>
          </a:p>
        </p:txBody>
      </p:sp>
      <p:pic>
        <p:nvPicPr>
          <p:cNvPr id="43" name="object 43"/>
          <p:cNvPicPr/>
          <p:nvPr/>
        </p:nvPicPr>
        <p:blipFill>
          <a:blip r:embed="rId18" cstate="print"/>
          <a:stretch>
            <a:fillRect/>
          </a:stretch>
        </p:blipFill>
        <p:spPr>
          <a:xfrm>
            <a:off x="4172711" y="4733544"/>
            <a:ext cx="1443227" cy="954024"/>
          </a:xfrm>
          <a:prstGeom prst="rect">
            <a:avLst/>
          </a:prstGeom>
        </p:spPr>
      </p:pic>
      <p:pic>
        <p:nvPicPr>
          <p:cNvPr id="44" name="object 44"/>
          <p:cNvPicPr/>
          <p:nvPr/>
        </p:nvPicPr>
        <p:blipFill>
          <a:blip r:embed="rId19" cstate="print"/>
          <a:stretch>
            <a:fillRect/>
          </a:stretch>
        </p:blipFill>
        <p:spPr>
          <a:xfrm>
            <a:off x="9694164" y="4747259"/>
            <a:ext cx="1117092" cy="905256"/>
          </a:xfrm>
          <a:prstGeom prst="rect">
            <a:avLst/>
          </a:prstGeom>
        </p:spPr>
      </p:pic>
      <p:sp>
        <p:nvSpPr>
          <p:cNvPr id="45" name="object 45"/>
          <p:cNvSpPr txBox="1"/>
          <p:nvPr/>
        </p:nvSpPr>
        <p:spPr>
          <a:xfrm>
            <a:off x="10062844" y="5781675"/>
            <a:ext cx="381635" cy="240029"/>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006FC0"/>
                </a:solidFill>
                <a:latin typeface="微软雅黑" panose="020B0503020204020204" charset="-122"/>
                <a:cs typeface="微软雅黑" panose="020B0503020204020204" charset="-122"/>
              </a:rPr>
              <a:t>设备</a:t>
            </a:r>
            <a:endParaRPr sz="1400">
              <a:latin typeface="微软雅黑" panose="020B0503020204020204" charset="-122"/>
              <a:cs typeface="微软雅黑" panose="020B0503020204020204" charset="-122"/>
            </a:endParaRPr>
          </a:p>
        </p:txBody>
      </p:sp>
      <p:sp>
        <p:nvSpPr>
          <p:cNvPr id="46" name="object 46"/>
          <p:cNvSpPr/>
          <p:nvPr/>
        </p:nvSpPr>
        <p:spPr>
          <a:xfrm>
            <a:off x="290512" y="4549775"/>
            <a:ext cx="11612880" cy="1598930"/>
          </a:xfrm>
          <a:custGeom>
            <a:avLst/>
            <a:gdLst/>
            <a:ahLst/>
            <a:cxnLst/>
            <a:rect l="l" t="t" r="r" b="b"/>
            <a:pathLst>
              <a:path w="11612880" h="1598929">
                <a:moveTo>
                  <a:pt x="9525" y="1589087"/>
                </a:moveTo>
                <a:lnTo>
                  <a:pt x="0" y="1589087"/>
                </a:lnTo>
                <a:lnTo>
                  <a:pt x="0" y="1512887"/>
                </a:lnTo>
                <a:lnTo>
                  <a:pt x="19050" y="1512887"/>
                </a:lnTo>
                <a:lnTo>
                  <a:pt x="19050" y="1579562"/>
                </a:lnTo>
                <a:lnTo>
                  <a:pt x="9525" y="1579562"/>
                </a:lnTo>
                <a:lnTo>
                  <a:pt x="9525" y="1589087"/>
                </a:lnTo>
                <a:close/>
              </a:path>
              <a:path w="11612880" h="1598929">
                <a:moveTo>
                  <a:pt x="85725" y="1598612"/>
                </a:moveTo>
                <a:lnTo>
                  <a:pt x="9525" y="1598612"/>
                </a:lnTo>
                <a:lnTo>
                  <a:pt x="9525" y="1579562"/>
                </a:lnTo>
                <a:lnTo>
                  <a:pt x="19050" y="1579562"/>
                </a:lnTo>
                <a:lnTo>
                  <a:pt x="19050" y="1589087"/>
                </a:lnTo>
                <a:lnTo>
                  <a:pt x="85725" y="1589087"/>
                </a:lnTo>
                <a:lnTo>
                  <a:pt x="85725" y="1598612"/>
                </a:lnTo>
                <a:close/>
              </a:path>
              <a:path w="11612880" h="1598929">
                <a:moveTo>
                  <a:pt x="85725" y="1589087"/>
                </a:moveTo>
                <a:lnTo>
                  <a:pt x="19050" y="1589087"/>
                </a:lnTo>
                <a:lnTo>
                  <a:pt x="19050" y="1579562"/>
                </a:lnTo>
                <a:lnTo>
                  <a:pt x="85725" y="1579562"/>
                </a:lnTo>
                <a:lnTo>
                  <a:pt x="85725" y="1589087"/>
                </a:lnTo>
                <a:close/>
              </a:path>
              <a:path w="11612880" h="1598929">
                <a:moveTo>
                  <a:pt x="19050" y="1455737"/>
                </a:moveTo>
                <a:lnTo>
                  <a:pt x="0" y="1455737"/>
                </a:lnTo>
                <a:lnTo>
                  <a:pt x="0" y="1379537"/>
                </a:lnTo>
                <a:lnTo>
                  <a:pt x="19050" y="1379537"/>
                </a:lnTo>
                <a:lnTo>
                  <a:pt x="19050" y="1455737"/>
                </a:lnTo>
                <a:close/>
              </a:path>
              <a:path w="11612880" h="1598929">
                <a:moveTo>
                  <a:pt x="19050" y="1322387"/>
                </a:moveTo>
                <a:lnTo>
                  <a:pt x="0" y="1322387"/>
                </a:lnTo>
                <a:lnTo>
                  <a:pt x="0" y="1246187"/>
                </a:lnTo>
                <a:lnTo>
                  <a:pt x="19050" y="1246187"/>
                </a:lnTo>
                <a:lnTo>
                  <a:pt x="19050" y="1322387"/>
                </a:lnTo>
                <a:close/>
              </a:path>
              <a:path w="11612880" h="1598929">
                <a:moveTo>
                  <a:pt x="19050" y="1189037"/>
                </a:moveTo>
                <a:lnTo>
                  <a:pt x="0" y="1189037"/>
                </a:lnTo>
                <a:lnTo>
                  <a:pt x="0" y="1112837"/>
                </a:lnTo>
                <a:lnTo>
                  <a:pt x="19050" y="1112837"/>
                </a:lnTo>
                <a:lnTo>
                  <a:pt x="19050" y="1189037"/>
                </a:lnTo>
                <a:close/>
              </a:path>
              <a:path w="11612880" h="1598929">
                <a:moveTo>
                  <a:pt x="19050" y="1055687"/>
                </a:moveTo>
                <a:lnTo>
                  <a:pt x="0" y="1055687"/>
                </a:lnTo>
                <a:lnTo>
                  <a:pt x="0" y="979487"/>
                </a:lnTo>
                <a:lnTo>
                  <a:pt x="19050" y="979487"/>
                </a:lnTo>
                <a:lnTo>
                  <a:pt x="19050" y="1055687"/>
                </a:lnTo>
                <a:close/>
              </a:path>
              <a:path w="11612880" h="1598929">
                <a:moveTo>
                  <a:pt x="19050" y="922337"/>
                </a:moveTo>
                <a:lnTo>
                  <a:pt x="0" y="922337"/>
                </a:lnTo>
                <a:lnTo>
                  <a:pt x="0" y="846137"/>
                </a:lnTo>
                <a:lnTo>
                  <a:pt x="19050" y="846137"/>
                </a:lnTo>
                <a:lnTo>
                  <a:pt x="19050" y="922337"/>
                </a:lnTo>
                <a:close/>
              </a:path>
              <a:path w="11612880" h="1598929">
                <a:moveTo>
                  <a:pt x="19050" y="788987"/>
                </a:moveTo>
                <a:lnTo>
                  <a:pt x="0" y="788987"/>
                </a:lnTo>
                <a:lnTo>
                  <a:pt x="0" y="712787"/>
                </a:lnTo>
                <a:lnTo>
                  <a:pt x="19050" y="712787"/>
                </a:lnTo>
                <a:lnTo>
                  <a:pt x="19050" y="788987"/>
                </a:lnTo>
                <a:close/>
              </a:path>
              <a:path w="11612880" h="1598929">
                <a:moveTo>
                  <a:pt x="19050" y="655637"/>
                </a:moveTo>
                <a:lnTo>
                  <a:pt x="0" y="655637"/>
                </a:lnTo>
                <a:lnTo>
                  <a:pt x="0" y="579437"/>
                </a:lnTo>
                <a:lnTo>
                  <a:pt x="19050" y="579437"/>
                </a:lnTo>
                <a:lnTo>
                  <a:pt x="19050" y="655637"/>
                </a:lnTo>
                <a:close/>
              </a:path>
              <a:path w="11612880" h="1598929">
                <a:moveTo>
                  <a:pt x="19050" y="522287"/>
                </a:moveTo>
                <a:lnTo>
                  <a:pt x="0" y="522287"/>
                </a:lnTo>
                <a:lnTo>
                  <a:pt x="0" y="446087"/>
                </a:lnTo>
                <a:lnTo>
                  <a:pt x="19050" y="446087"/>
                </a:lnTo>
                <a:lnTo>
                  <a:pt x="19050" y="522287"/>
                </a:lnTo>
                <a:close/>
              </a:path>
              <a:path w="11612880" h="1598929">
                <a:moveTo>
                  <a:pt x="19050" y="388937"/>
                </a:moveTo>
                <a:lnTo>
                  <a:pt x="0" y="388937"/>
                </a:lnTo>
                <a:lnTo>
                  <a:pt x="0" y="312737"/>
                </a:lnTo>
                <a:lnTo>
                  <a:pt x="19050" y="312737"/>
                </a:lnTo>
                <a:lnTo>
                  <a:pt x="19050" y="388937"/>
                </a:lnTo>
                <a:close/>
              </a:path>
              <a:path w="11612880" h="1598929">
                <a:moveTo>
                  <a:pt x="19050" y="255587"/>
                </a:moveTo>
                <a:lnTo>
                  <a:pt x="0" y="255587"/>
                </a:lnTo>
                <a:lnTo>
                  <a:pt x="0" y="179387"/>
                </a:lnTo>
                <a:lnTo>
                  <a:pt x="19050" y="179387"/>
                </a:lnTo>
                <a:lnTo>
                  <a:pt x="19050" y="255587"/>
                </a:lnTo>
                <a:close/>
              </a:path>
              <a:path w="11612880" h="1598929">
                <a:moveTo>
                  <a:pt x="19050" y="122237"/>
                </a:moveTo>
                <a:lnTo>
                  <a:pt x="0" y="122237"/>
                </a:lnTo>
                <a:lnTo>
                  <a:pt x="0" y="46037"/>
                </a:lnTo>
                <a:lnTo>
                  <a:pt x="19050" y="46037"/>
                </a:lnTo>
                <a:lnTo>
                  <a:pt x="19050" y="122237"/>
                </a:lnTo>
                <a:close/>
              </a:path>
              <a:path w="11612880" h="1598929">
                <a:moveTo>
                  <a:pt x="106362" y="19050"/>
                </a:moveTo>
                <a:lnTo>
                  <a:pt x="30162" y="19050"/>
                </a:lnTo>
                <a:lnTo>
                  <a:pt x="30162" y="0"/>
                </a:lnTo>
                <a:lnTo>
                  <a:pt x="106362" y="0"/>
                </a:lnTo>
                <a:lnTo>
                  <a:pt x="106362" y="19050"/>
                </a:lnTo>
                <a:close/>
              </a:path>
              <a:path w="11612880" h="1598929">
                <a:moveTo>
                  <a:pt x="239712" y="19050"/>
                </a:moveTo>
                <a:lnTo>
                  <a:pt x="163512" y="19050"/>
                </a:lnTo>
                <a:lnTo>
                  <a:pt x="163512" y="0"/>
                </a:lnTo>
                <a:lnTo>
                  <a:pt x="239712" y="0"/>
                </a:lnTo>
                <a:lnTo>
                  <a:pt x="239712" y="19050"/>
                </a:lnTo>
                <a:close/>
              </a:path>
              <a:path w="11612880" h="1598929">
                <a:moveTo>
                  <a:pt x="373062" y="19050"/>
                </a:moveTo>
                <a:lnTo>
                  <a:pt x="296862" y="19050"/>
                </a:lnTo>
                <a:lnTo>
                  <a:pt x="296862" y="0"/>
                </a:lnTo>
                <a:lnTo>
                  <a:pt x="373062" y="0"/>
                </a:lnTo>
                <a:lnTo>
                  <a:pt x="373062" y="19050"/>
                </a:lnTo>
                <a:close/>
              </a:path>
              <a:path w="11612880" h="1598929">
                <a:moveTo>
                  <a:pt x="506412" y="19050"/>
                </a:moveTo>
                <a:lnTo>
                  <a:pt x="430212" y="19050"/>
                </a:lnTo>
                <a:lnTo>
                  <a:pt x="430212" y="0"/>
                </a:lnTo>
                <a:lnTo>
                  <a:pt x="506412" y="0"/>
                </a:lnTo>
                <a:lnTo>
                  <a:pt x="506412" y="19050"/>
                </a:lnTo>
                <a:close/>
              </a:path>
              <a:path w="11612880" h="1598929">
                <a:moveTo>
                  <a:pt x="639762" y="19050"/>
                </a:moveTo>
                <a:lnTo>
                  <a:pt x="563562" y="19050"/>
                </a:lnTo>
                <a:lnTo>
                  <a:pt x="563562" y="0"/>
                </a:lnTo>
                <a:lnTo>
                  <a:pt x="639762" y="0"/>
                </a:lnTo>
                <a:lnTo>
                  <a:pt x="639762" y="19050"/>
                </a:lnTo>
                <a:close/>
              </a:path>
              <a:path w="11612880" h="1598929">
                <a:moveTo>
                  <a:pt x="773112" y="19050"/>
                </a:moveTo>
                <a:lnTo>
                  <a:pt x="696912" y="19050"/>
                </a:lnTo>
                <a:lnTo>
                  <a:pt x="696912" y="0"/>
                </a:lnTo>
                <a:lnTo>
                  <a:pt x="773112" y="0"/>
                </a:lnTo>
                <a:lnTo>
                  <a:pt x="773112" y="19050"/>
                </a:lnTo>
                <a:close/>
              </a:path>
              <a:path w="11612880" h="1598929">
                <a:moveTo>
                  <a:pt x="906462" y="19050"/>
                </a:moveTo>
                <a:lnTo>
                  <a:pt x="830262" y="19050"/>
                </a:lnTo>
                <a:lnTo>
                  <a:pt x="830262" y="0"/>
                </a:lnTo>
                <a:lnTo>
                  <a:pt x="906462" y="0"/>
                </a:lnTo>
                <a:lnTo>
                  <a:pt x="906462" y="19050"/>
                </a:lnTo>
                <a:close/>
              </a:path>
              <a:path w="11612880" h="1598929">
                <a:moveTo>
                  <a:pt x="1039812" y="19050"/>
                </a:moveTo>
                <a:lnTo>
                  <a:pt x="963612" y="19050"/>
                </a:lnTo>
                <a:lnTo>
                  <a:pt x="963612" y="0"/>
                </a:lnTo>
                <a:lnTo>
                  <a:pt x="1039812" y="0"/>
                </a:lnTo>
                <a:lnTo>
                  <a:pt x="1039812" y="19050"/>
                </a:lnTo>
                <a:close/>
              </a:path>
              <a:path w="11612880" h="1598929">
                <a:moveTo>
                  <a:pt x="1173162" y="19050"/>
                </a:moveTo>
                <a:lnTo>
                  <a:pt x="1096962" y="19050"/>
                </a:lnTo>
                <a:lnTo>
                  <a:pt x="1096962" y="0"/>
                </a:lnTo>
                <a:lnTo>
                  <a:pt x="1173162" y="0"/>
                </a:lnTo>
                <a:lnTo>
                  <a:pt x="1173162" y="19050"/>
                </a:lnTo>
                <a:close/>
              </a:path>
              <a:path w="11612880" h="1598929">
                <a:moveTo>
                  <a:pt x="1306512" y="19050"/>
                </a:moveTo>
                <a:lnTo>
                  <a:pt x="1230312" y="19050"/>
                </a:lnTo>
                <a:lnTo>
                  <a:pt x="1230312" y="0"/>
                </a:lnTo>
                <a:lnTo>
                  <a:pt x="1306512" y="0"/>
                </a:lnTo>
                <a:lnTo>
                  <a:pt x="1306512" y="19050"/>
                </a:lnTo>
                <a:close/>
              </a:path>
              <a:path w="11612880" h="1598929">
                <a:moveTo>
                  <a:pt x="1439862" y="19050"/>
                </a:moveTo>
                <a:lnTo>
                  <a:pt x="1363662" y="19050"/>
                </a:lnTo>
                <a:lnTo>
                  <a:pt x="1363662" y="0"/>
                </a:lnTo>
                <a:lnTo>
                  <a:pt x="1439862" y="0"/>
                </a:lnTo>
                <a:lnTo>
                  <a:pt x="1439862" y="19050"/>
                </a:lnTo>
                <a:close/>
              </a:path>
              <a:path w="11612880" h="1598929">
                <a:moveTo>
                  <a:pt x="1573212" y="19050"/>
                </a:moveTo>
                <a:lnTo>
                  <a:pt x="1497012" y="19050"/>
                </a:lnTo>
                <a:lnTo>
                  <a:pt x="1497012" y="0"/>
                </a:lnTo>
                <a:lnTo>
                  <a:pt x="1573212" y="0"/>
                </a:lnTo>
                <a:lnTo>
                  <a:pt x="1573212" y="19050"/>
                </a:lnTo>
                <a:close/>
              </a:path>
              <a:path w="11612880" h="1598929">
                <a:moveTo>
                  <a:pt x="1706562" y="19050"/>
                </a:moveTo>
                <a:lnTo>
                  <a:pt x="1630362" y="19050"/>
                </a:lnTo>
                <a:lnTo>
                  <a:pt x="1630362" y="0"/>
                </a:lnTo>
                <a:lnTo>
                  <a:pt x="1706562" y="0"/>
                </a:lnTo>
                <a:lnTo>
                  <a:pt x="1706562" y="19050"/>
                </a:lnTo>
                <a:close/>
              </a:path>
              <a:path w="11612880" h="1598929">
                <a:moveTo>
                  <a:pt x="1839912" y="19050"/>
                </a:moveTo>
                <a:lnTo>
                  <a:pt x="1763712" y="19050"/>
                </a:lnTo>
                <a:lnTo>
                  <a:pt x="1763712" y="0"/>
                </a:lnTo>
                <a:lnTo>
                  <a:pt x="1839912" y="0"/>
                </a:lnTo>
                <a:lnTo>
                  <a:pt x="1839912" y="19050"/>
                </a:lnTo>
                <a:close/>
              </a:path>
              <a:path w="11612880" h="1598929">
                <a:moveTo>
                  <a:pt x="1973262" y="19050"/>
                </a:moveTo>
                <a:lnTo>
                  <a:pt x="1897062" y="19050"/>
                </a:lnTo>
                <a:lnTo>
                  <a:pt x="1897062" y="0"/>
                </a:lnTo>
                <a:lnTo>
                  <a:pt x="1973262" y="0"/>
                </a:lnTo>
                <a:lnTo>
                  <a:pt x="1973262" y="19050"/>
                </a:lnTo>
                <a:close/>
              </a:path>
              <a:path w="11612880" h="1598929">
                <a:moveTo>
                  <a:pt x="2106612" y="19050"/>
                </a:moveTo>
                <a:lnTo>
                  <a:pt x="2030412" y="19050"/>
                </a:lnTo>
                <a:lnTo>
                  <a:pt x="2030412" y="0"/>
                </a:lnTo>
                <a:lnTo>
                  <a:pt x="2106612" y="0"/>
                </a:lnTo>
                <a:lnTo>
                  <a:pt x="2106612" y="19050"/>
                </a:lnTo>
                <a:close/>
              </a:path>
              <a:path w="11612880" h="1598929">
                <a:moveTo>
                  <a:pt x="2239962" y="19050"/>
                </a:moveTo>
                <a:lnTo>
                  <a:pt x="2163762" y="19050"/>
                </a:lnTo>
                <a:lnTo>
                  <a:pt x="2163762" y="0"/>
                </a:lnTo>
                <a:lnTo>
                  <a:pt x="2239962" y="0"/>
                </a:lnTo>
                <a:lnTo>
                  <a:pt x="2239962" y="19050"/>
                </a:lnTo>
                <a:close/>
              </a:path>
              <a:path w="11612880" h="1598929">
                <a:moveTo>
                  <a:pt x="2373312" y="19050"/>
                </a:moveTo>
                <a:lnTo>
                  <a:pt x="2297112" y="19050"/>
                </a:lnTo>
                <a:lnTo>
                  <a:pt x="2297112" y="0"/>
                </a:lnTo>
                <a:lnTo>
                  <a:pt x="2373312" y="0"/>
                </a:lnTo>
                <a:lnTo>
                  <a:pt x="2373312" y="19050"/>
                </a:lnTo>
                <a:close/>
              </a:path>
              <a:path w="11612880" h="1598929">
                <a:moveTo>
                  <a:pt x="2506662" y="19050"/>
                </a:moveTo>
                <a:lnTo>
                  <a:pt x="2430462" y="19050"/>
                </a:lnTo>
                <a:lnTo>
                  <a:pt x="2430462" y="0"/>
                </a:lnTo>
                <a:lnTo>
                  <a:pt x="2506662" y="0"/>
                </a:lnTo>
                <a:lnTo>
                  <a:pt x="2506662" y="19050"/>
                </a:lnTo>
                <a:close/>
              </a:path>
              <a:path w="11612880" h="1598929">
                <a:moveTo>
                  <a:pt x="2640012" y="19050"/>
                </a:moveTo>
                <a:lnTo>
                  <a:pt x="2563812" y="19050"/>
                </a:lnTo>
                <a:lnTo>
                  <a:pt x="2563812" y="0"/>
                </a:lnTo>
                <a:lnTo>
                  <a:pt x="2640012" y="0"/>
                </a:lnTo>
                <a:lnTo>
                  <a:pt x="2640012" y="19050"/>
                </a:lnTo>
                <a:close/>
              </a:path>
              <a:path w="11612880" h="1598929">
                <a:moveTo>
                  <a:pt x="2773362" y="19050"/>
                </a:moveTo>
                <a:lnTo>
                  <a:pt x="2697162" y="19050"/>
                </a:lnTo>
                <a:lnTo>
                  <a:pt x="2697162" y="0"/>
                </a:lnTo>
                <a:lnTo>
                  <a:pt x="2773362" y="0"/>
                </a:lnTo>
                <a:lnTo>
                  <a:pt x="2773362" y="19050"/>
                </a:lnTo>
                <a:close/>
              </a:path>
              <a:path w="11612880" h="1598929">
                <a:moveTo>
                  <a:pt x="2906712" y="19050"/>
                </a:moveTo>
                <a:lnTo>
                  <a:pt x="2830512" y="19050"/>
                </a:lnTo>
                <a:lnTo>
                  <a:pt x="2830512" y="0"/>
                </a:lnTo>
                <a:lnTo>
                  <a:pt x="2906712" y="0"/>
                </a:lnTo>
                <a:lnTo>
                  <a:pt x="2906712" y="19050"/>
                </a:lnTo>
                <a:close/>
              </a:path>
              <a:path w="11612880" h="1598929">
                <a:moveTo>
                  <a:pt x="3040062" y="19050"/>
                </a:moveTo>
                <a:lnTo>
                  <a:pt x="2963862" y="19050"/>
                </a:lnTo>
                <a:lnTo>
                  <a:pt x="2963862" y="0"/>
                </a:lnTo>
                <a:lnTo>
                  <a:pt x="3040062" y="0"/>
                </a:lnTo>
                <a:lnTo>
                  <a:pt x="3040062" y="19050"/>
                </a:lnTo>
                <a:close/>
              </a:path>
              <a:path w="11612880" h="1598929">
                <a:moveTo>
                  <a:pt x="3173412" y="19050"/>
                </a:moveTo>
                <a:lnTo>
                  <a:pt x="3097212" y="19050"/>
                </a:lnTo>
                <a:lnTo>
                  <a:pt x="3097212" y="0"/>
                </a:lnTo>
                <a:lnTo>
                  <a:pt x="3173412" y="0"/>
                </a:lnTo>
                <a:lnTo>
                  <a:pt x="3173412" y="19050"/>
                </a:lnTo>
                <a:close/>
              </a:path>
              <a:path w="11612880" h="1598929">
                <a:moveTo>
                  <a:pt x="3306762" y="19050"/>
                </a:moveTo>
                <a:lnTo>
                  <a:pt x="3230562" y="19050"/>
                </a:lnTo>
                <a:lnTo>
                  <a:pt x="3230562" y="0"/>
                </a:lnTo>
                <a:lnTo>
                  <a:pt x="3306762" y="0"/>
                </a:lnTo>
                <a:lnTo>
                  <a:pt x="3306762" y="19050"/>
                </a:lnTo>
                <a:close/>
              </a:path>
              <a:path w="11612880" h="1598929">
                <a:moveTo>
                  <a:pt x="3440112" y="19050"/>
                </a:moveTo>
                <a:lnTo>
                  <a:pt x="3363912" y="19050"/>
                </a:lnTo>
                <a:lnTo>
                  <a:pt x="3363912" y="0"/>
                </a:lnTo>
                <a:lnTo>
                  <a:pt x="3440112" y="0"/>
                </a:lnTo>
                <a:lnTo>
                  <a:pt x="3440112" y="19050"/>
                </a:lnTo>
                <a:close/>
              </a:path>
              <a:path w="11612880" h="1598929">
                <a:moveTo>
                  <a:pt x="3573462" y="19050"/>
                </a:moveTo>
                <a:lnTo>
                  <a:pt x="3497262" y="19050"/>
                </a:lnTo>
                <a:lnTo>
                  <a:pt x="3497262" y="0"/>
                </a:lnTo>
                <a:lnTo>
                  <a:pt x="3573462" y="0"/>
                </a:lnTo>
                <a:lnTo>
                  <a:pt x="3573462" y="19050"/>
                </a:lnTo>
                <a:close/>
              </a:path>
              <a:path w="11612880" h="1598929">
                <a:moveTo>
                  <a:pt x="3706812" y="19050"/>
                </a:moveTo>
                <a:lnTo>
                  <a:pt x="3630612" y="19050"/>
                </a:lnTo>
                <a:lnTo>
                  <a:pt x="3630612" y="0"/>
                </a:lnTo>
                <a:lnTo>
                  <a:pt x="3706812" y="0"/>
                </a:lnTo>
                <a:lnTo>
                  <a:pt x="3706812" y="19050"/>
                </a:lnTo>
                <a:close/>
              </a:path>
              <a:path w="11612880" h="1598929">
                <a:moveTo>
                  <a:pt x="3840162" y="19050"/>
                </a:moveTo>
                <a:lnTo>
                  <a:pt x="3763962" y="19050"/>
                </a:lnTo>
                <a:lnTo>
                  <a:pt x="3763962" y="0"/>
                </a:lnTo>
                <a:lnTo>
                  <a:pt x="3840162" y="0"/>
                </a:lnTo>
                <a:lnTo>
                  <a:pt x="3840162" y="19050"/>
                </a:lnTo>
                <a:close/>
              </a:path>
              <a:path w="11612880" h="1598929">
                <a:moveTo>
                  <a:pt x="3973512" y="19050"/>
                </a:moveTo>
                <a:lnTo>
                  <a:pt x="3897312" y="19050"/>
                </a:lnTo>
                <a:lnTo>
                  <a:pt x="3897312" y="0"/>
                </a:lnTo>
                <a:lnTo>
                  <a:pt x="3973512" y="0"/>
                </a:lnTo>
                <a:lnTo>
                  <a:pt x="3973512" y="19050"/>
                </a:lnTo>
                <a:close/>
              </a:path>
              <a:path w="11612880" h="1598929">
                <a:moveTo>
                  <a:pt x="4106862" y="19050"/>
                </a:moveTo>
                <a:lnTo>
                  <a:pt x="4030662" y="19050"/>
                </a:lnTo>
                <a:lnTo>
                  <a:pt x="4030662" y="0"/>
                </a:lnTo>
                <a:lnTo>
                  <a:pt x="4106862" y="0"/>
                </a:lnTo>
                <a:lnTo>
                  <a:pt x="4106862" y="19050"/>
                </a:lnTo>
                <a:close/>
              </a:path>
              <a:path w="11612880" h="1598929">
                <a:moveTo>
                  <a:pt x="4240212" y="19050"/>
                </a:moveTo>
                <a:lnTo>
                  <a:pt x="4164012" y="19050"/>
                </a:lnTo>
                <a:lnTo>
                  <a:pt x="4164012" y="0"/>
                </a:lnTo>
                <a:lnTo>
                  <a:pt x="4240212" y="0"/>
                </a:lnTo>
                <a:lnTo>
                  <a:pt x="4240212" y="19050"/>
                </a:lnTo>
                <a:close/>
              </a:path>
              <a:path w="11612880" h="1598929">
                <a:moveTo>
                  <a:pt x="4373562" y="19050"/>
                </a:moveTo>
                <a:lnTo>
                  <a:pt x="4297362" y="19050"/>
                </a:lnTo>
                <a:lnTo>
                  <a:pt x="4297362" y="0"/>
                </a:lnTo>
                <a:lnTo>
                  <a:pt x="4373562" y="0"/>
                </a:lnTo>
                <a:lnTo>
                  <a:pt x="4373562" y="19050"/>
                </a:lnTo>
                <a:close/>
              </a:path>
              <a:path w="11612880" h="1598929">
                <a:moveTo>
                  <a:pt x="4506912" y="19050"/>
                </a:moveTo>
                <a:lnTo>
                  <a:pt x="4430712" y="19050"/>
                </a:lnTo>
                <a:lnTo>
                  <a:pt x="4430712" y="0"/>
                </a:lnTo>
                <a:lnTo>
                  <a:pt x="4506912" y="0"/>
                </a:lnTo>
                <a:lnTo>
                  <a:pt x="4506912" y="19050"/>
                </a:lnTo>
                <a:close/>
              </a:path>
              <a:path w="11612880" h="1598929">
                <a:moveTo>
                  <a:pt x="4640262" y="19050"/>
                </a:moveTo>
                <a:lnTo>
                  <a:pt x="4564062" y="19050"/>
                </a:lnTo>
                <a:lnTo>
                  <a:pt x="4564062" y="0"/>
                </a:lnTo>
                <a:lnTo>
                  <a:pt x="4640262" y="0"/>
                </a:lnTo>
                <a:lnTo>
                  <a:pt x="4640262" y="19050"/>
                </a:lnTo>
                <a:close/>
              </a:path>
              <a:path w="11612880" h="1598929">
                <a:moveTo>
                  <a:pt x="4773612" y="19050"/>
                </a:moveTo>
                <a:lnTo>
                  <a:pt x="4697412" y="19050"/>
                </a:lnTo>
                <a:lnTo>
                  <a:pt x="4697412" y="0"/>
                </a:lnTo>
                <a:lnTo>
                  <a:pt x="4773612" y="0"/>
                </a:lnTo>
                <a:lnTo>
                  <a:pt x="4773612" y="19050"/>
                </a:lnTo>
                <a:close/>
              </a:path>
              <a:path w="11612880" h="1598929">
                <a:moveTo>
                  <a:pt x="4906962" y="19050"/>
                </a:moveTo>
                <a:lnTo>
                  <a:pt x="4830762" y="19050"/>
                </a:lnTo>
                <a:lnTo>
                  <a:pt x="4830762" y="0"/>
                </a:lnTo>
                <a:lnTo>
                  <a:pt x="4906962" y="0"/>
                </a:lnTo>
                <a:lnTo>
                  <a:pt x="4906962" y="19050"/>
                </a:lnTo>
                <a:close/>
              </a:path>
              <a:path w="11612880" h="1598929">
                <a:moveTo>
                  <a:pt x="5040312" y="19050"/>
                </a:moveTo>
                <a:lnTo>
                  <a:pt x="4964112" y="19050"/>
                </a:lnTo>
                <a:lnTo>
                  <a:pt x="4964112" y="0"/>
                </a:lnTo>
                <a:lnTo>
                  <a:pt x="5040312" y="0"/>
                </a:lnTo>
                <a:lnTo>
                  <a:pt x="5040312" y="19050"/>
                </a:lnTo>
                <a:close/>
              </a:path>
              <a:path w="11612880" h="1598929">
                <a:moveTo>
                  <a:pt x="5173662" y="19050"/>
                </a:moveTo>
                <a:lnTo>
                  <a:pt x="5097462" y="19050"/>
                </a:lnTo>
                <a:lnTo>
                  <a:pt x="5097462" y="0"/>
                </a:lnTo>
                <a:lnTo>
                  <a:pt x="5173662" y="0"/>
                </a:lnTo>
                <a:lnTo>
                  <a:pt x="5173662" y="19050"/>
                </a:lnTo>
                <a:close/>
              </a:path>
              <a:path w="11612880" h="1598929">
                <a:moveTo>
                  <a:pt x="5307012" y="19050"/>
                </a:moveTo>
                <a:lnTo>
                  <a:pt x="5230812" y="19050"/>
                </a:lnTo>
                <a:lnTo>
                  <a:pt x="5230812" y="0"/>
                </a:lnTo>
                <a:lnTo>
                  <a:pt x="5307012" y="0"/>
                </a:lnTo>
                <a:lnTo>
                  <a:pt x="5307012" y="19050"/>
                </a:lnTo>
                <a:close/>
              </a:path>
              <a:path w="11612880" h="1598929">
                <a:moveTo>
                  <a:pt x="5440362" y="19050"/>
                </a:moveTo>
                <a:lnTo>
                  <a:pt x="5364162" y="19050"/>
                </a:lnTo>
                <a:lnTo>
                  <a:pt x="5364162" y="0"/>
                </a:lnTo>
                <a:lnTo>
                  <a:pt x="5440362" y="0"/>
                </a:lnTo>
                <a:lnTo>
                  <a:pt x="5440362" y="19050"/>
                </a:lnTo>
                <a:close/>
              </a:path>
              <a:path w="11612880" h="1598929">
                <a:moveTo>
                  <a:pt x="5573712" y="19050"/>
                </a:moveTo>
                <a:lnTo>
                  <a:pt x="5497512" y="19050"/>
                </a:lnTo>
                <a:lnTo>
                  <a:pt x="5497512" y="0"/>
                </a:lnTo>
                <a:lnTo>
                  <a:pt x="5573712" y="0"/>
                </a:lnTo>
                <a:lnTo>
                  <a:pt x="5573712" y="19050"/>
                </a:lnTo>
                <a:close/>
              </a:path>
              <a:path w="11612880" h="1598929">
                <a:moveTo>
                  <a:pt x="5707062" y="19050"/>
                </a:moveTo>
                <a:lnTo>
                  <a:pt x="5630862" y="19050"/>
                </a:lnTo>
                <a:lnTo>
                  <a:pt x="5630862" y="0"/>
                </a:lnTo>
                <a:lnTo>
                  <a:pt x="5707062" y="0"/>
                </a:lnTo>
                <a:lnTo>
                  <a:pt x="5707062" y="19050"/>
                </a:lnTo>
                <a:close/>
              </a:path>
              <a:path w="11612880" h="1598929">
                <a:moveTo>
                  <a:pt x="5840412" y="19050"/>
                </a:moveTo>
                <a:lnTo>
                  <a:pt x="5764212" y="19050"/>
                </a:lnTo>
                <a:lnTo>
                  <a:pt x="5764212" y="0"/>
                </a:lnTo>
                <a:lnTo>
                  <a:pt x="5840412" y="0"/>
                </a:lnTo>
                <a:lnTo>
                  <a:pt x="5840412" y="19050"/>
                </a:lnTo>
                <a:close/>
              </a:path>
              <a:path w="11612880" h="1598929">
                <a:moveTo>
                  <a:pt x="5973762" y="19050"/>
                </a:moveTo>
                <a:lnTo>
                  <a:pt x="5897562" y="19050"/>
                </a:lnTo>
                <a:lnTo>
                  <a:pt x="5897562" y="0"/>
                </a:lnTo>
                <a:lnTo>
                  <a:pt x="5973762" y="0"/>
                </a:lnTo>
                <a:lnTo>
                  <a:pt x="5973762" y="19050"/>
                </a:lnTo>
                <a:close/>
              </a:path>
              <a:path w="11612880" h="1598929">
                <a:moveTo>
                  <a:pt x="6107112" y="19050"/>
                </a:moveTo>
                <a:lnTo>
                  <a:pt x="6030912" y="19050"/>
                </a:lnTo>
                <a:lnTo>
                  <a:pt x="6030912" y="0"/>
                </a:lnTo>
                <a:lnTo>
                  <a:pt x="6107112" y="0"/>
                </a:lnTo>
                <a:lnTo>
                  <a:pt x="6107112" y="19050"/>
                </a:lnTo>
                <a:close/>
              </a:path>
              <a:path w="11612880" h="1598929">
                <a:moveTo>
                  <a:pt x="6240462" y="19050"/>
                </a:moveTo>
                <a:lnTo>
                  <a:pt x="6164262" y="19050"/>
                </a:lnTo>
                <a:lnTo>
                  <a:pt x="6164262" y="0"/>
                </a:lnTo>
                <a:lnTo>
                  <a:pt x="6240462" y="0"/>
                </a:lnTo>
                <a:lnTo>
                  <a:pt x="6240462" y="19050"/>
                </a:lnTo>
                <a:close/>
              </a:path>
              <a:path w="11612880" h="1598929">
                <a:moveTo>
                  <a:pt x="6373812" y="19050"/>
                </a:moveTo>
                <a:lnTo>
                  <a:pt x="6297612" y="19050"/>
                </a:lnTo>
                <a:lnTo>
                  <a:pt x="6297612" y="0"/>
                </a:lnTo>
                <a:lnTo>
                  <a:pt x="6373812" y="0"/>
                </a:lnTo>
                <a:lnTo>
                  <a:pt x="6373812" y="19050"/>
                </a:lnTo>
                <a:close/>
              </a:path>
              <a:path w="11612880" h="1598929">
                <a:moveTo>
                  <a:pt x="6507162" y="19050"/>
                </a:moveTo>
                <a:lnTo>
                  <a:pt x="6430962" y="19050"/>
                </a:lnTo>
                <a:lnTo>
                  <a:pt x="6430962" y="0"/>
                </a:lnTo>
                <a:lnTo>
                  <a:pt x="6507162" y="0"/>
                </a:lnTo>
                <a:lnTo>
                  <a:pt x="6507162" y="19050"/>
                </a:lnTo>
                <a:close/>
              </a:path>
              <a:path w="11612880" h="1598929">
                <a:moveTo>
                  <a:pt x="6640512" y="19050"/>
                </a:moveTo>
                <a:lnTo>
                  <a:pt x="6564312" y="19050"/>
                </a:lnTo>
                <a:lnTo>
                  <a:pt x="6564312" y="0"/>
                </a:lnTo>
                <a:lnTo>
                  <a:pt x="6640512" y="0"/>
                </a:lnTo>
                <a:lnTo>
                  <a:pt x="6640512" y="19050"/>
                </a:lnTo>
                <a:close/>
              </a:path>
              <a:path w="11612880" h="1598929">
                <a:moveTo>
                  <a:pt x="6773862" y="19050"/>
                </a:moveTo>
                <a:lnTo>
                  <a:pt x="6697662" y="19050"/>
                </a:lnTo>
                <a:lnTo>
                  <a:pt x="6697662" y="0"/>
                </a:lnTo>
                <a:lnTo>
                  <a:pt x="6773862" y="0"/>
                </a:lnTo>
                <a:lnTo>
                  <a:pt x="6773862" y="19050"/>
                </a:lnTo>
                <a:close/>
              </a:path>
              <a:path w="11612880" h="1598929">
                <a:moveTo>
                  <a:pt x="6907212" y="19050"/>
                </a:moveTo>
                <a:lnTo>
                  <a:pt x="6831012" y="19050"/>
                </a:lnTo>
                <a:lnTo>
                  <a:pt x="6831012" y="0"/>
                </a:lnTo>
                <a:lnTo>
                  <a:pt x="6907212" y="0"/>
                </a:lnTo>
                <a:lnTo>
                  <a:pt x="6907212" y="19050"/>
                </a:lnTo>
                <a:close/>
              </a:path>
              <a:path w="11612880" h="1598929">
                <a:moveTo>
                  <a:pt x="7040562" y="19050"/>
                </a:moveTo>
                <a:lnTo>
                  <a:pt x="6964362" y="19050"/>
                </a:lnTo>
                <a:lnTo>
                  <a:pt x="6964362" y="0"/>
                </a:lnTo>
                <a:lnTo>
                  <a:pt x="7040562" y="0"/>
                </a:lnTo>
                <a:lnTo>
                  <a:pt x="7040562" y="19050"/>
                </a:lnTo>
                <a:close/>
              </a:path>
              <a:path w="11612880" h="1598929">
                <a:moveTo>
                  <a:pt x="7173912" y="19050"/>
                </a:moveTo>
                <a:lnTo>
                  <a:pt x="7097712" y="19050"/>
                </a:lnTo>
                <a:lnTo>
                  <a:pt x="7097712" y="0"/>
                </a:lnTo>
                <a:lnTo>
                  <a:pt x="7173912" y="0"/>
                </a:lnTo>
                <a:lnTo>
                  <a:pt x="7173912" y="19050"/>
                </a:lnTo>
                <a:close/>
              </a:path>
              <a:path w="11612880" h="1598929">
                <a:moveTo>
                  <a:pt x="7307262" y="19050"/>
                </a:moveTo>
                <a:lnTo>
                  <a:pt x="7231062" y="19050"/>
                </a:lnTo>
                <a:lnTo>
                  <a:pt x="7231062" y="0"/>
                </a:lnTo>
                <a:lnTo>
                  <a:pt x="7307262" y="0"/>
                </a:lnTo>
                <a:lnTo>
                  <a:pt x="7307262" y="19050"/>
                </a:lnTo>
                <a:close/>
              </a:path>
              <a:path w="11612880" h="1598929">
                <a:moveTo>
                  <a:pt x="7440612" y="19050"/>
                </a:moveTo>
                <a:lnTo>
                  <a:pt x="7364412" y="19050"/>
                </a:lnTo>
                <a:lnTo>
                  <a:pt x="7364412" y="0"/>
                </a:lnTo>
                <a:lnTo>
                  <a:pt x="7440612" y="0"/>
                </a:lnTo>
                <a:lnTo>
                  <a:pt x="7440612" y="19050"/>
                </a:lnTo>
                <a:close/>
              </a:path>
              <a:path w="11612880" h="1598929">
                <a:moveTo>
                  <a:pt x="7573962" y="19050"/>
                </a:moveTo>
                <a:lnTo>
                  <a:pt x="7497762" y="19050"/>
                </a:lnTo>
                <a:lnTo>
                  <a:pt x="7497762" y="0"/>
                </a:lnTo>
                <a:lnTo>
                  <a:pt x="7573962" y="0"/>
                </a:lnTo>
                <a:lnTo>
                  <a:pt x="7573962" y="19050"/>
                </a:lnTo>
                <a:close/>
              </a:path>
              <a:path w="11612880" h="1598929">
                <a:moveTo>
                  <a:pt x="7707312" y="19050"/>
                </a:moveTo>
                <a:lnTo>
                  <a:pt x="7631112" y="19050"/>
                </a:lnTo>
                <a:lnTo>
                  <a:pt x="7631112" y="0"/>
                </a:lnTo>
                <a:lnTo>
                  <a:pt x="7707312" y="0"/>
                </a:lnTo>
                <a:lnTo>
                  <a:pt x="7707312" y="19050"/>
                </a:lnTo>
                <a:close/>
              </a:path>
              <a:path w="11612880" h="1598929">
                <a:moveTo>
                  <a:pt x="7840662" y="19050"/>
                </a:moveTo>
                <a:lnTo>
                  <a:pt x="7764462" y="19050"/>
                </a:lnTo>
                <a:lnTo>
                  <a:pt x="7764462" y="0"/>
                </a:lnTo>
                <a:lnTo>
                  <a:pt x="7840662" y="0"/>
                </a:lnTo>
                <a:lnTo>
                  <a:pt x="7840662" y="19050"/>
                </a:lnTo>
                <a:close/>
              </a:path>
              <a:path w="11612880" h="1598929">
                <a:moveTo>
                  <a:pt x="7974012" y="19050"/>
                </a:moveTo>
                <a:lnTo>
                  <a:pt x="7897812" y="19050"/>
                </a:lnTo>
                <a:lnTo>
                  <a:pt x="7897812" y="0"/>
                </a:lnTo>
                <a:lnTo>
                  <a:pt x="7974012" y="0"/>
                </a:lnTo>
                <a:lnTo>
                  <a:pt x="7974012" y="19050"/>
                </a:lnTo>
                <a:close/>
              </a:path>
              <a:path w="11612880" h="1598929">
                <a:moveTo>
                  <a:pt x="8107362" y="19050"/>
                </a:moveTo>
                <a:lnTo>
                  <a:pt x="8031162" y="19050"/>
                </a:lnTo>
                <a:lnTo>
                  <a:pt x="8031162" y="0"/>
                </a:lnTo>
                <a:lnTo>
                  <a:pt x="8107362" y="0"/>
                </a:lnTo>
                <a:lnTo>
                  <a:pt x="8107362" y="19050"/>
                </a:lnTo>
                <a:close/>
              </a:path>
              <a:path w="11612880" h="1598929">
                <a:moveTo>
                  <a:pt x="8240712" y="19050"/>
                </a:moveTo>
                <a:lnTo>
                  <a:pt x="8164512" y="19050"/>
                </a:lnTo>
                <a:lnTo>
                  <a:pt x="8164512" y="0"/>
                </a:lnTo>
                <a:lnTo>
                  <a:pt x="8240712" y="0"/>
                </a:lnTo>
                <a:lnTo>
                  <a:pt x="8240712" y="19050"/>
                </a:lnTo>
                <a:close/>
              </a:path>
              <a:path w="11612880" h="1598929">
                <a:moveTo>
                  <a:pt x="8374062" y="19050"/>
                </a:moveTo>
                <a:lnTo>
                  <a:pt x="8297862" y="19050"/>
                </a:lnTo>
                <a:lnTo>
                  <a:pt x="8297862" y="0"/>
                </a:lnTo>
                <a:lnTo>
                  <a:pt x="8374062" y="0"/>
                </a:lnTo>
                <a:lnTo>
                  <a:pt x="8374062" y="19050"/>
                </a:lnTo>
                <a:close/>
              </a:path>
              <a:path w="11612880" h="1598929">
                <a:moveTo>
                  <a:pt x="8507412" y="19050"/>
                </a:moveTo>
                <a:lnTo>
                  <a:pt x="8431212" y="19050"/>
                </a:lnTo>
                <a:lnTo>
                  <a:pt x="8431212" y="0"/>
                </a:lnTo>
                <a:lnTo>
                  <a:pt x="8507412" y="0"/>
                </a:lnTo>
                <a:lnTo>
                  <a:pt x="8507412" y="19050"/>
                </a:lnTo>
                <a:close/>
              </a:path>
              <a:path w="11612880" h="1598929">
                <a:moveTo>
                  <a:pt x="8640762" y="19050"/>
                </a:moveTo>
                <a:lnTo>
                  <a:pt x="8564562" y="19050"/>
                </a:lnTo>
                <a:lnTo>
                  <a:pt x="8564562" y="0"/>
                </a:lnTo>
                <a:lnTo>
                  <a:pt x="8640762" y="0"/>
                </a:lnTo>
                <a:lnTo>
                  <a:pt x="8640762" y="19050"/>
                </a:lnTo>
                <a:close/>
              </a:path>
              <a:path w="11612880" h="1598929">
                <a:moveTo>
                  <a:pt x="8774112" y="19050"/>
                </a:moveTo>
                <a:lnTo>
                  <a:pt x="8697912" y="19050"/>
                </a:lnTo>
                <a:lnTo>
                  <a:pt x="8697912" y="0"/>
                </a:lnTo>
                <a:lnTo>
                  <a:pt x="8774112" y="0"/>
                </a:lnTo>
                <a:lnTo>
                  <a:pt x="8774112" y="19050"/>
                </a:lnTo>
                <a:close/>
              </a:path>
              <a:path w="11612880" h="1598929">
                <a:moveTo>
                  <a:pt x="8907462" y="19050"/>
                </a:moveTo>
                <a:lnTo>
                  <a:pt x="8831262" y="19050"/>
                </a:lnTo>
                <a:lnTo>
                  <a:pt x="8831262" y="0"/>
                </a:lnTo>
                <a:lnTo>
                  <a:pt x="8907462" y="0"/>
                </a:lnTo>
                <a:lnTo>
                  <a:pt x="8907462" y="19050"/>
                </a:lnTo>
                <a:close/>
              </a:path>
              <a:path w="11612880" h="1598929">
                <a:moveTo>
                  <a:pt x="9040812" y="19050"/>
                </a:moveTo>
                <a:lnTo>
                  <a:pt x="8964612" y="19050"/>
                </a:lnTo>
                <a:lnTo>
                  <a:pt x="8964612" y="0"/>
                </a:lnTo>
                <a:lnTo>
                  <a:pt x="9040812" y="0"/>
                </a:lnTo>
                <a:lnTo>
                  <a:pt x="9040812" y="19050"/>
                </a:lnTo>
                <a:close/>
              </a:path>
              <a:path w="11612880" h="1598929">
                <a:moveTo>
                  <a:pt x="9174162" y="19050"/>
                </a:moveTo>
                <a:lnTo>
                  <a:pt x="9097962" y="19050"/>
                </a:lnTo>
                <a:lnTo>
                  <a:pt x="9097962" y="0"/>
                </a:lnTo>
                <a:lnTo>
                  <a:pt x="9174162" y="0"/>
                </a:lnTo>
                <a:lnTo>
                  <a:pt x="9174162" y="19050"/>
                </a:lnTo>
                <a:close/>
              </a:path>
              <a:path w="11612880" h="1598929">
                <a:moveTo>
                  <a:pt x="9307512" y="19050"/>
                </a:moveTo>
                <a:lnTo>
                  <a:pt x="9231312" y="19050"/>
                </a:lnTo>
                <a:lnTo>
                  <a:pt x="9231312" y="0"/>
                </a:lnTo>
                <a:lnTo>
                  <a:pt x="9307512" y="0"/>
                </a:lnTo>
                <a:lnTo>
                  <a:pt x="9307512" y="19050"/>
                </a:lnTo>
                <a:close/>
              </a:path>
              <a:path w="11612880" h="1598929">
                <a:moveTo>
                  <a:pt x="9440862" y="19050"/>
                </a:moveTo>
                <a:lnTo>
                  <a:pt x="9364662" y="19050"/>
                </a:lnTo>
                <a:lnTo>
                  <a:pt x="9364662" y="0"/>
                </a:lnTo>
                <a:lnTo>
                  <a:pt x="9440862" y="0"/>
                </a:lnTo>
                <a:lnTo>
                  <a:pt x="9440862" y="19050"/>
                </a:lnTo>
                <a:close/>
              </a:path>
              <a:path w="11612880" h="1598929">
                <a:moveTo>
                  <a:pt x="9574212" y="19050"/>
                </a:moveTo>
                <a:lnTo>
                  <a:pt x="9498012" y="19050"/>
                </a:lnTo>
                <a:lnTo>
                  <a:pt x="9498012" y="0"/>
                </a:lnTo>
                <a:lnTo>
                  <a:pt x="9574212" y="0"/>
                </a:lnTo>
                <a:lnTo>
                  <a:pt x="9574212" y="19050"/>
                </a:lnTo>
                <a:close/>
              </a:path>
              <a:path w="11612880" h="1598929">
                <a:moveTo>
                  <a:pt x="9707562" y="19050"/>
                </a:moveTo>
                <a:lnTo>
                  <a:pt x="9631362" y="19050"/>
                </a:lnTo>
                <a:lnTo>
                  <a:pt x="9631362" y="0"/>
                </a:lnTo>
                <a:lnTo>
                  <a:pt x="9707562" y="0"/>
                </a:lnTo>
                <a:lnTo>
                  <a:pt x="9707562" y="19050"/>
                </a:lnTo>
                <a:close/>
              </a:path>
              <a:path w="11612880" h="1598929">
                <a:moveTo>
                  <a:pt x="9840912" y="19050"/>
                </a:moveTo>
                <a:lnTo>
                  <a:pt x="9764712" y="19050"/>
                </a:lnTo>
                <a:lnTo>
                  <a:pt x="9764712" y="0"/>
                </a:lnTo>
                <a:lnTo>
                  <a:pt x="9840912" y="0"/>
                </a:lnTo>
                <a:lnTo>
                  <a:pt x="9840912" y="19050"/>
                </a:lnTo>
                <a:close/>
              </a:path>
              <a:path w="11612880" h="1598929">
                <a:moveTo>
                  <a:pt x="9974262" y="19050"/>
                </a:moveTo>
                <a:lnTo>
                  <a:pt x="9898062" y="19050"/>
                </a:lnTo>
                <a:lnTo>
                  <a:pt x="9898062" y="0"/>
                </a:lnTo>
                <a:lnTo>
                  <a:pt x="9974262" y="0"/>
                </a:lnTo>
                <a:lnTo>
                  <a:pt x="9974262" y="19050"/>
                </a:lnTo>
                <a:close/>
              </a:path>
              <a:path w="11612880" h="1598929">
                <a:moveTo>
                  <a:pt x="10107612" y="19050"/>
                </a:moveTo>
                <a:lnTo>
                  <a:pt x="10031412" y="19050"/>
                </a:lnTo>
                <a:lnTo>
                  <a:pt x="10031412" y="0"/>
                </a:lnTo>
                <a:lnTo>
                  <a:pt x="10107612" y="0"/>
                </a:lnTo>
                <a:lnTo>
                  <a:pt x="10107612" y="19050"/>
                </a:lnTo>
                <a:close/>
              </a:path>
              <a:path w="11612880" h="1598929">
                <a:moveTo>
                  <a:pt x="10240962" y="19050"/>
                </a:moveTo>
                <a:lnTo>
                  <a:pt x="10164762" y="19050"/>
                </a:lnTo>
                <a:lnTo>
                  <a:pt x="10164762" y="0"/>
                </a:lnTo>
                <a:lnTo>
                  <a:pt x="10240962" y="0"/>
                </a:lnTo>
                <a:lnTo>
                  <a:pt x="10240962" y="19050"/>
                </a:lnTo>
                <a:close/>
              </a:path>
              <a:path w="11612880" h="1598929">
                <a:moveTo>
                  <a:pt x="10374312" y="19050"/>
                </a:moveTo>
                <a:lnTo>
                  <a:pt x="10298112" y="19050"/>
                </a:lnTo>
                <a:lnTo>
                  <a:pt x="10298112" y="0"/>
                </a:lnTo>
                <a:lnTo>
                  <a:pt x="10374312" y="0"/>
                </a:lnTo>
                <a:lnTo>
                  <a:pt x="10374312" y="19050"/>
                </a:lnTo>
                <a:close/>
              </a:path>
              <a:path w="11612880" h="1598929">
                <a:moveTo>
                  <a:pt x="10507662" y="19050"/>
                </a:moveTo>
                <a:lnTo>
                  <a:pt x="10431462" y="19050"/>
                </a:lnTo>
                <a:lnTo>
                  <a:pt x="10431462" y="0"/>
                </a:lnTo>
                <a:lnTo>
                  <a:pt x="10507662" y="0"/>
                </a:lnTo>
                <a:lnTo>
                  <a:pt x="10507662" y="19050"/>
                </a:lnTo>
                <a:close/>
              </a:path>
              <a:path w="11612880" h="1598929">
                <a:moveTo>
                  <a:pt x="10641012" y="19050"/>
                </a:moveTo>
                <a:lnTo>
                  <a:pt x="10564812" y="19050"/>
                </a:lnTo>
                <a:lnTo>
                  <a:pt x="10564812" y="0"/>
                </a:lnTo>
                <a:lnTo>
                  <a:pt x="10641012" y="0"/>
                </a:lnTo>
                <a:lnTo>
                  <a:pt x="10641012" y="19050"/>
                </a:lnTo>
                <a:close/>
              </a:path>
              <a:path w="11612880" h="1598929">
                <a:moveTo>
                  <a:pt x="10774362" y="19050"/>
                </a:moveTo>
                <a:lnTo>
                  <a:pt x="10698162" y="19050"/>
                </a:lnTo>
                <a:lnTo>
                  <a:pt x="10698162" y="0"/>
                </a:lnTo>
                <a:lnTo>
                  <a:pt x="10774362" y="0"/>
                </a:lnTo>
                <a:lnTo>
                  <a:pt x="10774362" y="19050"/>
                </a:lnTo>
                <a:close/>
              </a:path>
              <a:path w="11612880" h="1598929">
                <a:moveTo>
                  <a:pt x="10907712" y="19050"/>
                </a:moveTo>
                <a:lnTo>
                  <a:pt x="10831512" y="19050"/>
                </a:lnTo>
                <a:lnTo>
                  <a:pt x="10831512" y="0"/>
                </a:lnTo>
                <a:lnTo>
                  <a:pt x="10907712" y="0"/>
                </a:lnTo>
                <a:lnTo>
                  <a:pt x="10907712" y="19050"/>
                </a:lnTo>
                <a:close/>
              </a:path>
              <a:path w="11612880" h="1598929">
                <a:moveTo>
                  <a:pt x="11041062" y="19050"/>
                </a:moveTo>
                <a:lnTo>
                  <a:pt x="10964862" y="19050"/>
                </a:lnTo>
                <a:lnTo>
                  <a:pt x="10964862" y="0"/>
                </a:lnTo>
                <a:lnTo>
                  <a:pt x="11041062" y="0"/>
                </a:lnTo>
                <a:lnTo>
                  <a:pt x="11041062" y="19050"/>
                </a:lnTo>
                <a:close/>
              </a:path>
              <a:path w="11612880" h="1598929">
                <a:moveTo>
                  <a:pt x="11174412" y="19050"/>
                </a:moveTo>
                <a:lnTo>
                  <a:pt x="11098212" y="19050"/>
                </a:lnTo>
                <a:lnTo>
                  <a:pt x="11098212" y="0"/>
                </a:lnTo>
                <a:lnTo>
                  <a:pt x="11174412" y="0"/>
                </a:lnTo>
                <a:lnTo>
                  <a:pt x="11174412" y="19050"/>
                </a:lnTo>
                <a:close/>
              </a:path>
              <a:path w="11612880" h="1598929">
                <a:moveTo>
                  <a:pt x="11307762" y="19050"/>
                </a:moveTo>
                <a:lnTo>
                  <a:pt x="11231562" y="19050"/>
                </a:lnTo>
                <a:lnTo>
                  <a:pt x="11231562" y="0"/>
                </a:lnTo>
                <a:lnTo>
                  <a:pt x="11307762" y="0"/>
                </a:lnTo>
                <a:lnTo>
                  <a:pt x="11307762" y="19050"/>
                </a:lnTo>
                <a:close/>
              </a:path>
              <a:path w="11612880" h="1598929">
                <a:moveTo>
                  <a:pt x="11441112" y="19050"/>
                </a:moveTo>
                <a:lnTo>
                  <a:pt x="11364912" y="19050"/>
                </a:lnTo>
                <a:lnTo>
                  <a:pt x="11364912" y="0"/>
                </a:lnTo>
                <a:lnTo>
                  <a:pt x="11441112" y="0"/>
                </a:lnTo>
                <a:lnTo>
                  <a:pt x="11441112" y="19050"/>
                </a:lnTo>
                <a:close/>
              </a:path>
              <a:path w="11612880" h="1598929">
                <a:moveTo>
                  <a:pt x="11574462" y="19050"/>
                </a:moveTo>
                <a:lnTo>
                  <a:pt x="11498262" y="19050"/>
                </a:lnTo>
                <a:lnTo>
                  <a:pt x="11498262" y="0"/>
                </a:lnTo>
                <a:lnTo>
                  <a:pt x="11574462" y="0"/>
                </a:lnTo>
                <a:lnTo>
                  <a:pt x="11574462" y="19050"/>
                </a:lnTo>
                <a:close/>
              </a:path>
              <a:path w="11612880" h="1598929">
                <a:moveTo>
                  <a:pt x="11612562" y="114300"/>
                </a:moveTo>
                <a:lnTo>
                  <a:pt x="11593512" y="114300"/>
                </a:lnTo>
                <a:lnTo>
                  <a:pt x="11593512" y="38100"/>
                </a:lnTo>
                <a:lnTo>
                  <a:pt x="11612562" y="38100"/>
                </a:lnTo>
                <a:lnTo>
                  <a:pt x="11612562" y="114300"/>
                </a:lnTo>
                <a:close/>
              </a:path>
              <a:path w="11612880" h="1598929">
                <a:moveTo>
                  <a:pt x="11612562" y="247650"/>
                </a:moveTo>
                <a:lnTo>
                  <a:pt x="11593512" y="247650"/>
                </a:lnTo>
                <a:lnTo>
                  <a:pt x="11593512" y="171450"/>
                </a:lnTo>
                <a:lnTo>
                  <a:pt x="11612562" y="171450"/>
                </a:lnTo>
                <a:lnTo>
                  <a:pt x="11612562" y="247650"/>
                </a:lnTo>
                <a:close/>
              </a:path>
              <a:path w="11612880" h="1598929">
                <a:moveTo>
                  <a:pt x="11612562" y="381000"/>
                </a:moveTo>
                <a:lnTo>
                  <a:pt x="11593512" y="381000"/>
                </a:lnTo>
                <a:lnTo>
                  <a:pt x="11593512" y="304800"/>
                </a:lnTo>
                <a:lnTo>
                  <a:pt x="11612562" y="304800"/>
                </a:lnTo>
                <a:lnTo>
                  <a:pt x="11612562" y="381000"/>
                </a:lnTo>
                <a:close/>
              </a:path>
              <a:path w="11612880" h="1598929">
                <a:moveTo>
                  <a:pt x="11612562" y="514350"/>
                </a:moveTo>
                <a:lnTo>
                  <a:pt x="11593512" y="514350"/>
                </a:lnTo>
                <a:lnTo>
                  <a:pt x="11593512" y="438150"/>
                </a:lnTo>
                <a:lnTo>
                  <a:pt x="11612562" y="438150"/>
                </a:lnTo>
                <a:lnTo>
                  <a:pt x="11612562" y="514350"/>
                </a:lnTo>
                <a:close/>
              </a:path>
              <a:path w="11612880" h="1598929">
                <a:moveTo>
                  <a:pt x="11612562" y="647700"/>
                </a:moveTo>
                <a:lnTo>
                  <a:pt x="11593512" y="647700"/>
                </a:lnTo>
                <a:lnTo>
                  <a:pt x="11593512" y="571500"/>
                </a:lnTo>
                <a:lnTo>
                  <a:pt x="11612562" y="571500"/>
                </a:lnTo>
                <a:lnTo>
                  <a:pt x="11612562" y="647700"/>
                </a:lnTo>
                <a:close/>
              </a:path>
              <a:path w="11612880" h="1598929">
                <a:moveTo>
                  <a:pt x="11612562" y="781050"/>
                </a:moveTo>
                <a:lnTo>
                  <a:pt x="11593512" y="781050"/>
                </a:lnTo>
                <a:lnTo>
                  <a:pt x="11593512" y="704850"/>
                </a:lnTo>
                <a:lnTo>
                  <a:pt x="11612562" y="704850"/>
                </a:lnTo>
                <a:lnTo>
                  <a:pt x="11612562" y="781050"/>
                </a:lnTo>
                <a:close/>
              </a:path>
              <a:path w="11612880" h="1598929">
                <a:moveTo>
                  <a:pt x="11612562" y="914400"/>
                </a:moveTo>
                <a:lnTo>
                  <a:pt x="11593512" y="914400"/>
                </a:lnTo>
                <a:lnTo>
                  <a:pt x="11593512" y="838200"/>
                </a:lnTo>
                <a:lnTo>
                  <a:pt x="11612562" y="838200"/>
                </a:lnTo>
                <a:lnTo>
                  <a:pt x="11612562" y="914400"/>
                </a:lnTo>
                <a:close/>
              </a:path>
              <a:path w="11612880" h="1598929">
                <a:moveTo>
                  <a:pt x="11612562" y="1047750"/>
                </a:moveTo>
                <a:lnTo>
                  <a:pt x="11593512" y="1047750"/>
                </a:lnTo>
                <a:lnTo>
                  <a:pt x="11593512" y="971550"/>
                </a:lnTo>
                <a:lnTo>
                  <a:pt x="11612562" y="971550"/>
                </a:lnTo>
                <a:lnTo>
                  <a:pt x="11612562" y="1047750"/>
                </a:lnTo>
                <a:close/>
              </a:path>
              <a:path w="11612880" h="1598929">
                <a:moveTo>
                  <a:pt x="11612562" y="1181100"/>
                </a:moveTo>
                <a:lnTo>
                  <a:pt x="11593512" y="1181100"/>
                </a:lnTo>
                <a:lnTo>
                  <a:pt x="11593512" y="1104900"/>
                </a:lnTo>
                <a:lnTo>
                  <a:pt x="11612562" y="1104900"/>
                </a:lnTo>
                <a:lnTo>
                  <a:pt x="11612562" y="1181100"/>
                </a:lnTo>
                <a:close/>
              </a:path>
              <a:path w="11612880" h="1598929">
                <a:moveTo>
                  <a:pt x="11612562" y="1314450"/>
                </a:moveTo>
                <a:lnTo>
                  <a:pt x="11593512" y="1314450"/>
                </a:lnTo>
                <a:lnTo>
                  <a:pt x="11593512" y="1238250"/>
                </a:lnTo>
                <a:lnTo>
                  <a:pt x="11612562" y="1238250"/>
                </a:lnTo>
                <a:lnTo>
                  <a:pt x="11612562" y="1314450"/>
                </a:lnTo>
                <a:close/>
              </a:path>
              <a:path w="11612880" h="1598929">
                <a:moveTo>
                  <a:pt x="11612562" y="1447800"/>
                </a:moveTo>
                <a:lnTo>
                  <a:pt x="11593512" y="1447800"/>
                </a:lnTo>
                <a:lnTo>
                  <a:pt x="11593512" y="1371600"/>
                </a:lnTo>
                <a:lnTo>
                  <a:pt x="11612562" y="1371600"/>
                </a:lnTo>
                <a:lnTo>
                  <a:pt x="11612562" y="1447800"/>
                </a:lnTo>
                <a:close/>
              </a:path>
              <a:path w="11612880" h="1598929">
                <a:moveTo>
                  <a:pt x="11612562" y="1581150"/>
                </a:moveTo>
                <a:lnTo>
                  <a:pt x="11593512" y="1581150"/>
                </a:lnTo>
                <a:lnTo>
                  <a:pt x="11593512" y="1504950"/>
                </a:lnTo>
                <a:lnTo>
                  <a:pt x="11612562" y="1504950"/>
                </a:lnTo>
                <a:lnTo>
                  <a:pt x="11612562" y="1581150"/>
                </a:lnTo>
                <a:close/>
              </a:path>
              <a:path w="11612880" h="1598929">
                <a:moveTo>
                  <a:pt x="11553825" y="1598612"/>
                </a:moveTo>
                <a:lnTo>
                  <a:pt x="11477625" y="1598612"/>
                </a:lnTo>
                <a:lnTo>
                  <a:pt x="11477625" y="1579562"/>
                </a:lnTo>
                <a:lnTo>
                  <a:pt x="11553825" y="1579562"/>
                </a:lnTo>
                <a:lnTo>
                  <a:pt x="11553825" y="1598612"/>
                </a:lnTo>
                <a:close/>
              </a:path>
              <a:path w="11612880" h="1598929">
                <a:moveTo>
                  <a:pt x="11420475" y="1598612"/>
                </a:moveTo>
                <a:lnTo>
                  <a:pt x="11344275" y="1598612"/>
                </a:lnTo>
                <a:lnTo>
                  <a:pt x="11344275" y="1579562"/>
                </a:lnTo>
                <a:lnTo>
                  <a:pt x="11420475" y="1579562"/>
                </a:lnTo>
                <a:lnTo>
                  <a:pt x="11420475" y="1598612"/>
                </a:lnTo>
                <a:close/>
              </a:path>
              <a:path w="11612880" h="1598929">
                <a:moveTo>
                  <a:pt x="11287125" y="1598612"/>
                </a:moveTo>
                <a:lnTo>
                  <a:pt x="11210925" y="1598612"/>
                </a:lnTo>
                <a:lnTo>
                  <a:pt x="11210925" y="1579562"/>
                </a:lnTo>
                <a:lnTo>
                  <a:pt x="11287125" y="1579562"/>
                </a:lnTo>
                <a:lnTo>
                  <a:pt x="11287125" y="1598612"/>
                </a:lnTo>
                <a:close/>
              </a:path>
              <a:path w="11612880" h="1598929">
                <a:moveTo>
                  <a:pt x="11153775" y="1598612"/>
                </a:moveTo>
                <a:lnTo>
                  <a:pt x="11077575" y="1598612"/>
                </a:lnTo>
                <a:lnTo>
                  <a:pt x="11077575" y="1579562"/>
                </a:lnTo>
                <a:lnTo>
                  <a:pt x="11153775" y="1579562"/>
                </a:lnTo>
                <a:lnTo>
                  <a:pt x="11153775" y="1598612"/>
                </a:lnTo>
                <a:close/>
              </a:path>
              <a:path w="11612880" h="1598929">
                <a:moveTo>
                  <a:pt x="11020425" y="1598612"/>
                </a:moveTo>
                <a:lnTo>
                  <a:pt x="10944225" y="1598612"/>
                </a:lnTo>
                <a:lnTo>
                  <a:pt x="10944225" y="1579562"/>
                </a:lnTo>
                <a:lnTo>
                  <a:pt x="11020425" y="1579562"/>
                </a:lnTo>
                <a:lnTo>
                  <a:pt x="11020425" y="1598612"/>
                </a:lnTo>
                <a:close/>
              </a:path>
              <a:path w="11612880" h="1598929">
                <a:moveTo>
                  <a:pt x="10887075" y="1598612"/>
                </a:moveTo>
                <a:lnTo>
                  <a:pt x="10810875" y="1598612"/>
                </a:lnTo>
                <a:lnTo>
                  <a:pt x="10810875" y="1579562"/>
                </a:lnTo>
                <a:lnTo>
                  <a:pt x="10887075" y="1579562"/>
                </a:lnTo>
                <a:lnTo>
                  <a:pt x="10887075" y="1598612"/>
                </a:lnTo>
                <a:close/>
              </a:path>
              <a:path w="11612880" h="1598929">
                <a:moveTo>
                  <a:pt x="10753725" y="1598612"/>
                </a:moveTo>
                <a:lnTo>
                  <a:pt x="10677525" y="1598612"/>
                </a:lnTo>
                <a:lnTo>
                  <a:pt x="10677525" y="1579562"/>
                </a:lnTo>
                <a:lnTo>
                  <a:pt x="10753725" y="1579562"/>
                </a:lnTo>
                <a:lnTo>
                  <a:pt x="10753725" y="1598612"/>
                </a:lnTo>
                <a:close/>
              </a:path>
              <a:path w="11612880" h="1598929">
                <a:moveTo>
                  <a:pt x="10620375" y="1598612"/>
                </a:moveTo>
                <a:lnTo>
                  <a:pt x="10544175" y="1598612"/>
                </a:lnTo>
                <a:lnTo>
                  <a:pt x="10544175" y="1579562"/>
                </a:lnTo>
                <a:lnTo>
                  <a:pt x="10620375" y="1579562"/>
                </a:lnTo>
                <a:lnTo>
                  <a:pt x="10620375" y="1598612"/>
                </a:lnTo>
                <a:close/>
              </a:path>
              <a:path w="11612880" h="1598929">
                <a:moveTo>
                  <a:pt x="10487025" y="1598612"/>
                </a:moveTo>
                <a:lnTo>
                  <a:pt x="10410825" y="1598612"/>
                </a:lnTo>
                <a:lnTo>
                  <a:pt x="10410825" y="1579562"/>
                </a:lnTo>
                <a:lnTo>
                  <a:pt x="10487025" y="1579562"/>
                </a:lnTo>
                <a:lnTo>
                  <a:pt x="10487025" y="1598612"/>
                </a:lnTo>
                <a:close/>
              </a:path>
              <a:path w="11612880" h="1598929">
                <a:moveTo>
                  <a:pt x="10353675" y="1598612"/>
                </a:moveTo>
                <a:lnTo>
                  <a:pt x="10277475" y="1598612"/>
                </a:lnTo>
                <a:lnTo>
                  <a:pt x="10277475" y="1579562"/>
                </a:lnTo>
                <a:lnTo>
                  <a:pt x="10353675" y="1579562"/>
                </a:lnTo>
                <a:lnTo>
                  <a:pt x="10353675" y="1598612"/>
                </a:lnTo>
                <a:close/>
              </a:path>
              <a:path w="11612880" h="1598929">
                <a:moveTo>
                  <a:pt x="10220325" y="1598612"/>
                </a:moveTo>
                <a:lnTo>
                  <a:pt x="10144125" y="1598612"/>
                </a:lnTo>
                <a:lnTo>
                  <a:pt x="10144125" y="1579562"/>
                </a:lnTo>
                <a:lnTo>
                  <a:pt x="10220325" y="1579562"/>
                </a:lnTo>
                <a:lnTo>
                  <a:pt x="10220325" y="1598612"/>
                </a:lnTo>
                <a:close/>
              </a:path>
              <a:path w="11612880" h="1598929">
                <a:moveTo>
                  <a:pt x="10086975" y="1598612"/>
                </a:moveTo>
                <a:lnTo>
                  <a:pt x="10010775" y="1598612"/>
                </a:lnTo>
                <a:lnTo>
                  <a:pt x="10010775" y="1579562"/>
                </a:lnTo>
                <a:lnTo>
                  <a:pt x="10086975" y="1579562"/>
                </a:lnTo>
                <a:lnTo>
                  <a:pt x="10086975" y="1598612"/>
                </a:lnTo>
                <a:close/>
              </a:path>
              <a:path w="11612880" h="1598929">
                <a:moveTo>
                  <a:pt x="9953625" y="1598612"/>
                </a:moveTo>
                <a:lnTo>
                  <a:pt x="9877425" y="1598612"/>
                </a:lnTo>
                <a:lnTo>
                  <a:pt x="9877425" y="1579562"/>
                </a:lnTo>
                <a:lnTo>
                  <a:pt x="9953625" y="1579562"/>
                </a:lnTo>
                <a:lnTo>
                  <a:pt x="9953625" y="1598612"/>
                </a:lnTo>
                <a:close/>
              </a:path>
              <a:path w="11612880" h="1598929">
                <a:moveTo>
                  <a:pt x="9820275" y="1598612"/>
                </a:moveTo>
                <a:lnTo>
                  <a:pt x="9744075" y="1598612"/>
                </a:lnTo>
                <a:lnTo>
                  <a:pt x="9744075" y="1579562"/>
                </a:lnTo>
                <a:lnTo>
                  <a:pt x="9820275" y="1579562"/>
                </a:lnTo>
                <a:lnTo>
                  <a:pt x="9820275" y="1598612"/>
                </a:lnTo>
                <a:close/>
              </a:path>
              <a:path w="11612880" h="1598929">
                <a:moveTo>
                  <a:pt x="9686925" y="1598612"/>
                </a:moveTo>
                <a:lnTo>
                  <a:pt x="9610725" y="1598612"/>
                </a:lnTo>
                <a:lnTo>
                  <a:pt x="9610725" y="1579562"/>
                </a:lnTo>
                <a:lnTo>
                  <a:pt x="9686925" y="1579562"/>
                </a:lnTo>
                <a:lnTo>
                  <a:pt x="9686925" y="1598612"/>
                </a:lnTo>
                <a:close/>
              </a:path>
              <a:path w="11612880" h="1598929">
                <a:moveTo>
                  <a:pt x="9553575" y="1598612"/>
                </a:moveTo>
                <a:lnTo>
                  <a:pt x="9477375" y="1598612"/>
                </a:lnTo>
                <a:lnTo>
                  <a:pt x="9477375" y="1579562"/>
                </a:lnTo>
                <a:lnTo>
                  <a:pt x="9553575" y="1579562"/>
                </a:lnTo>
                <a:lnTo>
                  <a:pt x="9553575" y="1598612"/>
                </a:lnTo>
                <a:close/>
              </a:path>
              <a:path w="11612880" h="1598929">
                <a:moveTo>
                  <a:pt x="9420225" y="1598612"/>
                </a:moveTo>
                <a:lnTo>
                  <a:pt x="9344025" y="1598612"/>
                </a:lnTo>
                <a:lnTo>
                  <a:pt x="9344025" y="1579562"/>
                </a:lnTo>
                <a:lnTo>
                  <a:pt x="9420225" y="1579562"/>
                </a:lnTo>
                <a:lnTo>
                  <a:pt x="9420225" y="1598612"/>
                </a:lnTo>
                <a:close/>
              </a:path>
              <a:path w="11612880" h="1598929">
                <a:moveTo>
                  <a:pt x="9286875" y="1598612"/>
                </a:moveTo>
                <a:lnTo>
                  <a:pt x="9210675" y="1598612"/>
                </a:lnTo>
                <a:lnTo>
                  <a:pt x="9210675" y="1579562"/>
                </a:lnTo>
                <a:lnTo>
                  <a:pt x="9286875" y="1579562"/>
                </a:lnTo>
                <a:lnTo>
                  <a:pt x="9286875" y="1598612"/>
                </a:lnTo>
                <a:close/>
              </a:path>
              <a:path w="11612880" h="1598929">
                <a:moveTo>
                  <a:pt x="9153525" y="1598612"/>
                </a:moveTo>
                <a:lnTo>
                  <a:pt x="9077325" y="1598612"/>
                </a:lnTo>
                <a:lnTo>
                  <a:pt x="9077325" y="1579562"/>
                </a:lnTo>
                <a:lnTo>
                  <a:pt x="9153525" y="1579562"/>
                </a:lnTo>
                <a:lnTo>
                  <a:pt x="9153525" y="1598612"/>
                </a:lnTo>
                <a:close/>
              </a:path>
              <a:path w="11612880" h="1598929">
                <a:moveTo>
                  <a:pt x="9020175" y="1598612"/>
                </a:moveTo>
                <a:lnTo>
                  <a:pt x="8943975" y="1598612"/>
                </a:lnTo>
                <a:lnTo>
                  <a:pt x="8943975" y="1579562"/>
                </a:lnTo>
                <a:lnTo>
                  <a:pt x="9020175" y="1579562"/>
                </a:lnTo>
                <a:lnTo>
                  <a:pt x="9020175" y="1598612"/>
                </a:lnTo>
                <a:close/>
              </a:path>
              <a:path w="11612880" h="1598929">
                <a:moveTo>
                  <a:pt x="8886825" y="1598612"/>
                </a:moveTo>
                <a:lnTo>
                  <a:pt x="8810625" y="1598612"/>
                </a:lnTo>
                <a:lnTo>
                  <a:pt x="8810625" y="1579562"/>
                </a:lnTo>
                <a:lnTo>
                  <a:pt x="8886825" y="1579562"/>
                </a:lnTo>
                <a:lnTo>
                  <a:pt x="8886825" y="1598612"/>
                </a:lnTo>
                <a:close/>
              </a:path>
              <a:path w="11612880" h="1598929">
                <a:moveTo>
                  <a:pt x="8753475" y="1598612"/>
                </a:moveTo>
                <a:lnTo>
                  <a:pt x="8677275" y="1598612"/>
                </a:lnTo>
                <a:lnTo>
                  <a:pt x="8677275" y="1579562"/>
                </a:lnTo>
                <a:lnTo>
                  <a:pt x="8753475" y="1579562"/>
                </a:lnTo>
                <a:lnTo>
                  <a:pt x="8753475" y="1598612"/>
                </a:lnTo>
                <a:close/>
              </a:path>
              <a:path w="11612880" h="1598929">
                <a:moveTo>
                  <a:pt x="8620125" y="1598612"/>
                </a:moveTo>
                <a:lnTo>
                  <a:pt x="8543925" y="1598612"/>
                </a:lnTo>
                <a:lnTo>
                  <a:pt x="8543925" y="1579562"/>
                </a:lnTo>
                <a:lnTo>
                  <a:pt x="8620125" y="1579562"/>
                </a:lnTo>
                <a:lnTo>
                  <a:pt x="8620125" y="1598612"/>
                </a:lnTo>
                <a:close/>
              </a:path>
              <a:path w="11612880" h="1598929">
                <a:moveTo>
                  <a:pt x="8486775" y="1598612"/>
                </a:moveTo>
                <a:lnTo>
                  <a:pt x="8410575" y="1598612"/>
                </a:lnTo>
                <a:lnTo>
                  <a:pt x="8410575" y="1579562"/>
                </a:lnTo>
                <a:lnTo>
                  <a:pt x="8486775" y="1579562"/>
                </a:lnTo>
                <a:lnTo>
                  <a:pt x="8486775" y="1598612"/>
                </a:lnTo>
                <a:close/>
              </a:path>
              <a:path w="11612880" h="1598929">
                <a:moveTo>
                  <a:pt x="8353425" y="1598612"/>
                </a:moveTo>
                <a:lnTo>
                  <a:pt x="8277225" y="1598612"/>
                </a:lnTo>
                <a:lnTo>
                  <a:pt x="8277225" y="1579562"/>
                </a:lnTo>
                <a:lnTo>
                  <a:pt x="8353425" y="1579562"/>
                </a:lnTo>
                <a:lnTo>
                  <a:pt x="8353425" y="1598612"/>
                </a:lnTo>
                <a:close/>
              </a:path>
              <a:path w="11612880" h="1598929">
                <a:moveTo>
                  <a:pt x="8220075" y="1598612"/>
                </a:moveTo>
                <a:lnTo>
                  <a:pt x="8143875" y="1598612"/>
                </a:lnTo>
                <a:lnTo>
                  <a:pt x="8143875" y="1579562"/>
                </a:lnTo>
                <a:lnTo>
                  <a:pt x="8220075" y="1579562"/>
                </a:lnTo>
                <a:lnTo>
                  <a:pt x="8220075" y="1598612"/>
                </a:lnTo>
                <a:close/>
              </a:path>
              <a:path w="11612880" h="1598929">
                <a:moveTo>
                  <a:pt x="8086725" y="1598612"/>
                </a:moveTo>
                <a:lnTo>
                  <a:pt x="8010525" y="1598612"/>
                </a:lnTo>
                <a:lnTo>
                  <a:pt x="8010525" y="1579562"/>
                </a:lnTo>
                <a:lnTo>
                  <a:pt x="8086725" y="1579562"/>
                </a:lnTo>
                <a:lnTo>
                  <a:pt x="8086725" y="1598612"/>
                </a:lnTo>
                <a:close/>
              </a:path>
              <a:path w="11612880" h="1598929">
                <a:moveTo>
                  <a:pt x="7953375" y="1598612"/>
                </a:moveTo>
                <a:lnTo>
                  <a:pt x="7877175" y="1598612"/>
                </a:lnTo>
                <a:lnTo>
                  <a:pt x="7877175" y="1579562"/>
                </a:lnTo>
                <a:lnTo>
                  <a:pt x="7953375" y="1579562"/>
                </a:lnTo>
                <a:lnTo>
                  <a:pt x="7953375" y="1598612"/>
                </a:lnTo>
                <a:close/>
              </a:path>
              <a:path w="11612880" h="1598929">
                <a:moveTo>
                  <a:pt x="7820025" y="1598612"/>
                </a:moveTo>
                <a:lnTo>
                  <a:pt x="7743825" y="1598612"/>
                </a:lnTo>
                <a:lnTo>
                  <a:pt x="7743825" y="1579562"/>
                </a:lnTo>
                <a:lnTo>
                  <a:pt x="7820025" y="1579562"/>
                </a:lnTo>
                <a:lnTo>
                  <a:pt x="7820025" y="1598612"/>
                </a:lnTo>
                <a:close/>
              </a:path>
              <a:path w="11612880" h="1598929">
                <a:moveTo>
                  <a:pt x="7686675" y="1598612"/>
                </a:moveTo>
                <a:lnTo>
                  <a:pt x="7610475" y="1598612"/>
                </a:lnTo>
                <a:lnTo>
                  <a:pt x="7610475" y="1579562"/>
                </a:lnTo>
                <a:lnTo>
                  <a:pt x="7686675" y="1579562"/>
                </a:lnTo>
                <a:lnTo>
                  <a:pt x="7686675" y="1598612"/>
                </a:lnTo>
                <a:close/>
              </a:path>
              <a:path w="11612880" h="1598929">
                <a:moveTo>
                  <a:pt x="7553325" y="1598612"/>
                </a:moveTo>
                <a:lnTo>
                  <a:pt x="7477125" y="1598612"/>
                </a:lnTo>
                <a:lnTo>
                  <a:pt x="7477125" y="1579562"/>
                </a:lnTo>
                <a:lnTo>
                  <a:pt x="7553325" y="1579562"/>
                </a:lnTo>
                <a:lnTo>
                  <a:pt x="7553325" y="1598612"/>
                </a:lnTo>
                <a:close/>
              </a:path>
              <a:path w="11612880" h="1598929">
                <a:moveTo>
                  <a:pt x="7419975" y="1598612"/>
                </a:moveTo>
                <a:lnTo>
                  <a:pt x="7343775" y="1598612"/>
                </a:lnTo>
                <a:lnTo>
                  <a:pt x="7343775" y="1579562"/>
                </a:lnTo>
                <a:lnTo>
                  <a:pt x="7419975" y="1579562"/>
                </a:lnTo>
                <a:lnTo>
                  <a:pt x="7419975" y="1598612"/>
                </a:lnTo>
                <a:close/>
              </a:path>
              <a:path w="11612880" h="1598929">
                <a:moveTo>
                  <a:pt x="7286625" y="1598612"/>
                </a:moveTo>
                <a:lnTo>
                  <a:pt x="7210425" y="1598612"/>
                </a:lnTo>
                <a:lnTo>
                  <a:pt x="7210425" y="1579562"/>
                </a:lnTo>
                <a:lnTo>
                  <a:pt x="7286625" y="1579562"/>
                </a:lnTo>
                <a:lnTo>
                  <a:pt x="7286625" y="1598612"/>
                </a:lnTo>
                <a:close/>
              </a:path>
              <a:path w="11612880" h="1598929">
                <a:moveTo>
                  <a:pt x="7153275" y="1598612"/>
                </a:moveTo>
                <a:lnTo>
                  <a:pt x="7077075" y="1598612"/>
                </a:lnTo>
                <a:lnTo>
                  <a:pt x="7077075" y="1579562"/>
                </a:lnTo>
                <a:lnTo>
                  <a:pt x="7153275" y="1579562"/>
                </a:lnTo>
                <a:lnTo>
                  <a:pt x="7153275" y="1598612"/>
                </a:lnTo>
                <a:close/>
              </a:path>
              <a:path w="11612880" h="1598929">
                <a:moveTo>
                  <a:pt x="7019925" y="1598612"/>
                </a:moveTo>
                <a:lnTo>
                  <a:pt x="6943725" y="1598612"/>
                </a:lnTo>
                <a:lnTo>
                  <a:pt x="6943725" y="1579562"/>
                </a:lnTo>
                <a:lnTo>
                  <a:pt x="7019925" y="1579562"/>
                </a:lnTo>
                <a:lnTo>
                  <a:pt x="7019925" y="1598612"/>
                </a:lnTo>
                <a:close/>
              </a:path>
              <a:path w="11612880" h="1598929">
                <a:moveTo>
                  <a:pt x="6886575" y="1598612"/>
                </a:moveTo>
                <a:lnTo>
                  <a:pt x="6810375" y="1598612"/>
                </a:lnTo>
                <a:lnTo>
                  <a:pt x="6810375" y="1579562"/>
                </a:lnTo>
                <a:lnTo>
                  <a:pt x="6886575" y="1579562"/>
                </a:lnTo>
                <a:lnTo>
                  <a:pt x="6886575" y="1598612"/>
                </a:lnTo>
                <a:close/>
              </a:path>
              <a:path w="11612880" h="1598929">
                <a:moveTo>
                  <a:pt x="6753225" y="1598612"/>
                </a:moveTo>
                <a:lnTo>
                  <a:pt x="6677025" y="1598612"/>
                </a:lnTo>
                <a:lnTo>
                  <a:pt x="6677025" y="1579562"/>
                </a:lnTo>
                <a:lnTo>
                  <a:pt x="6753225" y="1579562"/>
                </a:lnTo>
                <a:lnTo>
                  <a:pt x="6753225" y="1598612"/>
                </a:lnTo>
                <a:close/>
              </a:path>
              <a:path w="11612880" h="1598929">
                <a:moveTo>
                  <a:pt x="6619875" y="1598612"/>
                </a:moveTo>
                <a:lnTo>
                  <a:pt x="6543675" y="1598612"/>
                </a:lnTo>
                <a:lnTo>
                  <a:pt x="6543675" y="1579562"/>
                </a:lnTo>
                <a:lnTo>
                  <a:pt x="6619875" y="1579562"/>
                </a:lnTo>
                <a:lnTo>
                  <a:pt x="6619875" y="1598612"/>
                </a:lnTo>
                <a:close/>
              </a:path>
              <a:path w="11612880" h="1598929">
                <a:moveTo>
                  <a:pt x="6486525" y="1598612"/>
                </a:moveTo>
                <a:lnTo>
                  <a:pt x="6410325" y="1598612"/>
                </a:lnTo>
                <a:lnTo>
                  <a:pt x="6410325" y="1579562"/>
                </a:lnTo>
                <a:lnTo>
                  <a:pt x="6486525" y="1579562"/>
                </a:lnTo>
                <a:lnTo>
                  <a:pt x="6486525" y="1598612"/>
                </a:lnTo>
                <a:close/>
              </a:path>
              <a:path w="11612880" h="1598929">
                <a:moveTo>
                  <a:pt x="6353175" y="1598612"/>
                </a:moveTo>
                <a:lnTo>
                  <a:pt x="6276975" y="1598612"/>
                </a:lnTo>
                <a:lnTo>
                  <a:pt x="6276975" y="1579562"/>
                </a:lnTo>
                <a:lnTo>
                  <a:pt x="6353175" y="1579562"/>
                </a:lnTo>
                <a:lnTo>
                  <a:pt x="6353175" y="1598612"/>
                </a:lnTo>
                <a:close/>
              </a:path>
              <a:path w="11612880" h="1598929">
                <a:moveTo>
                  <a:pt x="6219825" y="1598612"/>
                </a:moveTo>
                <a:lnTo>
                  <a:pt x="6143625" y="1598612"/>
                </a:lnTo>
                <a:lnTo>
                  <a:pt x="6143625" y="1579562"/>
                </a:lnTo>
                <a:lnTo>
                  <a:pt x="6219825" y="1579562"/>
                </a:lnTo>
                <a:lnTo>
                  <a:pt x="6219825" y="1598612"/>
                </a:lnTo>
                <a:close/>
              </a:path>
              <a:path w="11612880" h="1598929">
                <a:moveTo>
                  <a:pt x="6086475" y="1598612"/>
                </a:moveTo>
                <a:lnTo>
                  <a:pt x="6010275" y="1598612"/>
                </a:lnTo>
                <a:lnTo>
                  <a:pt x="6010275" y="1579562"/>
                </a:lnTo>
                <a:lnTo>
                  <a:pt x="6086475" y="1579562"/>
                </a:lnTo>
                <a:lnTo>
                  <a:pt x="6086475" y="1598612"/>
                </a:lnTo>
                <a:close/>
              </a:path>
              <a:path w="11612880" h="1598929">
                <a:moveTo>
                  <a:pt x="5953125" y="1598612"/>
                </a:moveTo>
                <a:lnTo>
                  <a:pt x="5876925" y="1598612"/>
                </a:lnTo>
                <a:lnTo>
                  <a:pt x="5876925" y="1579562"/>
                </a:lnTo>
                <a:lnTo>
                  <a:pt x="5953125" y="1579562"/>
                </a:lnTo>
                <a:lnTo>
                  <a:pt x="5953125" y="1598612"/>
                </a:lnTo>
                <a:close/>
              </a:path>
              <a:path w="11612880" h="1598929">
                <a:moveTo>
                  <a:pt x="5819775" y="1598612"/>
                </a:moveTo>
                <a:lnTo>
                  <a:pt x="5743575" y="1598612"/>
                </a:lnTo>
                <a:lnTo>
                  <a:pt x="5743575" y="1579562"/>
                </a:lnTo>
                <a:lnTo>
                  <a:pt x="5819775" y="1579562"/>
                </a:lnTo>
                <a:lnTo>
                  <a:pt x="5819775" y="1598612"/>
                </a:lnTo>
                <a:close/>
              </a:path>
              <a:path w="11612880" h="1598929">
                <a:moveTo>
                  <a:pt x="5686425" y="1598612"/>
                </a:moveTo>
                <a:lnTo>
                  <a:pt x="5610225" y="1598612"/>
                </a:lnTo>
                <a:lnTo>
                  <a:pt x="5610225" y="1579562"/>
                </a:lnTo>
                <a:lnTo>
                  <a:pt x="5686425" y="1579562"/>
                </a:lnTo>
                <a:lnTo>
                  <a:pt x="5686425" y="1598612"/>
                </a:lnTo>
                <a:close/>
              </a:path>
              <a:path w="11612880" h="1598929">
                <a:moveTo>
                  <a:pt x="5553075" y="1598612"/>
                </a:moveTo>
                <a:lnTo>
                  <a:pt x="5476875" y="1598612"/>
                </a:lnTo>
                <a:lnTo>
                  <a:pt x="5476875" y="1579562"/>
                </a:lnTo>
                <a:lnTo>
                  <a:pt x="5553075" y="1579562"/>
                </a:lnTo>
                <a:lnTo>
                  <a:pt x="5553075" y="1598612"/>
                </a:lnTo>
                <a:close/>
              </a:path>
              <a:path w="11612880" h="1598929">
                <a:moveTo>
                  <a:pt x="5419725" y="1598612"/>
                </a:moveTo>
                <a:lnTo>
                  <a:pt x="5343525" y="1598612"/>
                </a:lnTo>
                <a:lnTo>
                  <a:pt x="5343525" y="1579562"/>
                </a:lnTo>
                <a:lnTo>
                  <a:pt x="5419725" y="1579562"/>
                </a:lnTo>
                <a:lnTo>
                  <a:pt x="5419725" y="1598612"/>
                </a:lnTo>
                <a:close/>
              </a:path>
              <a:path w="11612880" h="1598929">
                <a:moveTo>
                  <a:pt x="5286375" y="1598612"/>
                </a:moveTo>
                <a:lnTo>
                  <a:pt x="5210175" y="1598612"/>
                </a:lnTo>
                <a:lnTo>
                  <a:pt x="5210175" y="1579562"/>
                </a:lnTo>
                <a:lnTo>
                  <a:pt x="5286375" y="1579562"/>
                </a:lnTo>
                <a:lnTo>
                  <a:pt x="5286375" y="1598612"/>
                </a:lnTo>
                <a:close/>
              </a:path>
              <a:path w="11612880" h="1598929">
                <a:moveTo>
                  <a:pt x="5153025" y="1598612"/>
                </a:moveTo>
                <a:lnTo>
                  <a:pt x="5076825" y="1598612"/>
                </a:lnTo>
                <a:lnTo>
                  <a:pt x="5076825" y="1579562"/>
                </a:lnTo>
                <a:lnTo>
                  <a:pt x="5153025" y="1579562"/>
                </a:lnTo>
                <a:lnTo>
                  <a:pt x="5153025" y="1598612"/>
                </a:lnTo>
                <a:close/>
              </a:path>
              <a:path w="11612880" h="1598929">
                <a:moveTo>
                  <a:pt x="5019675" y="1598612"/>
                </a:moveTo>
                <a:lnTo>
                  <a:pt x="4943475" y="1598612"/>
                </a:lnTo>
                <a:lnTo>
                  <a:pt x="4943475" y="1579562"/>
                </a:lnTo>
                <a:lnTo>
                  <a:pt x="5019675" y="1579562"/>
                </a:lnTo>
                <a:lnTo>
                  <a:pt x="5019675" y="1598612"/>
                </a:lnTo>
                <a:close/>
              </a:path>
              <a:path w="11612880" h="1598929">
                <a:moveTo>
                  <a:pt x="4886325" y="1598612"/>
                </a:moveTo>
                <a:lnTo>
                  <a:pt x="4810125" y="1598612"/>
                </a:lnTo>
                <a:lnTo>
                  <a:pt x="4810125" y="1579562"/>
                </a:lnTo>
                <a:lnTo>
                  <a:pt x="4886325" y="1579562"/>
                </a:lnTo>
                <a:lnTo>
                  <a:pt x="4886325" y="1598612"/>
                </a:lnTo>
                <a:close/>
              </a:path>
              <a:path w="11612880" h="1598929">
                <a:moveTo>
                  <a:pt x="4752975" y="1598612"/>
                </a:moveTo>
                <a:lnTo>
                  <a:pt x="4676775" y="1598612"/>
                </a:lnTo>
                <a:lnTo>
                  <a:pt x="4676775" y="1579562"/>
                </a:lnTo>
                <a:lnTo>
                  <a:pt x="4752975" y="1579562"/>
                </a:lnTo>
                <a:lnTo>
                  <a:pt x="4752975" y="1598612"/>
                </a:lnTo>
                <a:close/>
              </a:path>
              <a:path w="11612880" h="1598929">
                <a:moveTo>
                  <a:pt x="4619625" y="1598612"/>
                </a:moveTo>
                <a:lnTo>
                  <a:pt x="4543425" y="1598612"/>
                </a:lnTo>
                <a:lnTo>
                  <a:pt x="4543425" y="1579562"/>
                </a:lnTo>
                <a:lnTo>
                  <a:pt x="4619625" y="1579562"/>
                </a:lnTo>
                <a:lnTo>
                  <a:pt x="4619625" y="1598612"/>
                </a:lnTo>
                <a:close/>
              </a:path>
              <a:path w="11612880" h="1598929">
                <a:moveTo>
                  <a:pt x="4486275" y="1598612"/>
                </a:moveTo>
                <a:lnTo>
                  <a:pt x="4410075" y="1598612"/>
                </a:lnTo>
                <a:lnTo>
                  <a:pt x="4410075" y="1579562"/>
                </a:lnTo>
                <a:lnTo>
                  <a:pt x="4486275" y="1579562"/>
                </a:lnTo>
                <a:lnTo>
                  <a:pt x="4486275" y="1598612"/>
                </a:lnTo>
                <a:close/>
              </a:path>
              <a:path w="11612880" h="1598929">
                <a:moveTo>
                  <a:pt x="4352925" y="1598612"/>
                </a:moveTo>
                <a:lnTo>
                  <a:pt x="4276725" y="1598612"/>
                </a:lnTo>
                <a:lnTo>
                  <a:pt x="4276725" y="1579562"/>
                </a:lnTo>
                <a:lnTo>
                  <a:pt x="4352925" y="1579562"/>
                </a:lnTo>
                <a:lnTo>
                  <a:pt x="4352925" y="1598612"/>
                </a:lnTo>
                <a:close/>
              </a:path>
              <a:path w="11612880" h="1598929">
                <a:moveTo>
                  <a:pt x="4219575" y="1598612"/>
                </a:moveTo>
                <a:lnTo>
                  <a:pt x="4143375" y="1598612"/>
                </a:lnTo>
                <a:lnTo>
                  <a:pt x="4143375" y="1579562"/>
                </a:lnTo>
                <a:lnTo>
                  <a:pt x="4219575" y="1579562"/>
                </a:lnTo>
                <a:lnTo>
                  <a:pt x="4219575" y="1598612"/>
                </a:lnTo>
                <a:close/>
              </a:path>
              <a:path w="11612880" h="1598929">
                <a:moveTo>
                  <a:pt x="4086225" y="1598612"/>
                </a:moveTo>
                <a:lnTo>
                  <a:pt x="4010025" y="1598612"/>
                </a:lnTo>
                <a:lnTo>
                  <a:pt x="4010025" y="1579562"/>
                </a:lnTo>
                <a:lnTo>
                  <a:pt x="4086225" y="1579562"/>
                </a:lnTo>
                <a:lnTo>
                  <a:pt x="4086225" y="1598612"/>
                </a:lnTo>
                <a:close/>
              </a:path>
              <a:path w="11612880" h="1598929">
                <a:moveTo>
                  <a:pt x="3952875" y="1598612"/>
                </a:moveTo>
                <a:lnTo>
                  <a:pt x="3876675" y="1598612"/>
                </a:lnTo>
                <a:lnTo>
                  <a:pt x="3876675" y="1579562"/>
                </a:lnTo>
                <a:lnTo>
                  <a:pt x="3952875" y="1579562"/>
                </a:lnTo>
                <a:lnTo>
                  <a:pt x="3952875" y="1598612"/>
                </a:lnTo>
                <a:close/>
              </a:path>
              <a:path w="11612880" h="1598929">
                <a:moveTo>
                  <a:pt x="3819525" y="1598612"/>
                </a:moveTo>
                <a:lnTo>
                  <a:pt x="3743325" y="1598612"/>
                </a:lnTo>
                <a:lnTo>
                  <a:pt x="3743325" y="1579562"/>
                </a:lnTo>
                <a:lnTo>
                  <a:pt x="3819525" y="1579562"/>
                </a:lnTo>
                <a:lnTo>
                  <a:pt x="3819525" y="1598612"/>
                </a:lnTo>
                <a:close/>
              </a:path>
              <a:path w="11612880" h="1598929">
                <a:moveTo>
                  <a:pt x="3686175" y="1598612"/>
                </a:moveTo>
                <a:lnTo>
                  <a:pt x="3609975" y="1598612"/>
                </a:lnTo>
                <a:lnTo>
                  <a:pt x="3609975" y="1579562"/>
                </a:lnTo>
                <a:lnTo>
                  <a:pt x="3686175" y="1579562"/>
                </a:lnTo>
                <a:lnTo>
                  <a:pt x="3686175" y="1598612"/>
                </a:lnTo>
                <a:close/>
              </a:path>
              <a:path w="11612880" h="1598929">
                <a:moveTo>
                  <a:pt x="3552825" y="1598612"/>
                </a:moveTo>
                <a:lnTo>
                  <a:pt x="3476625" y="1598612"/>
                </a:lnTo>
                <a:lnTo>
                  <a:pt x="3476625" y="1579562"/>
                </a:lnTo>
                <a:lnTo>
                  <a:pt x="3552825" y="1579562"/>
                </a:lnTo>
                <a:lnTo>
                  <a:pt x="3552825" y="1598612"/>
                </a:lnTo>
                <a:close/>
              </a:path>
              <a:path w="11612880" h="1598929">
                <a:moveTo>
                  <a:pt x="3419475" y="1598612"/>
                </a:moveTo>
                <a:lnTo>
                  <a:pt x="3343275" y="1598612"/>
                </a:lnTo>
                <a:lnTo>
                  <a:pt x="3343275" y="1579562"/>
                </a:lnTo>
                <a:lnTo>
                  <a:pt x="3419475" y="1579562"/>
                </a:lnTo>
                <a:lnTo>
                  <a:pt x="3419475" y="1598612"/>
                </a:lnTo>
                <a:close/>
              </a:path>
              <a:path w="11612880" h="1598929">
                <a:moveTo>
                  <a:pt x="3286125" y="1598612"/>
                </a:moveTo>
                <a:lnTo>
                  <a:pt x="3209925" y="1598612"/>
                </a:lnTo>
                <a:lnTo>
                  <a:pt x="3209925" y="1579562"/>
                </a:lnTo>
                <a:lnTo>
                  <a:pt x="3286125" y="1579562"/>
                </a:lnTo>
                <a:lnTo>
                  <a:pt x="3286125" y="1598612"/>
                </a:lnTo>
                <a:close/>
              </a:path>
              <a:path w="11612880" h="1598929">
                <a:moveTo>
                  <a:pt x="3152775" y="1598612"/>
                </a:moveTo>
                <a:lnTo>
                  <a:pt x="3076575" y="1598612"/>
                </a:lnTo>
                <a:lnTo>
                  <a:pt x="3076575" y="1579562"/>
                </a:lnTo>
                <a:lnTo>
                  <a:pt x="3152775" y="1579562"/>
                </a:lnTo>
                <a:lnTo>
                  <a:pt x="3152775" y="1598612"/>
                </a:lnTo>
                <a:close/>
              </a:path>
              <a:path w="11612880" h="1598929">
                <a:moveTo>
                  <a:pt x="3019425" y="1598612"/>
                </a:moveTo>
                <a:lnTo>
                  <a:pt x="2943225" y="1598612"/>
                </a:lnTo>
                <a:lnTo>
                  <a:pt x="2943225" y="1579562"/>
                </a:lnTo>
                <a:lnTo>
                  <a:pt x="3019425" y="1579562"/>
                </a:lnTo>
                <a:lnTo>
                  <a:pt x="3019425" y="1598612"/>
                </a:lnTo>
                <a:close/>
              </a:path>
              <a:path w="11612880" h="1598929">
                <a:moveTo>
                  <a:pt x="2886075" y="1598612"/>
                </a:moveTo>
                <a:lnTo>
                  <a:pt x="2809875" y="1598612"/>
                </a:lnTo>
                <a:lnTo>
                  <a:pt x="2809875" y="1579562"/>
                </a:lnTo>
                <a:lnTo>
                  <a:pt x="2886075" y="1579562"/>
                </a:lnTo>
                <a:lnTo>
                  <a:pt x="2886075" y="1598612"/>
                </a:lnTo>
                <a:close/>
              </a:path>
              <a:path w="11612880" h="1598929">
                <a:moveTo>
                  <a:pt x="2752725" y="1598612"/>
                </a:moveTo>
                <a:lnTo>
                  <a:pt x="2676525" y="1598612"/>
                </a:lnTo>
                <a:lnTo>
                  <a:pt x="2676525" y="1579562"/>
                </a:lnTo>
                <a:lnTo>
                  <a:pt x="2752725" y="1579562"/>
                </a:lnTo>
                <a:lnTo>
                  <a:pt x="2752725" y="1598612"/>
                </a:lnTo>
                <a:close/>
              </a:path>
              <a:path w="11612880" h="1598929">
                <a:moveTo>
                  <a:pt x="2619375" y="1598612"/>
                </a:moveTo>
                <a:lnTo>
                  <a:pt x="2543175" y="1598612"/>
                </a:lnTo>
                <a:lnTo>
                  <a:pt x="2543175" y="1579562"/>
                </a:lnTo>
                <a:lnTo>
                  <a:pt x="2619375" y="1579562"/>
                </a:lnTo>
                <a:lnTo>
                  <a:pt x="2619375" y="1598612"/>
                </a:lnTo>
                <a:close/>
              </a:path>
              <a:path w="11612880" h="1598929">
                <a:moveTo>
                  <a:pt x="2486025" y="1598612"/>
                </a:moveTo>
                <a:lnTo>
                  <a:pt x="2409825" y="1598612"/>
                </a:lnTo>
                <a:lnTo>
                  <a:pt x="2409825" y="1579562"/>
                </a:lnTo>
                <a:lnTo>
                  <a:pt x="2486025" y="1579562"/>
                </a:lnTo>
                <a:lnTo>
                  <a:pt x="2486025" y="1598612"/>
                </a:lnTo>
                <a:close/>
              </a:path>
              <a:path w="11612880" h="1598929">
                <a:moveTo>
                  <a:pt x="2352675" y="1598612"/>
                </a:moveTo>
                <a:lnTo>
                  <a:pt x="2276475" y="1598612"/>
                </a:lnTo>
                <a:lnTo>
                  <a:pt x="2276475" y="1579562"/>
                </a:lnTo>
                <a:lnTo>
                  <a:pt x="2352675" y="1579562"/>
                </a:lnTo>
                <a:lnTo>
                  <a:pt x="2352675" y="1598612"/>
                </a:lnTo>
                <a:close/>
              </a:path>
              <a:path w="11612880" h="1598929">
                <a:moveTo>
                  <a:pt x="2219325" y="1598612"/>
                </a:moveTo>
                <a:lnTo>
                  <a:pt x="2143125" y="1598612"/>
                </a:lnTo>
                <a:lnTo>
                  <a:pt x="2143125" y="1579562"/>
                </a:lnTo>
                <a:lnTo>
                  <a:pt x="2219325" y="1579562"/>
                </a:lnTo>
                <a:lnTo>
                  <a:pt x="2219325" y="1598612"/>
                </a:lnTo>
                <a:close/>
              </a:path>
              <a:path w="11612880" h="1598929">
                <a:moveTo>
                  <a:pt x="2085975" y="1598612"/>
                </a:moveTo>
                <a:lnTo>
                  <a:pt x="2009775" y="1598612"/>
                </a:lnTo>
                <a:lnTo>
                  <a:pt x="2009775" y="1579562"/>
                </a:lnTo>
                <a:lnTo>
                  <a:pt x="2085975" y="1579562"/>
                </a:lnTo>
                <a:lnTo>
                  <a:pt x="2085975" y="1598612"/>
                </a:lnTo>
                <a:close/>
              </a:path>
              <a:path w="11612880" h="1598929">
                <a:moveTo>
                  <a:pt x="1952625" y="1598612"/>
                </a:moveTo>
                <a:lnTo>
                  <a:pt x="1876425" y="1598612"/>
                </a:lnTo>
                <a:lnTo>
                  <a:pt x="1876425" y="1579562"/>
                </a:lnTo>
                <a:lnTo>
                  <a:pt x="1952625" y="1579562"/>
                </a:lnTo>
                <a:lnTo>
                  <a:pt x="1952625" y="1598612"/>
                </a:lnTo>
                <a:close/>
              </a:path>
              <a:path w="11612880" h="1598929">
                <a:moveTo>
                  <a:pt x="1819275" y="1598612"/>
                </a:moveTo>
                <a:lnTo>
                  <a:pt x="1743075" y="1598612"/>
                </a:lnTo>
                <a:lnTo>
                  <a:pt x="1743075" y="1579562"/>
                </a:lnTo>
                <a:lnTo>
                  <a:pt x="1819275" y="1579562"/>
                </a:lnTo>
                <a:lnTo>
                  <a:pt x="1819275" y="1598612"/>
                </a:lnTo>
                <a:close/>
              </a:path>
              <a:path w="11612880" h="1598929">
                <a:moveTo>
                  <a:pt x="1685925" y="1598612"/>
                </a:moveTo>
                <a:lnTo>
                  <a:pt x="1609725" y="1598612"/>
                </a:lnTo>
                <a:lnTo>
                  <a:pt x="1609725" y="1579562"/>
                </a:lnTo>
                <a:lnTo>
                  <a:pt x="1685925" y="1579562"/>
                </a:lnTo>
                <a:lnTo>
                  <a:pt x="1685925" y="1598612"/>
                </a:lnTo>
                <a:close/>
              </a:path>
              <a:path w="11612880" h="1598929">
                <a:moveTo>
                  <a:pt x="1552575" y="1598612"/>
                </a:moveTo>
                <a:lnTo>
                  <a:pt x="1476375" y="1598612"/>
                </a:lnTo>
                <a:lnTo>
                  <a:pt x="1476375" y="1579562"/>
                </a:lnTo>
                <a:lnTo>
                  <a:pt x="1552575" y="1579562"/>
                </a:lnTo>
                <a:lnTo>
                  <a:pt x="1552575" y="1598612"/>
                </a:lnTo>
                <a:close/>
              </a:path>
              <a:path w="11612880" h="1598929">
                <a:moveTo>
                  <a:pt x="1419225" y="1598612"/>
                </a:moveTo>
                <a:lnTo>
                  <a:pt x="1343025" y="1598612"/>
                </a:lnTo>
                <a:lnTo>
                  <a:pt x="1343025" y="1579562"/>
                </a:lnTo>
                <a:lnTo>
                  <a:pt x="1419225" y="1579562"/>
                </a:lnTo>
                <a:lnTo>
                  <a:pt x="1419225" y="1598612"/>
                </a:lnTo>
                <a:close/>
              </a:path>
              <a:path w="11612880" h="1598929">
                <a:moveTo>
                  <a:pt x="1285875" y="1598612"/>
                </a:moveTo>
                <a:lnTo>
                  <a:pt x="1209675" y="1598612"/>
                </a:lnTo>
                <a:lnTo>
                  <a:pt x="1209675" y="1579562"/>
                </a:lnTo>
                <a:lnTo>
                  <a:pt x="1285875" y="1579562"/>
                </a:lnTo>
                <a:lnTo>
                  <a:pt x="1285875" y="1598612"/>
                </a:lnTo>
                <a:close/>
              </a:path>
              <a:path w="11612880" h="1598929">
                <a:moveTo>
                  <a:pt x="1152525" y="1598612"/>
                </a:moveTo>
                <a:lnTo>
                  <a:pt x="1076325" y="1598612"/>
                </a:lnTo>
                <a:lnTo>
                  <a:pt x="1076325" y="1579562"/>
                </a:lnTo>
                <a:lnTo>
                  <a:pt x="1152525" y="1579562"/>
                </a:lnTo>
                <a:lnTo>
                  <a:pt x="1152525" y="1598612"/>
                </a:lnTo>
                <a:close/>
              </a:path>
              <a:path w="11612880" h="1598929">
                <a:moveTo>
                  <a:pt x="1019175" y="1598612"/>
                </a:moveTo>
                <a:lnTo>
                  <a:pt x="942975" y="1598612"/>
                </a:lnTo>
                <a:lnTo>
                  <a:pt x="942975" y="1579562"/>
                </a:lnTo>
                <a:lnTo>
                  <a:pt x="1019175" y="1579562"/>
                </a:lnTo>
                <a:lnTo>
                  <a:pt x="1019175" y="1598612"/>
                </a:lnTo>
                <a:close/>
              </a:path>
              <a:path w="11612880" h="1598929">
                <a:moveTo>
                  <a:pt x="885825" y="1598612"/>
                </a:moveTo>
                <a:lnTo>
                  <a:pt x="809625" y="1598612"/>
                </a:lnTo>
                <a:lnTo>
                  <a:pt x="809625" y="1579562"/>
                </a:lnTo>
                <a:lnTo>
                  <a:pt x="885825" y="1579562"/>
                </a:lnTo>
                <a:lnTo>
                  <a:pt x="885825" y="1598612"/>
                </a:lnTo>
                <a:close/>
              </a:path>
              <a:path w="11612880" h="1598929">
                <a:moveTo>
                  <a:pt x="752475" y="1598612"/>
                </a:moveTo>
                <a:lnTo>
                  <a:pt x="676275" y="1598612"/>
                </a:lnTo>
                <a:lnTo>
                  <a:pt x="676275" y="1579562"/>
                </a:lnTo>
                <a:lnTo>
                  <a:pt x="752475" y="1579562"/>
                </a:lnTo>
                <a:lnTo>
                  <a:pt x="752475" y="1598612"/>
                </a:lnTo>
                <a:close/>
              </a:path>
              <a:path w="11612880" h="1598929">
                <a:moveTo>
                  <a:pt x="619125" y="1598612"/>
                </a:moveTo>
                <a:lnTo>
                  <a:pt x="542925" y="1598612"/>
                </a:lnTo>
                <a:lnTo>
                  <a:pt x="542925" y="1579562"/>
                </a:lnTo>
                <a:lnTo>
                  <a:pt x="619125" y="1579562"/>
                </a:lnTo>
                <a:lnTo>
                  <a:pt x="619125" y="1598612"/>
                </a:lnTo>
                <a:close/>
              </a:path>
              <a:path w="11612880" h="1598929">
                <a:moveTo>
                  <a:pt x="485775" y="1598612"/>
                </a:moveTo>
                <a:lnTo>
                  <a:pt x="409575" y="1598612"/>
                </a:lnTo>
                <a:lnTo>
                  <a:pt x="409575" y="1579562"/>
                </a:lnTo>
                <a:lnTo>
                  <a:pt x="485775" y="1579562"/>
                </a:lnTo>
                <a:lnTo>
                  <a:pt x="485775" y="1598612"/>
                </a:lnTo>
                <a:close/>
              </a:path>
              <a:path w="11612880" h="1598929">
                <a:moveTo>
                  <a:pt x="352425" y="1598612"/>
                </a:moveTo>
                <a:lnTo>
                  <a:pt x="276225" y="1598612"/>
                </a:lnTo>
                <a:lnTo>
                  <a:pt x="276225" y="1579562"/>
                </a:lnTo>
                <a:lnTo>
                  <a:pt x="352425" y="1579562"/>
                </a:lnTo>
                <a:lnTo>
                  <a:pt x="352425" y="1598612"/>
                </a:lnTo>
                <a:close/>
              </a:path>
              <a:path w="11612880" h="1598929">
                <a:moveTo>
                  <a:pt x="219075" y="1598612"/>
                </a:moveTo>
                <a:lnTo>
                  <a:pt x="142875" y="1598612"/>
                </a:lnTo>
                <a:lnTo>
                  <a:pt x="142875" y="1579562"/>
                </a:lnTo>
                <a:lnTo>
                  <a:pt x="219075" y="1579562"/>
                </a:lnTo>
                <a:lnTo>
                  <a:pt x="219075" y="1598612"/>
                </a:lnTo>
                <a:close/>
              </a:path>
            </a:pathLst>
          </a:custGeom>
          <a:solidFill>
            <a:srgbClr val="000514"/>
          </a:solidFill>
        </p:spPr>
        <p:txBody>
          <a:bodyPr wrap="square" lIns="0" tIns="0" rIns="0" bIns="0" rtlCol="0"/>
          <a:lstStyle/>
          <a:p/>
        </p:txBody>
      </p:sp>
      <p:sp>
        <p:nvSpPr>
          <p:cNvPr id="47" name="object 47"/>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grpSp>
        <p:nvGrpSpPr>
          <p:cNvPr id="3" name="object 3"/>
          <p:cNvGrpSpPr/>
          <p:nvPr/>
        </p:nvGrpSpPr>
        <p:grpSpPr>
          <a:xfrm>
            <a:off x="0" y="0"/>
            <a:ext cx="12192000" cy="970915"/>
            <a:chOff x="0" y="0"/>
            <a:chExt cx="12192000" cy="970915"/>
          </a:xfrm>
        </p:grpSpPr>
        <p:pic>
          <p:nvPicPr>
            <p:cNvPr id="4" name="object 4"/>
            <p:cNvPicPr/>
            <p:nvPr/>
          </p:nvPicPr>
          <p:blipFill>
            <a:blip r:embed="rId2" cstate="print"/>
            <a:stretch>
              <a:fillRect/>
            </a:stretch>
          </p:blipFill>
          <p:spPr>
            <a:xfrm>
              <a:off x="0" y="721573"/>
              <a:ext cx="12192000" cy="154485"/>
            </a:xfrm>
            <a:prstGeom prst="rect">
              <a:avLst/>
            </a:prstGeom>
          </p:spPr>
        </p:pic>
        <p:pic>
          <p:nvPicPr>
            <p:cNvPr id="5" name="object 5"/>
            <p:cNvPicPr/>
            <p:nvPr/>
          </p:nvPicPr>
          <p:blipFill>
            <a:blip r:embed="rId3" cstate="print"/>
            <a:stretch>
              <a:fillRect/>
            </a:stretch>
          </p:blipFill>
          <p:spPr>
            <a:xfrm>
              <a:off x="11196828" y="0"/>
              <a:ext cx="995172" cy="970788"/>
            </a:xfrm>
            <a:prstGeom prst="rect">
              <a:avLst/>
            </a:prstGeom>
          </p:spPr>
        </p:pic>
      </p:grpSp>
      <p:sp>
        <p:nvSpPr>
          <p:cNvPr id="6" name="object 6"/>
          <p:cNvSpPr txBox="1">
            <a:spLocks noGrp="1"/>
          </p:cNvSpPr>
          <p:nvPr>
            <p:ph type="title"/>
          </p:nvPr>
        </p:nvSpPr>
        <p:spPr>
          <a:xfrm>
            <a:off x="592073" y="219735"/>
            <a:ext cx="79502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517CC8"/>
                </a:solidFill>
              </a:rPr>
              <a:t>应用场景四：用能异常及时感知告警，提高企业用能可靠性</a:t>
            </a:r>
            <a:endParaRPr sz="2400"/>
          </a:p>
        </p:txBody>
      </p:sp>
      <p:sp>
        <p:nvSpPr>
          <p:cNvPr id="7" name="object 7"/>
          <p:cNvSpPr txBox="1"/>
          <p:nvPr/>
        </p:nvSpPr>
        <p:spPr>
          <a:xfrm>
            <a:off x="459740" y="890778"/>
            <a:ext cx="11200765" cy="901700"/>
          </a:xfrm>
          <a:prstGeom prst="rect">
            <a:avLst/>
          </a:prstGeom>
        </p:spPr>
        <p:txBody>
          <a:bodyPr vert="horz" wrap="square" lIns="0" tIns="12700" rIns="0" bIns="0" rtlCol="0">
            <a:spAutoFit/>
          </a:bodyPr>
          <a:lstStyle/>
          <a:p>
            <a:pPr marL="12700" marR="5080">
              <a:lnSpc>
                <a:spcPct val="120000"/>
              </a:lnSpc>
              <a:spcBef>
                <a:spcPts val="100"/>
              </a:spcBef>
            </a:pPr>
            <a:r>
              <a:rPr sz="1600" b="1" spc="-15" dirty="0">
                <a:solidFill>
                  <a:srgbClr val="C00000"/>
                </a:solidFill>
                <a:latin typeface="微软雅黑" panose="020B0503020204020204" charset="-122"/>
                <a:cs typeface="微软雅黑" panose="020B0503020204020204" charset="-122"/>
              </a:rPr>
              <a:t>企业运行监测平台</a:t>
            </a:r>
            <a:r>
              <a:rPr sz="1600" spc="-15" dirty="0">
                <a:solidFill>
                  <a:srgbClr val="070707"/>
                </a:solidFill>
                <a:latin typeface="微软雅黑" panose="020B0503020204020204" charset="-122"/>
                <a:cs typeface="微软雅黑" panose="020B0503020204020204" charset="-122"/>
              </a:rPr>
              <a:t>支持对配用电</a:t>
            </a:r>
            <a:r>
              <a:rPr sz="1600" spc="-10" dirty="0">
                <a:solidFill>
                  <a:srgbClr val="070707"/>
                </a:solidFill>
                <a:latin typeface="Arial MT"/>
                <a:cs typeface="Arial MT"/>
              </a:rPr>
              <a:t>/</a:t>
            </a:r>
            <a:r>
              <a:rPr sz="1600" spc="-15" dirty="0">
                <a:solidFill>
                  <a:srgbClr val="070707"/>
                </a:solidFill>
                <a:latin typeface="微软雅黑" panose="020B0503020204020204" charset="-122"/>
                <a:cs typeface="微软雅黑" panose="020B0503020204020204" charset="-122"/>
              </a:rPr>
              <a:t>用水</a:t>
            </a:r>
            <a:r>
              <a:rPr sz="1600" spc="-10" dirty="0">
                <a:solidFill>
                  <a:srgbClr val="070707"/>
                </a:solidFill>
                <a:latin typeface="Arial MT"/>
                <a:cs typeface="Arial MT"/>
              </a:rPr>
              <a:t>/</a:t>
            </a:r>
            <a:r>
              <a:rPr sz="1600" spc="-20" dirty="0">
                <a:solidFill>
                  <a:srgbClr val="070707"/>
                </a:solidFill>
                <a:latin typeface="微软雅黑" panose="020B0503020204020204" charset="-122"/>
                <a:cs typeface="微软雅黑" panose="020B0503020204020204" charset="-122"/>
              </a:rPr>
              <a:t>用气等智能表计进行动态监测，根据企业设置的告警策略实现用电状态及计量器具状态</a:t>
            </a:r>
            <a:r>
              <a:rPr sz="1600" b="1" spc="-15" dirty="0">
                <a:solidFill>
                  <a:srgbClr val="C00000"/>
                </a:solidFill>
                <a:latin typeface="微软雅黑" panose="020B0503020204020204" charset="-122"/>
                <a:cs typeface="微软雅黑" panose="020B0503020204020204" charset="-122"/>
              </a:rPr>
              <a:t>异常告警</a:t>
            </a:r>
            <a:r>
              <a:rPr sz="1600" spc="-15" dirty="0">
                <a:solidFill>
                  <a:srgbClr val="070707"/>
                </a:solidFill>
                <a:latin typeface="微软雅黑" panose="020B0503020204020204" charset="-122"/>
                <a:cs typeface="微软雅黑" panose="020B0503020204020204" charset="-122"/>
              </a:rPr>
              <a:t>并</a:t>
            </a:r>
            <a:r>
              <a:rPr sz="1600" b="1" spc="-15" dirty="0">
                <a:solidFill>
                  <a:srgbClr val="C00000"/>
                </a:solidFill>
                <a:latin typeface="微软雅黑" panose="020B0503020204020204" charset="-122"/>
                <a:cs typeface="微软雅黑" panose="020B0503020204020204" charset="-122"/>
              </a:rPr>
              <a:t>分析、记录</a:t>
            </a:r>
            <a:r>
              <a:rPr sz="1600" spc="-15" dirty="0">
                <a:solidFill>
                  <a:srgbClr val="070707"/>
                </a:solidFill>
                <a:latin typeface="微软雅黑" panose="020B0503020204020204" charset="-122"/>
                <a:cs typeface="微软雅黑" panose="020B0503020204020204" charset="-122"/>
              </a:rPr>
              <a:t>，告警信息可</a:t>
            </a:r>
            <a:r>
              <a:rPr sz="1600" b="1" spc="-15" dirty="0">
                <a:solidFill>
                  <a:srgbClr val="C00000"/>
                </a:solidFill>
                <a:latin typeface="微软雅黑" panose="020B0503020204020204" charset="-122"/>
                <a:cs typeface="微软雅黑" panose="020B0503020204020204" charset="-122"/>
              </a:rPr>
              <a:t>推送</a:t>
            </a:r>
            <a:r>
              <a:rPr sz="1600" spc="-15" dirty="0">
                <a:solidFill>
                  <a:srgbClr val="070707"/>
                </a:solidFill>
                <a:latin typeface="微软雅黑" panose="020B0503020204020204" charset="-122"/>
                <a:cs typeface="微软雅黑" panose="020B0503020204020204" charset="-122"/>
              </a:rPr>
              <a:t>至</a:t>
            </a:r>
            <a:r>
              <a:rPr sz="1600" b="1" spc="-15" dirty="0">
                <a:solidFill>
                  <a:srgbClr val="C00000"/>
                </a:solidFill>
                <a:latin typeface="微软雅黑" panose="020B0503020204020204" charset="-122"/>
                <a:cs typeface="微软雅黑" panose="020B0503020204020204" charset="-122"/>
              </a:rPr>
              <a:t>平台</a:t>
            </a:r>
            <a:r>
              <a:rPr sz="1600" spc="-15" dirty="0">
                <a:solidFill>
                  <a:srgbClr val="070707"/>
                </a:solidFill>
                <a:latin typeface="微软雅黑" panose="020B0503020204020204" charset="-122"/>
                <a:cs typeface="微软雅黑" panose="020B0503020204020204" charset="-122"/>
              </a:rPr>
              <a:t>进行快速响应处理。平台帮助企业</a:t>
            </a:r>
            <a:r>
              <a:rPr sz="1600" b="1" spc="-15" dirty="0">
                <a:solidFill>
                  <a:srgbClr val="C00000"/>
                </a:solidFill>
                <a:latin typeface="微软雅黑" panose="020B0503020204020204" charset="-122"/>
                <a:cs typeface="微软雅黑" panose="020B0503020204020204" charset="-122"/>
              </a:rPr>
              <a:t>快速全面掌握用能与设备异常</a:t>
            </a:r>
            <a:r>
              <a:rPr sz="1600" spc="-20" dirty="0">
                <a:solidFill>
                  <a:srgbClr val="070707"/>
                </a:solidFill>
                <a:latin typeface="微软雅黑" panose="020B0503020204020204" charset="-122"/>
                <a:cs typeface="微软雅黑" panose="020B0503020204020204" charset="-122"/>
              </a:rPr>
              <a:t>，促使企业及时发现异常问题进行优化，对潜在问题进行预判，减少用能异常对企业造成的损失，提高用能可靠性。</a:t>
            </a:r>
            <a:endParaRPr sz="1600">
              <a:latin typeface="微软雅黑" panose="020B0503020204020204" charset="-122"/>
              <a:cs typeface="微软雅黑" panose="020B0503020204020204" charset="-122"/>
            </a:endParaRPr>
          </a:p>
        </p:txBody>
      </p:sp>
      <p:grpSp>
        <p:nvGrpSpPr>
          <p:cNvPr id="8" name="object 8"/>
          <p:cNvGrpSpPr/>
          <p:nvPr/>
        </p:nvGrpSpPr>
        <p:grpSpPr>
          <a:xfrm>
            <a:off x="7612215" y="3295650"/>
            <a:ext cx="3821429" cy="695960"/>
            <a:chOff x="7612215" y="3295650"/>
            <a:chExt cx="3821429" cy="695960"/>
          </a:xfrm>
        </p:grpSpPr>
        <p:pic>
          <p:nvPicPr>
            <p:cNvPr id="9" name="object 9"/>
            <p:cNvPicPr/>
            <p:nvPr/>
          </p:nvPicPr>
          <p:blipFill>
            <a:blip r:embed="rId4" cstate="print"/>
            <a:stretch>
              <a:fillRect/>
            </a:stretch>
          </p:blipFill>
          <p:spPr>
            <a:xfrm>
              <a:off x="7612215" y="3295650"/>
              <a:ext cx="3820807" cy="695960"/>
            </a:xfrm>
            <a:prstGeom prst="rect">
              <a:avLst/>
            </a:prstGeom>
          </p:spPr>
        </p:pic>
        <p:pic>
          <p:nvPicPr>
            <p:cNvPr id="10" name="object 10"/>
            <p:cNvPicPr/>
            <p:nvPr/>
          </p:nvPicPr>
          <p:blipFill>
            <a:blip r:embed="rId5" cstate="print"/>
            <a:stretch>
              <a:fillRect/>
            </a:stretch>
          </p:blipFill>
          <p:spPr>
            <a:xfrm>
              <a:off x="7853172" y="3387852"/>
              <a:ext cx="513587" cy="513588"/>
            </a:xfrm>
            <a:prstGeom prst="rect">
              <a:avLst/>
            </a:prstGeom>
          </p:spPr>
        </p:pic>
      </p:grpSp>
      <p:sp>
        <p:nvSpPr>
          <p:cNvPr id="11" name="object 11"/>
          <p:cNvSpPr txBox="1"/>
          <p:nvPr/>
        </p:nvSpPr>
        <p:spPr>
          <a:xfrm>
            <a:off x="9161259" y="3513683"/>
            <a:ext cx="144843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微软雅黑" panose="020B0503020204020204" charset="-122"/>
                <a:cs typeface="微软雅黑" panose="020B0503020204020204" charset="-122"/>
              </a:rPr>
              <a:t>计量器具状态告警</a:t>
            </a:r>
            <a:endParaRPr sz="1400">
              <a:latin typeface="微软雅黑" panose="020B0503020204020204" charset="-122"/>
              <a:cs typeface="微软雅黑" panose="020B0503020204020204" charset="-122"/>
            </a:endParaRPr>
          </a:p>
        </p:txBody>
      </p:sp>
      <p:grpSp>
        <p:nvGrpSpPr>
          <p:cNvPr id="12" name="object 12"/>
          <p:cNvGrpSpPr/>
          <p:nvPr/>
        </p:nvGrpSpPr>
        <p:grpSpPr>
          <a:xfrm>
            <a:off x="7612215" y="2470150"/>
            <a:ext cx="3821429" cy="695960"/>
            <a:chOff x="7612215" y="2470150"/>
            <a:chExt cx="3821429" cy="695960"/>
          </a:xfrm>
        </p:grpSpPr>
        <p:pic>
          <p:nvPicPr>
            <p:cNvPr id="13" name="object 13"/>
            <p:cNvPicPr/>
            <p:nvPr/>
          </p:nvPicPr>
          <p:blipFill>
            <a:blip r:embed="rId6" cstate="print"/>
            <a:stretch>
              <a:fillRect/>
            </a:stretch>
          </p:blipFill>
          <p:spPr>
            <a:xfrm>
              <a:off x="7612215" y="2470150"/>
              <a:ext cx="3820807" cy="695960"/>
            </a:xfrm>
            <a:prstGeom prst="rect">
              <a:avLst/>
            </a:prstGeom>
          </p:spPr>
        </p:pic>
        <p:pic>
          <p:nvPicPr>
            <p:cNvPr id="14" name="object 14"/>
            <p:cNvPicPr/>
            <p:nvPr/>
          </p:nvPicPr>
          <p:blipFill>
            <a:blip r:embed="rId7" cstate="print"/>
            <a:stretch>
              <a:fillRect/>
            </a:stretch>
          </p:blipFill>
          <p:spPr>
            <a:xfrm>
              <a:off x="7853172" y="2561843"/>
              <a:ext cx="513587" cy="513588"/>
            </a:xfrm>
            <a:prstGeom prst="rect">
              <a:avLst/>
            </a:prstGeom>
          </p:spPr>
        </p:pic>
      </p:grpSp>
      <p:sp>
        <p:nvSpPr>
          <p:cNvPr id="15" name="object 15"/>
          <p:cNvSpPr txBox="1"/>
          <p:nvPr/>
        </p:nvSpPr>
        <p:spPr>
          <a:xfrm>
            <a:off x="9339059" y="2687548"/>
            <a:ext cx="109283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微软雅黑" panose="020B0503020204020204" charset="-122"/>
                <a:cs typeface="微软雅黑" panose="020B0503020204020204" charset="-122"/>
              </a:rPr>
              <a:t>用能阈值告警</a:t>
            </a:r>
            <a:endParaRPr sz="1400">
              <a:latin typeface="微软雅黑" panose="020B0503020204020204" charset="-122"/>
              <a:cs typeface="微软雅黑" panose="020B0503020204020204" charset="-122"/>
            </a:endParaRPr>
          </a:p>
        </p:txBody>
      </p:sp>
      <p:sp>
        <p:nvSpPr>
          <p:cNvPr id="16" name="object 16"/>
          <p:cNvSpPr/>
          <p:nvPr/>
        </p:nvSpPr>
        <p:spPr>
          <a:xfrm>
            <a:off x="7617282" y="4126026"/>
            <a:ext cx="1828800" cy="499109"/>
          </a:xfrm>
          <a:custGeom>
            <a:avLst/>
            <a:gdLst/>
            <a:ahLst/>
            <a:cxnLst/>
            <a:rect l="l" t="t" r="r" b="b"/>
            <a:pathLst>
              <a:path w="1828800" h="499110">
                <a:moveTo>
                  <a:pt x="1756867" y="497839"/>
                </a:moveTo>
                <a:lnTo>
                  <a:pt x="71170" y="497839"/>
                </a:lnTo>
                <a:lnTo>
                  <a:pt x="62572" y="495300"/>
                </a:lnTo>
                <a:lnTo>
                  <a:pt x="54317" y="492760"/>
                </a:lnTo>
                <a:lnTo>
                  <a:pt x="50342" y="490220"/>
                </a:lnTo>
                <a:lnTo>
                  <a:pt x="46469" y="488950"/>
                </a:lnTo>
                <a:lnTo>
                  <a:pt x="25806" y="472439"/>
                </a:lnTo>
                <a:lnTo>
                  <a:pt x="22847" y="469900"/>
                </a:lnTo>
                <a:lnTo>
                  <a:pt x="20027" y="466089"/>
                </a:lnTo>
                <a:lnTo>
                  <a:pt x="17360" y="463550"/>
                </a:lnTo>
                <a:lnTo>
                  <a:pt x="14859" y="459739"/>
                </a:lnTo>
                <a:lnTo>
                  <a:pt x="2362" y="431800"/>
                </a:lnTo>
                <a:lnTo>
                  <a:pt x="1358" y="427989"/>
                </a:lnTo>
                <a:lnTo>
                  <a:pt x="0" y="419100"/>
                </a:lnTo>
                <a:lnTo>
                  <a:pt x="76" y="79326"/>
                </a:lnTo>
                <a:lnTo>
                  <a:pt x="571" y="74929"/>
                </a:lnTo>
                <a:lnTo>
                  <a:pt x="1358" y="71120"/>
                </a:lnTo>
                <a:lnTo>
                  <a:pt x="2362" y="66039"/>
                </a:lnTo>
                <a:lnTo>
                  <a:pt x="3568" y="62229"/>
                </a:lnTo>
                <a:lnTo>
                  <a:pt x="4978" y="58420"/>
                </a:lnTo>
                <a:lnTo>
                  <a:pt x="6591" y="54610"/>
                </a:lnTo>
                <a:lnTo>
                  <a:pt x="8394" y="49529"/>
                </a:lnTo>
                <a:lnTo>
                  <a:pt x="10375" y="45720"/>
                </a:lnTo>
                <a:lnTo>
                  <a:pt x="12534" y="41910"/>
                </a:lnTo>
                <a:lnTo>
                  <a:pt x="14859" y="39370"/>
                </a:lnTo>
                <a:lnTo>
                  <a:pt x="17360" y="35560"/>
                </a:lnTo>
                <a:lnTo>
                  <a:pt x="20027" y="31750"/>
                </a:lnTo>
                <a:lnTo>
                  <a:pt x="22847" y="29210"/>
                </a:lnTo>
                <a:lnTo>
                  <a:pt x="25806" y="25400"/>
                </a:lnTo>
                <a:lnTo>
                  <a:pt x="28930" y="22860"/>
                </a:lnTo>
                <a:lnTo>
                  <a:pt x="32181" y="20320"/>
                </a:lnTo>
                <a:lnTo>
                  <a:pt x="35560" y="16510"/>
                </a:lnTo>
                <a:lnTo>
                  <a:pt x="39077" y="13970"/>
                </a:lnTo>
                <a:lnTo>
                  <a:pt x="42722" y="12700"/>
                </a:lnTo>
                <a:lnTo>
                  <a:pt x="46469" y="10160"/>
                </a:lnTo>
                <a:lnTo>
                  <a:pt x="50342" y="7620"/>
                </a:lnTo>
                <a:lnTo>
                  <a:pt x="58394" y="5079"/>
                </a:lnTo>
                <a:lnTo>
                  <a:pt x="66827" y="2539"/>
                </a:lnTo>
                <a:lnTo>
                  <a:pt x="75590" y="0"/>
                </a:lnTo>
                <a:lnTo>
                  <a:pt x="1752447" y="0"/>
                </a:lnTo>
                <a:lnTo>
                  <a:pt x="1785315" y="12700"/>
                </a:lnTo>
                <a:lnTo>
                  <a:pt x="1788960" y="13970"/>
                </a:lnTo>
                <a:lnTo>
                  <a:pt x="1792465" y="16510"/>
                </a:lnTo>
                <a:lnTo>
                  <a:pt x="1793595" y="17779"/>
                </a:lnTo>
                <a:lnTo>
                  <a:pt x="85839" y="17779"/>
                </a:lnTo>
                <a:lnTo>
                  <a:pt x="81762" y="19050"/>
                </a:lnTo>
                <a:lnTo>
                  <a:pt x="75222" y="19050"/>
                </a:lnTo>
                <a:lnTo>
                  <a:pt x="71348" y="20320"/>
                </a:lnTo>
                <a:lnTo>
                  <a:pt x="71805" y="20320"/>
                </a:lnTo>
                <a:lnTo>
                  <a:pt x="67995" y="21589"/>
                </a:lnTo>
                <a:lnTo>
                  <a:pt x="68453" y="21589"/>
                </a:lnTo>
                <a:lnTo>
                  <a:pt x="64719" y="22860"/>
                </a:lnTo>
                <a:lnTo>
                  <a:pt x="65163" y="22860"/>
                </a:lnTo>
                <a:lnTo>
                  <a:pt x="61518" y="24129"/>
                </a:lnTo>
                <a:lnTo>
                  <a:pt x="61950" y="24129"/>
                </a:lnTo>
                <a:lnTo>
                  <a:pt x="58407" y="25400"/>
                </a:lnTo>
                <a:lnTo>
                  <a:pt x="58826" y="25400"/>
                </a:lnTo>
                <a:lnTo>
                  <a:pt x="55372" y="26670"/>
                </a:lnTo>
                <a:lnTo>
                  <a:pt x="55765" y="26670"/>
                </a:lnTo>
                <a:lnTo>
                  <a:pt x="54089" y="27939"/>
                </a:lnTo>
                <a:lnTo>
                  <a:pt x="52806" y="27939"/>
                </a:lnTo>
                <a:lnTo>
                  <a:pt x="49555" y="30479"/>
                </a:lnTo>
                <a:lnTo>
                  <a:pt x="49936" y="30479"/>
                </a:lnTo>
                <a:lnTo>
                  <a:pt x="48361" y="31750"/>
                </a:lnTo>
                <a:lnTo>
                  <a:pt x="47155" y="31750"/>
                </a:lnTo>
                <a:lnTo>
                  <a:pt x="44132" y="34289"/>
                </a:lnTo>
                <a:lnTo>
                  <a:pt x="44475" y="34289"/>
                </a:lnTo>
                <a:lnTo>
                  <a:pt x="41567" y="36829"/>
                </a:lnTo>
                <a:lnTo>
                  <a:pt x="41910" y="36829"/>
                </a:lnTo>
                <a:lnTo>
                  <a:pt x="39116" y="39370"/>
                </a:lnTo>
                <a:lnTo>
                  <a:pt x="39446" y="39370"/>
                </a:lnTo>
                <a:lnTo>
                  <a:pt x="36791" y="41910"/>
                </a:lnTo>
                <a:lnTo>
                  <a:pt x="37096" y="41910"/>
                </a:lnTo>
                <a:lnTo>
                  <a:pt x="34569" y="44450"/>
                </a:lnTo>
                <a:lnTo>
                  <a:pt x="34861" y="44450"/>
                </a:lnTo>
                <a:lnTo>
                  <a:pt x="32486" y="46989"/>
                </a:lnTo>
                <a:lnTo>
                  <a:pt x="32753" y="46989"/>
                </a:lnTo>
                <a:lnTo>
                  <a:pt x="30518" y="49529"/>
                </a:lnTo>
                <a:lnTo>
                  <a:pt x="30772" y="49529"/>
                </a:lnTo>
                <a:lnTo>
                  <a:pt x="28689" y="52070"/>
                </a:lnTo>
                <a:lnTo>
                  <a:pt x="28930" y="52070"/>
                </a:lnTo>
                <a:lnTo>
                  <a:pt x="27643" y="54610"/>
                </a:lnTo>
                <a:lnTo>
                  <a:pt x="27216" y="54610"/>
                </a:lnTo>
                <a:lnTo>
                  <a:pt x="25450" y="58420"/>
                </a:lnTo>
                <a:lnTo>
                  <a:pt x="25654" y="58420"/>
                </a:lnTo>
                <a:lnTo>
                  <a:pt x="24578" y="60960"/>
                </a:lnTo>
                <a:lnTo>
                  <a:pt x="24231" y="60960"/>
                </a:lnTo>
                <a:lnTo>
                  <a:pt x="22796" y="64770"/>
                </a:lnTo>
                <a:lnTo>
                  <a:pt x="22948" y="64770"/>
                </a:lnTo>
                <a:lnTo>
                  <a:pt x="22110" y="67310"/>
                </a:lnTo>
                <a:lnTo>
                  <a:pt x="21831" y="67310"/>
                </a:lnTo>
                <a:lnTo>
                  <a:pt x="20866" y="71120"/>
                </a:lnTo>
                <a:lnTo>
                  <a:pt x="20078" y="74929"/>
                </a:lnTo>
                <a:lnTo>
                  <a:pt x="19604" y="77470"/>
                </a:lnTo>
                <a:lnTo>
                  <a:pt x="19443" y="77470"/>
                </a:lnTo>
                <a:lnTo>
                  <a:pt x="18787" y="83820"/>
                </a:lnTo>
                <a:lnTo>
                  <a:pt x="18694" y="414020"/>
                </a:lnTo>
                <a:lnTo>
                  <a:pt x="18935" y="416560"/>
                </a:lnTo>
                <a:lnTo>
                  <a:pt x="19367" y="420370"/>
                </a:lnTo>
                <a:lnTo>
                  <a:pt x="19977" y="424179"/>
                </a:lnTo>
                <a:lnTo>
                  <a:pt x="20866" y="427989"/>
                </a:lnTo>
                <a:lnTo>
                  <a:pt x="21111" y="427989"/>
                </a:lnTo>
                <a:lnTo>
                  <a:pt x="21831" y="430529"/>
                </a:lnTo>
                <a:lnTo>
                  <a:pt x="21691" y="430529"/>
                </a:lnTo>
                <a:lnTo>
                  <a:pt x="22948" y="434339"/>
                </a:lnTo>
                <a:lnTo>
                  <a:pt x="23274" y="434339"/>
                </a:lnTo>
                <a:lnTo>
                  <a:pt x="24231" y="436879"/>
                </a:lnTo>
                <a:lnTo>
                  <a:pt x="24041" y="436879"/>
                </a:lnTo>
                <a:lnTo>
                  <a:pt x="25654" y="440689"/>
                </a:lnTo>
                <a:lnTo>
                  <a:pt x="26039" y="440689"/>
                </a:lnTo>
                <a:lnTo>
                  <a:pt x="27216" y="443229"/>
                </a:lnTo>
                <a:lnTo>
                  <a:pt x="27000" y="443229"/>
                </a:lnTo>
                <a:lnTo>
                  <a:pt x="28930" y="447039"/>
                </a:lnTo>
                <a:lnTo>
                  <a:pt x="29383" y="447039"/>
                </a:lnTo>
                <a:lnTo>
                  <a:pt x="30772" y="449579"/>
                </a:lnTo>
                <a:lnTo>
                  <a:pt x="31263" y="449579"/>
                </a:lnTo>
                <a:lnTo>
                  <a:pt x="32753" y="452120"/>
                </a:lnTo>
                <a:lnTo>
                  <a:pt x="32486" y="452120"/>
                </a:lnTo>
                <a:lnTo>
                  <a:pt x="34861" y="454660"/>
                </a:lnTo>
                <a:lnTo>
                  <a:pt x="34569" y="454660"/>
                </a:lnTo>
                <a:lnTo>
                  <a:pt x="37096" y="457200"/>
                </a:lnTo>
                <a:lnTo>
                  <a:pt x="36791" y="457200"/>
                </a:lnTo>
                <a:lnTo>
                  <a:pt x="39446" y="459739"/>
                </a:lnTo>
                <a:lnTo>
                  <a:pt x="39116" y="459739"/>
                </a:lnTo>
                <a:lnTo>
                  <a:pt x="41910" y="462279"/>
                </a:lnTo>
                <a:lnTo>
                  <a:pt x="41567" y="462279"/>
                </a:lnTo>
                <a:lnTo>
                  <a:pt x="44475" y="464820"/>
                </a:lnTo>
                <a:lnTo>
                  <a:pt x="45643" y="464820"/>
                </a:lnTo>
                <a:lnTo>
                  <a:pt x="47155" y="466089"/>
                </a:lnTo>
                <a:lnTo>
                  <a:pt x="46786" y="466089"/>
                </a:lnTo>
                <a:lnTo>
                  <a:pt x="49936" y="468629"/>
                </a:lnTo>
                <a:lnTo>
                  <a:pt x="49555" y="468629"/>
                </a:lnTo>
                <a:lnTo>
                  <a:pt x="52806" y="469900"/>
                </a:lnTo>
                <a:lnTo>
                  <a:pt x="52412" y="469900"/>
                </a:lnTo>
                <a:lnTo>
                  <a:pt x="55765" y="472439"/>
                </a:lnTo>
                <a:lnTo>
                  <a:pt x="57099" y="472439"/>
                </a:lnTo>
                <a:lnTo>
                  <a:pt x="58826" y="473710"/>
                </a:lnTo>
                <a:lnTo>
                  <a:pt x="58407" y="473710"/>
                </a:lnTo>
                <a:lnTo>
                  <a:pt x="61950" y="474979"/>
                </a:lnTo>
                <a:lnTo>
                  <a:pt x="61518" y="474979"/>
                </a:lnTo>
                <a:lnTo>
                  <a:pt x="65163" y="476250"/>
                </a:lnTo>
                <a:lnTo>
                  <a:pt x="64719" y="476250"/>
                </a:lnTo>
                <a:lnTo>
                  <a:pt x="68453" y="477520"/>
                </a:lnTo>
                <a:lnTo>
                  <a:pt x="71348" y="477520"/>
                </a:lnTo>
                <a:lnTo>
                  <a:pt x="75222" y="478789"/>
                </a:lnTo>
                <a:lnTo>
                  <a:pt x="74752" y="478789"/>
                </a:lnTo>
                <a:lnTo>
                  <a:pt x="78701" y="480060"/>
                </a:lnTo>
                <a:lnTo>
                  <a:pt x="1794160" y="480060"/>
                </a:lnTo>
                <a:lnTo>
                  <a:pt x="1792465" y="481329"/>
                </a:lnTo>
                <a:lnTo>
                  <a:pt x="1788960" y="483870"/>
                </a:lnTo>
                <a:lnTo>
                  <a:pt x="1785315" y="486410"/>
                </a:lnTo>
                <a:lnTo>
                  <a:pt x="1781556" y="488950"/>
                </a:lnTo>
                <a:lnTo>
                  <a:pt x="1777695" y="490220"/>
                </a:lnTo>
                <a:lnTo>
                  <a:pt x="1773720" y="492760"/>
                </a:lnTo>
                <a:lnTo>
                  <a:pt x="1769643" y="494029"/>
                </a:lnTo>
                <a:lnTo>
                  <a:pt x="1756867" y="497839"/>
                </a:lnTo>
                <a:close/>
              </a:path>
              <a:path w="1828800" h="499110">
                <a:moveTo>
                  <a:pt x="1775625" y="29210"/>
                </a:moveTo>
                <a:lnTo>
                  <a:pt x="1772259" y="26670"/>
                </a:lnTo>
                <a:lnTo>
                  <a:pt x="1772666" y="26670"/>
                </a:lnTo>
                <a:lnTo>
                  <a:pt x="1769211" y="25400"/>
                </a:lnTo>
                <a:lnTo>
                  <a:pt x="1769630" y="25400"/>
                </a:lnTo>
                <a:lnTo>
                  <a:pt x="1766074" y="24129"/>
                </a:lnTo>
                <a:lnTo>
                  <a:pt x="1766506" y="24129"/>
                </a:lnTo>
                <a:lnTo>
                  <a:pt x="1762874" y="22860"/>
                </a:lnTo>
                <a:lnTo>
                  <a:pt x="1763306" y="22860"/>
                </a:lnTo>
                <a:lnTo>
                  <a:pt x="1759585" y="21589"/>
                </a:lnTo>
                <a:lnTo>
                  <a:pt x="1760042" y="21589"/>
                </a:lnTo>
                <a:lnTo>
                  <a:pt x="1756232" y="20320"/>
                </a:lnTo>
                <a:lnTo>
                  <a:pt x="1756689" y="20320"/>
                </a:lnTo>
                <a:lnTo>
                  <a:pt x="1752815" y="19050"/>
                </a:lnTo>
                <a:lnTo>
                  <a:pt x="1746275" y="19050"/>
                </a:lnTo>
                <a:lnTo>
                  <a:pt x="1742198" y="17779"/>
                </a:lnTo>
                <a:lnTo>
                  <a:pt x="1793595" y="17779"/>
                </a:lnTo>
                <a:lnTo>
                  <a:pt x="1795856" y="20320"/>
                </a:lnTo>
                <a:lnTo>
                  <a:pt x="1799107" y="22860"/>
                </a:lnTo>
                <a:lnTo>
                  <a:pt x="1802218" y="25400"/>
                </a:lnTo>
                <a:lnTo>
                  <a:pt x="1804200" y="27939"/>
                </a:lnTo>
                <a:lnTo>
                  <a:pt x="1775231" y="27939"/>
                </a:lnTo>
                <a:lnTo>
                  <a:pt x="1775625" y="29210"/>
                </a:lnTo>
                <a:close/>
              </a:path>
              <a:path w="1828800" h="499110">
                <a:moveTo>
                  <a:pt x="74752" y="20320"/>
                </a:moveTo>
                <a:lnTo>
                  <a:pt x="75222" y="19050"/>
                </a:lnTo>
                <a:lnTo>
                  <a:pt x="78701" y="19050"/>
                </a:lnTo>
                <a:lnTo>
                  <a:pt x="74752" y="20320"/>
                </a:lnTo>
                <a:close/>
              </a:path>
              <a:path w="1828800" h="499110">
                <a:moveTo>
                  <a:pt x="1753285" y="20320"/>
                </a:moveTo>
                <a:lnTo>
                  <a:pt x="1749336" y="19050"/>
                </a:lnTo>
                <a:lnTo>
                  <a:pt x="1752815" y="19050"/>
                </a:lnTo>
                <a:lnTo>
                  <a:pt x="1753285" y="20320"/>
                </a:lnTo>
                <a:close/>
              </a:path>
              <a:path w="1828800" h="499110">
                <a:moveTo>
                  <a:pt x="52412" y="29210"/>
                </a:moveTo>
                <a:lnTo>
                  <a:pt x="52806" y="27939"/>
                </a:lnTo>
                <a:lnTo>
                  <a:pt x="54089" y="27939"/>
                </a:lnTo>
                <a:lnTo>
                  <a:pt x="52412" y="29210"/>
                </a:lnTo>
                <a:close/>
              </a:path>
              <a:path w="1828800" h="499110">
                <a:moveTo>
                  <a:pt x="1781251" y="33020"/>
                </a:moveTo>
                <a:lnTo>
                  <a:pt x="1778101" y="30479"/>
                </a:lnTo>
                <a:lnTo>
                  <a:pt x="1778482" y="30479"/>
                </a:lnTo>
                <a:lnTo>
                  <a:pt x="1775231" y="27939"/>
                </a:lnTo>
                <a:lnTo>
                  <a:pt x="1804200" y="27939"/>
                </a:lnTo>
                <a:lnTo>
                  <a:pt x="1805190" y="29210"/>
                </a:lnTo>
                <a:lnTo>
                  <a:pt x="1808010" y="31750"/>
                </a:lnTo>
                <a:lnTo>
                  <a:pt x="1780882" y="31750"/>
                </a:lnTo>
                <a:lnTo>
                  <a:pt x="1781251" y="33020"/>
                </a:lnTo>
                <a:close/>
              </a:path>
              <a:path w="1828800" h="499110">
                <a:moveTo>
                  <a:pt x="46786" y="33020"/>
                </a:moveTo>
                <a:lnTo>
                  <a:pt x="47155" y="31750"/>
                </a:lnTo>
                <a:lnTo>
                  <a:pt x="48361" y="31750"/>
                </a:lnTo>
                <a:lnTo>
                  <a:pt x="46786" y="33020"/>
                </a:lnTo>
                <a:close/>
              </a:path>
              <a:path w="1828800" h="499110">
                <a:moveTo>
                  <a:pt x="1801037" y="55879"/>
                </a:moveTo>
                <a:lnTo>
                  <a:pt x="1799107" y="52070"/>
                </a:lnTo>
                <a:lnTo>
                  <a:pt x="1799348" y="52070"/>
                </a:lnTo>
                <a:lnTo>
                  <a:pt x="1797253" y="49529"/>
                </a:lnTo>
                <a:lnTo>
                  <a:pt x="1797519" y="49529"/>
                </a:lnTo>
                <a:lnTo>
                  <a:pt x="1795284" y="46989"/>
                </a:lnTo>
                <a:lnTo>
                  <a:pt x="1795551" y="46989"/>
                </a:lnTo>
                <a:lnTo>
                  <a:pt x="1793176" y="44450"/>
                </a:lnTo>
                <a:lnTo>
                  <a:pt x="1793455" y="44450"/>
                </a:lnTo>
                <a:lnTo>
                  <a:pt x="1790941" y="41910"/>
                </a:lnTo>
                <a:lnTo>
                  <a:pt x="1791246" y="41910"/>
                </a:lnTo>
                <a:lnTo>
                  <a:pt x="1788591" y="39370"/>
                </a:lnTo>
                <a:lnTo>
                  <a:pt x="1788909" y="39370"/>
                </a:lnTo>
                <a:lnTo>
                  <a:pt x="1786128" y="36829"/>
                </a:lnTo>
                <a:lnTo>
                  <a:pt x="1786470" y="36829"/>
                </a:lnTo>
                <a:lnTo>
                  <a:pt x="1783562" y="34289"/>
                </a:lnTo>
                <a:lnTo>
                  <a:pt x="1783905" y="34289"/>
                </a:lnTo>
                <a:lnTo>
                  <a:pt x="1780882" y="31750"/>
                </a:lnTo>
                <a:lnTo>
                  <a:pt x="1808010" y="31750"/>
                </a:lnTo>
                <a:lnTo>
                  <a:pt x="1810677" y="35560"/>
                </a:lnTo>
                <a:lnTo>
                  <a:pt x="1813166" y="39370"/>
                </a:lnTo>
                <a:lnTo>
                  <a:pt x="1815503" y="41910"/>
                </a:lnTo>
                <a:lnTo>
                  <a:pt x="1817662" y="45720"/>
                </a:lnTo>
                <a:lnTo>
                  <a:pt x="1819643" y="49529"/>
                </a:lnTo>
                <a:lnTo>
                  <a:pt x="1821446" y="54610"/>
                </a:lnTo>
                <a:lnTo>
                  <a:pt x="1800809" y="54610"/>
                </a:lnTo>
                <a:lnTo>
                  <a:pt x="1801037" y="55879"/>
                </a:lnTo>
                <a:close/>
              </a:path>
              <a:path w="1828800" h="499110">
                <a:moveTo>
                  <a:pt x="27000" y="55879"/>
                </a:moveTo>
                <a:lnTo>
                  <a:pt x="27216" y="54610"/>
                </a:lnTo>
                <a:lnTo>
                  <a:pt x="27643" y="54610"/>
                </a:lnTo>
                <a:lnTo>
                  <a:pt x="27000" y="55879"/>
                </a:lnTo>
                <a:close/>
              </a:path>
              <a:path w="1828800" h="499110">
                <a:moveTo>
                  <a:pt x="1803984" y="62229"/>
                </a:moveTo>
                <a:lnTo>
                  <a:pt x="1802384" y="58420"/>
                </a:lnTo>
                <a:lnTo>
                  <a:pt x="1802587" y="58420"/>
                </a:lnTo>
                <a:lnTo>
                  <a:pt x="1800809" y="54610"/>
                </a:lnTo>
                <a:lnTo>
                  <a:pt x="1821446" y="54610"/>
                </a:lnTo>
                <a:lnTo>
                  <a:pt x="1823046" y="58420"/>
                </a:lnTo>
                <a:lnTo>
                  <a:pt x="1823986" y="60960"/>
                </a:lnTo>
                <a:lnTo>
                  <a:pt x="1803806" y="60960"/>
                </a:lnTo>
                <a:lnTo>
                  <a:pt x="1803984" y="62229"/>
                </a:lnTo>
                <a:close/>
              </a:path>
              <a:path w="1828800" h="499110">
                <a:moveTo>
                  <a:pt x="24041" y="62229"/>
                </a:moveTo>
                <a:lnTo>
                  <a:pt x="24231" y="60960"/>
                </a:lnTo>
                <a:lnTo>
                  <a:pt x="24578" y="60960"/>
                </a:lnTo>
                <a:lnTo>
                  <a:pt x="24041" y="62229"/>
                </a:lnTo>
                <a:close/>
              </a:path>
              <a:path w="1828800" h="499110">
                <a:moveTo>
                  <a:pt x="1806346" y="68579"/>
                </a:moveTo>
                <a:lnTo>
                  <a:pt x="1805076" y="64770"/>
                </a:lnTo>
                <a:lnTo>
                  <a:pt x="1805241" y="64770"/>
                </a:lnTo>
                <a:lnTo>
                  <a:pt x="1803806" y="60960"/>
                </a:lnTo>
                <a:lnTo>
                  <a:pt x="1823986" y="60960"/>
                </a:lnTo>
                <a:lnTo>
                  <a:pt x="1824456" y="62229"/>
                </a:lnTo>
                <a:lnTo>
                  <a:pt x="1825675" y="66039"/>
                </a:lnTo>
                <a:lnTo>
                  <a:pt x="1825926" y="67310"/>
                </a:lnTo>
                <a:lnTo>
                  <a:pt x="1806206" y="67310"/>
                </a:lnTo>
                <a:lnTo>
                  <a:pt x="1806346" y="68579"/>
                </a:lnTo>
                <a:close/>
              </a:path>
              <a:path w="1828800" h="499110">
                <a:moveTo>
                  <a:pt x="21691" y="68579"/>
                </a:moveTo>
                <a:lnTo>
                  <a:pt x="21831" y="67310"/>
                </a:lnTo>
                <a:lnTo>
                  <a:pt x="22110" y="67310"/>
                </a:lnTo>
                <a:lnTo>
                  <a:pt x="21691" y="68579"/>
                </a:lnTo>
                <a:close/>
              </a:path>
              <a:path w="1828800" h="499110">
                <a:moveTo>
                  <a:pt x="1826679" y="427989"/>
                </a:moveTo>
                <a:lnTo>
                  <a:pt x="1807159" y="427989"/>
                </a:lnTo>
                <a:lnTo>
                  <a:pt x="1807959" y="424179"/>
                </a:lnTo>
                <a:lnTo>
                  <a:pt x="1808594" y="420370"/>
                </a:lnTo>
                <a:lnTo>
                  <a:pt x="1809343" y="414020"/>
                </a:lnTo>
                <a:lnTo>
                  <a:pt x="1809263" y="83820"/>
                </a:lnTo>
                <a:lnTo>
                  <a:pt x="1809102" y="82550"/>
                </a:lnTo>
                <a:lnTo>
                  <a:pt x="1808975" y="81279"/>
                </a:lnTo>
                <a:lnTo>
                  <a:pt x="1806206" y="67310"/>
                </a:lnTo>
                <a:lnTo>
                  <a:pt x="1825926" y="67310"/>
                </a:lnTo>
                <a:lnTo>
                  <a:pt x="1826679" y="71120"/>
                </a:lnTo>
                <a:lnTo>
                  <a:pt x="1827466" y="74929"/>
                </a:lnTo>
                <a:lnTo>
                  <a:pt x="1827894" y="78734"/>
                </a:lnTo>
                <a:lnTo>
                  <a:pt x="1827961" y="79326"/>
                </a:lnTo>
                <a:lnTo>
                  <a:pt x="1828038" y="80010"/>
                </a:lnTo>
                <a:lnTo>
                  <a:pt x="1828152" y="81279"/>
                </a:lnTo>
                <a:lnTo>
                  <a:pt x="1828266" y="82550"/>
                </a:lnTo>
                <a:lnTo>
                  <a:pt x="1828380" y="414020"/>
                </a:lnTo>
                <a:lnTo>
                  <a:pt x="1828038" y="419100"/>
                </a:lnTo>
                <a:lnTo>
                  <a:pt x="1826679" y="427989"/>
                </a:lnTo>
                <a:close/>
              </a:path>
              <a:path w="1828800" h="499110">
                <a:moveTo>
                  <a:pt x="19368" y="78734"/>
                </a:moveTo>
                <a:lnTo>
                  <a:pt x="19443" y="77470"/>
                </a:lnTo>
                <a:lnTo>
                  <a:pt x="19604" y="77470"/>
                </a:lnTo>
                <a:lnTo>
                  <a:pt x="19368" y="78734"/>
                </a:lnTo>
                <a:close/>
              </a:path>
              <a:path w="1828800" h="499110">
                <a:moveTo>
                  <a:pt x="21111" y="427989"/>
                </a:moveTo>
                <a:lnTo>
                  <a:pt x="20866" y="427989"/>
                </a:lnTo>
                <a:lnTo>
                  <a:pt x="20751" y="426720"/>
                </a:lnTo>
                <a:lnTo>
                  <a:pt x="21111" y="427989"/>
                </a:lnTo>
                <a:close/>
              </a:path>
              <a:path w="1828800" h="499110">
                <a:moveTo>
                  <a:pt x="1825066" y="434339"/>
                </a:moveTo>
                <a:lnTo>
                  <a:pt x="1805076" y="434339"/>
                </a:lnTo>
                <a:lnTo>
                  <a:pt x="1806346" y="430529"/>
                </a:lnTo>
                <a:lnTo>
                  <a:pt x="1806206" y="430529"/>
                </a:lnTo>
                <a:lnTo>
                  <a:pt x="1807286" y="426720"/>
                </a:lnTo>
                <a:lnTo>
                  <a:pt x="1807159" y="427989"/>
                </a:lnTo>
                <a:lnTo>
                  <a:pt x="1826679" y="427989"/>
                </a:lnTo>
                <a:lnTo>
                  <a:pt x="1825675" y="431800"/>
                </a:lnTo>
                <a:lnTo>
                  <a:pt x="1825066" y="434339"/>
                </a:lnTo>
                <a:close/>
              </a:path>
              <a:path w="1828800" h="499110">
                <a:moveTo>
                  <a:pt x="23274" y="434339"/>
                </a:moveTo>
                <a:lnTo>
                  <a:pt x="22948" y="434339"/>
                </a:lnTo>
                <a:lnTo>
                  <a:pt x="22796" y="433070"/>
                </a:lnTo>
                <a:lnTo>
                  <a:pt x="23274" y="434339"/>
                </a:lnTo>
                <a:close/>
              </a:path>
              <a:path w="1828800" h="499110">
                <a:moveTo>
                  <a:pt x="1823046" y="440689"/>
                </a:moveTo>
                <a:lnTo>
                  <a:pt x="1802384" y="440689"/>
                </a:lnTo>
                <a:lnTo>
                  <a:pt x="1803984" y="436879"/>
                </a:lnTo>
                <a:lnTo>
                  <a:pt x="1803806" y="436879"/>
                </a:lnTo>
                <a:lnTo>
                  <a:pt x="1805241" y="433070"/>
                </a:lnTo>
                <a:lnTo>
                  <a:pt x="1805076" y="434339"/>
                </a:lnTo>
                <a:lnTo>
                  <a:pt x="1825066" y="434339"/>
                </a:lnTo>
                <a:lnTo>
                  <a:pt x="1824456" y="436879"/>
                </a:lnTo>
                <a:lnTo>
                  <a:pt x="1823046" y="440689"/>
                </a:lnTo>
                <a:close/>
              </a:path>
              <a:path w="1828800" h="499110">
                <a:moveTo>
                  <a:pt x="26039" y="440689"/>
                </a:moveTo>
                <a:lnTo>
                  <a:pt x="25654" y="440689"/>
                </a:lnTo>
                <a:lnTo>
                  <a:pt x="25450" y="439420"/>
                </a:lnTo>
                <a:lnTo>
                  <a:pt x="26039" y="440689"/>
                </a:lnTo>
                <a:close/>
              </a:path>
              <a:path w="1828800" h="499110">
                <a:moveTo>
                  <a:pt x="1820244" y="447039"/>
                </a:moveTo>
                <a:lnTo>
                  <a:pt x="1799107" y="447039"/>
                </a:lnTo>
                <a:lnTo>
                  <a:pt x="1801037" y="443229"/>
                </a:lnTo>
                <a:lnTo>
                  <a:pt x="1800809" y="443229"/>
                </a:lnTo>
                <a:lnTo>
                  <a:pt x="1802587" y="439420"/>
                </a:lnTo>
                <a:lnTo>
                  <a:pt x="1802384" y="440689"/>
                </a:lnTo>
                <a:lnTo>
                  <a:pt x="1823046" y="440689"/>
                </a:lnTo>
                <a:lnTo>
                  <a:pt x="1821446" y="444500"/>
                </a:lnTo>
                <a:lnTo>
                  <a:pt x="1820244" y="447039"/>
                </a:lnTo>
                <a:close/>
              </a:path>
              <a:path w="1828800" h="499110">
                <a:moveTo>
                  <a:pt x="29383" y="447039"/>
                </a:moveTo>
                <a:lnTo>
                  <a:pt x="28930" y="447039"/>
                </a:lnTo>
                <a:lnTo>
                  <a:pt x="28689" y="445770"/>
                </a:lnTo>
                <a:lnTo>
                  <a:pt x="29383" y="447039"/>
                </a:lnTo>
                <a:close/>
              </a:path>
              <a:path w="1828800" h="499110">
                <a:moveTo>
                  <a:pt x="1818982" y="449579"/>
                </a:moveTo>
                <a:lnTo>
                  <a:pt x="1797253" y="449579"/>
                </a:lnTo>
                <a:lnTo>
                  <a:pt x="1799348" y="445770"/>
                </a:lnTo>
                <a:lnTo>
                  <a:pt x="1799107" y="447039"/>
                </a:lnTo>
                <a:lnTo>
                  <a:pt x="1820244" y="447039"/>
                </a:lnTo>
                <a:lnTo>
                  <a:pt x="1819643" y="448310"/>
                </a:lnTo>
                <a:lnTo>
                  <a:pt x="1818982" y="449579"/>
                </a:lnTo>
                <a:close/>
              </a:path>
              <a:path w="1828800" h="499110">
                <a:moveTo>
                  <a:pt x="31263" y="449579"/>
                </a:moveTo>
                <a:lnTo>
                  <a:pt x="30772" y="449579"/>
                </a:lnTo>
                <a:lnTo>
                  <a:pt x="30518" y="448310"/>
                </a:lnTo>
                <a:lnTo>
                  <a:pt x="31263" y="449579"/>
                </a:lnTo>
                <a:close/>
              </a:path>
              <a:path w="1828800" h="499110">
                <a:moveTo>
                  <a:pt x="1809343" y="464820"/>
                </a:moveTo>
                <a:lnTo>
                  <a:pt x="1783562" y="464820"/>
                </a:lnTo>
                <a:lnTo>
                  <a:pt x="1786470" y="462279"/>
                </a:lnTo>
                <a:lnTo>
                  <a:pt x="1786128" y="462279"/>
                </a:lnTo>
                <a:lnTo>
                  <a:pt x="1788909" y="459739"/>
                </a:lnTo>
                <a:lnTo>
                  <a:pt x="1788591" y="459739"/>
                </a:lnTo>
                <a:lnTo>
                  <a:pt x="1791246" y="457200"/>
                </a:lnTo>
                <a:lnTo>
                  <a:pt x="1790941" y="457200"/>
                </a:lnTo>
                <a:lnTo>
                  <a:pt x="1793455" y="454660"/>
                </a:lnTo>
                <a:lnTo>
                  <a:pt x="1793176" y="454660"/>
                </a:lnTo>
                <a:lnTo>
                  <a:pt x="1795551" y="452120"/>
                </a:lnTo>
                <a:lnTo>
                  <a:pt x="1795284" y="452120"/>
                </a:lnTo>
                <a:lnTo>
                  <a:pt x="1797519" y="448310"/>
                </a:lnTo>
                <a:lnTo>
                  <a:pt x="1797253" y="449579"/>
                </a:lnTo>
                <a:lnTo>
                  <a:pt x="1818982" y="449579"/>
                </a:lnTo>
                <a:lnTo>
                  <a:pt x="1817662" y="452120"/>
                </a:lnTo>
                <a:lnTo>
                  <a:pt x="1815503" y="455929"/>
                </a:lnTo>
                <a:lnTo>
                  <a:pt x="1813166" y="459739"/>
                </a:lnTo>
                <a:lnTo>
                  <a:pt x="1810677" y="463550"/>
                </a:lnTo>
                <a:lnTo>
                  <a:pt x="1809343" y="464820"/>
                </a:lnTo>
                <a:close/>
              </a:path>
              <a:path w="1828800" h="499110">
                <a:moveTo>
                  <a:pt x="45643" y="464820"/>
                </a:moveTo>
                <a:lnTo>
                  <a:pt x="44475" y="464820"/>
                </a:lnTo>
                <a:lnTo>
                  <a:pt x="44132" y="463550"/>
                </a:lnTo>
                <a:lnTo>
                  <a:pt x="45643" y="464820"/>
                </a:lnTo>
                <a:close/>
              </a:path>
              <a:path w="1828800" h="499110">
                <a:moveTo>
                  <a:pt x="1802218" y="472439"/>
                </a:moveTo>
                <a:lnTo>
                  <a:pt x="1772259" y="472439"/>
                </a:lnTo>
                <a:lnTo>
                  <a:pt x="1775625" y="469900"/>
                </a:lnTo>
                <a:lnTo>
                  <a:pt x="1775231" y="469900"/>
                </a:lnTo>
                <a:lnTo>
                  <a:pt x="1778482" y="468629"/>
                </a:lnTo>
                <a:lnTo>
                  <a:pt x="1778101" y="468629"/>
                </a:lnTo>
                <a:lnTo>
                  <a:pt x="1781251" y="466089"/>
                </a:lnTo>
                <a:lnTo>
                  <a:pt x="1780882" y="466089"/>
                </a:lnTo>
                <a:lnTo>
                  <a:pt x="1783905" y="463550"/>
                </a:lnTo>
                <a:lnTo>
                  <a:pt x="1783562" y="464820"/>
                </a:lnTo>
                <a:lnTo>
                  <a:pt x="1809343" y="464820"/>
                </a:lnTo>
                <a:lnTo>
                  <a:pt x="1808010" y="466089"/>
                </a:lnTo>
                <a:lnTo>
                  <a:pt x="1805190" y="469900"/>
                </a:lnTo>
                <a:lnTo>
                  <a:pt x="1802218" y="472439"/>
                </a:lnTo>
                <a:close/>
              </a:path>
              <a:path w="1828800" h="499110">
                <a:moveTo>
                  <a:pt x="57099" y="472439"/>
                </a:moveTo>
                <a:lnTo>
                  <a:pt x="55765" y="472439"/>
                </a:lnTo>
                <a:lnTo>
                  <a:pt x="55372" y="471170"/>
                </a:lnTo>
                <a:lnTo>
                  <a:pt x="57099" y="472439"/>
                </a:lnTo>
                <a:close/>
              </a:path>
              <a:path w="1828800" h="499110">
                <a:moveTo>
                  <a:pt x="1794160" y="480060"/>
                </a:moveTo>
                <a:lnTo>
                  <a:pt x="1749336" y="480060"/>
                </a:lnTo>
                <a:lnTo>
                  <a:pt x="1753285" y="478789"/>
                </a:lnTo>
                <a:lnTo>
                  <a:pt x="1752815" y="478789"/>
                </a:lnTo>
                <a:lnTo>
                  <a:pt x="1756689" y="477520"/>
                </a:lnTo>
                <a:lnTo>
                  <a:pt x="1759585" y="477520"/>
                </a:lnTo>
                <a:lnTo>
                  <a:pt x="1763306" y="476250"/>
                </a:lnTo>
                <a:lnTo>
                  <a:pt x="1762874" y="476250"/>
                </a:lnTo>
                <a:lnTo>
                  <a:pt x="1766506" y="474979"/>
                </a:lnTo>
                <a:lnTo>
                  <a:pt x="1766074" y="474979"/>
                </a:lnTo>
                <a:lnTo>
                  <a:pt x="1769630" y="473710"/>
                </a:lnTo>
                <a:lnTo>
                  <a:pt x="1769211" y="473710"/>
                </a:lnTo>
                <a:lnTo>
                  <a:pt x="1772666" y="471170"/>
                </a:lnTo>
                <a:lnTo>
                  <a:pt x="1772259" y="472439"/>
                </a:lnTo>
                <a:lnTo>
                  <a:pt x="1802218" y="472439"/>
                </a:lnTo>
                <a:lnTo>
                  <a:pt x="1799107" y="476250"/>
                </a:lnTo>
                <a:lnTo>
                  <a:pt x="1795856" y="478789"/>
                </a:lnTo>
                <a:lnTo>
                  <a:pt x="1794160" y="480060"/>
                </a:lnTo>
                <a:close/>
              </a:path>
              <a:path w="1828800" h="499110">
                <a:moveTo>
                  <a:pt x="82245" y="480060"/>
                </a:moveTo>
                <a:lnTo>
                  <a:pt x="78701" y="480060"/>
                </a:lnTo>
                <a:lnTo>
                  <a:pt x="78232" y="478789"/>
                </a:lnTo>
                <a:lnTo>
                  <a:pt x="82245" y="480060"/>
                </a:lnTo>
                <a:close/>
              </a:path>
              <a:path w="1828800" h="499110">
                <a:moveTo>
                  <a:pt x="1749336" y="480060"/>
                </a:moveTo>
                <a:lnTo>
                  <a:pt x="1745792" y="480060"/>
                </a:lnTo>
                <a:lnTo>
                  <a:pt x="1749806" y="478789"/>
                </a:lnTo>
                <a:lnTo>
                  <a:pt x="1749336" y="480060"/>
                </a:lnTo>
                <a:close/>
              </a:path>
              <a:path w="1828800" h="499110">
                <a:moveTo>
                  <a:pt x="1747951" y="499110"/>
                </a:moveTo>
                <a:lnTo>
                  <a:pt x="80073" y="499110"/>
                </a:lnTo>
                <a:lnTo>
                  <a:pt x="75590" y="497839"/>
                </a:lnTo>
                <a:lnTo>
                  <a:pt x="1752447" y="497839"/>
                </a:lnTo>
                <a:lnTo>
                  <a:pt x="1747951" y="499110"/>
                </a:lnTo>
                <a:close/>
              </a:path>
            </a:pathLst>
          </a:custGeom>
          <a:solidFill>
            <a:srgbClr val="006FC0"/>
          </a:solidFill>
        </p:spPr>
        <p:txBody>
          <a:bodyPr wrap="square" lIns="0" tIns="0" rIns="0" bIns="0" rtlCol="0"/>
          <a:lstStyle/>
          <a:p/>
        </p:txBody>
      </p:sp>
      <p:sp>
        <p:nvSpPr>
          <p:cNvPr id="17" name="object 17"/>
          <p:cNvSpPr/>
          <p:nvPr/>
        </p:nvSpPr>
        <p:spPr>
          <a:xfrm>
            <a:off x="9599917" y="4126026"/>
            <a:ext cx="1828800" cy="499109"/>
          </a:xfrm>
          <a:custGeom>
            <a:avLst/>
            <a:gdLst/>
            <a:ahLst/>
            <a:cxnLst/>
            <a:rect l="l" t="t" r="r" b="b"/>
            <a:pathLst>
              <a:path w="1828800" h="499110">
                <a:moveTo>
                  <a:pt x="1756867" y="497839"/>
                </a:moveTo>
                <a:lnTo>
                  <a:pt x="71170" y="497839"/>
                </a:lnTo>
                <a:lnTo>
                  <a:pt x="62572" y="495300"/>
                </a:lnTo>
                <a:lnTo>
                  <a:pt x="54317" y="492760"/>
                </a:lnTo>
                <a:lnTo>
                  <a:pt x="50342" y="490220"/>
                </a:lnTo>
                <a:lnTo>
                  <a:pt x="46481" y="488950"/>
                </a:lnTo>
                <a:lnTo>
                  <a:pt x="25806" y="472439"/>
                </a:lnTo>
                <a:lnTo>
                  <a:pt x="22847" y="469900"/>
                </a:lnTo>
                <a:lnTo>
                  <a:pt x="20027" y="466089"/>
                </a:lnTo>
                <a:lnTo>
                  <a:pt x="17360" y="463550"/>
                </a:lnTo>
                <a:lnTo>
                  <a:pt x="14858" y="459739"/>
                </a:lnTo>
                <a:lnTo>
                  <a:pt x="2362" y="431800"/>
                </a:lnTo>
                <a:lnTo>
                  <a:pt x="1358" y="427989"/>
                </a:lnTo>
                <a:lnTo>
                  <a:pt x="0" y="419100"/>
                </a:lnTo>
                <a:lnTo>
                  <a:pt x="76" y="79326"/>
                </a:lnTo>
                <a:lnTo>
                  <a:pt x="571" y="74929"/>
                </a:lnTo>
                <a:lnTo>
                  <a:pt x="1358" y="71120"/>
                </a:lnTo>
                <a:lnTo>
                  <a:pt x="2362" y="66039"/>
                </a:lnTo>
                <a:lnTo>
                  <a:pt x="3568" y="62229"/>
                </a:lnTo>
                <a:lnTo>
                  <a:pt x="4991" y="58420"/>
                </a:lnTo>
                <a:lnTo>
                  <a:pt x="6591" y="54610"/>
                </a:lnTo>
                <a:lnTo>
                  <a:pt x="8394" y="49529"/>
                </a:lnTo>
                <a:lnTo>
                  <a:pt x="10375" y="45720"/>
                </a:lnTo>
                <a:lnTo>
                  <a:pt x="12534" y="41910"/>
                </a:lnTo>
                <a:lnTo>
                  <a:pt x="14858" y="39370"/>
                </a:lnTo>
                <a:lnTo>
                  <a:pt x="17360" y="35560"/>
                </a:lnTo>
                <a:lnTo>
                  <a:pt x="20027" y="31750"/>
                </a:lnTo>
                <a:lnTo>
                  <a:pt x="22847" y="29210"/>
                </a:lnTo>
                <a:lnTo>
                  <a:pt x="25806" y="25400"/>
                </a:lnTo>
                <a:lnTo>
                  <a:pt x="28930" y="22860"/>
                </a:lnTo>
                <a:lnTo>
                  <a:pt x="32181" y="20320"/>
                </a:lnTo>
                <a:lnTo>
                  <a:pt x="35559" y="16510"/>
                </a:lnTo>
                <a:lnTo>
                  <a:pt x="39077" y="13970"/>
                </a:lnTo>
                <a:lnTo>
                  <a:pt x="42722" y="12700"/>
                </a:lnTo>
                <a:lnTo>
                  <a:pt x="46481" y="10160"/>
                </a:lnTo>
                <a:lnTo>
                  <a:pt x="50342" y="7620"/>
                </a:lnTo>
                <a:lnTo>
                  <a:pt x="58394" y="5079"/>
                </a:lnTo>
                <a:lnTo>
                  <a:pt x="66827" y="2539"/>
                </a:lnTo>
                <a:lnTo>
                  <a:pt x="75590" y="0"/>
                </a:lnTo>
                <a:lnTo>
                  <a:pt x="1752447" y="0"/>
                </a:lnTo>
                <a:lnTo>
                  <a:pt x="1785315" y="12700"/>
                </a:lnTo>
                <a:lnTo>
                  <a:pt x="1788960" y="13970"/>
                </a:lnTo>
                <a:lnTo>
                  <a:pt x="1792477" y="16510"/>
                </a:lnTo>
                <a:lnTo>
                  <a:pt x="1793604" y="17779"/>
                </a:lnTo>
                <a:lnTo>
                  <a:pt x="85839" y="17779"/>
                </a:lnTo>
                <a:lnTo>
                  <a:pt x="81762" y="19050"/>
                </a:lnTo>
                <a:lnTo>
                  <a:pt x="75222" y="19050"/>
                </a:lnTo>
                <a:lnTo>
                  <a:pt x="71348" y="20320"/>
                </a:lnTo>
                <a:lnTo>
                  <a:pt x="71805" y="20320"/>
                </a:lnTo>
                <a:lnTo>
                  <a:pt x="67995" y="21589"/>
                </a:lnTo>
                <a:lnTo>
                  <a:pt x="68452" y="21589"/>
                </a:lnTo>
                <a:lnTo>
                  <a:pt x="64731" y="22860"/>
                </a:lnTo>
                <a:lnTo>
                  <a:pt x="65163" y="22860"/>
                </a:lnTo>
                <a:lnTo>
                  <a:pt x="61531" y="24129"/>
                </a:lnTo>
                <a:lnTo>
                  <a:pt x="61950" y="24129"/>
                </a:lnTo>
                <a:lnTo>
                  <a:pt x="58407" y="25400"/>
                </a:lnTo>
                <a:lnTo>
                  <a:pt x="58826" y="25400"/>
                </a:lnTo>
                <a:lnTo>
                  <a:pt x="55372" y="26670"/>
                </a:lnTo>
                <a:lnTo>
                  <a:pt x="55778" y="26670"/>
                </a:lnTo>
                <a:lnTo>
                  <a:pt x="54095" y="27939"/>
                </a:lnTo>
                <a:lnTo>
                  <a:pt x="52806" y="27939"/>
                </a:lnTo>
                <a:lnTo>
                  <a:pt x="49555" y="30479"/>
                </a:lnTo>
                <a:lnTo>
                  <a:pt x="49936" y="30479"/>
                </a:lnTo>
                <a:lnTo>
                  <a:pt x="48361" y="31750"/>
                </a:lnTo>
                <a:lnTo>
                  <a:pt x="47155" y="31750"/>
                </a:lnTo>
                <a:lnTo>
                  <a:pt x="44132" y="34289"/>
                </a:lnTo>
                <a:lnTo>
                  <a:pt x="44475" y="34289"/>
                </a:lnTo>
                <a:lnTo>
                  <a:pt x="41567" y="36829"/>
                </a:lnTo>
                <a:lnTo>
                  <a:pt x="41909" y="36829"/>
                </a:lnTo>
                <a:lnTo>
                  <a:pt x="39116" y="39370"/>
                </a:lnTo>
                <a:lnTo>
                  <a:pt x="39446" y="39370"/>
                </a:lnTo>
                <a:lnTo>
                  <a:pt x="36791" y="41910"/>
                </a:lnTo>
                <a:lnTo>
                  <a:pt x="37096" y="41910"/>
                </a:lnTo>
                <a:lnTo>
                  <a:pt x="34569" y="44450"/>
                </a:lnTo>
                <a:lnTo>
                  <a:pt x="34861" y="44450"/>
                </a:lnTo>
                <a:lnTo>
                  <a:pt x="32486" y="46989"/>
                </a:lnTo>
                <a:lnTo>
                  <a:pt x="32753" y="46989"/>
                </a:lnTo>
                <a:lnTo>
                  <a:pt x="30518" y="49529"/>
                </a:lnTo>
                <a:lnTo>
                  <a:pt x="30784" y="49529"/>
                </a:lnTo>
                <a:lnTo>
                  <a:pt x="28689" y="52070"/>
                </a:lnTo>
                <a:lnTo>
                  <a:pt x="28930" y="52070"/>
                </a:lnTo>
                <a:lnTo>
                  <a:pt x="27643" y="54610"/>
                </a:lnTo>
                <a:lnTo>
                  <a:pt x="27216" y="54610"/>
                </a:lnTo>
                <a:lnTo>
                  <a:pt x="25450" y="58420"/>
                </a:lnTo>
                <a:lnTo>
                  <a:pt x="25653" y="58420"/>
                </a:lnTo>
                <a:lnTo>
                  <a:pt x="24587" y="60960"/>
                </a:lnTo>
                <a:lnTo>
                  <a:pt x="24231" y="60960"/>
                </a:lnTo>
                <a:lnTo>
                  <a:pt x="22796" y="64770"/>
                </a:lnTo>
                <a:lnTo>
                  <a:pt x="22961" y="64770"/>
                </a:lnTo>
                <a:lnTo>
                  <a:pt x="22114" y="67310"/>
                </a:lnTo>
                <a:lnTo>
                  <a:pt x="21831" y="67310"/>
                </a:lnTo>
                <a:lnTo>
                  <a:pt x="20878" y="71120"/>
                </a:lnTo>
                <a:lnTo>
                  <a:pt x="20078" y="74929"/>
                </a:lnTo>
                <a:lnTo>
                  <a:pt x="19604" y="77470"/>
                </a:lnTo>
                <a:lnTo>
                  <a:pt x="19443" y="77470"/>
                </a:lnTo>
                <a:lnTo>
                  <a:pt x="18787" y="83820"/>
                </a:lnTo>
                <a:lnTo>
                  <a:pt x="18694" y="414020"/>
                </a:lnTo>
                <a:lnTo>
                  <a:pt x="18935" y="416560"/>
                </a:lnTo>
                <a:lnTo>
                  <a:pt x="19367" y="420370"/>
                </a:lnTo>
                <a:lnTo>
                  <a:pt x="19977" y="424179"/>
                </a:lnTo>
                <a:lnTo>
                  <a:pt x="20878" y="427989"/>
                </a:lnTo>
                <a:lnTo>
                  <a:pt x="21111" y="427989"/>
                </a:lnTo>
                <a:lnTo>
                  <a:pt x="21831" y="430529"/>
                </a:lnTo>
                <a:lnTo>
                  <a:pt x="21691" y="430529"/>
                </a:lnTo>
                <a:lnTo>
                  <a:pt x="22961" y="434339"/>
                </a:lnTo>
                <a:lnTo>
                  <a:pt x="23274" y="434339"/>
                </a:lnTo>
                <a:lnTo>
                  <a:pt x="24231" y="436879"/>
                </a:lnTo>
                <a:lnTo>
                  <a:pt x="24053" y="436879"/>
                </a:lnTo>
                <a:lnTo>
                  <a:pt x="25653" y="440689"/>
                </a:lnTo>
                <a:lnTo>
                  <a:pt x="26039" y="440689"/>
                </a:lnTo>
                <a:lnTo>
                  <a:pt x="27216" y="443229"/>
                </a:lnTo>
                <a:lnTo>
                  <a:pt x="27000" y="443229"/>
                </a:lnTo>
                <a:lnTo>
                  <a:pt x="28930" y="447039"/>
                </a:lnTo>
                <a:lnTo>
                  <a:pt x="29387" y="447039"/>
                </a:lnTo>
                <a:lnTo>
                  <a:pt x="30784" y="449579"/>
                </a:lnTo>
                <a:lnTo>
                  <a:pt x="31263" y="449579"/>
                </a:lnTo>
                <a:lnTo>
                  <a:pt x="32753" y="452120"/>
                </a:lnTo>
                <a:lnTo>
                  <a:pt x="32486" y="452120"/>
                </a:lnTo>
                <a:lnTo>
                  <a:pt x="34861" y="454660"/>
                </a:lnTo>
                <a:lnTo>
                  <a:pt x="34569" y="454660"/>
                </a:lnTo>
                <a:lnTo>
                  <a:pt x="37096" y="457200"/>
                </a:lnTo>
                <a:lnTo>
                  <a:pt x="36791" y="457200"/>
                </a:lnTo>
                <a:lnTo>
                  <a:pt x="39446" y="459739"/>
                </a:lnTo>
                <a:lnTo>
                  <a:pt x="39116" y="459739"/>
                </a:lnTo>
                <a:lnTo>
                  <a:pt x="41909" y="462279"/>
                </a:lnTo>
                <a:lnTo>
                  <a:pt x="41567" y="462279"/>
                </a:lnTo>
                <a:lnTo>
                  <a:pt x="44475" y="464820"/>
                </a:lnTo>
                <a:lnTo>
                  <a:pt x="45643" y="464820"/>
                </a:lnTo>
                <a:lnTo>
                  <a:pt x="47155" y="466089"/>
                </a:lnTo>
                <a:lnTo>
                  <a:pt x="46786" y="466089"/>
                </a:lnTo>
                <a:lnTo>
                  <a:pt x="49936" y="468629"/>
                </a:lnTo>
                <a:lnTo>
                  <a:pt x="49555" y="468629"/>
                </a:lnTo>
                <a:lnTo>
                  <a:pt x="52806" y="469900"/>
                </a:lnTo>
                <a:lnTo>
                  <a:pt x="52412" y="469900"/>
                </a:lnTo>
                <a:lnTo>
                  <a:pt x="55778" y="472439"/>
                </a:lnTo>
                <a:lnTo>
                  <a:pt x="57099" y="472439"/>
                </a:lnTo>
                <a:lnTo>
                  <a:pt x="58826" y="473710"/>
                </a:lnTo>
                <a:lnTo>
                  <a:pt x="58407" y="473710"/>
                </a:lnTo>
                <a:lnTo>
                  <a:pt x="61950" y="474979"/>
                </a:lnTo>
                <a:lnTo>
                  <a:pt x="61531" y="474979"/>
                </a:lnTo>
                <a:lnTo>
                  <a:pt x="65163" y="476250"/>
                </a:lnTo>
                <a:lnTo>
                  <a:pt x="64731" y="476250"/>
                </a:lnTo>
                <a:lnTo>
                  <a:pt x="68452" y="477520"/>
                </a:lnTo>
                <a:lnTo>
                  <a:pt x="71348" y="477520"/>
                </a:lnTo>
                <a:lnTo>
                  <a:pt x="75222" y="478789"/>
                </a:lnTo>
                <a:lnTo>
                  <a:pt x="74752" y="478789"/>
                </a:lnTo>
                <a:lnTo>
                  <a:pt x="78701" y="480060"/>
                </a:lnTo>
                <a:lnTo>
                  <a:pt x="1794167" y="480060"/>
                </a:lnTo>
                <a:lnTo>
                  <a:pt x="1792477" y="481329"/>
                </a:lnTo>
                <a:lnTo>
                  <a:pt x="1788960" y="483870"/>
                </a:lnTo>
                <a:lnTo>
                  <a:pt x="1785315" y="486410"/>
                </a:lnTo>
                <a:lnTo>
                  <a:pt x="1781555" y="488950"/>
                </a:lnTo>
                <a:lnTo>
                  <a:pt x="1777695" y="490220"/>
                </a:lnTo>
                <a:lnTo>
                  <a:pt x="1773720" y="492760"/>
                </a:lnTo>
                <a:lnTo>
                  <a:pt x="1769643" y="494029"/>
                </a:lnTo>
                <a:lnTo>
                  <a:pt x="1756867" y="497839"/>
                </a:lnTo>
                <a:close/>
              </a:path>
              <a:path w="1828800" h="499110">
                <a:moveTo>
                  <a:pt x="1775625" y="29210"/>
                </a:moveTo>
                <a:lnTo>
                  <a:pt x="1772259" y="26670"/>
                </a:lnTo>
                <a:lnTo>
                  <a:pt x="1772666" y="26670"/>
                </a:lnTo>
                <a:lnTo>
                  <a:pt x="1769211" y="25400"/>
                </a:lnTo>
                <a:lnTo>
                  <a:pt x="1769630" y="25400"/>
                </a:lnTo>
                <a:lnTo>
                  <a:pt x="1766087" y="24129"/>
                </a:lnTo>
                <a:lnTo>
                  <a:pt x="1766506" y="24129"/>
                </a:lnTo>
                <a:lnTo>
                  <a:pt x="1762874" y="22860"/>
                </a:lnTo>
                <a:lnTo>
                  <a:pt x="1763306" y="22860"/>
                </a:lnTo>
                <a:lnTo>
                  <a:pt x="1759584" y="21589"/>
                </a:lnTo>
                <a:lnTo>
                  <a:pt x="1760042" y="21589"/>
                </a:lnTo>
                <a:lnTo>
                  <a:pt x="1756232" y="20320"/>
                </a:lnTo>
                <a:lnTo>
                  <a:pt x="1756689" y="20320"/>
                </a:lnTo>
                <a:lnTo>
                  <a:pt x="1752815" y="19050"/>
                </a:lnTo>
                <a:lnTo>
                  <a:pt x="1746275" y="19050"/>
                </a:lnTo>
                <a:lnTo>
                  <a:pt x="1742198" y="17779"/>
                </a:lnTo>
                <a:lnTo>
                  <a:pt x="1793604" y="17779"/>
                </a:lnTo>
                <a:lnTo>
                  <a:pt x="1795856" y="20320"/>
                </a:lnTo>
                <a:lnTo>
                  <a:pt x="1799107" y="22860"/>
                </a:lnTo>
                <a:lnTo>
                  <a:pt x="1802231" y="25400"/>
                </a:lnTo>
                <a:lnTo>
                  <a:pt x="1804204" y="27939"/>
                </a:lnTo>
                <a:lnTo>
                  <a:pt x="1775231" y="27939"/>
                </a:lnTo>
                <a:lnTo>
                  <a:pt x="1775625" y="29210"/>
                </a:lnTo>
                <a:close/>
              </a:path>
              <a:path w="1828800" h="499110">
                <a:moveTo>
                  <a:pt x="74752" y="20320"/>
                </a:moveTo>
                <a:lnTo>
                  <a:pt x="75222" y="19050"/>
                </a:lnTo>
                <a:lnTo>
                  <a:pt x="78701" y="19050"/>
                </a:lnTo>
                <a:lnTo>
                  <a:pt x="74752" y="20320"/>
                </a:lnTo>
                <a:close/>
              </a:path>
              <a:path w="1828800" h="499110">
                <a:moveTo>
                  <a:pt x="1753285" y="20320"/>
                </a:moveTo>
                <a:lnTo>
                  <a:pt x="1749336" y="19050"/>
                </a:lnTo>
                <a:lnTo>
                  <a:pt x="1752815" y="19050"/>
                </a:lnTo>
                <a:lnTo>
                  <a:pt x="1753285" y="20320"/>
                </a:lnTo>
                <a:close/>
              </a:path>
              <a:path w="1828800" h="499110">
                <a:moveTo>
                  <a:pt x="52412" y="29210"/>
                </a:moveTo>
                <a:lnTo>
                  <a:pt x="52806" y="27939"/>
                </a:lnTo>
                <a:lnTo>
                  <a:pt x="54095" y="27939"/>
                </a:lnTo>
                <a:lnTo>
                  <a:pt x="52412" y="29210"/>
                </a:lnTo>
                <a:close/>
              </a:path>
              <a:path w="1828800" h="499110">
                <a:moveTo>
                  <a:pt x="1781251" y="33020"/>
                </a:moveTo>
                <a:lnTo>
                  <a:pt x="1778101" y="30479"/>
                </a:lnTo>
                <a:lnTo>
                  <a:pt x="1778482" y="30479"/>
                </a:lnTo>
                <a:lnTo>
                  <a:pt x="1775231" y="27939"/>
                </a:lnTo>
                <a:lnTo>
                  <a:pt x="1804204" y="27939"/>
                </a:lnTo>
                <a:lnTo>
                  <a:pt x="1805190" y="29210"/>
                </a:lnTo>
                <a:lnTo>
                  <a:pt x="1808010" y="31750"/>
                </a:lnTo>
                <a:lnTo>
                  <a:pt x="1780882" y="31750"/>
                </a:lnTo>
                <a:lnTo>
                  <a:pt x="1781251" y="33020"/>
                </a:lnTo>
                <a:close/>
              </a:path>
              <a:path w="1828800" h="499110">
                <a:moveTo>
                  <a:pt x="46786" y="33020"/>
                </a:moveTo>
                <a:lnTo>
                  <a:pt x="47155" y="31750"/>
                </a:lnTo>
                <a:lnTo>
                  <a:pt x="48361" y="31750"/>
                </a:lnTo>
                <a:lnTo>
                  <a:pt x="46786" y="33020"/>
                </a:lnTo>
                <a:close/>
              </a:path>
              <a:path w="1828800" h="499110">
                <a:moveTo>
                  <a:pt x="1801037" y="55879"/>
                </a:moveTo>
                <a:lnTo>
                  <a:pt x="1799107" y="52070"/>
                </a:lnTo>
                <a:lnTo>
                  <a:pt x="1799348" y="52070"/>
                </a:lnTo>
                <a:lnTo>
                  <a:pt x="1797253" y="49529"/>
                </a:lnTo>
                <a:lnTo>
                  <a:pt x="1797519" y="49529"/>
                </a:lnTo>
                <a:lnTo>
                  <a:pt x="1795284" y="46989"/>
                </a:lnTo>
                <a:lnTo>
                  <a:pt x="1795551" y="46989"/>
                </a:lnTo>
                <a:lnTo>
                  <a:pt x="1793176" y="44450"/>
                </a:lnTo>
                <a:lnTo>
                  <a:pt x="1793468" y="44450"/>
                </a:lnTo>
                <a:lnTo>
                  <a:pt x="1790941" y="41910"/>
                </a:lnTo>
                <a:lnTo>
                  <a:pt x="1791246" y="41910"/>
                </a:lnTo>
                <a:lnTo>
                  <a:pt x="1788591" y="39370"/>
                </a:lnTo>
                <a:lnTo>
                  <a:pt x="1788922" y="39370"/>
                </a:lnTo>
                <a:lnTo>
                  <a:pt x="1786127" y="36829"/>
                </a:lnTo>
                <a:lnTo>
                  <a:pt x="1786470" y="36829"/>
                </a:lnTo>
                <a:lnTo>
                  <a:pt x="1783562" y="34289"/>
                </a:lnTo>
                <a:lnTo>
                  <a:pt x="1783905" y="34289"/>
                </a:lnTo>
                <a:lnTo>
                  <a:pt x="1780882" y="31750"/>
                </a:lnTo>
                <a:lnTo>
                  <a:pt x="1808010" y="31750"/>
                </a:lnTo>
                <a:lnTo>
                  <a:pt x="1810677" y="35560"/>
                </a:lnTo>
                <a:lnTo>
                  <a:pt x="1813178" y="39370"/>
                </a:lnTo>
                <a:lnTo>
                  <a:pt x="1815503" y="41910"/>
                </a:lnTo>
                <a:lnTo>
                  <a:pt x="1817662" y="45720"/>
                </a:lnTo>
                <a:lnTo>
                  <a:pt x="1819643" y="49529"/>
                </a:lnTo>
                <a:lnTo>
                  <a:pt x="1821446" y="54610"/>
                </a:lnTo>
                <a:lnTo>
                  <a:pt x="1800821" y="54610"/>
                </a:lnTo>
                <a:lnTo>
                  <a:pt x="1801037" y="55879"/>
                </a:lnTo>
                <a:close/>
              </a:path>
              <a:path w="1828800" h="499110">
                <a:moveTo>
                  <a:pt x="27000" y="55879"/>
                </a:moveTo>
                <a:lnTo>
                  <a:pt x="27216" y="54610"/>
                </a:lnTo>
                <a:lnTo>
                  <a:pt x="27643" y="54610"/>
                </a:lnTo>
                <a:lnTo>
                  <a:pt x="27000" y="55879"/>
                </a:lnTo>
                <a:close/>
              </a:path>
              <a:path w="1828800" h="499110">
                <a:moveTo>
                  <a:pt x="1803984" y="62229"/>
                </a:moveTo>
                <a:lnTo>
                  <a:pt x="1802383" y="58420"/>
                </a:lnTo>
                <a:lnTo>
                  <a:pt x="1802587" y="58420"/>
                </a:lnTo>
                <a:lnTo>
                  <a:pt x="1800821" y="54610"/>
                </a:lnTo>
                <a:lnTo>
                  <a:pt x="1821446" y="54610"/>
                </a:lnTo>
                <a:lnTo>
                  <a:pt x="1823046" y="58420"/>
                </a:lnTo>
                <a:lnTo>
                  <a:pt x="1823995" y="60960"/>
                </a:lnTo>
                <a:lnTo>
                  <a:pt x="1803806" y="60960"/>
                </a:lnTo>
                <a:lnTo>
                  <a:pt x="1803984" y="62229"/>
                </a:lnTo>
                <a:close/>
              </a:path>
              <a:path w="1828800" h="499110">
                <a:moveTo>
                  <a:pt x="24053" y="62229"/>
                </a:moveTo>
                <a:lnTo>
                  <a:pt x="24231" y="60960"/>
                </a:lnTo>
                <a:lnTo>
                  <a:pt x="24587" y="60960"/>
                </a:lnTo>
                <a:lnTo>
                  <a:pt x="24053" y="62229"/>
                </a:lnTo>
                <a:close/>
              </a:path>
              <a:path w="1828800" h="499110">
                <a:moveTo>
                  <a:pt x="1806346" y="68579"/>
                </a:moveTo>
                <a:lnTo>
                  <a:pt x="1805076" y="64770"/>
                </a:lnTo>
                <a:lnTo>
                  <a:pt x="1805241" y="64770"/>
                </a:lnTo>
                <a:lnTo>
                  <a:pt x="1803806" y="60960"/>
                </a:lnTo>
                <a:lnTo>
                  <a:pt x="1823995" y="60960"/>
                </a:lnTo>
                <a:lnTo>
                  <a:pt x="1824469" y="62229"/>
                </a:lnTo>
                <a:lnTo>
                  <a:pt x="1825675" y="66039"/>
                </a:lnTo>
                <a:lnTo>
                  <a:pt x="1825926" y="67310"/>
                </a:lnTo>
                <a:lnTo>
                  <a:pt x="1806206" y="67310"/>
                </a:lnTo>
                <a:lnTo>
                  <a:pt x="1806346" y="68579"/>
                </a:lnTo>
                <a:close/>
              </a:path>
              <a:path w="1828800" h="499110">
                <a:moveTo>
                  <a:pt x="21691" y="68579"/>
                </a:moveTo>
                <a:lnTo>
                  <a:pt x="21831" y="67310"/>
                </a:lnTo>
                <a:lnTo>
                  <a:pt x="22114" y="67310"/>
                </a:lnTo>
                <a:lnTo>
                  <a:pt x="21691" y="68579"/>
                </a:lnTo>
                <a:close/>
              </a:path>
              <a:path w="1828800" h="499110">
                <a:moveTo>
                  <a:pt x="1826679" y="427989"/>
                </a:moveTo>
                <a:lnTo>
                  <a:pt x="1807159" y="427989"/>
                </a:lnTo>
                <a:lnTo>
                  <a:pt x="1807959" y="424179"/>
                </a:lnTo>
                <a:lnTo>
                  <a:pt x="1808594" y="420370"/>
                </a:lnTo>
                <a:lnTo>
                  <a:pt x="1809064" y="416560"/>
                </a:lnTo>
                <a:lnTo>
                  <a:pt x="1809343" y="414020"/>
                </a:lnTo>
                <a:lnTo>
                  <a:pt x="1809267" y="83820"/>
                </a:lnTo>
                <a:lnTo>
                  <a:pt x="1809102" y="82550"/>
                </a:lnTo>
                <a:lnTo>
                  <a:pt x="1808975" y="81279"/>
                </a:lnTo>
                <a:lnTo>
                  <a:pt x="1806206" y="67310"/>
                </a:lnTo>
                <a:lnTo>
                  <a:pt x="1825926" y="67310"/>
                </a:lnTo>
                <a:lnTo>
                  <a:pt x="1826679" y="71120"/>
                </a:lnTo>
                <a:lnTo>
                  <a:pt x="1827466" y="74929"/>
                </a:lnTo>
                <a:lnTo>
                  <a:pt x="1827894" y="78734"/>
                </a:lnTo>
                <a:lnTo>
                  <a:pt x="1828380" y="414020"/>
                </a:lnTo>
                <a:lnTo>
                  <a:pt x="1828038" y="419100"/>
                </a:lnTo>
                <a:lnTo>
                  <a:pt x="1826679" y="427989"/>
                </a:lnTo>
                <a:close/>
              </a:path>
              <a:path w="1828800" h="499110">
                <a:moveTo>
                  <a:pt x="19368" y="78734"/>
                </a:moveTo>
                <a:lnTo>
                  <a:pt x="19443" y="77470"/>
                </a:lnTo>
                <a:lnTo>
                  <a:pt x="19604" y="77470"/>
                </a:lnTo>
                <a:lnTo>
                  <a:pt x="19368" y="78734"/>
                </a:lnTo>
                <a:close/>
              </a:path>
              <a:path w="1828800" h="499110">
                <a:moveTo>
                  <a:pt x="21111" y="427989"/>
                </a:moveTo>
                <a:lnTo>
                  <a:pt x="20878" y="427989"/>
                </a:lnTo>
                <a:lnTo>
                  <a:pt x="20751" y="426720"/>
                </a:lnTo>
                <a:lnTo>
                  <a:pt x="21111" y="427989"/>
                </a:lnTo>
                <a:close/>
              </a:path>
              <a:path w="1828800" h="499110">
                <a:moveTo>
                  <a:pt x="1825072" y="434339"/>
                </a:moveTo>
                <a:lnTo>
                  <a:pt x="1805076" y="434339"/>
                </a:lnTo>
                <a:lnTo>
                  <a:pt x="1806346" y="430529"/>
                </a:lnTo>
                <a:lnTo>
                  <a:pt x="1806206" y="430529"/>
                </a:lnTo>
                <a:lnTo>
                  <a:pt x="1807286" y="426720"/>
                </a:lnTo>
                <a:lnTo>
                  <a:pt x="1807159" y="427989"/>
                </a:lnTo>
                <a:lnTo>
                  <a:pt x="1826679" y="427989"/>
                </a:lnTo>
                <a:lnTo>
                  <a:pt x="1825675" y="431800"/>
                </a:lnTo>
                <a:lnTo>
                  <a:pt x="1825072" y="434339"/>
                </a:lnTo>
                <a:close/>
              </a:path>
              <a:path w="1828800" h="499110">
                <a:moveTo>
                  <a:pt x="23274" y="434339"/>
                </a:moveTo>
                <a:lnTo>
                  <a:pt x="22961" y="434339"/>
                </a:lnTo>
                <a:lnTo>
                  <a:pt x="22796" y="433070"/>
                </a:lnTo>
                <a:lnTo>
                  <a:pt x="23274" y="434339"/>
                </a:lnTo>
                <a:close/>
              </a:path>
              <a:path w="1828800" h="499110">
                <a:moveTo>
                  <a:pt x="1823046" y="440689"/>
                </a:moveTo>
                <a:lnTo>
                  <a:pt x="1802383" y="440689"/>
                </a:lnTo>
                <a:lnTo>
                  <a:pt x="1803984" y="436879"/>
                </a:lnTo>
                <a:lnTo>
                  <a:pt x="1803806" y="436879"/>
                </a:lnTo>
                <a:lnTo>
                  <a:pt x="1805241" y="433070"/>
                </a:lnTo>
                <a:lnTo>
                  <a:pt x="1805076" y="434339"/>
                </a:lnTo>
                <a:lnTo>
                  <a:pt x="1825072" y="434339"/>
                </a:lnTo>
                <a:lnTo>
                  <a:pt x="1824469" y="436879"/>
                </a:lnTo>
                <a:lnTo>
                  <a:pt x="1823046" y="440689"/>
                </a:lnTo>
                <a:close/>
              </a:path>
              <a:path w="1828800" h="499110">
                <a:moveTo>
                  <a:pt x="26039" y="440689"/>
                </a:moveTo>
                <a:lnTo>
                  <a:pt x="25653" y="440689"/>
                </a:lnTo>
                <a:lnTo>
                  <a:pt x="25450" y="439420"/>
                </a:lnTo>
                <a:lnTo>
                  <a:pt x="26039" y="440689"/>
                </a:lnTo>
                <a:close/>
              </a:path>
              <a:path w="1828800" h="499110">
                <a:moveTo>
                  <a:pt x="1820244" y="447039"/>
                </a:moveTo>
                <a:lnTo>
                  <a:pt x="1799107" y="447039"/>
                </a:lnTo>
                <a:lnTo>
                  <a:pt x="1801037" y="443229"/>
                </a:lnTo>
                <a:lnTo>
                  <a:pt x="1800821" y="443229"/>
                </a:lnTo>
                <a:lnTo>
                  <a:pt x="1802587" y="439420"/>
                </a:lnTo>
                <a:lnTo>
                  <a:pt x="1802383" y="440689"/>
                </a:lnTo>
                <a:lnTo>
                  <a:pt x="1823046" y="440689"/>
                </a:lnTo>
                <a:lnTo>
                  <a:pt x="1821446" y="444500"/>
                </a:lnTo>
                <a:lnTo>
                  <a:pt x="1820244" y="447039"/>
                </a:lnTo>
                <a:close/>
              </a:path>
              <a:path w="1828800" h="499110">
                <a:moveTo>
                  <a:pt x="29387" y="447039"/>
                </a:moveTo>
                <a:lnTo>
                  <a:pt x="28930" y="447039"/>
                </a:lnTo>
                <a:lnTo>
                  <a:pt x="28689" y="445770"/>
                </a:lnTo>
                <a:lnTo>
                  <a:pt x="29387" y="447039"/>
                </a:lnTo>
                <a:close/>
              </a:path>
              <a:path w="1828800" h="499110">
                <a:moveTo>
                  <a:pt x="1818982" y="449579"/>
                </a:moveTo>
                <a:lnTo>
                  <a:pt x="1797253" y="449579"/>
                </a:lnTo>
                <a:lnTo>
                  <a:pt x="1799348" y="445770"/>
                </a:lnTo>
                <a:lnTo>
                  <a:pt x="1799107" y="447039"/>
                </a:lnTo>
                <a:lnTo>
                  <a:pt x="1820244" y="447039"/>
                </a:lnTo>
                <a:lnTo>
                  <a:pt x="1819643" y="448310"/>
                </a:lnTo>
                <a:lnTo>
                  <a:pt x="1818982" y="449579"/>
                </a:lnTo>
                <a:close/>
              </a:path>
              <a:path w="1828800" h="499110">
                <a:moveTo>
                  <a:pt x="31263" y="449579"/>
                </a:moveTo>
                <a:lnTo>
                  <a:pt x="30784" y="449579"/>
                </a:lnTo>
                <a:lnTo>
                  <a:pt x="30518" y="448310"/>
                </a:lnTo>
                <a:lnTo>
                  <a:pt x="31263" y="449579"/>
                </a:lnTo>
                <a:close/>
              </a:path>
              <a:path w="1828800" h="499110">
                <a:moveTo>
                  <a:pt x="1809343" y="464820"/>
                </a:moveTo>
                <a:lnTo>
                  <a:pt x="1783562" y="464820"/>
                </a:lnTo>
                <a:lnTo>
                  <a:pt x="1786470" y="462279"/>
                </a:lnTo>
                <a:lnTo>
                  <a:pt x="1786127" y="462279"/>
                </a:lnTo>
                <a:lnTo>
                  <a:pt x="1788922" y="459739"/>
                </a:lnTo>
                <a:lnTo>
                  <a:pt x="1788591" y="459739"/>
                </a:lnTo>
                <a:lnTo>
                  <a:pt x="1791246" y="457200"/>
                </a:lnTo>
                <a:lnTo>
                  <a:pt x="1790941" y="457200"/>
                </a:lnTo>
                <a:lnTo>
                  <a:pt x="1793468" y="454660"/>
                </a:lnTo>
                <a:lnTo>
                  <a:pt x="1793176" y="454660"/>
                </a:lnTo>
                <a:lnTo>
                  <a:pt x="1795551" y="452120"/>
                </a:lnTo>
                <a:lnTo>
                  <a:pt x="1795284" y="452120"/>
                </a:lnTo>
                <a:lnTo>
                  <a:pt x="1797519" y="448310"/>
                </a:lnTo>
                <a:lnTo>
                  <a:pt x="1797253" y="449579"/>
                </a:lnTo>
                <a:lnTo>
                  <a:pt x="1818982" y="449579"/>
                </a:lnTo>
                <a:lnTo>
                  <a:pt x="1817662" y="452120"/>
                </a:lnTo>
                <a:lnTo>
                  <a:pt x="1815503" y="455929"/>
                </a:lnTo>
                <a:lnTo>
                  <a:pt x="1813178" y="459739"/>
                </a:lnTo>
                <a:lnTo>
                  <a:pt x="1810677" y="463550"/>
                </a:lnTo>
                <a:lnTo>
                  <a:pt x="1809343" y="464820"/>
                </a:lnTo>
                <a:close/>
              </a:path>
              <a:path w="1828800" h="499110">
                <a:moveTo>
                  <a:pt x="45643" y="464820"/>
                </a:moveTo>
                <a:lnTo>
                  <a:pt x="44475" y="464820"/>
                </a:lnTo>
                <a:lnTo>
                  <a:pt x="44132" y="463550"/>
                </a:lnTo>
                <a:lnTo>
                  <a:pt x="45643" y="464820"/>
                </a:lnTo>
                <a:close/>
              </a:path>
              <a:path w="1828800" h="499110">
                <a:moveTo>
                  <a:pt x="1802231" y="472439"/>
                </a:moveTo>
                <a:lnTo>
                  <a:pt x="1772259" y="472439"/>
                </a:lnTo>
                <a:lnTo>
                  <a:pt x="1775625" y="469900"/>
                </a:lnTo>
                <a:lnTo>
                  <a:pt x="1775231" y="469900"/>
                </a:lnTo>
                <a:lnTo>
                  <a:pt x="1778482" y="468629"/>
                </a:lnTo>
                <a:lnTo>
                  <a:pt x="1778101" y="468629"/>
                </a:lnTo>
                <a:lnTo>
                  <a:pt x="1781251" y="466089"/>
                </a:lnTo>
                <a:lnTo>
                  <a:pt x="1780882" y="466089"/>
                </a:lnTo>
                <a:lnTo>
                  <a:pt x="1783905" y="463550"/>
                </a:lnTo>
                <a:lnTo>
                  <a:pt x="1783562" y="464820"/>
                </a:lnTo>
                <a:lnTo>
                  <a:pt x="1809343" y="464820"/>
                </a:lnTo>
                <a:lnTo>
                  <a:pt x="1808010" y="466089"/>
                </a:lnTo>
                <a:lnTo>
                  <a:pt x="1805190" y="469900"/>
                </a:lnTo>
                <a:lnTo>
                  <a:pt x="1802231" y="472439"/>
                </a:lnTo>
                <a:close/>
              </a:path>
              <a:path w="1828800" h="499110">
                <a:moveTo>
                  <a:pt x="57099" y="472439"/>
                </a:moveTo>
                <a:lnTo>
                  <a:pt x="55778" y="472439"/>
                </a:lnTo>
                <a:lnTo>
                  <a:pt x="55372" y="471170"/>
                </a:lnTo>
                <a:lnTo>
                  <a:pt x="57099" y="472439"/>
                </a:lnTo>
                <a:close/>
              </a:path>
              <a:path w="1828800" h="499110">
                <a:moveTo>
                  <a:pt x="1794167" y="480060"/>
                </a:moveTo>
                <a:lnTo>
                  <a:pt x="1749336" y="480060"/>
                </a:lnTo>
                <a:lnTo>
                  <a:pt x="1753285" y="478789"/>
                </a:lnTo>
                <a:lnTo>
                  <a:pt x="1752815" y="478789"/>
                </a:lnTo>
                <a:lnTo>
                  <a:pt x="1756689" y="477520"/>
                </a:lnTo>
                <a:lnTo>
                  <a:pt x="1759584" y="477520"/>
                </a:lnTo>
                <a:lnTo>
                  <a:pt x="1763306" y="476250"/>
                </a:lnTo>
                <a:lnTo>
                  <a:pt x="1762874" y="476250"/>
                </a:lnTo>
                <a:lnTo>
                  <a:pt x="1766506" y="474979"/>
                </a:lnTo>
                <a:lnTo>
                  <a:pt x="1766087" y="474979"/>
                </a:lnTo>
                <a:lnTo>
                  <a:pt x="1769630" y="473710"/>
                </a:lnTo>
                <a:lnTo>
                  <a:pt x="1769211" y="473710"/>
                </a:lnTo>
                <a:lnTo>
                  <a:pt x="1772666" y="471170"/>
                </a:lnTo>
                <a:lnTo>
                  <a:pt x="1772259" y="472439"/>
                </a:lnTo>
                <a:lnTo>
                  <a:pt x="1802231" y="472439"/>
                </a:lnTo>
                <a:lnTo>
                  <a:pt x="1799107" y="476250"/>
                </a:lnTo>
                <a:lnTo>
                  <a:pt x="1795856" y="478789"/>
                </a:lnTo>
                <a:lnTo>
                  <a:pt x="1794167" y="480060"/>
                </a:lnTo>
                <a:close/>
              </a:path>
              <a:path w="1828800" h="499110">
                <a:moveTo>
                  <a:pt x="82245" y="480060"/>
                </a:moveTo>
                <a:lnTo>
                  <a:pt x="78701" y="480060"/>
                </a:lnTo>
                <a:lnTo>
                  <a:pt x="78231" y="478789"/>
                </a:lnTo>
                <a:lnTo>
                  <a:pt x="82245" y="480060"/>
                </a:lnTo>
                <a:close/>
              </a:path>
              <a:path w="1828800" h="499110">
                <a:moveTo>
                  <a:pt x="1749336" y="480060"/>
                </a:moveTo>
                <a:lnTo>
                  <a:pt x="1745792" y="480060"/>
                </a:lnTo>
                <a:lnTo>
                  <a:pt x="1749805" y="478789"/>
                </a:lnTo>
                <a:lnTo>
                  <a:pt x="1749336" y="480060"/>
                </a:lnTo>
                <a:close/>
              </a:path>
              <a:path w="1828800" h="499110">
                <a:moveTo>
                  <a:pt x="1747964" y="499110"/>
                </a:moveTo>
                <a:lnTo>
                  <a:pt x="80073" y="499110"/>
                </a:lnTo>
                <a:lnTo>
                  <a:pt x="75590" y="497839"/>
                </a:lnTo>
                <a:lnTo>
                  <a:pt x="1752447" y="497839"/>
                </a:lnTo>
                <a:lnTo>
                  <a:pt x="1747964" y="499110"/>
                </a:lnTo>
                <a:close/>
              </a:path>
            </a:pathLst>
          </a:custGeom>
          <a:solidFill>
            <a:srgbClr val="006FC0"/>
          </a:solidFill>
        </p:spPr>
        <p:txBody>
          <a:bodyPr wrap="square" lIns="0" tIns="0" rIns="0" bIns="0" rtlCol="0"/>
          <a:lstStyle/>
          <a:p/>
        </p:txBody>
      </p:sp>
      <p:sp>
        <p:nvSpPr>
          <p:cNvPr id="18" name="object 18"/>
          <p:cNvSpPr txBox="1"/>
          <p:nvPr/>
        </p:nvSpPr>
        <p:spPr>
          <a:xfrm>
            <a:off x="7985125" y="4245355"/>
            <a:ext cx="109283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6FC0"/>
                </a:solidFill>
                <a:latin typeface="微软雅黑" panose="020B0503020204020204" charset="-122"/>
                <a:cs typeface="微软雅黑" panose="020B0503020204020204" charset="-122"/>
              </a:rPr>
              <a:t>异常告警处理</a:t>
            </a:r>
            <a:endParaRPr sz="1400">
              <a:latin typeface="微软雅黑" panose="020B0503020204020204" charset="-122"/>
              <a:cs typeface="微软雅黑" panose="020B0503020204020204" charset="-122"/>
            </a:endParaRPr>
          </a:p>
        </p:txBody>
      </p:sp>
      <p:sp>
        <p:nvSpPr>
          <p:cNvPr id="19" name="object 19"/>
          <p:cNvSpPr txBox="1"/>
          <p:nvPr/>
        </p:nvSpPr>
        <p:spPr>
          <a:xfrm>
            <a:off x="9967759" y="4245355"/>
            <a:ext cx="109283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6FC0"/>
                </a:solidFill>
                <a:latin typeface="微软雅黑" panose="020B0503020204020204" charset="-122"/>
                <a:cs typeface="微软雅黑" panose="020B0503020204020204" charset="-122"/>
              </a:rPr>
              <a:t>异常告警分析</a:t>
            </a:r>
            <a:endParaRPr sz="1400">
              <a:latin typeface="微软雅黑" panose="020B0503020204020204" charset="-122"/>
              <a:cs typeface="微软雅黑" panose="020B0503020204020204" charset="-122"/>
            </a:endParaRPr>
          </a:p>
        </p:txBody>
      </p:sp>
      <p:sp>
        <p:nvSpPr>
          <p:cNvPr id="20" name="object 20"/>
          <p:cNvSpPr/>
          <p:nvPr/>
        </p:nvSpPr>
        <p:spPr>
          <a:xfrm>
            <a:off x="7617282" y="4764201"/>
            <a:ext cx="1828800" cy="499109"/>
          </a:xfrm>
          <a:custGeom>
            <a:avLst/>
            <a:gdLst/>
            <a:ahLst/>
            <a:cxnLst/>
            <a:rect l="l" t="t" r="r" b="b"/>
            <a:pathLst>
              <a:path w="1828800" h="499110">
                <a:moveTo>
                  <a:pt x="1756867" y="497839"/>
                </a:moveTo>
                <a:lnTo>
                  <a:pt x="71170" y="497839"/>
                </a:lnTo>
                <a:lnTo>
                  <a:pt x="62572" y="495300"/>
                </a:lnTo>
                <a:lnTo>
                  <a:pt x="54317" y="492760"/>
                </a:lnTo>
                <a:lnTo>
                  <a:pt x="50342" y="490220"/>
                </a:lnTo>
                <a:lnTo>
                  <a:pt x="46469" y="488950"/>
                </a:lnTo>
                <a:lnTo>
                  <a:pt x="25806" y="472439"/>
                </a:lnTo>
                <a:lnTo>
                  <a:pt x="22847" y="469900"/>
                </a:lnTo>
                <a:lnTo>
                  <a:pt x="20027" y="466089"/>
                </a:lnTo>
                <a:lnTo>
                  <a:pt x="17360" y="463550"/>
                </a:lnTo>
                <a:lnTo>
                  <a:pt x="14859" y="459739"/>
                </a:lnTo>
                <a:lnTo>
                  <a:pt x="2362" y="431800"/>
                </a:lnTo>
                <a:lnTo>
                  <a:pt x="1358" y="427989"/>
                </a:lnTo>
                <a:lnTo>
                  <a:pt x="0" y="419100"/>
                </a:lnTo>
                <a:lnTo>
                  <a:pt x="76" y="79326"/>
                </a:lnTo>
                <a:lnTo>
                  <a:pt x="571" y="74929"/>
                </a:lnTo>
                <a:lnTo>
                  <a:pt x="1358" y="71120"/>
                </a:lnTo>
                <a:lnTo>
                  <a:pt x="2362" y="66039"/>
                </a:lnTo>
                <a:lnTo>
                  <a:pt x="3568" y="62229"/>
                </a:lnTo>
                <a:lnTo>
                  <a:pt x="4978" y="58420"/>
                </a:lnTo>
                <a:lnTo>
                  <a:pt x="6591" y="54610"/>
                </a:lnTo>
                <a:lnTo>
                  <a:pt x="8394" y="49529"/>
                </a:lnTo>
                <a:lnTo>
                  <a:pt x="10375" y="45720"/>
                </a:lnTo>
                <a:lnTo>
                  <a:pt x="12534" y="41910"/>
                </a:lnTo>
                <a:lnTo>
                  <a:pt x="14859" y="39370"/>
                </a:lnTo>
                <a:lnTo>
                  <a:pt x="17360" y="35560"/>
                </a:lnTo>
                <a:lnTo>
                  <a:pt x="20027" y="31750"/>
                </a:lnTo>
                <a:lnTo>
                  <a:pt x="22847" y="29210"/>
                </a:lnTo>
                <a:lnTo>
                  <a:pt x="25806" y="25400"/>
                </a:lnTo>
                <a:lnTo>
                  <a:pt x="28930" y="22860"/>
                </a:lnTo>
                <a:lnTo>
                  <a:pt x="32181" y="20320"/>
                </a:lnTo>
                <a:lnTo>
                  <a:pt x="35560" y="16510"/>
                </a:lnTo>
                <a:lnTo>
                  <a:pt x="39077" y="13970"/>
                </a:lnTo>
                <a:lnTo>
                  <a:pt x="42722" y="12700"/>
                </a:lnTo>
                <a:lnTo>
                  <a:pt x="46469" y="10160"/>
                </a:lnTo>
                <a:lnTo>
                  <a:pt x="50342" y="7620"/>
                </a:lnTo>
                <a:lnTo>
                  <a:pt x="58394" y="5079"/>
                </a:lnTo>
                <a:lnTo>
                  <a:pt x="66827" y="2539"/>
                </a:lnTo>
                <a:lnTo>
                  <a:pt x="75590" y="0"/>
                </a:lnTo>
                <a:lnTo>
                  <a:pt x="1752447" y="0"/>
                </a:lnTo>
                <a:lnTo>
                  <a:pt x="1785315" y="12700"/>
                </a:lnTo>
                <a:lnTo>
                  <a:pt x="1788960" y="13970"/>
                </a:lnTo>
                <a:lnTo>
                  <a:pt x="1792465" y="16510"/>
                </a:lnTo>
                <a:lnTo>
                  <a:pt x="1793595" y="17779"/>
                </a:lnTo>
                <a:lnTo>
                  <a:pt x="85839" y="17779"/>
                </a:lnTo>
                <a:lnTo>
                  <a:pt x="81762" y="19050"/>
                </a:lnTo>
                <a:lnTo>
                  <a:pt x="75222" y="19050"/>
                </a:lnTo>
                <a:lnTo>
                  <a:pt x="71348" y="20320"/>
                </a:lnTo>
                <a:lnTo>
                  <a:pt x="71805" y="20320"/>
                </a:lnTo>
                <a:lnTo>
                  <a:pt x="67995" y="21589"/>
                </a:lnTo>
                <a:lnTo>
                  <a:pt x="68453" y="21589"/>
                </a:lnTo>
                <a:lnTo>
                  <a:pt x="64719" y="22860"/>
                </a:lnTo>
                <a:lnTo>
                  <a:pt x="65163" y="22860"/>
                </a:lnTo>
                <a:lnTo>
                  <a:pt x="61518" y="24129"/>
                </a:lnTo>
                <a:lnTo>
                  <a:pt x="61950" y="24129"/>
                </a:lnTo>
                <a:lnTo>
                  <a:pt x="58407" y="25400"/>
                </a:lnTo>
                <a:lnTo>
                  <a:pt x="58826" y="25400"/>
                </a:lnTo>
                <a:lnTo>
                  <a:pt x="55372" y="26670"/>
                </a:lnTo>
                <a:lnTo>
                  <a:pt x="55765" y="26670"/>
                </a:lnTo>
                <a:lnTo>
                  <a:pt x="54089" y="27939"/>
                </a:lnTo>
                <a:lnTo>
                  <a:pt x="52806" y="27939"/>
                </a:lnTo>
                <a:lnTo>
                  <a:pt x="49555" y="30479"/>
                </a:lnTo>
                <a:lnTo>
                  <a:pt x="49936" y="30479"/>
                </a:lnTo>
                <a:lnTo>
                  <a:pt x="48361" y="31750"/>
                </a:lnTo>
                <a:lnTo>
                  <a:pt x="47155" y="31750"/>
                </a:lnTo>
                <a:lnTo>
                  <a:pt x="44132" y="34289"/>
                </a:lnTo>
                <a:lnTo>
                  <a:pt x="44475" y="34289"/>
                </a:lnTo>
                <a:lnTo>
                  <a:pt x="41567" y="36829"/>
                </a:lnTo>
                <a:lnTo>
                  <a:pt x="41910" y="36829"/>
                </a:lnTo>
                <a:lnTo>
                  <a:pt x="39116" y="39370"/>
                </a:lnTo>
                <a:lnTo>
                  <a:pt x="39446" y="39370"/>
                </a:lnTo>
                <a:lnTo>
                  <a:pt x="36791" y="41910"/>
                </a:lnTo>
                <a:lnTo>
                  <a:pt x="37096" y="41910"/>
                </a:lnTo>
                <a:lnTo>
                  <a:pt x="34569" y="44450"/>
                </a:lnTo>
                <a:lnTo>
                  <a:pt x="34861" y="44450"/>
                </a:lnTo>
                <a:lnTo>
                  <a:pt x="32486" y="46989"/>
                </a:lnTo>
                <a:lnTo>
                  <a:pt x="32753" y="46989"/>
                </a:lnTo>
                <a:lnTo>
                  <a:pt x="30518" y="49529"/>
                </a:lnTo>
                <a:lnTo>
                  <a:pt x="30772" y="49529"/>
                </a:lnTo>
                <a:lnTo>
                  <a:pt x="28689" y="52070"/>
                </a:lnTo>
                <a:lnTo>
                  <a:pt x="28930" y="52070"/>
                </a:lnTo>
                <a:lnTo>
                  <a:pt x="27643" y="54610"/>
                </a:lnTo>
                <a:lnTo>
                  <a:pt x="27216" y="54610"/>
                </a:lnTo>
                <a:lnTo>
                  <a:pt x="25450" y="58420"/>
                </a:lnTo>
                <a:lnTo>
                  <a:pt x="25654" y="58420"/>
                </a:lnTo>
                <a:lnTo>
                  <a:pt x="24578" y="60960"/>
                </a:lnTo>
                <a:lnTo>
                  <a:pt x="24231" y="60960"/>
                </a:lnTo>
                <a:lnTo>
                  <a:pt x="22796" y="64770"/>
                </a:lnTo>
                <a:lnTo>
                  <a:pt x="22948" y="64770"/>
                </a:lnTo>
                <a:lnTo>
                  <a:pt x="22110" y="67310"/>
                </a:lnTo>
                <a:lnTo>
                  <a:pt x="21831" y="67310"/>
                </a:lnTo>
                <a:lnTo>
                  <a:pt x="20866" y="71120"/>
                </a:lnTo>
                <a:lnTo>
                  <a:pt x="20078" y="74929"/>
                </a:lnTo>
                <a:lnTo>
                  <a:pt x="19604" y="77470"/>
                </a:lnTo>
                <a:lnTo>
                  <a:pt x="19443" y="77470"/>
                </a:lnTo>
                <a:lnTo>
                  <a:pt x="18787" y="83820"/>
                </a:lnTo>
                <a:lnTo>
                  <a:pt x="18694" y="414020"/>
                </a:lnTo>
                <a:lnTo>
                  <a:pt x="18935" y="416560"/>
                </a:lnTo>
                <a:lnTo>
                  <a:pt x="19367" y="420370"/>
                </a:lnTo>
                <a:lnTo>
                  <a:pt x="19977" y="424179"/>
                </a:lnTo>
                <a:lnTo>
                  <a:pt x="20866" y="427989"/>
                </a:lnTo>
                <a:lnTo>
                  <a:pt x="21111" y="427989"/>
                </a:lnTo>
                <a:lnTo>
                  <a:pt x="21831" y="430529"/>
                </a:lnTo>
                <a:lnTo>
                  <a:pt x="21691" y="430529"/>
                </a:lnTo>
                <a:lnTo>
                  <a:pt x="22948" y="434339"/>
                </a:lnTo>
                <a:lnTo>
                  <a:pt x="23274" y="434339"/>
                </a:lnTo>
                <a:lnTo>
                  <a:pt x="24231" y="436879"/>
                </a:lnTo>
                <a:lnTo>
                  <a:pt x="24041" y="436879"/>
                </a:lnTo>
                <a:lnTo>
                  <a:pt x="25654" y="440689"/>
                </a:lnTo>
                <a:lnTo>
                  <a:pt x="26039" y="440689"/>
                </a:lnTo>
                <a:lnTo>
                  <a:pt x="27216" y="443229"/>
                </a:lnTo>
                <a:lnTo>
                  <a:pt x="27000" y="443229"/>
                </a:lnTo>
                <a:lnTo>
                  <a:pt x="28930" y="447039"/>
                </a:lnTo>
                <a:lnTo>
                  <a:pt x="29383" y="447039"/>
                </a:lnTo>
                <a:lnTo>
                  <a:pt x="30772" y="449579"/>
                </a:lnTo>
                <a:lnTo>
                  <a:pt x="31263" y="449579"/>
                </a:lnTo>
                <a:lnTo>
                  <a:pt x="32753" y="452120"/>
                </a:lnTo>
                <a:lnTo>
                  <a:pt x="32486" y="452120"/>
                </a:lnTo>
                <a:lnTo>
                  <a:pt x="34861" y="454660"/>
                </a:lnTo>
                <a:lnTo>
                  <a:pt x="34569" y="454660"/>
                </a:lnTo>
                <a:lnTo>
                  <a:pt x="37096" y="457200"/>
                </a:lnTo>
                <a:lnTo>
                  <a:pt x="36791" y="457200"/>
                </a:lnTo>
                <a:lnTo>
                  <a:pt x="39446" y="459739"/>
                </a:lnTo>
                <a:lnTo>
                  <a:pt x="39116" y="459739"/>
                </a:lnTo>
                <a:lnTo>
                  <a:pt x="41910" y="462279"/>
                </a:lnTo>
                <a:lnTo>
                  <a:pt x="41567" y="462279"/>
                </a:lnTo>
                <a:lnTo>
                  <a:pt x="44475" y="464820"/>
                </a:lnTo>
                <a:lnTo>
                  <a:pt x="45643" y="464820"/>
                </a:lnTo>
                <a:lnTo>
                  <a:pt x="47155" y="466089"/>
                </a:lnTo>
                <a:lnTo>
                  <a:pt x="46786" y="466089"/>
                </a:lnTo>
                <a:lnTo>
                  <a:pt x="49936" y="468629"/>
                </a:lnTo>
                <a:lnTo>
                  <a:pt x="49555" y="468629"/>
                </a:lnTo>
                <a:lnTo>
                  <a:pt x="52806" y="469900"/>
                </a:lnTo>
                <a:lnTo>
                  <a:pt x="52412" y="469900"/>
                </a:lnTo>
                <a:lnTo>
                  <a:pt x="55765" y="472439"/>
                </a:lnTo>
                <a:lnTo>
                  <a:pt x="57099" y="472439"/>
                </a:lnTo>
                <a:lnTo>
                  <a:pt x="58826" y="473710"/>
                </a:lnTo>
                <a:lnTo>
                  <a:pt x="58407" y="473710"/>
                </a:lnTo>
                <a:lnTo>
                  <a:pt x="61950" y="474979"/>
                </a:lnTo>
                <a:lnTo>
                  <a:pt x="61518" y="474979"/>
                </a:lnTo>
                <a:lnTo>
                  <a:pt x="65163" y="476250"/>
                </a:lnTo>
                <a:lnTo>
                  <a:pt x="64719" y="476250"/>
                </a:lnTo>
                <a:lnTo>
                  <a:pt x="68453" y="477520"/>
                </a:lnTo>
                <a:lnTo>
                  <a:pt x="71348" y="477520"/>
                </a:lnTo>
                <a:lnTo>
                  <a:pt x="75222" y="478789"/>
                </a:lnTo>
                <a:lnTo>
                  <a:pt x="74752" y="478789"/>
                </a:lnTo>
                <a:lnTo>
                  <a:pt x="78701" y="480060"/>
                </a:lnTo>
                <a:lnTo>
                  <a:pt x="1794160" y="480060"/>
                </a:lnTo>
                <a:lnTo>
                  <a:pt x="1792465" y="481329"/>
                </a:lnTo>
                <a:lnTo>
                  <a:pt x="1788960" y="483870"/>
                </a:lnTo>
                <a:lnTo>
                  <a:pt x="1785315" y="486410"/>
                </a:lnTo>
                <a:lnTo>
                  <a:pt x="1781556" y="488950"/>
                </a:lnTo>
                <a:lnTo>
                  <a:pt x="1777695" y="490220"/>
                </a:lnTo>
                <a:lnTo>
                  <a:pt x="1773720" y="492760"/>
                </a:lnTo>
                <a:lnTo>
                  <a:pt x="1769643" y="494029"/>
                </a:lnTo>
                <a:lnTo>
                  <a:pt x="1756867" y="497839"/>
                </a:lnTo>
                <a:close/>
              </a:path>
              <a:path w="1828800" h="499110">
                <a:moveTo>
                  <a:pt x="1775625" y="29210"/>
                </a:moveTo>
                <a:lnTo>
                  <a:pt x="1772259" y="26670"/>
                </a:lnTo>
                <a:lnTo>
                  <a:pt x="1772666" y="26670"/>
                </a:lnTo>
                <a:lnTo>
                  <a:pt x="1769211" y="25400"/>
                </a:lnTo>
                <a:lnTo>
                  <a:pt x="1769630" y="25400"/>
                </a:lnTo>
                <a:lnTo>
                  <a:pt x="1766074" y="24129"/>
                </a:lnTo>
                <a:lnTo>
                  <a:pt x="1766506" y="24129"/>
                </a:lnTo>
                <a:lnTo>
                  <a:pt x="1762874" y="22860"/>
                </a:lnTo>
                <a:lnTo>
                  <a:pt x="1763306" y="22860"/>
                </a:lnTo>
                <a:lnTo>
                  <a:pt x="1759585" y="21589"/>
                </a:lnTo>
                <a:lnTo>
                  <a:pt x="1760042" y="21589"/>
                </a:lnTo>
                <a:lnTo>
                  <a:pt x="1756232" y="20320"/>
                </a:lnTo>
                <a:lnTo>
                  <a:pt x="1756689" y="20320"/>
                </a:lnTo>
                <a:lnTo>
                  <a:pt x="1752815" y="19050"/>
                </a:lnTo>
                <a:lnTo>
                  <a:pt x="1746275" y="19050"/>
                </a:lnTo>
                <a:lnTo>
                  <a:pt x="1742198" y="17779"/>
                </a:lnTo>
                <a:lnTo>
                  <a:pt x="1793595" y="17779"/>
                </a:lnTo>
                <a:lnTo>
                  <a:pt x="1795856" y="20320"/>
                </a:lnTo>
                <a:lnTo>
                  <a:pt x="1799107" y="22860"/>
                </a:lnTo>
                <a:lnTo>
                  <a:pt x="1802218" y="25400"/>
                </a:lnTo>
                <a:lnTo>
                  <a:pt x="1804200" y="27939"/>
                </a:lnTo>
                <a:lnTo>
                  <a:pt x="1775231" y="27939"/>
                </a:lnTo>
                <a:lnTo>
                  <a:pt x="1775625" y="29210"/>
                </a:lnTo>
                <a:close/>
              </a:path>
              <a:path w="1828800" h="499110">
                <a:moveTo>
                  <a:pt x="74752" y="20320"/>
                </a:moveTo>
                <a:lnTo>
                  <a:pt x="75222" y="19050"/>
                </a:lnTo>
                <a:lnTo>
                  <a:pt x="78701" y="19050"/>
                </a:lnTo>
                <a:lnTo>
                  <a:pt x="74752" y="20320"/>
                </a:lnTo>
                <a:close/>
              </a:path>
              <a:path w="1828800" h="499110">
                <a:moveTo>
                  <a:pt x="1753285" y="20320"/>
                </a:moveTo>
                <a:lnTo>
                  <a:pt x="1749336" y="19050"/>
                </a:lnTo>
                <a:lnTo>
                  <a:pt x="1752815" y="19050"/>
                </a:lnTo>
                <a:lnTo>
                  <a:pt x="1753285" y="20320"/>
                </a:lnTo>
                <a:close/>
              </a:path>
              <a:path w="1828800" h="499110">
                <a:moveTo>
                  <a:pt x="52412" y="29210"/>
                </a:moveTo>
                <a:lnTo>
                  <a:pt x="52806" y="27939"/>
                </a:lnTo>
                <a:lnTo>
                  <a:pt x="54089" y="27939"/>
                </a:lnTo>
                <a:lnTo>
                  <a:pt x="52412" y="29210"/>
                </a:lnTo>
                <a:close/>
              </a:path>
              <a:path w="1828800" h="499110">
                <a:moveTo>
                  <a:pt x="1781251" y="33020"/>
                </a:moveTo>
                <a:lnTo>
                  <a:pt x="1778101" y="30479"/>
                </a:lnTo>
                <a:lnTo>
                  <a:pt x="1778482" y="30479"/>
                </a:lnTo>
                <a:lnTo>
                  <a:pt x="1775231" y="27939"/>
                </a:lnTo>
                <a:lnTo>
                  <a:pt x="1804200" y="27939"/>
                </a:lnTo>
                <a:lnTo>
                  <a:pt x="1805190" y="29210"/>
                </a:lnTo>
                <a:lnTo>
                  <a:pt x="1808010" y="31750"/>
                </a:lnTo>
                <a:lnTo>
                  <a:pt x="1780882" y="31750"/>
                </a:lnTo>
                <a:lnTo>
                  <a:pt x="1781251" y="33020"/>
                </a:lnTo>
                <a:close/>
              </a:path>
              <a:path w="1828800" h="499110">
                <a:moveTo>
                  <a:pt x="46786" y="33020"/>
                </a:moveTo>
                <a:lnTo>
                  <a:pt x="47155" y="31750"/>
                </a:lnTo>
                <a:lnTo>
                  <a:pt x="48361" y="31750"/>
                </a:lnTo>
                <a:lnTo>
                  <a:pt x="46786" y="33020"/>
                </a:lnTo>
                <a:close/>
              </a:path>
              <a:path w="1828800" h="499110">
                <a:moveTo>
                  <a:pt x="1801037" y="55879"/>
                </a:moveTo>
                <a:lnTo>
                  <a:pt x="1799107" y="52070"/>
                </a:lnTo>
                <a:lnTo>
                  <a:pt x="1799348" y="52070"/>
                </a:lnTo>
                <a:lnTo>
                  <a:pt x="1797253" y="49529"/>
                </a:lnTo>
                <a:lnTo>
                  <a:pt x="1797519" y="49529"/>
                </a:lnTo>
                <a:lnTo>
                  <a:pt x="1795284" y="46989"/>
                </a:lnTo>
                <a:lnTo>
                  <a:pt x="1795551" y="46989"/>
                </a:lnTo>
                <a:lnTo>
                  <a:pt x="1793176" y="44450"/>
                </a:lnTo>
                <a:lnTo>
                  <a:pt x="1793455" y="44450"/>
                </a:lnTo>
                <a:lnTo>
                  <a:pt x="1790941" y="41910"/>
                </a:lnTo>
                <a:lnTo>
                  <a:pt x="1791246" y="41910"/>
                </a:lnTo>
                <a:lnTo>
                  <a:pt x="1788591" y="39370"/>
                </a:lnTo>
                <a:lnTo>
                  <a:pt x="1788909" y="39370"/>
                </a:lnTo>
                <a:lnTo>
                  <a:pt x="1786128" y="36829"/>
                </a:lnTo>
                <a:lnTo>
                  <a:pt x="1786470" y="36829"/>
                </a:lnTo>
                <a:lnTo>
                  <a:pt x="1783562" y="34289"/>
                </a:lnTo>
                <a:lnTo>
                  <a:pt x="1783905" y="34289"/>
                </a:lnTo>
                <a:lnTo>
                  <a:pt x="1780882" y="31750"/>
                </a:lnTo>
                <a:lnTo>
                  <a:pt x="1808010" y="31750"/>
                </a:lnTo>
                <a:lnTo>
                  <a:pt x="1810677" y="35560"/>
                </a:lnTo>
                <a:lnTo>
                  <a:pt x="1813166" y="39370"/>
                </a:lnTo>
                <a:lnTo>
                  <a:pt x="1815503" y="41910"/>
                </a:lnTo>
                <a:lnTo>
                  <a:pt x="1817662" y="45720"/>
                </a:lnTo>
                <a:lnTo>
                  <a:pt x="1819643" y="49529"/>
                </a:lnTo>
                <a:lnTo>
                  <a:pt x="1821446" y="54610"/>
                </a:lnTo>
                <a:lnTo>
                  <a:pt x="1800809" y="54610"/>
                </a:lnTo>
                <a:lnTo>
                  <a:pt x="1801037" y="55879"/>
                </a:lnTo>
                <a:close/>
              </a:path>
              <a:path w="1828800" h="499110">
                <a:moveTo>
                  <a:pt x="27000" y="55879"/>
                </a:moveTo>
                <a:lnTo>
                  <a:pt x="27216" y="54610"/>
                </a:lnTo>
                <a:lnTo>
                  <a:pt x="27643" y="54610"/>
                </a:lnTo>
                <a:lnTo>
                  <a:pt x="27000" y="55879"/>
                </a:lnTo>
                <a:close/>
              </a:path>
              <a:path w="1828800" h="499110">
                <a:moveTo>
                  <a:pt x="1803984" y="62229"/>
                </a:moveTo>
                <a:lnTo>
                  <a:pt x="1802384" y="58420"/>
                </a:lnTo>
                <a:lnTo>
                  <a:pt x="1802587" y="58420"/>
                </a:lnTo>
                <a:lnTo>
                  <a:pt x="1800809" y="54610"/>
                </a:lnTo>
                <a:lnTo>
                  <a:pt x="1821446" y="54610"/>
                </a:lnTo>
                <a:lnTo>
                  <a:pt x="1823046" y="58420"/>
                </a:lnTo>
                <a:lnTo>
                  <a:pt x="1823986" y="60960"/>
                </a:lnTo>
                <a:lnTo>
                  <a:pt x="1803806" y="60960"/>
                </a:lnTo>
                <a:lnTo>
                  <a:pt x="1803984" y="62229"/>
                </a:lnTo>
                <a:close/>
              </a:path>
              <a:path w="1828800" h="499110">
                <a:moveTo>
                  <a:pt x="24041" y="62229"/>
                </a:moveTo>
                <a:lnTo>
                  <a:pt x="24231" y="60960"/>
                </a:lnTo>
                <a:lnTo>
                  <a:pt x="24578" y="60960"/>
                </a:lnTo>
                <a:lnTo>
                  <a:pt x="24041" y="62229"/>
                </a:lnTo>
                <a:close/>
              </a:path>
              <a:path w="1828800" h="499110">
                <a:moveTo>
                  <a:pt x="1806346" y="68579"/>
                </a:moveTo>
                <a:lnTo>
                  <a:pt x="1805076" y="64770"/>
                </a:lnTo>
                <a:lnTo>
                  <a:pt x="1805241" y="64770"/>
                </a:lnTo>
                <a:lnTo>
                  <a:pt x="1803806" y="60960"/>
                </a:lnTo>
                <a:lnTo>
                  <a:pt x="1823986" y="60960"/>
                </a:lnTo>
                <a:lnTo>
                  <a:pt x="1824456" y="62229"/>
                </a:lnTo>
                <a:lnTo>
                  <a:pt x="1825675" y="66039"/>
                </a:lnTo>
                <a:lnTo>
                  <a:pt x="1825926" y="67310"/>
                </a:lnTo>
                <a:lnTo>
                  <a:pt x="1806206" y="67310"/>
                </a:lnTo>
                <a:lnTo>
                  <a:pt x="1806346" y="68579"/>
                </a:lnTo>
                <a:close/>
              </a:path>
              <a:path w="1828800" h="499110">
                <a:moveTo>
                  <a:pt x="21691" y="68579"/>
                </a:moveTo>
                <a:lnTo>
                  <a:pt x="21831" y="67310"/>
                </a:lnTo>
                <a:lnTo>
                  <a:pt x="22110" y="67310"/>
                </a:lnTo>
                <a:lnTo>
                  <a:pt x="21691" y="68579"/>
                </a:lnTo>
                <a:close/>
              </a:path>
              <a:path w="1828800" h="499110">
                <a:moveTo>
                  <a:pt x="1826679" y="427989"/>
                </a:moveTo>
                <a:lnTo>
                  <a:pt x="1807159" y="427989"/>
                </a:lnTo>
                <a:lnTo>
                  <a:pt x="1807959" y="424179"/>
                </a:lnTo>
                <a:lnTo>
                  <a:pt x="1808594" y="420370"/>
                </a:lnTo>
                <a:lnTo>
                  <a:pt x="1809343" y="414020"/>
                </a:lnTo>
                <a:lnTo>
                  <a:pt x="1809263" y="83820"/>
                </a:lnTo>
                <a:lnTo>
                  <a:pt x="1809102" y="82550"/>
                </a:lnTo>
                <a:lnTo>
                  <a:pt x="1808975" y="81279"/>
                </a:lnTo>
                <a:lnTo>
                  <a:pt x="1806206" y="67310"/>
                </a:lnTo>
                <a:lnTo>
                  <a:pt x="1825926" y="67310"/>
                </a:lnTo>
                <a:lnTo>
                  <a:pt x="1826679" y="71120"/>
                </a:lnTo>
                <a:lnTo>
                  <a:pt x="1827466" y="74929"/>
                </a:lnTo>
                <a:lnTo>
                  <a:pt x="1827894" y="78734"/>
                </a:lnTo>
                <a:lnTo>
                  <a:pt x="1827961" y="79326"/>
                </a:lnTo>
                <a:lnTo>
                  <a:pt x="1828038" y="80010"/>
                </a:lnTo>
                <a:lnTo>
                  <a:pt x="1828152" y="81279"/>
                </a:lnTo>
                <a:lnTo>
                  <a:pt x="1828266" y="82550"/>
                </a:lnTo>
                <a:lnTo>
                  <a:pt x="1828380" y="414020"/>
                </a:lnTo>
                <a:lnTo>
                  <a:pt x="1828038" y="419100"/>
                </a:lnTo>
                <a:lnTo>
                  <a:pt x="1826679" y="427989"/>
                </a:lnTo>
                <a:close/>
              </a:path>
              <a:path w="1828800" h="499110">
                <a:moveTo>
                  <a:pt x="19368" y="78734"/>
                </a:moveTo>
                <a:lnTo>
                  <a:pt x="19443" y="77470"/>
                </a:lnTo>
                <a:lnTo>
                  <a:pt x="19604" y="77470"/>
                </a:lnTo>
                <a:lnTo>
                  <a:pt x="19368" y="78734"/>
                </a:lnTo>
                <a:close/>
              </a:path>
              <a:path w="1828800" h="499110">
                <a:moveTo>
                  <a:pt x="21111" y="427989"/>
                </a:moveTo>
                <a:lnTo>
                  <a:pt x="20866" y="427989"/>
                </a:lnTo>
                <a:lnTo>
                  <a:pt x="20751" y="426720"/>
                </a:lnTo>
                <a:lnTo>
                  <a:pt x="21111" y="427989"/>
                </a:lnTo>
                <a:close/>
              </a:path>
              <a:path w="1828800" h="499110">
                <a:moveTo>
                  <a:pt x="1825066" y="434339"/>
                </a:moveTo>
                <a:lnTo>
                  <a:pt x="1805076" y="434339"/>
                </a:lnTo>
                <a:lnTo>
                  <a:pt x="1806346" y="430529"/>
                </a:lnTo>
                <a:lnTo>
                  <a:pt x="1806206" y="430529"/>
                </a:lnTo>
                <a:lnTo>
                  <a:pt x="1807286" y="426720"/>
                </a:lnTo>
                <a:lnTo>
                  <a:pt x="1807159" y="427989"/>
                </a:lnTo>
                <a:lnTo>
                  <a:pt x="1826679" y="427989"/>
                </a:lnTo>
                <a:lnTo>
                  <a:pt x="1825675" y="431800"/>
                </a:lnTo>
                <a:lnTo>
                  <a:pt x="1825066" y="434339"/>
                </a:lnTo>
                <a:close/>
              </a:path>
              <a:path w="1828800" h="499110">
                <a:moveTo>
                  <a:pt x="23274" y="434339"/>
                </a:moveTo>
                <a:lnTo>
                  <a:pt x="22948" y="434339"/>
                </a:lnTo>
                <a:lnTo>
                  <a:pt x="22796" y="433070"/>
                </a:lnTo>
                <a:lnTo>
                  <a:pt x="23274" y="434339"/>
                </a:lnTo>
                <a:close/>
              </a:path>
              <a:path w="1828800" h="499110">
                <a:moveTo>
                  <a:pt x="1823046" y="440689"/>
                </a:moveTo>
                <a:lnTo>
                  <a:pt x="1802384" y="440689"/>
                </a:lnTo>
                <a:lnTo>
                  <a:pt x="1803984" y="436879"/>
                </a:lnTo>
                <a:lnTo>
                  <a:pt x="1803806" y="436879"/>
                </a:lnTo>
                <a:lnTo>
                  <a:pt x="1805241" y="433070"/>
                </a:lnTo>
                <a:lnTo>
                  <a:pt x="1805076" y="434339"/>
                </a:lnTo>
                <a:lnTo>
                  <a:pt x="1825066" y="434339"/>
                </a:lnTo>
                <a:lnTo>
                  <a:pt x="1824456" y="436879"/>
                </a:lnTo>
                <a:lnTo>
                  <a:pt x="1823046" y="440689"/>
                </a:lnTo>
                <a:close/>
              </a:path>
              <a:path w="1828800" h="499110">
                <a:moveTo>
                  <a:pt x="26039" y="440689"/>
                </a:moveTo>
                <a:lnTo>
                  <a:pt x="25654" y="440689"/>
                </a:lnTo>
                <a:lnTo>
                  <a:pt x="25450" y="439420"/>
                </a:lnTo>
                <a:lnTo>
                  <a:pt x="26039" y="440689"/>
                </a:lnTo>
                <a:close/>
              </a:path>
              <a:path w="1828800" h="499110">
                <a:moveTo>
                  <a:pt x="1820244" y="447039"/>
                </a:moveTo>
                <a:lnTo>
                  <a:pt x="1799107" y="447039"/>
                </a:lnTo>
                <a:lnTo>
                  <a:pt x="1801037" y="443229"/>
                </a:lnTo>
                <a:lnTo>
                  <a:pt x="1800809" y="443229"/>
                </a:lnTo>
                <a:lnTo>
                  <a:pt x="1802587" y="439420"/>
                </a:lnTo>
                <a:lnTo>
                  <a:pt x="1802384" y="440689"/>
                </a:lnTo>
                <a:lnTo>
                  <a:pt x="1823046" y="440689"/>
                </a:lnTo>
                <a:lnTo>
                  <a:pt x="1821446" y="444500"/>
                </a:lnTo>
                <a:lnTo>
                  <a:pt x="1820244" y="447039"/>
                </a:lnTo>
                <a:close/>
              </a:path>
              <a:path w="1828800" h="499110">
                <a:moveTo>
                  <a:pt x="29383" y="447039"/>
                </a:moveTo>
                <a:lnTo>
                  <a:pt x="28930" y="447039"/>
                </a:lnTo>
                <a:lnTo>
                  <a:pt x="28689" y="445770"/>
                </a:lnTo>
                <a:lnTo>
                  <a:pt x="29383" y="447039"/>
                </a:lnTo>
                <a:close/>
              </a:path>
              <a:path w="1828800" h="499110">
                <a:moveTo>
                  <a:pt x="1818982" y="449579"/>
                </a:moveTo>
                <a:lnTo>
                  <a:pt x="1797253" y="449579"/>
                </a:lnTo>
                <a:lnTo>
                  <a:pt x="1799348" y="445770"/>
                </a:lnTo>
                <a:lnTo>
                  <a:pt x="1799107" y="447039"/>
                </a:lnTo>
                <a:lnTo>
                  <a:pt x="1820244" y="447039"/>
                </a:lnTo>
                <a:lnTo>
                  <a:pt x="1819643" y="448310"/>
                </a:lnTo>
                <a:lnTo>
                  <a:pt x="1818982" y="449579"/>
                </a:lnTo>
                <a:close/>
              </a:path>
              <a:path w="1828800" h="499110">
                <a:moveTo>
                  <a:pt x="31263" y="449579"/>
                </a:moveTo>
                <a:lnTo>
                  <a:pt x="30772" y="449579"/>
                </a:lnTo>
                <a:lnTo>
                  <a:pt x="30518" y="448310"/>
                </a:lnTo>
                <a:lnTo>
                  <a:pt x="31263" y="449579"/>
                </a:lnTo>
                <a:close/>
              </a:path>
              <a:path w="1828800" h="499110">
                <a:moveTo>
                  <a:pt x="1809343" y="464820"/>
                </a:moveTo>
                <a:lnTo>
                  <a:pt x="1783562" y="464820"/>
                </a:lnTo>
                <a:lnTo>
                  <a:pt x="1786470" y="462279"/>
                </a:lnTo>
                <a:lnTo>
                  <a:pt x="1786128" y="462279"/>
                </a:lnTo>
                <a:lnTo>
                  <a:pt x="1788909" y="459739"/>
                </a:lnTo>
                <a:lnTo>
                  <a:pt x="1788591" y="459739"/>
                </a:lnTo>
                <a:lnTo>
                  <a:pt x="1791246" y="457200"/>
                </a:lnTo>
                <a:lnTo>
                  <a:pt x="1790941" y="457200"/>
                </a:lnTo>
                <a:lnTo>
                  <a:pt x="1793455" y="454660"/>
                </a:lnTo>
                <a:lnTo>
                  <a:pt x="1793176" y="454660"/>
                </a:lnTo>
                <a:lnTo>
                  <a:pt x="1795551" y="452120"/>
                </a:lnTo>
                <a:lnTo>
                  <a:pt x="1795284" y="452120"/>
                </a:lnTo>
                <a:lnTo>
                  <a:pt x="1797519" y="448310"/>
                </a:lnTo>
                <a:lnTo>
                  <a:pt x="1797253" y="449579"/>
                </a:lnTo>
                <a:lnTo>
                  <a:pt x="1818982" y="449579"/>
                </a:lnTo>
                <a:lnTo>
                  <a:pt x="1817662" y="452120"/>
                </a:lnTo>
                <a:lnTo>
                  <a:pt x="1815503" y="455929"/>
                </a:lnTo>
                <a:lnTo>
                  <a:pt x="1813166" y="459739"/>
                </a:lnTo>
                <a:lnTo>
                  <a:pt x="1810677" y="463550"/>
                </a:lnTo>
                <a:lnTo>
                  <a:pt x="1809343" y="464820"/>
                </a:lnTo>
                <a:close/>
              </a:path>
              <a:path w="1828800" h="499110">
                <a:moveTo>
                  <a:pt x="45643" y="464820"/>
                </a:moveTo>
                <a:lnTo>
                  <a:pt x="44475" y="464820"/>
                </a:lnTo>
                <a:lnTo>
                  <a:pt x="44132" y="463550"/>
                </a:lnTo>
                <a:lnTo>
                  <a:pt x="45643" y="464820"/>
                </a:lnTo>
                <a:close/>
              </a:path>
              <a:path w="1828800" h="499110">
                <a:moveTo>
                  <a:pt x="1802218" y="472439"/>
                </a:moveTo>
                <a:lnTo>
                  <a:pt x="1772259" y="472439"/>
                </a:lnTo>
                <a:lnTo>
                  <a:pt x="1775625" y="469900"/>
                </a:lnTo>
                <a:lnTo>
                  <a:pt x="1775231" y="469900"/>
                </a:lnTo>
                <a:lnTo>
                  <a:pt x="1778482" y="468629"/>
                </a:lnTo>
                <a:lnTo>
                  <a:pt x="1778101" y="468629"/>
                </a:lnTo>
                <a:lnTo>
                  <a:pt x="1781251" y="466089"/>
                </a:lnTo>
                <a:lnTo>
                  <a:pt x="1780882" y="466089"/>
                </a:lnTo>
                <a:lnTo>
                  <a:pt x="1783905" y="463550"/>
                </a:lnTo>
                <a:lnTo>
                  <a:pt x="1783562" y="464820"/>
                </a:lnTo>
                <a:lnTo>
                  <a:pt x="1809343" y="464820"/>
                </a:lnTo>
                <a:lnTo>
                  <a:pt x="1808010" y="466089"/>
                </a:lnTo>
                <a:lnTo>
                  <a:pt x="1805190" y="469900"/>
                </a:lnTo>
                <a:lnTo>
                  <a:pt x="1802218" y="472439"/>
                </a:lnTo>
                <a:close/>
              </a:path>
              <a:path w="1828800" h="499110">
                <a:moveTo>
                  <a:pt x="57099" y="472439"/>
                </a:moveTo>
                <a:lnTo>
                  <a:pt x="55765" y="472439"/>
                </a:lnTo>
                <a:lnTo>
                  <a:pt x="55372" y="471170"/>
                </a:lnTo>
                <a:lnTo>
                  <a:pt x="57099" y="472439"/>
                </a:lnTo>
                <a:close/>
              </a:path>
              <a:path w="1828800" h="499110">
                <a:moveTo>
                  <a:pt x="1794160" y="480060"/>
                </a:moveTo>
                <a:lnTo>
                  <a:pt x="1749336" y="480060"/>
                </a:lnTo>
                <a:lnTo>
                  <a:pt x="1753285" y="478789"/>
                </a:lnTo>
                <a:lnTo>
                  <a:pt x="1752815" y="478789"/>
                </a:lnTo>
                <a:lnTo>
                  <a:pt x="1756689" y="477520"/>
                </a:lnTo>
                <a:lnTo>
                  <a:pt x="1759585" y="477520"/>
                </a:lnTo>
                <a:lnTo>
                  <a:pt x="1763306" y="476250"/>
                </a:lnTo>
                <a:lnTo>
                  <a:pt x="1762874" y="476250"/>
                </a:lnTo>
                <a:lnTo>
                  <a:pt x="1766506" y="474979"/>
                </a:lnTo>
                <a:lnTo>
                  <a:pt x="1766074" y="474979"/>
                </a:lnTo>
                <a:lnTo>
                  <a:pt x="1769630" y="473710"/>
                </a:lnTo>
                <a:lnTo>
                  <a:pt x="1769211" y="473710"/>
                </a:lnTo>
                <a:lnTo>
                  <a:pt x="1772666" y="471170"/>
                </a:lnTo>
                <a:lnTo>
                  <a:pt x="1772259" y="472439"/>
                </a:lnTo>
                <a:lnTo>
                  <a:pt x="1802218" y="472439"/>
                </a:lnTo>
                <a:lnTo>
                  <a:pt x="1799107" y="476250"/>
                </a:lnTo>
                <a:lnTo>
                  <a:pt x="1795856" y="478789"/>
                </a:lnTo>
                <a:lnTo>
                  <a:pt x="1794160" y="480060"/>
                </a:lnTo>
                <a:close/>
              </a:path>
              <a:path w="1828800" h="499110">
                <a:moveTo>
                  <a:pt x="82245" y="480060"/>
                </a:moveTo>
                <a:lnTo>
                  <a:pt x="78701" y="480060"/>
                </a:lnTo>
                <a:lnTo>
                  <a:pt x="78232" y="478789"/>
                </a:lnTo>
                <a:lnTo>
                  <a:pt x="82245" y="480060"/>
                </a:lnTo>
                <a:close/>
              </a:path>
              <a:path w="1828800" h="499110">
                <a:moveTo>
                  <a:pt x="1749336" y="480060"/>
                </a:moveTo>
                <a:lnTo>
                  <a:pt x="1745792" y="480060"/>
                </a:lnTo>
                <a:lnTo>
                  <a:pt x="1749806" y="478789"/>
                </a:lnTo>
                <a:lnTo>
                  <a:pt x="1749336" y="480060"/>
                </a:lnTo>
                <a:close/>
              </a:path>
              <a:path w="1828800" h="499110">
                <a:moveTo>
                  <a:pt x="1747951" y="499110"/>
                </a:moveTo>
                <a:lnTo>
                  <a:pt x="80073" y="499110"/>
                </a:lnTo>
                <a:lnTo>
                  <a:pt x="75590" y="497839"/>
                </a:lnTo>
                <a:lnTo>
                  <a:pt x="1752447" y="497839"/>
                </a:lnTo>
                <a:lnTo>
                  <a:pt x="1747951" y="499110"/>
                </a:lnTo>
                <a:close/>
              </a:path>
            </a:pathLst>
          </a:custGeom>
          <a:solidFill>
            <a:srgbClr val="006FC0"/>
          </a:solidFill>
        </p:spPr>
        <p:txBody>
          <a:bodyPr wrap="square" lIns="0" tIns="0" rIns="0" bIns="0" rtlCol="0"/>
          <a:lstStyle/>
          <a:p/>
        </p:txBody>
      </p:sp>
      <p:sp>
        <p:nvSpPr>
          <p:cNvPr id="21" name="object 21"/>
          <p:cNvSpPr/>
          <p:nvPr/>
        </p:nvSpPr>
        <p:spPr>
          <a:xfrm>
            <a:off x="9599917" y="4764201"/>
            <a:ext cx="1828800" cy="499109"/>
          </a:xfrm>
          <a:custGeom>
            <a:avLst/>
            <a:gdLst/>
            <a:ahLst/>
            <a:cxnLst/>
            <a:rect l="l" t="t" r="r" b="b"/>
            <a:pathLst>
              <a:path w="1828800" h="499110">
                <a:moveTo>
                  <a:pt x="1756867" y="497839"/>
                </a:moveTo>
                <a:lnTo>
                  <a:pt x="71170" y="497839"/>
                </a:lnTo>
                <a:lnTo>
                  <a:pt x="62572" y="495300"/>
                </a:lnTo>
                <a:lnTo>
                  <a:pt x="54317" y="492760"/>
                </a:lnTo>
                <a:lnTo>
                  <a:pt x="50342" y="490220"/>
                </a:lnTo>
                <a:lnTo>
                  <a:pt x="46481" y="488950"/>
                </a:lnTo>
                <a:lnTo>
                  <a:pt x="25806" y="472439"/>
                </a:lnTo>
                <a:lnTo>
                  <a:pt x="22847" y="469900"/>
                </a:lnTo>
                <a:lnTo>
                  <a:pt x="20027" y="466089"/>
                </a:lnTo>
                <a:lnTo>
                  <a:pt x="17360" y="463550"/>
                </a:lnTo>
                <a:lnTo>
                  <a:pt x="14858" y="459739"/>
                </a:lnTo>
                <a:lnTo>
                  <a:pt x="2362" y="431800"/>
                </a:lnTo>
                <a:lnTo>
                  <a:pt x="1358" y="427989"/>
                </a:lnTo>
                <a:lnTo>
                  <a:pt x="0" y="419100"/>
                </a:lnTo>
                <a:lnTo>
                  <a:pt x="76" y="79326"/>
                </a:lnTo>
                <a:lnTo>
                  <a:pt x="571" y="74929"/>
                </a:lnTo>
                <a:lnTo>
                  <a:pt x="1358" y="71120"/>
                </a:lnTo>
                <a:lnTo>
                  <a:pt x="2362" y="66039"/>
                </a:lnTo>
                <a:lnTo>
                  <a:pt x="3568" y="62229"/>
                </a:lnTo>
                <a:lnTo>
                  <a:pt x="4991" y="58420"/>
                </a:lnTo>
                <a:lnTo>
                  <a:pt x="6591" y="54610"/>
                </a:lnTo>
                <a:lnTo>
                  <a:pt x="8394" y="49529"/>
                </a:lnTo>
                <a:lnTo>
                  <a:pt x="10375" y="45720"/>
                </a:lnTo>
                <a:lnTo>
                  <a:pt x="12534" y="41910"/>
                </a:lnTo>
                <a:lnTo>
                  <a:pt x="14858" y="39370"/>
                </a:lnTo>
                <a:lnTo>
                  <a:pt x="17360" y="35560"/>
                </a:lnTo>
                <a:lnTo>
                  <a:pt x="20027" y="31750"/>
                </a:lnTo>
                <a:lnTo>
                  <a:pt x="22847" y="29210"/>
                </a:lnTo>
                <a:lnTo>
                  <a:pt x="25806" y="25400"/>
                </a:lnTo>
                <a:lnTo>
                  <a:pt x="28930" y="22860"/>
                </a:lnTo>
                <a:lnTo>
                  <a:pt x="32181" y="20320"/>
                </a:lnTo>
                <a:lnTo>
                  <a:pt x="35559" y="16510"/>
                </a:lnTo>
                <a:lnTo>
                  <a:pt x="39077" y="13970"/>
                </a:lnTo>
                <a:lnTo>
                  <a:pt x="42722" y="12700"/>
                </a:lnTo>
                <a:lnTo>
                  <a:pt x="46481" y="10160"/>
                </a:lnTo>
                <a:lnTo>
                  <a:pt x="50342" y="7620"/>
                </a:lnTo>
                <a:lnTo>
                  <a:pt x="58394" y="5079"/>
                </a:lnTo>
                <a:lnTo>
                  <a:pt x="66827" y="2539"/>
                </a:lnTo>
                <a:lnTo>
                  <a:pt x="75590" y="0"/>
                </a:lnTo>
                <a:lnTo>
                  <a:pt x="1752447" y="0"/>
                </a:lnTo>
                <a:lnTo>
                  <a:pt x="1785315" y="12700"/>
                </a:lnTo>
                <a:lnTo>
                  <a:pt x="1788960" y="13970"/>
                </a:lnTo>
                <a:lnTo>
                  <a:pt x="1792477" y="16510"/>
                </a:lnTo>
                <a:lnTo>
                  <a:pt x="1793604" y="17779"/>
                </a:lnTo>
                <a:lnTo>
                  <a:pt x="85839" y="17779"/>
                </a:lnTo>
                <a:lnTo>
                  <a:pt x="81762" y="19050"/>
                </a:lnTo>
                <a:lnTo>
                  <a:pt x="75222" y="19050"/>
                </a:lnTo>
                <a:lnTo>
                  <a:pt x="71348" y="20320"/>
                </a:lnTo>
                <a:lnTo>
                  <a:pt x="71805" y="20320"/>
                </a:lnTo>
                <a:lnTo>
                  <a:pt x="67995" y="21589"/>
                </a:lnTo>
                <a:lnTo>
                  <a:pt x="68452" y="21589"/>
                </a:lnTo>
                <a:lnTo>
                  <a:pt x="64731" y="22860"/>
                </a:lnTo>
                <a:lnTo>
                  <a:pt x="65163" y="22860"/>
                </a:lnTo>
                <a:lnTo>
                  <a:pt x="61531" y="24129"/>
                </a:lnTo>
                <a:lnTo>
                  <a:pt x="61950" y="24129"/>
                </a:lnTo>
                <a:lnTo>
                  <a:pt x="58407" y="25400"/>
                </a:lnTo>
                <a:lnTo>
                  <a:pt x="58826" y="25400"/>
                </a:lnTo>
                <a:lnTo>
                  <a:pt x="55372" y="26670"/>
                </a:lnTo>
                <a:lnTo>
                  <a:pt x="55778" y="26670"/>
                </a:lnTo>
                <a:lnTo>
                  <a:pt x="54095" y="27939"/>
                </a:lnTo>
                <a:lnTo>
                  <a:pt x="52806" y="27939"/>
                </a:lnTo>
                <a:lnTo>
                  <a:pt x="49555" y="30479"/>
                </a:lnTo>
                <a:lnTo>
                  <a:pt x="49936" y="30479"/>
                </a:lnTo>
                <a:lnTo>
                  <a:pt x="48361" y="31750"/>
                </a:lnTo>
                <a:lnTo>
                  <a:pt x="47155" y="31750"/>
                </a:lnTo>
                <a:lnTo>
                  <a:pt x="44132" y="34289"/>
                </a:lnTo>
                <a:lnTo>
                  <a:pt x="44475" y="34289"/>
                </a:lnTo>
                <a:lnTo>
                  <a:pt x="41567" y="36829"/>
                </a:lnTo>
                <a:lnTo>
                  <a:pt x="41909" y="36829"/>
                </a:lnTo>
                <a:lnTo>
                  <a:pt x="39116" y="39370"/>
                </a:lnTo>
                <a:lnTo>
                  <a:pt x="39446" y="39370"/>
                </a:lnTo>
                <a:lnTo>
                  <a:pt x="36791" y="41910"/>
                </a:lnTo>
                <a:lnTo>
                  <a:pt x="37096" y="41910"/>
                </a:lnTo>
                <a:lnTo>
                  <a:pt x="34569" y="44450"/>
                </a:lnTo>
                <a:lnTo>
                  <a:pt x="34861" y="44450"/>
                </a:lnTo>
                <a:lnTo>
                  <a:pt x="32486" y="46989"/>
                </a:lnTo>
                <a:lnTo>
                  <a:pt x="32753" y="46989"/>
                </a:lnTo>
                <a:lnTo>
                  <a:pt x="30518" y="49529"/>
                </a:lnTo>
                <a:lnTo>
                  <a:pt x="30784" y="49529"/>
                </a:lnTo>
                <a:lnTo>
                  <a:pt x="28689" y="52070"/>
                </a:lnTo>
                <a:lnTo>
                  <a:pt x="28930" y="52070"/>
                </a:lnTo>
                <a:lnTo>
                  <a:pt x="27643" y="54610"/>
                </a:lnTo>
                <a:lnTo>
                  <a:pt x="27216" y="54610"/>
                </a:lnTo>
                <a:lnTo>
                  <a:pt x="25450" y="58420"/>
                </a:lnTo>
                <a:lnTo>
                  <a:pt x="25653" y="58420"/>
                </a:lnTo>
                <a:lnTo>
                  <a:pt x="24587" y="60960"/>
                </a:lnTo>
                <a:lnTo>
                  <a:pt x="24231" y="60960"/>
                </a:lnTo>
                <a:lnTo>
                  <a:pt x="22796" y="64770"/>
                </a:lnTo>
                <a:lnTo>
                  <a:pt x="22961" y="64770"/>
                </a:lnTo>
                <a:lnTo>
                  <a:pt x="22114" y="67310"/>
                </a:lnTo>
                <a:lnTo>
                  <a:pt x="21831" y="67310"/>
                </a:lnTo>
                <a:lnTo>
                  <a:pt x="20878" y="71120"/>
                </a:lnTo>
                <a:lnTo>
                  <a:pt x="20078" y="74929"/>
                </a:lnTo>
                <a:lnTo>
                  <a:pt x="19604" y="77470"/>
                </a:lnTo>
                <a:lnTo>
                  <a:pt x="19443" y="77470"/>
                </a:lnTo>
                <a:lnTo>
                  <a:pt x="18787" y="83820"/>
                </a:lnTo>
                <a:lnTo>
                  <a:pt x="18694" y="414020"/>
                </a:lnTo>
                <a:lnTo>
                  <a:pt x="18935" y="416560"/>
                </a:lnTo>
                <a:lnTo>
                  <a:pt x="19367" y="420370"/>
                </a:lnTo>
                <a:lnTo>
                  <a:pt x="19977" y="424179"/>
                </a:lnTo>
                <a:lnTo>
                  <a:pt x="20878" y="427989"/>
                </a:lnTo>
                <a:lnTo>
                  <a:pt x="21111" y="427989"/>
                </a:lnTo>
                <a:lnTo>
                  <a:pt x="21831" y="430529"/>
                </a:lnTo>
                <a:lnTo>
                  <a:pt x="21691" y="430529"/>
                </a:lnTo>
                <a:lnTo>
                  <a:pt x="22961" y="434339"/>
                </a:lnTo>
                <a:lnTo>
                  <a:pt x="23274" y="434339"/>
                </a:lnTo>
                <a:lnTo>
                  <a:pt x="24231" y="436879"/>
                </a:lnTo>
                <a:lnTo>
                  <a:pt x="24053" y="436879"/>
                </a:lnTo>
                <a:lnTo>
                  <a:pt x="25653" y="440689"/>
                </a:lnTo>
                <a:lnTo>
                  <a:pt x="26039" y="440689"/>
                </a:lnTo>
                <a:lnTo>
                  <a:pt x="27216" y="443229"/>
                </a:lnTo>
                <a:lnTo>
                  <a:pt x="27000" y="443229"/>
                </a:lnTo>
                <a:lnTo>
                  <a:pt x="28930" y="447039"/>
                </a:lnTo>
                <a:lnTo>
                  <a:pt x="29387" y="447039"/>
                </a:lnTo>
                <a:lnTo>
                  <a:pt x="30784" y="449579"/>
                </a:lnTo>
                <a:lnTo>
                  <a:pt x="31263" y="449579"/>
                </a:lnTo>
                <a:lnTo>
                  <a:pt x="32753" y="452120"/>
                </a:lnTo>
                <a:lnTo>
                  <a:pt x="32486" y="452120"/>
                </a:lnTo>
                <a:lnTo>
                  <a:pt x="34861" y="454660"/>
                </a:lnTo>
                <a:lnTo>
                  <a:pt x="34569" y="454660"/>
                </a:lnTo>
                <a:lnTo>
                  <a:pt x="37096" y="457200"/>
                </a:lnTo>
                <a:lnTo>
                  <a:pt x="36791" y="457200"/>
                </a:lnTo>
                <a:lnTo>
                  <a:pt x="39446" y="459739"/>
                </a:lnTo>
                <a:lnTo>
                  <a:pt x="39116" y="459739"/>
                </a:lnTo>
                <a:lnTo>
                  <a:pt x="41909" y="462279"/>
                </a:lnTo>
                <a:lnTo>
                  <a:pt x="41567" y="462279"/>
                </a:lnTo>
                <a:lnTo>
                  <a:pt x="44475" y="464820"/>
                </a:lnTo>
                <a:lnTo>
                  <a:pt x="45643" y="464820"/>
                </a:lnTo>
                <a:lnTo>
                  <a:pt x="47155" y="466089"/>
                </a:lnTo>
                <a:lnTo>
                  <a:pt x="46786" y="466089"/>
                </a:lnTo>
                <a:lnTo>
                  <a:pt x="49936" y="468629"/>
                </a:lnTo>
                <a:lnTo>
                  <a:pt x="49555" y="468629"/>
                </a:lnTo>
                <a:lnTo>
                  <a:pt x="52806" y="469900"/>
                </a:lnTo>
                <a:lnTo>
                  <a:pt x="52412" y="469900"/>
                </a:lnTo>
                <a:lnTo>
                  <a:pt x="55778" y="472439"/>
                </a:lnTo>
                <a:lnTo>
                  <a:pt x="57099" y="472439"/>
                </a:lnTo>
                <a:lnTo>
                  <a:pt x="58826" y="473710"/>
                </a:lnTo>
                <a:lnTo>
                  <a:pt x="58407" y="473710"/>
                </a:lnTo>
                <a:lnTo>
                  <a:pt x="61950" y="474979"/>
                </a:lnTo>
                <a:lnTo>
                  <a:pt x="61531" y="474979"/>
                </a:lnTo>
                <a:lnTo>
                  <a:pt x="65163" y="476250"/>
                </a:lnTo>
                <a:lnTo>
                  <a:pt x="64731" y="476250"/>
                </a:lnTo>
                <a:lnTo>
                  <a:pt x="68452" y="477520"/>
                </a:lnTo>
                <a:lnTo>
                  <a:pt x="71348" y="477520"/>
                </a:lnTo>
                <a:lnTo>
                  <a:pt x="75222" y="478789"/>
                </a:lnTo>
                <a:lnTo>
                  <a:pt x="74752" y="478789"/>
                </a:lnTo>
                <a:lnTo>
                  <a:pt x="78701" y="480060"/>
                </a:lnTo>
                <a:lnTo>
                  <a:pt x="1794167" y="480060"/>
                </a:lnTo>
                <a:lnTo>
                  <a:pt x="1792477" y="481329"/>
                </a:lnTo>
                <a:lnTo>
                  <a:pt x="1788960" y="483870"/>
                </a:lnTo>
                <a:lnTo>
                  <a:pt x="1785315" y="486410"/>
                </a:lnTo>
                <a:lnTo>
                  <a:pt x="1781555" y="488950"/>
                </a:lnTo>
                <a:lnTo>
                  <a:pt x="1777695" y="490220"/>
                </a:lnTo>
                <a:lnTo>
                  <a:pt x="1773720" y="492760"/>
                </a:lnTo>
                <a:lnTo>
                  <a:pt x="1769643" y="494029"/>
                </a:lnTo>
                <a:lnTo>
                  <a:pt x="1756867" y="497839"/>
                </a:lnTo>
                <a:close/>
              </a:path>
              <a:path w="1828800" h="499110">
                <a:moveTo>
                  <a:pt x="1775625" y="29210"/>
                </a:moveTo>
                <a:lnTo>
                  <a:pt x="1772259" y="26670"/>
                </a:lnTo>
                <a:lnTo>
                  <a:pt x="1772666" y="26670"/>
                </a:lnTo>
                <a:lnTo>
                  <a:pt x="1769211" y="25400"/>
                </a:lnTo>
                <a:lnTo>
                  <a:pt x="1769630" y="25400"/>
                </a:lnTo>
                <a:lnTo>
                  <a:pt x="1766087" y="24129"/>
                </a:lnTo>
                <a:lnTo>
                  <a:pt x="1766506" y="24129"/>
                </a:lnTo>
                <a:lnTo>
                  <a:pt x="1762874" y="22860"/>
                </a:lnTo>
                <a:lnTo>
                  <a:pt x="1763306" y="22860"/>
                </a:lnTo>
                <a:lnTo>
                  <a:pt x="1759584" y="21589"/>
                </a:lnTo>
                <a:lnTo>
                  <a:pt x="1760042" y="21589"/>
                </a:lnTo>
                <a:lnTo>
                  <a:pt x="1756232" y="20320"/>
                </a:lnTo>
                <a:lnTo>
                  <a:pt x="1756689" y="20320"/>
                </a:lnTo>
                <a:lnTo>
                  <a:pt x="1752815" y="19050"/>
                </a:lnTo>
                <a:lnTo>
                  <a:pt x="1746275" y="19050"/>
                </a:lnTo>
                <a:lnTo>
                  <a:pt x="1742198" y="17779"/>
                </a:lnTo>
                <a:lnTo>
                  <a:pt x="1793604" y="17779"/>
                </a:lnTo>
                <a:lnTo>
                  <a:pt x="1795856" y="20320"/>
                </a:lnTo>
                <a:lnTo>
                  <a:pt x="1799107" y="22860"/>
                </a:lnTo>
                <a:lnTo>
                  <a:pt x="1802231" y="25400"/>
                </a:lnTo>
                <a:lnTo>
                  <a:pt x="1804204" y="27939"/>
                </a:lnTo>
                <a:lnTo>
                  <a:pt x="1775231" y="27939"/>
                </a:lnTo>
                <a:lnTo>
                  <a:pt x="1775625" y="29210"/>
                </a:lnTo>
                <a:close/>
              </a:path>
              <a:path w="1828800" h="499110">
                <a:moveTo>
                  <a:pt x="74752" y="20320"/>
                </a:moveTo>
                <a:lnTo>
                  <a:pt x="75222" y="19050"/>
                </a:lnTo>
                <a:lnTo>
                  <a:pt x="78701" y="19050"/>
                </a:lnTo>
                <a:lnTo>
                  <a:pt x="74752" y="20320"/>
                </a:lnTo>
                <a:close/>
              </a:path>
              <a:path w="1828800" h="499110">
                <a:moveTo>
                  <a:pt x="1753285" y="20320"/>
                </a:moveTo>
                <a:lnTo>
                  <a:pt x="1749336" y="19050"/>
                </a:lnTo>
                <a:lnTo>
                  <a:pt x="1752815" y="19050"/>
                </a:lnTo>
                <a:lnTo>
                  <a:pt x="1753285" y="20320"/>
                </a:lnTo>
                <a:close/>
              </a:path>
              <a:path w="1828800" h="499110">
                <a:moveTo>
                  <a:pt x="52412" y="29210"/>
                </a:moveTo>
                <a:lnTo>
                  <a:pt x="52806" y="27939"/>
                </a:lnTo>
                <a:lnTo>
                  <a:pt x="54095" y="27939"/>
                </a:lnTo>
                <a:lnTo>
                  <a:pt x="52412" y="29210"/>
                </a:lnTo>
                <a:close/>
              </a:path>
              <a:path w="1828800" h="499110">
                <a:moveTo>
                  <a:pt x="1781251" y="33020"/>
                </a:moveTo>
                <a:lnTo>
                  <a:pt x="1778101" y="30479"/>
                </a:lnTo>
                <a:lnTo>
                  <a:pt x="1778482" y="30479"/>
                </a:lnTo>
                <a:lnTo>
                  <a:pt x="1775231" y="27939"/>
                </a:lnTo>
                <a:lnTo>
                  <a:pt x="1804204" y="27939"/>
                </a:lnTo>
                <a:lnTo>
                  <a:pt x="1805190" y="29210"/>
                </a:lnTo>
                <a:lnTo>
                  <a:pt x="1808010" y="31750"/>
                </a:lnTo>
                <a:lnTo>
                  <a:pt x="1780882" y="31750"/>
                </a:lnTo>
                <a:lnTo>
                  <a:pt x="1781251" y="33020"/>
                </a:lnTo>
                <a:close/>
              </a:path>
              <a:path w="1828800" h="499110">
                <a:moveTo>
                  <a:pt x="46786" y="33020"/>
                </a:moveTo>
                <a:lnTo>
                  <a:pt x="47155" y="31750"/>
                </a:lnTo>
                <a:lnTo>
                  <a:pt x="48361" y="31750"/>
                </a:lnTo>
                <a:lnTo>
                  <a:pt x="46786" y="33020"/>
                </a:lnTo>
                <a:close/>
              </a:path>
              <a:path w="1828800" h="499110">
                <a:moveTo>
                  <a:pt x="1801037" y="55879"/>
                </a:moveTo>
                <a:lnTo>
                  <a:pt x="1799107" y="52070"/>
                </a:lnTo>
                <a:lnTo>
                  <a:pt x="1799348" y="52070"/>
                </a:lnTo>
                <a:lnTo>
                  <a:pt x="1797253" y="49529"/>
                </a:lnTo>
                <a:lnTo>
                  <a:pt x="1797519" y="49529"/>
                </a:lnTo>
                <a:lnTo>
                  <a:pt x="1795284" y="46989"/>
                </a:lnTo>
                <a:lnTo>
                  <a:pt x="1795551" y="46989"/>
                </a:lnTo>
                <a:lnTo>
                  <a:pt x="1793176" y="44450"/>
                </a:lnTo>
                <a:lnTo>
                  <a:pt x="1793468" y="44450"/>
                </a:lnTo>
                <a:lnTo>
                  <a:pt x="1790941" y="41910"/>
                </a:lnTo>
                <a:lnTo>
                  <a:pt x="1791246" y="41910"/>
                </a:lnTo>
                <a:lnTo>
                  <a:pt x="1788591" y="39370"/>
                </a:lnTo>
                <a:lnTo>
                  <a:pt x="1788922" y="39370"/>
                </a:lnTo>
                <a:lnTo>
                  <a:pt x="1786127" y="36829"/>
                </a:lnTo>
                <a:lnTo>
                  <a:pt x="1786470" y="36829"/>
                </a:lnTo>
                <a:lnTo>
                  <a:pt x="1783562" y="34289"/>
                </a:lnTo>
                <a:lnTo>
                  <a:pt x="1783905" y="34289"/>
                </a:lnTo>
                <a:lnTo>
                  <a:pt x="1780882" y="31750"/>
                </a:lnTo>
                <a:lnTo>
                  <a:pt x="1808010" y="31750"/>
                </a:lnTo>
                <a:lnTo>
                  <a:pt x="1810677" y="35560"/>
                </a:lnTo>
                <a:lnTo>
                  <a:pt x="1813178" y="39370"/>
                </a:lnTo>
                <a:lnTo>
                  <a:pt x="1815503" y="41910"/>
                </a:lnTo>
                <a:lnTo>
                  <a:pt x="1817662" y="45720"/>
                </a:lnTo>
                <a:lnTo>
                  <a:pt x="1819643" y="49529"/>
                </a:lnTo>
                <a:lnTo>
                  <a:pt x="1821446" y="54610"/>
                </a:lnTo>
                <a:lnTo>
                  <a:pt x="1800821" y="54610"/>
                </a:lnTo>
                <a:lnTo>
                  <a:pt x="1801037" y="55879"/>
                </a:lnTo>
                <a:close/>
              </a:path>
              <a:path w="1828800" h="499110">
                <a:moveTo>
                  <a:pt x="27000" y="55879"/>
                </a:moveTo>
                <a:lnTo>
                  <a:pt x="27216" y="54610"/>
                </a:lnTo>
                <a:lnTo>
                  <a:pt x="27643" y="54610"/>
                </a:lnTo>
                <a:lnTo>
                  <a:pt x="27000" y="55879"/>
                </a:lnTo>
                <a:close/>
              </a:path>
              <a:path w="1828800" h="499110">
                <a:moveTo>
                  <a:pt x="1803984" y="62229"/>
                </a:moveTo>
                <a:lnTo>
                  <a:pt x="1802383" y="58420"/>
                </a:lnTo>
                <a:lnTo>
                  <a:pt x="1802587" y="58420"/>
                </a:lnTo>
                <a:lnTo>
                  <a:pt x="1800821" y="54610"/>
                </a:lnTo>
                <a:lnTo>
                  <a:pt x="1821446" y="54610"/>
                </a:lnTo>
                <a:lnTo>
                  <a:pt x="1823046" y="58420"/>
                </a:lnTo>
                <a:lnTo>
                  <a:pt x="1823995" y="60960"/>
                </a:lnTo>
                <a:lnTo>
                  <a:pt x="1803806" y="60960"/>
                </a:lnTo>
                <a:lnTo>
                  <a:pt x="1803984" y="62229"/>
                </a:lnTo>
                <a:close/>
              </a:path>
              <a:path w="1828800" h="499110">
                <a:moveTo>
                  <a:pt x="24053" y="62229"/>
                </a:moveTo>
                <a:lnTo>
                  <a:pt x="24231" y="60960"/>
                </a:lnTo>
                <a:lnTo>
                  <a:pt x="24587" y="60960"/>
                </a:lnTo>
                <a:lnTo>
                  <a:pt x="24053" y="62229"/>
                </a:lnTo>
                <a:close/>
              </a:path>
              <a:path w="1828800" h="499110">
                <a:moveTo>
                  <a:pt x="1806346" y="68579"/>
                </a:moveTo>
                <a:lnTo>
                  <a:pt x="1805076" y="64770"/>
                </a:lnTo>
                <a:lnTo>
                  <a:pt x="1805241" y="64770"/>
                </a:lnTo>
                <a:lnTo>
                  <a:pt x="1803806" y="60960"/>
                </a:lnTo>
                <a:lnTo>
                  <a:pt x="1823995" y="60960"/>
                </a:lnTo>
                <a:lnTo>
                  <a:pt x="1824469" y="62229"/>
                </a:lnTo>
                <a:lnTo>
                  <a:pt x="1825675" y="66039"/>
                </a:lnTo>
                <a:lnTo>
                  <a:pt x="1825926" y="67310"/>
                </a:lnTo>
                <a:lnTo>
                  <a:pt x="1806206" y="67310"/>
                </a:lnTo>
                <a:lnTo>
                  <a:pt x="1806346" y="68579"/>
                </a:lnTo>
                <a:close/>
              </a:path>
              <a:path w="1828800" h="499110">
                <a:moveTo>
                  <a:pt x="21691" y="68579"/>
                </a:moveTo>
                <a:lnTo>
                  <a:pt x="21831" y="67310"/>
                </a:lnTo>
                <a:lnTo>
                  <a:pt x="22114" y="67310"/>
                </a:lnTo>
                <a:lnTo>
                  <a:pt x="21691" y="68579"/>
                </a:lnTo>
                <a:close/>
              </a:path>
              <a:path w="1828800" h="499110">
                <a:moveTo>
                  <a:pt x="1826679" y="427989"/>
                </a:moveTo>
                <a:lnTo>
                  <a:pt x="1807159" y="427989"/>
                </a:lnTo>
                <a:lnTo>
                  <a:pt x="1807959" y="424179"/>
                </a:lnTo>
                <a:lnTo>
                  <a:pt x="1808594" y="420370"/>
                </a:lnTo>
                <a:lnTo>
                  <a:pt x="1809064" y="416560"/>
                </a:lnTo>
                <a:lnTo>
                  <a:pt x="1809343" y="414020"/>
                </a:lnTo>
                <a:lnTo>
                  <a:pt x="1809267" y="83820"/>
                </a:lnTo>
                <a:lnTo>
                  <a:pt x="1809102" y="82550"/>
                </a:lnTo>
                <a:lnTo>
                  <a:pt x="1808975" y="81279"/>
                </a:lnTo>
                <a:lnTo>
                  <a:pt x="1806206" y="67310"/>
                </a:lnTo>
                <a:lnTo>
                  <a:pt x="1825926" y="67310"/>
                </a:lnTo>
                <a:lnTo>
                  <a:pt x="1826679" y="71120"/>
                </a:lnTo>
                <a:lnTo>
                  <a:pt x="1827466" y="74929"/>
                </a:lnTo>
                <a:lnTo>
                  <a:pt x="1827894" y="78734"/>
                </a:lnTo>
                <a:lnTo>
                  <a:pt x="1828380" y="414020"/>
                </a:lnTo>
                <a:lnTo>
                  <a:pt x="1828038" y="419100"/>
                </a:lnTo>
                <a:lnTo>
                  <a:pt x="1826679" y="427989"/>
                </a:lnTo>
                <a:close/>
              </a:path>
              <a:path w="1828800" h="499110">
                <a:moveTo>
                  <a:pt x="19368" y="78734"/>
                </a:moveTo>
                <a:lnTo>
                  <a:pt x="19443" y="77470"/>
                </a:lnTo>
                <a:lnTo>
                  <a:pt x="19604" y="77470"/>
                </a:lnTo>
                <a:lnTo>
                  <a:pt x="19368" y="78734"/>
                </a:lnTo>
                <a:close/>
              </a:path>
              <a:path w="1828800" h="499110">
                <a:moveTo>
                  <a:pt x="21111" y="427989"/>
                </a:moveTo>
                <a:lnTo>
                  <a:pt x="20878" y="427989"/>
                </a:lnTo>
                <a:lnTo>
                  <a:pt x="20751" y="426720"/>
                </a:lnTo>
                <a:lnTo>
                  <a:pt x="21111" y="427989"/>
                </a:lnTo>
                <a:close/>
              </a:path>
              <a:path w="1828800" h="499110">
                <a:moveTo>
                  <a:pt x="1825072" y="434339"/>
                </a:moveTo>
                <a:lnTo>
                  <a:pt x="1805076" y="434339"/>
                </a:lnTo>
                <a:lnTo>
                  <a:pt x="1806346" y="430529"/>
                </a:lnTo>
                <a:lnTo>
                  <a:pt x="1806206" y="430529"/>
                </a:lnTo>
                <a:lnTo>
                  <a:pt x="1807286" y="426720"/>
                </a:lnTo>
                <a:lnTo>
                  <a:pt x="1807159" y="427989"/>
                </a:lnTo>
                <a:lnTo>
                  <a:pt x="1826679" y="427989"/>
                </a:lnTo>
                <a:lnTo>
                  <a:pt x="1825675" y="431800"/>
                </a:lnTo>
                <a:lnTo>
                  <a:pt x="1825072" y="434339"/>
                </a:lnTo>
                <a:close/>
              </a:path>
              <a:path w="1828800" h="499110">
                <a:moveTo>
                  <a:pt x="23274" y="434339"/>
                </a:moveTo>
                <a:lnTo>
                  <a:pt x="22961" y="434339"/>
                </a:lnTo>
                <a:lnTo>
                  <a:pt x="22796" y="433070"/>
                </a:lnTo>
                <a:lnTo>
                  <a:pt x="23274" y="434339"/>
                </a:lnTo>
                <a:close/>
              </a:path>
              <a:path w="1828800" h="499110">
                <a:moveTo>
                  <a:pt x="1823046" y="440689"/>
                </a:moveTo>
                <a:lnTo>
                  <a:pt x="1802383" y="440689"/>
                </a:lnTo>
                <a:lnTo>
                  <a:pt x="1803984" y="436879"/>
                </a:lnTo>
                <a:lnTo>
                  <a:pt x="1803806" y="436879"/>
                </a:lnTo>
                <a:lnTo>
                  <a:pt x="1805241" y="433070"/>
                </a:lnTo>
                <a:lnTo>
                  <a:pt x="1805076" y="434339"/>
                </a:lnTo>
                <a:lnTo>
                  <a:pt x="1825072" y="434339"/>
                </a:lnTo>
                <a:lnTo>
                  <a:pt x="1824469" y="436879"/>
                </a:lnTo>
                <a:lnTo>
                  <a:pt x="1823046" y="440689"/>
                </a:lnTo>
                <a:close/>
              </a:path>
              <a:path w="1828800" h="499110">
                <a:moveTo>
                  <a:pt x="26039" y="440689"/>
                </a:moveTo>
                <a:lnTo>
                  <a:pt x="25653" y="440689"/>
                </a:lnTo>
                <a:lnTo>
                  <a:pt x="25450" y="439420"/>
                </a:lnTo>
                <a:lnTo>
                  <a:pt x="26039" y="440689"/>
                </a:lnTo>
                <a:close/>
              </a:path>
              <a:path w="1828800" h="499110">
                <a:moveTo>
                  <a:pt x="1820244" y="447039"/>
                </a:moveTo>
                <a:lnTo>
                  <a:pt x="1799107" y="447039"/>
                </a:lnTo>
                <a:lnTo>
                  <a:pt x="1801037" y="443229"/>
                </a:lnTo>
                <a:lnTo>
                  <a:pt x="1800821" y="443229"/>
                </a:lnTo>
                <a:lnTo>
                  <a:pt x="1802587" y="439420"/>
                </a:lnTo>
                <a:lnTo>
                  <a:pt x="1802383" y="440689"/>
                </a:lnTo>
                <a:lnTo>
                  <a:pt x="1823046" y="440689"/>
                </a:lnTo>
                <a:lnTo>
                  <a:pt x="1821446" y="444500"/>
                </a:lnTo>
                <a:lnTo>
                  <a:pt x="1820244" y="447039"/>
                </a:lnTo>
                <a:close/>
              </a:path>
              <a:path w="1828800" h="499110">
                <a:moveTo>
                  <a:pt x="29387" y="447039"/>
                </a:moveTo>
                <a:lnTo>
                  <a:pt x="28930" y="447039"/>
                </a:lnTo>
                <a:lnTo>
                  <a:pt x="28689" y="445770"/>
                </a:lnTo>
                <a:lnTo>
                  <a:pt x="29387" y="447039"/>
                </a:lnTo>
                <a:close/>
              </a:path>
              <a:path w="1828800" h="499110">
                <a:moveTo>
                  <a:pt x="1818982" y="449579"/>
                </a:moveTo>
                <a:lnTo>
                  <a:pt x="1797253" y="449579"/>
                </a:lnTo>
                <a:lnTo>
                  <a:pt x="1799348" y="445770"/>
                </a:lnTo>
                <a:lnTo>
                  <a:pt x="1799107" y="447039"/>
                </a:lnTo>
                <a:lnTo>
                  <a:pt x="1820244" y="447039"/>
                </a:lnTo>
                <a:lnTo>
                  <a:pt x="1819643" y="448310"/>
                </a:lnTo>
                <a:lnTo>
                  <a:pt x="1818982" y="449579"/>
                </a:lnTo>
                <a:close/>
              </a:path>
              <a:path w="1828800" h="499110">
                <a:moveTo>
                  <a:pt x="31263" y="449579"/>
                </a:moveTo>
                <a:lnTo>
                  <a:pt x="30784" y="449579"/>
                </a:lnTo>
                <a:lnTo>
                  <a:pt x="30518" y="448310"/>
                </a:lnTo>
                <a:lnTo>
                  <a:pt x="31263" y="449579"/>
                </a:lnTo>
                <a:close/>
              </a:path>
              <a:path w="1828800" h="499110">
                <a:moveTo>
                  <a:pt x="1809343" y="464820"/>
                </a:moveTo>
                <a:lnTo>
                  <a:pt x="1783562" y="464820"/>
                </a:lnTo>
                <a:lnTo>
                  <a:pt x="1786470" y="462279"/>
                </a:lnTo>
                <a:lnTo>
                  <a:pt x="1786127" y="462279"/>
                </a:lnTo>
                <a:lnTo>
                  <a:pt x="1788922" y="459739"/>
                </a:lnTo>
                <a:lnTo>
                  <a:pt x="1788591" y="459739"/>
                </a:lnTo>
                <a:lnTo>
                  <a:pt x="1791246" y="457200"/>
                </a:lnTo>
                <a:lnTo>
                  <a:pt x="1790941" y="457200"/>
                </a:lnTo>
                <a:lnTo>
                  <a:pt x="1793468" y="454660"/>
                </a:lnTo>
                <a:lnTo>
                  <a:pt x="1793176" y="454660"/>
                </a:lnTo>
                <a:lnTo>
                  <a:pt x="1795551" y="452120"/>
                </a:lnTo>
                <a:lnTo>
                  <a:pt x="1795284" y="452120"/>
                </a:lnTo>
                <a:lnTo>
                  <a:pt x="1797519" y="448310"/>
                </a:lnTo>
                <a:lnTo>
                  <a:pt x="1797253" y="449579"/>
                </a:lnTo>
                <a:lnTo>
                  <a:pt x="1818982" y="449579"/>
                </a:lnTo>
                <a:lnTo>
                  <a:pt x="1817662" y="452120"/>
                </a:lnTo>
                <a:lnTo>
                  <a:pt x="1815503" y="455929"/>
                </a:lnTo>
                <a:lnTo>
                  <a:pt x="1813178" y="459739"/>
                </a:lnTo>
                <a:lnTo>
                  <a:pt x="1810677" y="463550"/>
                </a:lnTo>
                <a:lnTo>
                  <a:pt x="1809343" y="464820"/>
                </a:lnTo>
                <a:close/>
              </a:path>
              <a:path w="1828800" h="499110">
                <a:moveTo>
                  <a:pt x="45643" y="464820"/>
                </a:moveTo>
                <a:lnTo>
                  <a:pt x="44475" y="464820"/>
                </a:lnTo>
                <a:lnTo>
                  <a:pt x="44132" y="463550"/>
                </a:lnTo>
                <a:lnTo>
                  <a:pt x="45643" y="464820"/>
                </a:lnTo>
                <a:close/>
              </a:path>
              <a:path w="1828800" h="499110">
                <a:moveTo>
                  <a:pt x="1802231" y="472439"/>
                </a:moveTo>
                <a:lnTo>
                  <a:pt x="1772259" y="472439"/>
                </a:lnTo>
                <a:lnTo>
                  <a:pt x="1775625" y="469900"/>
                </a:lnTo>
                <a:lnTo>
                  <a:pt x="1775231" y="469900"/>
                </a:lnTo>
                <a:lnTo>
                  <a:pt x="1778482" y="468629"/>
                </a:lnTo>
                <a:lnTo>
                  <a:pt x="1778101" y="468629"/>
                </a:lnTo>
                <a:lnTo>
                  <a:pt x="1781251" y="466089"/>
                </a:lnTo>
                <a:lnTo>
                  <a:pt x="1780882" y="466089"/>
                </a:lnTo>
                <a:lnTo>
                  <a:pt x="1783905" y="463550"/>
                </a:lnTo>
                <a:lnTo>
                  <a:pt x="1783562" y="464820"/>
                </a:lnTo>
                <a:lnTo>
                  <a:pt x="1809343" y="464820"/>
                </a:lnTo>
                <a:lnTo>
                  <a:pt x="1808010" y="466089"/>
                </a:lnTo>
                <a:lnTo>
                  <a:pt x="1805190" y="469900"/>
                </a:lnTo>
                <a:lnTo>
                  <a:pt x="1802231" y="472439"/>
                </a:lnTo>
                <a:close/>
              </a:path>
              <a:path w="1828800" h="499110">
                <a:moveTo>
                  <a:pt x="57099" y="472439"/>
                </a:moveTo>
                <a:lnTo>
                  <a:pt x="55778" y="472439"/>
                </a:lnTo>
                <a:lnTo>
                  <a:pt x="55372" y="471170"/>
                </a:lnTo>
                <a:lnTo>
                  <a:pt x="57099" y="472439"/>
                </a:lnTo>
                <a:close/>
              </a:path>
              <a:path w="1828800" h="499110">
                <a:moveTo>
                  <a:pt x="1794167" y="480060"/>
                </a:moveTo>
                <a:lnTo>
                  <a:pt x="1749336" y="480060"/>
                </a:lnTo>
                <a:lnTo>
                  <a:pt x="1753285" y="478789"/>
                </a:lnTo>
                <a:lnTo>
                  <a:pt x="1752815" y="478789"/>
                </a:lnTo>
                <a:lnTo>
                  <a:pt x="1756689" y="477520"/>
                </a:lnTo>
                <a:lnTo>
                  <a:pt x="1759584" y="477520"/>
                </a:lnTo>
                <a:lnTo>
                  <a:pt x="1763306" y="476250"/>
                </a:lnTo>
                <a:lnTo>
                  <a:pt x="1762874" y="476250"/>
                </a:lnTo>
                <a:lnTo>
                  <a:pt x="1766506" y="474979"/>
                </a:lnTo>
                <a:lnTo>
                  <a:pt x="1766087" y="474979"/>
                </a:lnTo>
                <a:lnTo>
                  <a:pt x="1769630" y="473710"/>
                </a:lnTo>
                <a:lnTo>
                  <a:pt x="1769211" y="473710"/>
                </a:lnTo>
                <a:lnTo>
                  <a:pt x="1772666" y="471170"/>
                </a:lnTo>
                <a:lnTo>
                  <a:pt x="1772259" y="472439"/>
                </a:lnTo>
                <a:lnTo>
                  <a:pt x="1802231" y="472439"/>
                </a:lnTo>
                <a:lnTo>
                  <a:pt x="1799107" y="476250"/>
                </a:lnTo>
                <a:lnTo>
                  <a:pt x="1795856" y="478789"/>
                </a:lnTo>
                <a:lnTo>
                  <a:pt x="1794167" y="480060"/>
                </a:lnTo>
                <a:close/>
              </a:path>
              <a:path w="1828800" h="499110">
                <a:moveTo>
                  <a:pt x="82245" y="480060"/>
                </a:moveTo>
                <a:lnTo>
                  <a:pt x="78701" y="480060"/>
                </a:lnTo>
                <a:lnTo>
                  <a:pt x="78231" y="478789"/>
                </a:lnTo>
                <a:lnTo>
                  <a:pt x="82245" y="480060"/>
                </a:lnTo>
                <a:close/>
              </a:path>
              <a:path w="1828800" h="499110">
                <a:moveTo>
                  <a:pt x="1749336" y="480060"/>
                </a:moveTo>
                <a:lnTo>
                  <a:pt x="1745792" y="480060"/>
                </a:lnTo>
                <a:lnTo>
                  <a:pt x="1749805" y="478789"/>
                </a:lnTo>
                <a:lnTo>
                  <a:pt x="1749336" y="480060"/>
                </a:lnTo>
                <a:close/>
              </a:path>
              <a:path w="1828800" h="499110">
                <a:moveTo>
                  <a:pt x="1747964" y="499110"/>
                </a:moveTo>
                <a:lnTo>
                  <a:pt x="80073" y="499110"/>
                </a:lnTo>
                <a:lnTo>
                  <a:pt x="75590" y="497839"/>
                </a:lnTo>
                <a:lnTo>
                  <a:pt x="1752447" y="497839"/>
                </a:lnTo>
                <a:lnTo>
                  <a:pt x="1747964" y="499110"/>
                </a:lnTo>
                <a:close/>
              </a:path>
            </a:pathLst>
          </a:custGeom>
          <a:solidFill>
            <a:srgbClr val="006FC0"/>
          </a:solidFill>
        </p:spPr>
        <p:txBody>
          <a:bodyPr wrap="square" lIns="0" tIns="0" rIns="0" bIns="0" rtlCol="0"/>
          <a:lstStyle/>
          <a:p/>
        </p:txBody>
      </p:sp>
      <p:sp>
        <p:nvSpPr>
          <p:cNvPr id="22" name="object 22"/>
          <p:cNvSpPr txBox="1"/>
          <p:nvPr/>
        </p:nvSpPr>
        <p:spPr>
          <a:xfrm>
            <a:off x="9967759" y="4883530"/>
            <a:ext cx="109283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6FC0"/>
                </a:solidFill>
                <a:latin typeface="微软雅黑" panose="020B0503020204020204" charset="-122"/>
                <a:cs typeface="微软雅黑" panose="020B0503020204020204" charset="-122"/>
              </a:rPr>
              <a:t>异常告警记录</a:t>
            </a:r>
            <a:endParaRPr sz="1400">
              <a:latin typeface="微软雅黑" panose="020B0503020204020204" charset="-122"/>
              <a:cs typeface="微软雅黑" panose="020B0503020204020204" charset="-122"/>
            </a:endParaRPr>
          </a:p>
        </p:txBody>
      </p:sp>
      <p:sp>
        <p:nvSpPr>
          <p:cNvPr id="23" name="object 23"/>
          <p:cNvSpPr txBox="1"/>
          <p:nvPr/>
        </p:nvSpPr>
        <p:spPr>
          <a:xfrm>
            <a:off x="7985125" y="4883530"/>
            <a:ext cx="109283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6FC0"/>
                </a:solidFill>
                <a:latin typeface="微软雅黑" panose="020B0503020204020204" charset="-122"/>
                <a:cs typeface="微软雅黑" panose="020B0503020204020204" charset="-122"/>
              </a:rPr>
              <a:t>异常告警推送</a:t>
            </a:r>
            <a:endParaRPr sz="1400">
              <a:latin typeface="微软雅黑" panose="020B0503020204020204" charset="-122"/>
              <a:cs typeface="微软雅黑" panose="020B0503020204020204" charset="-122"/>
            </a:endParaRPr>
          </a:p>
        </p:txBody>
      </p:sp>
      <p:pic>
        <p:nvPicPr>
          <p:cNvPr id="24" name="object 24"/>
          <p:cNvPicPr/>
          <p:nvPr/>
        </p:nvPicPr>
        <p:blipFill>
          <a:blip r:embed="rId8" cstate="print"/>
          <a:stretch>
            <a:fillRect/>
          </a:stretch>
        </p:blipFill>
        <p:spPr>
          <a:xfrm>
            <a:off x="409955" y="2113788"/>
            <a:ext cx="6970776" cy="3828288"/>
          </a:xfrm>
          <a:prstGeom prst="rect">
            <a:avLst/>
          </a:prstGeom>
        </p:spPr>
      </p:pic>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grpSp>
        <p:nvGrpSpPr>
          <p:cNvPr id="3" name="object 3"/>
          <p:cNvGrpSpPr/>
          <p:nvPr/>
        </p:nvGrpSpPr>
        <p:grpSpPr>
          <a:xfrm>
            <a:off x="0" y="0"/>
            <a:ext cx="12192000" cy="970915"/>
            <a:chOff x="0" y="0"/>
            <a:chExt cx="12192000" cy="970915"/>
          </a:xfrm>
        </p:grpSpPr>
        <p:pic>
          <p:nvPicPr>
            <p:cNvPr id="4" name="object 4"/>
            <p:cNvPicPr/>
            <p:nvPr/>
          </p:nvPicPr>
          <p:blipFill>
            <a:blip r:embed="rId2" cstate="print"/>
            <a:stretch>
              <a:fillRect/>
            </a:stretch>
          </p:blipFill>
          <p:spPr>
            <a:xfrm>
              <a:off x="0" y="721573"/>
              <a:ext cx="12192000" cy="154485"/>
            </a:xfrm>
            <a:prstGeom prst="rect">
              <a:avLst/>
            </a:prstGeom>
          </p:spPr>
        </p:pic>
        <p:pic>
          <p:nvPicPr>
            <p:cNvPr id="5" name="object 5"/>
            <p:cNvPicPr/>
            <p:nvPr/>
          </p:nvPicPr>
          <p:blipFill>
            <a:blip r:embed="rId3" cstate="print"/>
            <a:stretch>
              <a:fillRect/>
            </a:stretch>
          </p:blipFill>
          <p:spPr>
            <a:xfrm>
              <a:off x="11196828" y="0"/>
              <a:ext cx="995172" cy="970788"/>
            </a:xfrm>
            <a:prstGeom prst="rect">
              <a:avLst/>
            </a:prstGeom>
          </p:spPr>
        </p:pic>
      </p:grpSp>
      <p:sp>
        <p:nvSpPr>
          <p:cNvPr id="6" name="object 6"/>
          <p:cNvSpPr txBox="1">
            <a:spLocks noGrp="1"/>
          </p:cNvSpPr>
          <p:nvPr>
            <p:ph type="title"/>
          </p:nvPr>
        </p:nvSpPr>
        <p:spPr>
          <a:xfrm>
            <a:off x="592073" y="219735"/>
            <a:ext cx="85598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517CC8"/>
                </a:solidFill>
              </a:rPr>
              <a:t>应用场景五：企业碳配额全流程管理，自动生成企业碳排放报告</a:t>
            </a:r>
            <a:endParaRPr sz="2400"/>
          </a:p>
        </p:txBody>
      </p:sp>
      <p:grpSp>
        <p:nvGrpSpPr>
          <p:cNvPr id="7" name="object 7"/>
          <p:cNvGrpSpPr/>
          <p:nvPr/>
        </p:nvGrpSpPr>
        <p:grpSpPr>
          <a:xfrm>
            <a:off x="358775" y="1664207"/>
            <a:ext cx="5361305" cy="3559175"/>
            <a:chOff x="358775" y="1664207"/>
            <a:chExt cx="5361305" cy="3559175"/>
          </a:xfrm>
        </p:grpSpPr>
        <p:pic>
          <p:nvPicPr>
            <p:cNvPr id="8" name="object 8"/>
            <p:cNvPicPr/>
            <p:nvPr/>
          </p:nvPicPr>
          <p:blipFill>
            <a:blip r:embed="rId4" cstate="print"/>
            <a:stretch>
              <a:fillRect/>
            </a:stretch>
          </p:blipFill>
          <p:spPr>
            <a:xfrm>
              <a:off x="358775" y="1836737"/>
              <a:ext cx="5360987" cy="3386137"/>
            </a:xfrm>
            <a:prstGeom prst="rect">
              <a:avLst/>
            </a:prstGeom>
          </p:spPr>
        </p:pic>
        <p:sp>
          <p:nvSpPr>
            <p:cNvPr id="9" name="object 9"/>
            <p:cNvSpPr/>
            <p:nvPr/>
          </p:nvSpPr>
          <p:spPr>
            <a:xfrm>
              <a:off x="493776" y="1664207"/>
              <a:ext cx="1697989" cy="342900"/>
            </a:xfrm>
            <a:custGeom>
              <a:avLst/>
              <a:gdLst/>
              <a:ahLst/>
              <a:cxnLst/>
              <a:rect l="l" t="t" r="r" b="b"/>
              <a:pathLst>
                <a:path w="1697989" h="342900">
                  <a:moveTo>
                    <a:pt x="1697736" y="342900"/>
                  </a:moveTo>
                  <a:lnTo>
                    <a:pt x="0" y="342900"/>
                  </a:lnTo>
                  <a:lnTo>
                    <a:pt x="0" y="0"/>
                  </a:lnTo>
                  <a:lnTo>
                    <a:pt x="1697736" y="0"/>
                  </a:lnTo>
                  <a:lnTo>
                    <a:pt x="1697736" y="342900"/>
                  </a:lnTo>
                  <a:close/>
                </a:path>
              </a:pathLst>
            </a:custGeom>
            <a:solidFill>
              <a:srgbClr val="FFFFFF"/>
            </a:solidFill>
          </p:spPr>
          <p:txBody>
            <a:bodyPr wrap="square" lIns="0" tIns="0" rIns="0" bIns="0" rtlCol="0"/>
            <a:lstStyle/>
            <a:p/>
          </p:txBody>
        </p:sp>
      </p:grpSp>
      <p:grpSp>
        <p:nvGrpSpPr>
          <p:cNvPr id="10" name="object 10"/>
          <p:cNvGrpSpPr/>
          <p:nvPr/>
        </p:nvGrpSpPr>
        <p:grpSpPr>
          <a:xfrm>
            <a:off x="5918200" y="1664207"/>
            <a:ext cx="5927725" cy="1320800"/>
            <a:chOff x="5918200" y="1664207"/>
            <a:chExt cx="5927725" cy="1320800"/>
          </a:xfrm>
        </p:grpSpPr>
        <p:pic>
          <p:nvPicPr>
            <p:cNvPr id="11" name="object 11"/>
            <p:cNvPicPr/>
            <p:nvPr/>
          </p:nvPicPr>
          <p:blipFill>
            <a:blip r:embed="rId5" cstate="print"/>
            <a:stretch>
              <a:fillRect/>
            </a:stretch>
          </p:blipFill>
          <p:spPr>
            <a:xfrm>
              <a:off x="5918200" y="1836737"/>
              <a:ext cx="5927725" cy="1147762"/>
            </a:xfrm>
            <a:prstGeom prst="rect">
              <a:avLst/>
            </a:prstGeom>
          </p:spPr>
        </p:pic>
        <p:sp>
          <p:nvSpPr>
            <p:cNvPr id="12" name="object 12"/>
            <p:cNvSpPr/>
            <p:nvPr/>
          </p:nvSpPr>
          <p:spPr>
            <a:xfrm>
              <a:off x="6182868" y="1664207"/>
              <a:ext cx="2277110" cy="338455"/>
            </a:xfrm>
            <a:custGeom>
              <a:avLst/>
              <a:gdLst/>
              <a:ahLst/>
              <a:cxnLst/>
              <a:rect l="l" t="t" r="r" b="b"/>
              <a:pathLst>
                <a:path w="2277109" h="338455">
                  <a:moveTo>
                    <a:pt x="2276856" y="338328"/>
                  </a:moveTo>
                  <a:lnTo>
                    <a:pt x="0" y="338328"/>
                  </a:lnTo>
                  <a:lnTo>
                    <a:pt x="0" y="0"/>
                  </a:lnTo>
                  <a:lnTo>
                    <a:pt x="2276856" y="0"/>
                  </a:lnTo>
                  <a:lnTo>
                    <a:pt x="2276856" y="338328"/>
                  </a:lnTo>
                  <a:close/>
                </a:path>
              </a:pathLst>
            </a:custGeom>
            <a:solidFill>
              <a:srgbClr val="FFFFFF"/>
            </a:solidFill>
          </p:spPr>
          <p:txBody>
            <a:bodyPr wrap="square" lIns="0" tIns="0" rIns="0" bIns="0" rtlCol="0"/>
            <a:lstStyle/>
            <a:p/>
          </p:txBody>
        </p:sp>
      </p:grpSp>
      <p:pic>
        <p:nvPicPr>
          <p:cNvPr id="13" name="object 13"/>
          <p:cNvPicPr/>
          <p:nvPr/>
        </p:nvPicPr>
        <p:blipFill>
          <a:blip r:embed="rId6" cstate="print"/>
          <a:stretch>
            <a:fillRect/>
          </a:stretch>
        </p:blipFill>
        <p:spPr>
          <a:xfrm>
            <a:off x="5972555" y="3099816"/>
            <a:ext cx="5867400" cy="3279648"/>
          </a:xfrm>
          <a:prstGeom prst="rect">
            <a:avLst/>
          </a:prstGeom>
        </p:spPr>
      </p:pic>
      <p:sp>
        <p:nvSpPr>
          <p:cNvPr id="14" name="object 14"/>
          <p:cNvSpPr txBox="1"/>
          <p:nvPr/>
        </p:nvSpPr>
        <p:spPr>
          <a:xfrm>
            <a:off x="6023927" y="2000123"/>
            <a:ext cx="5581015" cy="855980"/>
          </a:xfrm>
          <a:prstGeom prst="rect">
            <a:avLst/>
          </a:prstGeom>
        </p:spPr>
        <p:txBody>
          <a:bodyPr vert="horz" wrap="square" lIns="0" tIns="91440" rIns="0" bIns="0" rtlCol="0">
            <a:spAutoFit/>
          </a:bodyPr>
          <a:lstStyle/>
          <a:p>
            <a:pPr marL="193040" indent="-142240">
              <a:lnSpc>
                <a:spcPct val="100000"/>
              </a:lnSpc>
              <a:spcBef>
                <a:spcPts val="720"/>
              </a:spcBef>
              <a:buSzPct val="50000"/>
              <a:buFont typeface="Wingdings" panose="05000000000000000000"/>
              <a:buChar char=""/>
              <a:tabLst>
                <a:tab pos="193040" algn="l"/>
              </a:tabLst>
            </a:pPr>
            <a:r>
              <a:rPr sz="1300" spc="-10" dirty="0">
                <a:solidFill>
                  <a:srgbClr val="0183E7"/>
                </a:solidFill>
                <a:latin typeface="微软雅黑" panose="020B0503020204020204" charset="-122"/>
                <a:cs typeface="微软雅黑" panose="020B0503020204020204" charset="-122"/>
              </a:rPr>
              <a:t>自动生成碳排放报告</a:t>
            </a:r>
            <a:r>
              <a:rPr sz="1300" spc="15" dirty="0">
                <a:solidFill>
                  <a:srgbClr val="070707"/>
                </a:solidFill>
                <a:latin typeface="微软雅黑" panose="020B0503020204020204" charset="-122"/>
                <a:cs typeface="微软雅黑" panose="020B0503020204020204" charset="-122"/>
              </a:rPr>
              <a:t>，支持人工修正； </a:t>
            </a:r>
            <a:r>
              <a:rPr sz="975" baseline="4000" dirty="0">
                <a:solidFill>
                  <a:srgbClr val="0183E7"/>
                </a:solidFill>
                <a:latin typeface="Wingdings" panose="05000000000000000000"/>
                <a:cs typeface="Wingdings" panose="05000000000000000000"/>
              </a:rPr>
              <a:t></a:t>
            </a:r>
            <a:r>
              <a:rPr sz="975" spc="742" baseline="4000" dirty="0">
                <a:solidFill>
                  <a:srgbClr val="0183E7"/>
                </a:solidFill>
                <a:latin typeface="Times New Roman" panose="02020603050405020304"/>
                <a:cs typeface="Times New Roman" panose="02020603050405020304"/>
              </a:rPr>
              <a:t> </a:t>
            </a:r>
            <a:r>
              <a:rPr sz="1950" spc="-15" baseline="2000" dirty="0">
                <a:solidFill>
                  <a:srgbClr val="070707"/>
                </a:solidFill>
                <a:latin typeface="微软雅黑" panose="020B0503020204020204" charset="-122"/>
                <a:cs typeface="微软雅黑" panose="020B0503020204020204" charset="-122"/>
              </a:rPr>
              <a:t>辅助企业制定</a:t>
            </a:r>
            <a:r>
              <a:rPr sz="1950" spc="-15" baseline="2000" dirty="0">
                <a:solidFill>
                  <a:srgbClr val="0183E7"/>
                </a:solidFill>
                <a:latin typeface="微软雅黑" panose="020B0503020204020204" charset="-122"/>
                <a:cs typeface="微软雅黑" panose="020B0503020204020204" charset="-122"/>
              </a:rPr>
              <a:t>碳排放监测计划</a:t>
            </a:r>
            <a:r>
              <a:rPr sz="1950" spc="-75" baseline="2000" dirty="0">
                <a:solidFill>
                  <a:srgbClr val="070707"/>
                </a:solidFill>
                <a:latin typeface="微软雅黑" panose="020B0503020204020204" charset="-122"/>
                <a:cs typeface="微软雅黑" panose="020B0503020204020204" charset="-122"/>
              </a:rPr>
              <a:t>；</a:t>
            </a:r>
            <a:endParaRPr sz="1950" baseline="2000">
              <a:latin typeface="微软雅黑" panose="020B0503020204020204" charset="-122"/>
              <a:cs typeface="微软雅黑" panose="020B0503020204020204" charset="-122"/>
            </a:endParaRPr>
          </a:p>
          <a:p>
            <a:pPr marL="193040" indent="-142240">
              <a:lnSpc>
                <a:spcPct val="100000"/>
              </a:lnSpc>
              <a:spcBef>
                <a:spcPts val="620"/>
              </a:spcBef>
              <a:buSzPct val="50000"/>
              <a:buFont typeface="Wingdings" panose="05000000000000000000"/>
              <a:buChar char=""/>
              <a:tabLst>
                <a:tab pos="193040" algn="l"/>
              </a:tabLst>
            </a:pPr>
            <a:r>
              <a:rPr sz="1300" spc="-10" dirty="0">
                <a:solidFill>
                  <a:srgbClr val="0183E7"/>
                </a:solidFill>
                <a:latin typeface="微软雅黑" panose="020B0503020204020204" charset="-122"/>
                <a:cs typeface="微软雅黑" panose="020B0503020204020204" charset="-122"/>
              </a:rPr>
              <a:t>资料库</a:t>
            </a:r>
            <a:r>
              <a:rPr sz="1300" spc="-15" dirty="0">
                <a:solidFill>
                  <a:srgbClr val="070707"/>
                </a:solidFill>
                <a:latin typeface="微软雅黑" panose="020B0503020204020204" charset="-122"/>
                <a:cs typeface="微软雅黑" panose="020B0503020204020204" charset="-122"/>
              </a:rPr>
              <a:t>，企业《碳排放监测计划》、经核查的《年度碳排放信息报告》、</a:t>
            </a:r>
            <a:endParaRPr sz="1300">
              <a:latin typeface="微软雅黑" panose="020B0503020204020204" charset="-122"/>
              <a:cs typeface="微软雅黑" panose="020B0503020204020204" charset="-122"/>
            </a:endParaRPr>
          </a:p>
          <a:p>
            <a:pPr marL="193675">
              <a:lnSpc>
                <a:spcPct val="100000"/>
              </a:lnSpc>
              <a:spcBef>
                <a:spcPts val="620"/>
              </a:spcBef>
            </a:pPr>
            <a:r>
              <a:rPr sz="1300" spc="-15" dirty="0">
                <a:solidFill>
                  <a:srgbClr val="070707"/>
                </a:solidFill>
                <a:latin typeface="微软雅黑" panose="020B0503020204020204" charset="-122"/>
                <a:cs typeface="微软雅黑" panose="020B0503020204020204" charset="-122"/>
              </a:rPr>
              <a:t>《核查报告》按年度整理成资料库，方便随时查看。</a:t>
            </a:r>
            <a:endParaRPr sz="1300">
              <a:latin typeface="微软雅黑" panose="020B0503020204020204" charset="-122"/>
              <a:cs typeface="微软雅黑" panose="020B0503020204020204" charset="-122"/>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
        <p:nvSpPr>
          <p:cNvPr id="15" name="object 15"/>
          <p:cNvSpPr txBox="1"/>
          <p:nvPr/>
        </p:nvSpPr>
        <p:spPr>
          <a:xfrm>
            <a:off x="518477" y="2040774"/>
            <a:ext cx="4963160" cy="3041015"/>
          </a:xfrm>
          <a:prstGeom prst="rect">
            <a:avLst/>
          </a:prstGeom>
        </p:spPr>
        <p:txBody>
          <a:bodyPr vert="horz" wrap="square" lIns="0" tIns="57150" rIns="0" bIns="0" rtlCol="0">
            <a:spAutoFit/>
          </a:bodyPr>
          <a:lstStyle/>
          <a:p>
            <a:pPr marL="154940" indent="-142240">
              <a:lnSpc>
                <a:spcPct val="100000"/>
              </a:lnSpc>
              <a:spcBef>
                <a:spcPts val="450"/>
              </a:spcBef>
              <a:buSzPct val="50000"/>
              <a:buFont typeface="Wingdings" panose="05000000000000000000"/>
              <a:buChar char=""/>
              <a:tabLst>
                <a:tab pos="154940" algn="l"/>
              </a:tabLst>
            </a:pPr>
            <a:r>
              <a:rPr sz="1600" b="1" spc="-30" dirty="0">
                <a:solidFill>
                  <a:srgbClr val="0183E7"/>
                </a:solidFill>
                <a:latin typeface="微软雅黑" panose="020B0503020204020204" charset="-122"/>
                <a:cs typeface="微软雅黑" panose="020B0503020204020204" charset="-122"/>
              </a:rPr>
              <a:t>配额测算</a:t>
            </a:r>
            <a:endParaRPr sz="1600">
              <a:latin typeface="微软雅黑" panose="020B0503020204020204" charset="-122"/>
              <a:cs typeface="微软雅黑" panose="020B0503020204020204" charset="-122"/>
            </a:endParaRPr>
          </a:p>
          <a:p>
            <a:pPr marL="125095">
              <a:lnSpc>
                <a:spcPct val="100000"/>
              </a:lnSpc>
              <a:spcBef>
                <a:spcPts val="285"/>
              </a:spcBef>
            </a:pPr>
            <a:r>
              <a:rPr sz="1300" spc="-15" dirty="0">
                <a:solidFill>
                  <a:srgbClr val="070707"/>
                </a:solidFill>
                <a:latin typeface="微软雅黑" panose="020B0503020204020204" charset="-122"/>
                <a:cs typeface="微软雅黑" panose="020B0503020204020204" charset="-122"/>
              </a:rPr>
              <a:t>可以选择基准法或历史排放法对企业年度配额进行测算，便于企业</a:t>
            </a:r>
            <a:endParaRPr sz="1300">
              <a:latin typeface="微软雅黑" panose="020B0503020204020204" charset="-122"/>
              <a:cs typeface="微软雅黑" panose="020B0503020204020204" charset="-122"/>
            </a:endParaRPr>
          </a:p>
          <a:p>
            <a:pPr marL="125095">
              <a:lnSpc>
                <a:spcPct val="100000"/>
              </a:lnSpc>
              <a:spcBef>
                <a:spcPts val="465"/>
              </a:spcBef>
            </a:pPr>
            <a:r>
              <a:rPr sz="1300" spc="-15" dirty="0">
                <a:solidFill>
                  <a:srgbClr val="070707"/>
                </a:solidFill>
                <a:latin typeface="微软雅黑" panose="020B0503020204020204" charset="-122"/>
                <a:cs typeface="微软雅黑" panose="020B0503020204020204" charset="-122"/>
              </a:rPr>
              <a:t>提前了解自身配额的额度</a:t>
            </a:r>
            <a:endParaRPr sz="1300">
              <a:latin typeface="微软雅黑" panose="020B0503020204020204" charset="-122"/>
              <a:cs typeface="微软雅黑" panose="020B0503020204020204" charset="-122"/>
            </a:endParaRPr>
          </a:p>
          <a:p>
            <a:pPr marL="125095" marR="5080">
              <a:lnSpc>
                <a:spcPct val="130000"/>
              </a:lnSpc>
            </a:pPr>
            <a:r>
              <a:rPr sz="1300" b="1" spc="-10" dirty="0">
                <a:solidFill>
                  <a:srgbClr val="070707"/>
                </a:solidFill>
                <a:latin typeface="微软雅黑" panose="020B0503020204020204" charset="-122"/>
                <a:cs typeface="微软雅黑" panose="020B0503020204020204" charset="-122"/>
              </a:rPr>
              <a:t>基准法：</a:t>
            </a:r>
            <a:r>
              <a:rPr sz="1300" spc="-15" dirty="0">
                <a:solidFill>
                  <a:srgbClr val="070707"/>
                </a:solidFill>
                <a:latin typeface="微软雅黑" panose="020B0503020204020204" charset="-122"/>
                <a:cs typeface="微软雅黑" panose="020B0503020204020204" charset="-122"/>
              </a:rPr>
              <a:t>预发配额=产品上年度实际产量×各产品碳排放基准值×年</a:t>
            </a:r>
            <a:r>
              <a:rPr sz="1300" spc="-20" dirty="0">
                <a:solidFill>
                  <a:srgbClr val="070707"/>
                </a:solidFill>
                <a:latin typeface="微软雅黑" panose="020B0503020204020204" charset="-122"/>
                <a:cs typeface="微软雅黑" panose="020B0503020204020204" charset="-122"/>
              </a:rPr>
              <a:t>度下降系数</a:t>
            </a:r>
            <a:endParaRPr sz="1300">
              <a:latin typeface="微软雅黑" panose="020B0503020204020204" charset="-122"/>
              <a:cs typeface="微软雅黑" panose="020B0503020204020204" charset="-122"/>
            </a:endParaRPr>
          </a:p>
          <a:p>
            <a:pPr marL="125095">
              <a:lnSpc>
                <a:spcPct val="100000"/>
              </a:lnSpc>
              <a:spcBef>
                <a:spcPts val="465"/>
              </a:spcBef>
            </a:pPr>
            <a:r>
              <a:rPr sz="1300" b="1" spc="-10" dirty="0">
                <a:solidFill>
                  <a:srgbClr val="070707"/>
                </a:solidFill>
                <a:latin typeface="微软雅黑" panose="020B0503020204020204" charset="-122"/>
                <a:cs typeface="微软雅黑" panose="020B0503020204020204" charset="-122"/>
              </a:rPr>
              <a:t>历史排放法：</a:t>
            </a:r>
            <a:r>
              <a:rPr sz="1300" spc="-15" dirty="0">
                <a:solidFill>
                  <a:srgbClr val="070707"/>
                </a:solidFill>
                <a:latin typeface="微软雅黑" panose="020B0503020204020204" charset="-122"/>
                <a:cs typeface="微软雅黑" panose="020B0503020204020204" charset="-122"/>
              </a:rPr>
              <a:t>配额=企业历史年均年碳排放×年度下降系数</a:t>
            </a:r>
            <a:endParaRPr sz="1300">
              <a:latin typeface="微软雅黑" panose="020B0503020204020204" charset="-122"/>
              <a:cs typeface="微软雅黑" panose="020B0503020204020204" charset="-122"/>
            </a:endParaRPr>
          </a:p>
          <a:p>
            <a:pPr marL="154940" indent="-142240">
              <a:lnSpc>
                <a:spcPts val="1860"/>
              </a:lnSpc>
              <a:spcBef>
                <a:spcPts val="1335"/>
              </a:spcBef>
              <a:buSzPct val="50000"/>
              <a:buFont typeface="Wingdings" panose="05000000000000000000"/>
              <a:buChar char=""/>
              <a:tabLst>
                <a:tab pos="154940" algn="l"/>
              </a:tabLst>
            </a:pPr>
            <a:r>
              <a:rPr sz="1600" b="1" spc="-30" dirty="0">
                <a:solidFill>
                  <a:srgbClr val="0183E7"/>
                </a:solidFill>
                <a:latin typeface="微软雅黑" panose="020B0503020204020204" charset="-122"/>
                <a:cs typeface="微软雅黑" panose="020B0503020204020204" charset="-122"/>
              </a:rPr>
              <a:t>配额录入</a:t>
            </a:r>
            <a:endParaRPr sz="1600">
              <a:latin typeface="微软雅黑" panose="020B0503020204020204" charset="-122"/>
              <a:cs typeface="微软雅黑" panose="020B0503020204020204" charset="-122"/>
            </a:endParaRPr>
          </a:p>
          <a:p>
            <a:pPr marL="125095">
              <a:lnSpc>
                <a:spcPts val="1500"/>
              </a:lnSpc>
            </a:pPr>
            <a:r>
              <a:rPr sz="1300" spc="-15" dirty="0">
                <a:solidFill>
                  <a:srgbClr val="070707"/>
                </a:solidFill>
                <a:latin typeface="微软雅黑" panose="020B0503020204020204" charset="-122"/>
                <a:cs typeface="微软雅黑" panose="020B0503020204020204" charset="-122"/>
              </a:rPr>
              <a:t>录入企业年度免费配额，上年度留存配额、竞拍配额等，便于配</a:t>
            </a:r>
            <a:endParaRPr sz="1300">
              <a:latin typeface="微软雅黑" panose="020B0503020204020204" charset="-122"/>
              <a:cs typeface="微软雅黑" panose="020B0503020204020204" charset="-122"/>
            </a:endParaRPr>
          </a:p>
          <a:p>
            <a:pPr marL="125095">
              <a:lnSpc>
                <a:spcPct val="100000"/>
              </a:lnSpc>
              <a:spcBef>
                <a:spcPts val="465"/>
              </a:spcBef>
            </a:pPr>
            <a:r>
              <a:rPr sz="1300" spc="-25" dirty="0">
                <a:solidFill>
                  <a:srgbClr val="070707"/>
                </a:solidFill>
                <a:latin typeface="微软雅黑" panose="020B0503020204020204" charset="-122"/>
                <a:cs typeface="微软雅黑" panose="020B0503020204020204" charset="-122"/>
              </a:rPr>
              <a:t>额管理</a:t>
            </a:r>
            <a:endParaRPr sz="1300">
              <a:latin typeface="微软雅黑" panose="020B0503020204020204" charset="-122"/>
              <a:cs typeface="微软雅黑" panose="020B0503020204020204" charset="-122"/>
            </a:endParaRPr>
          </a:p>
          <a:p>
            <a:pPr marL="154940" indent="-142240">
              <a:lnSpc>
                <a:spcPct val="100000"/>
              </a:lnSpc>
              <a:spcBef>
                <a:spcPts val="1160"/>
              </a:spcBef>
              <a:buSzPct val="50000"/>
              <a:buFont typeface="Wingdings" panose="05000000000000000000"/>
              <a:buChar char=""/>
              <a:tabLst>
                <a:tab pos="154940" algn="l"/>
              </a:tabLst>
            </a:pPr>
            <a:r>
              <a:rPr sz="1600" b="1" spc="-30" dirty="0">
                <a:solidFill>
                  <a:srgbClr val="0183E7"/>
                </a:solidFill>
                <a:latin typeface="微软雅黑" panose="020B0503020204020204" charset="-122"/>
                <a:cs typeface="微软雅黑" panose="020B0503020204020204" charset="-122"/>
              </a:rPr>
              <a:t>配额预警</a:t>
            </a:r>
            <a:endParaRPr sz="1600">
              <a:latin typeface="微软雅黑" panose="020B0503020204020204" charset="-122"/>
              <a:cs typeface="微软雅黑" panose="020B0503020204020204" charset="-122"/>
            </a:endParaRPr>
          </a:p>
          <a:p>
            <a:pPr marL="125095">
              <a:lnSpc>
                <a:spcPct val="100000"/>
              </a:lnSpc>
              <a:spcBef>
                <a:spcPts val="160"/>
              </a:spcBef>
            </a:pPr>
            <a:r>
              <a:rPr sz="1300" spc="-15" dirty="0">
                <a:solidFill>
                  <a:srgbClr val="070707"/>
                </a:solidFill>
                <a:latin typeface="微软雅黑" panose="020B0503020204020204" charset="-122"/>
                <a:cs typeface="微软雅黑" panose="020B0503020204020204" charset="-122"/>
              </a:rPr>
              <a:t>根据实际碳排放量及年度配额，实现配额盈亏预警</a:t>
            </a:r>
            <a:endParaRPr sz="1300">
              <a:latin typeface="微软雅黑" panose="020B0503020204020204" charset="-122"/>
              <a:cs typeface="微软雅黑" panose="020B0503020204020204" charset="-122"/>
            </a:endParaRPr>
          </a:p>
        </p:txBody>
      </p:sp>
      <p:sp>
        <p:nvSpPr>
          <p:cNvPr id="16" name="object 16"/>
          <p:cNvSpPr txBox="1"/>
          <p:nvPr/>
        </p:nvSpPr>
        <p:spPr>
          <a:xfrm>
            <a:off x="270827" y="868044"/>
            <a:ext cx="11455400" cy="1093470"/>
          </a:xfrm>
          <a:prstGeom prst="rect">
            <a:avLst/>
          </a:prstGeom>
        </p:spPr>
        <p:txBody>
          <a:bodyPr vert="horz" wrap="square" lIns="0" tIns="12700" rIns="0" bIns="0" rtlCol="0">
            <a:spAutoFit/>
          </a:bodyPr>
          <a:lstStyle/>
          <a:p>
            <a:pPr marL="12700" marR="5080">
              <a:lnSpc>
                <a:spcPct val="130000"/>
              </a:lnSpc>
              <a:spcBef>
                <a:spcPts val="100"/>
              </a:spcBef>
            </a:pPr>
            <a:r>
              <a:rPr sz="1800" spc="-5" dirty="0">
                <a:solidFill>
                  <a:srgbClr val="070707"/>
                </a:solidFill>
                <a:latin typeface="微软雅黑" panose="020B0503020204020204" charset="-122"/>
                <a:cs typeface="微软雅黑" panose="020B0503020204020204" charset="-122"/>
              </a:rPr>
              <a:t>通过对政府年度分配的碳资产配额进行管理，实现对碳配额盈亏的预警，辅助决策碳交易；并协助完成碳排放报告</a:t>
            </a:r>
            <a:r>
              <a:rPr sz="1800" spc="-15" dirty="0">
                <a:solidFill>
                  <a:srgbClr val="070707"/>
                </a:solidFill>
                <a:latin typeface="微软雅黑" panose="020B0503020204020204" charset="-122"/>
                <a:cs typeface="微软雅黑" panose="020B0503020204020204" charset="-122"/>
              </a:rPr>
              <a:t>的填报。</a:t>
            </a:r>
            <a:endParaRPr sz="1800">
              <a:latin typeface="微软雅黑" panose="020B0503020204020204" charset="-122"/>
              <a:cs typeface="微软雅黑" panose="020B0503020204020204" charset="-122"/>
            </a:endParaRPr>
          </a:p>
          <a:p>
            <a:pPr marL="314325">
              <a:lnSpc>
                <a:spcPct val="100000"/>
              </a:lnSpc>
              <a:spcBef>
                <a:spcPts val="880"/>
              </a:spcBef>
              <a:tabLst>
                <a:tab pos="6003290" algn="l"/>
              </a:tabLst>
            </a:pPr>
            <a:r>
              <a:rPr sz="1600" b="1" spc="-20" dirty="0">
                <a:solidFill>
                  <a:srgbClr val="070707"/>
                </a:solidFill>
                <a:latin typeface="微软雅黑" panose="020B0503020204020204" charset="-122"/>
                <a:cs typeface="微软雅黑" panose="020B0503020204020204" charset="-122"/>
              </a:rPr>
              <a:t>碳配额管</a:t>
            </a:r>
            <a:r>
              <a:rPr sz="1600" b="1" spc="-50" dirty="0">
                <a:solidFill>
                  <a:srgbClr val="070707"/>
                </a:solidFill>
                <a:latin typeface="微软雅黑" panose="020B0503020204020204" charset="-122"/>
                <a:cs typeface="微软雅黑" panose="020B0503020204020204" charset="-122"/>
              </a:rPr>
              <a:t>理</a:t>
            </a:r>
            <a:r>
              <a:rPr sz="1600" b="1" dirty="0">
                <a:solidFill>
                  <a:srgbClr val="070707"/>
                </a:solidFill>
                <a:latin typeface="微软雅黑" panose="020B0503020204020204" charset="-122"/>
                <a:cs typeface="微软雅黑" panose="020B0503020204020204" charset="-122"/>
              </a:rPr>
              <a:t>	</a:t>
            </a:r>
            <a:r>
              <a:rPr sz="1600" b="1" spc="-20" dirty="0">
                <a:solidFill>
                  <a:srgbClr val="070707"/>
                </a:solidFill>
                <a:latin typeface="微软雅黑" panose="020B0503020204020204" charset="-122"/>
                <a:cs typeface="微软雅黑" panose="020B0503020204020204" charset="-122"/>
              </a:rPr>
              <a:t>碳排放报告填</a:t>
            </a:r>
            <a:r>
              <a:rPr sz="1600" b="1" spc="-50" dirty="0">
                <a:solidFill>
                  <a:srgbClr val="070707"/>
                </a:solidFill>
                <a:latin typeface="微软雅黑" panose="020B0503020204020204" charset="-122"/>
                <a:cs typeface="微软雅黑" panose="020B0503020204020204" charset="-122"/>
              </a:rPr>
              <a:t>报</a:t>
            </a:r>
            <a:endParaRPr sz="1600">
              <a:latin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grpSp>
        <p:nvGrpSpPr>
          <p:cNvPr id="3" name="object 3"/>
          <p:cNvGrpSpPr/>
          <p:nvPr/>
        </p:nvGrpSpPr>
        <p:grpSpPr>
          <a:xfrm>
            <a:off x="0" y="0"/>
            <a:ext cx="12192000" cy="970915"/>
            <a:chOff x="0" y="0"/>
            <a:chExt cx="12192000" cy="970915"/>
          </a:xfrm>
        </p:grpSpPr>
        <p:pic>
          <p:nvPicPr>
            <p:cNvPr id="4" name="object 4"/>
            <p:cNvPicPr/>
            <p:nvPr/>
          </p:nvPicPr>
          <p:blipFill>
            <a:blip r:embed="rId2" cstate="print"/>
            <a:stretch>
              <a:fillRect/>
            </a:stretch>
          </p:blipFill>
          <p:spPr>
            <a:xfrm>
              <a:off x="0" y="721573"/>
              <a:ext cx="12192000" cy="154485"/>
            </a:xfrm>
            <a:prstGeom prst="rect">
              <a:avLst/>
            </a:prstGeom>
          </p:spPr>
        </p:pic>
        <p:pic>
          <p:nvPicPr>
            <p:cNvPr id="5" name="object 5"/>
            <p:cNvPicPr/>
            <p:nvPr/>
          </p:nvPicPr>
          <p:blipFill>
            <a:blip r:embed="rId3" cstate="print"/>
            <a:stretch>
              <a:fillRect/>
            </a:stretch>
          </p:blipFill>
          <p:spPr>
            <a:xfrm>
              <a:off x="11196828" y="0"/>
              <a:ext cx="995172" cy="970788"/>
            </a:xfrm>
            <a:prstGeom prst="rect">
              <a:avLst/>
            </a:prstGeom>
          </p:spPr>
        </p:pic>
      </p:grpSp>
      <p:sp>
        <p:nvSpPr>
          <p:cNvPr id="6" name="object 6"/>
          <p:cNvSpPr txBox="1">
            <a:spLocks noGrp="1"/>
          </p:cNvSpPr>
          <p:nvPr>
            <p:ph type="title"/>
          </p:nvPr>
        </p:nvSpPr>
        <p:spPr>
          <a:xfrm>
            <a:off x="592073" y="219735"/>
            <a:ext cx="82550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517CC8"/>
                </a:solidFill>
              </a:rPr>
              <a:t>应用场景五：对接上层监管平台，实现企业能耗数据及时上报</a:t>
            </a:r>
            <a:endParaRPr sz="2400"/>
          </a:p>
        </p:txBody>
      </p:sp>
      <p:sp>
        <p:nvSpPr>
          <p:cNvPr id="7" name="object 7"/>
          <p:cNvSpPr txBox="1"/>
          <p:nvPr/>
        </p:nvSpPr>
        <p:spPr>
          <a:xfrm>
            <a:off x="443865" y="884428"/>
            <a:ext cx="11200765" cy="901700"/>
          </a:xfrm>
          <a:prstGeom prst="rect">
            <a:avLst/>
          </a:prstGeom>
        </p:spPr>
        <p:txBody>
          <a:bodyPr vert="horz" wrap="square" lIns="0" tIns="12700" rIns="0" bIns="0" rtlCol="0">
            <a:spAutoFit/>
          </a:bodyPr>
          <a:lstStyle/>
          <a:p>
            <a:pPr marL="12700" marR="5080" algn="just">
              <a:lnSpc>
                <a:spcPct val="120000"/>
              </a:lnSpc>
              <a:spcBef>
                <a:spcPts val="100"/>
              </a:spcBef>
            </a:pPr>
            <a:r>
              <a:rPr sz="1600" b="1" spc="-15" dirty="0">
                <a:solidFill>
                  <a:srgbClr val="0183E7"/>
                </a:solidFill>
                <a:latin typeface="微软雅黑" panose="020B0503020204020204" charset="-122"/>
                <a:cs typeface="微软雅黑" panose="020B0503020204020204" charset="-122"/>
              </a:rPr>
              <a:t>企业运行监测平台</a:t>
            </a:r>
            <a:r>
              <a:rPr sz="1600" spc="-20" dirty="0">
                <a:solidFill>
                  <a:srgbClr val="070707"/>
                </a:solidFill>
                <a:latin typeface="微软雅黑" panose="020B0503020204020204" charset="-122"/>
                <a:cs typeface="微软雅黑" panose="020B0503020204020204" charset="-122"/>
              </a:rPr>
              <a:t>能耗数据采集与传输按照国家、地区能耗采集标准与规范，满足企业对多种能源类型、多设备、多系统的能</a:t>
            </a:r>
            <a:r>
              <a:rPr sz="1600" spc="-15" dirty="0">
                <a:solidFill>
                  <a:srgbClr val="070707"/>
                </a:solidFill>
                <a:latin typeface="微软雅黑" panose="020B0503020204020204" charset="-122"/>
                <a:cs typeface="微软雅黑" panose="020B0503020204020204" charset="-122"/>
              </a:rPr>
              <a:t>耗数据实时采集，支持能耗数据页面手工填报，实现</a:t>
            </a:r>
            <a:r>
              <a:rPr sz="1600" b="1" spc="-15" dirty="0">
                <a:solidFill>
                  <a:srgbClr val="0183E7"/>
                </a:solidFill>
                <a:latin typeface="微软雅黑" panose="020B0503020204020204" charset="-122"/>
                <a:cs typeface="微软雅黑" panose="020B0503020204020204" charset="-122"/>
              </a:rPr>
              <a:t>企业能耗数据、能效指标等其他数据</a:t>
            </a:r>
            <a:r>
              <a:rPr sz="1600" spc="-20" dirty="0">
                <a:solidFill>
                  <a:srgbClr val="070707"/>
                </a:solidFill>
                <a:latin typeface="微软雅黑" panose="020B0503020204020204" charset="-122"/>
                <a:cs typeface="微软雅黑" panose="020B0503020204020204" charset="-122"/>
              </a:rPr>
              <a:t>准确、完整、及时接入并上报到政府在线监管平台，辅助园区经济运行预警预测，环保监控。</a:t>
            </a:r>
            <a:endParaRPr sz="1600">
              <a:latin typeface="微软雅黑" panose="020B0503020204020204" charset="-122"/>
              <a:cs typeface="微软雅黑" panose="020B0503020204020204" charset="-122"/>
            </a:endParaRPr>
          </a:p>
        </p:txBody>
      </p:sp>
      <p:pic>
        <p:nvPicPr>
          <p:cNvPr id="8" name="object 8"/>
          <p:cNvPicPr/>
          <p:nvPr/>
        </p:nvPicPr>
        <p:blipFill>
          <a:blip r:embed="rId4" cstate="print"/>
          <a:stretch>
            <a:fillRect/>
          </a:stretch>
        </p:blipFill>
        <p:spPr>
          <a:xfrm>
            <a:off x="922136" y="1990543"/>
            <a:ext cx="5549036" cy="3129469"/>
          </a:xfrm>
          <a:prstGeom prst="rect">
            <a:avLst/>
          </a:prstGeom>
        </p:spPr>
      </p:pic>
      <p:sp>
        <p:nvSpPr>
          <p:cNvPr id="9" name="object 9"/>
          <p:cNvSpPr txBox="1"/>
          <p:nvPr/>
        </p:nvSpPr>
        <p:spPr>
          <a:xfrm>
            <a:off x="1280579" y="5402694"/>
            <a:ext cx="3816350" cy="574040"/>
          </a:xfrm>
          <a:prstGeom prst="rect">
            <a:avLst/>
          </a:prstGeom>
        </p:spPr>
        <p:txBody>
          <a:bodyPr vert="horz" wrap="square" lIns="0" tIns="104140" rIns="0" bIns="0" rtlCol="0">
            <a:spAutoFit/>
          </a:bodyPr>
          <a:lstStyle/>
          <a:p>
            <a:pPr marL="297815" indent="-285115">
              <a:lnSpc>
                <a:spcPct val="100000"/>
              </a:lnSpc>
              <a:spcBef>
                <a:spcPts val="820"/>
              </a:spcBef>
              <a:buSzPct val="79000"/>
              <a:buFont typeface="Wingdings" panose="05000000000000000000"/>
              <a:buChar char=""/>
              <a:tabLst>
                <a:tab pos="297815" algn="l"/>
              </a:tabLst>
            </a:pPr>
            <a:r>
              <a:rPr sz="1200" b="1" dirty="0">
                <a:solidFill>
                  <a:srgbClr val="0183E7"/>
                </a:solidFill>
                <a:latin typeface="微软雅黑" panose="020B0503020204020204" charset="-122"/>
                <a:cs typeface="微软雅黑" panose="020B0503020204020204" charset="-122"/>
              </a:rPr>
              <a:t>上传指标类别：</a:t>
            </a:r>
            <a:r>
              <a:rPr sz="1200" spc="-5" dirty="0">
                <a:solidFill>
                  <a:srgbClr val="070707"/>
                </a:solidFill>
                <a:latin typeface="微软雅黑" panose="020B0503020204020204" charset="-122"/>
                <a:cs typeface="微软雅黑" panose="020B0503020204020204" charset="-122"/>
              </a:rPr>
              <a:t>能源总量指标、能效指标和其他指标</a:t>
            </a:r>
            <a:endParaRPr sz="1200">
              <a:latin typeface="微软雅黑" panose="020B0503020204020204" charset="-122"/>
              <a:cs typeface="微软雅黑" panose="020B0503020204020204" charset="-122"/>
            </a:endParaRPr>
          </a:p>
          <a:p>
            <a:pPr marL="297815" indent="-285115">
              <a:lnSpc>
                <a:spcPct val="100000"/>
              </a:lnSpc>
              <a:spcBef>
                <a:spcPts val="720"/>
              </a:spcBef>
              <a:buSzPct val="79000"/>
              <a:buFont typeface="Wingdings" panose="05000000000000000000"/>
              <a:buChar char=""/>
              <a:tabLst>
                <a:tab pos="297815" algn="l"/>
              </a:tabLst>
            </a:pPr>
            <a:r>
              <a:rPr sz="1200" b="1" dirty="0">
                <a:solidFill>
                  <a:srgbClr val="0183E7"/>
                </a:solidFill>
                <a:latin typeface="微软雅黑" panose="020B0503020204020204" charset="-122"/>
                <a:cs typeface="微软雅黑" panose="020B0503020204020204" charset="-122"/>
              </a:rPr>
              <a:t>数据指标：</a:t>
            </a:r>
            <a:r>
              <a:rPr sz="1200" spc="-10" dirty="0">
                <a:solidFill>
                  <a:srgbClr val="070707"/>
                </a:solidFill>
                <a:latin typeface="微软雅黑" panose="020B0503020204020204" charset="-122"/>
                <a:cs typeface="微软雅黑" panose="020B0503020204020204" charset="-122"/>
              </a:rPr>
              <a:t>每日指标和实时指标</a:t>
            </a:r>
            <a:endParaRPr sz="1200">
              <a:latin typeface="微软雅黑" panose="020B0503020204020204" charset="-122"/>
              <a:cs typeface="微软雅黑" panose="020B0503020204020204" charset="-122"/>
            </a:endParaRPr>
          </a:p>
        </p:txBody>
      </p:sp>
      <p:grpSp>
        <p:nvGrpSpPr>
          <p:cNvPr id="10" name="object 10"/>
          <p:cNvGrpSpPr/>
          <p:nvPr/>
        </p:nvGrpSpPr>
        <p:grpSpPr>
          <a:xfrm>
            <a:off x="7708392" y="1989137"/>
            <a:ext cx="1405890" cy="671830"/>
            <a:chOff x="7708392" y="1989137"/>
            <a:chExt cx="1405890" cy="671830"/>
          </a:xfrm>
        </p:grpSpPr>
        <p:sp>
          <p:nvSpPr>
            <p:cNvPr id="11" name="object 11"/>
            <p:cNvSpPr/>
            <p:nvPr/>
          </p:nvSpPr>
          <p:spPr>
            <a:xfrm>
              <a:off x="7708392" y="1989137"/>
              <a:ext cx="1405890" cy="320675"/>
            </a:xfrm>
            <a:custGeom>
              <a:avLst/>
              <a:gdLst/>
              <a:ahLst/>
              <a:cxnLst/>
              <a:rect l="l" t="t" r="r" b="b"/>
              <a:pathLst>
                <a:path w="1405890" h="320675">
                  <a:moveTo>
                    <a:pt x="702970" y="320675"/>
                  </a:moveTo>
                  <a:lnTo>
                    <a:pt x="631147" y="319847"/>
                  </a:lnTo>
                  <a:lnTo>
                    <a:pt x="561398" y="317416"/>
                  </a:lnTo>
                  <a:lnTo>
                    <a:pt x="494076" y="313462"/>
                  </a:lnTo>
                  <a:lnTo>
                    <a:pt x="429532" y="308065"/>
                  </a:lnTo>
                  <a:lnTo>
                    <a:pt x="368119" y="301304"/>
                  </a:lnTo>
                  <a:lnTo>
                    <a:pt x="310190" y="293259"/>
                  </a:lnTo>
                  <a:lnTo>
                    <a:pt x="256096" y="284010"/>
                  </a:lnTo>
                  <a:lnTo>
                    <a:pt x="206190" y="273635"/>
                  </a:lnTo>
                  <a:lnTo>
                    <a:pt x="160825" y="262216"/>
                  </a:lnTo>
                  <a:lnTo>
                    <a:pt x="120353" y="249830"/>
                  </a:lnTo>
                  <a:lnTo>
                    <a:pt x="55496" y="222482"/>
                  </a:lnTo>
                  <a:lnTo>
                    <a:pt x="14439" y="192227"/>
                  </a:lnTo>
                  <a:lnTo>
                    <a:pt x="0" y="159702"/>
                  </a:lnTo>
                  <a:lnTo>
                    <a:pt x="3716" y="143419"/>
                  </a:lnTo>
                  <a:lnTo>
                    <a:pt x="31816" y="112315"/>
                  </a:lnTo>
                  <a:lnTo>
                    <a:pt x="85126" y="83702"/>
                  </a:lnTo>
                  <a:lnTo>
                    <a:pt x="160825" y="58232"/>
                  </a:lnTo>
                  <a:lnTo>
                    <a:pt x="206190" y="46880"/>
                  </a:lnTo>
                  <a:lnTo>
                    <a:pt x="256096" y="36558"/>
                  </a:lnTo>
                  <a:lnTo>
                    <a:pt x="310190" y="27348"/>
                  </a:lnTo>
                  <a:lnTo>
                    <a:pt x="368119" y="19331"/>
                  </a:lnTo>
                  <a:lnTo>
                    <a:pt x="429532" y="12589"/>
                  </a:lnTo>
                  <a:lnTo>
                    <a:pt x="494076" y="7203"/>
                  </a:lnTo>
                  <a:lnTo>
                    <a:pt x="561398" y="3256"/>
                  </a:lnTo>
                  <a:lnTo>
                    <a:pt x="631147" y="827"/>
                  </a:lnTo>
                  <a:lnTo>
                    <a:pt x="702970" y="0"/>
                  </a:lnTo>
                  <a:lnTo>
                    <a:pt x="774795" y="827"/>
                  </a:lnTo>
                  <a:lnTo>
                    <a:pt x="844545" y="3257"/>
                  </a:lnTo>
                  <a:lnTo>
                    <a:pt x="911867" y="7208"/>
                  </a:lnTo>
                  <a:lnTo>
                    <a:pt x="976407" y="12599"/>
                  </a:lnTo>
                  <a:lnTo>
                    <a:pt x="1037814" y="19350"/>
                  </a:lnTo>
                  <a:lnTo>
                    <a:pt x="1095733" y="27381"/>
                  </a:lnTo>
                  <a:lnTo>
                    <a:pt x="1149812" y="36611"/>
                  </a:lnTo>
                  <a:lnTo>
                    <a:pt x="1199697" y="46959"/>
                  </a:lnTo>
                  <a:lnTo>
                    <a:pt x="1245036" y="58345"/>
                  </a:lnTo>
                  <a:lnTo>
                    <a:pt x="1285475" y="70689"/>
                  </a:lnTo>
                  <a:lnTo>
                    <a:pt x="1350242" y="97924"/>
                  </a:lnTo>
                  <a:lnTo>
                    <a:pt x="1391173" y="128022"/>
                  </a:lnTo>
                  <a:lnTo>
                    <a:pt x="1405445" y="160337"/>
                  </a:lnTo>
                  <a:lnTo>
                    <a:pt x="1401818" y="176731"/>
                  </a:lnTo>
                  <a:lnTo>
                    <a:pt x="1373864" y="208018"/>
                  </a:lnTo>
                  <a:lnTo>
                    <a:pt x="1320661" y="236766"/>
                  </a:lnTo>
                  <a:lnTo>
                    <a:pt x="1245036" y="262329"/>
                  </a:lnTo>
                  <a:lnTo>
                    <a:pt x="1199697" y="273715"/>
                  </a:lnTo>
                  <a:lnTo>
                    <a:pt x="1149812" y="284063"/>
                  </a:lnTo>
                  <a:lnTo>
                    <a:pt x="1095733" y="293293"/>
                  </a:lnTo>
                  <a:lnTo>
                    <a:pt x="1037814" y="301324"/>
                  </a:lnTo>
                  <a:lnTo>
                    <a:pt x="976407" y="308075"/>
                  </a:lnTo>
                  <a:lnTo>
                    <a:pt x="911867" y="313466"/>
                  </a:lnTo>
                  <a:lnTo>
                    <a:pt x="844545" y="317417"/>
                  </a:lnTo>
                  <a:lnTo>
                    <a:pt x="774795" y="319847"/>
                  </a:lnTo>
                  <a:lnTo>
                    <a:pt x="702970" y="320675"/>
                  </a:lnTo>
                  <a:close/>
                </a:path>
              </a:pathLst>
            </a:custGeom>
            <a:solidFill>
              <a:srgbClr val="1F3863"/>
            </a:solidFill>
          </p:spPr>
          <p:txBody>
            <a:bodyPr wrap="square" lIns="0" tIns="0" rIns="0" bIns="0" rtlCol="0"/>
            <a:lstStyle/>
            <a:p/>
          </p:txBody>
        </p:sp>
        <p:sp>
          <p:nvSpPr>
            <p:cNvPr id="12" name="object 12"/>
            <p:cNvSpPr/>
            <p:nvPr/>
          </p:nvSpPr>
          <p:spPr>
            <a:xfrm>
              <a:off x="7862316" y="2423159"/>
              <a:ext cx="1099185" cy="238125"/>
            </a:xfrm>
            <a:custGeom>
              <a:avLst/>
              <a:gdLst/>
              <a:ahLst/>
              <a:cxnLst/>
              <a:rect l="l" t="t" r="r" b="b"/>
              <a:pathLst>
                <a:path w="1099184" h="238125">
                  <a:moveTo>
                    <a:pt x="550163" y="237744"/>
                  </a:moveTo>
                  <a:lnTo>
                    <a:pt x="0" y="118871"/>
                  </a:lnTo>
                  <a:lnTo>
                    <a:pt x="550163" y="0"/>
                  </a:lnTo>
                  <a:lnTo>
                    <a:pt x="1098803" y="118871"/>
                  </a:lnTo>
                  <a:lnTo>
                    <a:pt x="550163" y="237744"/>
                  </a:lnTo>
                  <a:close/>
                </a:path>
              </a:pathLst>
            </a:custGeom>
            <a:solidFill>
              <a:srgbClr val="D9D9D9"/>
            </a:solidFill>
          </p:spPr>
          <p:txBody>
            <a:bodyPr wrap="square" lIns="0" tIns="0" rIns="0" bIns="0" rtlCol="0"/>
            <a:lstStyle/>
            <a:p/>
          </p:txBody>
        </p:sp>
      </p:grpSp>
      <p:sp>
        <p:nvSpPr>
          <p:cNvPr id="13" name="object 13"/>
          <p:cNvSpPr txBox="1"/>
          <p:nvPr/>
        </p:nvSpPr>
        <p:spPr>
          <a:xfrm>
            <a:off x="8249284" y="2469997"/>
            <a:ext cx="325120" cy="131445"/>
          </a:xfrm>
          <a:prstGeom prst="rect">
            <a:avLst/>
          </a:prstGeom>
        </p:spPr>
        <p:txBody>
          <a:bodyPr vert="horz" wrap="square" lIns="0" tIns="12065" rIns="0" bIns="0" rtlCol="0">
            <a:spAutoFit/>
          </a:bodyPr>
          <a:lstStyle/>
          <a:p>
            <a:pPr marL="12700">
              <a:lnSpc>
                <a:spcPct val="100000"/>
              </a:lnSpc>
              <a:spcBef>
                <a:spcPts val="95"/>
              </a:spcBef>
            </a:pPr>
            <a:r>
              <a:rPr sz="700" dirty="0">
                <a:solidFill>
                  <a:srgbClr val="070707"/>
                </a:solidFill>
                <a:latin typeface="微软雅黑" panose="020B0503020204020204" charset="-122"/>
                <a:cs typeface="微软雅黑" panose="020B0503020204020204" charset="-122"/>
              </a:rPr>
              <a:t>CA</a:t>
            </a:r>
            <a:r>
              <a:rPr sz="700" spc="-30" dirty="0">
                <a:solidFill>
                  <a:srgbClr val="070707"/>
                </a:solidFill>
                <a:latin typeface="微软雅黑" panose="020B0503020204020204" charset="-122"/>
                <a:cs typeface="微软雅黑" panose="020B0503020204020204" charset="-122"/>
              </a:rPr>
              <a:t>认证</a:t>
            </a:r>
            <a:endParaRPr sz="700">
              <a:latin typeface="微软雅黑" panose="020B0503020204020204" charset="-122"/>
              <a:cs typeface="微软雅黑" panose="020B0503020204020204" charset="-122"/>
            </a:endParaRPr>
          </a:p>
        </p:txBody>
      </p:sp>
      <p:sp>
        <p:nvSpPr>
          <p:cNvPr id="14" name="object 14"/>
          <p:cNvSpPr/>
          <p:nvPr/>
        </p:nvSpPr>
        <p:spPr>
          <a:xfrm>
            <a:off x="9549383" y="2407920"/>
            <a:ext cx="1339850" cy="257810"/>
          </a:xfrm>
          <a:custGeom>
            <a:avLst/>
            <a:gdLst/>
            <a:ahLst/>
            <a:cxnLst/>
            <a:rect l="l" t="t" r="r" b="b"/>
            <a:pathLst>
              <a:path w="1339850" h="257810">
                <a:moveTo>
                  <a:pt x="1339596" y="257555"/>
                </a:moveTo>
                <a:lnTo>
                  <a:pt x="0" y="257555"/>
                </a:lnTo>
                <a:lnTo>
                  <a:pt x="0" y="0"/>
                </a:lnTo>
                <a:lnTo>
                  <a:pt x="1339596" y="0"/>
                </a:lnTo>
                <a:lnTo>
                  <a:pt x="1339596" y="257555"/>
                </a:lnTo>
                <a:close/>
              </a:path>
            </a:pathLst>
          </a:custGeom>
          <a:solidFill>
            <a:srgbClr val="1F3863"/>
          </a:solidFill>
        </p:spPr>
        <p:txBody>
          <a:bodyPr wrap="square" lIns="0" tIns="0" rIns="0" bIns="0" rtlCol="0"/>
          <a:lstStyle/>
          <a:p/>
        </p:txBody>
      </p:sp>
      <p:sp>
        <p:nvSpPr>
          <p:cNvPr id="15" name="object 15"/>
          <p:cNvSpPr txBox="1"/>
          <p:nvPr/>
        </p:nvSpPr>
        <p:spPr>
          <a:xfrm>
            <a:off x="9748837" y="2448242"/>
            <a:ext cx="9398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微软雅黑" panose="020B0503020204020204" charset="-122"/>
                <a:cs typeface="微软雅黑" panose="020B0503020204020204" charset="-122"/>
              </a:rPr>
              <a:t>联系相关单位解决</a:t>
            </a:r>
            <a:endParaRPr sz="900">
              <a:latin typeface="微软雅黑" panose="020B0503020204020204" charset="-122"/>
              <a:cs typeface="微软雅黑" panose="020B0503020204020204" charset="-122"/>
            </a:endParaRPr>
          </a:p>
        </p:txBody>
      </p:sp>
      <p:sp>
        <p:nvSpPr>
          <p:cNvPr id="16" name="object 16"/>
          <p:cNvSpPr txBox="1"/>
          <p:nvPr/>
        </p:nvSpPr>
        <p:spPr>
          <a:xfrm>
            <a:off x="7581900" y="2820923"/>
            <a:ext cx="1661160" cy="266700"/>
          </a:xfrm>
          <a:prstGeom prst="rect">
            <a:avLst/>
          </a:prstGeom>
          <a:solidFill>
            <a:srgbClr val="A9D18E"/>
          </a:solidFill>
        </p:spPr>
        <p:txBody>
          <a:bodyPr vert="horz" wrap="square" lIns="0" tIns="48895" rIns="0" bIns="0" rtlCol="0">
            <a:spAutoFit/>
          </a:bodyPr>
          <a:lstStyle/>
          <a:p>
            <a:pPr marL="512445">
              <a:lnSpc>
                <a:spcPct val="100000"/>
              </a:lnSpc>
              <a:spcBef>
                <a:spcPts val="385"/>
              </a:spcBef>
            </a:pPr>
            <a:r>
              <a:rPr sz="1000" spc="-20" dirty="0">
                <a:solidFill>
                  <a:srgbClr val="070707"/>
                </a:solidFill>
                <a:latin typeface="微软雅黑" panose="020B0503020204020204" charset="-122"/>
                <a:cs typeface="微软雅黑" panose="020B0503020204020204" charset="-122"/>
              </a:rPr>
              <a:t>省平台注册</a:t>
            </a:r>
            <a:endParaRPr sz="1000">
              <a:latin typeface="微软雅黑" panose="020B0503020204020204" charset="-122"/>
              <a:cs typeface="微软雅黑" panose="020B0503020204020204" charset="-122"/>
            </a:endParaRPr>
          </a:p>
        </p:txBody>
      </p:sp>
      <p:grpSp>
        <p:nvGrpSpPr>
          <p:cNvPr id="17" name="object 17"/>
          <p:cNvGrpSpPr/>
          <p:nvPr/>
        </p:nvGrpSpPr>
        <p:grpSpPr>
          <a:xfrm>
            <a:off x="7295388" y="3087687"/>
            <a:ext cx="2234565" cy="2700655"/>
            <a:chOff x="7295388" y="3087687"/>
            <a:chExt cx="2234565" cy="2700655"/>
          </a:xfrm>
        </p:grpSpPr>
        <p:sp>
          <p:nvSpPr>
            <p:cNvPr id="18" name="object 18"/>
            <p:cNvSpPr/>
            <p:nvPr/>
          </p:nvSpPr>
          <p:spPr>
            <a:xfrm>
              <a:off x="7862316" y="3230879"/>
              <a:ext cx="1099185" cy="239395"/>
            </a:xfrm>
            <a:custGeom>
              <a:avLst/>
              <a:gdLst/>
              <a:ahLst/>
              <a:cxnLst/>
              <a:rect l="l" t="t" r="r" b="b"/>
              <a:pathLst>
                <a:path w="1099184" h="239395">
                  <a:moveTo>
                    <a:pt x="550163" y="239268"/>
                  </a:moveTo>
                  <a:lnTo>
                    <a:pt x="0" y="118872"/>
                  </a:lnTo>
                  <a:lnTo>
                    <a:pt x="550163" y="0"/>
                  </a:lnTo>
                  <a:lnTo>
                    <a:pt x="1098803" y="118872"/>
                  </a:lnTo>
                  <a:lnTo>
                    <a:pt x="550163" y="239268"/>
                  </a:lnTo>
                  <a:close/>
                </a:path>
              </a:pathLst>
            </a:custGeom>
            <a:solidFill>
              <a:srgbClr val="D9D9D9"/>
            </a:solidFill>
          </p:spPr>
          <p:txBody>
            <a:bodyPr wrap="square" lIns="0" tIns="0" rIns="0" bIns="0" rtlCol="0"/>
            <a:lstStyle/>
            <a:p/>
          </p:txBody>
        </p:sp>
        <p:sp>
          <p:nvSpPr>
            <p:cNvPr id="19" name="object 19"/>
            <p:cNvSpPr/>
            <p:nvPr/>
          </p:nvSpPr>
          <p:spPr>
            <a:xfrm>
              <a:off x="7295388" y="3581400"/>
              <a:ext cx="2234565" cy="266700"/>
            </a:xfrm>
            <a:custGeom>
              <a:avLst/>
              <a:gdLst/>
              <a:ahLst/>
              <a:cxnLst/>
              <a:rect l="l" t="t" r="r" b="b"/>
              <a:pathLst>
                <a:path w="2234565" h="266700">
                  <a:moveTo>
                    <a:pt x="2234183" y="266700"/>
                  </a:moveTo>
                  <a:lnTo>
                    <a:pt x="0" y="266700"/>
                  </a:lnTo>
                  <a:lnTo>
                    <a:pt x="0" y="0"/>
                  </a:lnTo>
                  <a:lnTo>
                    <a:pt x="2234183" y="0"/>
                  </a:lnTo>
                  <a:lnTo>
                    <a:pt x="2234183" y="266700"/>
                  </a:lnTo>
                  <a:close/>
                </a:path>
              </a:pathLst>
            </a:custGeom>
            <a:solidFill>
              <a:srgbClr val="A9D18E"/>
            </a:solidFill>
          </p:spPr>
          <p:txBody>
            <a:bodyPr wrap="square" lIns="0" tIns="0" rIns="0" bIns="0" rtlCol="0"/>
            <a:lstStyle/>
            <a:p/>
          </p:txBody>
        </p:sp>
        <p:sp>
          <p:nvSpPr>
            <p:cNvPr id="20" name="object 20"/>
            <p:cNvSpPr/>
            <p:nvPr/>
          </p:nvSpPr>
          <p:spPr>
            <a:xfrm>
              <a:off x="7862316" y="4006595"/>
              <a:ext cx="1099185" cy="998219"/>
            </a:xfrm>
            <a:custGeom>
              <a:avLst/>
              <a:gdLst/>
              <a:ahLst/>
              <a:cxnLst/>
              <a:rect l="l" t="t" r="r" b="b"/>
              <a:pathLst>
                <a:path w="1099184" h="998220">
                  <a:moveTo>
                    <a:pt x="1098804" y="879348"/>
                  </a:moveTo>
                  <a:lnTo>
                    <a:pt x="550164" y="760476"/>
                  </a:lnTo>
                  <a:lnTo>
                    <a:pt x="0" y="879348"/>
                  </a:lnTo>
                  <a:lnTo>
                    <a:pt x="550164" y="998220"/>
                  </a:lnTo>
                  <a:lnTo>
                    <a:pt x="1098804" y="879348"/>
                  </a:lnTo>
                  <a:close/>
                </a:path>
                <a:path w="1099184" h="998220">
                  <a:moveTo>
                    <a:pt x="1098804" y="120396"/>
                  </a:moveTo>
                  <a:lnTo>
                    <a:pt x="550164" y="0"/>
                  </a:lnTo>
                  <a:lnTo>
                    <a:pt x="0" y="120396"/>
                  </a:lnTo>
                  <a:lnTo>
                    <a:pt x="550164" y="239268"/>
                  </a:lnTo>
                  <a:lnTo>
                    <a:pt x="1098804" y="120396"/>
                  </a:lnTo>
                  <a:close/>
                </a:path>
              </a:pathLst>
            </a:custGeom>
            <a:solidFill>
              <a:srgbClr val="D9D9D9"/>
            </a:solidFill>
          </p:spPr>
          <p:txBody>
            <a:bodyPr wrap="square" lIns="0" tIns="0" rIns="0" bIns="0" rtlCol="0"/>
            <a:lstStyle/>
            <a:p/>
          </p:txBody>
        </p:sp>
        <p:sp>
          <p:nvSpPr>
            <p:cNvPr id="21" name="object 21"/>
            <p:cNvSpPr/>
            <p:nvPr/>
          </p:nvSpPr>
          <p:spPr>
            <a:xfrm>
              <a:off x="7295388" y="4392167"/>
              <a:ext cx="2234565" cy="1018540"/>
            </a:xfrm>
            <a:custGeom>
              <a:avLst/>
              <a:gdLst/>
              <a:ahLst/>
              <a:cxnLst/>
              <a:rect l="l" t="t" r="r" b="b"/>
              <a:pathLst>
                <a:path w="2234565" h="1018539">
                  <a:moveTo>
                    <a:pt x="2234184" y="752856"/>
                  </a:moveTo>
                  <a:lnTo>
                    <a:pt x="0" y="752856"/>
                  </a:lnTo>
                  <a:lnTo>
                    <a:pt x="0" y="1018032"/>
                  </a:lnTo>
                  <a:lnTo>
                    <a:pt x="2234184" y="1018032"/>
                  </a:lnTo>
                  <a:lnTo>
                    <a:pt x="2234184" y="752856"/>
                  </a:lnTo>
                  <a:close/>
                </a:path>
                <a:path w="2234565" h="1018539">
                  <a:moveTo>
                    <a:pt x="2234184" y="0"/>
                  </a:moveTo>
                  <a:lnTo>
                    <a:pt x="0" y="0"/>
                  </a:lnTo>
                  <a:lnTo>
                    <a:pt x="0" y="265176"/>
                  </a:lnTo>
                  <a:lnTo>
                    <a:pt x="2234184" y="265176"/>
                  </a:lnTo>
                  <a:lnTo>
                    <a:pt x="2234184" y="0"/>
                  </a:lnTo>
                  <a:close/>
                </a:path>
              </a:pathLst>
            </a:custGeom>
            <a:solidFill>
              <a:srgbClr val="A9D18E"/>
            </a:solidFill>
          </p:spPr>
          <p:txBody>
            <a:bodyPr wrap="square" lIns="0" tIns="0" rIns="0" bIns="0" rtlCol="0"/>
            <a:lstStyle/>
            <a:p/>
          </p:txBody>
        </p:sp>
        <p:pic>
          <p:nvPicPr>
            <p:cNvPr id="22" name="object 22"/>
            <p:cNvPicPr/>
            <p:nvPr/>
          </p:nvPicPr>
          <p:blipFill>
            <a:blip r:embed="rId5" cstate="print"/>
            <a:stretch>
              <a:fillRect/>
            </a:stretch>
          </p:blipFill>
          <p:spPr>
            <a:xfrm>
              <a:off x="8374062" y="3087687"/>
              <a:ext cx="76200" cy="142875"/>
            </a:xfrm>
            <a:prstGeom prst="rect">
              <a:avLst/>
            </a:prstGeom>
          </p:spPr>
        </p:pic>
        <p:pic>
          <p:nvPicPr>
            <p:cNvPr id="23" name="object 23"/>
            <p:cNvPicPr/>
            <p:nvPr/>
          </p:nvPicPr>
          <p:blipFill>
            <a:blip r:embed="rId6" cstate="print"/>
            <a:stretch>
              <a:fillRect/>
            </a:stretch>
          </p:blipFill>
          <p:spPr>
            <a:xfrm>
              <a:off x="8374062" y="3470275"/>
              <a:ext cx="76200" cy="111125"/>
            </a:xfrm>
            <a:prstGeom prst="rect">
              <a:avLst/>
            </a:prstGeom>
          </p:spPr>
        </p:pic>
        <p:pic>
          <p:nvPicPr>
            <p:cNvPr id="24" name="object 24"/>
            <p:cNvPicPr/>
            <p:nvPr/>
          </p:nvPicPr>
          <p:blipFill>
            <a:blip r:embed="rId7" cstate="print"/>
            <a:stretch>
              <a:fillRect/>
            </a:stretch>
          </p:blipFill>
          <p:spPr>
            <a:xfrm>
              <a:off x="8374062" y="3848100"/>
              <a:ext cx="76200" cy="158750"/>
            </a:xfrm>
            <a:prstGeom prst="rect">
              <a:avLst/>
            </a:prstGeom>
          </p:spPr>
        </p:pic>
        <p:pic>
          <p:nvPicPr>
            <p:cNvPr id="25" name="object 25"/>
            <p:cNvPicPr/>
            <p:nvPr/>
          </p:nvPicPr>
          <p:blipFill>
            <a:blip r:embed="rId8" cstate="print"/>
            <a:stretch>
              <a:fillRect/>
            </a:stretch>
          </p:blipFill>
          <p:spPr>
            <a:xfrm>
              <a:off x="8374062" y="4246562"/>
              <a:ext cx="76200" cy="146050"/>
            </a:xfrm>
            <a:prstGeom prst="rect">
              <a:avLst/>
            </a:prstGeom>
          </p:spPr>
        </p:pic>
        <p:pic>
          <p:nvPicPr>
            <p:cNvPr id="26" name="object 26"/>
            <p:cNvPicPr/>
            <p:nvPr/>
          </p:nvPicPr>
          <p:blipFill>
            <a:blip r:embed="rId9" cstate="print"/>
            <a:stretch>
              <a:fillRect/>
            </a:stretch>
          </p:blipFill>
          <p:spPr>
            <a:xfrm>
              <a:off x="8374062" y="4657725"/>
              <a:ext cx="76200" cy="109537"/>
            </a:xfrm>
            <a:prstGeom prst="rect">
              <a:avLst/>
            </a:prstGeom>
          </p:spPr>
        </p:pic>
        <p:pic>
          <p:nvPicPr>
            <p:cNvPr id="27" name="object 27"/>
            <p:cNvPicPr/>
            <p:nvPr/>
          </p:nvPicPr>
          <p:blipFill>
            <a:blip r:embed="rId10" cstate="print"/>
            <a:stretch>
              <a:fillRect/>
            </a:stretch>
          </p:blipFill>
          <p:spPr>
            <a:xfrm>
              <a:off x="8374062" y="5005387"/>
              <a:ext cx="76200" cy="139700"/>
            </a:xfrm>
            <a:prstGeom prst="rect">
              <a:avLst/>
            </a:prstGeom>
          </p:spPr>
        </p:pic>
        <p:sp>
          <p:nvSpPr>
            <p:cNvPr id="28" name="object 28"/>
            <p:cNvSpPr/>
            <p:nvPr/>
          </p:nvSpPr>
          <p:spPr>
            <a:xfrm>
              <a:off x="7862316" y="5548883"/>
              <a:ext cx="1099185" cy="239395"/>
            </a:xfrm>
            <a:custGeom>
              <a:avLst/>
              <a:gdLst/>
              <a:ahLst/>
              <a:cxnLst/>
              <a:rect l="l" t="t" r="r" b="b"/>
              <a:pathLst>
                <a:path w="1099184" h="239395">
                  <a:moveTo>
                    <a:pt x="550163" y="239267"/>
                  </a:moveTo>
                  <a:lnTo>
                    <a:pt x="0" y="118871"/>
                  </a:lnTo>
                  <a:lnTo>
                    <a:pt x="550163" y="0"/>
                  </a:lnTo>
                  <a:lnTo>
                    <a:pt x="1098803" y="118871"/>
                  </a:lnTo>
                  <a:lnTo>
                    <a:pt x="550163" y="239267"/>
                  </a:lnTo>
                  <a:close/>
                </a:path>
              </a:pathLst>
            </a:custGeom>
            <a:solidFill>
              <a:srgbClr val="D9D9D9"/>
            </a:solidFill>
          </p:spPr>
          <p:txBody>
            <a:bodyPr wrap="square" lIns="0" tIns="0" rIns="0" bIns="0" rtlCol="0"/>
            <a:lstStyle/>
            <a:p/>
          </p:txBody>
        </p:sp>
      </p:grpSp>
      <p:grpSp>
        <p:nvGrpSpPr>
          <p:cNvPr id="29" name="object 29"/>
          <p:cNvGrpSpPr/>
          <p:nvPr/>
        </p:nvGrpSpPr>
        <p:grpSpPr>
          <a:xfrm>
            <a:off x="8374062" y="2111375"/>
            <a:ext cx="2687320" cy="709930"/>
            <a:chOff x="8374062" y="2111375"/>
            <a:chExt cx="2687320" cy="709930"/>
          </a:xfrm>
        </p:grpSpPr>
        <p:pic>
          <p:nvPicPr>
            <p:cNvPr id="30" name="object 30"/>
            <p:cNvPicPr/>
            <p:nvPr/>
          </p:nvPicPr>
          <p:blipFill>
            <a:blip r:embed="rId11" cstate="print"/>
            <a:stretch>
              <a:fillRect/>
            </a:stretch>
          </p:blipFill>
          <p:spPr>
            <a:xfrm>
              <a:off x="8374062" y="2309812"/>
              <a:ext cx="76200" cy="112712"/>
            </a:xfrm>
            <a:prstGeom prst="rect">
              <a:avLst/>
            </a:prstGeom>
          </p:spPr>
        </p:pic>
        <p:pic>
          <p:nvPicPr>
            <p:cNvPr id="31" name="object 31"/>
            <p:cNvPicPr/>
            <p:nvPr/>
          </p:nvPicPr>
          <p:blipFill>
            <a:blip r:embed="rId12" cstate="print"/>
            <a:stretch>
              <a:fillRect/>
            </a:stretch>
          </p:blipFill>
          <p:spPr>
            <a:xfrm>
              <a:off x="8374062" y="2660650"/>
              <a:ext cx="76200" cy="160337"/>
            </a:xfrm>
            <a:prstGeom prst="rect">
              <a:avLst/>
            </a:prstGeom>
          </p:spPr>
        </p:pic>
        <p:sp>
          <p:nvSpPr>
            <p:cNvPr id="32" name="object 32"/>
            <p:cNvSpPr/>
            <p:nvPr/>
          </p:nvSpPr>
          <p:spPr>
            <a:xfrm>
              <a:off x="8961412" y="2111374"/>
              <a:ext cx="2099945" cy="464184"/>
            </a:xfrm>
            <a:custGeom>
              <a:avLst/>
              <a:gdLst/>
              <a:ahLst/>
              <a:cxnLst/>
              <a:rect l="l" t="t" r="r" b="b"/>
              <a:pathLst>
                <a:path w="2099945" h="464185">
                  <a:moveTo>
                    <a:pt x="580580" y="422109"/>
                  </a:moveTo>
                  <a:lnTo>
                    <a:pt x="510895" y="387972"/>
                  </a:lnTo>
                  <a:lnTo>
                    <a:pt x="511162" y="422109"/>
                  </a:lnTo>
                  <a:lnTo>
                    <a:pt x="530225" y="422109"/>
                  </a:lnTo>
                  <a:lnTo>
                    <a:pt x="580580" y="422109"/>
                  </a:lnTo>
                  <a:close/>
                </a:path>
                <a:path w="2099945" h="464185">
                  <a:moveTo>
                    <a:pt x="587400" y="425450"/>
                  </a:moveTo>
                  <a:lnTo>
                    <a:pt x="580885" y="422275"/>
                  </a:lnTo>
                  <a:lnTo>
                    <a:pt x="530225" y="422109"/>
                  </a:lnTo>
                  <a:lnTo>
                    <a:pt x="511175" y="422275"/>
                  </a:lnTo>
                  <a:lnTo>
                    <a:pt x="0" y="426402"/>
                  </a:lnTo>
                  <a:lnTo>
                    <a:pt x="50" y="434022"/>
                  </a:lnTo>
                  <a:lnTo>
                    <a:pt x="511225" y="429882"/>
                  </a:lnTo>
                  <a:lnTo>
                    <a:pt x="511263" y="434022"/>
                  </a:lnTo>
                  <a:lnTo>
                    <a:pt x="511517" y="464172"/>
                  </a:lnTo>
                  <a:lnTo>
                    <a:pt x="587400" y="425450"/>
                  </a:lnTo>
                  <a:close/>
                </a:path>
                <a:path w="2099945" h="464185">
                  <a:moveTo>
                    <a:pt x="2099932" y="34290"/>
                  </a:moveTo>
                  <a:lnTo>
                    <a:pt x="228625" y="34290"/>
                  </a:lnTo>
                  <a:lnTo>
                    <a:pt x="228625" y="0"/>
                  </a:lnTo>
                  <a:lnTo>
                    <a:pt x="152425" y="38100"/>
                  </a:lnTo>
                  <a:lnTo>
                    <a:pt x="228625" y="76200"/>
                  </a:lnTo>
                  <a:lnTo>
                    <a:pt x="228625" y="41910"/>
                  </a:lnTo>
                  <a:lnTo>
                    <a:pt x="2092312" y="41910"/>
                  </a:lnTo>
                  <a:lnTo>
                    <a:pt x="2092312" y="421640"/>
                  </a:lnTo>
                  <a:lnTo>
                    <a:pt x="1927250" y="421640"/>
                  </a:lnTo>
                  <a:lnTo>
                    <a:pt x="1927250" y="429260"/>
                  </a:lnTo>
                  <a:lnTo>
                    <a:pt x="2099932" y="429260"/>
                  </a:lnTo>
                  <a:lnTo>
                    <a:pt x="2099932" y="425450"/>
                  </a:lnTo>
                  <a:lnTo>
                    <a:pt x="2099932" y="421640"/>
                  </a:lnTo>
                  <a:lnTo>
                    <a:pt x="2099932" y="41910"/>
                  </a:lnTo>
                  <a:lnTo>
                    <a:pt x="2099932" y="38100"/>
                  </a:lnTo>
                  <a:lnTo>
                    <a:pt x="2099932" y="34290"/>
                  </a:lnTo>
                  <a:close/>
                </a:path>
              </a:pathLst>
            </a:custGeom>
            <a:solidFill>
              <a:srgbClr val="1F3863"/>
            </a:solidFill>
          </p:spPr>
          <p:txBody>
            <a:bodyPr wrap="square" lIns="0" tIns="0" rIns="0" bIns="0" rtlCol="0"/>
            <a:lstStyle/>
            <a:p/>
          </p:txBody>
        </p:sp>
      </p:grpSp>
      <p:sp>
        <p:nvSpPr>
          <p:cNvPr id="33" name="object 33"/>
          <p:cNvSpPr txBox="1"/>
          <p:nvPr/>
        </p:nvSpPr>
        <p:spPr>
          <a:xfrm>
            <a:off x="8176894" y="5596813"/>
            <a:ext cx="469265" cy="131445"/>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070707"/>
                </a:solidFill>
                <a:latin typeface="微软雅黑" panose="020B0503020204020204" charset="-122"/>
                <a:cs typeface="微软雅黑" panose="020B0503020204020204" charset="-122"/>
              </a:rPr>
              <a:t>返回验证码</a:t>
            </a:r>
            <a:endParaRPr sz="700">
              <a:latin typeface="微软雅黑" panose="020B0503020204020204" charset="-122"/>
              <a:cs typeface="微软雅黑" panose="020B0503020204020204" charset="-122"/>
            </a:endParaRPr>
          </a:p>
        </p:txBody>
      </p:sp>
      <p:sp>
        <p:nvSpPr>
          <p:cNvPr id="34" name="object 34"/>
          <p:cNvSpPr/>
          <p:nvPr/>
        </p:nvSpPr>
        <p:spPr>
          <a:xfrm>
            <a:off x="7946135" y="5926835"/>
            <a:ext cx="931544" cy="239395"/>
          </a:xfrm>
          <a:custGeom>
            <a:avLst/>
            <a:gdLst/>
            <a:ahLst/>
            <a:cxnLst/>
            <a:rect l="l" t="t" r="r" b="b"/>
            <a:pathLst>
              <a:path w="931545" h="239395">
                <a:moveTo>
                  <a:pt x="810768" y="239267"/>
                </a:moveTo>
                <a:lnTo>
                  <a:pt x="118872" y="239267"/>
                </a:lnTo>
                <a:lnTo>
                  <a:pt x="72392" y="229698"/>
                </a:lnTo>
                <a:lnTo>
                  <a:pt x="34456" y="203906"/>
                </a:lnTo>
                <a:lnTo>
                  <a:pt x="9010" y="165696"/>
                </a:lnTo>
                <a:lnTo>
                  <a:pt x="0" y="118872"/>
                </a:lnTo>
                <a:lnTo>
                  <a:pt x="9010" y="72392"/>
                </a:lnTo>
                <a:lnTo>
                  <a:pt x="34456" y="34456"/>
                </a:lnTo>
                <a:lnTo>
                  <a:pt x="72392" y="9010"/>
                </a:lnTo>
                <a:lnTo>
                  <a:pt x="118872" y="0"/>
                </a:lnTo>
                <a:lnTo>
                  <a:pt x="810768" y="0"/>
                </a:lnTo>
                <a:lnTo>
                  <a:pt x="857735" y="9014"/>
                </a:lnTo>
                <a:lnTo>
                  <a:pt x="895992" y="34491"/>
                </a:lnTo>
                <a:lnTo>
                  <a:pt x="921737" y="72510"/>
                </a:lnTo>
                <a:lnTo>
                  <a:pt x="931164" y="119151"/>
                </a:lnTo>
                <a:lnTo>
                  <a:pt x="921737" y="165814"/>
                </a:lnTo>
                <a:lnTo>
                  <a:pt x="895992" y="203941"/>
                </a:lnTo>
                <a:lnTo>
                  <a:pt x="857735" y="229702"/>
                </a:lnTo>
                <a:lnTo>
                  <a:pt x="810768" y="239267"/>
                </a:lnTo>
                <a:close/>
              </a:path>
            </a:pathLst>
          </a:custGeom>
          <a:solidFill>
            <a:srgbClr val="1F3863"/>
          </a:solidFill>
        </p:spPr>
        <p:txBody>
          <a:bodyPr wrap="square" lIns="0" tIns="0" rIns="0" bIns="0" rtlCol="0"/>
          <a:lstStyle/>
          <a:p/>
        </p:txBody>
      </p:sp>
      <p:sp>
        <p:nvSpPr>
          <p:cNvPr id="35" name="object 35"/>
          <p:cNvSpPr txBox="1"/>
          <p:nvPr/>
        </p:nvSpPr>
        <p:spPr>
          <a:xfrm>
            <a:off x="8271370" y="5949810"/>
            <a:ext cx="278765" cy="177165"/>
          </a:xfrm>
          <a:prstGeom prst="rect">
            <a:avLst/>
          </a:prstGeom>
        </p:spPr>
        <p:txBody>
          <a:bodyPr vert="horz" wrap="square" lIns="0" tIns="12065" rIns="0" bIns="0" rtlCol="0">
            <a:spAutoFit/>
          </a:bodyPr>
          <a:lstStyle/>
          <a:p>
            <a:pPr marL="12700">
              <a:lnSpc>
                <a:spcPct val="100000"/>
              </a:lnSpc>
              <a:spcBef>
                <a:spcPts val="95"/>
              </a:spcBef>
            </a:pPr>
            <a:r>
              <a:rPr sz="1000" b="1" spc="-30" dirty="0">
                <a:solidFill>
                  <a:srgbClr val="FFFFFF"/>
                </a:solidFill>
                <a:latin typeface="微软雅黑" panose="020B0503020204020204" charset="-122"/>
                <a:cs typeface="微软雅黑" panose="020B0503020204020204" charset="-122"/>
              </a:rPr>
              <a:t>完成</a:t>
            </a:r>
            <a:endParaRPr sz="1000">
              <a:latin typeface="微软雅黑" panose="020B0503020204020204" charset="-122"/>
              <a:cs typeface="微软雅黑" panose="020B0503020204020204" charset="-122"/>
            </a:endParaRPr>
          </a:p>
        </p:txBody>
      </p:sp>
      <p:grpSp>
        <p:nvGrpSpPr>
          <p:cNvPr id="36" name="object 36"/>
          <p:cNvGrpSpPr/>
          <p:nvPr/>
        </p:nvGrpSpPr>
        <p:grpSpPr>
          <a:xfrm>
            <a:off x="8374062" y="3676650"/>
            <a:ext cx="1328420" cy="2249805"/>
            <a:chOff x="8374062" y="3676650"/>
            <a:chExt cx="1328420" cy="2249805"/>
          </a:xfrm>
        </p:grpSpPr>
        <p:pic>
          <p:nvPicPr>
            <p:cNvPr id="37" name="object 37"/>
            <p:cNvPicPr/>
            <p:nvPr/>
          </p:nvPicPr>
          <p:blipFill>
            <a:blip r:embed="rId13" cstate="print"/>
            <a:stretch>
              <a:fillRect/>
            </a:stretch>
          </p:blipFill>
          <p:spPr>
            <a:xfrm>
              <a:off x="8374062" y="5788025"/>
              <a:ext cx="76200" cy="138112"/>
            </a:xfrm>
            <a:prstGeom prst="rect">
              <a:avLst/>
            </a:prstGeom>
          </p:spPr>
        </p:pic>
        <p:pic>
          <p:nvPicPr>
            <p:cNvPr id="38" name="object 38"/>
            <p:cNvPicPr/>
            <p:nvPr/>
          </p:nvPicPr>
          <p:blipFill>
            <a:blip r:embed="rId13" cstate="print"/>
            <a:stretch>
              <a:fillRect/>
            </a:stretch>
          </p:blipFill>
          <p:spPr>
            <a:xfrm>
              <a:off x="8374062" y="5410200"/>
              <a:ext cx="76200" cy="138112"/>
            </a:xfrm>
            <a:prstGeom prst="rect">
              <a:avLst/>
            </a:prstGeom>
          </p:spPr>
        </p:pic>
        <p:sp>
          <p:nvSpPr>
            <p:cNvPr id="39" name="object 39"/>
            <p:cNvSpPr/>
            <p:nvPr/>
          </p:nvSpPr>
          <p:spPr>
            <a:xfrm>
              <a:off x="8929687" y="3676649"/>
              <a:ext cx="772795" cy="1997710"/>
            </a:xfrm>
            <a:custGeom>
              <a:avLst/>
              <a:gdLst/>
              <a:ahLst/>
              <a:cxnLst/>
              <a:rect l="l" t="t" r="r" b="b"/>
              <a:pathLst>
                <a:path w="772795" h="1997710">
                  <a:moveTo>
                    <a:pt x="772731" y="1578927"/>
                  </a:moveTo>
                  <a:lnTo>
                    <a:pt x="676275" y="1578927"/>
                  </a:lnTo>
                  <a:lnTo>
                    <a:pt x="676275" y="1544637"/>
                  </a:lnTo>
                  <a:lnTo>
                    <a:pt x="600075" y="1582737"/>
                  </a:lnTo>
                  <a:lnTo>
                    <a:pt x="676275" y="1620837"/>
                  </a:lnTo>
                  <a:lnTo>
                    <a:pt x="676275" y="1586547"/>
                  </a:lnTo>
                  <a:lnTo>
                    <a:pt x="765111" y="1586547"/>
                  </a:lnTo>
                  <a:lnTo>
                    <a:pt x="765111" y="1990090"/>
                  </a:lnTo>
                  <a:lnTo>
                    <a:pt x="0" y="1990090"/>
                  </a:lnTo>
                  <a:lnTo>
                    <a:pt x="0" y="1997710"/>
                  </a:lnTo>
                  <a:lnTo>
                    <a:pt x="772731" y="1997710"/>
                  </a:lnTo>
                  <a:lnTo>
                    <a:pt x="772731" y="1993900"/>
                  </a:lnTo>
                  <a:lnTo>
                    <a:pt x="772731" y="1990090"/>
                  </a:lnTo>
                  <a:lnTo>
                    <a:pt x="772731" y="1586547"/>
                  </a:lnTo>
                  <a:lnTo>
                    <a:pt x="772731" y="1582737"/>
                  </a:lnTo>
                  <a:lnTo>
                    <a:pt x="772731" y="1578927"/>
                  </a:lnTo>
                  <a:close/>
                </a:path>
                <a:path w="772795" h="1997710">
                  <a:moveTo>
                    <a:pt x="772731" y="785177"/>
                  </a:moveTo>
                  <a:lnTo>
                    <a:pt x="676275" y="785177"/>
                  </a:lnTo>
                  <a:lnTo>
                    <a:pt x="676275" y="750887"/>
                  </a:lnTo>
                  <a:lnTo>
                    <a:pt x="600075" y="788987"/>
                  </a:lnTo>
                  <a:lnTo>
                    <a:pt x="676275" y="827087"/>
                  </a:lnTo>
                  <a:lnTo>
                    <a:pt x="676275" y="792797"/>
                  </a:lnTo>
                  <a:lnTo>
                    <a:pt x="765111" y="792797"/>
                  </a:lnTo>
                  <a:lnTo>
                    <a:pt x="765111" y="1197927"/>
                  </a:lnTo>
                  <a:lnTo>
                    <a:pt x="0" y="1197927"/>
                  </a:lnTo>
                  <a:lnTo>
                    <a:pt x="0" y="1205547"/>
                  </a:lnTo>
                  <a:lnTo>
                    <a:pt x="772731" y="1205547"/>
                  </a:lnTo>
                  <a:lnTo>
                    <a:pt x="772731" y="1201737"/>
                  </a:lnTo>
                  <a:lnTo>
                    <a:pt x="772731" y="1197927"/>
                  </a:lnTo>
                  <a:lnTo>
                    <a:pt x="772731" y="792797"/>
                  </a:lnTo>
                  <a:lnTo>
                    <a:pt x="772731" y="788987"/>
                  </a:lnTo>
                  <a:lnTo>
                    <a:pt x="772731" y="785177"/>
                  </a:lnTo>
                  <a:close/>
                </a:path>
                <a:path w="772795" h="1997710">
                  <a:moveTo>
                    <a:pt x="772731" y="34290"/>
                  </a:moveTo>
                  <a:lnTo>
                    <a:pt x="676275" y="34290"/>
                  </a:lnTo>
                  <a:lnTo>
                    <a:pt x="676275" y="0"/>
                  </a:lnTo>
                  <a:lnTo>
                    <a:pt x="600075" y="38100"/>
                  </a:lnTo>
                  <a:lnTo>
                    <a:pt x="676275" y="76200"/>
                  </a:lnTo>
                  <a:lnTo>
                    <a:pt x="676275" y="41910"/>
                  </a:lnTo>
                  <a:lnTo>
                    <a:pt x="765111" y="41910"/>
                  </a:lnTo>
                  <a:lnTo>
                    <a:pt x="765111" y="447040"/>
                  </a:lnTo>
                  <a:lnTo>
                    <a:pt x="0" y="447040"/>
                  </a:lnTo>
                  <a:lnTo>
                    <a:pt x="0" y="454660"/>
                  </a:lnTo>
                  <a:lnTo>
                    <a:pt x="772731" y="454660"/>
                  </a:lnTo>
                  <a:lnTo>
                    <a:pt x="772731" y="450850"/>
                  </a:lnTo>
                  <a:lnTo>
                    <a:pt x="772731" y="447040"/>
                  </a:lnTo>
                  <a:lnTo>
                    <a:pt x="772731" y="41910"/>
                  </a:lnTo>
                  <a:lnTo>
                    <a:pt x="772731" y="38100"/>
                  </a:lnTo>
                  <a:lnTo>
                    <a:pt x="772731" y="34290"/>
                  </a:lnTo>
                  <a:close/>
                </a:path>
              </a:pathLst>
            </a:custGeom>
            <a:solidFill>
              <a:srgbClr val="1F3863"/>
            </a:solidFill>
          </p:spPr>
          <p:txBody>
            <a:bodyPr wrap="square" lIns="0" tIns="0" rIns="0" bIns="0" rtlCol="0"/>
            <a:lstStyle/>
            <a:p/>
          </p:txBody>
        </p:sp>
      </p:grpSp>
      <p:sp>
        <p:nvSpPr>
          <p:cNvPr id="40" name="object 40"/>
          <p:cNvSpPr txBox="1"/>
          <p:nvPr/>
        </p:nvSpPr>
        <p:spPr>
          <a:xfrm>
            <a:off x="7637780" y="4023104"/>
            <a:ext cx="1548765" cy="582930"/>
          </a:xfrm>
          <a:prstGeom prst="rect">
            <a:avLst/>
          </a:prstGeom>
        </p:spPr>
        <p:txBody>
          <a:bodyPr vert="horz" wrap="square" lIns="0" tIns="43815" rIns="0" bIns="0" rtlCol="0">
            <a:spAutoFit/>
          </a:bodyPr>
          <a:lstStyle/>
          <a:p>
            <a:pPr algn="ctr">
              <a:lnSpc>
                <a:spcPct val="100000"/>
              </a:lnSpc>
              <a:spcBef>
                <a:spcPts val="345"/>
              </a:spcBef>
            </a:pPr>
            <a:r>
              <a:rPr sz="700" spc="-20" dirty="0">
                <a:solidFill>
                  <a:srgbClr val="070707"/>
                </a:solidFill>
                <a:latin typeface="微软雅黑" panose="020B0503020204020204" charset="-122"/>
                <a:cs typeface="微软雅黑" panose="020B0503020204020204" charset="-122"/>
              </a:rPr>
              <a:t>返回验证码</a:t>
            </a:r>
            <a:endParaRPr sz="700">
              <a:latin typeface="微软雅黑" panose="020B0503020204020204" charset="-122"/>
              <a:cs typeface="微软雅黑" panose="020B0503020204020204" charset="-122"/>
            </a:endParaRPr>
          </a:p>
          <a:p>
            <a:pPr marL="935355" algn="ctr">
              <a:lnSpc>
                <a:spcPct val="100000"/>
              </a:lnSpc>
              <a:spcBef>
                <a:spcPts val="300"/>
              </a:spcBef>
            </a:pPr>
            <a:r>
              <a:rPr sz="800" spc="-20" dirty="0">
                <a:solidFill>
                  <a:srgbClr val="5E5E5E"/>
                </a:solidFill>
                <a:latin typeface="微软雅黑" panose="020B0503020204020204" charset="-122"/>
                <a:cs typeface="微软雅黑" panose="020B0503020204020204" charset="-122"/>
              </a:rPr>
              <a:t>上传成功</a:t>
            </a:r>
            <a:endParaRPr sz="800">
              <a:latin typeface="微软雅黑" panose="020B0503020204020204" charset="-122"/>
              <a:cs typeface="微软雅黑" panose="020B0503020204020204" charset="-122"/>
            </a:endParaRPr>
          </a:p>
          <a:p>
            <a:pPr algn="ctr">
              <a:lnSpc>
                <a:spcPct val="100000"/>
              </a:lnSpc>
              <a:spcBef>
                <a:spcPts val="845"/>
              </a:spcBef>
            </a:pPr>
            <a:r>
              <a:rPr sz="1000" spc="-15" dirty="0">
                <a:solidFill>
                  <a:srgbClr val="070707"/>
                </a:solidFill>
                <a:latin typeface="微软雅黑" panose="020B0503020204020204" charset="-122"/>
                <a:cs typeface="微软雅黑" panose="020B0503020204020204" charset="-122"/>
              </a:rPr>
              <a:t>用能单位计量器具信息上传</a:t>
            </a:r>
            <a:endParaRPr sz="1000">
              <a:latin typeface="微软雅黑" panose="020B0503020204020204" charset="-122"/>
              <a:cs typeface="微软雅黑" panose="020B0503020204020204" charset="-122"/>
            </a:endParaRPr>
          </a:p>
        </p:txBody>
      </p:sp>
      <p:sp>
        <p:nvSpPr>
          <p:cNvPr id="41" name="object 41"/>
          <p:cNvSpPr txBox="1"/>
          <p:nvPr/>
        </p:nvSpPr>
        <p:spPr>
          <a:xfrm>
            <a:off x="7764780" y="4762388"/>
            <a:ext cx="1331595" cy="596265"/>
          </a:xfrm>
          <a:prstGeom prst="rect">
            <a:avLst/>
          </a:prstGeom>
        </p:spPr>
        <p:txBody>
          <a:bodyPr vert="horz" wrap="square" lIns="0" tIns="64135" rIns="0" bIns="0" rtlCol="0">
            <a:spAutoFit/>
          </a:bodyPr>
          <a:lstStyle/>
          <a:p>
            <a:pPr marR="30480" algn="ctr">
              <a:lnSpc>
                <a:spcPct val="100000"/>
              </a:lnSpc>
              <a:spcBef>
                <a:spcPts val="505"/>
              </a:spcBef>
            </a:pPr>
            <a:r>
              <a:rPr sz="700" spc="-20" dirty="0">
                <a:solidFill>
                  <a:srgbClr val="070707"/>
                </a:solidFill>
                <a:latin typeface="微软雅黑" panose="020B0503020204020204" charset="-122"/>
                <a:cs typeface="微软雅黑" panose="020B0503020204020204" charset="-122"/>
              </a:rPr>
              <a:t>返回验证码</a:t>
            </a:r>
            <a:endParaRPr sz="700">
              <a:latin typeface="微软雅黑" panose="020B0503020204020204" charset="-122"/>
              <a:cs typeface="微软雅黑" panose="020B0503020204020204" charset="-122"/>
            </a:endParaRPr>
          </a:p>
          <a:p>
            <a:pPr marR="5080" algn="r">
              <a:lnSpc>
                <a:spcPct val="100000"/>
              </a:lnSpc>
              <a:spcBef>
                <a:spcPts val="480"/>
              </a:spcBef>
            </a:pPr>
            <a:r>
              <a:rPr sz="800" spc="-20" dirty="0">
                <a:solidFill>
                  <a:srgbClr val="5E5E5E"/>
                </a:solidFill>
                <a:latin typeface="微软雅黑" panose="020B0503020204020204" charset="-122"/>
                <a:cs typeface="微软雅黑" panose="020B0503020204020204" charset="-122"/>
              </a:rPr>
              <a:t>上传成功</a:t>
            </a:r>
            <a:endParaRPr sz="800">
              <a:latin typeface="微软雅黑" panose="020B0503020204020204" charset="-122"/>
              <a:cs typeface="微软雅黑" panose="020B0503020204020204" charset="-122"/>
            </a:endParaRPr>
          </a:p>
          <a:p>
            <a:pPr marR="29845" algn="ctr">
              <a:lnSpc>
                <a:spcPct val="100000"/>
              </a:lnSpc>
              <a:spcBef>
                <a:spcPts val="605"/>
              </a:spcBef>
            </a:pPr>
            <a:r>
              <a:rPr sz="1000" spc="-15" dirty="0">
                <a:solidFill>
                  <a:srgbClr val="070707"/>
                </a:solidFill>
                <a:latin typeface="微软雅黑" panose="020B0503020204020204" charset="-122"/>
                <a:cs typeface="微软雅黑" panose="020B0503020204020204" charset="-122"/>
              </a:rPr>
              <a:t>用能单位采集数据上传</a:t>
            </a:r>
            <a:endParaRPr sz="1000">
              <a:latin typeface="微软雅黑" panose="020B0503020204020204" charset="-122"/>
              <a:cs typeface="微软雅黑" panose="020B0503020204020204" charset="-122"/>
            </a:endParaRPr>
          </a:p>
        </p:txBody>
      </p:sp>
      <p:sp>
        <p:nvSpPr>
          <p:cNvPr id="42" name="object 42"/>
          <p:cNvSpPr txBox="1"/>
          <p:nvPr/>
        </p:nvSpPr>
        <p:spPr>
          <a:xfrm>
            <a:off x="9857740" y="3837304"/>
            <a:ext cx="8255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E5E5E"/>
                </a:solidFill>
                <a:latin typeface="微软雅黑" panose="020B0503020204020204" charset="-122"/>
                <a:cs typeface="微软雅黑" panose="020B0503020204020204" charset="-122"/>
              </a:rPr>
              <a:t>失败，重新上传</a:t>
            </a:r>
            <a:endParaRPr sz="900">
              <a:latin typeface="微软雅黑" panose="020B0503020204020204" charset="-122"/>
              <a:cs typeface="微软雅黑" panose="020B0503020204020204" charset="-122"/>
            </a:endParaRPr>
          </a:p>
        </p:txBody>
      </p:sp>
      <p:sp>
        <p:nvSpPr>
          <p:cNvPr id="43" name="object 43"/>
          <p:cNvSpPr txBox="1"/>
          <p:nvPr/>
        </p:nvSpPr>
        <p:spPr>
          <a:xfrm>
            <a:off x="9857740" y="4575492"/>
            <a:ext cx="8255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E5E5E"/>
                </a:solidFill>
                <a:latin typeface="微软雅黑" panose="020B0503020204020204" charset="-122"/>
                <a:cs typeface="微软雅黑" panose="020B0503020204020204" charset="-122"/>
              </a:rPr>
              <a:t>失败，重新上传</a:t>
            </a:r>
            <a:endParaRPr sz="900">
              <a:latin typeface="微软雅黑" panose="020B0503020204020204" charset="-122"/>
              <a:cs typeface="微软雅黑" panose="020B0503020204020204" charset="-122"/>
            </a:endParaRPr>
          </a:p>
        </p:txBody>
      </p:sp>
      <p:sp>
        <p:nvSpPr>
          <p:cNvPr id="44" name="object 44"/>
          <p:cNvSpPr txBox="1"/>
          <p:nvPr/>
        </p:nvSpPr>
        <p:spPr>
          <a:xfrm>
            <a:off x="9857740" y="5396229"/>
            <a:ext cx="8255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E5E5E"/>
                </a:solidFill>
                <a:latin typeface="微软雅黑" panose="020B0503020204020204" charset="-122"/>
                <a:cs typeface="微软雅黑" panose="020B0503020204020204" charset="-122"/>
              </a:rPr>
              <a:t>失败，重新上传</a:t>
            </a:r>
            <a:endParaRPr sz="900">
              <a:latin typeface="微软雅黑" panose="020B0503020204020204" charset="-122"/>
              <a:cs typeface="微软雅黑" panose="020B0503020204020204" charset="-122"/>
            </a:endParaRPr>
          </a:p>
        </p:txBody>
      </p:sp>
      <p:sp>
        <p:nvSpPr>
          <p:cNvPr id="45" name="object 45"/>
          <p:cNvSpPr txBox="1"/>
          <p:nvPr/>
        </p:nvSpPr>
        <p:spPr>
          <a:xfrm>
            <a:off x="8663940" y="5752782"/>
            <a:ext cx="432434" cy="148590"/>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5E5E5E"/>
                </a:solidFill>
                <a:latin typeface="微软雅黑" panose="020B0503020204020204" charset="-122"/>
                <a:cs typeface="微软雅黑" panose="020B0503020204020204" charset="-122"/>
              </a:rPr>
              <a:t>上传成功</a:t>
            </a:r>
            <a:endParaRPr sz="800">
              <a:latin typeface="微软雅黑" panose="020B0503020204020204" charset="-122"/>
              <a:cs typeface="微软雅黑" panose="020B0503020204020204" charset="-122"/>
            </a:endParaRPr>
          </a:p>
        </p:txBody>
      </p:sp>
      <p:sp>
        <p:nvSpPr>
          <p:cNvPr id="46" name="object 46"/>
          <p:cNvSpPr txBox="1"/>
          <p:nvPr/>
        </p:nvSpPr>
        <p:spPr>
          <a:xfrm>
            <a:off x="7764780" y="3255040"/>
            <a:ext cx="1331595" cy="540385"/>
          </a:xfrm>
          <a:prstGeom prst="rect">
            <a:avLst/>
          </a:prstGeom>
        </p:spPr>
        <p:txBody>
          <a:bodyPr vert="horz" wrap="square" lIns="0" tIns="36194" rIns="0" bIns="0" rtlCol="0">
            <a:spAutoFit/>
          </a:bodyPr>
          <a:lstStyle/>
          <a:p>
            <a:pPr marR="30480" algn="ctr">
              <a:lnSpc>
                <a:spcPct val="100000"/>
              </a:lnSpc>
              <a:spcBef>
                <a:spcPts val="285"/>
              </a:spcBef>
            </a:pPr>
            <a:r>
              <a:rPr sz="700" spc="-20" dirty="0">
                <a:solidFill>
                  <a:srgbClr val="070707"/>
                </a:solidFill>
                <a:latin typeface="微软雅黑" panose="020B0503020204020204" charset="-122"/>
                <a:cs typeface="微软雅黑" panose="020B0503020204020204" charset="-122"/>
              </a:rPr>
              <a:t>返回验证码</a:t>
            </a:r>
            <a:endParaRPr sz="700">
              <a:latin typeface="微软雅黑" panose="020B0503020204020204" charset="-122"/>
              <a:cs typeface="微软雅黑" panose="020B0503020204020204" charset="-122"/>
            </a:endParaRPr>
          </a:p>
          <a:p>
            <a:pPr marL="911860">
              <a:lnSpc>
                <a:spcPct val="100000"/>
              </a:lnSpc>
              <a:spcBef>
                <a:spcPts val="220"/>
              </a:spcBef>
            </a:pPr>
            <a:r>
              <a:rPr sz="800" spc="-20" dirty="0">
                <a:solidFill>
                  <a:srgbClr val="5E5E5E"/>
                </a:solidFill>
                <a:latin typeface="微软雅黑" panose="020B0503020204020204" charset="-122"/>
                <a:cs typeface="微软雅黑" panose="020B0503020204020204" charset="-122"/>
              </a:rPr>
              <a:t>注册成功</a:t>
            </a:r>
            <a:endParaRPr sz="800">
              <a:latin typeface="微软雅黑" panose="020B0503020204020204" charset="-122"/>
              <a:cs typeface="微软雅黑" panose="020B0503020204020204" charset="-122"/>
            </a:endParaRPr>
          </a:p>
          <a:p>
            <a:pPr marR="29845" algn="ctr">
              <a:lnSpc>
                <a:spcPct val="100000"/>
              </a:lnSpc>
              <a:spcBef>
                <a:spcPts val="650"/>
              </a:spcBef>
            </a:pPr>
            <a:r>
              <a:rPr sz="1000" spc="-15" dirty="0">
                <a:solidFill>
                  <a:srgbClr val="070707"/>
                </a:solidFill>
                <a:latin typeface="微软雅黑" panose="020B0503020204020204" charset="-122"/>
                <a:cs typeface="微软雅黑" panose="020B0503020204020204" charset="-122"/>
              </a:rPr>
              <a:t>用能单位基础信息上传</a:t>
            </a:r>
            <a:endParaRPr sz="1000">
              <a:latin typeface="微软雅黑" panose="020B0503020204020204" charset="-122"/>
              <a:cs typeface="微软雅黑" panose="020B0503020204020204" charset="-122"/>
            </a:endParaRPr>
          </a:p>
        </p:txBody>
      </p:sp>
      <p:sp>
        <p:nvSpPr>
          <p:cNvPr id="47" name="object 47"/>
          <p:cNvSpPr txBox="1"/>
          <p:nvPr/>
        </p:nvSpPr>
        <p:spPr>
          <a:xfrm>
            <a:off x="8663940" y="2639694"/>
            <a:ext cx="229235" cy="148590"/>
          </a:xfrm>
          <a:prstGeom prst="rect">
            <a:avLst/>
          </a:prstGeom>
        </p:spPr>
        <p:txBody>
          <a:bodyPr vert="horz" wrap="square" lIns="0" tIns="13335" rIns="0" bIns="0" rtlCol="0">
            <a:spAutoFit/>
          </a:bodyPr>
          <a:lstStyle/>
          <a:p>
            <a:pPr marL="12700">
              <a:lnSpc>
                <a:spcPct val="100000"/>
              </a:lnSpc>
              <a:spcBef>
                <a:spcPts val="105"/>
              </a:spcBef>
            </a:pPr>
            <a:r>
              <a:rPr sz="800" spc="-30" dirty="0">
                <a:solidFill>
                  <a:srgbClr val="5E5E5E"/>
                </a:solidFill>
                <a:latin typeface="微软雅黑" panose="020B0503020204020204" charset="-122"/>
                <a:cs typeface="微软雅黑" panose="020B0503020204020204" charset="-122"/>
              </a:rPr>
              <a:t>通过</a:t>
            </a:r>
            <a:endParaRPr sz="800">
              <a:latin typeface="微软雅黑" panose="020B0503020204020204" charset="-122"/>
              <a:cs typeface="微软雅黑" panose="020B0503020204020204" charset="-122"/>
            </a:endParaRPr>
          </a:p>
        </p:txBody>
      </p:sp>
      <p:sp>
        <p:nvSpPr>
          <p:cNvPr id="48" name="object 48"/>
          <p:cNvSpPr txBox="1"/>
          <p:nvPr/>
        </p:nvSpPr>
        <p:spPr>
          <a:xfrm>
            <a:off x="8081023" y="2053882"/>
            <a:ext cx="1196340" cy="453390"/>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FFFFFF"/>
                </a:solidFill>
                <a:latin typeface="微软雅黑" panose="020B0503020204020204" charset="-122"/>
                <a:cs typeface="微软雅黑" panose="020B0503020204020204" charset="-122"/>
              </a:rPr>
              <a:t>省平台注册</a:t>
            </a:r>
            <a:endParaRPr sz="1000">
              <a:latin typeface="微软雅黑" panose="020B0503020204020204" charset="-122"/>
              <a:cs typeface="微软雅黑" panose="020B0503020204020204" charset="-122"/>
            </a:endParaRPr>
          </a:p>
          <a:p>
            <a:pPr marR="5080" algn="r">
              <a:lnSpc>
                <a:spcPct val="100000"/>
              </a:lnSpc>
              <a:spcBef>
                <a:spcPts val="1210"/>
              </a:spcBef>
            </a:pPr>
            <a:r>
              <a:rPr sz="800" spc="-25" dirty="0">
                <a:solidFill>
                  <a:srgbClr val="5E5E5E"/>
                </a:solidFill>
                <a:latin typeface="微软雅黑" panose="020B0503020204020204" charset="-122"/>
                <a:cs typeface="微软雅黑" panose="020B0503020204020204" charset="-122"/>
              </a:rPr>
              <a:t>不通过</a:t>
            </a:r>
            <a:endParaRPr sz="800">
              <a:latin typeface="微软雅黑" panose="020B0503020204020204" charset="-122"/>
              <a:cs typeface="微软雅黑" panose="020B0503020204020204" charset="-122"/>
            </a:endParaRPr>
          </a:p>
        </p:txBody>
      </p:sp>
      <p:sp>
        <p:nvSpPr>
          <p:cNvPr id="49" name="object 49"/>
          <p:cNvSpPr/>
          <p:nvPr/>
        </p:nvSpPr>
        <p:spPr>
          <a:xfrm>
            <a:off x="6864350" y="2005012"/>
            <a:ext cx="0" cy="4143375"/>
          </a:xfrm>
          <a:custGeom>
            <a:avLst/>
            <a:gdLst/>
            <a:ahLst/>
            <a:cxnLst/>
            <a:rect l="l" t="t" r="r" b="b"/>
            <a:pathLst>
              <a:path h="4143375">
                <a:moveTo>
                  <a:pt x="0" y="0"/>
                </a:moveTo>
                <a:lnTo>
                  <a:pt x="0" y="4143375"/>
                </a:lnTo>
              </a:path>
            </a:pathLst>
          </a:custGeom>
          <a:ln w="28575">
            <a:solidFill>
              <a:srgbClr val="9DC3E6"/>
            </a:solidFill>
            <a:prstDash val="sysDot"/>
          </a:ln>
        </p:spPr>
        <p:txBody>
          <a:bodyPr wrap="square" lIns="0" tIns="0" rIns="0" bIns="0" rtlCol="0"/>
          <a:lstStyle/>
          <a:p/>
        </p:txBody>
      </p:sp>
      <p:sp>
        <p:nvSpPr>
          <p:cNvPr id="50" name="object 50"/>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grpSp>
        <p:nvGrpSpPr>
          <p:cNvPr id="6" name="object 6"/>
          <p:cNvGrpSpPr/>
          <p:nvPr/>
        </p:nvGrpSpPr>
        <p:grpSpPr>
          <a:xfrm>
            <a:off x="396240" y="1075944"/>
            <a:ext cx="802005" cy="382905"/>
            <a:chOff x="396240" y="1075944"/>
            <a:chExt cx="802005" cy="382905"/>
          </a:xfrm>
        </p:grpSpPr>
        <p:sp>
          <p:nvSpPr>
            <p:cNvPr id="7" name="object 7"/>
            <p:cNvSpPr/>
            <p:nvPr/>
          </p:nvSpPr>
          <p:spPr>
            <a:xfrm>
              <a:off x="396240" y="1075944"/>
              <a:ext cx="802005" cy="382905"/>
            </a:xfrm>
            <a:custGeom>
              <a:avLst/>
              <a:gdLst/>
              <a:ahLst/>
              <a:cxnLst/>
              <a:rect l="l" t="t" r="r" b="b"/>
              <a:pathLst>
                <a:path w="802005" h="382905">
                  <a:moveTo>
                    <a:pt x="609600" y="382523"/>
                  </a:moveTo>
                  <a:lnTo>
                    <a:pt x="0" y="382523"/>
                  </a:lnTo>
                  <a:lnTo>
                    <a:pt x="0" y="0"/>
                  </a:lnTo>
                  <a:lnTo>
                    <a:pt x="609600" y="0"/>
                  </a:lnTo>
                  <a:lnTo>
                    <a:pt x="801623" y="192023"/>
                  </a:lnTo>
                  <a:lnTo>
                    <a:pt x="609600" y="382523"/>
                  </a:lnTo>
                  <a:close/>
                </a:path>
              </a:pathLst>
            </a:custGeom>
            <a:solidFill>
              <a:srgbClr val="00287A"/>
            </a:solidFill>
          </p:spPr>
          <p:txBody>
            <a:bodyPr wrap="square" lIns="0" tIns="0" rIns="0" bIns="0" rtlCol="0"/>
            <a:lstStyle/>
            <a:p/>
          </p:txBody>
        </p:sp>
        <p:pic>
          <p:nvPicPr>
            <p:cNvPr id="8" name="object 8"/>
            <p:cNvPicPr/>
            <p:nvPr/>
          </p:nvPicPr>
          <p:blipFill>
            <a:blip r:embed="rId3" cstate="print"/>
            <a:stretch>
              <a:fillRect/>
            </a:stretch>
          </p:blipFill>
          <p:spPr>
            <a:xfrm>
              <a:off x="896112" y="1177251"/>
              <a:ext cx="178981" cy="179146"/>
            </a:xfrm>
            <a:prstGeom prst="rect">
              <a:avLst/>
            </a:prstGeom>
          </p:spPr>
        </p:pic>
      </p:grpSp>
      <p:grpSp>
        <p:nvGrpSpPr>
          <p:cNvPr id="9" name="object 9"/>
          <p:cNvGrpSpPr/>
          <p:nvPr/>
        </p:nvGrpSpPr>
        <p:grpSpPr>
          <a:xfrm>
            <a:off x="241934" y="1590675"/>
            <a:ext cx="7768590" cy="4891405"/>
            <a:chOff x="241934" y="1590675"/>
            <a:chExt cx="7768590" cy="4891405"/>
          </a:xfrm>
        </p:grpSpPr>
        <p:pic>
          <p:nvPicPr>
            <p:cNvPr id="10" name="object 10"/>
            <p:cNvPicPr/>
            <p:nvPr/>
          </p:nvPicPr>
          <p:blipFill>
            <a:blip r:embed="rId4" cstate="print"/>
            <a:stretch>
              <a:fillRect/>
            </a:stretch>
          </p:blipFill>
          <p:spPr>
            <a:xfrm>
              <a:off x="251459" y="1600200"/>
              <a:ext cx="7749540" cy="4872228"/>
            </a:xfrm>
            <a:prstGeom prst="rect">
              <a:avLst/>
            </a:prstGeom>
          </p:spPr>
        </p:pic>
        <p:sp>
          <p:nvSpPr>
            <p:cNvPr id="11" name="object 11"/>
            <p:cNvSpPr/>
            <p:nvPr/>
          </p:nvSpPr>
          <p:spPr>
            <a:xfrm>
              <a:off x="241934" y="1590675"/>
              <a:ext cx="7768590" cy="4891405"/>
            </a:xfrm>
            <a:custGeom>
              <a:avLst/>
              <a:gdLst/>
              <a:ahLst/>
              <a:cxnLst/>
              <a:rect l="l" t="t" r="r" b="b"/>
              <a:pathLst>
                <a:path w="7768590" h="4891405">
                  <a:moveTo>
                    <a:pt x="7763827" y="4891278"/>
                  </a:moveTo>
                  <a:lnTo>
                    <a:pt x="4762" y="4891278"/>
                  </a:lnTo>
                  <a:lnTo>
                    <a:pt x="3289" y="4891049"/>
                  </a:lnTo>
                  <a:lnTo>
                    <a:pt x="1968" y="4890363"/>
                  </a:lnTo>
                  <a:lnTo>
                    <a:pt x="914" y="4889309"/>
                  </a:lnTo>
                  <a:lnTo>
                    <a:pt x="228" y="4887988"/>
                  </a:lnTo>
                  <a:lnTo>
                    <a:pt x="0" y="4886515"/>
                  </a:lnTo>
                  <a:lnTo>
                    <a:pt x="0" y="4762"/>
                  </a:lnTo>
                  <a:lnTo>
                    <a:pt x="4762" y="0"/>
                  </a:lnTo>
                  <a:lnTo>
                    <a:pt x="7763827" y="0"/>
                  </a:lnTo>
                  <a:lnTo>
                    <a:pt x="7768590" y="4762"/>
                  </a:lnTo>
                  <a:lnTo>
                    <a:pt x="9525" y="4762"/>
                  </a:lnTo>
                  <a:lnTo>
                    <a:pt x="4762" y="9525"/>
                  </a:lnTo>
                  <a:lnTo>
                    <a:pt x="9525" y="9525"/>
                  </a:lnTo>
                  <a:lnTo>
                    <a:pt x="9525" y="4881753"/>
                  </a:lnTo>
                  <a:lnTo>
                    <a:pt x="4762" y="4881753"/>
                  </a:lnTo>
                  <a:lnTo>
                    <a:pt x="9525" y="4886515"/>
                  </a:lnTo>
                  <a:lnTo>
                    <a:pt x="7768590" y="4886515"/>
                  </a:lnTo>
                  <a:lnTo>
                    <a:pt x="7768361" y="4887988"/>
                  </a:lnTo>
                  <a:lnTo>
                    <a:pt x="7767675" y="4889309"/>
                  </a:lnTo>
                  <a:lnTo>
                    <a:pt x="7766621" y="4890363"/>
                  </a:lnTo>
                  <a:lnTo>
                    <a:pt x="7765300" y="4891049"/>
                  </a:lnTo>
                  <a:lnTo>
                    <a:pt x="7763827" y="4891278"/>
                  </a:lnTo>
                  <a:close/>
                </a:path>
                <a:path w="7768590" h="4891405">
                  <a:moveTo>
                    <a:pt x="9525" y="9525"/>
                  </a:moveTo>
                  <a:lnTo>
                    <a:pt x="4762" y="9525"/>
                  </a:lnTo>
                  <a:lnTo>
                    <a:pt x="9525" y="4762"/>
                  </a:lnTo>
                  <a:lnTo>
                    <a:pt x="9525" y="9525"/>
                  </a:lnTo>
                  <a:close/>
                </a:path>
                <a:path w="7768590" h="4891405">
                  <a:moveTo>
                    <a:pt x="7759065" y="9525"/>
                  </a:moveTo>
                  <a:lnTo>
                    <a:pt x="9525" y="9525"/>
                  </a:lnTo>
                  <a:lnTo>
                    <a:pt x="9525" y="4762"/>
                  </a:lnTo>
                  <a:lnTo>
                    <a:pt x="7759065" y="4762"/>
                  </a:lnTo>
                  <a:lnTo>
                    <a:pt x="7759065" y="9525"/>
                  </a:lnTo>
                  <a:close/>
                </a:path>
                <a:path w="7768590" h="4891405">
                  <a:moveTo>
                    <a:pt x="7759065" y="4886515"/>
                  </a:moveTo>
                  <a:lnTo>
                    <a:pt x="7759065" y="4762"/>
                  </a:lnTo>
                  <a:lnTo>
                    <a:pt x="7763827" y="9525"/>
                  </a:lnTo>
                  <a:lnTo>
                    <a:pt x="7768590" y="9525"/>
                  </a:lnTo>
                  <a:lnTo>
                    <a:pt x="7768590" y="4881753"/>
                  </a:lnTo>
                  <a:lnTo>
                    <a:pt x="7763827" y="4881753"/>
                  </a:lnTo>
                  <a:lnTo>
                    <a:pt x="7759065" y="4886515"/>
                  </a:lnTo>
                  <a:close/>
                </a:path>
                <a:path w="7768590" h="4891405">
                  <a:moveTo>
                    <a:pt x="7768590" y="9525"/>
                  </a:moveTo>
                  <a:lnTo>
                    <a:pt x="7763827" y="9525"/>
                  </a:lnTo>
                  <a:lnTo>
                    <a:pt x="7759065" y="4762"/>
                  </a:lnTo>
                  <a:lnTo>
                    <a:pt x="7768590" y="4762"/>
                  </a:lnTo>
                  <a:lnTo>
                    <a:pt x="7768590" y="9525"/>
                  </a:lnTo>
                  <a:close/>
                </a:path>
                <a:path w="7768590" h="4891405">
                  <a:moveTo>
                    <a:pt x="9525" y="4886515"/>
                  </a:moveTo>
                  <a:lnTo>
                    <a:pt x="4762" y="4881753"/>
                  </a:lnTo>
                  <a:lnTo>
                    <a:pt x="9525" y="4881753"/>
                  </a:lnTo>
                  <a:lnTo>
                    <a:pt x="9525" y="4886515"/>
                  </a:lnTo>
                  <a:close/>
                </a:path>
                <a:path w="7768590" h="4891405">
                  <a:moveTo>
                    <a:pt x="7759065" y="4886515"/>
                  </a:moveTo>
                  <a:lnTo>
                    <a:pt x="9525" y="4886515"/>
                  </a:lnTo>
                  <a:lnTo>
                    <a:pt x="9525" y="4881753"/>
                  </a:lnTo>
                  <a:lnTo>
                    <a:pt x="7759065" y="4881753"/>
                  </a:lnTo>
                  <a:lnTo>
                    <a:pt x="7759065" y="4886515"/>
                  </a:lnTo>
                  <a:close/>
                </a:path>
                <a:path w="7768590" h="4891405">
                  <a:moveTo>
                    <a:pt x="7768590" y="4886515"/>
                  </a:moveTo>
                  <a:lnTo>
                    <a:pt x="7759065" y="4886515"/>
                  </a:lnTo>
                  <a:lnTo>
                    <a:pt x="7763827" y="4881753"/>
                  </a:lnTo>
                  <a:lnTo>
                    <a:pt x="7768590" y="4881753"/>
                  </a:lnTo>
                  <a:lnTo>
                    <a:pt x="7768590" y="4886515"/>
                  </a:lnTo>
                  <a:close/>
                </a:path>
              </a:pathLst>
            </a:custGeom>
            <a:solidFill>
              <a:srgbClr val="6FAC46"/>
            </a:solidFill>
          </p:spPr>
          <p:txBody>
            <a:bodyPr wrap="square" lIns="0" tIns="0" rIns="0" bIns="0" rtlCol="0"/>
            <a:lstStyle/>
            <a:p/>
          </p:txBody>
        </p:sp>
        <p:sp>
          <p:nvSpPr>
            <p:cNvPr id="12" name="object 12"/>
            <p:cNvSpPr/>
            <p:nvPr/>
          </p:nvSpPr>
          <p:spPr>
            <a:xfrm>
              <a:off x="2258059" y="3380739"/>
              <a:ext cx="1506220" cy="534670"/>
            </a:xfrm>
            <a:custGeom>
              <a:avLst/>
              <a:gdLst/>
              <a:ahLst/>
              <a:cxnLst/>
              <a:rect l="l" t="t" r="r" b="b"/>
              <a:pathLst>
                <a:path w="1506220" h="534670">
                  <a:moveTo>
                    <a:pt x="1496694" y="534670"/>
                  </a:moveTo>
                  <a:lnTo>
                    <a:pt x="9525" y="534670"/>
                  </a:lnTo>
                  <a:lnTo>
                    <a:pt x="7404" y="534428"/>
                  </a:lnTo>
                  <a:lnTo>
                    <a:pt x="0" y="525145"/>
                  </a:lnTo>
                  <a:lnTo>
                    <a:pt x="0" y="9525"/>
                  </a:lnTo>
                  <a:lnTo>
                    <a:pt x="9525" y="0"/>
                  </a:lnTo>
                  <a:lnTo>
                    <a:pt x="1496694" y="0"/>
                  </a:lnTo>
                  <a:lnTo>
                    <a:pt x="1506219" y="9525"/>
                  </a:lnTo>
                  <a:lnTo>
                    <a:pt x="19050" y="9525"/>
                  </a:lnTo>
                  <a:lnTo>
                    <a:pt x="9525" y="19050"/>
                  </a:lnTo>
                  <a:lnTo>
                    <a:pt x="19050" y="19050"/>
                  </a:lnTo>
                  <a:lnTo>
                    <a:pt x="19050" y="515620"/>
                  </a:lnTo>
                  <a:lnTo>
                    <a:pt x="9525" y="515620"/>
                  </a:lnTo>
                  <a:lnTo>
                    <a:pt x="19050" y="525145"/>
                  </a:lnTo>
                  <a:lnTo>
                    <a:pt x="1506219" y="525145"/>
                  </a:lnTo>
                  <a:lnTo>
                    <a:pt x="1505978" y="527265"/>
                  </a:lnTo>
                  <a:lnTo>
                    <a:pt x="1498815" y="534428"/>
                  </a:lnTo>
                  <a:lnTo>
                    <a:pt x="1496694" y="534670"/>
                  </a:lnTo>
                  <a:close/>
                </a:path>
                <a:path w="1506220" h="534670">
                  <a:moveTo>
                    <a:pt x="19050" y="19050"/>
                  </a:moveTo>
                  <a:lnTo>
                    <a:pt x="9525" y="19050"/>
                  </a:lnTo>
                  <a:lnTo>
                    <a:pt x="19050" y="9525"/>
                  </a:lnTo>
                  <a:lnTo>
                    <a:pt x="19050" y="19050"/>
                  </a:lnTo>
                  <a:close/>
                </a:path>
                <a:path w="1506220" h="534670">
                  <a:moveTo>
                    <a:pt x="1487169" y="19050"/>
                  </a:moveTo>
                  <a:lnTo>
                    <a:pt x="19050" y="19050"/>
                  </a:lnTo>
                  <a:lnTo>
                    <a:pt x="19050" y="9525"/>
                  </a:lnTo>
                  <a:lnTo>
                    <a:pt x="1487169" y="9525"/>
                  </a:lnTo>
                  <a:lnTo>
                    <a:pt x="1487169" y="19050"/>
                  </a:lnTo>
                  <a:close/>
                </a:path>
                <a:path w="1506220" h="534670">
                  <a:moveTo>
                    <a:pt x="1487169" y="525145"/>
                  </a:moveTo>
                  <a:lnTo>
                    <a:pt x="1487169" y="9525"/>
                  </a:lnTo>
                  <a:lnTo>
                    <a:pt x="1496694" y="19050"/>
                  </a:lnTo>
                  <a:lnTo>
                    <a:pt x="1506219" y="19050"/>
                  </a:lnTo>
                  <a:lnTo>
                    <a:pt x="1506219" y="515620"/>
                  </a:lnTo>
                  <a:lnTo>
                    <a:pt x="1496694" y="515620"/>
                  </a:lnTo>
                  <a:lnTo>
                    <a:pt x="1487169" y="525145"/>
                  </a:lnTo>
                  <a:close/>
                </a:path>
                <a:path w="1506220" h="534670">
                  <a:moveTo>
                    <a:pt x="1506219" y="19050"/>
                  </a:moveTo>
                  <a:lnTo>
                    <a:pt x="1496694" y="19050"/>
                  </a:lnTo>
                  <a:lnTo>
                    <a:pt x="1487169" y="9525"/>
                  </a:lnTo>
                  <a:lnTo>
                    <a:pt x="1506219" y="9525"/>
                  </a:lnTo>
                  <a:lnTo>
                    <a:pt x="1506219" y="19050"/>
                  </a:lnTo>
                  <a:close/>
                </a:path>
                <a:path w="1506220" h="534670">
                  <a:moveTo>
                    <a:pt x="19050" y="525145"/>
                  </a:moveTo>
                  <a:lnTo>
                    <a:pt x="9525" y="515620"/>
                  </a:lnTo>
                  <a:lnTo>
                    <a:pt x="19050" y="515620"/>
                  </a:lnTo>
                  <a:lnTo>
                    <a:pt x="19050" y="525145"/>
                  </a:lnTo>
                  <a:close/>
                </a:path>
                <a:path w="1506220" h="534670">
                  <a:moveTo>
                    <a:pt x="1487169" y="525145"/>
                  </a:moveTo>
                  <a:lnTo>
                    <a:pt x="19050" y="525145"/>
                  </a:lnTo>
                  <a:lnTo>
                    <a:pt x="19050" y="515620"/>
                  </a:lnTo>
                  <a:lnTo>
                    <a:pt x="1487169" y="515620"/>
                  </a:lnTo>
                  <a:lnTo>
                    <a:pt x="1487169" y="525145"/>
                  </a:lnTo>
                  <a:close/>
                </a:path>
                <a:path w="1506220" h="534670">
                  <a:moveTo>
                    <a:pt x="1506219" y="525145"/>
                  </a:moveTo>
                  <a:lnTo>
                    <a:pt x="1487169" y="525145"/>
                  </a:lnTo>
                  <a:lnTo>
                    <a:pt x="1496694" y="515620"/>
                  </a:lnTo>
                  <a:lnTo>
                    <a:pt x="1506219" y="515620"/>
                  </a:lnTo>
                  <a:lnTo>
                    <a:pt x="1506219" y="525145"/>
                  </a:lnTo>
                  <a:close/>
                </a:path>
              </a:pathLst>
            </a:custGeom>
            <a:solidFill>
              <a:srgbClr val="FF0000"/>
            </a:solidFill>
          </p:spPr>
          <p:txBody>
            <a:bodyPr wrap="square" lIns="0" tIns="0" rIns="0" bIns="0" rtlCol="0"/>
            <a:lstStyle/>
            <a:p/>
          </p:txBody>
        </p:sp>
      </p:grpSp>
      <p:sp>
        <p:nvSpPr>
          <p:cNvPr id="13" name="object 13"/>
          <p:cNvSpPr txBox="1"/>
          <p:nvPr/>
        </p:nvSpPr>
        <p:spPr>
          <a:xfrm>
            <a:off x="8173719" y="1610233"/>
            <a:ext cx="3553460" cy="1825625"/>
          </a:xfrm>
          <a:prstGeom prst="rect">
            <a:avLst/>
          </a:prstGeom>
        </p:spPr>
        <p:txBody>
          <a:bodyPr vert="horz" wrap="square" lIns="0" tIns="71755" rIns="0" bIns="0" rtlCol="0">
            <a:spAutoFit/>
          </a:bodyPr>
          <a:lstStyle/>
          <a:p>
            <a:pPr marL="12700">
              <a:lnSpc>
                <a:spcPct val="100000"/>
              </a:lnSpc>
              <a:spcBef>
                <a:spcPts val="565"/>
              </a:spcBef>
            </a:pPr>
            <a:r>
              <a:rPr sz="1300" b="1" spc="-10" dirty="0">
                <a:solidFill>
                  <a:srgbClr val="0000FF"/>
                </a:solidFill>
                <a:latin typeface="微软雅黑" panose="020B0503020204020204" charset="-122"/>
                <a:cs typeface="微软雅黑" panose="020B0503020204020204" charset="-122"/>
              </a:rPr>
              <a:t>（</a:t>
            </a:r>
            <a:r>
              <a:rPr sz="1300" b="1" spc="-10" dirty="0">
                <a:solidFill>
                  <a:srgbClr val="0000FF"/>
                </a:solidFill>
                <a:latin typeface="Arial" panose="020B0604020202020204"/>
                <a:cs typeface="Arial" panose="020B0604020202020204"/>
              </a:rPr>
              <a:t>1</a:t>
            </a:r>
            <a:r>
              <a:rPr sz="1300" b="1" spc="-10" dirty="0">
                <a:solidFill>
                  <a:srgbClr val="0000FF"/>
                </a:solidFill>
                <a:latin typeface="微软雅黑" panose="020B0503020204020204" charset="-122"/>
                <a:cs typeface="微软雅黑" panose="020B0503020204020204" charset="-122"/>
              </a:rPr>
              <a:t>）</a:t>
            </a:r>
            <a:r>
              <a:rPr sz="1300" b="1" spc="-15" dirty="0">
                <a:solidFill>
                  <a:srgbClr val="0000FF"/>
                </a:solidFill>
                <a:latin typeface="微软雅黑" panose="020B0503020204020204" charset="-122"/>
                <a:cs typeface="微软雅黑" panose="020B0503020204020204" charset="-122"/>
              </a:rPr>
              <a:t>降低能耗差异，提高设备能效</a:t>
            </a:r>
            <a:endParaRPr sz="1300">
              <a:latin typeface="微软雅黑" panose="020B0503020204020204" charset="-122"/>
              <a:cs typeface="微软雅黑" panose="020B0503020204020204" charset="-122"/>
            </a:endParaRPr>
          </a:p>
          <a:p>
            <a:pPr marL="12700" marR="5080" indent="548640">
              <a:lnSpc>
                <a:spcPct val="130000"/>
              </a:lnSpc>
            </a:pPr>
            <a:r>
              <a:rPr sz="1300" spc="-10" dirty="0">
                <a:solidFill>
                  <a:srgbClr val="070707"/>
                </a:solidFill>
                <a:latin typeface="微软雅黑" panose="020B0503020204020204" charset="-122"/>
                <a:cs typeface="微软雅黑" panose="020B0503020204020204" charset="-122"/>
              </a:rPr>
              <a:t>山西某化工厂应用了</a:t>
            </a:r>
            <a:r>
              <a:rPr sz="1300" spc="-10" dirty="0">
                <a:solidFill>
                  <a:srgbClr val="070707"/>
                </a:solidFill>
                <a:latin typeface="Arial MT"/>
                <a:cs typeface="Arial MT"/>
              </a:rPr>
              <a:t>WOES</a:t>
            </a:r>
            <a:r>
              <a:rPr sz="1300" spc="-20" dirty="0">
                <a:solidFill>
                  <a:srgbClr val="070707"/>
                </a:solidFill>
                <a:latin typeface="微软雅黑" panose="020B0503020204020204" charset="-122"/>
                <a:cs typeface="微软雅黑" panose="020B0503020204020204" charset="-122"/>
              </a:rPr>
              <a:t>智能优化节能</a:t>
            </a:r>
            <a:r>
              <a:rPr sz="1300" spc="-10" dirty="0">
                <a:solidFill>
                  <a:srgbClr val="070707"/>
                </a:solidFill>
                <a:latin typeface="微软雅黑" panose="020B0503020204020204" charset="-122"/>
                <a:cs typeface="微软雅黑" panose="020B0503020204020204" charset="-122"/>
              </a:rPr>
              <a:t>系统，该厂有</a:t>
            </a:r>
            <a:r>
              <a:rPr sz="1300" spc="-10" dirty="0">
                <a:solidFill>
                  <a:srgbClr val="070707"/>
                </a:solidFill>
                <a:latin typeface="Arial MT"/>
                <a:cs typeface="Arial MT"/>
              </a:rPr>
              <a:t>4</a:t>
            </a:r>
            <a:r>
              <a:rPr sz="1300" spc="-10" dirty="0">
                <a:solidFill>
                  <a:srgbClr val="070707"/>
                </a:solidFill>
                <a:latin typeface="微软雅黑" panose="020B0503020204020204" charset="-122"/>
                <a:cs typeface="微软雅黑" panose="020B0503020204020204" charset="-122"/>
              </a:rPr>
              <a:t>台额定功率为</a:t>
            </a:r>
            <a:r>
              <a:rPr sz="1300" spc="-10" dirty="0">
                <a:solidFill>
                  <a:srgbClr val="070707"/>
                </a:solidFill>
                <a:latin typeface="Arial MT"/>
                <a:cs typeface="Arial MT"/>
              </a:rPr>
              <a:t>800kW</a:t>
            </a:r>
            <a:r>
              <a:rPr sz="1300" spc="-20" dirty="0">
                <a:solidFill>
                  <a:srgbClr val="070707"/>
                </a:solidFill>
                <a:latin typeface="微软雅黑" panose="020B0503020204020204" charset="-122"/>
                <a:cs typeface="微软雅黑" panose="020B0503020204020204" charset="-122"/>
              </a:rPr>
              <a:t>的合成循环</a:t>
            </a:r>
            <a:r>
              <a:rPr sz="1300" spc="-10" dirty="0">
                <a:solidFill>
                  <a:srgbClr val="070707"/>
                </a:solidFill>
                <a:latin typeface="微软雅黑" panose="020B0503020204020204" charset="-122"/>
                <a:cs typeface="微软雅黑" panose="020B0503020204020204" charset="-122"/>
              </a:rPr>
              <a:t>机，</a:t>
            </a:r>
            <a:r>
              <a:rPr sz="1300" spc="-10" dirty="0">
                <a:solidFill>
                  <a:srgbClr val="070707"/>
                </a:solidFill>
                <a:latin typeface="Arial MT"/>
                <a:cs typeface="Arial MT"/>
              </a:rPr>
              <a:t>2</a:t>
            </a:r>
            <a:r>
              <a:rPr sz="1300" spc="-10" dirty="0">
                <a:solidFill>
                  <a:srgbClr val="070707"/>
                </a:solidFill>
                <a:latin typeface="微软雅黑" panose="020B0503020204020204" charset="-122"/>
                <a:cs typeface="微软雅黑" panose="020B0503020204020204" charset="-122"/>
              </a:rPr>
              <a:t>开</a:t>
            </a:r>
            <a:r>
              <a:rPr sz="1300" spc="-10" dirty="0">
                <a:solidFill>
                  <a:srgbClr val="070707"/>
                </a:solidFill>
                <a:latin typeface="Arial MT"/>
                <a:cs typeface="Arial MT"/>
              </a:rPr>
              <a:t>2</a:t>
            </a:r>
            <a:r>
              <a:rPr sz="1300" spc="-10" dirty="0">
                <a:solidFill>
                  <a:srgbClr val="070707"/>
                </a:solidFill>
                <a:latin typeface="微软雅黑" panose="020B0503020204020204" charset="-122"/>
                <a:cs typeface="微软雅黑" panose="020B0503020204020204" charset="-122"/>
              </a:rPr>
              <a:t>备运行，通过类比分析功能发现</a:t>
            </a:r>
            <a:r>
              <a:rPr sz="1300" spc="-10" dirty="0">
                <a:solidFill>
                  <a:srgbClr val="0000FF"/>
                </a:solidFill>
                <a:latin typeface="Arial MT"/>
                <a:cs typeface="Arial MT"/>
              </a:rPr>
              <a:t>2021</a:t>
            </a:r>
            <a:r>
              <a:rPr sz="1300" spc="-50" dirty="0">
                <a:solidFill>
                  <a:srgbClr val="0000FF"/>
                </a:solidFill>
                <a:latin typeface="微软雅黑" panose="020B0503020204020204" charset="-122"/>
                <a:cs typeface="微软雅黑" panose="020B0503020204020204" charset="-122"/>
              </a:rPr>
              <a:t>年 </a:t>
            </a:r>
            <a:r>
              <a:rPr sz="1300" spc="-10" dirty="0">
                <a:solidFill>
                  <a:srgbClr val="0000FF"/>
                </a:solidFill>
                <a:latin typeface="Arial MT"/>
                <a:cs typeface="Arial MT"/>
              </a:rPr>
              <a:t>7</a:t>
            </a:r>
            <a:r>
              <a:rPr sz="1300" spc="-10" dirty="0">
                <a:solidFill>
                  <a:srgbClr val="0000FF"/>
                </a:solidFill>
                <a:latin typeface="微软雅黑" panose="020B0503020204020204" charset="-122"/>
                <a:cs typeface="微软雅黑" panose="020B0503020204020204" charset="-122"/>
              </a:rPr>
              <a:t>月</a:t>
            </a:r>
            <a:r>
              <a:rPr sz="1300" spc="-10" dirty="0">
                <a:solidFill>
                  <a:srgbClr val="0000FF"/>
                </a:solidFill>
                <a:latin typeface="Arial MT"/>
                <a:cs typeface="Arial MT"/>
              </a:rPr>
              <a:t>19</a:t>
            </a:r>
            <a:r>
              <a:rPr sz="1300" spc="-10" dirty="0">
                <a:solidFill>
                  <a:srgbClr val="0000FF"/>
                </a:solidFill>
                <a:latin typeface="微软雅黑" panose="020B0503020204020204" charset="-122"/>
                <a:cs typeface="微软雅黑" panose="020B0503020204020204" charset="-122"/>
              </a:rPr>
              <a:t>日开机后，</a:t>
            </a:r>
            <a:r>
              <a:rPr sz="1300" spc="-10" dirty="0">
                <a:solidFill>
                  <a:srgbClr val="0000FF"/>
                </a:solidFill>
                <a:latin typeface="Arial MT"/>
                <a:cs typeface="Arial MT"/>
              </a:rPr>
              <a:t>1#</a:t>
            </a:r>
            <a:r>
              <a:rPr sz="1300" spc="-10" dirty="0">
                <a:solidFill>
                  <a:srgbClr val="0000FF"/>
                </a:solidFill>
                <a:latin typeface="微软雅黑" panose="020B0503020204020204" charset="-122"/>
                <a:cs typeface="微软雅黑" panose="020B0503020204020204" charset="-122"/>
              </a:rPr>
              <a:t>合成循环机的运行负荷比</a:t>
            </a:r>
            <a:r>
              <a:rPr sz="1300" spc="-25" dirty="0">
                <a:solidFill>
                  <a:srgbClr val="0000FF"/>
                </a:solidFill>
                <a:latin typeface="Arial MT"/>
                <a:cs typeface="Arial MT"/>
              </a:rPr>
              <a:t>3#</a:t>
            </a:r>
            <a:r>
              <a:rPr sz="1300" spc="-10" dirty="0">
                <a:solidFill>
                  <a:srgbClr val="0000FF"/>
                </a:solidFill>
                <a:latin typeface="微软雅黑" panose="020B0503020204020204" charset="-122"/>
                <a:cs typeface="微软雅黑" panose="020B0503020204020204" charset="-122"/>
              </a:rPr>
              <a:t>合成循环机持续</a:t>
            </a:r>
            <a:r>
              <a:rPr sz="1300" spc="-10" dirty="0">
                <a:solidFill>
                  <a:srgbClr val="FF0000"/>
                </a:solidFill>
                <a:latin typeface="微软雅黑" panose="020B0503020204020204" charset="-122"/>
                <a:cs typeface="微软雅黑" panose="020B0503020204020204" charset="-122"/>
              </a:rPr>
              <a:t>高</a:t>
            </a:r>
            <a:r>
              <a:rPr sz="1300" spc="-10" dirty="0">
                <a:solidFill>
                  <a:srgbClr val="FF0000"/>
                </a:solidFill>
                <a:latin typeface="Arial MT"/>
                <a:cs typeface="Arial MT"/>
              </a:rPr>
              <a:t>20~30kW</a:t>
            </a:r>
            <a:r>
              <a:rPr sz="1300" spc="-10" dirty="0">
                <a:solidFill>
                  <a:srgbClr val="FF0000"/>
                </a:solidFill>
                <a:latin typeface="微软雅黑" panose="020B0503020204020204" charset="-122"/>
                <a:cs typeface="微软雅黑" panose="020B0503020204020204" charset="-122"/>
              </a:rPr>
              <a:t>左右，</a:t>
            </a:r>
            <a:r>
              <a:rPr sz="1300" spc="-20" dirty="0">
                <a:solidFill>
                  <a:srgbClr val="0000FF"/>
                </a:solidFill>
                <a:latin typeface="微软雅黑" panose="020B0503020204020204" charset="-122"/>
                <a:cs typeface="微软雅黑" panose="020B0503020204020204" charset="-122"/>
              </a:rPr>
              <a:t>每天能耗高</a:t>
            </a:r>
            <a:r>
              <a:rPr sz="1300" spc="-50" dirty="0">
                <a:solidFill>
                  <a:srgbClr val="0000FF"/>
                </a:solidFill>
                <a:latin typeface="微软雅黑" panose="020B0503020204020204" charset="-122"/>
                <a:cs typeface="微软雅黑" panose="020B0503020204020204" charset="-122"/>
              </a:rPr>
              <a:t> </a:t>
            </a:r>
            <a:r>
              <a:rPr sz="1300" spc="-10" dirty="0">
                <a:solidFill>
                  <a:srgbClr val="FF0000"/>
                </a:solidFill>
                <a:latin typeface="Arial MT"/>
                <a:cs typeface="Arial MT"/>
              </a:rPr>
              <a:t>675kWh</a:t>
            </a:r>
            <a:r>
              <a:rPr sz="1300" spc="-50" dirty="0">
                <a:solidFill>
                  <a:srgbClr val="FF0000"/>
                </a:solidFill>
                <a:latin typeface="微软雅黑" panose="020B0503020204020204" charset="-122"/>
                <a:cs typeface="微软雅黑" panose="020B0503020204020204" charset="-122"/>
              </a:rPr>
              <a:t>。</a:t>
            </a:r>
            <a:endParaRPr sz="1300">
              <a:latin typeface="微软雅黑" panose="020B0503020204020204" charset="-122"/>
              <a:cs typeface="微软雅黑" panose="020B0503020204020204" charset="-122"/>
            </a:endParaRPr>
          </a:p>
        </p:txBody>
      </p:sp>
      <p:sp>
        <p:nvSpPr>
          <p:cNvPr id="14" name="object 14"/>
          <p:cNvSpPr txBox="1"/>
          <p:nvPr/>
        </p:nvSpPr>
        <p:spPr>
          <a:xfrm>
            <a:off x="8164830" y="4726813"/>
            <a:ext cx="3806190" cy="539750"/>
          </a:xfrm>
          <a:prstGeom prst="rect">
            <a:avLst/>
          </a:prstGeom>
        </p:spPr>
        <p:txBody>
          <a:bodyPr vert="horz" wrap="square" lIns="0" tIns="12700" rIns="0" bIns="0" rtlCol="0">
            <a:spAutoFit/>
          </a:bodyPr>
          <a:lstStyle/>
          <a:p>
            <a:pPr marL="12700" marR="5080">
              <a:lnSpc>
                <a:spcPct val="130000"/>
              </a:lnSpc>
              <a:spcBef>
                <a:spcPts val="100"/>
              </a:spcBef>
            </a:pPr>
            <a:r>
              <a:rPr sz="1300" spc="-10" dirty="0">
                <a:solidFill>
                  <a:srgbClr val="FF0000"/>
                </a:solidFill>
                <a:latin typeface="微软雅黑" panose="020B0503020204020204" charset="-122"/>
                <a:cs typeface="微软雅黑" panose="020B0503020204020204" charset="-122"/>
              </a:rPr>
              <a:t>而正常情况下，</a:t>
            </a:r>
            <a:r>
              <a:rPr sz="1300" spc="-10" dirty="0">
                <a:solidFill>
                  <a:srgbClr val="FF0000"/>
                </a:solidFill>
                <a:latin typeface="Arial MT"/>
                <a:cs typeface="Arial MT"/>
              </a:rPr>
              <a:t>7</a:t>
            </a:r>
            <a:r>
              <a:rPr sz="1300" spc="-10" dirty="0">
                <a:solidFill>
                  <a:srgbClr val="FF0000"/>
                </a:solidFill>
                <a:latin typeface="微软雅黑" panose="020B0503020204020204" charset="-122"/>
                <a:cs typeface="微软雅黑" panose="020B0503020204020204" charset="-122"/>
              </a:rPr>
              <a:t>月</a:t>
            </a:r>
            <a:r>
              <a:rPr sz="1300" spc="-10" dirty="0">
                <a:solidFill>
                  <a:srgbClr val="FF0000"/>
                </a:solidFill>
                <a:latin typeface="Arial MT"/>
                <a:cs typeface="Arial MT"/>
              </a:rPr>
              <a:t>1</a:t>
            </a:r>
            <a:r>
              <a:rPr sz="1300" spc="-10" dirty="0">
                <a:solidFill>
                  <a:srgbClr val="FF0000"/>
                </a:solidFill>
                <a:latin typeface="微软雅黑" panose="020B0503020204020204" charset="-122"/>
                <a:cs typeface="微软雅黑" panose="020B0503020204020204" charset="-122"/>
              </a:rPr>
              <a:t>日至</a:t>
            </a:r>
            <a:r>
              <a:rPr sz="1300" spc="-10" dirty="0">
                <a:solidFill>
                  <a:srgbClr val="FF0000"/>
                </a:solidFill>
                <a:latin typeface="Arial MT"/>
                <a:cs typeface="Arial MT"/>
              </a:rPr>
              <a:t>7</a:t>
            </a:r>
            <a:r>
              <a:rPr sz="1300" spc="-10" dirty="0">
                <a:solidFill>
                  <a:srgbClr val="FF0000"/>
                </a:solidFill>
                <a:latin typeface="微软雅黑" panose="020B0503020204020204" charset="-122"/>
                <a:cs typeface="微软雅黑" panose="020B0503020204020204" charset="-122"/>
              </a:rPr>
              <a:t>月</a:t>
            </a:r>
            <a:r>
              <a:rPr sz="1300" spc="-10" dirty="0">
                <a:solidFill>
                  <a:srgbClr val="FF0000"/>
                </a:solidFill>
                <a:latin typeface="Arial MT"/>
                <a:cs typeface="Arial MT"/>
              </a:rPr>
              <a:t>14</a:t>
            </a:r>
            <a:r>
              <a:rPr sz="1300" spc="-10" dirty="0">
                <a:solidFill>
                  <a:srgbClr val="FF0000"/>
                </a:solidFill>
                <a:latin typeface="微软雅黑" panose="020B0503020204020204" charset="-122"/>
                <a:cs typeface="微软雅黑" panose="020B0503020204020204" charset="-122"/>
              </a:rPr>
              <a:t>日，</a:t>
            </a:r>
            <a:r>
              <a:rPr sz="1300" spc="-10" dirty="0">
                <a:solidFill>
                  <a:srgbClr val="FF0000"/>
                </a:solidFill>
                <a:latin typeface="Arial MT"/>
                <a:cs typeface="Arial MT"/>
              </a:rPr>
              <a:t>1#</a:t>
            </a:r>
            <a:r>
              <a:rPr sz="1300" spc="-20" dirty="0">
                <a:solidFill>
                  <a:srgbClr val="FF0000"/>
                </a:solidFill>
                <a:latin typeface="微软雅黑" panose="020B0503020204020204" charset="-122"/>
                <a:cs typeface="微软雅黑" panose="020B0503020204020204" charset="-122"/>
              </a:rPr>
              <a:t>合成循环机的</a:t>
            </a:r>
            <a:r>
              <a:rPr sz="1300" spc="-10" dirty="0">
                <a:solidFill>
                  <a:srgbClr val="FF0000"/>
                </a:solidFill>
                <a:latin typeface="微软雅黑" panose="020B0503020204020204" charset="-122"/>
                <a:cs typeface="微软雅黑" panose="020B0503020204020204" charset="-122"/>
              </a:rPr>
              <a:t>运行负荷与</a:t>
            </a:r>
            <a:r>
              <a:rPr sz="1300" spc="-10" dirty="0">
                <a:solidFill>
                  <a:srgbClr val="FF0000"/>
                </a:solidFill>
                <a:latin typeface="Arial MT"/>
                <a:cs typeface="Arial MT"/>
              </a:rPr>
              <a:t>3#</a:t>
            </a:r>
            <a:r>
              <a:rPr sz="1300" spc="-15" dirty="0">
                <a:solidFill>
                  <a:srgbClr val="FF0000"/>
                </a:solidFill>
                <a:latin typeface="微软雅黑" panose="020B0503020204020204" charset="-122"/>
                <a:cs typeface="微软雅黑" panose="020B0503020204020204" charset="-122"/>
              </a:rPr>
              <a:t>合成循环机基本一致。</a:t>
            </a:r>
            <a:endParaRPr sz="1300">
              <a:latin typeface="微软雅黑" panose="020B0503020204020204" charset="-122"/>
              <a:cs typeface="微软雅黑" panose="020B0503020204020204" charset="-122"/>
            </a:endParaRPr>
          </a:p>
        </p:txBody>
      </p:sp>
      <p:sp>
        <p:nvSpPr>
          <p:cNvPr id="15" name="object 15"/>
          <p:cNvSpPr txBox="1"/>
          <p:nvPr/>
        </p:nvSpPr>
        <p:spPr>
          <a:xfrm>
            <a:off x="1364614" y="1104265"/>
            <a:ext cx="18542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70707"/>
                </a:solidFill>
                <a:latin typeface="微软雅黑" panose="020B0503020204020204" charset="-122"/>
                <a:cs typeface="微软雅黑" panose="020B0503020204020204" charset="-122"/>
              </a:rPr>
              <a:t>设备运行优化节能</a:t>
            </a:r>
            <a:endParaRPr sz="1800">
              <a:latin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grpSp>
        <p:nvGrpSpPr>
          <p:cNvPr id="6" name="object 6"/>
          <p:cNvGrpSpPr/>
          <p:nvPr/>
        </p:nvGrpSpPr>
        <p:grpSpPr>
          <a:xfrm>
            <a:off x="86868" y="1124711"/>
            <a:ext cx="789940" cy="375285"/>
            <a:chOff x="86868" y="1124711"/>
            <a:chExt cx="789940" cy="375285"/>
          </a:xfrm>
        </p:grpSpPr>
        <p:sp>
          <p:nvSpPr>
            <p:cNvPr id="7" name="object 7"/>
            <p:cNvSpPr/>
            <p:nvPr/>
          </p:nvSpPr>
          <p:spPr>
            <a:xfrm>
              <a:off x="86868" y="1124711"/>
              <a:ext cx="789940" cy="375285"/>
            </a:xfrm>
            <a:custGeom>
              <a:avLst/>
              <a:gdLst/>
              <a:ahLst/>
              <a:cxnLst/>
              <a:rect l="l" t="t" r="r" b="b"/>
              <a:pathLst>
                <a:path w="789940" h="375284">
                  <a:moveTo>
                    <a:pt x="600456" y="374903"/>
                  </a:moveTo>
                  <a:lnTo>
                    <a:pt x="0" y="374903"/>
                  </a:lnTo>
                  <a:lnTo>
                    <a:pt x="0" y="0"/>
                  </a:lnTo>
                  <a:lnTo>
                    <a:pt x="600456" y="0"/>
                  </a:lnTo>
                  <a:lnTo>
                    <a:pt x="789432" y="187451"/>
                  </a:lnTo>
                  <a:lnTo>
                    <a:pt x="600456" y="374903"/>
                  </a:lnTo>
                  <a:close/>
                </a:path>
              </a:pathLst>
            </a:custGeom>
            <a:solidFill>
              <a:srgbClr val="00287A"/>
            </a:solidFill>
          </p:spPr>
          <p:txBody>
            <a:bodyPr wrap="square" lIns="0" tIns="0" rIns="0" bIns="0" rtlCol="0"/>
            <a:lstStyle/>
            <a:p/>
          </p:txBody>
        </p:sp>
        <p:pic>
          <p:nvPicPr>
            <p:cNvPr id="8" name="object 8"/>
            <p:cNvPicPr/>
            <p:nvPr/>
          </p:nvPicPr>
          <p:blipFill>
            <a:blip r:embed="rId3" cstate="print"/>
            <a:stretch>
              <a:fillRect/>
            </a:stretch>
          </p:blipFill>
          <p:spPr>
            <a:xfrm>
              <a:off x="579119" y="1223200"/>
              <a:ext cx="176047" cy="176149"/>
            </a:xfrm>
            <a:prstGeom prst="rect">
              <a:avLst/>
            </a:prstGeom>
          </p:spPr>
        </p:pic>
      </p:grpSp>
      <p:sp>
        <p:nvSpPr>
          <p:cNvPr id="9" name="object 9"/>
          <p:cNvSpPr txBox="1"/>
          <p:nvPr/>
        </p:nvSpPr>
        <p:spPr>
          <a:xfrm>
            <a:off x="1155064" y="1151890"/>
            <a:ext cx="18542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70707"/>
                </a:solidFill>
                <a:latin typeface="微软雅黑" panose="020B0503020204020204" charset="-122"/>
                <a:cs typeface="微软雅黑" panose="020B0503020204020204" charset="-122"/>
              </a:rPr>
              <a:t>设备运行优化节能</a:t>
            </a:r>
            <a:endParaRPr sz="1800">
              <a:latin typeface="微软雅黑" panose="020B0503020204020204" charset="-122"/>
              <a:cs typeface="微软雅黑" panose="020B0503020204020204" charset="-122"/>
            </a:endParaRPr>
          </a:p>
        </p:txBody>
      </p:sp>
      <p:sp>
        <p:nvSpPr>
          <p:cNvPr id="10" name="object 10"/>
          <p:cNvSpPr txBox="1"/>
          <p:nvPr/>
        </p:nvSpPr>
        <p:spPr>
          <a:xfrm>
            <a:off x="7458709" y="1506092"/>
            <a:ext cx="4482465" cy="1409700"/>
          </a:xfrm>
          <a:prstGeom prst="rect">
            <a:avLst/>
          </a:prstGeom>
        </p:spPr>
        <p:txBody>
          <a:bodyPr vert="horz" wrap="square" lIns="0" tIns="91440" rIns="0" bIns="0" rtlCol="0">
            <a:spAutoFit/>
          </a:bodyPr>
          <a:lstStyle/>
          <a:p>
            <a:pPr marL="12700">
              <a:lnSpc>
                <a:spcPct val="100000"/>
              </a:lnSpc>
              <a:spcBef>
                <a:spcPts val="720"/>
              </a:spcBef>
            </a:pPr>
            <a:r>
              <a:rPr sz="1300" b="1" spc="-10" dirty="0">
                <a:solidFill>
                  <a:srgbClr val="0000FF"/>
                </a:solidFill>
                <a:latin typeface="微软雅黑" panose="020B0503020204020204" charset="-122"/>
                <a:cs typeface="微软雅黑" panose="020B0503020204020204" charset="-122"/>
              </a:rPr>
              <a:t>（</a:t>
            </a:r>
            <a:r>
              <a:rPr sz="1300" b="1" spc="-10" dirty="0">
                <a:solidFill>
                  <a:srgbClr val="0000FF"/>
                </a:solidFill>
                <a:latin typeface="Arial" panose="020B0604020202020204"/>
                <a:cs typeface="Arial" panose="020B0604020202020204"/>
              </a:rPr>
              <a:t>1</a:t>
            </a:r>
            <a:r>
              <a:rPr sz="1300" b="1" spc="-10" dirty="0">
                <a:solidFill>
                  <a:srgbClr val="0000FF"/>
                </a:solidFill>
                <a:latin typeface="微软雅黑" panose="020B0503020204020204" charset="-122"/>
                <a:cs typeface="微软雅黑" panose="020B0503020204020204" charset="-122"/>
              </a:rPr>
              <a:t>）</a:t>
            </a:r>
            <a:r>
              <a:rPr sz="1300" b="1" spc="-15" dirty="0">
                <a:solidFill>
                  <a:srgbClr val="0000FF"/>
                </a:solidFill>
                <a:latin typeface="微软雅黑" panose="020B0503020204020204" charset="-122"/>
                <a:cs typeface="微软雅黑" panose="020B0503020204020204" charset="-122"/>
              </a:rPr>
              <a:t>降低负荷差异，提高设备能效</a:t>
            </a:r>
            <a:endParaRPr sz="1300">
              <a:latin typeface="微软雅黑" panose="020B0503020204020204" charset="-122"/>
              <a:cs typeface="微软雅黑" panose="020B0503020204020204" charset="-122"/>
            </a:endParaRPr>
          </a:p>
          <a:p>
            <a:pPr marL="12700" marR="5080" indent="411480">
              <a:lnSpc>
                <a:spcPct val="140000"/>
              </a:lnSpc>
            </a:pPr>
            <a:r>
              <a:rPr sz="1300" spc="-10" dirty="0">
                <a:solidFill>
                  <a:srgbClr val="070707"/>
                </a:solidFill>
                <a:latin typeface="微软雅黑" panose="020B0503020204020204" charset="-122"/>
                <a:cs typeface="微软雅黑" panose="020B0503020204020204" charset="-122"/>
              </a:rPr>
              <a:t>通过</a:t>
            </a:r>
            <a:r>
              <a:rPr sz="1300" spc="-10" dirty="0">
                <a:solidFill>
                  <a:srgbClr val="070707"/>
                </a:solidFill>
                <a:latin typeface="Arial MT"/>
                <a:cs typeface="Arial MT"/>
              </a:rPr>
              <a:t>8</a:t>
            </a:r>
            <a:r>
              <a:rPr sz="1300" spc="-10" dirty="0">
                <a:solidFill>
                  <a:srgbClr val="070707"/>
                </a:solidFill>
                <a:latin typeface="微软雅黑" panose="020B0503020204020204" charset="-122"/>
                <a:cs typeface="微软雅黑" panose="020B0503020204020204" charset="-122"/>
              </a:rPr>
              <a:t>月份维修保养，排除了</a:t>
            </a:r>
            <a:r>
              <a:rPr sz="1300" spc="-10" dirty="0">
                <a:solidFill>
                  <a:srgbClr val="070707"/>
                </a:solidFill>
                <a:latin typeface="Arial MT"/>
                <a:cs typeface="Arial MT"/>
              </a:rPr>
              <a:t>1#</a:t>
            </a:r>
            <a:r>
              <a:rPr sz="1300" spc="-15" dirty="0">
                <a:solidFill>
                  <a:srgbClr val="070707"/>
                </a:solidFill>
                <a:latin typeface="微软雅黑" panose="020B0503020204020204" charset="-122"/>
                <a:cs typeface="微软雅黑" panose="020B0503020204020204" charset="-122"/>
              </a:rPr>
              <a:t>合成循环机气阀的异常后，负荷降低，两台合成循环机的负荷差异恢复到正常水平，平</a:t>
            </a:r>
            <a:r>
              <a:rPr sz="1300" spc="-10" dirty="0">
                <a:solidFill>
                  <a:srgbClr val="070707"/>
                </a:solidFill>
                <a:latin typeface="微软雅黑" panose="020B0503020204020204" charset="-122"/>
                <a:cs typeface="微软雅黑" panose="020B0503020204020204" charset="-122"/>
              </a:rPr>
              <a:t>均负荷差异控制在</a:t>
            </a:r>
            <a:r>
              <a:rPr sz="1300" spc="-10" dirty="0">
                <a:solidFill>
                  <a:srgbClr val="FF0000"/>
                </a:solidFill>
                <a:latin typeface="Arial MT"/>
                <a:cs typeface="Arial MT"/>
              </a:rPr>
              <a:t>4~6kW</a:t>
            </a:r>
            <a:r>
              <a:rPr sz="1300" spc="-10" dirty="0">
                <a:solidFill>
                  <a:srgbClr val="FF0000"/>
                </a:solidFill>
                <a:latin typeface="微软雅黑" panose="020B0503020204020204" charset="-122"/>
                <a:cs typeface="微软雅黑" panose="020B0503020204020204" charset="-122"/>
              </a:rPr>
              <a:t>左右，</a:t>
            </a:r>
            <a:r>
              <a:rPr sz="1300" spc="-15" dirty="0">
                <a:solidFill>
                  <a:srgbClr val="0000FF"/>
                </a:solidFill>
                <a:latin typeface="微软雅黑" panose="020B0503020204020204" charset="-122"/>
                <a:cs typeface="微软雅黑" panose="020B0503020204020204" charset="-122"/>
              </a:rPr>
              <a:t>每天能耗差异减少至 </a:t>
            </a:r>
            <a:r>
              <a:rPr sz="1300" spc="-25" dirty="0">
                <a:solidFill>
                  <a:srgbClr val="FF0000"/>
                </a:solidFill>
                <a:latin typeface="Arial MT"/>
                <a:cs typeface="Arial MT"/>
              </a:rPr>
              <a:t>110kWh</a:t>
            </a:r>
            <a:r>
              <a:rPr sz="1300" spc="-15" dirty="0">
                <a:solidFill>
                  <a:srgbClr val="FF0000"/>
                </a:solidFill>
                <a:latin typeface="微软雅黑" panose="020B0503020204020204" charset="-122"/>
                <a:cs typeface="微软雅黑" panose="020B0503020204020204" charset="-122"/>
              </a:rPr>
              <a:t>。</a:t>
            </a:r>
            <a:endParaRPr sz="1300">
              <a:latin typeface="微软雅黑" panose="020B0503020204020204" charset="-122"/>
              <a:cs typeface="微软雅黑" panose="020B0503020204020204" charset="-122"/>
            </a:endParaRPr>
          </a:p>
        </p:txBody>
      </p:sp>
      <p:grpSp>
        <p:nvGrpSpPr>
          <p:cNvPr id="11" name="object 11"/>
          <p:cNvGrpSpPr/>
          <p:nvPr/>
        </p:nvGrpSpPr>
        <p:grpSpPr>
          <a:xfrm>
            <a:off x="77343" y="1602866"/>
            <a:ext cx="7264400" cy="4834890"/>
            <a:chOff x="77343" y="1602866"/>
            <a:chExt cx="7264400" cy="4834890"/>
          </a:xfrm>
        </p:grpSpPr>
        <p:pic>
          <p:nvPicPr>
            <p:cNvPr id="12" name="object 12"/>
            <p:cNvPicPr/>
            <p:nvPr/>
          </p:nvPicPr>
          <p:blipFill>
            <a:blip r:embed="rId4" cstate="print"/>
            <a:stretch>
              <a:fillRect/>
            </a:stretch>
          </p:blipFill>
          <p:spPr>
            <a:xfrm>
              <a:off x="86868" y="1612391"/>
              <a:ext cx="7245096" cy="4815840"/>
            </a:xfrm>
            <a:prstGeom prst="rect">
              <a:avLst/>
            </a:prstGeom>
          </p:spPr>
        </p:pic>
        <p:sp>
          <p:nvSpPr>
            <p:cNvPr id="13" name="object 13"/>
            <p:cNvSpPr/>
            <p:nvPr/>
          </p:nvSpPr>
          <p:spPr>
            <a:xfrm>
              <a:off x="77343" y="1602866"/>
              <a:ext cx="7264400" cy="4834890"/>
            </a:xfrm>
            <a:custGeom>
              <a:avLst/>
              <a:gdLst/>
              <a:ahLst/>
              <a:cxnLst/>
              <a:rect l="l" t="t" r="r" b="b"/>
              <a:pathLst>
                <a:path w="7264400" h="4834890">
                  <a:moveTo>
                    <a:pt x="7259383" y="4834890"/>
                  </a:moveTo>
                  <a:lnTo>
                    <a:pt x="4762" y="4834890"/>
                  </a:lnTo>
                  <a:lnTo>
                    <a:pt x="3289" y="4834661"/>
                  </a:lnTo>
                  <a:lnTo>
                    <a:pt x="1968" y="4833975"/>
                  </a:lnTo>
                  <a:lnTo>
                    <a:pt x="914" y="4832921"/>
                  </a:lnTo>
                  <a:lnTo>
                    <a:pt x="228" y="4831600"/>
                  </a:lnTo>
                  <a:lnTo>
                    <a:pt x="0" y="4830127"/>
                  </a:lnTo>
                  <a:lnTo>
                    <a:pt x="0" y="4762"/>
                  </a:lnTo>
                  <a:lnTo>
                    <a:pt x="4762" y="0"/>
                  </a:lnTo>
                  <a:lnTo>
                    <a:pt x="7259383" y="0"/>
                  </a:lnTo>
                  <a:lnTo>
                    <a:pt x="7264146" y="4762"/>
                  </a:lnTo>
                  <a:lnTo>
                    <a:pt x="9525" y="4762"/>
                  </a:lnTo>
                  <a:lnTo>
                    <a:pt x="4762" y="9525"/>
                  </a:lnTo>
                  <a:lnTo>
                    <a:pt x="9525" y="9525"/>
                  </a:lnTo>
                  <a:lnTo>
                    <a:pt x="9525" y="4825365"/>
                  </a:lnTo>
                  <a:lnTo>
                    <a:pt x="4762" y="4825365"/>
                  </a:lnTo>
                  <a:lnTo>
                    <a:pt x="9525" y="4830127"/>
                  </a:lnTo>
                  <a:lnTo>
                    <a:pt x="7264146" y="4830127"/>
                  </a:lnTo>
                  <a:lnTo>
                    <a:pt x="7263917" y="4831600"/>
                  </a:lnTo>
                  <a:lnTo>
                    <a:pt x="7263231" y="4832921"/>
                  </a:lnTo>
                  <a:lnTo>
                    <a:pt x="7262177" y="4833975"/>
                  </a:lnTo>
                  <a:lnTo>
                    <a:pt x="7260856" y="4834661"/>
                  </a:lnTo>
                  <a:lnTo>
                    <a:pt x="7259383" y="4834890"/>
                  </a:lnTo>
                  <a:close/>
                </a:path>
                <a:path w="7264400" h="4834890">
                  <a:moveTo>
                    <a:pt x="9525" y="9525"/>
                  </a:moveTo>
                  <a:lnTo>
                    <a:pt x="4762" y="9525"/>
                  </a:lnTo>
                  <a:lnTo>
                    <a:pt x="9525" y="4762"/>
                  </a:lnTo>
                  <a:lnTo>
                    <a:pt x="9525" y="9525"/>
                  </a:lnTo>
                  <a:close/>
                </a:path>
                <a:path w="7264400" h="4834890">
                  <a:moveTo>
                    <a:pt x="7254621" y="9525"/>
                  </a:moveTo>
                  <a:lnTo>
                    <a:pt x="9525" y="9525"/>
                  </a:lnTo>
                  <a:lnTo>
                    <a:pt x="9525" y="4762"/>
                  </a:lnTo>
                  <a:lnTo>
                    <a:pt x="7254621" y="4762"/>
                  </a:lnTo>
                  <a:lnTo>
                    <a:pt x="7254621" y="9525"/>
                  </a:lnTo>
                  <a:close/>
                </a:path>
                <a:path w="7264400" h="4834890">
                  <a:moveTo>
                    <a:pt x="7254621" y="4830127"/>
                  </a:moveTo>
                  <a:lnTo>
                    <a:pt x="7254621" y="4762"/>
                  </a:lnTo>
                  <a:lnTo>
                    <a:pt x="7259383" y="9525"/>
                  </a:lnTo>
                  <a:lnTo>
                    <a:pt x="7264146" y="9525"/>
                  </a:lnTo>
                  <a:lnTo>
                    <a:pt x="7264146" y="4825365"/>
                  </a:lnTo>
                  <a:lnTo>
                    <a:pt x="7259383" y="4825365"/>
                  </a:lnTo>
                  <a:lnTo>
                    <a:pt x="7254621" y="4830127"/>
                  </a:lnTo>
                  <a:close/>
                </a:path>
                <a:path w="7264400" h="4834890">
                  <a:moveTo>
                    <a:pt x="7264146" y="9525"/>
                  </a:moveTo>
                  <a:lnTo>
                    <a:pt x="7259383" y="9525"/>
                  </a:lnTo>
                  <a:lnTo>
                    <a:pt x="7254621" y="4762"/>
                  </a:lnTo>
                  <a:lnTo>
                    <a:pt x="7264146" y="4762"/>
                  </a:lnTo>
                  <a:lnTo>
                    <a:pt x="7264146" y="9525"/>
                  </a:lnTo>
                  <a:close/>
                </a:path>
                <a:path w="7264400" h="4834890">
                  <a:moveTo>
                    <a:pt x="9525" y="4830127"/>
                  </a:moveTo>
                  <a:lnTo>
                    <a:pt x="4762" y="4825365"/>
                  </a:lnTo>
                  <a:lnTo>
                    <a:pt x="9525" y="4825365"/>
                  </a:lnTo>
                  <a:lnTo>
                    <a:pt x="9525" y="4830127"/>
                  </a:lnTo>
                  <a:close/>
                </a:path>
                <a:path w="7264400" h="4834890">
                  <a:moveTo>
                    <a:pt x="7254621" y="4830127"/>
                  </a:moveTo>
                  <a:lnTo>
                    <a:pt x="9525" y="4830127"/>
                  </a:lnTo>
                  <a:lnTo>
                    <a:pt x="9525" y="4825365"/>
                  </a:lnTo>
                  <a:lnTo>
                    <a:pt x="7254621" y="4825365"/>
                  </a:lnTo>
                  <a:lnTo>
                    <a:pt x="7254621" y="4830127"/>
                  </a:lnTo>
                  <a:close/>
                </a:path>
                <a:path w="7264400" h="4834890">
                  <a:moveTo>
                    <a:pt x="7264146" y="4830127"/>
                  </a:moveTo>
                  <a:lnTo>
                    <a:pt x="7254621" y="4830127"/>
                  </a:lnTo>
                  <a:lnTo>
                    <a:pt x="7259383" y="4825365"/>
                  </a:lnTo>
                  <a:lnTo>
                    <a:pt x="7264146" y="4825365"/>
                  </a:lnTo>
                  <a:lnTo>
                    <a:pt x="7264146" y="4830127"/>
                  </a:lnTo>
                  <a:close/>
                </a:path>
              </a:pathLst>
            </a:custGeom>
            <a:solidFill>
              <a:srgbClr val="6FAC46"/>
            </a:solidFill>
          </p:spPr>
          <p:txBody>
            <a:bodyPr wrap="square" lIns="0" tIns="0" rIns="0" bIns="0" rtlCol="0"/>
            <a:lstStyle/>
            <a:p/>
          </p:txBody>
        </p:sp>
        <p:sp>
          <p:nvSpPr>
            <p:cNvPr id="14" name="object 14"/>
            <p:cNvSpPr/>
            <p:nvPr/>
          </p:nvSpPr>
          <p:spPr>
            <a:xfrm>
              <a:off x="2038985" y="3428365"/>
              <a:ext cx="2914650" cy="526415"/>
            </a:xfrm>
            <a:custGeom>
              <a:avLst/>
              <a:gdLst/>
              <a:ahLst/>
              <a:cxnLst/>
              <a:rect l="l" t="t" r="r" b="b"/>
              <a:pathLst>
                <a:path w="2914650" h="526414">
                  <a:moveTo>
                    <a:pt x="2905125" y="526414"/>
                  </a:moveTo>
                  <a:lnTo>
                    <a:pt x="9525" y="526414"/>
                  </a:lnTo>
                  <a:lnTo>
                    <a:pt x="7404" y="526173"/>
                  </a:lnTo>
                  <a:lnTo>
                    <a:pt x="0" y="516889"/>
                  </a:lnTo>
                  <a:lnTo>
                    <a:pt x="0" y="9525"/>
                  </a:lnTo>
                  <a:lnTo>
                    <a:pt x="9525" y="0"/>
                  </a:lnTo>
                  <a:lnTo>
                    <a:pt x="2905125" y="0"/>
                  </a:lnTo>
                  <a:lnTo>
                    <a:pt x="2914650" y="9525"/>
                  </a:lnTo>
                  <a:lnTo>
                    <a:pt x="19050" y="9525"/>
                  </a:lnTo>
                  <a:lnTo>
                    <a:pt x="9525" y="19050"/>
                  </a:lnTo>
                  <a:lnTo>
                    <a:pt x="19050" y="19050"/>
                  </a:lnTo>
                  <a:lnTo>
                    <a:pt x="19050" y="507364"/>
                  </a:lnTo>
                  <a:lnTo>
                    <a:pt x="9525" y="507364"/>
                  </a:lnTo>
                  <a:lnTo>
                    <a:pt x="19050" y="516889"/>
                  </a:lnTo>
                  <a:lnTo>
                    <a:pt x="2914650" y="516889"/>
                  </a:lnTo>
                  <a:lnTo>
                    <a:pt x="2914408" y="519010"/>
                  </a:lnTo>
                  <a:lnTo>
                    <a:pt x="2907245" y="526173"/>
                  </a:lnTo>
                  <a:lnTo>
                    <a:pt x="2905125" y="526414"/>
                  </a:lnTo>
                  <a:close/>
                </a:path>
                <a:path w="2914650" h="526414">
                  <a:moveTo>
                    <a:pt x="19050" y="19050"/>
                  </a:moveTo>
                  <a:lnTo>
                    <a:pt x="9525" y="19050"/>
                  </a:lnTo>
                  <a:lnTo>
                    <a:pt x="19050" y="9525"/>
                  </a:lnTo>
                  <a:lnTo>
                    <a:pt x="19050" y="19050"/>
                  </a:lnTo>
                  <a:close/>
                </a:path>
                <a:path w="2914650" h="526414">
                  <a:moveTo>
                    <a:pt x="2895600" y="19050"/>
                  </a:moveTo>
                  <a:lnTo>
                    <a:pt x="19050" y="19050"/>
                  </a:lnTo>
                  <a:lnTo>
                    <a:pt x="19050" y="9525"/>
                  </a:lnTo>
                  <a:lnTo>
                    <a:pt x="2895600" y="9525"/>
                  </a:lnTo>
                  <a:lnTo>
                    <a:pt x="2895600" y="19050"/>
                  </a:lnTo>
                  <a:close/>
                </a:path>
                <a:path w="2914650" h="526414">
                  <a:moveTo>
                    <a:pt x="2895600" y="516889"/>
                  </a:moveTo>
                  <a:lnTo>
                    <a:pt x="2895600" y="9525"/>
                  </a:lnTo>
                  <a:lnTo>
                    <a:pt x="2905125" y="19050"/>
                  </a:lnTo>
                  <a:lnTo>
                    <a:pt x="2914650" y="19050"/>
                  </a:lnTo>
                  <a:lnTo>
                    <a:pt x="2914650" y="507364"/>
                  </a:lnTo>
                  <a:lnTo>
                    <a:pt x="2905125" y="507364"/>
                  </a:lnTo>
                  <a:lnTo>
                    <a:pt x="2895600" y="516889"/>
                  </a:lnTo>
                  <a:close/>
                </a:path>
                <a:path w="2914650" h="526414">
                  <a:moveTo>
                    <a:pt x="2914650" y="19050"/>
                  </a:moveTo>
                  <a:lnTo>
                    <a:pt x="2905125" y="19050"/>
                  </a:lnTo>
                  <a:lnTo>
                    <a:pt x="2895600" y="9525"/>
                  </a:lnTo>
                  <a:lnTo>
                    <a:pt x="2914650" y="9525"/>
                  </a:lnTo>
                  <a:lnTo>
                    <a:pt x="2914650" y="19050"/>
                  </a:lnTo>
                  <a:close/>
                </a:path>
                <a:path w="2914650" h="526414">
                  <a:moveTo>
                    <a:pt x="19050" y="516889"/>
                  </a:moveTo>
                  <a:lnTo>
                    <a:pt x="9525" y="507364"/>
                  </a:lnTo>
                  <a:lnTo>
                    <a:pt x="19050" y="507364"/>
                  </a:lnTo>
                  <a:lnTo>
                    <a:pt x="19050" y="516889"/>
                  </a:lnTo>
                  <a:close/>
                </a:path>
                <a:path w="2914650" h="526414">
                  <a:moveTo>
                    <a:pt x="2895600" y="516889"/>
                  </a:moveTo>
                  <a:lnTo>
                    <a:pt x="19050" y="516889"/>
                  </a:lnTo>
                  <a:lnTo>
                    <a:pt x="19050" y="507364"/>
                  </a:lnTo>
                  <a:lnTo>
                    <a:pt x="2895600" y="507364"/>
                  </a:lnTo>
                  <a:lnTo>
                    <a:pt x="2895600" y="516889"/>
                  </a:lnTo>
                  <a:close/>
                </a:path>
                <a:path w="2914650" h="526414">
                  <a:moveTo>
                    <a:pt x="2914650" y="516889"/>
                  </a:moveTo>
                  <a:lnTo>
                    <a:pt x="2895600" y="516889"/>
                  </a:lnTo>
                  <a:lnTo>
                    <a:pt x="2905125" y="507364"/>
                  </a:lnTo>
                  <a:lnTo>
                    <a:pt x="2914650" y="507364"/>
                  </a:lnTo>
                  <a:lnTo>
                    <a:pt x="2914650" y="516889"/>
                  </a:lnTo>
                  <a:close/>
                </a:path>
              </a:pathLst>
            </a:custGeom>
            <a:solidFill>
              <a:srgbClr val="FF0000"/>
            </a:solidFill>
          </p:spPr>
          <p:txBody>
            <a:bodyPr wrap="square" lIns="0" tIns="0" rIns="0" bIns="0" rtlCol="0"/>
            <a:lstStyle/>
            <a:p/>
          </p:txBody>
        </p:sp>
      </p:grpSp>
      <p:pic>
        <p:nvPicPr>
          <p:cNvPr id="15" name="object 15"/>
          <p:cNvPicPr/>
          <p:nvPr/>
        </p:nvPicPr>
        <p:blipFill>
          <a:blip r:embed="rId5" cstate="print"/>
          <a:stretch>
            <a:fillRect/>
          </a:stretch>
        </p:blipFill>
        <p:spPr>
          <a:xfrm>
            <a:off x="7436601" y="4642653"/>
            <a:ext cx="4559879" cy="1134132"/>
          </a:xfrm>
          <a:prstGeom prst="rect">
            <a:avLst/>
          </a:prstGeom>
        </p:spPr>
      </p:pic>
      <p:sp>
        <p:nvSpPr>
          <p:cNvPr id="16" name="object 16"/>
          <p:cNvSpPr txBox="1"/>
          <p:nvPr/>
        </p:nvSpPr>
        <p:spPr>
          <a:xfrm>
            <a:off x="7422515" y="4648708"/>
            <a:ext cx="4519930" cy="619760"/>
          </a:xfrm>
          <a:prstGeom prst="rect">
            <a:avLst/>
          </a:prstGeom>
        </p:spPr>
        <p:txBody>
          <a:bodyPr vert="horz" wrap="square" lIns="0" tIns="111760" rIns="0" bIns="0" rtlCol="0">
            <a:spAutoFit/>
          </a:bodyPr>
          <a:lstStyle/>
          <a:p>
            <a:pPr marL="12700">
              <a:lnSpc>
                <a:spcPct val="100000"/>
              </a:lnSpc>
              <a:spcBef>
                <a:spcPts val="880"/>
              </a:spcBef>
            </a:pPr>
            <a:r>
              <a:rPr sz="1300" b="1" dirty="0">
                <a:solidFill>
                  <a:srgbClr val="070707"/>
                </a:solidFill>
                <a:latin typeface="Microsoft JhengHei" panose="020B0604030504040204" charset="-120"/>
                <a:cs typeface="Microsoft JhengHei" panose="020B0604030504040204" charset="-120"/>
              </a:rPr>
              <a:t>通过降低负荷差异，合成循环机工段平均每天节约电能</a:t>
            </a:r>
            <a:r>
              <a:rPr sz="1300" b="1" spc="-180" dirty="0">
                <a:solidFill>
                  <a:srgbClr val="FF0000"/>
                </a:solidFill>
                <a:latin typeface="Microsoft JhengHei" panose="020B0604030504040204" charset="-120"/>
                <a:cs typeface="Microsoft JhengHei" panose="020B0604030504040204" charset="-120"/>
              </a:rPr>
              <a:t>565kWh</a:t>
            </a:r>
            <a:endParaRPr sz="1300">
              <a:latin typeface="Microsoft JhengHei" panose="020B0604030504040204" charset="-120"/>
              <a:cs typeface="Microsoft JhengHei" panose="020B0604030504040204" charset="-120"/>
            </a:endParaRPr>
          </a:p>
          <a:p>
            <a:pPr marL="12700">
              <a:lnSpc>
                <a:spcPct val="100000"/>
              </a:lnSpc>
              <a:spcBef>
                <a:spcPts val="780"/>
              </a:spcBef>
            </a:pPr>
            <a:r>
              <a:rPr sz="1300" b="1" dirty="0">
                <a:solidFill>
                  <a:srgbClr val="FF0000"/>
                </a:solidFill>
                <a:latin typeface="Microsoft JhengHei" panose="020B0604030504040204" charset="-120"/>
                <a:cs typeface="Microsoft JhengHei" panose="020B0604030504040204" charset="-120"/>
              </a:rPr>
              <a:t>，</a:t>
            </a:r>
            <a:r>
              <a:rPr sz="1300" b="1" dirty="0">
                <a:solidFill>
                  <a:srgbClr val="070707"/>
                </a:solidFill>
                <a:latin typeface="Microsoft JhengHei" panose="020B0604030504040204" charset="-120"/>
                <a:cs typeface="Microsoft JhengHei" panose="020B0604030504040204" charset="-120"/>
              </a:rPr>
              <a:t>年节能效益为</a:t>
            </a:r>
            <a:r>
              <a:rPr sz="1300" b="1" spc="-40" dirty="0">
                <a:solidFill>
                  <a:srgbClr val="FF0000"/>
                </a:solidFill>
                <a:latin typeface="Microsoft JhengHei" panose="020B0604030504040204" charset="-120"/>
                <a:cs typeface="Microsoft JhengHei" panose="020B0604030504040204" charset="-120"/>
              </a:rPr>
              <a:t>11.36</a:t>
            </a:r>
            <a:r>
              <a:rPr sz="1300" b="1" spc="-25" dirty="0">
                <a:solidFill>
                  <a:srgbClr val="FF0000"/>
                </a:solidFill>
                <a:latin typeface="Microsoft JhengHei" panose="020B0604030504040204" charset="-120"/>
                <a:cs typeface="Microsoft JhengHei" panose="020B0604030504040204" charset="-120"/>
              </a:rPr>
              <a:t>万元</a:t>
            </a:r>
            <a:endParaRPr sz="1300">
              <a:latin typeface="Microsoft JhengHei" panose="020B0604030504040204" charset="-120"/>
              <a:cs typeface="Microsoft JhengHei" panose="020B060403050404020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grpSp>
        <p:nvGrpSpPr>
          <p:cNvPr id="6" name="object 6"/>
          <p:cNvGrpSpPr/>
          <p:nvPr/>
        </p:nvGrpSpPr>
        <p:grpSpPr>
          <a:xfrm>
            <a:off x="452627" y="1132332"/>
            <a:ext cx="675640" cy="302260"/>
            <a:chOff x="452627" y="1132332"/>
            <a:chExt cx="675640" cy="302260"/>
          </a:xfrm>
        </p:grpSpPr>
        <p:sp>
          <p:nvSpPr>
            <p:cNvPr id="7" name="object 7"/>
            <p:cNvSpPr/>
            <p:nvPr/>
          </p:nvSpPr>
          <p:spPr>
            <a:xfrm>
              <a:off x="452627" y="1132332"/>
              <a:ext cx="675640" cy="302260"/>
            </a:xfrm>
            <a:custGeom>
              <a:avLst/>
              <a:gdLst/>
              <a:ahLst/>
              <a:cxnLst/>
              <a:rect l="l" t="t" r="r" b="b"/>
              <a:pathLst>
                <a:path w="675640" h="302259">
                  <a:moveTo>
                    <a:pt x="524256" y="301752"/>
                  </a:moveTo>
                  <a:lnTo>
                    <a:pt x="0" y="301752"/>
                  </a:lnTo>
                  <a:lnTo>
                    <a:pt x="0" y="0"/>
                  </a:lnTo>
                  <a:lnTo>
                    <a:pt x="524256" y="0"/>
                  </a:lnTo>
                  <a:lnTo>
                    <a:pt x="675132" y="150876"/>
                  </a:lnTo>
                  <a:lnTo>
                    <a:pt x="524256" y="301752"/>
                  </a:lnTo>
                  <a:close/>
                </a:path>
              </a:pathLst>
            </a:custGeom>
            <a:solidFill>
              <a:srgbClr val="00287A"/>
            </a:solidFill>
          </p:spPr>
          <p:txBody>
            <a:bodyPr wrap="square" lIns="0" tIns="0" rIns="0" bIns="0" rtlCol="0"/>
            <a:lstStyle/>
            <a:p/>
          </p:txBody>
        </p:sp>
        <p:pic>
          <p:nvPicPr>
            <p:cNvPr id="8" name="object 8"/>
            <p:cNvPicPr/>
            <p:nvPr/>
          </p:nvPicPr>
          <p:blipFill>
            <a:blip r:embed="rId3" cstate="print"/>
            <a:stretch>
              <a:fillRect/>
            </a:stretch>
          </p:blipFill>
          <p:spPr>
            <a:xfrm>
              <a:off x="873251" y="1212380"/>
              <a:ext cx="151637" cy="141528"/>
            </a:xfrm>
            <a:prstGeom prst="rect">
              <a:avLst/>
            </a:prstGeom>
          </p:spPr>
        </p:pic>
      </p:grpSp>
      <p:sp>
        <p:nvSpPr>
          <p:cNvPr id="9" name="object 9"/>
          <p:cNvSpPr txBox="1"/>
          <p:nvPr/>
        </p:nvSpPr>
        <p:spPr>
          <a:xfrm>
            <a:off x="387502" y="1023689"/>
            <a:ext cx="11050905" cy="974725"/>
          </a:xfrm>
          <a:prstGeom prst="rect">
            <a:avLst/>
          </a:prstGeom>
        </p:spPr>
        <p:txBody>
          <a:bodyPr vert="horz" wrap="square" lIns="0" tIns="151765" rIns="0" bIns="0" rtlCol="0">
            <a:spAutoFit/>
          </a:bodyPr>
          <a:lstStyle/>
          <a:p>
            <a:pPr marL="859790">
              <a:lnSpc>
                <a:spcPct val="100000"/>
              </a:lnSpc>
              <a:spcBef>
                <a:spcPts val="1195"/>
              </a:spcBef>
            </a:pPr>
            <a:r>
              <a:rPr sz="1800" spc="-10" dirty="0">
                <a:solidFill>
                  <a:srgbClr val="070707"/>
                </a:solidFill>
                <a:latin typeface="微软雅黑" panose="020B0503020204020204" charset="-122"/>
                <a:cs typeface="微软雅黑" panose="020B0503020204020204" charset="-122"/>
              </a:rPr>
              <a:t>工艺管控优化节能</a:t>
            </a:r>
            <a:endParaRPr sz="1800">
              <a:latin typeface="微软雅黑" panose="020B0503020204020204" charset="-122"/>
              <a:cs typeface="微软雅黑" panose="020B0503020204020204" charset="-122"/>
            </a:endParaRPr>
          </a:p>
          <a:p>
            <a:pPr marL="12700">
              <a:lnSpc>
                <a:spcPct val="100000"/>
              </a:lnSpc>
              <a:spcBef>
                <a:spcPts val="785"/>
              </a:spcBef>
            </a:pPr>
            <a:r>
              <a:rPr sz="1300" b="1" spc="-10" dirty="0">
                <a:solidFill>
                  <a:srgbClr val="0000FF"/>
                </a:solidFill>
                <a:latin typeface="微软雅黑" panose="020B0503020204020204" charset="-122"/>
                <a:cs typeface="微软雅黑" panose="020B0503020204020204" charset="-122"/>
              </a:rPr>
              <a:t>（</a:t>
            </a:r>
            <a:r>
              <a:rPr sz="1300" b="1" spc="-10" dirty="0">
                <a:solidFill>
                  <a:srgbClr val="0000FF"/>
                </a:solidFill>
                <a:latin typeface="Arial" panose="020B0604020202020204"/>
                <a:cs typeface="Arial" panose="020B0604020202020204"/>
              </a:rPr>
              <a:t>1</a:t>
            </a:r>
            <a:r>
              <a:rPr sz="1300" b="1" spc="-10" dirty="0">
                <a:solidFill>
                  <a:srgbClr val="0000FF"/>
                </a:solidFill>
                <a:latin typeface="微软雅黑" panose="020B0503020204020204" charset="-122"/>
                <a:cs typeface="微软雅黑" panose="020B0503020204020204" charset="-122"/>
              </a:rPr>
              <a:t>）</a:t>
            </a:r>
            <a:r>
              <a:rPr sz="1300" b="1" spc="-15" dirty="0">
                <a:solidFill>
                  <a:srgbClr val="0000FF"/>
                </a:solidFill>
                <a:latin typeface="微软雅黑" panose="020B0503020204020204" charset="-122"/>
                <a:cs typeface="微软雅黑" panose="020B0503020204020204" charset="-122"/>
              </a:rPr>
              <a:t>关联设备运行管控节能</a:t>
            </a:r>
            <a:endParaRPr sz="1300">
              <a:latin typeface="微软雅黑" panose="020B0503020204020204" charset="-122"/>
              <a:cs typeface="微软雅黑" panose="020B0503020204020204" charset="-122"/>
            </a:endParaRPr>
          </a:p>
          <a:p>
            <a:pPr marL="561340">
              <a:lnSpc>
                <a:spcPct val="100000"/>
              </a:lnSpc>
              <a:spcBef>
                <a:spcPts val="310"/>
              </a:spcBef>
            </a:pPr>
            <a:r>
              <a:rPr sz="1300" spc="-10" dirty="0">
                <a:solidFill>
                  <a:srgbClr val="070707"/>
                </a:solidFill>
                <a:latin typeface="微软雅黑" panose="020B0503020204020204" charset="-122"/>
                <a:cs typeface="微软雅黑" panose="020B0503020204020204" charset="-122"/>
              </a:rPr>
              <a:t>通过烧成车间管理人员对操作规程的整改与强化执行，自</a:t>
            </a:r>
            <a:r>
              <a:rPr sz="1300" spc="-10" dirty="0">
                <a:solidFill>
                  <a:srgbClr val="070707"/>
                </a:solidFill>
                <a:latin typeface="Arial MT"/>
                <a:cs typeface="Arial MT"/>
              </a:rPr>
              <a:t>2022</a:t>
            </a:r>
            <a:r>
              <a:rPr sz="1300" spc="-10" dirty="0">
                <a:solidFill>
                  <a:srgbClr val="070707"/>
                </a:solidFill>
                <a:latin typeface="微软雅黑" panose="020B0503020204020204" charset="-122"/>
                <a:cs typeface="微软雅黑" panose="020B0503020204020204" charset="-122"/>
              </a:rPr>
              <a:t>年</a:t>
            </a:r>
            <a:r>
              <a:rPr sz="1300" spc="-10" dirty="0">
                <a:solidFill>
                  <a:srgbClr val="070707"/>
                </a:solidFill>
                <a:latin typeface="Arial MT"/>
                <a:cs typeface="Arial MT"/>
              </a:rPr>
              <a:t>7</a:t>
            </a:r>
            <a:r>
              <a:rPr sz="1300" spc="-10" dirty="0">
                <a:solidFill>
                  <a:srgbClr val="070707"/>
                </a:solidFill>
                <a:latin typeface="微软雅黑" panose="020B0503020204020204" charset="-122"/>
                <a:cs typeface="微软雅黑" panose="020B0503020204020204" charset="-122"/>
              </a:rPr>
              <a:t>月至今</a:t>
            </a:r>
            <a:r>
              <a:rPr sz="1300" spc="-10" dirty="0">
                <a:solidFill>
                  <a:srgbClr val="070707"/>
                </a:solidFill>
                <a:latin typeface="Arial MT"/>
                <a:cs typeface="Arial MT"/>
              </a:rPr>
              <a:t>2#</a:t>
            </a:r>
            <a:r>
              <a:rPr sz="1300" spc="-10" dirty="0">
                <a:solidFill>
                  <a:srgbClr val="070707"/>
                </a:solidFill>
                <a:latin typeface="微软雅黑" panose="020B0503020204020204" charset="-122"/>
                <a:cs typeface="微软雅黑" panose="020B0503020204020204" charset="-122"/>
              </a:rPr>
              <a:t>制备停风机停机</a:t>
            </a:r>
            <a:r>
              <a:rPr sz="1300" spc="-10" dirty="0">
                <a:solidFill>
                  <a:srgbClr val="0000FF"/>
                </a:solidFill>
                <a:latin typeface="微软雅黑" panose="020B0503020204020204" charset="-122"/>
                <a:cs typeface="微软雅黑" panose="020B0503020204020204" charset="-122"/>
              </a:rPr>
              <a:t>延迟时间缩短到</a:t>
            </a:r>
            <a:r>
              <a:rPr sz="1300" spc="-10" dirty="0">
                <a:solidFill>
                  <a:srgbClr val="0000FF"/>
                </a:solidFill>
                <a:latin typeface="Arial MT"/>
                <a:cs typeface="Arial MT"/>
              </a:rPr>
              <a:t>1</a:t>
            </a:r>
            <a:r>
              <a:rPr sz="1300" spc="-15" dirty="0">
                <a:solidFill>
                  <a:srgbClr val="0000FF"/>
                </a:solidFill>
                <a:latin typeface="微软雅黑" panose="020B0503020204020204" charset="-122"/>
                <a:cs typeface="微软雅黑" panose="020B0503020204020204" charset="-122"/>
              </a:rPr>
              <a:t>分钟以内，有效的减少了电能浪费。</a:t>
            </a:r>
            <a:endParaRPr sz="1300">
              <a:latin typeface="微软雅黑" panose="020B0503020204020204" charset="-122"/>
              <a:cs typeface="微软雅黑" panose="020B0503020204020204" charset="-122"/>
            </a:endParaRPr>
          </a:p>
        </p:txBody>
      </p:sp>
      <p:grpSp>
        <p:nvGrpSpPr>
          <p:cNvPr id="10" name="object 10"/>
          <p:cNvGrpSpPr/>
          <p:nvPr/>
        </p:nvGrpSpPr>
        <p:grpSpPr>
          <a:xfrm>
            <a:off x="251459" y="2167127"/>
            <a:ext cx="11128375" cy="4429125"/>
            <a:chOff x="251459" y="2167127"/>
            <a:chExt cx="11128375" cy="4429125"/>
          </a:xfrm>
        </p:grpSpPr>
        <p:pic>
          <p:nvPicPr>
            <p:cNvPr id="11" name="object 11"/>
            <p:cNvPicPr/>
            <p:nvPr/>
          </p:nvPicPr>
          <p:blipFill>
            <a:blip r:embed="rId4" cstate="print"/>
            <a:stretch>
              <a:fillRect/>
            </a:stretch>
          </p:blipFill>
          <p:spPr>
            <a:xfrm>
              <a:off x="251459" y="2167127"/>
              <a:ext cx="5507736" cy="3857244"/>
            </a:xfrm>
            <a:prstGeom prst="rect">
              <a:avLst/>
            </a:prstGeom>
          </p:spPr>
        </p:pic>
        <p:sp>
          <p:nvSpPr>
            <p:cNvPr id="12" name="object 12"/>
            <p:cNvSpPr/>
            <p:nvPr/>
          </p:nvSpPr>
          <p:spPr>
            <a:xfrm>
              <a:off x="2654096" y="3410521"/>
              <a:ext cx="483870" cy="713740"/>
            </a:xfrm>
            <a:custGeom>
              <a:avLst/>
              <a:gdLst/>
              <a:ahLst/>
              <a:cxnLst/>
              <a:rect l="l" t="t" r="r" b="b"/>
              <a:pathLst>
                <a:path w="483869" h="713739">
                  <a:moveTo>
                    <a:pt x="473875" y="713346"/>
                  </a:moveTo>
                  <a:lnTo>
                    <a:pt x="9525" y="713346"/>
                  </a:lnTo>
                  <a:lnTo>
                    <a:pt x="7404" y="713104"/>
                  </a:lnTo>
                  <a:lnTo>
                    <a:pt x="0" y="703821"/>
                  </a:lnTo>
                  <a:lnTo>
                    <a:pt x="0" y="9525"/>
                  </a:lnTo>
                  <a:lnTo>
                    <a:pt x="9525" y="0"/>
                  </a:lnTo>
                  <a:lnTo>
                    <a:pt x="473875" y="0"/>
                  </a:lnTo>
                  <a:lnTo>
                    <a:pt x="483400" y="9525"/>
                  </a:lnTo>
                  <a:lnTo>
                    <a:pt x="19050" y="9525"/>
                  </a:lnTo>
                  <a:lnTo>
                    <a:pt x="9525" y="19050"/>
                  </a:lnTo>
                  <a:lnTo>
                    <a:pt x="19050" y="19050"/>
                  </a:lnTo>
                  <a:lnTo>
                    <a:pt x="19050" y="694296"/>
                  </a:lnTo>
                  <a:lnTo>
                    <a:pt x="9525" y="694296"/>
                  </a:lnTo>
                  <a:lnTo>
                    <a:pt x="19050" y="703821"/>
                  </a:lnTo>
                  <a:lnTo>
                    <a:pt x="483400" y="703821"/>
                  </a:lnTo>
                  <a:lnTo>
                    <a:pt x="483158" y="705929"/>
                  </a:lnTo>
                  <a:lnTo>
                    <a:pt x="475995" y="713104"/>
                  </a:lnTo>
                  <a:lnTo>
                    <a:pt x="473875" y="713346"/>
                  </a:lnTo>
                  <a:close/>
                </a:path>
                <a:path w="483869" h="713739">
                  <a:moveTo>
                    <a:pt x="19050" y="19050"/>
                  </a:moveTo>
                  <a:lnTo>
                    <a:pt x="9525" y="19050"/>
                  </a:lnTo>
                  <a:lnTo>
                    <a:pt x="19050" y="9525"/>
                  </a:lnTo>
                  <a:lnTo>
                    <a:pt x="19050" y="19050"/>
                  </a:lnTo>
                  <a:close/>
                </a:path>
                <a:path w="483869" h="713739">
                  <a:moveTo>
                    <a:pt x="464350" y="19050"/>
                  </a:moveTo>
                  <a:lnTo>
                    <a:pt x="19050" y="19050"/>
                  </a:lnTo>
                  <a:lnTo>
                    <a:pt x="19050" y="9525"/>
                  </a:lnTo>
                  <a:lnTo>
                    <a:pt x="464350" y="9525"/>
                  </a:lnTo>
                  <a:lnTo>
                    <a:pt x="464350" y="19050"/>
                  </a:lnTo>
                  <a:close/>
                </a:path>
                <a:path w="483869" h="713739">
                  <a:moveTo>
                    <a:pt x="464350" y="703821"/>
                  </a:moveTo>
                  <a:lnTo>
                    <a:pt x="464350" y="9525"/>
                  </a:lnTo>
                  <a:lnTo>
                    <a:pt x="473875" y="19050"/>
                  </a:lnTo>
                  <a:lnTo>
                    <a:pt x="483400" y="19050"/>
                  </a:lnTo>
                  <a:lnTo>
                    <a:pt x="483400" y="694296"/>
                  </a:lnTo>
                  <a:lnTo>
                    <a:pt x="473875" y="694296"/>
                  </a:lnTo>
                  <a:lnTo>
                    <a:pt x="464350" y="703821"/>
                  </a:lnTo>
                  <a:close/>
                </a:path>
                <a:path w="483869" h="713739">
                  <a:moveTo>
                    <a:pt x="483400" y="19050"/>
                  </a:moveTo>
                  <a:lnTo>
                    <a:pt x="473875" y="19050"/>
                  </a:lnTo>
                  <a:lnTo>
                    <a:pt x="464350" y="9525"/>
                  </a:lnTo>
                  <a:lnTo>
                    <a:pt x="483400" y="9525"/>
                  </a:lnTo>
                  <a:lnTo>
                    <a:pt x="483400" y="19050"/>
                  </a:lnTo>
                  <a:close/>
                </a:path>
                <a:path w="483869" h="713739">
                  <a:moveTo>
                    <a:pt x="19050" y="703821"/>
                  </a:moveTo>
                  <a:lnTo>
                    <a:pt x="9525" y="694296"/>
                  </a:lnTo>
                  <a:lnTo>
                    <a:pt x="19050" y="694296"/>
                  </a:lnTo>
                  <a:lnTo>
                    <a:pt x="19050" y="703821"/>
                  </a:lnTo>
                  <a:close/>
                </a:path>
                <a:path w="483869" h="713739">
                  <a:moveTo>
                    <a:pt x="464350" y="703821"/>
                  </a:moveTo>
                  <a:lnTo>
                    <a:pt x="19050" y="703821"/>
                  </a:lnTo>
                  <a:lnTo>
                    <a:pt x="19050" y="694296"/>
                  </a:lnTo>
                  <a:lnTo>
                    <a:pt x="464350" y="694296"/>
                  </a:lnTo>
                  <a:lnTo>
                    <a:pt x="464350" y="703821"/>
                  </a:lnTo>
                  <a:close/>
                </a:path>
                <a:path w="483869" h="713739">
                  <a:moveTo>
                    <a:pt x="483400" y="703821"/>
                  </a:moveTo>
                  <a:lnTo>
                    <a:pt x="464350" y="703821"/>
                  </a:lnTo>
                  <a:lnTo>
                    <a:pt x="473875" y="694296"/>
                  </a:lnTo>
                  <a:lnTo>
                    <a:pt x="483400" y="694296"/>
                  </a:lnTo>
                  <a:lnTo>
                    <a:pt x="483400" y="703821"/>
                  </a:lnTo>
                  <a:close/>
                </a:path>
              </a:pathLst>
            </a:custGeom>
            <a:solidFill>
              <a:srgbClr val="FF0000"/>
            </a:solidFill>
          </p:spPr>
          <p:txBody>
            <a:bodyPr wrap="square" lIns="0" tIns="0" rIns="0" bIns="0" rtlCol="0"/>
            <a:lstStyle/>
            <a:p/>
          </p:txBody>
        </p:sp>
        <p:pic>
          <p:nvPicPr>
            <p:cNvPr id="13" name="object 13"/>
            <p:cNvPicPr/>
            <p:nvPr/>
          </p:nvPicPr>
          <p:blipFill>
            <a:blip r:embed="rId5" cstate="print"/>
            <a:stretch>
              <a:fillRect/>
            </a:stretch>
          </p:blipFill>
          <p:spPr>
            <a:xfrm>
              <a:off x="1178017" y="6064810"/>
              <a:ext cx="10201461" cy="531089"/>
            </a:xfrm>
            <a:prstGeom prst="rect">
              <a:avLst/>
            </a:prstGeom>
          </p:spPr>
        </p:pic>
      </p:grpSp>
      <p:sp>
        <p:nvSpPr>
          <p:cNvPr id="14" name="object 14"/>
          <p:cNvSpPr txBox="1"/>
          <p:nvPr/>
        </p:nvSpPr>
        <p:spPr>
          <a:xfrm>
            <a:off x="1163929" y="6170638"/>
            <a:ext cx="6519545" cy="222885"/>
          </a:xfrm>
          <a:prstGeom prst="rect">
            <a:avLst/>
          </a:prstGeom>
        </p:spPr>
        <p:txBody>
          <a:bodyPr vert="horz" wrap="square" lIns="0" tIns="12065" rIns="0" bIns="0" rtlCol="0">
            <a:spAutoFit/>
          </a:bodyPr>
          <a:lstStyle/>
          <a:p>
            <a:pPr marL="12700">
              <a:lnSpc>
                <a:spcPct val="100000"/>
              </a:lnSpc>
              <a:spcBef>
                <a:spcPts val="95"/>
              </a:spcBef>
            </a:pPr>
            <a:r>
              <a:rPr sz="1300" b="1" spc="-10" dirty="0">
                <a:solidFill>
                  <a:srgbClr val="070707"/>
                </a:solidFill>
                <a:latin typeface="Microsoft JhengHei" panose="020B0604030504040204" charset="-120"/>
                <a:cs typeface="Microsoft JhengHei" panose="020B0604030504040204" charset="-120"/>
              </a:rPr>
              <a:t>通过合理管控优化运行，</a:t>
            </a:r>
            <a:r>
              <a:rPr sz="1300" b="1" spc="-105" dirty="0">
                <a:solidFill>
                  <a:srgbClr val="070707"/>
                </a:solidFill>
                <a:latin typeface="Microsoft JhengHei" panose="020B0604030504040204" charset="-120"/>
                <a:cs typeface="Microsoft JhengHei" panose="020B0604030504040204" charset="-120"/>
              </a:rPr>
              <a:t>2</a:t>
            </a:r>
            <a:r>
              <a:rPr sz="1300" b="1" spc="-25" dirty="0">
                <a:solidFill>
                  <a:srgbClr val="070707"/>
                </a:solidFill>
                <a:latin typeface="Microsoft JhengHei" panose="020B0604030504040204" charset="-120"/>
                <a:cs typeface="Microsoft JhengHei" panose="020B0604030504040204" charset="-120"/>
              </a:rPr>
              <a:t>#制备引风机平均每天节约电能</a:t>
            </a:r>
            <a:r>
              <a:rPr sz="1300" b="1" spc="-195" dirty="0">
                <a:solidFill>
                  <a:srgbClr val="FF0000"/>
                </a:solidFill>
                <a:latin typeface="Microsoft JhengHei" panose="020B0604030504040204" charset="-120"/>
                <a:cs typeface="Microsoft JhengHei" panose="020B0604030504040204" charset="-120"/>
              </a:rPr>
              <a:t>250kWh，</a:t>
            </a:r>
            <a:r>
              <a:rPr sz="1300" b="1" spc="-5" dirty="0">
                <a:solidFill>
                  <a:srgbClr val="070707"/>
                </a:solidFill>
                <a:latin typeface="Microsoft JhengHei" panose="020B0604030504040204" charset="-120"/>
                <a:cs typeface="Microsoft JhengHei" panose="020B0604030504040204" charset="-120"/>
              </a:rPr>
              <a:t>年节能效益为</a:t>
            </a:r>
            <a:r>
              <a:rPr sz="1300" b="1" spc="-10" dirty="0">
                <a:solidFill>
                  <a:srgbClr val="FF0000"/>
                </a:solidFill>
                <a:latin typeface="Microsoft JhengHei" panose="020B0604030504040204" charset="-120"/>
                <a:cs typeface="Microsoft JhengHei" panose="020B0604030504040204" charset="-120"/>
              </a:rPr>
              <a:t>4.88</a:t>
            </a:r>
            <a:r>
              <a:rPr sz="1300" b="1" spc="-25" dirty="0">
                <a:solidFill>
                  <a:srgbClr val="FF0000"/>
                </a:solidFill>
                <a:latin typeface="Microsoft JhengHei" panose="020B0604030504040204" charset="-120"/>
                <a:cs typeface="Microsoft JhengHei" panose="020B0604030504040204" charset="-120"/>
              </a:rPr>
              <a:t>万元</a:t>
            </a:r>
            <a:endParaRPr sz="1300">
              <a:latin typeface="Microsoft JhengHei" panose="020B0604030504040204" charset="-120"/>
              <a:cs typeface="Microsoft JhengHei" panose="020B0604030504040204" charset="-120"/>
            </a:endParaRPr>
          </a:p>
        </p:txBody>
      </p:sp>
      <p:pic>
        <p:nvPicPr>
          <p:cNvPr id="15" name="object 15"/>
          <p:cNvPicPr/>
          <p:nvPr/>
        </p:nvPicPr>
        <p:blipFill>
          <a:blip r:embed="rId6" cstate="print"/>
          <a:stretch>
            <a:fillRect/>
          </a:stretch>
        </p:blipFill>
        <p:spPr>
          <a:xfrm>
            <a:off x="6003035" y="2168651"/>
            <a:ext cx="5510784" cy="38465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grpSp>
        <p:nvGrpSpPr>
          <p:cNvPr id="6" name="object 6"/>
          <p:cNvGrpSpPr/>
          <p:nvPr/>
        </p:nvGrpSpPr>
        <p:grpSpPr>
          <a:xfrm>
            <a:off x="746759" y="1022603"/>
            <a:ext cx="745490" cy="356870"/>
            <a:chOff x="746759" y="1022603"/>
            <a:chExt cx="745490" cy="356870"/>
          </a:xfrm>
        </p:grpSpPr>
        <p:sp>
          <p:nvSpPr>
            <p:cNvPr id="7" name="object 7"/>
            <p:cNvSpPr/>
            <p:nvPr/>
          </p:nvSpPr>
          <p:spPr>
            <a:xfrm>
              <a:off x="746759" y="1022603"/>
              <a:ext cx="745490" cy="356870"/>
            </a:xfrm>
            <a:custGeom>
              <a:avLst/>
              <a:gdLst/>
              <a:ahLst/>
              <a:cxnLst/>
              <a:rect l="l" t="t" r="r" b="b"/>
              <a:pathLst>
                <a:path w="745490" h="356869">
                  <a:moveTo>
                    <a:pt x="566928" y="356616"/>
                  </a:moveTo>
                  <a:lnTo>
                    <a:pt x="0" y="356616"/>
                  </a:lnTo>
                  <a:lnTo>
                    <a:pt x="0" y="0"/>
                  </a:lnTo>
                  <a:lnTo>
                    <a:pt x="566928" y="0"/>
                  </a:lnTo>
                  <a:lnTo>
                    <a:pt x="745236" y="178308"/>
                  </a:lnTo>
                  <a:lnTo>
                    <a:pt x="566928" y="356616"/>
                  </a:lnTo>
                  <a:close/>
                </a:path>
              </a:pathLst>
            </a:custGeom>
            <a:solidFill>
              <a:srgbClr val="00287A"/>
            </a:solidFill>
          </p:spPr>
          <p:txBody>
            <a:bodyPr wrap="square" lIns="0" tIns="0" rIns="0" bIns="0" rtlCol="0"/>
            <a:lstStyle/>
            <a:p/>
          </p:txBody>
        </p:sp>
        <p:pic>
          <p:nvPicPr>
            <p:cNvPr id="8" name="object 8"/>
            <p:cNvPicPr/>
            <p:nvPr/>
          </p:nvPicPr>
          <p:blipFill>
            <a:blip r:embed="rId3" cstate="print"/>
            <a:stretch>
              <a:fillRect/>
            </a:stretch>
          </p:blipFill>
          <p:spPr>
            <a:xfrm>
              <a:off x="1211579" y="1116850"/>
              <a:ext cx="166611" cy="166598"/>
            </a:xfrm>
            <a:prstGeom prst="rect">
              <a:avLst/>
            </a:prstGeom>
          </p:spPr>
        </p:pic>
      </p:grpSp>
      <p:sp>
        <p:nvSpPr>
          <p:cNvPr id="9" name="object 9"/>
          <p:cNvSpPr txBox="1"/>
          <p:nvPr/>
        </p:nvSpPr>
        <p:spPr>
          <a:xfrm>
            <a:off x="697865" y="1057910"/>
            <a:ext cx="10179685" cy="995044"/>
          </a:xfrm>
          <a:prstGeom prst="rect">
            <a:avLst/>
          </a:prstGeom>
        </p:spPr>
        <p:txBody>
          <a:bodyPr vert="horz" wrap="square" lIns="0" tIns="12065" rIns="0" bIns="0" rtlCol="0">
            <a:spAutoFit/>
          </a:bodyPr>
          <a:lstStyle/>
          <a:p>
            <a:pPr marL="1012190">
              <a:lnSpc>
                <a:spcPct val="100000"/>
              </a:lnSpc>
              <a:spcBef>
                <a:spcPts val="95"/>
              </a:spcBef>
            </a:pPr>
            <a:r>
              <a:rPr sz="1600" spc="-25" dirty="0">
                <a:solidFill>
                  <a:srgbClr val="070707"/>
                </a:solidFill>
                <a:latin typeface="微软雅黑" panose="020B0503020204020204" charset="-122"/>
                <a:cs typeface="微软雅黑" panose="020B0503020204020204" charset="-122"/>
              </a:rPr>
              <a:t>工艺管控优化节能</a:t>
            </a:r>
            <a:endParaRPr sz="1600">
              <a:latin typeface="微软雅黑" panose="020B0503020204020204" charset="-122"/>
              <a:cs typeface="微软雅黑" panose="020B0503020204020204" charset="-122"/>
            </a:endParaRPr>
          </a:p>
          <a:p>
            <a:pPr marL="12700">
              <a:lnSpc>
                <a:spcPct val="100000"/>
              </a:lnSpc>
              <a:spcBef>
                <a:spcPts val="1855"/>
              </a:spcBef>
            </a:pPr>
            <a:r>
              <a:rPr sz="1300" b="1" spc="-10" dirty="0">
                <a:solidFill>
                  <a:srgbClr val="0000FF"/>
                </a:solidFill>
                <a:latin typeface="微软雅黑" panose="020B0503020204020204" charset="-122"/>
                <a:cs typeface="微软雅黑" panose="020B0503020204020204" charset="-122"/>
              </a:rPr>
              <a:t>（</a:t>
            </a:r>
            <a:r>
              <a:rPr sz="1300" b="1" spc="-10" dirty="0">
                <a:solidFill>
                  <a:srgbClr val="0000FF"/>
                </a:solidFill>
                <a:latin typeface="Arial" panose="020B0604020202020204"/>
                <a:cs typeface="Arial" panose="020B0604020202020204"/>
              </a:rPr>
              <a:t>2</a:t>
            </a:r>
            <a:r>
              <a:rPr sz="1300" b="1" spc="-10" dirty="0">
                <a:solidFill>
                  <a:srgbClr val="0000FF"/>
                </a:solidFill>
                <a:latin typeface="微软雅黑" panose="020B0503020204020204" charset="-122"/>
                <a:cs typeface="微软雅黑" panose="020B0503020204020204" charset="-122"/>
              </a:rPr>
              <a:t>）</a:t>
            </a:r>
            <a:r>
              <a:rPr sz="1300" b="1" spc="-15" dirty="0">
                <a:solidFill>
                  <a:srgbClr val="0000FF"/>
                </a:solidFill>
                <a:latin typeface="微软雅黑" panose="020B0503020204020204" charset="-122"/>
                <a:cs typeface="微软雅黑" panose="020B0503020204020204" charset="-122"/>
              </a:rPr>
              <a:t>工艺参数优化调整，降低单耗，节约成本</a:t>
            </a:r>
            <a:endParaRPr sz="1300">
              <a:latin typeface="微软雅黑" panose="020B0503020204020204" charset="-122"/>
              <a:cs typeface="微软雅黑" panose="020B0503020204020204" charset="-122"/>
            </a:endParaRPr>
          </a:p>
          <a:p>
            <a:pPr marL="469900">
              <a:lnSpc>
                <a:spcPct val="100000"/>
              </a:lnSpc>
              <a:spcBef>
                <a:spcPts val="745"/>
              </a:spcBef>
            </a:pPr>
            <a:r>
              <a:rPr sz="1300" dirty="0">
                <a:solidFill>
                  <a:srgbClr val="070707"/>
                </a:solidFill>
                <a:latin typeface="宋体" panose="02010600030101010101" pitchFamily="2" charset="-122"/>
                <a:cs typeface="宋体" panose="02010600030101010101" pitchFamily="2" charset="-122"/>
              </a:rPr>
              <a:t>通过用户对在现场排查和验证，及时调整了制二水泥磨工序的相关工艺参数，至</a:t>
            </a:r>
            <a:r>
              <a:rPr sz="1300" b="1" spc="-10" dirty="0">
                <a:solidFill>
                  <a:srgbClr val="070707"/>
                </a:solidFill>
                <a:latin typeface="Arial" panose="020B0604020202020204"/>
                <a:cs typeface="Arial" panose="020B0604020202020204"/>
              </a:rPr>
              <a:t>9</a:t>
            </a:r>
            <a:r>
              <a:rPr sz="1300" spc="-5" dirty="0">
                <a:solidFill>
                  <a:srgbClr val="070707"/>
                </a:solidFill>
                <a:latin typeface="宋体" panose="02010600030101010101" pitchFamily="2" charset="-122"/>
                <a:cs typeface="宋体" panose="02010600030101010101" pitchFamily="2" charset="-122"/>
              </a:rPr>
              <a:t>月初，</a:t>
            </a:r>
            <a:r>
              <a:rPr sz="1300" b="1" spc="-10" dirty="0">
                <a:solidFill>
                  <a:srgbClr val="070707"/>
                </a:solidFill>
                <a:latin typeface="Arial" panose="020B0604020202020204"/>
                <a:cs typeface="Arial" panose="020B0604020202020204"/>
              </a:rPr>
              <a:t>1#</a:t>
            </a:r>
            <a:r>
              <a:rPr sz="1300" dirty="0">
                <a:solidFill>
                  <a:srgbClr val="070707"/>
                </a:solidFill>
                <a:latin typeface="宋体" panose="02010600030101010101" pitchFamily="2" charset="-122"/>
                <a:cs typeface="宋体" panose="02010600030101010101" pitchFamily="2" charset="-122"/>
              </a:rPr>
              <a:t>立磨主电机电单耗已经恢复到</a:t>
            </a:r>
            <a:r>
              <a:rPr sz="1300" b="1" spc="-10" dirty="0">
                <a:solidFill>
                  <a:srgbClr val="4A13E6"/>
                </a:solidFill>
                <a:latin typeface="Arial" panose="020B0604020202020204"/>
                <a:cs typeface="Arial" panose="020B0604020202020204"/>
              </a:rPr>
              <a:t>23.5kWh/t</a:t>
            </a:r>
            <a:r>
              <a:rPr sz="1300" spc="-50" dirty="0">
                <a:solidFill>
                  <a:srgbClr val="4A13E6"/>
                </a:solidFill>
                <a:latin typeface="宋体" panose="02010600030101010101" pitchFamily="2" charset="-122"/>
                <a:cs typeface="宋体" panose="02010600030101010101" pitchFamily="2" charset="-122"/>
              </a:rPr>
              <a:t>。</a:t>
            </a:r>
            <a:endParaRPr sz="1300">
              <a:latin typeface="宋体" panose="02010600030101010101" pitchFamily="2" charset="-122"/>
              <a:cs typeface="宋体" panose="02010600030101010101" pitchFamily="2" charset="-122"/>
            </a:endParaRPr>
          </a:p>
        </p:txBody>
      </p:sp>
      <p:pic>
        <p:nvPicPr>
          <p:cNvPr id="10" name="object 10"/>
          <p:cNvPicPr/>
          <p:nvPr/>
        </p:nvPicPr>
        <p:blipFill>
          <a:blip r:embed="rId4" cstate="print"/>
          <a:stretch>
            <a:fillRect/>
          </a:stretch>
        </p:blipFill>
        <p:spPr>
          <a:xfrm>
            <a:off x="569976" y="2148839"/>
            <a:ext cx="7260335" cy="4567428"/>
          </a:xfrm>
          <a:prstGeom prst="rect">
            <a:avLst/>
          </a:prstGeom>
        </p:spPr>
      </p:pic>
      <p:pic>
        <p:nvPicPr>
          <p:cNvPr id="11" name="object 11"/>
          <p:cNvPicPr/>
          <p:nvPr/>
        </p:nvPicPr>
        <p:blipFill>
          <a:blip r:embed="rId5" cstate="print"/>
          <a:stretch>
            <a:fillRect/>
          </a:stretch>
        </p:blipFill>
        <p:spPr>
          <a:xfrm>
            <a:off x="8049031" y="2643664"/>
            <a:ext cx="4061746" cy="1133513"/>
          </a:xfrm>
          <a:prstGeom prst="rect">
            <a:avLst/>
          </a:prstGeom>
        </p:spPr>
      </p:pic>
      <p:sp>
        <p:nvSpPr>
          <p:cNvPr id="12" name="object 12"/>
          <p:cNvSpPr txBox="1"/>
          <p:nvPr/>
        </p:nvSpPr>
        <p:spPr>
          <a:xfrm>
            <a:off x="8039100" y="2649093"/>
            <a:ext cx="4016375" cy="621030"/>
          </a:xfrm>
          <a:prstGeom prst="rect">
            <a:avLst/>
          </a:prstGeom>
        </p:spPr>
        <p:txBody>
          <a:bodyPr vert="horz" wrap="square" lIns="0" tIns="112395" rIns="0" bIns="0" rtlCol="0">
            <a:spAutoFit/>
          </a:bodyPr>
          <a:lstStyle/>
          <a:p>
            <a:pPr marL="12700">
              <a:lnSpc>
                <a:spcPct val="100000"/>
              </a:lnSpc>
              <a:spcBef>
                <a:spcPts val="885"/>
              </a:spcBef>
            </a:pPr>
            <a:r>
              <a:rPr sz="1300" spc="-5" dirty="0">
                <a:solidFill>
                  <a:srgbClr val="070707"/>
                </a:solidFill>
                <a:latin typeface="宋体" panose="02010600030101010101" pitchFamily="2" charset="-122"/>
                <a:cs typeface="宋体" panose="02010600030101010101" pitchFamily="2" charset="-122"/>
              </a:rPr>
              <a:t>通过产品能效在线分析结合生产工况调整，节约时间按</a:t>
            </a:r>
            <a:endParaRPr sz="1300">
              <a:latin typeface="宋体" panose="02010600030101010101" pitchFamily="2" charset="-122"/>
              <a:cs typeface="宋体" panose="02010600030101010101" pitchFamily="2" charset="-122"/>
            </a:endParaRPr>
          </a:p>
          <a:p>
            <a:pPr marL="12700">
              <a:lnSpc>
                <a:spcPct val="100000"/>
              </a:lnSpc>
              <a:spcBef>
                <a:spcPts val="785"/>
              </a:spcBef>
            </a:pPr>
            <a:r>
              <a:rPr sz="1300" b="1" spc="-10" dirty="0">
                <a:solidFill>
                  <a:srgbClr val="070707"/>
                </a:solidFill>
                <a:latin typeface="Arial" panose="020B0604020202020204"/>
                <a:cs typeface="Arial" panose="020B0604020202020204"/>
              </a:rPr>
              <a:t>15</a:t>
            </a:r>
            <a:r>
              <a:rPr sz="1300" dirty="0">
                <a:solidFill>
                  <a:srgbClr val="070707"/>
                </a:solidFill>
                <a:latin typeface="宋体" panose="02010600030101010101" pitchFamily="2" charset="-122"/>
                <a:cs typeface="宋体" panose="02010600030101010101" pitchFamily="2" charset="-122"/>
              </a:rPr>
              <a:t>天折算，降低能耗成本</a:t>
            </a:r>
            <a:r>
              <a:rPr sz="1300" b="1" spc="-35" dirty="0">
                <a:solidFill>
                  <a:srgbClr val="FF0000"/>
                </a:solidFill>
                <a:latin typeface="Arial" panose="020B0604020202020204"/>
                <a:cs typeface="Arial" panose="020B0604020202020204"/>
              </a:rPr>
              <a:t>11.5</a:t>
            </a:r>
            <a:r>
              <a:rPr sz="1300" dirty="0">
                <a:solidFill>
                  <a:srgbClr val="FF0000"/>
                </a:solidFill>
                <a:latin typeface="宋体" panose="02010600030101010101" pitchFamily="2" charset="-122"/>
                <a:cs typeface="宋体" panose="02010600030101010101" pitchFamily="2" charset="-122"/>
              </a:rPr>
              <a:t>万元</a:t>
            </a:r>
            <a:r>
              <a:rPr sz="1300" spc="-50" dirty="0">
                <a:solidFill>
                  <a:srgbClr val="070707"/>
                </a:solidFill>
                <a:latin typeface="宋体" panose="02010600030101010101" pitchFamily="2" charset="-122"/>
                <a:cs typeface="宋体" panose="02010600030101010101" pitchFamily="2" charset="-122"/>
              </a:rPr>
              <a:t>。</a:t>
            </a:r>
            <a:endParaRPr sz="1300">
              <a:latin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1367155"/>
            <a:chOff x="335279" y="15240"/>
            <a:chExt cx="11803380" cy="136715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sp>
          <p:nvSpPr>
            <p:cNvPr id="5" name="object 5"/>
            <p:cNvSpPr/>
            <p:nvPr/>
          </p:nvSpPr>
          <p:spPr>
            <a:xfrm>
              <a:off x="3081019" y="875029"/>
              <a:ext cx="12700" cy="372110"/>
            </a:xfrm>
            <a:custGeom>
              <a:avLst/>
              <a:gdLst/>
              <a:ahLst/>
              <a:cxnLst/>
              <a:rect l="l" t="t" r="r" b="b"/>
              <a:pathLst>
                <a:path w="12700" h="372109">
                  <a:moveTo>
                    <a:pt x="12700" y="372110"/>
                  </a:moveTo>
                  <a:lnTo>
                    <a:pt x="0" y="372110"/>
                  </a:lnTo>
                  <a:lnTo>
                    <a:pt x="0" y="0"/>
                  </a:lnTo>
                  <a:lnTo>
                    <a:pt x="12700" y="0"/>
                  </a:lnTo>
                  <a:lnTo>
                    <a:pt x="12700" y="372110"/>
                  </a:lnTo>
                  <a:close/>
                </a:path>
              </a:pathLst>
            </a:custGeom>
            <a:solidFill>
              <a:srgbClr val="1F3863"/>
            </a:solidFill>
          </p:spPr>
          <p:txBody>
            <a:bodyPr wrap="square" lIns="0" tIns="0" rIns="0" bIns="0" rtlCol="0"/>
            <a:lstStyle/>
            <a:p/>
          </p:txBody>
        </p:sp>
        <p:sp>
          <p:nvSpPr>
            <p:cNvPr id="6" name="object 6"/>
            <p:cNvSpPr/>
            <p:nvPr/>
          </p:nvSpPr>
          <p:spPr>
            <a:xfrm>
              <a:off x="685800" y="1085087"/>
              <a:ext cx="600710" cy="297180"/>
            </a:xfrm>
            <a:custGeom>
              <a:avLst/>
              <a:gdLst/>
              <a:ahLst/>
              <a:cxnLst/>
              <a:rect l="l" t="t" r="r" b="b"/>
              <a:pathLst>
                <a:path w="600710" h="297180">
                  <a:moveTo>
                    <a:pt x="451103" y="297180"/>
                  </a:moveTo>
                  <a:lnTo>
                    <a:pt x="0" y="297180"/>
                  </a:lnTo>
                  <a:lnTo>
                    <a:pt x="0" y="0"/>
                  </a:lnTo>
                  <a:lnTo>
                    <a:pt x="451103" y="0"/>
                  </a:lnTo>
                  <a:lnTo>
                    <a:pt x="600456" y="147828"/>
                  </a:lnTo>
                  <a:lnTo>
                    <a:pt x="451103" y="297180"/>
                  </a:lnTo>
                  <a:close/>
                </a:path>
              </a:pathLst>
            </a:custGeom>
            <a:solidFill>
              <a:srgbClr val="00287A"/>
            </a:solidFill>
          </p:spPr>
          <p:txBody>
            <a:bodyPr wrap="square" lIns="0" tIns="0" rIns="0" bIns="0" rtlCol="0"/>
            <a:lstStyle/>
            <a:p/>
          </p:txBody>
        </p:sp>
      </p:gr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sp>
        <p:nvSpPr>
          <p:cNvPr id="8" name="object 8"/>
          <p:cNvSpPr txBox="1"/>
          <p:nvPr/>
        </p:nvSpPr>
        <p:spPr>
          <a:xfrm>
            <a:off x="575309" y="1097279"/>
            <a:ext cx="10390505" cy="1684655"/>
          </a:xfrm>
          <a:prstGeom prst="rect">
            <a:avLst/>
          </a:prstGeom>
        </p:spPr>
        <p:txBody>
          <a:bodyPr vert="horz" wrap="square" lIns="0" tIns="12700" rIns="0" bIns="0" rtlCol="0">
            <a:spAutoFit/>
          </a:bodyPr>
          <a:lstStyle/>
          <a:p>
            <a:pPr marL="802640">
              <a:lnSpc>
                <a:spcPct val="100000"/>
              </a:lnSpc>
              <a:spcBef>
                <a:spcPts val="100"/>
              </a:spcBef>
            </a:pPr>
            <a:r>
              <a:rPr sz="1800" spc="-10" dirty="0">
                <a:solidFill>
                  <a:srgbClr val="070707"/>
                </a:solidFill>
                <a:latin typeface="微软雅黑" panose="020B0503020204020204" charset="-122"/>
                <a:cs typeface="微软雅黑" panose="020B0503020204020204" charset="-122"/>
              </a:rPr>
              <a:t>管理策略优化节能</a:t>
            </a:r>
            <a:endParaRPr sz="1800">
              <a:latin typeface="微软雅黑" panose="020B0503020204020204" charset="-122"/>
              <a:cs typeface="微软雅黑" panose="020B0503020204020204" charset="-122"/>
            </a:endParaRPr>
          </a:p>
          <a:p>
            <a:pPr marL="12700">
              <a:lnSpc>
                <a:spcPct val="100000"/>
              </a:lnSpc>
              <a:spcBef>
                <a:spcPts val="3195"/>
              </a:spcBef>
            </a:pPr>
            <a:r>
              <a:rPr sz="1800" b="1" spc="-10" dirty="0">
                <a:solidFill>
                  <a:srgbClr val="0000FF"/>
                </a:solidFill>
                <a:latin typeface="微软雅黑" panose="020B0503020204020204" charset="-122"/>
                <a:cs typeface="微软雅黑" panose="020B0503020204020204" charset="-122"/>
              </a:rPr>
              <a:t>（</a:t>
            </a:r>
            <a:r>
              <a:rPr sz="1800" b="1" spc="-10" dirty="0">
                <a:solidFill>
                  <a:srgbClr val="0000FF"/>
                </a:solidFill>
                <a:latin typeface="Arial" panose="020B0604020202020204"/>
                <a:cs typeface="Arial" panose="020B0604020202020204"/>
              </a:rPr>
              <a:t>1</a:t>
            </a:r>
            <a:r>
              <a:rPr sz="1800" b="1" spc="-10" dirty="0">
                <a:solidFill>
                  <a:srgbClr val="0000FF"/>
                </a:solidFill>
                <a:latin typeface="微软雅黑" panose="020B0503020204020204" charset="-122"/>
                <a:cs typeface="微软雅黑" panose="020B0503020204020204" charset="-122"/>
              </a:rPr>
              <a:t>）</a:t>
            </a:r>
            <a:r>
              <a:rPr sz="1800" b="1" spc="-5" dirty="0">
                <a:solidFill>
                  <a:srgbClr val="0000FF"/>
                </a:solidFill>
                <a:latin typeface="微软雅黑" panose="020B0503020204020204" charset="-122"/>
                <a:cs typeface="微软雅黑" panose="020B0503020204020204" charset="-122"/>
              </a:rPr>
              <a:t>提升谷电利用率，降低运营成本</a:t>
            </a:r>
            <a:endParaRPr sz="1800">
              <a:latin typeface="微软雅黑" panose="020B0503020204020204" charset="-122"/>
              <a:cs typeface="微软雅黑" panose="020B0503020204020204" charset="-122"/>
            </a:endParaRPr>
          </a:p>
          <a:p>
            <a:pPr marL="12700" marR="5080" indent="308610">
              <a:lnSpc>
                <a:spcPts val="2810"/>
              </a:lnSpc>
              <a:spcBef>
                <a:spcPts val="30"/>
              </a:spcBef>
            </a:pPr>
            <a:r>
              <a:rPr sz="1800" dirty="0">
                <a:solidFill>
                  <a:srgbClr val="070707"/>
                </a:solidFill>
                <a:latin typeface="宋体" panose="02010600030101010101" pitchFamily="2" charset="-122"/>
                <a:cs typeface="宋体" panose="02010600030101010101" pitchFamily="2" charset="-122"/>
              </a:rPr>
              <a:t>湖北某钢厂使用了</a:t>
            </a:r>
            <a:r>
              <a:rPr sz="1800" b="1" spc="-20" dirty="0">
                <a:solidFill>
                  <a:srgbClr val="070707"/>
                </a:solidFill>
                <a:latin typeface="Calibri" panose="020F0502020204030204"/>
                <a:cs typeface="Calibri" panose="020F0502020204030204"/>
              </a:rPr>
              <a:t>WEMS</a:t>
            </a:r>
            <a:r>
              <a:rPr sz="1800" dirty="0">
                <a:solidFill>
                  <a:srgbClr val="070707"/>
                </a:solidFill>
                <a:latin typeface="宋体" panose="02010600030101010101" pitchFamily="2" charset="-122"/>
                <a:cs typeface="宋体" panose="02010600030101010101" pitchFamily="2" charset="-122"/>
              </a:rPr>
              <a:t>能源管理中心系统，通过错峰用电分析功能查询发现</a:t>
            </a:r>
            <a:r>
              <a:rPr sz="1800" b="1" spc="-20" dirty="0">
                <a:solidFill>
                  <a:srgbClr val="070707"/>
                </a:solidFill>
                <a:latin typeface="Calibri" panose="020F0502020204030204"/>
                <a:cs typeface="Calibri" panose="020F0502020204030204"/>
              </a:rPr>
              <a:t>2022</a:t>
            </a:r>
            <a:r>
              <a:rPr sz="1800" dirty="0">
                <a:solidFill>
                  <a:srgbClr val="070707"/>
                </a:solidFill>
                <a:latin typeface="宋体" panose="02010600030101010101" pitchFamily="2" charset="-122"/>
                <a:cs typeface="宋体" panose="02010600030101010101" pitchFamily="2" charset="-122"/>
              </a:rPr>
              <a:t>年</a:t>
            </a:r>
            <a:r>
              <a:rPr sz="1800" b="1" spc="-20" dirty="0">
                <a:solidFill>
                  <a:srgbClr val="070707"/>
                </a:solidFill>
                <a:latin typeface="Calibri" panose="020F0502020204030204"/>
                <a:cs typeface="Calibri" panose="020F0502020204030204"/>
              </a:rPr>
              <a:t>1</a:t>
            </a:r>
            <a:r>
              <a:rPr sz="1800" dirty="0">
                <a:solidFill>
                  <a:srgbClr val="070707"/>
                </a:solidFill>
                <a:latin typeface="宋体" panose="02010600030101010101" pitchFamily="2" charset="-122"/>
                <a:cs typeface="宋体" panose="02010600030101010101" pitchFamily="2" charset="-122"/>
              </a:rPr>
              <a:t>月至</a:t>
            </a:r>
            <a:r>
              <a:rPr sz="1800" b="1" spc="-20" dirty="0">
                <a:solidFill>
                  <a:srgbClr val="070707"/>
                </a:solidFill>
                <a:latin typeface="Calibri" panose="020F0502020204030204"/>
                <a:cs typeface="Calibri" panose="020F0502020204030204"/>
              </a:rPr>
              <a:t>2022</a:t>
            </a:r>
            <a:r>
              <a:rPr sz="1800" dirty="0">
                <a:solidFill>
                  <a:srgbClr val="070707"/>
                </a:solidFill>
                <a:latin typeface="宋体" panose="02010600030101010101" pitchFamily="2" charset="-122"/>
                <a:cs typeface="宋体" panose="02010600030101010101" pitchFamily="2" charset="-122"/>
              </a:rPr>
              <a:t>年</a:t>
            </a:r>
            <a:r>
              <a:rPr sz="1800" b="1" spc="-20" dirty="0">
                <a:solidFill>
                  <a:srgbClr val="070707"/>
                </a:solidFill>
                <a:latin typeface="Calibri" panose="020F0502020204030204"/>
                <a:cs typeface="Calibri" panose="020F0502020204030204"/>
              </a:rPr>
              <a:t>5</a:t>
            </a:r>
            <a:r>
              <a:rPr sz="1800" spc="-50" dirty="0">
                <a:solidFill>
                  <a:srgbClr val="070707"/>
                </a:solidFill>
                <a:latin typeface="宋体" panose="02010600030101010101" pitchFamily="2" charset="-122"/>
                <a:cs typeface="宋体" panose="02010600030101010101" pitchFamily="2" charset="-122"/>
              </a:rPr>
              <a:t>月</a:t>
            </a:r>
            <a:r>
              <a:rPr sz="1800" dirty="0">
                <a:solidFill>
                  <a:srgbClr val="070707"/>
                </a:solidFill>
                <a:latin typeface="宋体" panose="02010600030101010101" pitchFamily="2" charset="-122"/>
                <a:cs typeface="宋体" panose="02010600030101010101" pitchFamily="2" charset="-122"/>
              </a:rPr>
              <a:t>期间，杨</a:t>
            </a:r>
            <a:r>
              <a:rPr sz="1800" b="1" spc="-20" dirty="0">
                <a:solidFill>
                  <a:srgbClr val="070707"/>
                </a:solidFill>
                <a:latin typeface="Calibri" panose="020F0502020204030204"/>
                <a:cs typeface="Calibri" panose="020F0502020204030204"/>
              </a:rPr>
              <a:t>36</a:t>
            </a:r>
            <a:r>
              <a:rPr sz="1800" dirty="0">
                <a:solidFill>
                  <a:srgbClr val="070707"/>
                </a:solidFill>
                <a:latin typeface="宋体" panose="02010600030101010101" pitchFamily="2" charset="-122"/>
                <a:cs typeface="宋体" panose="02010600030101010101" pitchFamily="2" charset="-122"/>
              </a:rPr>
              <a:t>线的</a:t>
            </a:r>
            <a:r>
              <a:rPr sz="1800" dirty="0">
                <a:solidFill>
                  <a:srgbClr val="FF0000"/>
                </a:solidFill>
                <a:latin typeface="宋体" panose="02010600030101010101" pitchFamily="2" charset="-122"/>
                <a:cs typeface="宋体" panose="02010600030101010101" pitchFamily="2" charset="-122"/>
              </a:rPr>
              <a:t>谷时用电占比都低于企业管控值</a:t>
            </a:r>
            <a:r>
              <a:rPr sz="1800" b="1" spc="-10" dirty="0">
                <a:solidFill>
                  <a:srgbClr val="FF0000"/>
                </a:solidFill>
                <a:latin typeface="Calibri" panose="020F0502020204030204"/>
                <a:cs typeface="Calibri" panose="020F0502020204030204"/>
              </a:rPr>
              <a:t>----</a:t>
            </a:r>
            <a:r>
              <a:rPr sz="1800" b="1" spc="-25" dirty="0">
                <a:solidFill>
                  <a:srgbClr val="FF0000"/>
                </a:solidFill>
                <a:latin typeface="Calibri" panose="020F0502020204030204"/>
                <a:cs typeface="Calibri" panose="020F0502020204030204"/>
              </a:rPr>
              <a:t>40%</a:t>
            </a:r>
            <a:r>
              <a:rPr sz="1800" spc="-50" dirty="0">
                <a:solidFill>
                  <a:srgbClr val="070707"/>
                </a:solidFill>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grpSp>
        <p:nvGrpSpPr>
          <p:cNvPr id="9" name="object 9"/>
          <p:cNvGrpSpPr/>
          <p:nvPr/>
        </p:nvGrpSpPr>
        <p:grpSpPr>
          <a:xfrm>
            <a:off x="303275" y="3089148"/>
            <a:ext cx="5541645" cy="1376680"/>
            <a:chOff x="303275" y="3089148"/>
            <a:chExt cx="5541645" cy="1376680"/>
          </a:xfrm>
        </p:grpSpPr>
        <p:pic>
          <p:nvPicPr>
            <p:cNvPr id="10" name="object 10"/>
            <p:cNvPicPr/>
            <p:nvPr/>
          </p:nvPicPr>
          <p:blipFill>
            <a:blip r:embed="rId3" cstate="print"/>
            <a:stretch>
              <a:fillRect/>
            </a:stretch>
          </p:blipFill>
          <p:spPr>
            <a:xfrm>
              <a:off x="303275" y="3089148"/>
              <a:ext cx="5541264" cy="1376172"/>
            </a:xfrm>
            <a:prstGeom prst="rect">
              <a:avLst/>
            </a:prstGeom>
          </p:spPr>
        </p:pic>
        <p:sp>
          <p:nvSpPr>
            <p:cNvPr id="11" name="object 11"/>
            <p:cNvSpPr/>
            <p:nvPr/>
          </p:nvSpPr>
          <p:spPr>
            <a:xfrm>
              <a:off x="3370897" y="3193402"/>
              <a:ext cx="1509395" cy="1185545"/>
            </a:xfrm>
            <a:custGeom>
              <a:avLst/>
              <a:gdLst/>
              <a:ahLst/>
              <a:cxnLst/>
              <a:rect l="l" t="t" r="r" b="b"/>
              <a:pathLst>
                <a:path w="1509395" h="1185545">
                  <a:moveTo>
                    <a:pt x="1508950" y="1185049"/>
                  </a:moveTo>
                  <a:lnTo>
                    <a:pt x="823150" y="557161"/>
                  </a:lnTo>
                  <a:lnTo>
                    <a:pt x="800767" y="558165"/>
                  </a:lnTo>
                  <a:lnTo>
                    <a:pt x="778119" y="558874"/>
                  </a:lnTo>
                  <a:lnTo>
                    <a:pt x="755238" y="559295"/>
                  </a:lnTo>
                  <a:lnTo>
                    <a:pt x="732154" y="559435"/>
                  </a:lnTo>
                  <a:lnTo>
                    <a:pt x="665514" y="558291"/>
                  </a:lnTo>
                  <a:lnTo>
                    <a:pt x="600549" y="554928"/>
                  </a:lnTo>
                  <a:lnTo>
                    <a:pt x="537520" y="549443"/>
                  </a:lnTo>
                  <a:lnTo>
                    <a:pt x="476683" y="541935"/>
                  </a:lnTo>
                  <a:lnTo>
                    <a:pt x="418298" y="532502"/>
                  </a:lnTo>
                  <a:lnTo>
                    <a:pt x="362623" y="521245"/>
                  </a:lnTo>
                  <a:lnTo>
                    <a:pt x="309917" y="508260"/>
                  </a:lnTo>
                  <a:lnTo>
                    <a:pt x="260437" y="493648"/>
                  </a:lnTo>
                  <a:lnTo>
                    <a:pt x="214444" y="477507"/>
                  </a:lnTo>
                  <a:lnTo>
                    <a:pt x="172194" y="459935"/>
                  </a:lnTo>
                  <a:lnTo>
                    <a:pt x="133947" y="441032"/>
                  </a:lnTo>
                  <a:lnTo>
                    <a:pt x="99961" y="420895"/>
                  </a:lnTo>
                  <a:lnTo>
                    <a:pt x="45805" y="377319"/>
                  </a:lnTo>
                  <a:lnTo>
                    <a:pt x="11796" y="329996"/>
                  </a:lnTo>
                  <a:lnTo>
                    <a:pt x="0" y="279717"/>
                  </a:lnTo>
                  <a:lnTo>
                    <a:pt x="2992" y="254257"/>
                  </a:lnTo>
                  <a:lnTo>
                    <a:pt x="26153" y="205357"/>
                  </a:lnTo>
                  <a:lnTo>
                    <a:pt x="70494" y="159809"/>
                  </a:lnTo>
                  <a:lnTo>
                    <a:pt x="133947" y="118402"/>
                  </a:lnTo>
                  <a:lnTo>
                    <a:pt x="172194" y="99499"/>
                  </a:lnTo>
                  <a:lnTo>
                    <a:pt x="214444" y="81927"/>
                  </a:lnTo>
                  <a:lnTo>
                    <a:pt x="260437" y="65786"/>
                  </a:lnTo>
                  <a:lnTo>
                    <a:pt x="309917" y="51174"/>
                  </a:lnTo>
                  <a:lnTo>
                    <a:pt x="362623" y="38189"/>
                  </a:lnTo>
                  <a:lnTo>
                    <a:pt x="418298" y="26932"/>
                  </a:lnTo>
                  <a:lnTo>
                    <a:pt x="476683" y="17499"/>
                  </a:lnTo>
                  <a:lnTo>
                    <a:pt x="537520" y="9991"/>
                  </a:lnTo>
                  <a:lnTo>
                    <a:pt x="600549" y="4506"/>
                  </a:lnTo>
                  <a:lnTo>
                    <a:pt x="665514" y="1143"/>
                  </a:lnTo>
                  <a:lnTo>
                    <a:pt x="732154" y="0"/>
                  </a:lnTo>
                  <a:lnTo>
                    <a:pt x="798797" y="1143"/>
                  </a:lnTo>
                  <a:lnTo>
                    <a:pt x="863763" y="4506"/>
                  </a:lnTo>
                  <a:lnTo>
                    <a:pt x="926794" y="9991"/>
                  </a:lnTo>
                  <a:lnTo>
                    <a:pt x="987631" y="17499"/>
                  </a:lnTo>
                  <a:lnTo>
                    <a:pt x="1046017" y="26932"/>
                  </a:lnTo>
                  <a:lnTo>
                    <a:pt x="1101692" y="38189"/>
                  </a:lnTo>
                  <a:lnTo>
                    <a:pt x="1154398" y="51174"/>
                  </a:lnTo>
                  <a:lnTo>
                    <a:pt x="1203877" y="65786"/>
                  </a:lnTo>
                  <a:lnTo>
                    <a:pt x="1249870" y="81927"/>
                  </a:lnTo>
                  <a:lnTo>
                    <a:pt x="1292119" y="99499"/>
                  </a:lnTo>
                  <a:lnTo>
                    <a:pt x="1330366" y="118402"/>
                  </a:lnTo>
                  <a:lnTo>
                    <a:pt x="1364351" y="138539"/>
                  </a:lnTo>
                  <a:lnTo>
                    <a:pt x="1418505" y="182115"/>
                  </a:lnTo>
                  <a:lnTo>
                    <a:pt x="1452514" y="229438"/>
                  </a:lnTo>
                  <a:lnTo>
                    <a:pt x="1464310" y="279717"/>
                  </a:lnTo>
                  <a:lnTo>
                    <a:pt x="1459845" y="310782"/>
                  </a:lnTo>
                  <a:lnTo>
                    <a:pt x="1425537" y="369747"/>
                  </a:lnTo>
                  <a:lnTo>
                    <a:pt x="1396633" y="397280"/>
                  </a:lnTo>
                  <a:lnTo>
                    <a:pt x="1360524" y="423268"/>
                  </a:lnTo>
                  <a:lnTo>
                    <a:pt x="1317677" y="447530"/>
                  </a:lnTo>
                  <a:lnTo>
                    <a:pt x="1268564" y="469880"/>
                  </a:lnTo>
                  <a:lnTo>
                    <a:pt x="1213655" y="490136"/>
                  </a:lnTo>
                  <a:lnTo>
                    <a:pt x="1153419" y="508115"/>
                  </a:lnTo>
                  <a:lnTo>
                    <a:pt x="1088326" y="523633"/>
                  </a:lnTo>
                  <a:lnTo>
                    <a:pt x="1508950" y="1185049"/>
                  </a:lnTo>
                  <a:close/>
                </a:path>
              </a:pathLst>
            </a:custGeom>
            <a:solidFill>
              <a:srgbClr val="517CC8"/>
            </a:solidFill>
          </p:spPr>
          <p:txBody>
            <a:bodyPr wrap="square" lIns="0" tIns="0" rIns="0" bIns="0" rtlCol="0"/>
            <a:lstStyle/>
            <a:p/>
          </p:txBody>
        </p:sp>
      </p:grpSp>
      <p:grpSp>
        <p:nvGrpSpPr>
          <p:cNvPr id="12" name="object 12"/>
          <p:cNvGrpSpPr/>
          <p:nvPr/>
        </p:nvGrpSpPr>
        <p:grpSpPr>
          <a:xfrm>
            <a:off x="303275" y="4855464"/>
            <a:ext cx="5541645" cy="1348740"/>
            <a:chOff x="303275" y="4855464"/>
            <a:chExt cx="5541645" cy="1348740"/>
          </a:xfrm>
        </p:grpSpPr>
        <p:pic>
          <p:nvPicPr>
            <p:cNvPr id="13" name="object 13"/>
            <p:cNvPicPr/>
            <p:nvPr/>
          </p:nvPicPr>
          <p:blipFill>
            <a:blip r:embed="rId4" cstate="print"/>
            <a:stretch>
              <a:fillRect/>
            </a:stretch>
          </p:blipFill>
          <p:spPr>
            <a:xfrm>
              <a:off x="303275" y="4855464"/>
              <a:ext cx="5541264" cy="1348739"/>
            </a:xfrm>
            <a:prstGeom prst="rect">
              <a:avLst/>
            </a:prstGeom>
          </p:spPr>
        </p:pic>
        <p:sp>
          <p:nvSpPr>
            <p:cNvPr id="14" name="object 14"/>
            <p:cNvSpPr/>
            <p:nvPr/>
          </p:nvSpPr>
          <p:spPr>
            <a:xfrm>
              <a:off x="3431857" y="4923142"/>
              <a:ext cx="1509395" cy="1185545"/>
            </a:xfrm>
            <a:custGeom>
              <a:avLst/>
              <a:gdLst/>
              <a:ahLst/>
              <a:cxnLst/>
              <a:rect l="l" t="t" r="r" b="b"/>
              <a:pathLst>
                <a:path w="1509395" h="1185545">
                  <a:moveTo>
                    <a:pt x="1508950" y="1185049"/>
                  </a:moveTo>
                  <a:lnTo>
                    <a:pt x="823150" y="557161"/>
                  </a:lnTo>
                  <a:lnTo>
                    <a:pt x="800767" y="558165"/>
                  </a:lnTo>
                  <a:lnTo>
                    <a:pt x="778119" y="558874"/>
                  </a:lnTo>
                  <a:lnTo>
                    <a:pt x="755238" y="559295"/>
                  </a:lnTo>
                  <a:lnTo>
                    <a:pt x="732154" y="559435"/>
                  </a:lnTo>
                  <a:lnTo>
                    <a:pt x="665514" y="558291"/>
                  </a:lnTo>
                  <a:lnTo>
                    <a:pt x="600549" y="554928"/>
                  </a:lnTo>
                  <a:lnTo>
                    <a:pt x="537520" y="549443"/>
                  </a:lnTo>
                  <a:lnTo>
                    <a:pt x="476683" y="541935"/>
                  </a:lnTo>
                  <a:lnTo>
                    <a:pt x="418298" y="532502"/>
                  </a:lnTo>
                  <a:lnTo>
                    <a:pt x="362623" y="521245"/>
                  </a:lnTo>
                  <a:lnTo>
                    <a:pt x="309917" y="508260"/>
                  </a:lnTo>
                  <a:lnTo>
                    <a:pt x="260437" y="493648"/>
                  </a:lnTo>
                  <a:lnTo>
                    <a:pt x="214444" y="477507"/>
                  </a:lnTo>
                  <a:lnTo>
                    <a:pt x="172194" y="459935"/>
                  </a:lnTo>
                  <a:lnTo>
                    <a:pt x="133947" y="441032"/>
                  </a:lnTo>
                  <a:lnTo>
                    <a:pt x="99961" y="420895"/>
                  </a:lnTo>
                  <a:lnTo>
                    <a:pt x="45805" y="377319"/>
                  </a:lnTo>
                  <a:lnTo>
                    <a:pt x="11796" y="329996"/>
                  </a:lnTo>
                  <a:lnTo>
                    <a:pt x="0" y="279717"/>
                  </a:lnTo>
                  <a:lnTo>
                    <a:pt x="2992" y="254257"/>
                  </a:lnTo>
                  <a:lnTo>
                    <a:pt x="26153" y="205357"/>
                  </a:lnTo>
                  <a:lnTo>
                    <a:pt x="70494" y="159809"/>
                  </a:lnTo>
                  <a:lnTo>
                    <a:pt x="133947" y="118402"/>
                  </a:lnTo>
                  <a:lnTo>
                    <a:pt x="172194" y="99499"/>
                  </a:lnTo>
                  <a:lnTo>
                    <a:pt x="214444" y="81927"/>
                  </a:lnTo>
                  <a:lnTo>
                    <a:pt x="260437" y="65786"/>
                  </a:lnTo>
                  <a:lnTo>
                    <a:pt x="309917" y="51174"/>
                  </a:lnTo>
                  <a:lnTo>
                    <a:pt x="362623" y="38189"/>
                  </a:lnTo>
                  <a:lnTo>
                    <a:pt x="418298" y="26932"/>
                  </a:lnTo>
                  <a:lnTo>
                    <a:pt x="476683" y="17499"/>
                  </a:lnTo>
                  <a:lnTo>
                    <a:pt x="537520" y="9991"/>
                  </a:lnTo>
                  <a:lnTo>
                    <a:pt x="600549" y="4506"/>
                  </a:lnTo>
                  <a:lnTo>
                    <a:pt x="665514" y="1143"/>
                  </a:lnTo>
                  <a:lnTo>
                    <a:pt x="732154" y="0"/>
                  </a:lnTo>
                  <a:lnTo>
                    <a:pt x="798797" y="1143"/>
                  </a:lnTo>
                  <a:lnTo>
                    <a:pt x="863763" y="4506"/>
                  </a:lnTo>
                  <a:lnTo>
                    <a:pt x="926794" y="9991"/>
                  </a:lnTo>
                  <a:lnTo>
                    <a:pt x="987631" y="17499"/>
                  </a:lnTo>
                  <a:lnTo>
                    <a:pt x="1046017" y="26932"/>
                  </a:lnTo>
                  <a:lnTo>
                    <a:pt x="1101692" y="38189"/>
                  </a:lnTo>
                  <a:lnTo>
                    <a:pt x="1154398" y="51174"/>
                  </a:lnTo>
                  <a:lnTo>
                    <a:pt x="1203877" y="65786"/>
                  </a:lnTo>
                  <a:lnTo>
                    <a:pt x="1249870" y="81927"/>
                  </a:lnTo>
                  <a:lnTo>
                    <a:pt x="1292119" y="99499"/>
                  </a:lnTo>
                  <a:lnTo>
                    <a:pt x="1330366" y="118402"/>
                  </a:lnTo>
                  <a:lnTo>
                    <a:pt x="1364351" y="138539"/>
                  </a:lnTo>
                  <a:lnTo>
                    <a:pt x="1418505" y="182115"/>
                  </a:lnTo>
                  <a:lnTo>
                    <a:pt x="1452514" y="229438"/>
                  </a:lnTo>
                  <a:lnTo>
                    <a:pt x="1464309" y="279717"/>
                  </a:lnTo>
                  <a:lnTo>
                    <a:pt x="1459845" y="310782"/>
                  </a:lnTo>
                  <a:lnTo>
                    <a:pt x="1425537" y="369747"/>
                  </a:lnTo>
                  <a:lnTo>
                    <a:pt x="1396633" y="397280"/>
                  </a:lnTo>
                  <a:lnTo>
                    <a:pt x="1360524" y="423268"/>
                  </a:lnTo>
                  <a:lnTo>
                    <a:pt x="1317677" y="447530"/>
                  </a:lnTo>
                  <a:lnTo>
                    <a:pt x="1268564" y="469880"/>
                  </a:lnTo>
                  <a:lnTo>
                    <a:pt x="1213655" y="490136"/>
                  </a:lnTo>
                  <a:lnTo>
                    <a:pt x="1153419" y="508115"/>
                  </a:lnTo>
                  <a:lnTo>
                    <a:pt x="1088326" y="523633"/>
                  </a:lnTo>
                  <a:lnTo>
                    <a:pt x="1508950" y="1185049"/>
                  </a:lnTo>
                  <a:close/>
                </a:path>
              </a:pathLst>
            </a:custGeom>
            <a:solidFill>
              <a:srgbClr val="517CC8"/>
            </a:solidFill>
          </p:spPr>
          <p:txBody>
            <a:bodyPr wrap="square" lIns="0" tIns="0" rIns="0" bIns="0" rtlCol="0"/>
            <a:lstStyle/>
            <a:p/>
          </p:txBody>
        </p:sp>
      </p:grpSp>
      <p:grpSp>
        <p:nvGrpSpPr>
          <p:cNvPr id="15" name="object 15"/>
          <p:cNvGrpSpPr/>
          <p:nvPr/>
        </p:nvGrpSpPr>
        <p:grpSpPr>
          <a:xfrm>
            <a:off x="5940552" y="3095244"/>
            <a:ext cx="5514340" cy="1350645"/>
            <a:chOff x="5940552" y="3095244"/>
            <a:chExt cx="5514340" cy="1350645"/>
          </a:xfrm>
        </p:grpSpPr>
        <p:pic>
          <p:nvPicPr>
            <p:cNvPr id="16" name="object 16"/>
            <p:cNvPicPr/>
            <p:nvPr/>
          </p:nvPicPr>
          <p:blipFill>
            <a:blip r:embed="rId5" cstate="print"/>
            <a:stretch>
              <a:fillRect/>
            </a:stretch>
          </p:blipFill>
          <p:spPr>
            <a:xfrm>
              <a:off x="5940552" y="3095244"/>
              <a:ext cx="5513832" cy="1350264"/>
            </a:xfrm>
            <a:prstGeom prst="rect">
              <a:avLst/>
            </a:prstGeom>
          </p:spPr>
        </p:pic>
        <p:sp>
          <p:nvSpPr>
            <p:cNvPr id="17" name="object 17"/>
            <p:cNvSpPr/>
            <p:nvPr/>
          </p:nvSpPr>
          <p:spPr>
            <a:xfrm>
              <a:off x="8892819" y="3190862"/>
              <a:ext cx="1649095" cy="1216660"/>
            </a:xfrm>
            <a:custGeom>
              <a:avLst/>
              <a:gdLst/>
              <a:ahLst/>
              <a:cxnLst/>
              <a:rect l="l" t="t" r="r" b="b"/>
              <a:pathLst>
                <a:path w="1649095" h="1216660">
                  <a:moveTo>
                    <a:pt x="1648688" y="1216545"/>
                  </a:moveTo>
                  <a:lnTo>
                    <a:pt x="911072" y="588657"/>
                  </a:lnTo>
                  <a:lnTo>
                    <a:pt x="885122" y="589749"/>
                  </a:lnTo>
                  <a:lnTo>
                    <a:pt x="858783" y="590540"/>
                  </a:lnTo>
                  <a:lnTo>
                    <a:pt x="832116" y="591022"/>
                  </a:lnTo>
                  <a:lnTo>
                    <a:pt x="805179" y="591184"/>
                  </a:lnTo>
                  <a:lnTo>
                    <a:pt x="739142" y="590205"/>
                  </a:lnTo>
                  <a:lnTo>
                    <a:pt x="674575" y="587316"/>
                  </a:lnTo>
                  <a:lnTo>
                    <a:pt x="611685" y="582593"/>
                  </a:lnTo>
                  <a:lnTo>
                    <a:pt x="550680" y="576114"/>
                  </a:lnTo>
                  <a:lnTo>
                    <a:pt x="491766" y="567955"/>
                  </a:lnTo>
                  <a:lnTo>
                    <a:pt x="435152" y="558190"/>
                  </a:lnTo>
                  <a:lnTo>
                    <a:pt x="381044" y="546897"/>
                  </a:lnTo>
                  <a:lnTo>
                    <a:pt x="329650" y="534151"/>
                  </a:lnTo>
                  <a:lnTo>
                    <a:pt x="281176" y="520028"/>
                  </a:lnTo>
                  <a:lnTo>
                    <a:pt x="235831" y="504605"/>
                  </a:lnTo>
                  <a:lnTo>
                    <a:pt x="193820" y="487958"/>
                  </a:lnTo>
                  <a:lnTo>
                    <a:pt x="155352" y="470163"/>
                  </a:lnTo>
                  <a:lnTo>
                    <a:pt x="120634" y="451295"/>
                  </a:lnTo>
                  <a:lnTo>
                    <a:pt x="63274" y="410648"/>
                  </a:lnTo>
                  <a:lnTo>
                    <a:pt x="23400" y="366625"/>
                  </a:lnTo>
                  <a:lnTo>
                    <a:pt x="2669" y="319834"/>
                  </a:lnTo>
                  <a:lnTo>
                    <a:pt x="0" y="295592"/>
                  </a:lnTo>
                  <a:lnTo>
                    <a:pt x="2669" y="271348"/>
                  </a:lnTo>
                  <a:lnTo>
                    <a:pt x="23400" y="224555"/>
                  </a:lnTo>
                  <a:lnTo>
                    <a:pt x="63274" y="180531"/>
                  </a:lnTo>
                  <a:lnTo>
                    <a:pt x="120634" y="139883"/>
                  </a:lnTo>
                  <a:lnTo>
                    <a:pt x="155352" y="121016"/>
                  </a:lnTo>
                  <a:lnTo>
                    <a:pt x="193820" y="103221"/>
                  </a:lnTo>
                  <a:lnTo>
                    <a:pt x="235831" y="86574"/>
                  </a:lnTo>
                  <a:lnTo>
                    <a:pt x="281176" y="71151"/>
                  </a:lnTo>
                  <a:lnTo>
                    <a:pt x="329650" y="57030"/>
                  </a:lnTo>
                  <a:lnTo>
                    <a:pt x="381044" y="44284"/>
                  </a:lnTo>
                  <a:lnTo>
                    <a:pt x="435152" y="32992"/>
                  </a:lnTo>
                  <a:lnTo>
                    <a:pt x="491766" y="23228"/>
                  </a:lnTo>
                  <a:lnTo>
                    <a:pt x="550680" y="15068"/>
                  </a:lnTo>
                  <a:lnTo>
                    <a:pt x="611685" y="8590"/>
                  </a:lnTo>
                  <a:lnTo>
                    <a:pt x="674575" y="3868"/>
                  </a:lnTo>
                  <a:lnTo>
                    <a:pt x="739142" y="979"/>
                  </a:lnTo>
                  <a:lnTo>
                    <a:pt x="805179" y="0"/>
                  </a:lnTo>
                  <a:lnTo>
                    <a:pt x="871217" y="979"/>
                  </a:lnTo>
                  <a:lnTo>
                    <a:pt x="935784" y="3868"/>
                  </a:lnTo>
                  <a:lnTo>
                    <a:pt x="998674" y="8590"/>
                  </a:lnTo>
                  <a:lnTo>
                    <a:pt x="1059679" y="15068"/>
                  </a:lnTo>
                  <a:lnTo>
                    <a:pt x="1118593" y="23228"/>
                  </a:lnTo>
                  <a:lnTo>
                    <a:pt x="1175207" y="32992"/>
                  </a:lnTo>
                  <a:lnTo>
                    <a:pt x="1229315" y="44284"/>
                  </a:lnTo>
                  <a:lnTo>
                    <a:pt x="1280709" y="57030"/>
                  </a:lnTo>
                  <a:lnTo>
                    <a:pt x="1329183" y="71151"/>
                  </a:lnTo>
                  <a:lnTo>
                    <a:pt x="1374528" y="86574"/>
                  </a:lnTo>
                  <a:lnTo>
                    <a:pt x="1416539" y="103221"/>
                  </a:lnTo>
                  <a:lnTo>
                    <a:pt x="1455007" y="121016"/>
                  </a:lnTo>
                  <a:lnTo>
                    <a:pt x="1489725" y="139883"/>
                  </a:lnTo>
                  <a:lnTo>
                    <a:pt x="1547085" y="180531"/>
                  </a:lnTo>
                  <a:lnTo>
                    <a:pt x="1586959" y="224555"/>
                  </a:lnTo>
                  <a:lnTo>
                    <a:pt x="1607690" y="271348"/>
                  </a:lnTo>
                  <a:lnTo>
                    <a:pt x="1610360" y="295592"/>
                  </a:lnTo>
                  <a:lnTo>
                    <a:pt x="1606353" y="325263"/>
                  </a:lnTo>
                  <a:lnTo>
                    <a:pt x="1575440" y="381938"/>
                  </a:lnTo>
                  <a:lnTo>
                    <a:pt x="1516526" y="434104"/>
                  </a:lnTo>
                  <a:lnTo>
                    <a:pt x="1477518" y="458137"/>
                  </a:lnTo>
                  <a:lnTo>
                    <a:pt x="1432649" y="480613"/>
                  </a:lnTo>
                  <a:lnTo>
                    <a:pt x="1382299" y="501389"/>
                  </a:lnTo>
                  <a:lnTo>
                    <a:pt x="1326846" y="520321"/>
                  </a:lnTo>
                  <a:lnTo>
                    <a:pt x="1266672" y="537266"/>
                  </a:lnTo>
                  <a:lnTo>
                    <a:pt x="1202156" y="552081"/>
                  </a:lnTo>
                  <a:lnTo>
                    <a:pt x="1648688" y="1216545"/>
                  </a:lnTo>
                  <a:close/>
                </a:path>
              </a:pathLst>
            </a:custGeom>
            <a:solidFill>
              <a:srgbClr val="517CC8"/>
            </a:solidFill>
          </p:spPr>
          <p:txBody>
            <a:bodyPr wrap="square" lIns="0" tIns="0" rIns="0" bIns="0" rtlCol="0"/>
            <a:lstStyle/>
            <a:p/>
          </p:txBody>
        </p:sp>
      </p:grpSp>
      <p:grpSp>
        <p:nvGrpSpPr>
          <p:cNvPr id="18" name="object 18"/>
          <p:cNvGrpSpPr/>
          <p:nvPr/>
        </p:nvGrpSpPr>
        <p:grpSpPr>
          <a:xfrm>
            <a:off x="5940552" y="4831079"/>
            <a:ext cx="5535295" cy="1371600"/>
            <a:chOff x="5940552" y="4831079"/>
            <a:chExt cx="5535295" cy="1371600"/>
          </a:xfrm>
        </p:grpSpPr>
        <p:pic>
          <p:nvPicPr>
            <p:cNvPr id="19" name="object 19"/>
            <p:cNvPicPr/>
            <p:nvPr/>
          </p:nvPicPr>
          <p:blipFill>
            <a:blip r:embed="rId6" cstate="print"/>
            <a:stretch>
              <a:fillRect/>
            </a:stretch>
          </p:blipFill>
          <p:spPr>
            <a:xfrm>
              <a:off x="5940552" y="4831079"/>
              <a:ext cx="5535167" cy="1371600"/>
            </a:xfrm>
            <a:prstGeom prst="rect">
              <a:avLst/>
            </a:prstGeom>
          </p:spPr>
        </p:pic>
        <p:sp>
          <p:nvSpPr>
            <p:cNvPr id="20" name="object 20"/>
            <p:cNvSpPr/>
            <p:nvPr/>
          </p:nvSpPr>
          <p:spPr>
            <a:xfrm>
              <a:off x="8883294" y="4958702"/>
              <a:ext cx="1649095" cy="1216660"/>
            </a:xfrm>
            <a:custGeom>
              <a:avLst/>
              <a:gdLst/>
              <a:ahLst/>
              <a:cxnLst/>
              <a:rect l="l" t="t" r="r" b="b"/>
              <a:pathLst>
                <a:path w="1649095" h="1216660">
                  <a:moveTo>
                    <a:pt x="1649069" y="1216545"/>
                  </a:moveTo>
                  <a:lnTo>
                    <a:pt x="911453" y="588657"/>
                  </a:lnTo>
                  <a:lnTo>
                    <a:pt x="885282" y="589749"/>
                  </a:lnTo>
                  <a:lnTo>
                    <a:pt x="858831" y="590540"/>
                  </a:lnTo>
                  <a:lnTo>
                    <a:pt x="832122" y="591022"/>
                  </a:lnTo>
                  <a:lnTo>
                    <a:pt x="805179" y="591185"/>
                  </a:lnTo>
                  <a:lnTo>
                    <a:pt x="739142" y="590205"/>
                  </a:lnTo>
                  <a:lnTo>
                    <a:pt x="674575" y="587316"/>
                  </a:lnTo>
                  <a:lnTo>
                    <a:pt x="611685" y="582593"/>
                  </a:lnTo>
                  <a:lnTo>
                    <a:pt x="550680" y="576114"/>
                  </a:lnTo>
                  <a:lnTo>
                    <a:pt x="491766" y="567955"/>
                  </a:lnTo>
                  <a:lnTo>
                    <a:pt x="435152" y="558190"/>
                  </a:lnTo>
                  <a:lnTo>
                    <a:pt x="381044" y="546897"/>
                  </a:lnTo>
                  <a:lnTo>
                    <a:pt x="329650" y="534151"/>
                  </a:lnTo>
                  <a:lnTo>
                    <a:pt x="281176" y="520028"/>
                  </a:lnTo>
                  <a:lnTo>
                    <a:pt x="235831" y="504605"/>
                  </a:lnTo>
                  <a:lnTo>
                    <a:pt x="193820" y="487958"/>
                  </a:lnTo>
                  <a:lnTo>
                    <a:pt x="155352" y="470163"/>
                  </a:lnTo>
                  <a:lnTo>
                    <a:pt x="120634" y="451295"/>
                  </a:lnTo>
                  <a:lnTo>
                    <a:pt x="63274" y="410648"/>
                  </a:lnTo>
                  <a:lnTo>
                    <a:pt x="23400" y="366625"/>
                  </a:lnTo>
                  <a:lnTo>
                    <a:pt x="2669" y="319834"/>
                  </a:lnTo>
                  <a:lnTo>
                    <a:pt x="0" y="295592"/>
                  </a:lnTo>
                  <a:lnTo>
                    <a:pt x="2669" y="271348"/>
                  </a:lnTo>
                  <a:lnTo>
                    <a:pt x="23400" y="224555"/>
                  </a:lnTo>
                  <a:lnTo>
                    <a:pt x="63274" y="180531"/>
                  </a:lnTo>
                  <a:lnTo>
                    <a:pt x="120634" y="139883"/>
                  </a:lnTo>
                  <a:lnTo>
                    <a:pt x="155352" y="121016"/>
                  </a:lnTo>
                  <a:lnTo>
                    <a:pt x="193820" y="103221"/>
                  </a:lnTo>
                  <a:lnTo>
                    <a:pt x="235831" y="86574"/>
                  </a:lnTo>
                  <a:lnTo>
                    <a:pt x="281176" y="71151"/>
                  </a:lnTo>
                  <a:lnTo>
                    <a:pt x="329650" y="57030"/>
                  </a:lnTo>
                  <a:lnTo>
                    <a:pt x="381044" y="44284"/>
                  </a:lnTo>
                  <a:lnTo>
                    <a:pt x="435152" y="32992"/>
                  </a:lnTo>
                  <a:lnTo>
                    <a:pt x="491766" y="23228"/>
                  </a:lnTo>
                  <a:lnTo>
                    <a:pt x="550680" y="15068"/>
                  </a:lnTo>
                  <a:lnTo>
                    <a:pt x="611685" y="8590"/>
                  </a:lnTo>
                  <a:lnTo>
                    <a:pt x="674575" y="3868"/>
                  </a:lnTo>
                  <a:lnTo>
                    <a:pt x="739142" y="979"/>
                  </a:lnTo>
                  <a:lnTo>
                    <a:pt x="805179" y="0"/>
                  </a:lnTo>
                  <a:lnTo>
                    <a:pt x="871217" y="979"/>
                  </a:lnTo>
                  <a:lnTo>
                    <a:pt x="935784" y="3868"/>
                  </a:lnTo>
                  <a:lnTo>
                    <a:pt x="998674" y="8590"/>
                  </a:lnTo>
                  <a:lnTo>
                    <a:pt x="1059679" y="15068"/>
                  </a:lnTo>
                  <a:lnTo>
                    <a:pt x="1118593" y="23228"/>
                  </a:lnTo>
                  <a:lnTo>
                    <a:pt x="1175207" y="32992"/>
                  </a:lnTo>
                  <a:lnTo>
                    <a:pt x="1229315" y="44284"/>
                  </a:lnTo>
                  <a:lnTo>
                    <a:pt x="1280709" y="57030"/>
                  </a:lnTo>
                  <a:lnTo>
                    <a:pt x="1329183" y="71151"/>
                  </a:lnTo>
                  <a:lnTo>
                    <a:pt x="1374528" y="86574"/>
                  </a:lnTo>
                  <a:lnTo>
                    <a:pt x="1416539" y="103221"/>
                  </a:lnTo>
                  <a:lnTo>
                    <a:pt x="1455007" y="121016"/>
                  </a:lnTo>
                  <a:lnTo>
                    <a:pt x="1489725" y="139883"/>
                  </a:lnTo>
                  <a:lnTo>
                    <a:pt x="1547085" y="180531"/>
                  </a:lnTo>
                  <a:lnTo>
                    <a:pt x="1586959" y="224555"/>
                  </a:lnTo>
                  <a:lnTo>
                    <a:pt x="1607690" y="271348"/>
                  </a:lnTo>
                  <a:lnTo>
                    <a:pt x="1610360" y="295592"/>
                  </a:lnTo>
                  <a:lnTo>
                    <a:pt x="1606353" y="325263"/>
                  </a:lnTo>
                  <a:lnTo>
                    <a:pt x="1575448" y="381938"/>
                  </a:lnTo>
                  <a:lnTo>
                    <a:pt x="1516562" y="434104"/>
                  </a:lnTo>
                  <a:lnTo>
                    <a:pt x="1477580" y="458137"/>
                  </a:lnTo>
                  <a:lnTo>
                    <a:pt x="1432747" y="480613"/>
                  </a:lnTo>
                  <a:lnTo>
                    <a:pt x="1382445" y="501389"/>
                  </a:lnTo>
                  <a:lnTo>
                    <a:pt x="1327055" y="520321"/>
                  </a:lnTo>
                  <a:lnTo>
                    <a:pt x="1266959" y="537266"/>
                  </a:lnTo>
                  <a:lnTo>
                    <a:pt x="1202537" y="552081"/>
                  </a:lnTo>
                  <a:lnTo>
                    <a:pt x="1649069" y="1216545"/>
                  </a:lnTo>
                  <a:close/>
                </a:path>
              </a:pathLst>
            </a:custGeom>
            <a:solidFill>
              <a:srgbClr val="517CC8"/>
            </a:solidFill>
          </p:spPr>
          <p:txBody>
            <a:bodyPr wrap="square" lIns="0" tIns="0" rIns="0" bIns="0" rtlCol="0"/>
            <a:lstStyle/>
            <a:p/>
          </p:txBody>
        </p:sp>
      </p:grpSp>
      <p:sp>
        <p:nvSpPr>
          <p:cNvPr id="21" name="object 21"/>
          <p:cNvSpPr txBox="1"/>
          <p:nvPr/>
        </p:nvSpPr>
        <p:spPr>
          <a:xfrm>
            <a:off x="3639540" y="3208870"/>
            <a:ext cx="922019" cy="381000"/>
          </a:xfrm>
          <a:prstGeom prst="rect">
            <a:avLst/>
          </a:prstGeom>
        </p:spPr>
        <p:txBody>
          <a:bodyPr vert="horz" wrap="square" lIns="0" tIns="38100" rIns="0" bIns="0" rtlCol="0">
            <a:spAutoFit/>
          </a:bodyPr>
          <a:lstStyle/>
          <a:p>
            <a:pPr algn="ctr">
              <a:lnSpc>
                <a:spcPct val="100000"/>
              </a:lnSpc>
              <a:spcBef>
                <a:spcPts val="300"/>
              </a:spcBef>
            </a:pPr>
            <a:r>
              <a:rPr sz="1000" spc="-10" dirty="0">
                <a:solidFill>
                  <a:srgbClr val="FFFF00"/>
                </a:solidFill>
                <a:latin typeface="微软雅黑" panose="020B0503020204020204" charset="-122"/>
                <a:cs typeface="微软雅黑" panose="020B0503020204020204" charset="-122"/>
              </a:rPr>
              <a:t>2022.5</a:t>
            </a:r>
            <a:endParaRPr sz="1000">
              <a:latin typeface="微软雅黑" panose="020B0503020204020204" charset="-122"/>
              <a:cs typeface="微软雅黑" panose="020B0503020204020204" charset="-122"/>
            </a:endParaRPr>
          </a:p>
          <a:p>
            <a:pPr algn="ctr">
              <a:lnSpc>
                <a:spcPct val="100000"/>
              </a:lnSpc>
              <a:spcBef>
                <a:spcPts val="200"/>
              </a:spcBef>
            </a:pPr>
            <a:r>
              <a:rPr sz="1000" spc="-15" dirty="0">
                <a:solidFill>
                  <a:srgbClr val="FFFF00"/>
                </a:solidFill>
                <a:latin typeface="微软雅黑" panose="020B0503020204020204" charset="-122"/>
                <a:cs typeface="微软雅黑" panose="020B0503020204020204" charset="-122"/>
              </a:rPr>
              <a:t>谷电占比：</a:t>
            </a:r>
            <a:r>
              <a:rPr sz="1000" spc="-20" dirty="0">
                <a:solidFill>
                  <a:srgbClr val="FFFF00"/>
                </a:solidFill>
                <a:latin typeface="微软雅黑" panose="020B0503020204020204" charset="-122"/>
                <a:cs typeface="微软雅黑" panose="020B0503020204020204" charset="-122"/>
              </a:rPr>
              <a:t>36%</a:t>
            </a:r>
            <a:endParaRPr sz="1000">
              <a:latin typeface="微软雅黑" panose="020B0503020204020204" charset="-122"/>
              <a:cs typeface="微软雅黑" panose="020B0503020204020204" charset="-122"/>
            </a:endParaRPr>
          </a:p>
        </p:txBody>
      </p:sp>
      <p:sp>
        <p:nvSpPr>
          <p:cNvPr id="22" name="object 22"/>
          <p:cNvSpPr txBox="1"/>
          <p:nvPr/>
        </p:nvSpPr>
        <p:spPr>
          <a:xfrm>
            <a:off x="3647795" y="4938610"/>
            <a:ext cx="1026794" cy="381000"/>
          </a:xfrm>
          <a:prstGeom prst="rect">
            <a:avLst/>
          </a:prstGeom>
        </p:spPr>
        <p:txBody>
          <a:bodyPr vert="horz" wrap="square" lIns="0" tIns="38100" rIns="0" bIns="0" rtlCol="0">
            <a:spAutoFit/>
          </a:bodyPr>
          <a:lstStyle/>
          <a:p>
            <a:pPr algn="ctr">
              <a:lnSpc>
                <a:spcPct val="100000"/>
              </a:lnSpc>
              <a:spcBef>
                <a:spcPts val="300"/>
              </a:spcBef>
            </a:pPr>
            <a:r>
              <a:rPr sz="1000" spc="-10" dirty="0">
                <a:solidFill>
                  <a:srgbClr val="FFFF00"/>
                </a:solidFill>
                <a:latin typeface="微软雅黑" panose="020B0503020204020204" charset="-122"/>
                <a:cs typeface="微软雅黑" panose="020B0503020204020204" charset="-122"/>
              </a:rPr>
              <a:t>2022.4</a:t>
            </a:r>
            <a:endParaRPr sz="1000">
              <a:latin typeface="微软雅黑" panose="020B0503020204020204" charset="-122"/>
              <a:cs typeface="微软雅黑" panose="020B0503020204020204" charset="-122"/>
            </a:endParaRPr>
          </a:p>
          <a:p>
            <a:pPr algn="ctr">
              <a:lnSpc>
                <a:spcPct val="100000"/>
              </a:lnSpc>
              <a:spcBef>
                <a:spcPts val="200"/>
              </a:spcBef>
            </a:pPr>
            <a:r>
              <a:rPr sz="1000" spc="-10" dirty="0">
                <a:solidFill>
                  <a:srgbClr val="FFFF00"/>
                </a:solidFill>
                <a:latin typeface="微软雅黑" panose="020B0503020204020204" charset="-122"/>
                <a:cs typeface="微软雅黑" panose="020B0503020204020204" charset="-122"/>
              </a:rPr>
              <a:t>谷电占比：27.9%</a:t>
            </a:r>
            <a:endParaRPr sz="1000">
              <a:latin typeface="微软雅黑" panose="020B0503020204020204" charset="-122"/>
              <a:cs typeface="微软雅黑" panose="020B0503020204020204" charset="-122"/>
            </a:endParaRPr>
          </a:p>
        </p:txBody>
      </p:sp>
      <p:sp>
        <p:nvSpPr>
          <p:cNvPr id="23" name="object 23"/>
          <p:cNvSpPr txBox="1"/>
          <p:nvPr/>
        </p:nvSpPr>
        <p:spPr>
          <a:xfrm>
            <a:off x="9151594" y="3206318"/>
            <a:ext cx="1101090" cy="381000"/>
          </a:xfrm>
          <a:prstGeom prst="rect">
            <a:avLst/>
          </a:prstGeom>
        </p:spPr>
        <p:txBody>
          <a:bodyPr vert="horz" wrap="square" lIns="0" tIns="38100" rIns="0" bIns="0" rtlCol="0">
            <a:spAutoFit/>
          </a:bodyPr>
          <a:lstStyle/>
          <a:p>
            <a:pPr algn="ctr">
              <a:lnSpc>
                <a:spcPct val="100000"/>
              </a:lnSpc>
              <a:spcBef>
                <a:spcPts val="300"/>
              </a:spcBef>
            </a:pPr>
            <a:r>
              <a:rPr sz="1000" spc="-10" dirty="0">
                <a:solidFill>
                  <a:srgbClr val="FFFF00"/>
                </a:solidFill>
                <a:latin typeface="微软雅黑" panose="020B0503020204020204" charset="-122"/>
                <a:cs typeface="微软雅黑" panose="020B0503020204020204" charset="-122"/>
              </a:rPr>
              <a:t>2022.3</a:t>
            </a:r>
            <a:endParaRPr sz="1000">
              <a:latin typeface="微软雅黑" panose="020B0503020204020204" charset="-122"/>
              <a:cs typeface="微软雅黑" panose="020B0503020204020204" charset="-122"/>
            </a:endParaRPr>
          </a:p>
          <a:p>
            <a:pPr algn="ctr">
              <a:lnSpc>
                <a:spcPct val="100000"/>
              </a:lnSpc>
              <a:spcBef>
                <a:spcPts val="200"/>
              </a:spcBef>
            </a:pPr>
            <a:r>
              <a:rPr sz="1000" spc="-10" dirty="0">
                <a:solidFill>
                  <a:srgbClr val="FFFF00"/>
                </a:solidFill>
                <a:latin typeface="微软雅黑" panose="020B0503020204020204" charset="-122"/>
                <a:cs typeface="微软雅黑" panose="020B0503020204020204" charset="-122"/>
              </a:rPr>
              <a:t>谷电占比：28.34%</a:t>
            </a:r>
            <a:endParaRPr sz="1000">
              <a:latin typeface="微软雅黑" panose="020B0503020204020204" charset="-122"/>
              <a:cs typeface="微软雅黑" panose="020B0503020204020204" charset="-122"/>
            </a:endParaRPr>
          </a:p>
        </p:txBody>
      </p:sp>
      <p:sp>
        <p:nvSpPr>
          <p:cNvPr id="24" name="object 24"/>
          <p:cNvSpPr txBox="1"/>
          <p:nvPr/>
        </p:nvSpPr>
        <p:spPr>
          <a:xfrm>
            <a:off x="9142069" y="4974158"/>
            <a:ext cx="1101090" cy="381000"/>
          </a:xfrm>
          <a:prstGeom prst="rect">
            <a:avLst/>
          </a:prstGeom>
        </p:spPr>
        <p:txBody>
          <a:bodyPr vert="horz" wrap="square" lIns="0" tIns="38100" rIns="0" bIns="0" rtlCol="0">
            <a:spAutoFit/>
          </a:bodyPr>
          <a:lstStyle/>
          <a:p>
            <a:pPr algn="ctr">
              <a:lnSpc>
                <a:spcPct val="100000"/>
              </a:lnSpc>
              <a:spcBef>
                <a:spcPts val="300"/>
              </a:spcBef>
            </a:pPr>
            <a:r>
              <a:rPr sz="1000" spc="-10" dirty="0">
                <a:solidFill>
                  <a:srgbClr val="FFFF00"/>
                </a:solidFill>
                <a:latin typeface="微软雅黑" panose="020B0503020204020204" charset="-122"/>
                <a:cs typeface="微软雅黑" panose="020B0503020204020204" charset="-122"/>
              </a:rPr>
              <a:t>2022.2</a:t>
            </a:r>
            <a:endParaRPr sz="1000">
              <a:latin typeface="微软雅黑" panose="020B0503020204020204" charset="-122"/>
              <a:cs typeface="微软雅黑" panose="020B0503020204020204" charset="-122"/>
            </a:endParaRPr>
          </a:p>
          <a:p>
            <a:pPr algn="ctr">
              <a:lnSpc>
                <a:spcPct val="100000"/>
              </a:lnSpc>
              <a:spcBef>
                <a:spcPts val="200"/>
              </a:spcBef>
            </a:pPr>
            <a:r>
              <a:rPr sz="1000" spc="-10" dirty="0">
                <a:solidFill>
                  <a:srgbClr val="FFFF00"/>
                </a:solidFill>
                <a:latin typeface="微软雅黑" panose="020B0503020204020204" charset="-122"/>
                <a:cs typeface="微软雅黑" panose="020B0503020204020204" charset="-122"/>
              </a:rPr>
              <a:t>谷电占比：25.09%</a:t>
            </a:r>
            <a:endParaRPr sz="1000">
              <a:latin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p:nvPr/>
        </p:nvSpPr>
        <p:spPr>
          <a:xfrm>
            <a:off x="413600" y="196176"/>
            <a:ext cx="737870" cy="451484"/>
          </a:xfrm>
          <a:prstGeom prst="rect">
            <a:avLst/>
          </a:prstGeom>
        </p:spPr>
        <p:txBody>
          <a:bodyPr vert="horz" wrap="square" lIns="0" tIns="12065" rIns="0" bIns="0" rtlCol="0">
            <a:spAutoFit/>
          </a:bodyPr>
          <a:lstStyle/>
          <a:p>
            <a:pPr marL="12700">
              <a:lnSpc>
                <a:spcPct val="100000"/>
              </a:lnSpc>
              <a:spcBef>
                <a:spcPts val="95"/>
              </a:spcBef>
            </a:pPr>
            <a:r>
              <a:rPr sz="2800" b="1" spc="-30" dirty="0">
                <a:solidFill>
                  <a:srgbClr val="C00000"/>
                </a:solidFill>
                <a:latin typeface="Microsoft JhengHei" panose="020B0604030504040204" charset="-120"/>
                <a:cs typeface="Microsoft JhengHei" panose="020B0604030504040204" charset="-120"/>
              </a:rPr>
              <a:t>目录</a:t>
            </a:r>
            <a:endParaRPr sz="2800">
              <a:latin typeface="Microsoft JhengHei" panose="020B0604030504040204" charset="-120"/>
              <a:cs typeface="Microsoft JhengHei" panose="020B0604030504040204" charset="-120"/>
            </a:endParaRPr>
          </a:p>
        </p:txBody>
      </p:sp>
      <p:sp>
        <p:nvSpPr>
          <p:cNvPr id="6" name="object 6"/>
          <p:cNvSpPr txBox="1"/>
          <p:nvPr/>
        </p:nvSpPr>
        <p:spPr>
          <a:xfrm>
            <a:off x="3393293" y="2361488"/>
            <a:ext cx="380365" cy="1781175"/>
          </a:xfrm>
          <a:prstGeom prst="rect">
            <a:avLst/>
          </a:prstGeom>
        </p:spPr>
        <p:txBody>
          <a:bodyPr vert="vert270" wrap="square" lIns="0" tIns="0" rIns="0" bIns="0" rtlCol="0">
            <a:spAutoFit/>
          </a:bodyPr>
          <a:lstStyle/>
          <a:p>
            <a:pPr marL="12700">
              <a:lnSpc>
                <a:spcPts val="2995"/>
              </a:lnSpc>
            </a:pPr>
            <a:r>
              <a:rPr sz="2800" spc="-20" dirty="0">
                <a:solidFill>
                  <a:srgbClr val="C5DFB4"/>
                </a:solidFill>
                <a:latin typeface="宋体" panose="02010600030101010101" pitchFamily="2" charset="-122"/>
                <a:cs typeface="宋体" panose="02010600030101010101" pitchFamily="2" charset="-122"/>
              </a:rPr>
              <a:t>C</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O</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E</a:t>
            </a:r>
            <a:r>
              <a:rPr sz="2800" spc="-1015"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50" dirty="0">
                <a:solidFill>
                  <a:srgbClr val="C5DFB4"/>
                </a:solidFill>
                <a:latin typeface="宋体" panose="02010600030101010101" pitchFamily="2" charset="-122"/>
                <a:cs typeface="宋体" panose="02010600030101010101" pitchFamily="2" charset="-122"/>
              </a:rPr>
              <a:t>S</a:t>
            </a:r>
            <a:endParaRPr sz="2800">
              <a:latin typeface="宋体" panose="02010600030101010101" pitchFamily="2" charset="-122"/>
              <a:cs typeface="宋体" panose="02010600030101010101" pitchFamily="2" charset="-122"/>
            </a:endParaRPr>
          </a:p>
        </p:txBody>
      </p:sp>
      <p:sp>
        <p:nvSpPr>
          <p:cNvPr id="7" name="object 7"/>
          <p:cNvSpPr txBox="1"/>
          <p:nvPr/>
        </p:nvSpPr>
        <p:spPr>
          <a:xfrm>
            <a:off x="2564930" y="2449067"/>
            <a:ext cx="635000" cy="1488440"/>
          </a:xfrm>
          <a:prstGeom prst="rect">
            <a:avLst/>
          </a:prstGeom>
        </p:spPr>
        <p:txBody>
          <a:bodyPr vert="horz" wrap="square" lIns="0" tIns="12700" rIns="0" bIns="0" rtlCol="0">
            <a:spAutoFit/>
          </a:bodyPr>
          <a:lstStyle/>
          <a:p>
            <a:pPr marL="12700" marR="5080">
              <a:lnSpc>
                <a:spcPct val="100000"/>
              </a:lnSpc>
              <a:spcBef>
                <a:spcPts val="100"/>
              </a:spcBef>
            </a:pPr>
            <a:r>
              <a:rPr sz="4800" b="1" spc="-50" dirty="0">
                <a:solidFill>
                  <a:srgbClr val="C00000"/>
                </a:solidFill>
                <a:latin typeface="Microsoft JhengHei" panose="020B0604030504040204" charset="-120"/>
                <a:cs typeface="Microsoft JhengHei" panose="020B0604030504040204" charset="-120"/>
              </a:rPr>
              <a:t>目录</a:t>
            </a:r>
            <a:endParaRPr sz="4800">
              <a:latin typeface="Microsoft JhengHei" panose="020B0604030504040204" charset="-120"/>
              <a:cs typeface="Microsoft JhengHei" panose="020B0604030504040204" charset="-120"/>
            </a:endParaRPr>
          </a:p>
        </p:txBody>
      </p:sp>
      <p:sp>
        <p:nvSpPr>
          <p:cNvPr id="8" name="object 8"/>
          <p:cNvSpPr/>
          <p:nvPr/>
        </p:nvSpPr>
        <p:spPr>
          <a:xfrm>
            <a:off x="4345660" y="2067305"/>
            <a:ext cx="436880" cy="458470"/>
          </a:xfrm>
          <a:custGeom>
            <a:avLst/>
            <a:gdLst/>
            <a:ahLst/>
            <a:cxnLst/>
            <a:rect l="l" t="t" r="r" b="b"/>
            <a:pathLst>
              <a:path w="436879" h="458469">
                <a:moveTo>
                  <a:pt x="81826" y="0"/>
                </a:moveTo>
                <a:lnTo>
                  <a:pt x="0" y="0"/>
                </a:lnTo>
                <a:lnTo>
                  <a:pt x="0" y="85852"/>
                </a:lnTo>
                <a:lnTo>
                  <a:pt x="81826" y="85852"/>
                </a:lnTo>
                <a:lnTo>
                  <a:pt x="81826" y="0"/>
                </a:lnTo>
                <a:close/>
              </a:path>
              <a:path w="436879" h="458469">
                <a:moveTo>
                  <a:pt x="436384" y="85852"/>
                </a:moveTo>
                <a:lnTo>
                  <a:pt x="81826" y="85852"/>
                </a:lnTo>
                <a:lnTo>
                  <a:pt x="81826" y="457860"/>
                </a:lnTo>
                <a:lnTo>
                  <a:pt x="436384" y="457860"/>
                </a:lnTo>
                <a:lnTo>
                  <a:pt x="436384" y="85852"/>
                </a:lnTo>
                <a:close/>
              </a:path>
            </a:pathLst>
          </a:custGeom>
          <a:solidFill>
            <a:srgbClr val="C00000"/>
          </a:solidFill>
        </p:spPr>
        <p:txBody>
          <a:bodyPr wrap="square" lIns="0" tIns="0" rIns="0" bIns="0" rtlCol="0"/>
          <a:lstStyle/>
          <a:p/>
        </p:txBody>
      </p:sp>
      <p:sp>
        <p:nvSpPr>
          <p:cNvPr id="9" name="object 9"/>
          <p:cNvSpPr txBox="1"/>
          <p:nvPr/>
        </p:nvSpPr>
        <p:spPr>
          <a:xfrm>
            <a:off x="4515205" y="2123821"/>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1</a:t>
            </a:r>
            <a:endParaRPr sz="2400">
              <a:latin typeface="宋体" panose="02010600030101010101" pitchFamily="2" charset="-122"/>
              <a:cs typeface="宋体" panose="02010600030101010101" pitchFamily="2" charset="-122"/>
            </a:endParaRPr>
          </a:p>
        </p:txBody>
      </p:sp>
      <p:sp>
        <p:nvSpPr>
          <p:cNvPr id="10" name="object 10"/>
          <p:cNvSpPr/>
          <p:nvPr/>
        </p:nvSpPr>
        <p:spPr>
          <a:xfrm>
            <a:off x="4345660" y="2907372"/>
            <a:ext cx="436880" cy="458470"/>
          </a:xfrm>
          <a:custGeom>
            <a:avLst/>
            <a:gdLst/>
            <a:ahLst/>
            <a:cxnLst/>
            <a:rect l="l" t="t" r="r" b="b"/>
            <a:pathLst>
              <a:path w="436879" h="458470">
                <a:moveTo>
                  <a:pt x="81826" y="0"/>
                </a:moveTo>
                <a:lnTo>
                  <a:pt x="0" y="0"/>
                </a:lnTo>
                <a:lnTo>
                  <a:pt x="0" y="85852"/>
                </a:lnTo>
                <a:lnTo>
                  <a:pt x="81826" y="85852"/>
                </a:lnTo>
                <a:lnTo>
                  <a:pt x="81826" y="0"/>
                </a:lnTo>
                <a:close/>
              </a:path>
              <a:path w="436879" h="458470">
                <a:moveTo>
                  <a:pt x="436384" y="85852"/>
                </a:moveTo>
                <a:lnTo>
                  <a:pt x="81826" y="85852"/>
                </a:lnTo>
                <a:lnTo>
                  <a:pt x="81826" y="457873"/>
                </a:lnTo>
                <a:lnTo>
                  <a:pt x="436384" y="457873"/>
                </a:lnTo>
                <a:lnTo>
                  <a:pt x="436384" y="85852"/>
                </a:lnTo>
                <a:close/>
              </a:path>
            </a:pathLst>
          </a:custGeom>
          <a:solidFill>
            <a:srgbClr val="C00000"/>
          </a:solidFill>
        </p:spPr>
        <p:txBody>
          <a:bodyPr wrap="square" lIns="0" tIns="0" rIns="0" bIns="0" rtlCol="0"/>
          <a:lstStyle/>
          <a:p/>
        </p:txBody>
      </p:sp>
      <p:sp>
        <p:nvSpPr>
          <p:cNvPr id="11" name="object 11"/>
          <p:cNvSpPr txBox="1"/>
          <p:nvPr/>
        </p:nvSpPr>
        <p:spPr>
          <a:xfrm>
            <a:off x="4515205" y="2963888"/>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2</a:t>
            </a:r>
            <a:endParaRPr sz="24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5135740" y="2099563"/>
            <a:ext cx="3082925" cy="451484"/>
          </a:xfrm>
          <a:prstGeom prst="rect">
            <a:avLst/>
          </a:prstGeom>
        </p:spPr>
        <p:txBody>
          <a:bodyPr vert="horz" wrap="square" lIns="0" tIns="12065" rIns="0" bIns="0" rtlCol="0">
            <a:spAutoFit/>
          </a:bodyPr>
          <a:lstStyle/>
          <a:p>
            <a:pPr marL="12700">
              <a:lnSpc>
                <a:spcPct val="100000"/>
              </a:lnSpc>
              <a:spcBef>
                <a:spcPts val="95"/>
              </a:spcBef>
            </a:pPr>
            <a:r>
              <a:rPr spc="180" dirty="0">
                <a:latin typeface="Microsoft JhengHei" panose="020B0604030504040204" charset="-120"/>
                <a:cs typeface="Microsoft JhengHei" panose="020B0604030504040204" charset="-120"/>
              </a:rPr>
              <a:t>智慧能耗管理系统</a:t>
            </a:r>
            <a:endParaRPr spc="180" dirty="0">
              <a:latin typeface="Microsoft JhengHei" panose="020B0604030504040204" charset="-120"/>
              <a:cs typeface="Microsoft JhengHei" panose="020B0604030504040204" charset="-120"/>
            </a:endParaRPr>
          </a:p>
        </p:txBody>
      </p:sp>
      <p:sp>
        <p:nvSpPr>
          <p:cNvPr id="13" name="object 13"/>
          <p:cNvSpPr txBox="1"/>
          <p:nvPr/>
        </p:nvSpPr>
        <p:spPr>
          <a:xfrm>
            <a:off x="5135740" y="2939630"/>
            <a:ext cx="2727960" cy="451484"/>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070707"/>
                </a:solidFill>
                <a:latin typeface="Microsoft JhengHei" panose="020B0604030504040204" charset="-120"/>
                <a:cs typeface="Microsoft JhengHei" panose="020B0604030504040204" charset="-120"/>
              </a:rPr>
              <a:t>安全生产视频</a:t>
            </a:r>
            <a:r>
              <a:rPr sz="2800" b="1" spc="50" dirty="0">
                <a:solidFill>
                  <a:srgbClr val="070707"/>
                </a:solidFill>
                <a:latin typeface="Microsoft JhengHei" panose="020B0604030504040204" charset="-120"/>
                <a:cs typeface="Microsoft JhengHei" panose="020B0604030504040204" charset="-120"/>
              </a:rPr>
              <a:t>AI</a:t>
            </a:r>
            <a:endParaRPr sz="2800">
              <a:latin typeface="Microsoft JhengHei" panose="020B0604030504040204" charset="-120"/>
              <a:cs typeface="Microsoft JhengHei" panose="020B0604030504040204" charset="-120"/>
            </a:endParaRPr>
          </a:p>
        </p:txBody>
      </p:sp>
      <p:sp>
        <p:nvSpPr>
          <p:cNvPr id="14" name="object 14"/>
          <p:cNvSpPr/>
          <p:nvPr/>
        </p:nvSpPr>
        <p:spPr>
          <a:xfrm>
            <a:off x="4355605" y="3791711"/>
            <a:ext cx="436880" cy="458470"/>
          </a:xfrm>
          <a:custGeom>
            <a:avLst/>
            <a:gdLst/>
            <a:ahLst/>
            <a:cxnLst/>
            <a:rect l="l" t="t" r="r" b="b"/>
            <a:pathLst>
              <a:path w="436879" h="458470">
                <a:moveTo>
                  <a:pt x="81813" y="0"/>
                </a:moveTo>
                <a:lnTo>
                  <a:pt x="0" y="0"/>
                </a:lnTo>
                <a:lnTo>
                  <a:pt x="0" y="85852"/>
                </a:lnTo>
                <a:lnTo>
                  <a:pt x="81813" y="85852"/>
                </a:lnTo>
                <a:lnTo>
                  <a:pt x="81813" y="0"/>
                </a:lnTo>
                <a:close/>
              </a:path>
              <a:path w="436879" h="458470">
                <a:moveTo>
                  <a:pt x="436372" y="85852"/>
                </a:moveTo>
                <a:lnTo>
                  <a:pt x="81813" y="85852"/>
                </a:lnTo>
                <a:lnTo>
                  <a:pt x="81813" y="457860"/>
                </a:lnTo>
                <a:lnTo>
                  <a:pt x="436372" y="457860"/>
                </a:lnTo>
                <a:lnTo>
                  <a:pt x="436372" y="85852"/>
                </a:lnTo>
                <a:close/>
              </a:path>
            </a:pathLst>
          </a:custGeom>
          <a:solidFill>
            <a:srgbClr val="C00000"/>
          </a:solidFill>
        </p:spPr>
        <p:txBody>
          <a:bodyPr wrap="square" lIns="0" tIns="0" rIns="0" bIns="0" rtlCol="0"/>
          <a:lstStyle/>
          <a:p/>
        </p:txBody>
      </p:sp>
      <p:sp>
        <p:nvSpPr>
          <p:cNvPr id="15" name="object 15"/>
          <p:cNvSpPr txBox="1"/>
          <p:nvPr/>
        </p:nvSpPr>
        <p:spPr>
          <a:xfrm>
            <a:off x="4525149" y="3848227"/>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3</a:t>
            </a:r>
            <a:endParaRPr sz="2400">
              <a:latin typeface="宋体" panose="02010600030101010101" pitchFamily="2" charset="-122"/>
              <a:cs typeface="宋体" panose="02010600030101010101" pitchFamily="2" charset="-122"/>
            </a:endParaRPr>
          </a:p>
        </p:txBody>
      </p:sp>
      <p:sp>
        <p:nvSpPr>
          <p:cNvPr id="16" name="object 16"/>
          <p:cNvSpPr txBox="1"/>
          <p:nvPr/>
        </p:nvSpPr>
        <p:spPr>
          <a:xfrm>
            <a:off x="5145684" y="3823970"/>
            <a:ext cx="2696845" cy="451484"/>
          </a:xfrm>
          <a:prstGeom prst="rect">
            <a:avLst/>
          </a:prstGeom>
        </p:spPr>
        <p:txBody>
          <a:bodyPr vert="horz" wrap="square" lIns="0" tIns="12065" rIns="0" bIns="0" rtlCol="0">
            <a:spAutoFit/>
          </a:bodyPr>
          <a:lstStyle/>
          <a:p>
            <a:pPr marL="12700">
              <a:lnSpc>
                <a:spcPct val="100000"/>
              </a:lnSpc>
              <a:spcBef>
                <a:spcPts val="95"/>
              </a:spcBef>
            </a:pPr>
            <a:r>
              <a:rPr sz="2800" b="1" spc="175" dirty="0">
                <a:solidFill>
                  <a:srgbClr val="070707"/>
                </a:solidFill>
                <a:latin typeface="Microsoft JhengHei" panose="020B0604030504040204" charset="-120"/>
                <a:cs typeface="Microsoft JhengHei" panose="020B0604030504040204" charset="-120"/>
              </a:rPr>
              <a:t>天翼预测性维护</a:t>
            </a:r>
            <a:endParaRPr sz="2800">
              <a:latin typeface="Microsoft JhengHei" panose="020B0604030504040204" charset="-120"/>
              <a:cs typeface="Microsoft JhengHei" panose="020B060403050404020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1390015"/>
            <a:chOff x="335279" y="15240"/>
            <a:chExt cx="11803380" cy="139001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sp>
          <p:nvSpPr>
            <p:cNvPr id="5" name="object 5"/>
            <p:cNvSpPr/>
            <p:nvPr/>
          </p:nvSpPr>
          <p:spPr>
            <a:xfrm>
              <a:off x="3081019" y="875029"/>
              <a:ext cx="12700" cy="372110"/>
            </a:xfrm>
            <a:custGeom>
              <a:avLst/>
              <a:gdLst/>
              <a:ahLst/>
              <a:cxnLst/>
              <a:rect l="l" t="t" r="r" b="b"/>
              <a:pathLst>
                <a:path w="12700" h="372109">
                  <a:moveTo>
                    <a:pt x="12700" y="372110"/>
                  </a:moveTo>
                  <a:lnTo>
                    <a:pt x="0" y="372110"/>
                  </a:lnTo>
                  <a:lnTo>
                    <a:pt x="0" y="0"/>
                  </a:lnTo>
                  <a:lnTo>
                    <a:pt x="12700" y="0"/>
                  </a:lnTo>
                  <a:lnTo>
                    <a:pt x="12700" y="372110"/>
                  </a:lnTo>
                  <a:close/>
                </a:path>
              </a:pathLst>
            </a:custGeom>
            <a:solidFill>
              <a:srgbClr val="1F3863"/>
            </a:solidFill>
          </p:spPr>
          <p:txBody>
            <a:bodyPr wrap="square" lIns="0" tIns="0" rIns="0" bIns="0" rtlCol="0"/>
            <a:lstStyle/>
            <a:p/>
          </p:txBody>
        </p:sp>
        <p:sp>
          <p:nvSpPr>
            <p:cNvPr id="6" name="object 6"/>
            <p:cNvSpPr/>
            <p:nvPr/>
          </p:nvSpPr>
          <p:spPr>
            <a:xfrm>
              <a:off x="335279" y="1107948"/>
              <a:ext cx="626745" cy="297180"/>
            </a:xfrm>
            <a:custGeom>
              <a:avLst/>
              <a:gdLst/>
              <a:ahLst/>
              <a:cxnLst/>
              <a:rect l="l" t="t" r="r" b="b"/>
              <a:pathLst>
                <a:path w="626744" h="297180">
                  <a:moveTo>
                    <a:pt x="477012" y="297179"/>
                  </a:moveTo>
                  <a:lnTo>
                    <a:pt x="0" y="297179"/>
                  </a:lnTo>
                  <a:lnTo>
                    <a:pt x="0" y="0"/>
                  </a:lnTo>
                  <a:lnTo>
                    <a:pt x="477012" y="0"/>
                  </a:lnTo>
                  <a:lnTo>
                    <a:pt x="626364" y="149351"/>
                  </a:lnTo>
                  <a:lnTo>
                    <a:pt x="477012" y="297179"/>
                  </a:lnTo>
                  <a:close/>
                </a:path>
              </a:pathLst>
            </a:custGeom>
            <a:solidFill>
              <a:srgbClr val="00287A"/>
            </a:solidFill>
          </p:spPr>
          <p:txBody>
            <a:bodyPr wrap="square" lIns="0" tIns="0" rIns="0" bIns="0" rtlCol="0"/>
            <a:lstStyle/>
            <a:p/>
          </p:txBody>
        </p:sp>
        <p:pic>
          <p:nvPicPr>
            <p:cNvPr id="7" name="object 7"/>
            <p:cNvPicPr/>
            <p:nvPr/>
          </p:nvPicPr>
          <p:blipFill>
            <a:blip r:embed="rId3" cstate="print"/>
            <a:stretch>
              <a:fillRect/>
            </a:stretch>
          </p:blipFill>
          <p:spPr>
            <a:xfrm>
              <a:off x="725423" y="1108049"/>
              <a:ext cx="140576" cy="139471"/>
            </a:xfrm>
            <a:prstGeom prst="rect">
              <a:avLst/>
            </a:prstGeom>
          </p:spPr>
        </p:pic>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sp>
        <p:nvSpPr>
          <p:cNvPr id="9" name="object 9"/>
          <p:cNvSpPr txBox="1"/>
          <p:nvPr/>
        </p:nvSpPr>
        <p:spPr>
          <a:xfrm>
            <a:off x="324484" y="1057275"/>
            <a:ext cx="11200765" cy="2032000"/>
          </a:xfrm>
          <a:prstGeom prst="rect">
            <a:avLst/>
          </a:prstGeom>
        </p:spPr>
        <p:txBody>
          <a:bodyPr vert="horz" wrap="square" lIns="0" tIns="12700" rIns="0" bIns="0" rtlCol="0">
            <a:spAutoFit/>
          </a:bodyPr>
          <a:lstStyle/>
          <a:p>
            <a:pPr marL="755015">
              <a:lnSpc>
                <a:spcPct val="100000"/>
              </a:lnSpc>
              <a:spcBef>
                <a:spcPts val="100"/>
              </a:spcBef>
            </a:pPr>
            <a:r>
              <a:rPr sz="1800" spc="-10" dirty="0">
                <a:solidFill>
                  <a:srgbClr val="070707"/>
                </a:solidFill>
                <a:latin typeface="微软雅黑" panose="020B0503020204020204" charset="-122"/>
                <a:cs typeface="微软雅黑" panose="020B0503020204020204" charset="-122"/>
              </a:rPr>
              <a:t>管理策略优化节能</a:t>
            </a:r>
            <a:endParaRPr sz="1800">
              <a:latin typeface="微软雅黑" panose="020B0503020204020204" charset="-122"/>
              <a:cs typeface="微软雅黑" panose="020B0503020204020204" charset="-122"/>
            </a:endParaRPr>
          </a:p>
          <a:p>
            <a:pPr marL="12700">
              <a:lnSpc>
                <a:spcPct val="100000"/>
              </a:lnSpc>
              <a:spcBef>
                <a:spcPts val="1820"/>
              </a:spcBef>
            </a:pPr>
            <a:r>
              <a:rPr sz="1800" b="1" spc="-10" dirty="0">
                <a:solidFill>
                  <a:srgbClr val="0000FF"/>
                </a:solidFill>
                <a:latin typeface="微软雅黑" panose="020B0503020204020204" charset="-122"/>
                <a:cs typeface="微软雅黑" panose="020B0503020204020204" charset="-122"/>
              </a:rPr>
              <a:t>（</a:t>
            </a:r>
            <a:r>
              <a:rPr sz="1800" b="1" spc="-10" dirty="0">
                <a:solidFill>
                  <a:srgbClr val="0000FF"/>
                </a:solidFill>
                <a:latin typeface="Arial" panose="020B0604020202020204"/>
                <a:cs typeface="Arial" panose="020B0604020202020204"/>
              </a:rPr>
              <a:t>2</a:t>
            </a:r>
            <a:r>
              <a:rPr sz="1800" b="1" spc="-10" dirty="0">
                <a:solidFill>
                  <a:srgbClr val="0000FF"/>
                </a:solidFill>
                <a:latin typeface="微软雅黑" panose="020B0503020204020204" charset="-122"/>
                <a:cs typeface="微软雅黑" panose="020B0503020204020204" charset="-122"/>
              </a:rPr>
              <a:t>）</a:t>
            </a:r>
            <a:r>
              <a:rPr sz="1800" b="1" spc="-5" dirty="0">
                <a:solidFill>
                  <a:srgbClr val="0000FF"/>
                </a:solidFill>
                <a:latin typeface="微软雅黑" panose="020B0503020204020204" charset="-122"/>
                <a:cs typeface="微软雅黑" panose="020B0503020204020204" charset="-122"/>
              </a:rPr>
              <a:t>精细化管控辅机设备运行，减少能耗浪费</a:t>
            </a:r>
            <a:endParaRPr sz="1800">
              <a:latin typeface="微软雅黑" panose="020B0503020204020204" charset="-122"/>
              <a:cs typeface="微软雅黑" panose="020B0503020204020204" charset="-122"/>
            </a:endParaRPr>
          </a:p>
          <a:p>
            <a:pPr marL="26035" marR="5080" indent="586105">
              <a:lnSpc>
                <a:spcPts val="3240"/>
              </a:lnSpc>
              <a:spcBef>
                <a:spcPts val="40"/>
              </a:spcBef>
            </a:pPr>
            <a:r>
              <a:rPr sz="1800" dirty="0">
                <a:solidFill>
                  <a:srgbClr val="070707"/>
                </a:solidFill>
                <a:latin typeface="宋体" panose="02010600030101010101" pitchFamily="2" charset="-122"/>
                <a:cs typeface="宋体" panose="02010600030101010101" pitchFamily="2" charset="-122"/>
              </a:rPr>
              <a:t>重庆某机械制造类军工企业应用了WOES</a:t>
            </a:r>
            <a:r>
              <a:rPr sz="1800" spc="-5" dirty="0">
                <a:solidFill>
                  <a:srgbClr val="070707"/>
                </a:solidFill>
                <a:latin typeface="宋体" panose="02010600030101010101" pitchFamily="2" charset="-122"/>
                <a:cs typeface="宋体" panose="02010600030101010101" pitchFamily="2" charset="-122"/>
              </a:rPr>
              <a:t>智能优化节能系统，通过系统自动分析诊断的负荷特征分析功能，</a:t>
            </a:r>
            <a:r>
              <a:rPr sz="1800" dirty="0">
                <a:solidFill>
                  <a:srgbClr val="070707"/>
                </a:solidFill>
                <a:latin typeface="宋体" panose="02010600030101010101" pitchFamily="2" charset="-122"/>
                <a:cs typeface="宋体" panose="02010600030101010101" pitchFamily="2" charset="-122"/>
              </a:rPr>
              <a:t>发现2021.1月表面处理车间硬质阳极化生产线每天下午17:00-23:00负荷稳定维持在42kW，</a:t>
            </a:r>
            <a:r>
              <a:rPr sz="1800" spc="-10" dirty="0">
                <a:solidFill>
                  <a:srgbClr val="070707"/>
                </a:solidFill>
                <a:latin typeface="宋体" panose="02010600030101010101" pitchFamily="2" charset="-122"/>
                <a:cs typeface="宋体" panose="02010600030101010101" pitchFamily="2" charset="-122"/>
              </a:rPr>
              <a:t>且每日的负荷曲线</a:t>
            </a:r>
            <a:r>
              <a:rPr sz="1800" spc="-50" dirty="0">
                <a:solidFill>
                  <a:srgbClr val="070707"/>
                </a:solidFill>
                <a:latin typeface="宋体" panose="02010600030101010101" pitchFamily="2" charset="-122"/>
                <a:cs typeface="宋体" panose="02010600030101010101" pitchFamily="2" charset="-122"/>
              </a:rPr>
              <a:t> </a:t>
            </a:r>
            <a:r>
              <a:rPr sz="1800" spc="-10" dirty="0">
                <a:solidFill>
                  <a:srgbClr val="070707"/>
                </a:solidFill>
                <a:latin typeface="宋体" panose="02010600030101010101" pitchFamily="2" charset="-122"/>
                <a:cs typeface="宋体" panose="02010600030101010101" pitchFamily="2" charset="-122"/>
              </a:rPr>
              <a:t>很有规律。</a:t>
            </a:r>
            <a:endParaRPr sz="1800">
              <a:latin typeface="宋体" panose="02010600030101010101" pitchFamily="2" charset="-122"/>
              <a:cs typeface="宋体" panose="02010600030101010101" pitchFamily="2" charset="-122"/>
            </a:endParaRPr>
          </a:p>
        </p:txBody>
      </p:sp>
      <p:grpSp>
        <p:nvGrpSpPr>
          <p:cNvPr id="10" name="object 10"/>
          <p:cNvGrpSpPr/>
          <p:nvPr/>
        </p:nvGrpSpPr>
        <p:grpSpPr>
          <a:xfrm>
            <a:off x="1382267" y="3101339"/>
            <a:ext cx="8352155" cy="3312160"/>
            <a:chOff x="1382267" y="3101339"/>
            <a:chExt cx="8352155" cy="3312160"/>
          </a:xfrm>
        </p:grpSpPr>
        <p:pic>
          <p:nvPicPr>
            <p:cNvPr id="11" name="object 11"/>
            <p:cNvPicPr/>
            <p:nvPr/>
          </p:nvPicPr>
          <p:blipFill>
            <a:blip r:embed="rId4" cstate="print"/>
            <a:stretch>
              <a:fillRect/>
            </a:stretch>
          </p:blipFill>
          <p:spPr>
            <a:xfrm>
              <a:off x="1382267" y="3101339"/>
              <a:ext cx="7391400" cy="3311652"/>
            </a:xfrm>
            <a:prstGeom prst="rect">
              <a:avLst/>
            </a:prstGeom>
          </p:spPr>
        </p:pic>
        <p:sp>
          <p:nvSpPr>
            <p:cNvPr id="12" name="object 12"/>
            <p:cNvSpPr/>
            <p:nvPr/>
          </p:nvSpPr>
          <p:spPr>
            <a:xfrm>
              <a:off x="6765454" y="5026571"/>
              <a:ext cx="1193800" cy="412750"/>
            </a:xfrm>
            <a:custGeom>
              <a:avLst/>
              <a:gdLst/>
              <a:ahLst/>
              <a:cxnLst/>
              <a:rect l="l" t="t" r="r" b="b"/>
              <a:pathLst>
                <a:path w="1193800" h="412750">
                  <a:moveTo>
                    <a:pt x="1184021" y="412597"/>
                  </a:moveTo>
                  <a:lnTo>
                    <a:pt x="9525" y="412597"/>
                  </a:lnTo>
                  <a:lnTo>
                    <a:pt x="7416" y="412356"/>
                  </a:lnTo>
                  <a:lnTo>
                    <a:pt x="0" y="403072"/>
                  </a:lnTo>
                  <a:lnTo>
                    <a:pt x="0" y="9525"/>
                  </a:lnTo>
                  <a:lnTo>
                    <a:pt x="9525" y="0"/>
                  </a:lnTo>
                  <a:lnTo>
                    <a:pt x="1184021" y="0"/>
                  </a:lnTo>
                  <a:lnTo>
                    <a:pt x="1193546" y="9525"/>
                  </a:lnTo>
                  <a:lnTo>
                    <a:pt x="19050" y="9525"/>
                  </a:lnTo>
                  <a:lnTo>
                    <a:pt x="9525" y="19050"/>
                  </a:lnTo>
                  <a:lnTo>
                    <a:pt x="19050" y="19050"/>
                  </a:lnTo>
                  <a:lnTo>
                    <a:pt x="19050" y="393547"/>
                  </a:lnTo>
                  <a:lnTo>
                    <a:pt x="9525" y="393547"/>
                  </a:lnTo>
                  <a:lnTo>
                    <a:pt x="19050" y="403072"/>
                  </a:lnTo>
                  <a:lnTo>
                    <a:pt x="1193546" y="403072"/>
                  </a:lnTo>
                  <a:lnTo>
                    <a:pt x="1193304" y="405193"/>
                  </a:lnTo>
                  <a:lnTo>
                    <a:pt x="1186141" y="412356"/>
                  </a:lnTo>
                  <a:lnTo>
                    <a:pt x="1184021" y="412597"/>
                  </a:lnTo>
                  <a:close/>
                </a:path>
                <a:path w="1193800" h="412750">
                  <a:moveTo>
                    <a:pt x="19050" y="19050"/>
                  </a:moveTo>
                  <a:lnTo>
                    <a:pt x="9525" y="19050"/>
                  </a:lnTo>
                  <a:lnTo>
                    <a:pt x="19050" y="9525"/>
                  </a:lnTo>
                  <a:lnTo>
                    <a:pt x="19050" y="19050"/>
                  </a:lnTo>
                  <a:close/>
                </a:path>
                <a:path w="1193800" h="412750">
                  <a:moveTo>
                    <a:pt x="1174496" y="19050"/>
                  </a:moveTo>
                  <a:lnTo>
                    <a:pt x="19050" y="19050"/>
                  </a:lnTo>
                  <a:lnTo>
                    <a:pt x="19050" y="9525"/>
                  </a:lnTo>
                  <a:lnTo>
                    <a:pt x="1174496" y="9525"/>
                  </a:lnTo>
                  <a:lnTo>
                    <a:pt x="1174496" y="19050"/>
                  </a:lnTo>
                  <a:close/>
                </a:path>
                <a:path w="1193800" h="412750">
                  <a:moveTo>
                    <a:pt x="1174496" y="403072"/>
                  </a:moveTo>
                  <a:lnTo>
                    <a:pt x="1174496" y="9525"/>
                  </a:lnTo>
                  <a:lnTo>
                    <a:pt x="1184021" y="19050"/>
                  </a:lnTo>
                  <a:lnTo>
                    <a:pt x="1193546" y="19050"/>
                  </a:lnTo>
                  <a:lnTo>
                    <a:pt x="1193546" y="393547"/>
                  </a:lnTo>
                  <a:lnTo>
                    <a:pt x="1184021" y="393547"/>
                  </a:lnTo>
                  <a:lnTo>
                    <a:pt x="1174496" y="403072"/>
                  </a:lnTo>
                  <a:close/>
                </a:path>
                <a:path w="1193800" h="412750">
                  <a:moveTo>
                    <a:pt x="1193546" y="19050"/>
                  </a:moveTo>
                  <a:lnTo>
                    <a:pt x="1184021" y="19050"/>
                  </a:lnTo>
                  <a:lnTo>
                    <a:pt x="1174496" y="9525"/>
                  </a:lnTo>
                  <a:lnTo>
                    <a:pt x="1193546" y="9525"/>
                  </a:lnTo>
                  <a:lnTo>
                    <a:pt x="1193546" y="19050"/>
                  </a:lnTo>
                  <a:close/>
                </a:path>
                <a:path w="1193800" h="412750">
                  <a:moveTo>
                    <a:pt x="19050" y="403072"/>
                  </a:moveTo>
                  <a:lnTo>
                    <a:pt x="9525" y="393547"/>
                  </a:lnTo>
                  <a:lnTo>
                    <a:pt x="19050" y="393547"/>
                  </a:lnTo>
                  <a:lnTo>
                    <a:pt x="19050" y="403072"/>
                  </a:lnTo>
                  <a:close/>
                </a:path>
                <a:path w="1193800" h="412750">
                  <a:moveTo>
                    <a:pt x="1174496" y="403072"/>
                  </a:moveTo>
                  <a:lnTo>
                    <a:pt x="19050" y="403072"/>
                  </a:lnTo>
                  <a:lnTo>
                    <a:pt x="19050" y="393547"/>
                  </a:lnTo>
                  <a:lnTo>
                    <a:pt x="1174496" y="393547"/>
                  </a:lnTo>
                  <a:lnTo>
                    <a:pt x="1174496" y="403072"/>
                  </a:lnTo>
                  <a:close/>
                </a:path>
                <a:path w="1193800" h="412750">
                  <a:moveTo>
                    <a:pt x="1193546" y="403072"/>
                  </a:moveTo>
                  <a:lnTo>
                    <a:pt x="1174496" y="403072"/>
                  </a:lnTo>
                  <a:lnTo>
                    <a:pt x="1184021" y="393547"/>
                  </a:lnTo>
                  <a:lnTo>
                    <a:pt x="1193546" y="393547"/>
                  </a:lnTo>
                  <a:lnTo>
                    <a:pt x="1193546" y="403072"/>
                  </a:lnTo>
                  <a:close/>
                </a:path>
              </a:pathLst>
            </a:custGeom>
            <a:solidFill>
              <a:srgbClr val="FF0000"/>
            </a:solidFill>
          </p:spPr>
          <p:txBody>
            <a:bodyPr wrap="square" lIns="0" tIns="0" rIns="0" bIns="0" rtlCol="0"/>
            <a:lstStyle/>
            <a:p/>
          </p:txBody>
        </p:sp>
        <p:sp>
          <p:nvSpPr>
            <p:cNvPr id="13" name="object 13"/>
            <p:cNvSpPr/>
            <p:nvPr/>
          </p:nvSpPr>
          <p:spPr>
            <a:xfrm>
              <a:off x="7949184" y="4167022"/>
              <a:ext cx="1784985" cy="955675"/>
            </a:xfrm>
            <a:custGeom>
              <a:avLst/>
              <a:gdLst/>
              <a:ahLst/>
              <a:cxnLst/>
              <a:rect l="l" t="t" r="r" b="b"/>
              <a:pathLst>
                <a:path w="1784984" h="955675">
                  <a:moveTo>
                    <a:pt x="0" y="955141"/>
                  </a:moveTo>
                  <a:lnTo>
                    <a:pt x="528827" y="493369"/>
                  </a:lnTo>
                  <a:lnTo>
                    <a:pt x="469168" y="473177"/>
                  </a:lnTo>
                  <a:lnTo>
                    <a:pt x="415710" y="450713"/>
                  </a:lnTo>
                  <a:lnTo>
                    <a:pt x="368993" y="426179"/>
                  </a:lnTo>
                  <a:lnTo>
                    <a:pt x="329558" y="399780"/>
                  </a:lnTo>
                  <a:lnTo>
                    <a:pt x="297945" y="371716"/>
                  </a:lnTo>
                  <a:lnTo>
                    <a:pt x="260350" y="311412"/>
                  </a:lnTo>
                  <a:lnTo>
                    <a:pt x="255447" y="279577"/>
                  </a:lnTo>
                  <a:lnTo>
                    <a:pt x="258254" y="255454"/>
                  </a:lnTo>
                  <a:lnTo>
                    <a:pt x="280018" y="209002"/>
                  </a:lnTo>
                  <a:lnTo>
                    <a:pt x="321786" y="165500"/>
                  </a:lnTo>
                  <a:lnTo>
                    <a:pt x="381723" y="125620"/>
                  </a:lnTo>
                  <a:lnTo>
                    <a:pt x="417931" y="107248"/>
                  </a:lnTo>
                  <a:lnTo>
                    <a:pt x="457992" y="90033"/>
                  </a:lnTo>
                  <a:lnTo>
                    <a:pt x="501677" y="74060"/>
                  </a:lnTo>
                  <a:lnTo>
                    <a:pt x="548757" y="59411"/>
                  </a:lnTo>
                  <a:lnTo>
                    <a:pt x="599001" y="46172"/>
                  </a:lnTo>
                  <a:lnTo>
                    <a:pt x="652181" y="34426"/>
                  </a:lnTo>
                  <a:lnTo>
                    <a:pt x="708067" y="24256"/>
                  </a:lnTo>
                  <a:lnTo>
                    <a:pt x="766429" y="15748"/>
                  </a:lnTo>
                  <a:lnTo>
                    <a:pt x="827038" y="8984"/>
                  </a:lnTo>
                  <a:lnTo>
                    <a:pt x="889664" y="4048"/>
                  </a:lnTo>
                  <a:lnTo>
                    <a:pt x="954078" y="1026"/>
                  </a:lnTo>
                  <a:lnTo>
                    <a:pt x="1020051" y="0"/>
                  </a:lnTo>
                  <a:lnTo>
                    <a:pt x="1086025" y="1026"/>
                  </a:lnTo>
                  <a:lnTo>
                    <a:pt x="1150441" y="4048"/>
                  </a:lnTo>
                  <a:lnTo>
                    <a:pt x="1213069" y="8984"/>
                  </a:lnTo>
                  <a:lnTo>
                    <a:pt x="1273679" y="15748"/>
                  </a:lnTo>
                  <a:lnTo>
                    <a:pt x="1332042" y="24256"/>
                  </a:lnTo>
                  <a:lnTo>
                    <a:pt x="1387929" y="34426"/>
                  </a:lnTo>
                  <a:lnTo>
                    <a:pt x="1441110" y="46172"/>
                  </a:lnTo>
                  <a:lnTo>
                    <a:pt x="1491355" y="59411"/>
                  </a:lnTo>
                  <a:lnTo>
                    <a:pt x="1538435" y="74060"/>
                  </a:lnTo>
                  <a:lnTo>
                    <a:pt x="1582121" y="90033"/>
                  </a:lnTo>
                  <a:lnTo>
                    <a:pt x="1622182" y="107248"/>
                  </a:lnTo>
                  <a:lnTo>
                    <a:pt x="1658390" y="125620"/>
                  </a:lnTo>
                  <a:lnTo>
                    <a:pt x="1718328" y="165500"/>
                  </a:lnTo>
                  <a:lnTo>
                    <a:pt x="1760096" y="209002"/>
                  </a:lnTo>
                  <a:lnTo>
                    <a:pt x="1781860" y="255454"/>
                  </a:lnTo>
                  <a:lnTo>
                    <a:pt x="1784667" y="279577"/>
                  </a:lnTo>
                  <a:lnTo>
                    <a:pt x="1781860" y="303700"/>
                  </a:lnTo>
                  <a:lnTo>
                    <a:pt x="1760096" y="350153"/>
                  </a:lnTo>
                  <a:lnTo>
                    <a:pt x="1718328" y="393655"/>
                  </a:lnTo>
                  <a:lnTo>
                    <a:pt x="1658390" y="433535"/>
                  </a:lnTo>
                  <a:lnTo>
                    <a:pt x="1622182" y="451907"/>
                  </a:lnTo>
                  <a:lnTo>
                    <a:pt x="1582121" y="469122"/>
                  </a:lnTo>
                  <a:lnTo>
                    <a:pt x="1538435" y="485095"/>
                  </a:lnTo>
                  <a:lnTo>
                    <a:pt x="1491355" y="499743"/>
                  </a:lnTo>
                  <a:lnTo>
                    <a:pt x="1441110" y="512983"/>
                  </a:lnTo>
                  <a:lnTo>
                    <a:pt x="1387929" y="524729"/>
                  </a:lnTo>
                  <a:lnTo>
                    <a:pt x="1332042" y="534898"/>
                  </a:lnTo>
                  <a:lnTo>
                    <a:pt x="1273679" y="543407"/>
                  </a:lnTo>
                  <a:lnTo>
                    <a:pt x="1213069" y="550171"/>
                  </a:lnTo>
                  <a:lnTo>
                    <a:pt x="1150441" y="555106"/>
                  </a:lnTo>
                  <a:lnTo>
                    <a:pt x="1086025" y="558129"/>
                  </a:lnTo>
                  <a:lnTo>
                    <a:pt x="1020051" y="559155"/>
                  </a:lnTo>
                  <a:lnTo>
                    <a:pt x="971123" y="558589"/>
                  </a:lnTo>
                  <a:lnTo>
                    <a:pt x="923030" y="556897"/>
                  </a:lnTo>
                  <a:lnTo>
                    <a:pt x="875882" y="554091"/>
                  </a:lnTo>
                  <a:lnTo>
                    <a:pt x="829789" y="550183"/>
                  </a:lnTo>
                  <a:lnTo>
                    <a:pt x="784860" y="545185"/>
                  </a:lnTo>
                  <a:lnTo>
                    <a:pt x="0" y="955141"/>
                  </a:lnTo>
                  <a:close/>
                </a:path>
              </a:pathLst>
            </a:custGeom>
            <a:solidFill>
              <a:srgbClr val="517CC8"/>
            </a:solidFill>
          </p:spPr>
          <p:txBody>
            <a:bodyPr wrap="square" lIns="0" tIns="0" rIns="0" bIns="0" rtlCol="0"/>
            <a:lstStyle/>
            <a:p/>
          </p:txBody>
        </p:sp>
      </p:grpSp>
      <p:sp>
        <p:nvSpPr>
          <p:cNvPr id="14" name="object 14"/>
          <p:cNvSpPr txBox="1"/>
          <p:nvPr/>
        </p:nvSpPr>
        <p:spPr>
          <a:xfrm>
            <a:off x="8578507" y="4182465"/>
            <a:ext cx="774700" cy="381000"/>
          </a:xfrm>
          <a:prstGeom prst="rect">
            <a:avLst/>
          </a:prstGeom>
        </p:spPr>
        <p:txBody>
          <a:bodyPr vert="horz" wrap="square" lIns="0" tIns="38100" rIns="0" bIns="0" rtlCol="0">
            <a:spAutoFit/>
          </a:bodyPr>
          <a:lstStyle/>
          <a:p>
            <a:pPr marL="12700">
              <a:lnSpc>
                <a:spcPct val="100000"/>
              </a:lnSpc>
              <a:spcBef>
                <a:spcPts val="300"/>
              </a:spcBef>
            </a:pPr>
            <a:r>
              <a:rPr sz="1000" spc="-10" dirty="0">
                <a:solidFill>
                  <a:srgbClr val="FFFF00"/>
                </a:solidFill>
                <a:latin typeface="微软雅黑" panose="020B0503020204020204" charset="-122"/>
                <a:cs typeface="微软雅黑" panose="020B0503020204020204" charset="-122"/>
              </a:rPr>
              <a:t>17:00~23:00</a:t>
            </a:r>
            <a:endParaRPr sz="1000">
              <a:latin typeface="微软雅黑" panose="020B0503020204020204" charset="-122"/>
              <a:cs typeface="微软雅黑" panose="020B0503020204020204" charset="-122"/>
            </a:endParaRPr>
          </a:p>
          <a:p>
            <a:pPr marL="23495">
              <a:lnSpc>
                <a:spcPct val="100000"/>
              </a:lnSpc>
              <a:spcBef>
                <a:spcPts val="200"/>
              </a:spcBef>
            </a:pPr>
            <a:r>
              <a:rPr sz="1000" spc="-10" dirty="0">
                <a:solidFill>
                  <a:srgbClr val="FFFF00"/>
                </a:solidFill>
                <a:latin typeface="微软雅黑" panose="020B0503020204020204" charset="-122"/>
                <a:cs typeface="微软雅黑" panose="020B0503020204020204" charset="-122"/>
              </a:rPr>
              <a:t>负荷：42kW</a:t>
            </a:r>
            <a:endParaRPr sz="1000">
              <a:latin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1417320"/>
            <a:chOff x="335279" y="15240"/>
            <a:chExt cx="11803380" cy="1417320"/>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sp>
          <p:nvSpPr>
            <p:cNvPr id="5" name="object 5"/>
            <p:cNvSpPr/>
            <p:nvPr/>
          </p:nvSpPr>
          <p:spPr>
            <a:xfrm>
              <a:off x="3081019" y="875029"/>
              <a:ext cx="12700" cy="372110"/>
            </a:xfrm>
            <a:custGeom>
              <a:avLst/>
              <a:gdLst/>
              <a:ahLst/>
              <a:cxnLst/>
              <a:rect l="l" t="t" r="r" b="b"/>
              <a:pathLst>
                <a:path w="12700" h="372109">
                  <a:moveTo>
                    <a:pt x="12700" y="372110"/>
                  </a:moveTo>
                  <a:lnTo>
                    <a:pt x="0" y="372110"/>
                  </a:lnTo>
                  <a:lnTo>
                    <a:pt x="0" y="0"/>
                  </a:lnTo>
                  <a:lnTo>
                    <a:pt x="12700" y="0"/>
                  </a:lnTo>
                  <a:lnTo>
                    <a:pt x="12700" y="372110"/>
                  </a:lnTo>
                  <a:close/>
                </a:path>
              </a:pathLst>
            </a:custGeom>
            <a:solidFill>
              <a:srgbClr val="1F3863"/>
            </a:solidFill>
          </p:spPr>
          <p:txBody>
            <a:bodyPr wrap="square" lIns="0" tIns="0" rIns="0" bIns="0" rtlCol="0"/>
            <a:lstStyle/>
            <a:p/>
          </p:txBody>
        </p:sp>
        <p:sp>
          <p:nvSpPr>
            <p:cNvPr id="6" name="object 6"/>
            <p:cNvSpPr/>
            <p:nvPr/>
          </p:nvSpPr>
          <p:spPr>
            <a:xfrm>
              <a:off x="467867" y="1121664"/>
              <a:ext cx="629920" cy="311150"/>
            </a:xfrm>
            <a:custGeom>
              <a:avLst/>
              <a:gdLst/>
              <a:ahLst/>
              <a:cxnLst/>
              <a:rect l="l" t="t" r="r" b="b"/>
              <a:pathLst>
                <a:path w="629919" h="311150">
                  <a:moveTo>
                    <a:pt x="473963" y="310896"/>
                  </a:moveTo>
                  <a:lnTo>
                    <a:pt x="0" y="310896"/>
                  </a:lnTo>
                  <a:lnTo>
                    <a:pt x="0" y="0"/>
                  </a:lnTo>
                  <a:lnTo>
                    <a:pt x="473963" y="0"/>
                  </a:lnTo>
                  <a:lnTo>
                    <a:pt x="629412" y="155448"/>
                  </a:lnTo>
                  <a:lnTo>
                    <a:pt x="473963" y="310896"/>
                  </a:lnTo>
                  <a:close/>
                </a:path>
              </a:pathLst>
            </a:custGeom>
            <a:solidFill>
              <a:srgbClr val="00287A"/>
            </a:solidFill>
          </p:spPr>
          <p:txBody>
            <a:bodyPr wrap="square" lIns="0" tIns="0" rIns="0" bIns="0" rtlCol="0"/>
            <a:lstStyle/>
            <a:p/>
          </p:txBody>
        </p:sp>
        <p:pic>
          <p:nvPicPr>
            <p:cNvPr id="7" name="object 7"/>
            <p:cNvPicPr/>
            <p:nvPr/>
          </p:nvPicPr>
          <p:blipFill>
            <a:blip r:embed="rId3" cstate="print"/>
            <a:stretch>
              <a:fillRect/>
            </a:stretch>
          </p:blipFill>
          <p:spPr>
            <a:xfrm>
              <a:off x="861060" y="1203959"/>
              <a:ext cx="140385" cy="145402"/>
            </a:xfrm>
            <a:prstGeom prst="rect">
              <a:avLst/>
            </a:prstGeom>
          </p:spPr>
        </p:pic>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5" dirty="0">
                <a:latin typeface="Microsoft JhengHei" panose="020B0604030504040204" charset="-120"/>
                <a:cs typeface="Microsoft JhengHei" panose="020B0604030504040204" charset="-120"/>
              </a:rPr>
              <a:t>系统节能三大方法案例介绍</a:t>
            </a:r>
            <a:endParaRPr spc="-15" dirty="0">
              <a:latin typeface="Microsoft JhengHei" panose="020B0604030504040204" charset="-120"/>
              <a:cs typeface="Microsoft JhengHei" panose="020B0604030504040204" charset="-120"/>
            </a:endParaRPr>
          </a:p>
        </p:txBody>
      </p:sp>
      <p:sp>
        <p:nvSpPr>
          <p:cNvPr id="9" name="object 9"/>
          <p:cNvSpPr txBox="1"/>
          <p:nvPr/>
        </p:nvSpPr>
        <p:spPr>
          <a:xfrm>
            <a:off x="512864" y="1059091"/>
            <a:ext cx="10946765" cy="1607185"/>
          </a:xfrm>
          <a:prstGeom prst="rect">
            <a:avLst/>
          </a:prstGeom>
        </p:spPr>
        <p:txBody>
          <a:bodyPr vert="horz" wrap="square" lIns="0" tIns="128270" rIns="0" bIns="0" rtlCol="0">
            <a:spAutoFit/>
          </a:bodyPr>
          <a:lstStyle/>
          <a:p>
            <a:pPr marL="856615">
              <a:lnSpc>
                <a:spcPct val="100000"/>
              </a:lnSpc>
              <a:spcBef>
                <a:spcPts val="1010"/>
              </a:spcBef>
            </a:pPr>
            <a:r>
              <a:rPr sz="1800" spc="-10" dirty="0">
                <a:solidFill>
                  <a:srgbClr val="070707"/>
                </a:solidFill>
                <a:latin typeface="微软雅黑" panose="020B0503020204020204" charset="-122"/>
                <a:cs typeface="微软雅黑" panose="020B0503020204020204" charset="-122"/>
              </a:rPr>
              <a:t>管理策略优化节能</a:t>
            </a:r>
            <a:endParaRPr sz="1800">
              <a:latin typeface="微软雅黑" panose="020B0503020204020204" charset="-122"/>
              <a:cs typeface="微软雅黑" panose="020B0503020204020204" charset="-122"/>
            </a:endParaRPr>
          </a:p>
          <a:p>
            <a:pPr marL="12700">
              <a:lnSpc>
                <a:spcPct val="100000"/>
              </a:lnSpc>
              <a:spcBef>
                <a:spcPts val="910"/>
              </a:spcBef>
            </a:pPr>
            <a:r>
              <a:rPr sz="1300" b="1" spc="-10" dirty="0">
                <a:solidFill>
                  <a:srgbClr val="0000FF"/>
                </a:solidFill>
                <a:latin typeface="微软雅黑" panose="020B0503020204020204" charset="-122"/>
                <a:cs typeface="微软雅黑" panose="020B0503020204020204" charset="-122"/>
              </a:rPr>
              <a:t>（</a:t>
            </a:r>
            <a:r>
              <a:rPr sz="1800" b="1" spc="-10" dirty="0">
                <a:solidFill>
                  <a:srgbClr val="0000FF"/>
                </a:solidFill>
                <a:latin typeface="Arial" panose="020B0604020202020204"/>
                <a:cs typeface="Arial" panose="020B0604020202020204"/>
              </a:rPr>
              <a:t>2</a:t>
            </a:r>
            <a:r>
              <a:rPr sz="1800" b="1" spc="-10" dirty="0">
                <a:solidFill>
                  <a:srgbClr val="0000FF"/>
                </a:solidFill>
                <a:latin typeface="微软雅黑" panose="020B0503020204020204" charset="-122"/>
                <a:cs typeface="微软雅黑" panose="020B0503020204020204" charset="-122"/>
              </a:rPr>
              <a:t>）</a:t>
            </a:r>
            <a:r>
              <a:rPr sz="1800" b="1" spc="-5" dirty="0">
                <a:solidFill>
                  <a:srgbClr val="0000FF"/>
                </a:solidFill>
                <a:latin typeface="微软雅黑" panose="020B0503020204020204" charset="-122"/>
                <a:cs typeface="微软雅黑" panose="020B0503020204020204" charset="-122"/>
              </a:rPr>
              <a:t>精细化管控辅机设备运行，减少能耗浪费</a:t>
            </a:r>
            <a:endParaRPr sz="1800">
              <a:latin typeface="微软雅黑" panose="020B0503020204020204" charset="-122"/>
              <a:cs typeface="微软雅黑" panose="020B0503020204020204" charset="-122"/>
            </a:endParaRPr>
          </a:p>
          <a:p>
            <a:pPr marL="12700" marR="5080" indent="578485">
              <a:lnSpc>
                <a:spcPts val="3240"/>
              </a:lnSpc>
            </a:pPr>
            <a:r>
              <a:rPr sz="1800" spc="-5" dirty="0">
                <a:solidFill>
                  <a:srgbClr val="070707"/>
                </a:solidFill>
                <a:latin typeface="宋体" panose="02010600030101010101" pitchFamily="2" charset="-122"/>
                <a:cs typeface="宋体" panose="02010600030101010101" pitchFamily="2" charset="-122"/>
              </a:rPr>
              <a:t>经与用户生产部沟通确认，下班后部分辅机未关停引起的，属于管理漏洞导致的能耗浪费。通过加强用</a:t>
            </a:r>
            <a:r>
              <a:rPr sz="1800" dirty="0">
                <a:solidFill>
                  <a:srgbClr val="070707"/>
                </a:solidFill>
                <a:latin typeface="宋体" panose="02010600030101010101" pitchFamily="2" charset="-122"/>
                <a:cs typeface="宋体" panose="02010600030101010101" pitchFamily="2" charset="-122"/>
              </a:rPr>
              <a:t>电管理，自2021.2起，</a:t>
            </a:r>
            <a:r>
              <a:rPr sz="1800" dirty="0">
                <a:solidFill>
                  <a:srgbClr val="FF0000"/>
                </a:solidFill>
                <a:latin typeface="宋体" panose="02010600030101010101" pitchFamily="2" charset="-122"/>
                <a:cs typeface="宋体" panose="02010600030101010101" pitchFamily="2" charset="-122"/>
              </a:rPr>
              <a:t>每天17:00之后，负荷降为</a:t>
            </a:r>
            <a:r>
              <a:rPr sz="1800" spc="-50" dirty="0">
                <a:solidFill>
                  <a:srgbClr val="FF0000"/>
                </a:solidFill>
                <a:latin typeface="宋体" panose="02010600030101010101" pitchFamily="2" charset="-122"/>
                <a:cs typeface="宋体" panose="02010600030101010101" pitchFamily="2" charset="-122"/>
              </a:rPr>
              <a:t>0</a:t>
            </a:r>
            <a:endParaRPr sz="1800">
              <a:latin typeface="宋体" panose="02010600030101010101" pitchFamily="2" charset="-122"/>
              <a:cs typeface="宋体" panose="02010600030101010101" pitchFamily="2" charset="-122"/>
            </a:endParaRPr>
          </a:p>
        </p:txBody>
      </p:sp>
      <p:pic>
        <p:nvPicPr>
          <p:cNvPr id="10" name="object 10"/>
          <p:cNvPicPr/>
          <p:nvPr/>
        </p:nvPicPr>
        <p:blipFill>
          <a:blip r:embed="rId4" cstate="print"/>
          <a:stretch>
            <a:fillRect/>
          </a:stretch>
        </p:blipFill>
        <p:spPr>
          <a:xfrm>
            <a:off x="7887435" y="3568359"/>
            <a:ext cx="3682947" cy="1074959"/>
          </a:xfrm>
          <a:prstGeom prst="rect">
            <a:avLst/>
          </a:prstGeom>
        </p:spPr>
      </p:pic>
      <p:sp>
        <p:nvSpPr>
          <p:cNvPr id="11" name="object 11"/>
          <p:cNvSpPr txBox="1"/>
          <p:nvPr/>
        </p:nvSpPr>
        <p:spPr>
          <a:xfrm>
            <a:off x="7913687" y="3578593"/>
            <a:ext cx="3522345" cy="619760"/>
          </a:xfrm>
          <a:prstGeom prst="rect">
            <a:avLst/>
          </a:prstGeom>
        </p:spPr>
        <p:txBody>
          <a:bodyPr vert="horz" wrap="square" lIns="0" tIns="12700" rIns="0" bIns="0" rtlCol="0">
            <a:spAutoFit/>
          </a:bodyPr>
          <a:lstStyle/>
          <a:p>
            <a:pPr marL="12700" marR="5080">
              <a:lnSpc>
                <a:spcPct val="150000"/>
              </a:lnSpc>
              <a:spcBef>
                <a:spcPts val="100"/>
              </a:spcBef>
            </a:pPr>
            <a:r>
              <a:rPr sz="1300" dirty="0">
                <a:solidFill>
                  <a:srgbClr val="FF0000"/>
                </a:solidFill>
                <a:latin typeface="宋体" panose="02010600030101010101" pitchFamily="2" charset="-122"/>
                <a:cs typeface="宋体" panose="02010600030101010101" pitchFamily="2" charset="-122"/>
              </a:rPr>
              <a:t>效益分析：</a:t>
            </a:r>
            <a:r>
              <a:rPr sz="1300" dirty="0">
                <a:solidFill>
                  <a:srgbClr val="070707"/>
                </a:solidFill>
                <a:latin typeface="宋体" panose="02010600030101010101" pitchFamily="2" charset="-122"/>
                <a:cs typeface="宋体" panose="02010600030101010101" pitchFamily="2" charset="-122"/>
              </a:rPr>
              <a:t>通过改善管理，可年节电</a:t>
            </a:r>
            <a:r>
              <a:rPr sz="1300" spc="-10" dirty="0">
                <a:solidFill>
                  <a:srgbClr val="FF0000"/>
                </a:solidFill>
                <a:latin typeface="宋体" panose="02010600030101010101" pitchFamily="2" charset="-122"/>
                <a:cs typeface="宋体" panose="02010600030101010101" pitchFamily="2" charset="-122"/>
              </a:rPr>
              <a:t>75600kWh</a:t>
            </a:r>
            <a:r>
              <a:rPr sz="1300" spc="-10" dirty="0">
                <a:solidFill>
                  <a:srgbClr val="070707"/>
                </a:solidFill>
                <a:latin typeface="宋体" panose="02010600030101010101" pitchFamily="2" charset="-122"/>
                <a:cs typeface="宋体" panose="02010600030101010101" pitchFamily="2" charset="-122"/>
              </a:rPr>
              <a:t>，</a:t>
            </a:r>
            <a:r>
              <a:rPr sz="1300" dirty="0">
                <a:solidFill>
                  <a:srgbClr val="070707"/>
                </a:solidFill>
                <a:latin typeface="宋体" panose="02010600030101010101" pitchFamily="2" charset="-122"/>
                <a:cs typeface="宋体" panose="02010600030101010101" pitchFamily="2" charset="-122"/>
              </a:rPr>
              <a:t>节约电费约</a:t>
            </a:r>
            <a:r>
              <a:rPr sz="1300" dirty="0">
                <a:solidFill>
                  <a:srgbClr val="FF0000"/>
                </a:solidFill>
                <a:latin typeface="宋体" panose="02010600030101010101" pitchFamily="2" charset="-122"/>
                <a:cs typeface="宋体" panose="02010600030101010101" pitchFamily="2" charset="-122"/>
              </a:rPr>
              <a:t>5.07</a:t>
            </a:r>
            <a:r>
              <a:rPr sz="1300" spc="-5" dirty="0">
                <a:solidFill>
                  <a:srgbClr val="FF0000"/>
                </a:solidFill>
                <a:latin typeface="宋体" panose="02010600030101010101" pitchFamily="2" charset="-122"/>
                <a:cs typeface="宋体" panose="02010600030101010101" pitchFamily="2" charset="-122"/>
              </a:rPr>
              <a:t>万元</a:t>
            </a:r>
            <a:r>
              <a:rPr sz="1300" spc="-60" dirty="0">
                <a:solidFill>
                  <a:srgbClr val="070707"/>
                </a:solidFill>
                <a:latin typeface="宋体" panose="02010600030101010101" pitchFamily="2" charset="-122"/>
                <a:cs typeface="宋体" panose="02010600030101010101" pitchFamily="2" charset="-122"/>
              </a:rPr>
              <a:t>。</a:t>
            </a:r>
            <a:endParaRPr sz="1300">
              <a:latin typeface="宋体" panose="02010600030101010101" pitchFamily="2" charset="-122"/>
              <a:cs typeface="宋体" panose="02010600030101010101" pitchFamily="2" charset="-122"/>
            </a:endParaRPr>
          </a:p>
        </p:txBody>
      </p:sp>
      <p:grpSp>
        <p:nvGrpSpPr>
          <p:cNvPr id="12" name="object 12"/>
          <p:cNvGrpSpPr/>
          <p:nvPr/>
        </p:nvGrpSpPr>
        <p:grpSpPr>
          <a:xfrm>
            <a:off x="467868" y="2843783"/>
            <a:ext cx="7717790" cy="3789045"/>
            <a:chOff x="467868" y="2843783"/>
            <a:chExt cx="7717790" cy="3789045"/>
          </a:xfrm>
        </p:grpSpPr>
        <p:pic>
          <p:nvPicPr>
            <p:cNvPr id="13" name="object 13"/>
            <p:cNvPicPr/>
            <p:nvPr/>
          </p:nvPicPr>
          <p:blipFill>
            <a:blip r:embed="rId5" cstate="print"/>
            <a:stretch>
              <a:fillRect/>
            </a:stretch>
          </p:blipFill>
          <p:spPr>
            <a:xfrm>
              <a:off x="467868" y="2843783"/>
              <a:ext cx="7325868" cy="3788664"/>
            </a:xfrm>
            <a:prstGeom prst="rect">
              <a:avLst/>
            </a:prstGeom>
          </p:spPr>
        </p:pic>
        <p:sp>
          <p:nvSpPr>
            <p:cNvPr id="14" name="object 14"/>
            <p:cNvSpPr/>
            <p:nvPr/>
          </p:nvSpPr>
          <p:spPr>
            <a:xfrm>
              <a:off x="6393179" y="4831067"/>
              <a:ext cx="1791970" cy="995680"/>
            </a:xfrm>
            <a:custGeom>
              <a:avLst/>
              <a:gdLst/>
              <a:ahLst/>
              <a:cxnLst/>
              <a:rect l="l" t="t" r="r" b="b"/>
              <a:pathLst>
                <a:path w="1791970" h="995679">
                  <a:moveTo>
                    <a:pt x="0" y="995184"/>
                  </a:moveTo>
                  <a:lnTo>
                    <a:pt x="531876" y="515124"/>
                  </a:lnTo>
                  <a:lnTo>
                    <a:pt x="471869" y="493727"/>
                  </a:lnTo>
                  <a:lnTo>
                    <a:pt x="418119" y="470052"/>
                  </a:lnTo>
                  <a:lnTo>
                    <a:pt x="371162" y="444298"/>
                  </a:lnTo>
                  <a:lnTo>
                    <a:pt x="331538" y="416664"/>
                  </a:lnTo>
                  <a:lnTo>
                    <a:pt x="299783" y="387348"/>
                  </a:lnTo>
                  <a:lnTo>
                    <a:pt x="276435" y="356547"/>
                  </a:lnTo>
                  <a:lnTo>
                    <a:pt x="257111" y="291287"/>
                  </a:lnTo>
                  <a:lnTo>
                    <a:pt x="259928" y="266154"/>
                  </a:lnTo>
                  <a:lnTo>
                    <a:pt x="281771" y="217756"/>
                  </a:lnTo>
                  <a:lnTo>
                    <a:pt x="323692" y="172432"/>
                  </a:lnTo>
                  <a:lnTo>
                    <a:pt x="383847" y="130882"/>
                  </a:lnTo>
                  <a:lnTo>
                    <a:pt x="420187" y="111741"/>
                  </a:lnTo>
                  <a:lnTo>
                    <a:pt x="460395" y="93805"/>
                  </a:lnTo>
                  <a:lnTo>
                    <a:pt x="504240" y="77162"/>
                  </a:lnTo>
                  <a:lnTo>
                    <a:pt x="551492" y="61900"/>
                  </a:lnTo>
                  <a:lnTo>
                    <a:pt x="601921" y="48106"/>
                  </a:lnTo>
                  <a:lnTo>
                    <a:pt x="655296" y="35868"/>
                  </a:lnTo>
                  <a:lnTo>
                    <a:pt x="711387" y="25273"/>
                  </a:lnTo>
                  <a:lnTo>
                    <a:pt x="769964" y="16407"/>
                  </a:lnTo>
                  <a:lnTo>
                    <a:pt x="830796" y="9360"/>
                  </a:lnTo>
                  <a:lnTo>
                    <a:pt x="893653" y="4218"/>
                  </a:lnTo>
                  <a:lnTo>
                    <a:pt x="958305" y="1069"/>
                  </a:lnTo>
                  <a:lnTo>
                    <a:pt x="1024521" y="0"/>
                  </a:lnTo>
                  <a:lnTo>
                    <a:pt x="1090737" y="1069"/>
                  </a:lnTo>
                  <a:lnTo>
                    <a:pt x="1155389" y="4218"/>
                  </a:lnTo>
                  <a:lnTo>
                    <a:pt x="1218247" y="9360"/>
                  </a:lnTo>
                  <a:lnTo>
                    <a:pt x="1279079" y="16407"/>
                  </a:lnTo>
                  <a:lnTo>
                    <a:pt x="1337655" y="25273"/>
                  </a:lnTo>
                  <a:lnTo>
                    <a:pt x="1393747" y="35868"/>
                  </a:lnTo>
                  <a:lnTo>
                    <a:pt x="1447122" y="48106"/>
                  </a:lnTo>
                  <a:lnTo>
                    <a:pt x="1497550" y="61900"/>
                  </a:lnTo>
                  <a:lnTo>
                    <a:pt x="1544802" y="77162"/>
                  </a:lnTo>
                  <a:lnTo>
                    <a:pt x="1588647" y="93805"/>
                  </a:lnTo>
                  <a:lnTo>
                    <a:pt x="1628855" y="111741"/>
                  </a:lnTo>
                  <a:lnTo>
                    <a:pt x="1665195" y="130882"/>
                  </a:lnTo>
                  <a:lnTo>
                    <a:pt x="1725351" y="172432"/>
                  </a:lnTo>
                  <a:lnTo>
                    <a:pt x="1767271" y="217756"/>
                  </a:lnTo>
                  <a:lnTo>
                    <a:pt x="1789115" y="266154"/>
                  </a:lnTo>
                  <a:lnTo>
                    <a:pt x="1791931" y="291287"/>
                  </a:lnTo>
                  <a:lnTo>
                    <a:pt x="1789115" y="316422"/>
                  </a:lnTo>
                  <a:lnTo>
                    <a:pt x="1767271" y="364822"/>
                  </a:lnTo>
                  <a:lnTo>
                    <a:pt x="1725351" y="410147"/>
                  </a:lnTo>
                  <a:lnTo>
                    <a:pt x="1665195" y="451697"/>
                  </a:lnTo>
                  <a:lnTo>
                    <a:pt x="1628855" y="470838"/>
                  </a:lnTo>
                  <a:lnTo>
                    <a:pt x="1588647" y="488774"/>
                  </a:lnTo>
                  <a:lnTo>
                    <a:pt x="1544802" y="505416"/>
                  </a:lnTo>
                  <a:lnTo>
                    <a:pt x="1497550" y="520677"/>
                  </a:lnTo>
                  <a:lnTo>
                    <a:pt x="1447122" y="534470"/>
                  </a:lnTo>
                  <a:lnTo>
                    <a:pt x="1393747" y="546708"/>
                  </a:lnTo>
                  <a:lnTo>
                    <a:pt x="1337655" y="557303"/>
                  </a:lnTo>
                  <a:lnTo>
                    <a:pt x="1279079" y="566167"/>
                  </a:lnTo>
                  <a:lnTo>
                    <a:pt x="1218247" y="573214"/>
                  </a:lnTo>
                  <a:lnTo>
                    <a:pt x="1155389" y="578356"/>
                  </a:lnTo>
                  <a:lnTo>
                    <a:pt x="1090737" y="581505"/>
                  </a:lnTo>
                  <a:lnTo>
                    <a:pt x="1024521" y="582574"/>
                  </a:lnTo>
                  <a:lnTo>
                    <a:pt x="975407" y="581988"/>
                  </a:lnTo>
                  <a:lnTo>
                    <a:pt x="927106" y="580252"/>
                  </a:lnTo>
                  <a:lnTo>
                    <a:pt x="879699" y="577397"/>
                  </a:lnTo>
                  <a:lnTo>
                    <a:pt x="833272" y="573458"/>
                  </a:lnTo>
                  <a:lnTo>
                    <a:pt x="787908" y="568464"/>
                  </a:lnTo>
                  <a:lnTo>
                    <a:pt x="0" y="995184"/>
                  </a:lnTo>
                  <a:close/>
                </a:path>
              </a:pathLst>
            </a:custGeom>
            <a:solidFill>
              <a:srgbClr val="517CC8"/>
            </a:solidFill>
          </p:spPr>
          <p:txBody>
            <a:bodyPr wrap="square" lIns="0" tIns="0" rIns="0" bIns="0" rtlCol="0"/>
            <a:lstStyle/>
            <a:p/>
          </p:txBody>
        </p:sp>
      </p:grpSp>
      <p:sp>
        <p:nvSpPr>
          <p:cNvPr id="15" name="object 15"/>
          <p:cNvSpPr txBox="1"/>
          <p:nvPr/>
        </p:nvSpPr>
        <p:spPr>
          <a:xfrm>
            <a:off x="7026935" y="4847996"/>
            <a:ext cx="774700" cy="381000"/>
          </a:xfrm>
          <a:prstGeom prst="rect">
            <a:avLst/>
          </a:prstGeom>
        </p:spPr>
        <p:txBody>
          <a:bodyPr vert="horz" wrap="square" lIns="0" tIns="38100" rIns="0" bIns="0" rtlCol="0">
            <a:spAutoFit/>
          </a:bodyPr>
          <a:lstStyle/>
          <a:p>
            <a:pPr marL="12700">
              <a:lnSpc>
                <a:spcPct val="100000"/>
              </a:lnSpc>
              <a:spcBef>
                <a:spcPts val="300"/>
              </a:spcBef>
            </a:pPr>
            <a:r>
              <a:rPr sz="1000" spc="-10" dirty="0">
                <a:solidFill>
                  <a:srgbClr val="FFFF00"/>
                </a:solidFill>
                <a:latin typeface="微软雅黑" panose="020B0503020204020204" charset="-122"/>
                <a:cs typeface="微软雅黑" panose="020B0503020204020204" charset="-122"/>
              </a:rPr>
              <a:t>17:00~23:00</a:t>
            </a:r>
            <a:endParaRPr sz="1000">
              <a:latin typeface="微软雅黑" panose="020B0503020204020204" charset="-122"/>
              <a:cs typeface="微软雅黑" panose="020B0503020204020204" charset="-122"/>
            </a:endParaRPr>
          </a:p>
          <a:p>
            <a:pPr marL="60325">
              <a:lnSpc>
                <a:spcPct val="100000"/>
              </a:lnSpc>
              <a:spcBef>
                <a:spcPts val="200"/>
              </a:spcBef>
            </a:pPr>
            <a:r>
              <a:rPr sz="1000" spc="-15" dirty="0">
                <a:solidFill>
                  <a:srgbClr val="FFFF00"/>
                </a:solidFill>
                <a:latin typeface="微软雅黑" panose="020B0503020204020204" charset="-122"/>
                <a:cs typeface="微软雅黑" panose="020B0503020204020204" charset="-122"/>
              </a:rPr>
              <a:t>负荷：</a:t>
            </a:r>
            <a:r>
              <a:rPr sz="1000" spc="-20" dirty="0">
                <a:solidFill>
                  <a:srgbClr val="FFFF00"/>
                </a:solidFill>
                <a:latin typeface="微软雅黑" panose="020B0503020204020204" charset="-122"/>
                <a:cs typeface="微软雅黑" panose="020B0503020204020204" charset="-122"/>
              </a:rPr>
              <a:t>0kW</a:t>
            </a:r>
            <a:endParaRPr sz="1000">
              <a:latin typeface="微软雅黑" panose="020B0503020204020204" charset="-122"/>
              <a:cs typeface="微软雅黑" panose="020B0503020204020204" charset="-122"/>
            </a:endParaRPr>
          </a:p>
        </p:txBody>
      </p:sp>
      <p:sp>
        <p:nvSpPr>
          <p:cNvPr id="16" name="object 16"/>
          <p:cNvSpPr/>
          <p:nvPr/>
        </p:nvSpPr>
        <p:spPr>
          <a:xfrm>
            <a:off x="6079020" y="5790234"/>
            <a:ext cx="1198245" cy="429259"/>
          </a:xfrm>
          <a:custGeom>
            <a:avLst/>
            <a:gdLst/>
            <a:ahLst/>
            <a:cxnLst/>
            <a:rect l="l" t="t" r="r" b="b"/>
            <a:pathLst>
              <a:path w="1198245" h="429260">
                <a:moveTo>
                  <a:pt x="1188326" y="429082"/>
                </a:moveTo>
                <a:lnTo>
                  <a:pt x="9525" y="429082"/>
                </a:lnTo>
                <a:lnTo>
                  <a:pt x="7404" y="428840"/>
                </a:lnTo>
                <a:lnTo>
                  <a:pt x="0" y="419557"/>
                </a:lnTo>
                <a:lnTo>
                  <a:pt x="0" y="9525"/>
                </a:lnTo>
                <a:lnTo>
                  <a:pt x="9525" y="0"/>
                </a:lnTo>
                <a:lnTo>
                  <a:pt x="1188326" y="0"/>
                </a:lnTo>
                <a:lnTo>
                  <a:pt x="1197851" y="9525"/>
                </a:lnTo>
                <a:lnTo>
                  <a:pt x="19050" y="9525"/>
                </a:lnTo>
                <a:lnTo>
                  <a:pt x="9525" y="19050"/>
                </a:lnTo>
                <a:lnTo>
                  <a:pt x="19050" y="19050"/>
                </a:lnTo>
                <a:lnTo>
                  <a:pt x="19050" y="410032"/>
                </a:lnTo>
                <a:lnTo>
                  <a:pt x="9525" y="410032"/>
                </a:lnTo>
                <a:lnTo>
                  <a:pt x="19050" y="419557"/>
                </a:lnTo>
                <a:lnTo>
                  <a:pt x="1197851" y="419557"/>
                </a:lnTo>
                <a:lnTo>
                  <a:pt x="1197609" y="421678"/>
                </a:lnTo>
                <a:lnTo>
                  <a:pt x="1190447" y="428840"/>
                </a:lnTo>
                <a:lnTo>
                  <a:pt x="1188326" y="429082"/>
                </a:lnTo>
                <a:close/>
              </a:path>
              <a:path w="1198245" h="429260">
                <a:moveTo>
                  <a:pt x="19050" y="19050"/>
                </a:moveTo>
                <a:lnTo>
                  <a:pt x="9525" y="19050"/>
                </a:lnTo>
                <a:lnTo>
                  <a:pt x="19050" y="9525"/>
                </a:lnTo>
                <a:lnTo>
                  <a:pt x="19050" y="19050"/>
                </a:lnTo>
                <a:close/>
              </a:path>
              <a:path w="1198245" h="429260">
                <a:moveTo>
                  <a:pt x="1178801" y="19050"/>
                </a:moveTo>
                <a:lnTo>
                  <a:pt x="19050" y="19050"/>
                </a:lnTo>
                <a:lnTo>
                  <a:pt x="19050" y="9525"/>
                </a:lnTo>
                <a:lnTo>
                  <a:pt x="1178801" y="9525"/>
                </a:lnTo>
                <a:lnTo>
                  <a:pt x="1178801" y="19050"/>
                </a:lnTo>
                <a:close/>
              </a:path>
              <a:path w="1198245" h="429260">
                <a:moveTo>
                  <a:pt x="1178801" y="419557"/>
                </a:moveTo>
                <a:lnTo>
                  <a:pt x="1178801" y="9525"/>
                </a:lnTo>
                <a:lnTo>
                  <a:pt x="1188326" y="19050"/>
                </a:lnTo>
                <a:lnTo>
                  <a:pt x="1197851" y="19050"/>
                </a:lnTo>
                <a:lnTo>
                  <a:pt x="1197851" y="410032"/>
                </a:lnTo>
                <a:lnTo>
                  <a:pt x="1188326" y="410032"/>
                </a:lnTo>
                <a:lnTo>
                  <a:pt x="1178801" y="419557"/>
                </a:lnTo>
                <a:close/>
              </a:path>
              <a:path w="1198245" h="429260">
                <a:moveTo>
                  <a:pt x="1197851" y="19050"/>
                </a:moveTo>
                <a:lnTo>
                  <a:pt x="1188326" y="19050"/>
                </a:lnTo>
                <a:lnTo>
                  <a:pt x="1178801" y="9525"/>
                </a:lnTo>
                <a:lnTo>
                  <a:pt x="1197851" y="9525"/>
                </a:lnTo>
                <a:lnTo>
                  <a:pt x="1197851" y="19050"/>
                </a:lnTo>
                <a:close/>
              </a:path>
              <a:path w="1198245" h="429260">
                <a:moveTo>
                  <a:pt x="19050" y="419557"/>
                </a:moveTo>
                <a:lnTo>
                  <a:pt x="9525" y="410032"/>
                </a:lnTo>
                <a:lnTo>
                  <a:pt x="19050" y="410032"/>
                </a:lnTo>
                <a:lnTo>
                  <a:pt x="19050" y="419557"/>
                </a:lnTo>
                <a:close/>
              </a:path>
              <a:path w="1198245" h="429260">
                <a:moveTo>
                  <a:pt x="1178801" y="419557"/>
                </a:moveTo>
                <a:lnTo>
                  <a:pt x="19050" y="419557"/>
                </a:lnTo>
                <a:lnTo>
                  <a:pt x="19050" y="410032"/>
                </a:lnTo>
                <a:lnTo>
                  <a:pt x="1178801" y="410032"/>
                </a:lnTo>
                <a:lnTo>
                  <a:pt x="1178801" y="419557"/>
                </a:lnTo>
                <a:close/>
              </a:path>
              <a:path w="1198245" h="429260">
                <a:moveTo>
                  <a:pt x="1197851" y="419557"/>
                </a:moveTo>
                <a:lnTo>
                  <a:pt x="1178801" y="419557"/>
                </a:lnTo>
                <a:lnTo>
                  <a:pt x="1188326" y="410032"/>
                </a:lnTo>
                <a:lnTo>
                  <a:pt x="1197851" y="410032"/>
                </a:lnTo>
                <a:lnTo>
                  <a:pt x="1197851" y="419557"/>
                </a:lnTo>
                <a:close/>
              </a:path>
            </a:pathLst>
          </a:custGeom>
          <a:solidFill>
            <a:srgbClr val="FF0000"/>
          </a:solid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p:nvPr/>
        </p:nvSpPr>
        <p:spPr>
          <a:xfrm>
            <a:off x="413600" y="196176"/>
            <a:ext cx="737870" cy="451484"/>
          </a:xfrm>
          <a:prstGeom prst="rect">
            <a:avLst/>
          </a:prstGeom>
        </p:spPr>
        <p:txBody>
          <a:bodyPr vert="horz" wrap="square" lIns="0" tIns="12065" rIns="0" bIns="0" rtlCol="0">
            <a:spAutoFit/>
          </a:bodyPr>
          <a:lstStyle/>
          <a:p>
            <a:pPr marL="12700">
              <a:lnSpc>
                <a:spcPct val="100000"/>
              </a:lnSpc>
              <a:spcBef>
                <a:spcPts val="95"/>
              </a:spcBef>
            </a:pPr>
            <a:r>
              <a:rPr sz="2800" b="1" spc="-30" dirty="0">
                <a:solidFill>
                  <a:srgbClr val="C00000"/>
                </a:solidFill>
                <a:latin typeface="Microsoft JhengHei" panose="020B0604030504040204" charset="-120"/>
                <a:cs typeface="Microsoft JhengHei" panose="020B0604030504040204" charset="-120"/>
              </a:rPr>
              <a:t>目录</a:t>
            </a:r>
            <a:endParaRPr sz="2800">
              <a:latin typeface="Microsoft JhengHei" panose="020B0604030504040204" charset="-120"/>
              <a:cs typeface="Microsoft JhengHei" panose="020B0604030504040204" charset="-120"/>
            </a:endParaRPr>
          </a:p>
        </p:txBody>
      </p:sp>
      <p:sp>
        <p:nvSpPr>
          <p:cNvPr id="6" name="object 6"/>
          <p:cNvSpPr txBox="1"/>
          <p:nvPr/>
        </p:nvSpPr>
        <p:spPr>
          <a:xfrm>
            <a:off x="3393293" y="2361488"/>
            <a:ext cx="380365" cy="1781175"/>
          </a:xfrm>
          <a:prstGeom prst="rect">
            <a:avLst/>
          </a:prstGeom>
        </p:spPr>
        <p:txBody>
          <a:bodyPr vert="vert270" wrap="square" lIns="0" tIns="0" rIns="0" bIns="0" rtlCol="0">
            <a:spAutoFit/>
          </a:bodyPr>
          <a:lstStyle/>
          <a:p>
            <a:pPr marL="12700">
              <a:lnSpc>
                <a:spcPts val="2995"/>
              </a:lnSpc>
            </a:pPr>
            <a:r>
              <a:rPr sz="2800" spc="-20" dirty="0">
                <a:solidFill>
                  <a:srgbClr val="C5DFB4"/>
                </a:solidFill>
                <a:latin typeface="宋体" panose="02010600030101010101" pitchFamily="2" charset="-122"/>
                <a:cs typeface="宋体" panose="02010600030101010101" pitchFamily="2" charset="-122"/>
              </a:rPr>
              <a:t>C</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O</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E</a:t>
            </a:r>
            <a:r>
              <a:rPr sz="2800" spc="-1015"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50" dirty="0">
                <a:solidFill>
                  <a:srgbClr val="C5DFB4"/>
                </a:solidFill>
                <a:latin typeface="宋体" panose="02010600030101010101" pitchFamily="2" charset="-122"/>
                <a:cs typeface="宋体" panose="02010600030101010101" pitchFamily="2" charset="-122"/>
              </a:rPr>
              <a:t>S</a:t>
            </a:r>
            <a:endParaRPr sz="2800">
              <a:latin typeface="宋体" panose="02010600030101010101" pitchFamily="2" charset="-122"/>
              <a:cs typeface="宋体" panose="02010600030101010101" pitchFamily="2" charset="-122"/>
            </a:endParaRPr>
          </a:p>
        </p:txBody>
      </p:sp>
      <p:sp>
        <p:nvSpPr>
          <p:cNvPr id="7" name="object 7"/>
          <p:cNvSpPr txBox="1"/>
          <p:nvPr/>
        </p:nvSpPr>
        <p:spPr>
          <a:xfrm>
            <a:off x="2564930" y="2449067"/>
            <a:ext cx="635000" cy="1488440"/>
          </a:xfrm>
          <a:prstGeom prst="rect">
            <a:avLst/>
          </a:prstGeom>
        </p:spPr>
        <p:txBody>
          <a:bodyPr vert="horz" wrap="square" lIns="0" tIns="12700" rIns="0" bIns="0" rtlCol="0">
            <a:spAutoFit/>
          </a:bodyPr>
          <a:lstStyle/>
          <a:p>
            <a:pPr marL="12700" marR="5080">
              <a:lnSpc>
                <a:spcPct val="100000"/>
              </a:lnSpc>
              <a:spcBef>
                <a:spcPts val="100"/>
              </a:spcBef>
            </a:pPr>
            <a:r>
              <a:rPr sz="4800" b="1" spc="-50" dirty="0">
                <a:solidFill>
                  <a:srgbClr val="C00000"/>
                </a:solidFill>
                <a:latin typeface="Microsoft JhengHei" panose="020B0604030504040204" charset="-120"/>
                <a:cs typeface="Microsoft JhengHei" panose="020B0604030504040204" charset="-120"/>
              </a:rPr>
              <a:t>目录</a:t>
            </a:r>
            <a:endParaRPr sz="4800">
              <a:latin typeface="Microsoft JhengHei" panose="020B0604030504040204" charset="-120"/>
              <a:cs typeface="Microsoft JhengHei" panose="020B0604030504040204" charset="-120"/>
            </a:endParaRPr>
          </a:p>
        </p:txBody>
      </p:sp>
      <p:sp>
        <p:nvSpPr>
          <p:cNvPr id="8" name="object 8"/>
          <p:cNvSpPr/>
          <p:nvPr/>
        </p:nvSpPr>
        <p:spPr>
          <a:xfrm>
            <a:off x="4345660" y="2067305"/>
            <a:ext cx="436880" cy="458470"/>
          </a:xfrm>
          <a:custGeom>
            <a:avLst/>
            <a:gdLst/>
            <a:ahLst/>
            <a:cxnLst/>
            <a:rect l="l" t="t" r="r" b="b"/>
            <a:pathLst>
              <a:path w="436879" h="458469">
                <a:moveTo>
                  <a:pt x="81826" y="0"/>
                </a:moveTo>
                <a:lnTo>
                  <a:pt x="0" y="0"/>
                </a:lnTo>
                <a:lnTo>
                  <a:pt x="0" y="85852"/>
                </a:lnTo>
                <a:lnTo>
                  <a:pt x="81826" y="85852"/>
                </a:lnTo>
                <a:lnTo>
                  <a:pt x="81826" y="0"/>
                </a:lnTo>
                <a:close/>
              </a:path>
              <a:path w="436879" h="458469">
                <a:moveTo>
                  <a:pt x="436384" y="85852"/>
                </a:moveTo>
                <a:lnTo>
                  <a:pt x="81826" y="85852"/>
                </a:lnTo>
                <a:lnTo>
                  <a:pt x="81826" y="457860"/>
                </a:lnTo>
                <a:lnTo>
                  <a:pt x="436384" y="457860"/>
                </a:lnTo>
                <a:lnTo>
                  <a:pt x="436384" y="85852"/>
                </a:lnTo>
                <a:close/>
              </a:path>
            </a:pathLst>
          </a:custGeom>
          <a:solidFill>
            <a:srgbClr val="C00000"/>
          </a:solidFill>
        </p:spPr>
        <p:txBody>
          <a:bodyPr wrap="square" lIns="0" tIns="0" rIns="0" bIns="0" rtlCol="0"/>
          <a:lstStyle/>
          <a:p/>
        </p:txBody>
      </p:sp>
      <p:sp>
        <p:nvSpPr>
          <p:cNvPr id="9" name="object 9"/>
          <p:cNvSpPr txBox="1"/>
          <p:nvPr/>
        </p:nvSpPr>
        <p:spPr>
          <a:xfrm>
            <a:off x="4515205" y="2123821"/>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1</a:t>
            </a:r>
            <a:endParaRPr sz="2400">
              <a:latin typeface="宋体" panose="02010600030101010101" pitchFamily="2" charset="-122"/>
              <a:cs typeface="宋体" panose="02010600030101010101" pitchFamily="2" charset="-122"/>
            </a:endParaRPr>
          </a:p>
        </p:txBody>
      </p:sp>
      <p:sp>
        <p:nvSpPr>
          <p:cNvPr id="10" name="object 10"/>
          <p:cNvSpPr/>
          <p:nvPr/>
        </p:nvSpPr>
        <p:spPr>
          <a:xfrm>
            <a:off x="4345660" y="2907372"/>
            <a:ext cx="436880" cy="458470"/>
          </a:xfrm>
          <a:custGeom>
            <a:avLst/>
            <a:gdLst/>
            <a:ahLst/>
            <a:cxnLst/>
            <a:rect l="l" t="t" r="r" b="b"/>
            <a:pathLst>
              <a:path w="436879" h="458470">
                <a:moveTo>
                  <a:pt x="81826" y="0"/>
                </a:moveTo>
                <a:lnTo>
                  <a:pt x="0" y="0"/>
                </a:lnTo>
                <a:lnTo>
                  <a:pt x="0" y="85852"/>
                </a:lnTo>
                <a:lnTo>
                  <a:pt x="81826" y="85852"/>
                </a:lnTo>
                <a:lnTo>
                  <a:pt x="81826" y="0"/>
                </a:lnTo>
                <a:close/>
              </a:path>
              <a:path w="436879" h="458470">
                <a:moveTo>
                  <a:pt x="436384" y="85852"/>
                </a:moveTo>
                <a:lnTo>
                  <a:pt x="81826" y="85852"/>
                </a:lnTo>
                <a:lnTo>
                  <a:pt x="81826" y="457873"/>
                </a:lnTo>
                <a:lnTo>
                  <a:pt x="436384" y="457873"/>
                </a:lnTo>
                <a:lnTo>
                  <a:pt x="436384" y="85852"/>
                </a:lnTo>
                <a:close/>
              </a:path>
            </a:pathLst>
          </a:custGeom>
          <a:solidFill>
            <a:srgbClr val="C00000"/>
          </a:solidFill>
        </p:spPr>
        <p:txBody>
          <a:bodyPr wrap="square" lIns="0" tIns="0" rIns="0" bIns="0" rtlCol="0"/>
          <a:lstStyle/>
          <a:p/>
        </p:txBody>
      </p:sp>
      <p:sp>
        <p:nvSpPr>
          <p:cNvPr id="11" name="object 11"/>
          <p:cNvSpPr txBox="1"/>
          <p:nvPr/>
        </p:nvSpPr>
        <p:spPr>
          <a:xfrm>
            <a:off x="4515205" y="2963888"/>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2</a:t>
            </a:r>
            <a:endParaRPr sz="24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5135740" y="2099563"/>
            <a:ext cx="3082925" cy="451484"/>
          </a:xfrm>
          <a:prstGeom prst="rect">
            <a:avLst/>
          </a:prstGeom>
        </p:spPr>
        <p:txBody>
          <a:bodyPr vert="horz" wrap="square" lIns="0" tIns="12065" rIns="0" bIns="0" rtlCol="0">
            <a:spAutoFit/>
          </a:bodyPr>
          <a:lstStyle/>
          <a:p>
            <a:pPr marL="12700">
              <a:lnSpc>
                <a:spcPct val="100000"/>
              </a:lnSpc>
              <a:spcBef>
                <a:spcPts val="95"/>
              </a:spcBef>
            </a:pPr>
            <a:r>
              <a:rPr spc="180" dirty="0">
                <a:solidFill>
                  <a:srgbClr val="070707"/>
                </a:solidFill>
                <a:latin typeface="Microsoft JhengHei" panose="020B0604030504040204" charset="-120"/>
                <a:cs typeface="Microsoft JhengHei" panose="020B0604030504040204" charset="-120"/>
              </a:rPr>
              <a:t>智慧能耗管理系统</a:t>
            </a:r>
            <a:endParaRPr spc="180" dirty="0">
              <a:solidFill>
                <a:srgbClr val="070707"/>
              </a:solidFill>
              <a:latin typeface="Microsoft JhengHei" panose="020B0604030504040204" charset="-120"/>
              <a:cs typeface="Microsoft JhengHei" panose="020B0604030504040204" charset="-120"/>
            </a:endParaRPr>
          </a:p>
        </p:txBody>
      </p:sp>
      <p:sp>
        <p:nvSpPr>
          <p:cNvPr id="13" name="object 13"/>
          <p:cNvSpPr txBox="1"/>
          <p:nvPr/>
        </p:nvSpPr>
        <p:spPr>
          <a:xfrm>
            <a:off x="5135740" y="2939630"/>
            <a:ext cx="2727960" cy="451484"/>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C00000"/>
                </a:solidFill>
                <a:latin typeface="Microsoft JhengHei" panose="020B0604030504040204" charset="-120"/>
                <a:cs typeface="Microsoft JhengHei" panose="020B0604030504040204" charset="-120"/>
              </a:rPr>
              <a:t>安全生产视频</a:t>
            </a:r>
            <a:r>
              <a:rPr sz="2800" b="1" spc="50" dirty="0">
                <a:solidFill>
                  <a:srgbClr val="C00000"/>
                </a:solidFill>
                <a:latin typeface="Microsoft JhengHei" panose="020B0604030504040204" charset="-120"/>
                <a:cs typeface="Microsoft JhengHei" panose="020B0604030504040204" charset="-120"/>
              </a:rPr>
              <a:t>AI</a:t>
            </a:r>
            <a:endParaRPr sz="2800">
              <a:latin typeface="Microsoft JhengHei" panose="020B0604030504040204" charset="-120"/>
              <a:cs typeface="Microsoft JhengHei" panose="020B0604030504040204" charset="-120"/>
            </a:endParaRPr>
          </a:p>
        </p:txBody>
      </p:sp>
      <p:sp>
        <p:nvSpPr>
          <p:cNvPr id="14" name="object 14"/>
          <p:cNvSpPr/>
          <p:nvPr/>
        </p:nvSpPr>
        <p:spPr>
          <a:xfrm>
            <a:off x="4355605" y="3791711"/>
            <a:ext cx="436880" cy="458470"/>
          </a:xfrm>
          <a:custGeom>
            <a:avLst/>
            <a:gdLst/>
            <a:ahLst/>
            <a:cxnLst/>
            <a:rect l="l" t="t" r="r" b="b"/>
            <a:pathLst>
              <a:path w="436879" h="458470">
                <a:moveTo>
                  <a:pt x="81813" y="0"/>
                </a:moveTo>
                <a:lnTo>
                  <a:pt x="0" y="0"/>
                </a:lnTo>
                <a:lnTo>
                  <a:pt x="0" y="85852"/>
                </a:lnTo>
                <a:lnTo>
                  <a:pt x="81813" y="85852"/>
                </a:lnTo>
                <a:lnTo>
                  <a:pt x="81813" y="0"/>
                </a:lnTo>
                <a:close/>
              </a:path>
              <a:path w="436879" h="458470">
                <a:moveTo>
                  <a:pt x="436372" y="85852"/>
                </a:moveTo>
                <a:lnTo>
                  <a:pt x="81813" y="85852"/>
                </a:lnTo>
                <a:lnTo>
                  <a:pt x="81813" y="457860"/>
                </a:lnTo>
                <a:lnTo>
                  <a:pt x="436372" y="457860"/>
                </a:lnTo>
                <a:lnTo>
                  <a:pt x="436372" y="85852"/>
                </a:lnTo>
                <a:close/>
              </a:path>
            </a:pathLst>
          </a:custGeom>
          <a:solidFill>
            <a:srgbClr val="C00000"/>
          </a:solidFill>
        </p:spPr>
        <p:txBody>
          <a:bodyPr wrap="square" lIns="0" tIns="0" rIns="0" bIns="0" rtlCol="0"/>
          <a:lstStyle/>
          <a:p/>
        </p:txBody>
      </p:sp>
      <p:sp>
        <p:nvSpPr>
          <p:cNvPr id="15" name="object 15"/>
          <p:cNvSpPr txBox="1"/>
          <p:nvPr/>
        </p:nvSpPr>
        <p:spPr>
          <a:xfrm>
            <a:off x="4525149" y="3848227"/>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3</a:t>
            </a:r>
            <a:endParaRPr sz="2400">
              <a:latin typeface="宋体" panose="02010600030101010101" pitchFamily="2" charset="-122"/>
              <a:cs typeface="宋体" panose="02010600030101010101" pitchFamily="2" charset="-122"/>
            </a:endParaRPr>
          </a:p>
        </p:txBody>
      </p:sp>
      <p:sp>
        <p:nvSpPr>
          <p:cNvPr id="16" name="object 16"/>
          <p:cNvSpPr txBox="1"/>
          <p:nvPr/>
        </p:nvSpPr>
        <p:spPr>
          <a:xfrm>
            <a:off x="5145684" y="3823970"/>
            <a:ext cx="2696845" cy="451484"/>
          </a:xfrm>
          <a:prstGeom prst="rect">
            <a:avLst/>
          </a:prstGeom>
        </p:spPr>
        <p:txBody>
          <a:bodyPr vert="horz" wrap="square" lIns="0" tIns="12065" rIns="0" bIns="0" rtlCol="0">
            <a:spAutoFit/>
          </a:bodyPr>
          <a:lstStyle/>
          <a:p>
            <a:pPr marL="12700">
              <a:lnSpc>
                <a:spcPct val="100000"/>
              </a:lnSpc>
              <a:spcBef>
                <a:spcPts val="95"/>
              </a:spcBef>
            </a:pPr>
            <a:r>
              <a:rPr sz="2800" b="1" spc="175" dirty="0">
                <a:solidFill>
                  <a:srgbClr val="070707"/>
                </a:solidFill>
                <a:latin typeface="Microsoft JhengHei" panose="020B0604030504040204" charset="-120"/>
                <a:cs typeface="Microsoft JhengHei" panose="020B0604030504040204" charset="-120"/>
              </a:rPr>
              <a:t>天翼预测性维护</a:t>
            </a:r>
            <a:endParaRPr sz="2800">
              <a:latin typeface="Microsoft JhengHei" panose="020B0604030504040204" charset="-120"/>
              <a:cs typeface="Microsoft JhengHei" panose="020B060403050404020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73025">
              <a:lnSpc>
                <a:spcPct val="100000"/>
              </a:lnSpc>
              <a:spcBef>
                <a:spcPts val="105"/>
              </a:spcBef>
            </a:pPr>
            <a:r>
              <a:rPr sz="2600" spc="20" dirty="0">
                <a:latin typeface="Microsoft JhengHei" panose="020B0604030504040204" charset="-120"/>
                <a:cs typeface="Microsoft JhengHei" panose="020B0604030504040204" charset="-120"/>
              </a:rPr>
              <a:t>安全生产-视频</a:t>
            </a:r>
            <a:r>
              <a:rPr sz="2600" spc="-25" dirty="0">
                <a:latin typeface="Microsoft JhengHei" panose="020B0604030504040204" charset="-120"/>
                <a:cs typeface="Microsoft JhengHei" panose="020B0604030504040204" charset="-120"/>
              </a:rPr>
              <a:t>AI</a:t>
            </a:r>
            <a:endParaRPr sz="2600">
              <a:latin typeface="Microsoft JhengHei" panose="020B0604030504040204" charset="-120"/>
              <a:cs typeface="Microsoft JhengHei" panose="020B0604030504040204" charset="-120"/>
            </a:endParaRPr>
          </a:p>
        </p:txBody>
      </p:sp>
      <p:grpSp>
        <p:nvGrpSpPr>
          <p:cNvPr id="3" name="object 3"/>
          <p:cNvGrpSpPr/>
          <p:nvPr/>
        </p:nvGrpSpPr>
        <p:grpSpPr>
          <a:xfrm>
            <a:off x="6112764" y="2078710"/>
            <a:ext cx="310515" cy="299085"/>
            <a:chOff x="6112764" y="2078710"/>
            <a:chExt cx="310515" cy="299085"/>
          </a:xfrm>
        </p:grpSpPr>
        <p:pic>
          <p:nvPicPr>
            <p:cNvPr id="4" name="object 4"/>
            <p:cNvPicPr/>
            <p:nvPr/>
          </p:nvPicPr>
          <p:blipFill>
            <a:blip r:embed="rId1" cstate="print"/>
            <a:stretch>
              <a:fillRect/>
            </a:stretch>
          </p:blipFill>
          <p:spPr>
            <a:xfrm>
              <a:off x="6112764" y="2078710"/>
              <a:ext cx="309958" cy="298627"/>
            </a:xfrm>
            <a:prstGeom prst="rect">
              <a:avLst/>
            </a:prstGeom>
          </p:spPr>
        </p:pic>
        <p:pic>
          <p:nvPicPr>
            <p:cNvPr id="5" name="object 5"/>
            <p:cNvPicPr/>
            <p:nvPr/>
          </p:nvPicPr>
          <p:blipFill>
            <a:blip r:embed="rId2" cstate="print"/>
            <a:stretch>
              <a:fillRect/>
            </a:stretch>
          </p:blipFill>
          <p:spPr>
            <a:xfrm>
              <a:off x="6184811" y="2148192"/>
              <a:ext cx="165950" cy="159664"/>
            </a:xfrm>
            <a:prstGeom prst="rect">
              <a:avLst/>
            </a:prstGeom>
          </p:spPr>
        </p:pic>
      </p:grpSp>
      <p:grpSp>
        <p:nvGrpSpPr>
          <p:cNvPr id="6" name="object 6"/>
          <p:cNvGrpSpPr/>
          <p:nvPr/>
        </p:nvGrpSpPr>
        <p:grpSpPr>
          <a:xfrm>
            <a:off x="6112764" y="3636733"/>
            <a:ext cx="310515" cy="299085"/>
            <a:chOff x="6112764" y="3636733"/>
            <a:chExt cx="310515" cy="299085"/>
          </a:xfrm>
        </p:grpSpPr>
        <p:pic>
          <p:nvPicPr>
            <p:cNvPr id="7" name="object 7"/>
            <p:cNvPicPr/>
            <p:nvPr/>
          </p:nvPicPr>
          <p:blipFill>
            <a:blip r:embed="rId3" cstate="print"/>
            <a:stretch>
              <a:fillRect/>
            </a:stretch>
          </p:blipFill>
          <p:spPr>
            <a:xfrm>
              <a:off x="6112764" y="3636733"/>
              <a:ext cx="309968" cy="298640"/>
            </a:xfrm>
            <a:prstGeom prst="rect">
              <a:avLst/>
            </a:prstGeom>
          </p:spPr>
        </p:pic>
        <p:pic>
          <p:nvPicPr>
            <p:cNvPr id="8" name="object 8"/>
            <p:cNvPicPr/>
            <p:nvPr/>
          </p:nvPicPr>
          <p:blipFill>
            <a:blip r:embed="rId4" cstate="print"/>
            <a:stretch>
              <a:fillRect/>
            </a:stretch>
          </p:blipFill>
          <p:spPr>
            <a:xfrm>
              <a:off x="6163285" y="3737343"/>
              <a:ext cx="212851" cy="97421"/>
            </a:xfrm>
            <a:prstGeom prst="rect">
              <a:avLst/>
            </a:prstGeom>
          </p:spPr>
        </p:pic>
      </p:grpSp>
      <p:grpSp>
        <p:nvGrpSpPr>
          <p:cNvPr id="9" name="object 9"/>
          <p:cNvGrpSpPr/>
          <p:nvPr/>
        </p:nvGrpSpPr>
        <p:grpSpPr>
          <a:xfrm>
            <a:off x="6112764" y="2579281"/>
            <a:ext cx="310515" cy="299085"/>
            <a:chOff x="6112764" y="2579281"/>
            <a:chExt cx="310515" cy="299085"/>
          </a:xfrm>
        </p:grpSpPr>
        <p:pic>
          <p:nvPicPr>
            <p:cNvPr id="10" name="object 10"/>
            <p:cNvPicPr/>
            <p:nvPr/>
          </p:nvPicPr>
          <p:blipFill>
            <a:blip r:embed="rId5" cstate="print"/>
            <a:stretch>
              <a:fillRect/>
            </a:stretch>
          </p:blipFill>
          <p:spPr>
            <a:xfrm>
              <a:off x="6112764" y="2579281"/>
              <a:ext cx="309968" cy="298640"/>
            </a:xfrm>
            <a:prstGeom prst="rect">
              <a:avLst/>
            </a:prstGeom>
          </p:spPr>
        </p:pic>
        <p:pic>
          <p:nvPicPr>
            <p:cNvPr id="11" name="object 11"/>
            <p:cNvPicPr/>
            <p:nvPr/>
          </p:nvPicPr>
          <p:blipFill>
            <a:blip r:embed="rId6" cstate="print"/>
            <a:stretch>
              <a:fillRect/>
            </a:stretch>
          </p:blipFill>
          <p:spPr>
            <a:xfrm>
              <a:off x="6170599" y="2646553"/>
              <a:ext cx="194373" cy="165303"/>
            </a:xfrm>
            <a:prstGeom prst="rect">
              <a:avLst/>
            </a:prstGeom>
          </p:spPr>
        </p:pic>
      </p:grpSp>
      <p:grpSp>
        <p:nvGrpSpPr>
          <p:cNvPr id="12" name="object 12"/>
          <p:cNvGrpSpPr/>
          <p:nvPr/>
        </p:nvGrpSpPr>
        <p:grpSpPr>
          <a:xfrm>
            <a:off x="6112764" y="4155059"/>
            <a:ext cx="310515" cy="299085"/>
            <a:chOff x="6112764" y="4155059"/>
            <a:chExt cx="310515" cy="299085"/>
          </a:xfrm>
        </p:grpSpPr>
        <p:pic>
          <p:nvPicPr>
            <p:cNvPr id="13" name="object 13"/>
            <p:cNvPicPr/>
            <p:nvPr/>
          </p:nvPicPr>
          <p:blipFill>
            <a:blip r:embed="rId7" cstate="print"/>
            <a:stretch>
              <a:fillRect/>
            </a:stretch>
          </p:blipFill>
          <p:spPr>
            <a:xfrm>
              <a:off x="6112764" y="4155059"/>
              <a:ext cx="309968" cy="298627"/>
            </a:xfrm>
            <a:prstGeom prst="rect">
              <a:avLst/>
            </a:prstGeom>
          </p:spPr>
        </p:pic>
        <p:pic>
          <p:nvPicPr>
            <p:cNvPr id="14" name="object 14"/>
            <p:cNvPicPr/>
            <p:nvPr/>
          </p:nvPicPr>
          <p:blipFill>
            <a:blip r:embed="rId8" cstate="print"/>
            <a:stretch>
              <a:fillRect/>
            </a:stretch>
          </p:blipFill>
          <p:spPr>
            <a:xfrm>
              <a:off x="6173990" y="4204614"/>
              <a:ext cx="187591" cy="182143"/>
            </a:xfrm>
            <a:prstGeom prst="rect">
              <a:avLst/>
            </a:prstGeom>
          </p:spPr>
        </p:pic>
      </p:grpSp>
      <p:grpSp>
        <p:nvGrpSpPr>
          <p:cNvPr id="15" name="object 15"/>
          <p:cNvGrpSpPr/>
          <p:nvPr/>
        </p:nvGrpSpPr>
        <p:grpSpPr>
          <a:xfrm>
            <a:off x="6112764" y="3116579"/>
            <a:ext cx="310515" cy="299085"/>
            <a:chOff x="6112764" y="3116579"/>
            <a:chExt cx="310515" cy="299085"/>
          </a:xfrm>
        </p:grpSpPr>
        <p:pic>
          <p:nvPicPr>
            <p:cNvPr id="16" name="object 16"/>
            <p:cNvPicPr/>
            <p:nvPr/>
          </p:nvPicPr>
          <p:blipFill>
            <a:blip r:embed="rId9" cstate="print"/>
            <a:stretch>
              <a:fillRect/>
            </a:stretch>
          </p:blipFill>
          <p:spPr>
            <a:xfrm>
              <a:off x="6112764" y="3116579"/>
              <a:ext cx="309962" cy="298627"/>
            </a:xfrm>
            <a:prstGeom prst="rect">
              <a:avLst/>
            </a:prstGeom>
          </p:spPr>
        </p:pic>
        <p:pic>
          <p:nvPicPr>
            <p:cNvPr id="17" name="object 17"/>
            <p:cNvPicPr/>
            <p:nvPr/>
          </p:nvPicPr>
          <p:blipFill>
            <a:blip r:embed="rId10" cstate="print"/>
            <a:stretch>
              <a:fillRect/>
            </a:stretch>
          </p:blipFill>
          <p:spPr>
            <a:xfrm>
              <a:off x="6174663" y="3179724"/>
              <a:ext cx="186245" cy="172338"/>
            </a:xfrm>
            <a:prstGeom prst="rect">
              <a:avLst/>
            </a:prstGeom>
          </p:spPr>
        </p:pic>
      </p:grpSp>
      <p:grpSp>
        <p:nvGrpSpPr>
          <p:cNvPr id="18" name="object 18"/>
          <p:cNvGrpSpPr/>
          <p:nvPr/>
        </p:nvGrpSpPr>
        <p:grpSpPr>
          <a:xfrm>
            <a:off x="6112764" y="4673993"/>
            <a:ext cx="310515" cy="299085"/>
            <a:chOff x="6112764" y="4673993"/>
            <a:chExt cx="310515" cy="299085"/>
          </a:xfrm>
        </p:grpSpPr>
        <p:pic>
          <p:nvPicPr>
            <p:cNvPr id="19" name="object 19"/>
            <p:cNvPicPr/>
            <p:nvPr/>
          </p:nvPicPr>
          <p:blipFill>
            <a:blip r:embed="rId11" cstate="print"/>
            <a:stretch>
              <a:fillRect/>
            </a:stretch>
          </p:blipFill>
          <p:spPr>
            <a:xfrm>
              <a:off x="6112764" y="4673993"/>
              <a:ext cx="309968" cy="298627"/>
            </a:xfrm>
            <a:prstGeom prst="rect">
              <a:avLst/>
            </a:prstGeom>
          </p:spPr>
        </p:pic>
        <p:pic>
          <p:nvPicPr>
            <p:cNvPr id="20" name="object 20"/>
            <p:cNvPicPr/>
            <p:nvPr/>
          </p:nvPicPr>
          <p:blipFill>
            <a:blip r:embed="rId12" cstate="print"/>
            <a:stretch>
              <a:fillRect/>
            </a:stretch>
          </p:blipFill>
          <p:spPr>
            <a:xfrm>
              <a:off x="6185128" y="4746726"/>
              <a:ext cx="165312" cy="153022"/>
            </a:xfrm>
            <a:prstGeom prst="rect">
              <a:avLst/>
            </a:prstGeom>
          </p:spPr>
        </p:pic>
      </p:grpSp>
      <p:sp>
        <p:nvSpPr>
          <p:cNvPr id="21" name="object 21"/>
          <p:cNvSpPr txBox="1"/>
          <p:nvPr/>
        </p:nvSpPr>
        <p:spPr>
          <a:xfrm>
            <a:off x="6026467" y="1140459"/>
            <a:ext cx="5192395" cy="3787775"/>
          </a:xfrm>
          <a:prstGeom prst="rect">
            <a:avLst/>
          </a:prstGeom>
        </p:spPr>
        <p:txBody>
          <a:bodyPr vert="horz" wrap="square" lIns="0" tIns="12700" rIns="0" bIns="0" rtlCol="0">
            <a:spAutoFit/>
          </a:bodyPr>
          <a:lstStyle/>
          <a:p>
            <a:pPr marL="127635">
              <a:lnSpc>
                <a:spcPct val="100000"/>
              </a:lnSpc>
              <a:spcBef>
                <a:spcPts val="100"/>
              </a:spcBef>
            </a:pPr>
            <a:r>
              <a:rPr sz="1800" b="1" spc="-15" dirty="0">
                <a:solidFill>
                  <a:srgbClr val="070707"/>
                </a:solidFill>
                <a:latin typeface="微软雅黑" panose="020B0503020204020204" charset="-122"/>
                <a:cs typeface="微软雅黑" panose="020B0503020204020204" charset="-122"/>
              </a:rPr>
              <a:t>产品功能</a:t>
            </a:r>
            <a:endParaRPr sz="1800">
              <a:latin typeface="微软雅黑" panose="020B0503020204020204" charset="-122"/>
              <a:cs typeface="微软雅黑" panose="020B0503020204020204" charset="-122"/>
            </a:endParaRPr>
          </a:p>
          <a:p>
            <a:pPr marL="76200">
              <a:lnSpc>
                <a:spcPct val="100000"/>
              </a:lnSpc>
              <a:spcBef>
                <a:spcPts val="1240"/>
              </a:spcBef>
            </a:pPr>
            <a:r>
              <a:rPr sz="1400" spc="-10" dirty="0">
                <a:latin typeface="微软雅黑" panose="020B0503020204020204" charset="-122"/>
                <a:cs typeface="微软雅黑" panose="020B0503020204020204" charset="-122"/>
              </a:rPr>
              <a:t>预置</a:t>
            </a:r>
            <a:r>
              <a:rPr sz="1400" spc="-20" dirty="0">
                <a:latin typeface="微软雅黑" panose="020B0503020204020204" charset="-122"/>
                <a:cs typeface="微软雅黑" panose="020B0503020204020204" charset="-122"/>
              </a:rPr>
              <a:t>6</a:t>
            </a:r>
            <a:r>
              <a:rPr sz="1400" spc="-10" dirty="0">
                <a:latin typeface="微软雅黑" panose="020B0503020204020204" charset="-122"/>
                <a:cs typeface="微软雅黑" panose="020B0503020204020204" charset="-122"/>
              </a:rPr>
              <a:t>大类</a:t>
            </a:r>
            <a:r>
              <a:rPr sz="1400" spc="-20" dirty="0">
                <a:latin typeface="微软雅黑" panose="020B0503020204020204" charset="-122"/>
                <a:cs typeface="微软雅黑" panose="020B0503020204020204" charset="-122"/>
              </a:rPr>
              <a:t>100</a:t>
            </a:r>
            <a:r>
              <a:rPr sz="1400" spc="-15" dirty="0">
                <a:latin typeface="微软雅黑" panose="020B0503020204020204" charset="-122"/>
                <a:cs typeface="微软雅黑" panose="020B0503020204020204" charset="-122"/>
              </a:rPr>
              <a:t>余种算法，按需调用，可适配各类企业应用场景。</a:t>
            </a:r>
            <a:endParaRPr sz="1400">
              <a:latin typeface="微软雅黑" panose="020B0503020204020204" charset="-122"/>
              <a:cs typeface="微软雅黑" panose="020B0503020204020204" charset="-122"/>
            </a:endParaRPr>
          </a:p>
          <a:p>
            <a:pPr>
              <a:lnSpc>
                <a:spcPct val="100000"/>
              </a:lnSpc>
              <a:spcBef>
                <a:spcPts val="90"/>
              </a:spcBef>
            </a:pPr>
            <a:endParaRPr sz="1400">
              <a:latin typeface="微软雅黑" panose="020B0503020204020204" charset="-122"/>
              <a:cs typeface="微软雅黑" panose="020B0503020204020204" charset="-122"/>
            </a:endParaRPr>
          </a:p>
          <a:p>
            <a:pPr marL="558800">
              <a:lnSpc>
                <a:spcPct val="100000"/>
              </a:lnSpc>
            </a:pPr>
            <a:r>
              <a:rPr sz="1200" spc="-5" dirty="0">
                <a:solidFill>
                  <a:srgbClr val="070707"/>
                </a:solidFill>
                <a:latin typeface="微软雅黑" panose="020B0503020204020204" charset="-122"/>
                <a:cs typeface="微软雅黑" panose="020B0503020204020204" charset="-122"/>
              </a:rPr>
              <a:t>人脸识别： 人脸抓拍比对、口罩识别</a:t>
            </a:r>
            <a:endParaRPr sz="1200">
              <a:latin typeface="微软雅黑" panose="020B0503020204020204" charset="-122"/>
              <a:cs typeface="微软雅黑" panose="020B0503020204020204" charset="-122"/>
            </a:endParaRPr>
          </a:p>
          <a:p>
            <a:pPr>
              <a:lnSpc>
                <a:spcPct val="100000"/>
              </a:lnSpc>
              <a:spcBef>
                <a:spcPts val="290"/>
              </a:spcBef>
            </a:pPr>
            <a:endParaRPr sz="1200">
              <a:latin typeface="微软雅黑" panose="020B0503020204020204" charset="-122"/>
              <a:cs typeface="微软雅黑" panose="020B0503020204020204" charset="-122"/>
            </a:endParaRPr>
          </a:p>
          <a:p>
            <a:pPr marL="558800">
              <a:lnSpc>
                <a:spcPct val="100000"/>
              </a:lnSpc>
            </a:pPr>
            <a:r>
              <a:rPr sz="1200" spc="-5" dirty="0">
                <a:solidFill>
                  <a:srgbClr val="070707"/>
                </a:solidFill>
                <a:latin typeface="微软雅黑" panose="020B0503020204020204" charset="-122"/>
                <a:cs typeface="微软雅黑" panose="020B0503020204020204" charset="-122"/>
              </a:rPr>
              <a:t>行为分析： 人员跌倒、人群聚集、快速移动、打架斗殴</a:t>
            </a:r>
            <a:endParaRPr sz="1200">
              <a:latin typeface="微软雅黑" panose="020B0503020204020204" charset="-122"/>
              <a:cs typeface="微软雅黑" panose="020B0503020204020204" charset="-122"/>
            </a:endParaRPr>
          </a:p>
          <a:p>
            <a:pPr marL="1372235" marR="459105" indent="-813435">
              <a:lnSpc>
                <a:spcPct val="100000"/>
              </a:lnSpc>
              <a:spcBef>
                <a:spcPts val="2090"/>
              </a:spcBef>
            </a:pPr>
            <a:r>
              <a:rPr sz="1800" spc="-22" baseline="-32000" dirty="0">
                <a:solidFill>
                  <a:srgbClr val="070707"/>
                </a:solidFill>
                <a:latin typeface="微软雅黑" panose="020B0503020204020204" charset="-122"/>
                <a:cs typeface="微软雅黑" panose="020B0503020204020204" charset="-122"/>
              </a:rPr>
              <a:t>安全生产： </a:t>
            </a:r>
            <a:r>
              <a:rPr sz="1200" spc="-5" dirty="0">
                <a:solidFill>
                  <a:srgbClr val="070707"/>
                </a:solidFill>
                <a:latin typeface="微软雅黑" panose="020B0503020204020204" charset="-122"/>
                <a:cs typeface="微软雅黑" panose="020B0503020204020204" charset="-122"/>
              </a:rPr>
              <a:t>人员离岗、双人在岗、安全帽识别、反光衣识别、玩手机检测、打电话检测、抽烟检测</a:t>
            </a:r>
            <a:endParaRPr sz="1200">
              <a:latin typeface="微软雅黑" panose="020B0503020204020204" charset="-122"/>
              <a:cs typeface="微软雅黑" panose="020B0503020204020204" charset="-122"/>
            </a:endParaRPr>
          </a:p>
          <a:p>
            <a:pPr marL="558800">
              <a:lnSpc>
                <a:spcPct val="100000"/>
              </a:lnSpc>
              <a:spcBef>
                <a:spcPts val="1920"/>
              </a:spcBef>
            </a:pPr>
            <a:r>
              <a:rPr sz="1200" spc="-5" dirty="0">
                <a:solidFill>
                  <a:srgbClr val="070707"/>
                </a:solidFill>
                <a:latin typeface="微软雅黑" panose="020B0503020204020204" charset="-122"/>
                <a:cs typeface="微软雅黑" panose="020B0503020204020204" charset="-122"/>
              </a:rPr>
              <a:t>车辆识别： 车牌号、车辆属性</a:t>
            </a:r>
            <a:endParaRPr sz="1200">
              <a:latin typeface="微软雅黑" panose="020B0503020204020204" charset="-122"/>
              <a:cs typeface="微软雅黑" panose="020B0503020204020204" charset="-122"/>
            </a:endParaRPr>
          </a:p>
          <a:p>
            <a:pPr>
              <a:lnSpc>
                <a:spcPct val="100000"/>
              </a:lnSpc>
              <a:spcBef>
                <a:spcPts val="425"/>
              </a:spcBef>
            </a:pPr>
            <a:endParaRPr sz="1200">
              <a:latin typeface="微软雅黑" panose="020B0503020204020204" charset="-122"/>
              <a:cs typeface="微软雅黑" panose="020B0503020204020204" charset="-122"/>
            </a:endParaRPr>
          </a:p>
          <a:p>
            <a:pPr marL="558800">
              <a:lnSpc>
                <a:spcPct val="100000"/>
              </a:lnSpc>
              <a:spcBef>
                <a:spcPts val="5"/>
              </a:spcBef>
            </a:pPr>
            <a:r>
              <a:rPr sz="1200" spc="-5" dirty="0">
                <a:solidFill>
                  <a:srgbClr val="070707"/>
                </a:solidFill>
                <a:latin typeface="微软雅黑" panose="020B0503020204020204" charset="-122"/>
                <a:cs typeface="微软雅黑" panose="020B0503020204020204" charset="-122"/>
              </a:rPr>
              <a:t>周界防范： 人员越线、区域入侵</a:t>
            </a:r>
            <a:endParaRPr sz="1200">
              <a:latin typeface="微软雅黑" panose="020B0503020204020204" charset="-122"/>
              <a:cs typeface="微软雅黑" panose="020B0503020204020204" charset="-122"/>
            </a:endParaRPr>
          </a:p>
          <a:p>
            <a:pPr>
              <a:lnSpc>
                <a:spcPct val="100000"/>
              </a:lnSpc>
              <a:spcBef>
                <a:spcPts val="420"/>
              </a:spcBef>
            </a:pPr>
            <a:endParaRPr sz="1200">
              <a:latin typeface="微软雅黑" panose="020B0503020204020204" charset="-122"/>
              <a:cs typeface="微软雅黑" panose="020B0503020204020204" charset="-122"/>
            </a:endParaRPr>
          </a:p>
          <a:p>
            <a:pPr marL="558800">
              <a:lnSpc>
                <a:spcPct val="100000"/>
              </a:lnSpc>
            </a:pPr>
            <a:r>
              <a:rPr sz="1200" spc="-5" dirty="0">
                <a:solidFill>
                  <a:srgbClr val="070707"/>
                </a:solidFill>
                <a:latin typeface="微软雅黑" panose="020B0503020204020204" charset="-122"/>
                <a:cs typeface="微软雅黑" panose="020B0503020204020204" charset="-122"/>
              </a:rPr>
              <a:t>综合治理：垃圾桶满溢、烟雾检测、火点检测、电瓶车进入电梯</a:t>
            </a:r>
            <a:endParaRPr sz="1200">
              <a:latin typeface="微软雅黑" panose="020B0503020204020204" charset="-122"/>
              <a:cs typeface="微软雅黑" panose="020B0503020204020204" charset="-122"/>
            </a:endParaRPr>
          </a:p>
        </p:txBody>
      </p:sp>
      <p:sp>
        <p:nvSpPr>
          <p:cNvPr id="22" name="object 22"/>
          <p:cNvSpPr txBox="1"/>
          <p:nvPr/>
        </p:nvSpPr>
        <p:spPr>
          <a:xfrm>
            <a:off x="2312035" y="1294765"/>
            <a:ext cx="7315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软雅黑" panose="020B0503020204020204" charset="-122"/>
                <a:cs typeface="微软雅黑" panose="020B0503020204020204" charset="-122"/>
              </a:rPr>
              <a:t>视联</a:t>
            </a:r>
            <a:r>
              <a:rPr sz="1800" b="1" spc="-25" dirty="0">
                <a:latin typeface="微软雅黑" panose="020B0503020204020204" charset="-122"/>
                <a:cs typeface="微软雅黑" panose="020B0503020204020204" charset="-122"/>
              </a:rPr>
              <a:t>AI</a:t>
            </a:r>
            <a:endParaRPr sz="1800">
              <a:latin typeface="微软雅黑" panose="020B0503020204020204" charset="-122"/>
              <a:cs typeface="微软雅黑" panose="020B0503020204020204" charset="-122"/>
            </a:endParaRPr>
          </a:p>
        </p:txBody>
      </p:sp>
      <p:pic>
        <p:nvPicPr>
          <p:cNvPr id="23" name="object 23"/>
          <p:cNvPicPr/>
          <p:nvPr/>
        </p:nvPicPr>
        <p:blipFill>
          <a:blip r:embed="rId13" cstate="print"/>
          <a:stretch>
            <a:fillRect/>
          </a:stretch>
        </p:blipFill>
        <p:spPr>
          <a:xfrm>
            <a:off x="1819655" y="1905000"/>
            <a:ext cx="2185416" cy="783335"/>
          </a:xfrm>
          <a:prstGeom prst="rect">
            <a:avLst/>
          </a:prstGeom>
        </p:spPr>
      </p:pic>
      <p:sp>
        <p:nvSpPr>
          <p:cNvPr id="24" name="object 24"/>
          <p:cNvSpPr/>
          <p:nvPr/>
        </p:nvSpPr>
        <p:spPr>
          <a:xfrm>
            <a:off x="884872" y="3198177"/>
            <a:ext cx="2256790" cy="359410"/>
          </a:xfrm>
          <a:custGeom>
            <a:avLst/>
            <a:gdLst/>
            <a:ahLst/>
            <a:cxnLst/>
            <a:rect l="l" t="t" r="r" b="b"/>
            <a:pathLst>
              <a:path w="2256790" h="359410">
                <a:moveTo>
                  <a:pt x="2086025" y="359410"/>
                </a:moveTo>
                <a:lnTo>
                  <a:pt x="170764" y="359410"/>
                </a:lnTo>
                <a:lnTo>
                  <a:pt x="135039" y="354329"/>
                </a:lnTo>
                <a:lnTo>
                  <a:pt x="126492" y="351789"/>
                </a:lnTo>
                <a:lnTo>
                  <a:pt x="118122" y="347979"/>
                </a:lnTo>
                <a:lnTo>
                  <a:pt x="109943" y="345439"/>
                </a:lnTo>
                <a:lnTo>
                  <a:pt x="101968" y="341629"/>
                </a:lnTo>
                <a:lnTo>
                  <a:pt x="94208" y="337820"/>
                </a:lnTo>
                <a:lnTo>
                  <a:pt x="86664" y="332739"/>
                </a:lnTo>
                <a:lnTo>
                  <a:pt x="79362" y="328929"/>
                </a:lnTo>
                <a:lnTo>
                  <a:pt x="72313" y="323850"/>
                </a:lnTo>
                <a:lnTo>
                  <a:pt x="65506" y="318770"/>
                </a:lnTo>
                <a:lnTo>
                  <a:pt x="58978" y="312420"/>
                </a:lnTo>
                <a:lnTo>
                  <a:pt x="52633" y="305987"/>
                </a:lnTo>
                <a:lnTo>
                  <a:pt x="46761" y="300989"/>
                </a:lnTo>
                <a:lnTo>
                  <a:pt x="41109" y="293370"/>
                </a:lnTo>
                <a:lnTo>
                  <a:pt x="35763" y="287020"/>
                </a:lnTo>
                <a:lnTo>
                  <a:pt x="30746" y="280670"/>
                </a:lnTo>
                <a:lnTo>
                  <a:pt x="26060" y="273050"/>
                </a:lnTo>
                <a:lnTo>
                  <a:pt x="21729" y="265429"/>
                </a:lnTo>
                <a:lnTo>
                  <a:pt x="17754" y="257810"/>
                </a:lnTo>
                <a:lnTo>
                  <a:pt x="14147" y="248920"/>
                </a:lnTo>
                <a:lnTo>
                  <a:pt x="10921" y="241300"/>
                </a:lnTo>
                <a:lnTo>
                  <a:pt x="927" y="198120"/>
                </a:lnTo>
                <a:lnTo>
                  <a:pt x="0" y="179070"/>
                </a:lnTo>
                <a:lnTo>
                  <a:pt x="228" y="170179"/>
                </a:lnTo>
                <a:lnTo>
                  <a:pt x="705" y="164107"/>
                </a:lnTo>
                <a:lnTo>
                  <a:pt x="827" y="162554"/>
                </a:lnTo>
                <a:lnTo>
                  <a:pt x="927" y="161289"/>
                </a:lnTo>
                <a:lnTo>
                  <a:pt x="10921" y="118110"/>
                </a:lnTo>
                <a:lnTo>
                  <a:pt x="14147" y="109220"/>
                </a:lnTo>
                <a:lnTo>
                  <a:pt x="35821" y="71050"/>
                </a:lnTo>
                <a:lnTo>
                  <a:pt x="65506" y="40639"/>
                </a:lnTo>
                <a:lnTo>
                  <a:pt x="94208" y="21589"/>
                </a:lnTo>
                <a:lnTo>
                  <a:pt x="101968" y="16510"/>
                </a:lnTo>
                <a:lnTo>
                  <a:pt x="110096" y="13899"/>
                </a:lnTo>
                <a:lnTo>
                  <a:pt x="118122" y="10160"/>
                </a:lnTo>
                <a:lnTo>
                  <a:pt x="143751" y="2539"/>
                </a:lnTo>
                <a:lnTo>
                  <a:pt x="161620" y="0"/>
                </a:lnTo>
                <a:lnTo>
                  <a:pt x="2095169" y="0"/>
                </a:lnTo>
                <a:lnTo>
                  <a:pt x="2113038" y="2539"/>
                </a:lnTo>
                <a:lnTo>
                  <a:pt x="2134482" y="8889"/>
                </a:lnTo>
                <a:lnTo>
                  <a:pt x="171361" y="8889"/>
                </a:lnTo>
                <a:lnTo>
                  <a:pt x="162458" y="10160"/>
                </a:lnTo>
                <a:lnTo>
                  <a:pt x="162699" y="10160"/>
                </a:lnTo>
                <a:lnTo>
                  <a:pt x="153936" y="11430"/>
                </a:lnTo>
                <a:lnTo>
                  <a:pt x="154165" y="11430"/>
                </a:lnTo>
                <a:lnTo>
                  <a:pt x="145542" y="12700"/>
                </a:lnTo>
                <a:lnTo>
                  <a:pt x="145770" y="12700"/>
                </a:lnTo>
                <a:lnTo>
                  <a:pt x="137760" y="13899"/>
                </a:lnTo>
                <a:lnTo>
                  <a:pt x="129209" y="16510"/>
                </a:lnTo>
                <a:lnTo>
                  <a:pt x="129425" y="16510"/>
                </a:lnTo>
                <a:lnTo>
                  <a:pt x="121493" y="18985"/>
                </a:lnTo>
                <a:lnTo>
                  <a:pt x="121327" y="19139"/>
                </a:lnTo>
                <a:lnTo>
                  <a:pt x="113101" y="23074"/>
                </a:lnTo>
                <a:lnTo>
                  <a:pt x="106190" y="25339"/>
                </a:lnTo>
                <a:lnTo>
                  <a:pt x="106329" y="25339"/>
                </a:lnTo>
                <a:lnTo>
                  <a:pt x="98815" y="29128"/>
                </a:lnTo>
                <a:lnTo>
                  <a:pt x="99014" y="29128"/>
                </a:lnTo>
                <a:lnTo>
                  <a:pt x="91676" y="32936"/>
                </a:lnTo>
                <a:lnTo>
                  <a:pt x="91584" y="33116"/>
                </a:lnTo>
                <a:lnTo>
                  <a:pt x="84607" y="38100"/>
                </a:lnTo>
                <a:lnTo>
                  <a:pt x="84797" y="38100"/>
                </a:lnTo>
                <a:lnTo>
                  <a:pt x="77927" y="43180"/>
                </a:lnTo>
                <a:lnTo>
                  <a:pt x="78105" y="43180"/>
                </a:lnTo>
                <a:lnTo>
                  <a:pt x="71488" y="48260"/>
                </a:lnTo>
                <a:lnTo>
                  <a:pt x="71653" y="48260"/>
                </a:lnTo>
                <a:lnTo>
                  <a:pt x="65404" y="53259"/>
                </a:lnTo>
                <a:lnTo>
                  <a:pt x="65564" y="53259"/>
                </a:lnTo>
                <a:lnTo>
                  <a:pt x="59474" y="58345"/>
                </a:lnTo>
                <a:lnTo>
                  <a:pt x="59606" y="58345"/>
                </a:lnTo>
                <a:lnTo>
                  <a:pt x="53803" y="64694"/>
                </a:lnTo>
                <a:lnTo>
                  <a:pt x="53951" y="64694"/>
                </a:lnTo>
                <a:lnTo>
                  <a:pt x="48446" y="71050"/>
                </a:lnTo>
                <a:lnTo>
                  <a:pt x="48583" y="71050"/>
                </a:lnTo>
                <a:lnTo>
                  <a:pt x="43375" y="77401"/>
                </a:lnTo>
                <a:lnTo>
                  <a:pt x="43506" y="77401"/>
                </a:lnTo>
                <a:lnTo>
                  <a:pt x="39202" y="82975"/>
                </a:lnTo>
                <a:lnTo>
                  <a:pt x="38621" y="83752"/>
                </a:lnTo>
                <a:lnTo>
                  <a:pt x="38674" y="83880"/>
                </a:lnTo>
                <a:lnTo>
                  <a:pt x="34264" y="91439"/>
                </a:lnTo>
                <a:lnTo>
                  <a:pt x="17221" y="128270"/>
                </a:lnTo>
                <a:lnTo>
                  <a:pt x="10548" y="161289"/>
                </a:lnTo>
                <a:lnTo>
                  <a:pt x="10414" y="161289"/>
                </a:lnTo>
                <a:lnTo>
                  <a:pt x="9753" y="170179"/>
                </a:lnTo>
                <a:lnTo>
                  <a:pt x="9525" y="179070"/>
                </a:lnTo>
                <a:lnTo>
                  <a:pt x="9740" y="187960"/>
                </a:lnTo>
                <a:lnTo>
                  <a:pt x="17157" y="229870"/>
                </a:lnTo>
                <a:lnTo>
                  <a:pt x="19913" y="238760"/>
                </a:lnTo>
                <a:lnTo>
                  <a:pt x="20272" y="238760"/>
                </a:lnTo>
                <a:lnTo>
                  <a:pt x="22961" y="246379"/>
                </a:lnTo>
                <a:lnTo>
                  <a:pt x="23375" y="246379"/>
                </a:lnTo>
                <a:lnTo>
                  <a:pt x="26390" y="254000"/>
                </a:lnTo>
                <a:lnTo>
                  <a:pt x="26915" y="254000"/>
                </a:lnTo>
                <a:lnTo>
                  <a:pt x="30048" y="260350"/>
                </a:lnTo>
                <a:lnTo>
                  <a:pt x="34150" y="267970"/>
                </a:lnTo>
                <a:lnTo>
                  <a:pt x="37395" y="272489"/>
                </a:lnTo>
                <a:lnTo>
                  <a:pt x="43459" y="281939"/>
                </a:lnTo>
                <a:lnTo>
                  <a:pt x="44187" y="281939"/>
                </a:lnTo>
                <a:lnTo>
                  <a:pt x="48482" y="288224"/>
                </a:lnTo>
                <a:lnTo>
                  <a:pt x="48446" y="288359"/>
                </a:lnTo>
                <a:lnTo>
                  <a:pt x="53886" y="294639"/>
                </a:lnTo>
                <a:lnTo>
                  <a:pt x="54894" y="294639"/>
                </a:lnTo>
                <a:lnTo>
                  <a:pt x="59468" y="299644"/>
                </a:lnTo>
                <a:lnTo>
                  <a:pt x="59312" y="299644"/>
                </a:lnTo>
                <a:lnTo>
                  <a:pt x="65379" y="305987"/>
                </a:lnTo>
                <a:lnTo>
                  <a:pt x="65200" y="305987"/>
                </a:lnTo>
                <a:lnTo>
                  <a:pt x="71605" y="311150"/>
                </a:lnTo>
                <a:lnTo>
                  <a:pt x="73142" y="312420"/>
                </a:lnTo>
                <a:lnTo>
                  <a:pt x="78105" y="316229"/>
                </a:lnTo>
                <a:lnTo>
                  <a:pt x="77927" y="316229"/>
                </a:lnTo>
                <a:lnTo>
                  <a:pt x="84674" y="321218"/>
                </a:lnTo>
                <a:lnTo>
                  <a:pt x="84755" y="321389"/>
                </a:lnTo>
                <a:lnTo>
                  <a:pt x="91650" y="325120"/>
                </a:lnTo>
                <a:lnTo>
                  <a:pt x="91516" y="325120"/>
                </a:lnTo>
                <a:lnTo>
                  <a:pt x="98856" y="328929"/>
                </a:lnTo>
                <a:lnTo>
                  <a:pt x="98653" y="328929"/>
                </a:lnTo>
                <a:lnTo>
                  <a:pt x="106210" y="332739"/>
                </a:lnTo>
                <a:lnTo>
                  <a:pt x="106006" y="332739"/>
                </a:lnTo>
                <a:lnTo>
                  <a:pt x="113592" y="336464"/>
                </a:lnTo>
                <a:lnTo>
                  <a:pt x="113746" y="336612"/>
                </a:lnTo>
                <a:lnTo>
                  <a:pt x="121513" y="339089"/>
                </a:lnTo>
                <a:lnTo>
                  <a:pt x="121284" y="339089"/>
                </a:lnTo>
                <a:lnTo>
                  <a:pt x="129425" y="341629"/>
                </a:lnTo>
                <a:lnTo>
                  <a:pt x="129209" y="341629"/>
                </a:lnTo>
                <a:lnTo>
                  <a:pt x="137528" y="344170"/>
                </a:lnTo>
                <a:lnTo>
                  <a:pt x="137287" y="344170"/>
                </a:lnTo>
                <a:lnTo>
                  <a:pt x="145560" y="346647"/>
                </a:lnTo>
                <a:lnTo>
                  <a:pt x="145114" y="346647"/>
                </a:lnTo>
                <a:lnTo>
                  <a:pt x="154165" y="347979"/>
                </a:lnTo>
                <a:lnTo>
                  <a:pt x="153936" y="347979"/>
                </a:lnTo>
                <a:lnTo>
                  <a:pt x="162699" y="349250"/>
                </a:lnTo>
                <a:lnTo>
                  <a:pt x="171119" y="349250"/>
                </a:lnTo>
                <a:lnTo>
                  <a:pt x="180136" y="350520"/>
                </a:lnTo>
                <a:lnTo>
                  <a:pt x="2133087" y="350520"/>
                </a:lnTo>
                <a:lnTo>
                  <a:pt x="2130298" y="351789"/>
                </a:lnTo>
                <a:lnTo>
                  <a:pt x="2121750" y="354329"/>
                </a:lnTo>
                <a:lnTo>
                  <a:pt x="2086025" y="359410"/>
                </a:lnTo>
                <a:close/>
              </a:path>
              <a:path w="2256790" h="359410">
                <a:moveTo>
                  <a:pt x="2170006" y="25339"/>
                </a:moveTo>
                <a:lnTo>
                  <a:pt x="2150599" y="25339"/>
                </a:lnTo>
                <a:lnTo>
                  <a:pt x="2143688" y="23074"/>
                </a:lnTo>
                <a:lnTo>
                  <a:pt x="2135462" y="19139"/>
                </a:lnTo>
                <a:lnTo>
                  <a:pt x="2135296" y="18985"/>
                </a:lnTo>
                <a:lnTo>
                  <a:pt x="2127351" y="16510"/>
                </a:lnTo>
                <a:lnTo>
                  <a:pt x="2127580" y="16510"/>
                </a:lnTo>
                <a:lnTo>
                  <a:pt x="2119017" y="13899"/>
                </a:lnTo>
                <a:lnTo>
                  <a:pt x="2111019" y="12700"/>
                </a:lnTo>
                <a:lnTo>
                  <a:pt x="2111248" y="12700"/>
                </a:lnTo>
                <a:lnTo>
                  <a:pt x="2102624" y="11430"/>
                </a:lnTo>
                <a:lnTo>
                  <a:pt x="2102853" y="11430"/>
                </a:lnTo>
                <a:lnTo>
                  <a:pt x="2094090" y="10160"/>
                </a:lnTo>
                <a:lnTo>
                  <a:pt x="2094331" y="10160"/>
                </a:lnTo>
                <a:lnTo>
                  <a:pt x="2085428" y="8889"/>
                </a:lnTo>
                <a:lnTo>
                  <a:pt x="2134482" y="8889"/>
                </a:lnTo>
                <a:lnTo>
                  <a:pt x="2138667" y="10160"/>
                </a:lnTo>
                <a:lnTo>
                  <a:pt x="2146693" y="13899"/>
                </a:lnTo>
                <a:lnTo>
                  <a:pt x="2154821" y="16510"/>
                </a:lnTo>
                <a:lnTo>
                  <a:pt x="2162581" y="21589"/>
                </a:lnTo>
                <a:lnTo>
                  <a:pt x="2170006" y="25339"/>
                </a:lnTo>
                <a:close/>
              </a:path>
              <a:path w="2256790" h="359410">
                <a:moveTo>
                  <a:pt x="121327" y="19139"/>
                </a:moveTo>
                <a:lnTo>
                  <a:pt x="121493" y="18985"/>
                </a:lnTo>
                <a:lnTo>
                  <a:pt x="121942" y="18844"/>
                </a:lnTo>
                <a:lnTo>
                  <a:pt x="121327" y="19139"/>
                </a:lnTo>
                <a:close/>
              </a:path>
              <a:path w="2256790" h="359410">
                <a:moveTo>
                  <a:pt x="2135462" y="19139"/>
                </a:moveTo>
                <a:lnTo>
                  <a:pt x="2134855" y="18844"/>
                </a:lnTo>
                <a:lnTo>
                  <a:pt x="2135296" y="18985"/>
                </a:lnTo>
                <a:lnTo>
                  <a:pt x="2135462" y="19139"/>
                </a:lnTo>
                <a:close/>
              </a:path>
              <a:path w="2256790" h="359410">
                <a:moveTo>
                  <a:pt x="113110" y="23074"/>
                </a:moveTo>
                <a:lnTo>
                  <a:pt x="113734" y="22775"/>
                </a:lnTo>
                <a:lnTo>
                  <a:pt x="113571" y="22923"/>
                </a:lnTo>
                <a:lnTo>
                  <a:pt x="113110" y="23074"/>
                </a:lnTo>
                <a:close/>
              </a:path>
              <a:path w="2256790" h="359410">
                <a:moveTo>
                  <a:pt x="2143688" y="23074"/>
                </a:moveTo>
                <a:lnTo>
                  <a:pt x="2143218" y="22923"/>
                </a:lnTo>
                <a:lnTo>
                  <a:pt x="2143063" y="22775"/>
                </a:lnTo>
                <a:lnTo>
                  <a:pt x="2143688" y="23074"/>
                </a:lnTo>
                <a:close/>
              </a:path>
              <a:path w="2256790" h="359410">
                <a:moveTo>
                  <a:pt x="106329" y="25339"/>
                </a:moveTo>
                <a:lnTo>
                  <a:pt x="106190" y="25339"/>
                </a:lnTo>
                <a:lnTo>
                  <a:pt x="106654" y="25187"/>
                </a:lnTo>
                <a:lnTo>
                  <a:pt x="106329" y="25339"/>
                </a:lnTo>
                <a:close/>
              </a:path>
              <a:path w="2256790" h="359410">
                <a:moveTo>
                  <a:pt x="2246676" y="238760"/>
                </a:moveTo>
                <a:lnTo>
                  <a:pt x="2236876" y="238760"/>
                </a:lnTo>
                <a:lnTo>
                  <a:pt x="2241867" y="222250"/>
                </a:lnTo>
                <a:lnTo>
                  <a:pt x="2243772" y="213360"/>
                </a:lnTo>
                <a:lnTo>
                  <a:pt x="2245283" y="205739"/>
                </a:lnTo>
                <a:lnTo>
                  <a:pt x="2246376" y="196850"/>
                </a:lnTo>
                <a:lnTo>
                  <a:pt x="2246942" y="189229"/>
                </a:lnTo>
                <a:lnTo>
                  <a:pt x="2247036" y="187960"/>
                </a:lnTo>
                <a:lnTo>
                  <a:pt x="2247265" y="179070"/>
                </a:lnTo>
                <a:lnTo>
                  <a:pt x="2247049" y="170179"/>
                </a:lnTo>
                <a:lnTo>
                  <a:pt x="2246589" y="164107"/>
                </a:lnTo>
                <a:lnTo>
                  <a:pt x="2236965" y="120650"/>
                </a:lnTo>
                <a:lnTo>
                  <a:pt x="2222639" y="91439"/>
                </a:lnTo>
                <a:lnTo>
                  <a:pt x="2218117" y="83880"/>
                </a:lnTo>
                <a:lnTo>
                  <a:pt x="2218168" y="83752"/>
                </a:lnTo>
                <a:lnTo>
                  <a:pt x="2214334" y="78739"/>
                </a:lnTo>
                <a:lnTo>
                  <a:pt x="2213414" y="77401"/>
                </a:lnTo>
                <a:lnTo>
                  <a:pt x="2211865" y="75567"/>
                </a:lnTo>
                <a:lnTo>
                  <a:pt x="2208343" y="71050"/>
                </a:lnTo>
                <a:lnTo>
                  <a:pt x="2206585" y="69074"/>
                </a:lnTo>
                <a:lnTo>
                  <a:pt x="2202986" y="64694"/>
                </a:lnTo>
                <a:lnTo>
                  <a:pt x="2201025" y="62600"/>
                </a:lnTo>
                <a:lnTo>
                  <a:pt x="2200154" y="61594"/>
                </a:lnTo>
                <a:lnTo>
                  <a:pt x="2196761" y="57882"/>
                </a:lnTo>
                <a:lnTo>
                  <a:pt x="2191385" y="53259"/>
                </a:lnTo>
                <a:lnTo>
                  <a:pt x="2185136" y="48260"/>
                </a:lnTo>
                <a:lnTo>
                  <a:pt x="2185301" y="48260"/>
                </a:lnTo>
                <a:lnTo>
                  <a:pt x="2178685" y="43180"/>
                </a:lnTo>
                <a:lnTo>
                  <a:pt x="2178862" y="43180"/>
                </a:lnTo>
                <a:lnTo>
                  <a:pt x="2171992" y="38100"/>
                </a:lnTo>
                <a:lnTo>
                  <a:pt x="2172182" y="38100"/>
                </a:lnTo>
                <a:lnTo>
                  <a:pt x="2165205" y="33116"/>
                </a:lnTo>
                <a:lnTo>
                  <a:pt x="2165113" y="32936"/>
                </a:lnTo>
                <a:lnTo>
                  <a:pt x="2160425" y="30480"/>
                </a:lnTo>
                <a:lnTo>
                  <a:pt x="2157974" y="29128"/>
                </a:lnTo>
                <a:lnTo>
                  <a:pt x="2150159" y="25187"/>
                </a:lnTo>
                <a:lnTo>
                  <a:pt x="2150599" y="25339"/>
                </a:lnTo>
                <a:lnTo>
                  <a:pt x="2170038" y="25339"/>
                </a:lnTo>
                <a:lnTo>
                  <a:pt x="2177427" y="30480"/>
                </a:lnTo>
                <a:lnTo>
                  <a:pt x="2209958" y="58345"/>
                </a:lnTo>
                <a:lnTo>
                  <a:pt x="2235060" y="93979"/>
                </a:lnTo>
                <a:lnTo>
                  <a:pt x="2245867" y="118110"/>
                </a:lnTo>
                <a:lnTo>
                  <a:pt x="2248700" y="125729"/>
                </a:lnTo>
                <a:lnTo>
                  <a:pt x="2256561" y="170179"/>
                </a:lnTo>
                <a:lnTo>
                  <a:pt x="2256790" y="179070"/>
                </a:lnTo>
                <a:lnTo>
                  <a:pt x="2256589" y="187960"/>
                </a:lnTo>
                <a:lnTo>
                  <a:pt x="2256561" y="189229"/>
                </a:lnTo>
                <a:lnTo>
                  <a:pt x="2255962" y="196850"/>
                </a:lnTo>
                <a:lnTo>
                  <a:pt x="2255862" y="198120"/>
                </a:lnTo>
                <a:lnTo>
                  <a:pt x="2254719" y="207010"/>
                </a:lnTo>
                <a:lnTo>
                  <a:pt x="2253132" y="215900"/>
                </a:lnTo>
                <a:lnTo>
                  <a:pt x="2251125" y="224789"/>
                </a:lnTo>
                <a:lnTo>
                  <a:pt x="2246676" y="238760"/>
                </a:lnTo>
                <a:close/>
              </a:path>
              <a:path w="2256790" h="359410">
                <a:moveTo>
                  <a:pt x="91584" y="33116"/>
                </a:moveTo>
                <a:lnTo>
                  <a:pt x="91676" y="32936"/>
                </a:lnTo>
                <a:lnTo>
                  <a:pt x="92259" y="32634"/>
                </a:lnTo>
                <a:lnTo>
                  <a:pt x="91584" y="33116"/>
                </a:lnTo>
                <a:close/>
              </a:path>
              <a:path w="2256790" h="359410">
                <a:moveTo>
                  <a:pt x="2165205" y="33116"/>
                </a:moveTo>
                <a:lnTo>
                  <a:pt x="2164530" y="32634"/>
                </a:lnTo>
                <a:lnTo>
                  <a:pt x="2165113" y="32936"/>
                </a:lnTo>
                <a:lnTo>
                  <a:pt x="2165205" y="33116"/>
                </a:lnTo>
                <a:close/>
              </a:path>
              <a:path w="2256790" h="359410">
                <a:moveTo>
                  <a:pt x="59606" y="58345"/>
                </a:moveTo>
                <a:lnTo>
                  <a:pt x="59474" y="58345"/>
                </a:lnTo>
                <a:lnTo>
                  <a:pt x="60028" y="57882"/>
                </a:lnTo>
                <a:lnTo>
                  <a:pt x="59606" y="58345"/>
                </a:lnTo>
                <a:close/>
              </a:path>
              <a:path w="2256790" h="359410">
                <a:moveTo>
                  <a:pt x="2197315" y="58345"/>
                </a:moveTo>
                <a:lnTo>
                  <a:pt x="2197183" y="58345"/>
                </a:lnTo>
                <a:lnTo>
                  <a:pt x="2196761" y="57882"/>
                </a:lnTo>
                <a:lnTo>
                  <a:pt x="2197315" y="58345"/>
                </a:lnTo>
                <a:close/>
              </a:path>
              <a:path w="2256790" h="359410">
                <a:moveTo>
                  <a:pt x="53951" y="64694"/>
                </a:moveTo>
                <a:lnTo>
                  <a:pt x="53803" y="64694"/>
                </a:lnTo>
                <a:lnTo>
                  <a:pt x="55716" y="62600"/>
                </a:lnTo>
                <a:lnTo>
                  <a:pt x="53951" y="64694"/>
                </a:lnTo>
                <a:close/>
              </a:path>
              <a:path w="2256790" h="359410">
                <a:moveTo>
                  <a:pt x="48583" y="71050"/>
                </a:moveTo>
                <a:lnTo>
                  <a:pt x="48446" y="71050"/>
                </a:lnTo>
                <a:lnTo>
                  <a:pt x="50158" y="69074"/>
                </a:lnTo>
                <a:lnTo>
                  <a:pt x="48583" y="71050"/>
                </a:lnTo>
                <a:close/>
              </a:path>
              <a:path w="2256790" h="359410">
                <a:moveTo>
                  <a:pt x="43506" y="77401"/>
                </a:moveTo>
                <a:lnTo>
                  <a:pt x="43375" y="77401"/>
                </a:lnTo>
                <a:lnTo>
                  <a:pt x="44879" y="75567"/>
                </a:lnTo>
                <a:lnTo>
                  <a:pt x="43506" y="77401"/>
                </a:lnTo>
                <a:close/>
              </a:path>
              <a:path w="2256790" h="359410">
                <a:moveTo>
                  <a:pt x="38674" y="83880"/>
                </a:moveTo>
                <a:lnTo>
                  <a:pt x="38621" y="83752"/>
                </a:lnTo>
                <a:lnTo>
                  <a:pt x="39220" y="82975"/>
                </a:lnTo>
                <a:lnTo>
                  <a:pt x="38748" y="83752"/>
                </a:lnTo>
                <a:lnTo>
                  <a:pt x="38674" y="83880"/>
                </a:lnTo>
                <a:close/>
              </a:path>
              <a:path w="2256790" h="359410">
                <a:moveTo>
                  <a:pt x="2218117" y="83880"/>
                </a:moveTo>
                <a:lnTo>
                  <a:pt x="2217575" y="82975"/>
                </a:lnTo>
                <a:lnTo>
                  <a:pt x="2218168" y="83752"/>
                </a:lnTo>
                <a:lnTo>
                  <a:pt x="2218117" y="83880"/>
                </a:lnTo>
                <a:close/>
              </a:path>
              <a:path w="2256790" h="359410">
                <a:moveTo>
                  <a:pt x="10389" y="162554"/>
                </a:moveTo>
                <a:lnTo>
                  <a:pt x="10414" y="161289"/>
                </a:lnTo>
                <a:lnTo>
                  <a:pt x="10548" y="161289"/>
                </a:lnTo>
                <a:lnTo>
                  <a:pt x="10389" y="162554"/>
                </a:lnTo>
                <a:close/>
              </a:path>
              <a:path w="2256790" h="359410">
                <a:moveTo>
                  <a:pt x="20272" y="238760"/>
                </a:moveTo>
                <a:lnTo>
                  <a:pt x="19913" y="238760"/>
                </a:lnTo>
                <a:lnTo>
                  <a:pt x="19824" y="237489"/>
                </a:lnTo>
                <a:lnTo>
                  <a:pt x="20272" y="238760"/>
                </a:lnTo>
                <a:close/>
              </a:path>
              <a:path w="2256790" h="359410">
                <a:moveTo>
                  <a:pt x="2243717" y="246379"/>
                </a:moveTo>
                <a:lnTo>
                  <a:pt x="2233828" y="246379"/>
                </a:lnTo>
                <a:lnTo>
                  <a:pt x="2236965" y="237489"/>
                </a:lnTo>
                <a:lnTo>
                  <a:pt x="2236876" y="238760"/>
                </a:lnTo>
                <a:lnTo>
                  <a:pt x="2246676" y="238760"/>
                </a:lnTo>
                <a:lnTo>
                  <a:pt x="2245867" y="241300"/>
                </a:lnTo>
                <a:lnTo>
                  <a:pt x="2243717" y="246379"/>
                </a:lnTo>
                <a:close/>
              </a:path>
              <a:path w="2256790" h="359410">
                <a:moveTo>
                  <a:pt x="23375" y="246379"/>
                </a:moveTo>
                <a:lnTo>
                  <a:pt x="22961" y="246379"/>
                </a:lnTo>
                <a:lnTo>
                  <a:pt x="22872" y="245110"/>
                </a:lnTo>
                <a:lnTo>
                  <a:pt x="23375" y="246379"/>
                </a:lnTo>
                <a:close/>
              </a:path>
              <a:path w="2256790" h="359410">
                <a:moveTo>
                  <a:pt x="2240581" y="254000"/>
                </a:moveTo>
                <a:lnTo>
                  <a:pt x="2230399" y="254000"/>
                </a:lnTo>
                <a:lnTo>
                  <a:pt x="2233917" y="245110"/>
                </a:lnTo>
                <a:lnTo>
                  <a:pt x="2233828" y="246379"/>
                </a:lnTo>
                <a:lnTo>
                  <a:pt x="2243717" y="246379"/>
                </a:lnTo>
                <a:lnTo>
                  <a:pt x="2242642" y="248920"/>
                </a:lnTo>
                <a:lnTo>
                  <a:pt x="2240581" y="254000"/>
                </a:lnTo>
                <a:close/>
              </a:path>
              <a:path w="2256790" h="359410">
                <a:moveTo>
                  <a:pt x="26915" y="254000"/>
                </a:moveTo>
                <a:lnTo>
                  <a:pt x="26390" y="254000"/>
                </a:lnTo>
                <a:lnTo>
                  <a:pt x="26289" y="252729"/>
                </a:lnTo>
                <a:lnTo>
                  <a:pt x="26915" y="254000"/>
                </a:lnTo>
                <a:close/>
              </a:path>
              <a:path w="2256790" h="359410">
                <a:moveTo>
                  <a:pt x="2225040" y="281939"/>
                </a:moveTo>
                <a:lnTo>
                  <a:pt x="2213330" y="281939"/>
                </a:lnTo>
                <a:lnTo>
                  <a:pt x="2219756" y="271925"/>
                </a:lnTo>
                <a:lnTo>
                  <a:pt x="2222525" y="267970"/>
                </a:lnTo>
                <a:lnTo>
                  <a:pt x="2226640" y="260350"/>
                </a:lnTo>
                <a:lnTo>
                  <a:pt x="2230501" y="252729"/>
                </a:lnTo>
                <a:lnTo>
                  <a:pt x="2230399" y="254000"/>
                </a:lnTo>
                <a:lnTo>
                  <a:pt x="2240581" y="254000"/>
                </a:lnTo>
                <a:lnTo>
                  <a:pt x="2239035" y="257810"/>
                </a:lnTo>
                <a:lnTo>
                  <a:pt x="2235060" y="265429"/>
                </a:lnTo>
                <a:lnTo>
                  <a:pt x="2230729" y="273050"/>
                </a:lnTo>
                <a:lnTo>
                  <a:pt x="2226043" y="280670"/>
                </a:lnTo>
                <a:lnTo>
                  <a:pt x="2225040" y="281939"/>
                </a:lnTo>
                <a:close/>
              </a:path>
              <a:path w="2256790" h="359410">
                <a:moveTo>
                  <a:pt x="38610" y="274383"/>
                </a:moveTo>
                <a:lnTo>
                  <a:pt x="37754" y="273050"/>
                </a:lnTo>
                <a:lnTo>
                  <a:pt x="38662" y="274253"/>
                </a:lnTo>
                <a:lnTo>
                  <a:pt x="38610" y="274383"/>
                </a:lnTo>
                <a:close/>
              </a:path>
              <a:path w="2256790" h="359410">
                <a:moveTo>
                  <a:pt x="2218179" y="274383"/>
                </a:moveTo>
                <a:lnTo>
                  <a:pt x="2218126" y="274253"/>
                </a:lnTo>
                <a:lnTo>
                  <a:pt x="2218969" y="273050"/>
                </a:lnTo>
                <a:lnTo>
                  <a:pt x="2218262" y="274253"/>
                </a:lnTo>
                <a:lnTo>
                  <a:pt x="2218179" y="274383"/>
                </a:lnTo>
                <a:close/>
              </a:path>
              <a:path w="2256790" h="359410">
                <a:moveTo>
                  <a:pt x="44187" y="281939"/>
                </a:moveTo>
                <a:lnTo>
                  <a:pt x="43459" y="281939"/>
                </a:lnTo>
                <a:lnTo>
                  <a:pt x="43319" y="280670"/>
                </a:lnTo>
                <a:lnTo>
                  <a:pt x="44187" y="281939"/>
                </a:lnTo>
                <a:close/>
              </a:path>
              <a:path w="2256790" h="359410">
                <a:moveTo>
                  <a:pt x="2214738" y="294639"/>
                </a:moveTo>
                <a:lnTo>
                  <a:pt x="2202903" y="294639"/>
                </a:lnTo>
                <a:lnTo>
                  <a:pt x="2208343" y="288359"/>
                </a:lnTo>
                <a:lnTo>
                  <a:pt x="2208307" y="288224"/>
                </a:lnTo>
                <a:lnTo>
                  <a:pt x="2213470" y="280670"/>
                </a:lnTo>
                <a:lnTo>
                  <a:pt x="2213330" y="281939"/>
                </a:lnTo>
                <a:lnTo>
                  <a:pt x="2225040" y="281939"/>
                </a:lnTo>
                <a:lnTo>
                  <a:pt x="2221026" y="287020"/>
                </a:lnTo>
                <a:lnTo>
                  <a:pt x="2215680" y="293370"/>
                </a:lnTo>
                <a:lnTo>
                  <a:pt x="2214738" y="294639"/>
                </a:lnTo>
                <a:close/>
              </a:path>
              <a:path w="2256790" h="359410">
                <a:moveTo>
                  <a:pt x="49049" y="289054"/>
                </a:moveTo>
                <a:lnTo>
                  <a:pt x="48446" y="288359"/>
                </a:lnTo>
                <a:lnTo>
                  <a:pt x="48482" y="288224"/>
                </a:lnTo>
                <a:lnTo>
                  <a:pt x="49049" y="289054"/>
                </a:lnTo>
                <a:close/>
              </a:path>
              <a:path w="2256790" h="359410">
                <a:moveTo>
                  <a:pt x="2207740" y="289054"/>
                </a:moveTo>
                <a:lnTo>
                  <a:pt x="2208216" y="288359"/>
                </a:lnTo>
                <a:lnTo>
                  <a:pt x="2208307" y="288224"/>
                </a:lnTo>
                <a:lnTo>
                  <a:pt x="2208343" y="288359"/>
                </a:lnTo>
                <a:lnTo>
                  <a:pt x="2207740" y="289054"/>
                </a:lnTo>
                <a:close/>
              </a:path>
              <a:path w="2256790" h="359410">
                <a:moveTo>
                  <a:pt x="54894" y="294639"/>
                </a:moveTo>
                <a:lnTo>
                  <a:pt x="53886" y="294639"/>
                </a:lnTo>
                <a:lnTo>
                  <a:pt x="53733" y="293370"/>
                </a:lnTo>
                <a:lnTo>
                  <a:pt x="54894" y="294639"/>
                </a:lnTo>
                <a:close/>
              </a:path>
              <a:path w="2256790" h="359410">
                <a:moveTo>
                  <a:pt x="2133087" y="350520"/>
                </a:moveTo>
                <a:lnTo>
                  <a:pt x="2076767" y="350520"/>
                </a:lnTo>
                <a:lnTo>
                  <a:pt x="2085670" y="349250"/>
                </a:lnTo>
                <a:lnTo>
                  <a:pt x="2094090" y="349250"/>
                </a:lnTo>
                <a:lnTo>
                  <a:pt x="2102853" y="347979"/>
                </a:lnTo>
                <a:lnTo>
                  <a:pt x="2102624" y="347979"/>
                </a:lnTo>
                <a:lnTo>
                  <a:pt x="2111675" y="346647"/>
                </a:lnTo>
                <a:lnTo>
                  <a:pt x="2111229" y="346647"/>
                </a:lnTo>
                <a:lnTo>
                  <a:pt x="2119490" y="344170"/>
                </a:lnTo>
                <a:lnTo>
                  <a:pt x="2119261" y="344170"/>
                </a:lnTo>
                <a:lnTo>
                  <a:pt x="2127580" y="341629"/>
                </a:lnTo>
                <a:lnTo>
                  <a:pt x="2127351" y="341629"/>
                </a:lnTo>
                <a:lnTo>
                  <a:pt x="2135504" y="339089"/>
                </a:lnTo>
                <a:lnTo>
                  <a:pt x="2135276" y="339089"/>
                </a:lnTo>
                <a:lnTo>
                  <a:pt x="2143043" y="336612"/>
                </a:lnTo>
                <a:lnTo>
                  <a:pt x="2143197" y="336464"/>
                </a:lnTo>
                <a:lnTo>
                  <a:pt x="2150783" y="332739"/>
                </a:lnTo>
                <a:lnTo>
                  <a:pt x="2150579" y="332739"/>
                </a:lnTo>
                <a:lnTo>
                  <a:pt x="2158136" y="328929"/>
                </a:lnTo>
                <a:lnTo>
                  <a:pt x="2157933" y="328929"/>
                </a:lnTo>
                <a:lnTo>
                  <a:pt x="2165273" y="325120"/>
                </a:lnTo>
                <a:lnTo>
                  <a:pt x="2165070" y="325120"/>
                </a:lnTo>
                <a:lnTo>
                  <a:pt x="2172034" y="321389"/>
                </a:lnTo>
                <a:lnTo>
                  <a:pt x="2172115" y="321218"/>
                </a:lnTo>
                <a:lnTo>
                  <a:pt x="2178862" y="316229"/>
                </a:lnTo>
                <a:lnTo>
                  <a:pt x="2178685" y="316229"/>
                </a:lnTo>
                <a:lnTo>
                  <a:pt x="2185301" y="311150"/>
                </a:lnTo>
                <a:lnTo>
                  <a:pt x="2185136" y="311150"/>
                </a:lnTo>
                <a:lnTo>
                  <a:pt x="2191589" y="305987"/>
                </a:lnTo>
                <a:lnTo>
                  <a:pt x="2191400" y="305987"/>
                </a:lnTo>
                <a:lnTo>
                  <a:pt x="2197477" y="299644"/>
                </a:lnTo>
                <a:lnTo>
                  <a:pt x="2197321" y="299644"/>
                </a:lnTo>
                <a:lnTo>
                  <a:pt x="2203056" y="293370"/>
                </a:lnTo>
                <a:lnTo>
                  <a:pt x="2202903" y="294639"/>
                </a:lnTo>
                <a:lnTo>
                  <a:pt x="2214738" y="294639"/>
                </a:lnTo>
                <a:lnTo>
                  <a:pt x="2211026" y="299644"/>
                </a:lnTo>
                <a:lnTo>
                  <a:pt x="2197477" y="299644"/>
                </a:lnTo>
                <a:lnTo>
                  <a:pt x="2196188" y="300989"/>
                </a:lnTo>
                <a:lnTo>
                  <a:pt x="2210028" y="300989"/>
                </a:lnTo>
                <a:lnTo>
                  <a:pt x="2204156" y="305987"/>
                </a:lnTo>
                <a:lnTo>
                  <a:pt x="2191589" y="305987"/>
                </a:lnTo>
                <a:lnTo>
                  <a:pt x="2190834" y="306592"/>
                </a:lnTo>
                <a:lnTo>
                  <a:pt x="2203545" y="306592"/>
                </a:lnTo>
                <a:lnTo>
                  <a:pt x="2197811" y="312420"/>
                </a:lnTo>
                <a:lnTo>
                  <a:pt x="2191283" y="318770"/>
                </a:lnTo>
                <a:lnTo>
                  <a:pt x="2184476" y="323850"/>
                </a:lnTo>
                <a:lnTo>
                  <a:pt x="2177427" y="328929"/>
                </a:lnTo>
                <a:lnTo>
                  <a:pt x="2170125" y="332739"/>
                </a:lnTo>
                <a:lnTo>
                  <a:pt x="2162581" y="337820"/>
                </a:lnTo>
                <a:lnTo>
                  <a:pt x="2154821" y="341629"/>
                </a:lnTo>
                <a:lnTo>
                  <a:pt x="2146846" y="345439"/>
                </a:lnTo>
                <a:lnTo>
                  <a:pt x="2138667" y="347979"/>
                </a:lnTo>
                <a:lnTo>
                  <a:pt x="2133087" y="350520"/>
                </a:lnTo>
                <a:close/>
              </a:path>
              <a:path w="2256790" h="359410">
                <a:moveTo>
                  <a:pt x="60698" y="300989"/>
                </a:moveTo>
                <a:lnTo>
                  <a:pt x="59312" y="299644"/>
                </a:lnTo>
                <a:lnTo>
                  <a:pt x="59468" y="299644"/>
                </a:lnTo>
                <a:lnTo>
                  <a:pt x="60698" y="300989"/>
                </a:lnTo>
                <a:close/>
              </a:path>
              <a:path w="2256790" h="359410">
                <a:moveTo>
                  <a:pt x="65955" y="306592"/>
                </a:moveTo>
                <a:lnTo>
                  <a:pt x="65200" y="305987"/>
                </a:lnTo>
                <a:lnTo>
                  <a:pt x="65379" y="305987"/>
                </a:lnTo>
                <a:lnTo>
                  <a:pt x="65955" y="306592"/>
                </a:lnTo>
                <a:close/>
              </a:path>
              <a:path w="2256790" h="359410">
                <a:moveTo>
                  <a:pt x="85299" y="321680"/>
                </a:moveTo>
                <a:lnTo>
                  <a:pt x="84755" y="321389"/>
                </a:lnTo>
                <a:lnTo>
                  <a:pt x="84674" y="321218"/>
                </a:lnTo>
                <a:lnTo>
                  <a:pt x="85299" y="321680"/>
                </a:lnTo>
                <a:close/>
              </a:path>
              <a:path w="2256790" h="359410">
                <a:moveTo>
                  <a:pt x="2171490" y="321680"/>
                </a:moveTo>
                <a:lnTo>
                  <a:pt x="2172115" y="321218"/>
                </a:lnTo>
                <a:lnTo>
                  <a:pt x="2172034" y="321389"/>
                </a:lnTo>
                <a:lnTo>
                  <a:pt x="2171490" y="321680"/>
                </a:lnTo>
                <a:close/>
              </a:path>
              <a:path w="2256790" h="359410">
                <a:moveTo>
                  <a:pt x="94756" y="326801"/>
                </a:moveTo>
                <a:lnTo>
                  <a:pt x="91516" y="325120"/>
                </a:lnTo>
                <a:lnTo>
                  <a:pt x="91650" y="325120"/>
                </a:lnTo>
                <a:lnTo>
                  <a:pt x="94756" y="326801"/>
                </a:lnTo>
                <a:close/>
              </a:path>
              <a:path w="2256790" h="359410">
                <a:moveTo>
                  <a:pt x="114166" y="336746"/>
                </a:moveTo>
                <a:lnTo>
                  <a:pt x="113746" y="336612"/>
                </a:lnTo>
                <a:lnTo>
                  <a:pt x="113592" y="336464"/>
                </a:lnTo>
                <a:lnTo>
                  <a:pt x="114166" y="336746"/>
                </a:lnTo>
                <a:close/>
              </a:path>
              <a:path w="2256790" h="359410">
                <a:moveTo>
                  <a:pt x="2142623" y="336746"/>
                </a:moveTo>
                <a:lnTo>
                  <a:pt x="2143197" y="336464"/>
                </a:lnTo>
                <a:lnTo>
                  <a:pt x="2143043" y="336612"/>
                </a:lnTo>
                <a:lnTo>
                  <a:pt x="2142623" y="336746"/>
                </a:lnTo>
                <a:close/>
              </a:path>
            </a:pathLst>
          </a:custGeom>
          <a:solidFill>
            <a:srgbClr val="006CB8"/>
          </a:solidFill>
        </p:spPr>
        <p:txBody>
          <a:bodyPr wrap="square" lIns="0" tIns="0" rIns="0" bIns="0" rtlCol="0"/>
          <a:lstStyle/>
          <a:p/>
        </p:txBody>
      </p:sp>
      <p:sp>
        <p:nvSpPr>
          <p:cNvPr id="25" name="object 25"/>
          <p:cNvSpPr/>
          <p:nvPr/>
        </p:nvSpPr>
        <p:spPr>
          <a:xfrm>
            <a:off x="3411537" y="3191827"/>
            <a:ext cx="1873250" cy="359410"/>
          </a:xfrm>
          <a:custGeom>
            <a:avLst/>
            <a:gdLst/>
            <a:ahLst/>
            <a:cxnLst/>
            <a:rect l="l" t="t" r="r" b="b"/>
            <a:pathLst>
              <a:path w="1873250" h="359410">
                <a:moveTo>
                  <a:pt x="1702485" y="359410"/>
                </a:moveTo>
                <a:lnTo>
                  <a:pt x="170764" y="359410"/>
                </a:lnTo>
                <a:lnTo>
                  <a:pt x="135039" y="354329"/>
                </a:lnTo>
                <a:lnTo>
                  <a:pt x="126491" y="351789"/>
                </a:lnTo>
                <a:lnTo>
                  <a:pt x="118122" y="347979"/>
                </a:lnTo>
                <a:lnTo>
                  <a:pt x="109943" y="345439"/>
                </a:lnTo>
                <a:lnTo>
                  <a:pt x="101968" y="341629"/>
                </a:lnTo>
                <a:lnTo>
                  <a:pt x="94208" y="337820"/>
                </a:lnTo>
                <a:lnTo>
                  <a:pt x="86664" y="332739"/>
                </a:lnTo>
                <a:lnTo>
                  <a:pt x="79362" y="328929"/>
                </a:lnTo>
                <a:lnTo>
                  <a:pt x="72313" y="323850"/>
                </a:lnTo>
                <a:lnTo>
                  <a:pt x="65506" y="318770"/>
                </a:lnTo>
                <a:lnTo>
                  <a:pt x="58978" y="312420"/>
                </a:lnTo>
                <a:lnTo>
                  <a:pt x="52633" y="305987"/>
                </a:lnTo>
                <a:lnTo>
                  <a:pt x="46761" y="300989"/>
                </a:lnTo>
                <a:lnTo>
                  <a:pt x="41109" y="293370"/>
                </a:lnTo>
                <a:lnTo>
                  <a:pt x="35763" y="287020"/>
                </a:lnTo>
                <a:lnTo>
                  <a:pt x="30746" y="280670"/>
                </a:lnTo>
                <a:lnTo>
                  <a:pt x="26060" y="273050"/>
                </a:lnTo>
                <a:lnTo>
                  <a:pt x="21729" y="265429"/>
                </a:lnTo>
                <a:lnTo>
                  <a:pt x="17754" y="257810"/>
                </a:lnTo>
                <a:lnTo>
                  <a:pt x="14147" y="248920"/>
                </a:lnTo>
                <a:lnTo>
                  <a:pt x="10922" y="241300"/>
                </a:lnTo>
                <a:lnTo>
                  <a:pt x="927" y="198120"/>
                </a:lnTo>
                <a:lnTo>
                  <a:pt x="0" y="179070"/>
                </a:lnTo>
                <a:lnTo>
                  <a:pt x="228" y="170179"/>
                </a:lnTo>
                <a:lnTo>
                  <a:pt x="705" y="164107"/>
                </a:lnTo>
                <a:lnTo>
                  <a:pt x="827" y="162554"/>
                </a:lnTo>
                <a:lnTo>
                  <a:pt x="10922" y="118110"/>
                </a:lnTo>
                <a:lnTo>
                  <a:pt x="14147" y="109220"/>
                </a:lnTo>
                <a:lnTo>
                  <a:pt x="35821" y="71050"/>
                </a:lnTo>
                <a:lnTo>
                  <a:pt x="65506" y="40639"/>
                </a:lnTo>
                <a:lnTo>
                  <a:pt x="94208" y="21589"/>
                </a:lnTo>
                <a:lnTo>
                  <a:pt x="101968" y="16510"/>
                </a:lnTo>
                <a:lnTo>
                  <a:pt x="110096" y="13899"/>
                </a:lnTo>
                <a:lnTo>
                  <a:pt x="118122" y="10160"/>
                </a:lnTo>
                <a:lnTo>
                  <a:pt x="143751" y="2539"/>
                </a:lnTo>
                <a:lnTo>
                  <a:pt x="161620" y="0"/>
                </a:lnTo>
                <a:lnTo>
                  <a:pt x="1711629" y="0"/>
                </a:lnTo>
                <a:lnTo>
                  <a:pt x="1729498" y="2539"/>
                </a:lnTo>
                <a:lnTo>
                  <a:pt x="1750942" y="8889"/>
                </a:lnTo>
                <a:lnTo>
                  <a:pt x="171361" y="8889"/>
                </a:lnTo>
                <a:lnTo>
                  <a:pt x="162458" y="10160"/>
                </a:lnTo>
                <a:lnTo>
                  <a:pt x="162699" y="10160"/>
                </a:lnTo>
                <a:lnTo>
                  <a:pt x="153936" y="11430"/>
                </a:lnTo>
                <a:lnTo>
                  <a:pt x="154165" y="11430"/>
                </a:lnTo>
                <a:lnTo>
                  <a:pt x="145541" y="12700"/>
                </a:lnTo>
                <a:lnTo>
                  <a:pt x="145770" y="12700"/>
                </a:lnTo>
                <a:lnTo>
                  <a:pt x="137760" y="13899"/>
                </a:lnTo>
                <a:lnTo>
                  <a:pt x="129209" y="16510"/>
                </a:lnTo>
                <a:lnTo>
                  <a:pt x="129425" y="16510"/>
                </a:lnTo>
                <a:lnTo>
                  <a:pt x="121493" y="18985"/>
                </a:lnTo>
                <a:lnTo>
                  <a:pt x="121327" y="19139"/>
                </a:lnTo>
                <a:lnTo>
                  <a:pt x="113101" y="23074"/>
                </a:lnTo>
                <a:lnTo>
                  <a:pt x="106190" y="25339"/>
                </a:lnTo>
                <a:lnTo>
                  <a:pt x="106329" y="25339"/>
                </a:lnTo>
                <a:lnTo>
                  <a:pt x="98815" y="29128"/>
                </a:lnTo>
                <a:lnTo>
                  <a:pt x="99014" y="29128"/>
                </a:lnTo>
                <a:lnTo>
                  <a:pt x="91676" y="32936"/>
                </a:lnTo>
                <a:lnTo>
                  <a:pt x="91584" y="33116"/>
                </a:lnTo>
                <a:lnTo>
                  <a:pt x="84607" y="38100"/>
                </a:lnTo>
                <a:lnTo>
                  <a:pt x="84797" y="38100"/>
                </a:lnTo>
                <a:lnTo>
                  <a:pt x="77927" y="43180"/>
                </a:lnTo>
                <a:lnTo>
                  <a:pt x="78104" y="43180"/>
                </a:lnTo>
                <a:lnTo>
                  <a:pt x="71488" y="48260"/>
                </a:lnTo>
                <a:lnTo>
                  <a:pt x="71653" y="48260"/>
                </a:lnTo>
                <a:lnTo>
                  <a:pt x="65404" y="53259"/>
                </a:lnTo>
                <a:lnTo>
                  <a:pt x="65564" y="53259"/>
                </a:lnTo>
                <a:lnTo>
                  <a:pt x="59474" y="58345"/>
                </a:lnTo>
                <a:lnTo>
                  <a:pt x="59606" y="58345"/>
                </a:lnTo>
                <a:lnTo>
                  <a:pt x="53803" y="64694"/>
                </a:lnTo>
                <a:lnTo>
                  <a:pt x="53951" y="64694"/>
                </a:lnTo>
                <a:lnTo>
                  <a:pt x="48446" y="71050"/>
                </a:lnTo>
                <a:lnTo>
                  <a:pt x="48583" y="71050"/>
                </a:lnTo>
                <a:lnTo>
                  <a:pt x="43375" y="77401"/>
                </a:lnTo>
                <a:lnTo>
                  <a:pt x="43506" y="77401"/>
                </a:lnTo>
                <a:lnTo>
                  <a:pt x="39202" y="82975"/>
                </a:lnTo>
                <a:lnTo>
                  <a:pt x="38621" y="83752"/>
                </a:lnTo>
                <a:lnTo>
                  <a:pt x="38674" y="83880"/>
                </a:lnTo>
                <a:lnTo>
                  <a:pt x="34264" y="91439"/>
                </a:lnTo>
                <a:lnTo>
                  <a:pt x="17221" y="128270"/>
                </a:lnTo>
                <a:lnTo>
                  <a:pt x="10548" y="161289"/>
                </a:lnTo>
                <a:lnTo>
                  <a:pt x="10413" y="161289"/>
                </a:lnTo>
                <a:lnTo>
                  <a:pt x="9753" y="170179"/>
                </a:lnTo>
                <a:lnTo>
                  <a:pt x="9525" y="179070"/>
                </a:lnTo>
                <a:lnTo>
                  <a:pt x="9740" y="187960"/>
                </a:lnTo>
                <a:lnTo>
                  <a:pt x="17157" y="229870"/>
                </a:lnTo>
                <a:lnTo>
                  <a:pt x="19913" y="238760"/>
                </a:lnTo>
                <a:lnTo>
                  <a:pt x="20272" y="238760"/>
                </a:lnTo>
                <a:lnTo>
                  <a:pt x="22961" y="246379"/>
                </a:lnTo>
                <a:lnTo>
                  <a:pt x="23375" y="246379"/>
                </a:lnTo>
                <a:lnTo>
                  <a:pt x="26390" y="254000"/>
                </a:lnTo>
                <a:lnTo>
                  <a:pt x="26915" y="254000"/>
                </a:lnTo>
                <a:lnTo>
                  <a:pt x="30048" y="260350"/>
                </a:lnTo>
                <a:lnTo>
                  <a:pt x="34150" y="267970"/>
                </a:lnTo>
                <a:lnTo>
                  <a:pt x="37395" y="272489"/>
                </a:lnTo>
                <a:lnTo>
                  <a:pt x="43459" y="281939"/>
                </a:lnTo>
                <a:lnTo>
                  <a:pt x="44187" y="281939"/>
                </a:lnTo>
                <a:lnTo>
                  <a:pt x="48482" y="288224"/>
                </a:lnTo>
                <a:lnTo>
                  <a:pt x="48446" y="288359"/>
                </a:lnTo>
                <a:lnTo>
                  <a:pt x="53886" y="294639"/>
                </a:lnTo>
                <a:lnTo>
                  <a:pt x="54894" y="294639"/>
                </a:lnTo>
                <a:lnTo>
                  <a:pt x="59468" y="299644"/>
                </a:lnTo>
                <a:lnTo>
                  <a:pt x="59312" y="299644"/>
                </a:lnTo>
                <a:lnTo>
                  <a:pt x="65379" y="305987"/>
                </a:lnTo>
                <a:lnTo>
                  <a:pt x="65200" y="305987"/>
                </a:lnTo>
                <a:lnTo>
                  <a:pt x="71605" y="311150"/>
                </a:lnTo>
                <a:lnTo>
                  <a:pt x="73142" y="312420"/>
                </a:lnTo>
                <a:lnTo>
                  <a:pt x="78104" y="316229"/>
                </a:lnTo>
                <a:lnTo>
                  <a:pt x="77927" y="316229"/>
                </a:lnTo>
                <a:lnTo>
                  <a:pt x="84674" y="321218"/>
                </a:lnTo>
                <a:lnTo>
                  <a:pt x="84755" y="321389"/>
                </a:lnTo>
                <a:lnTo>
                  <a:pt x="91650" y="325120"/>
                </a:lnTo>
                <a:lnTo>
                  <a:pt x="91516" y="325120"/>
                </a:lnTo>
                <a:lnTo>
                  <a:pt x="98856" y="328929"/>
                </a:lnTo>
                <a:lnTo>
                  <a:pt x="98653" y="328929"/>
                </a:lnTo>
                <a:lnTo>
                  <a:pt x="106210" y="332739"/>
                </a:lnTo>
                <a:lnTo>
                  <a:pt x="106006" y="332739"/>
                </a:lnTo>
                <a:lnTo>
                  <a:pt x="113592" y="336464"/>
                </a:lnTo>
                <a:lnTo>
                  <a:pt x="113746" y="336612"/>
                </a:lnTo>
                <a:lnTo>
                  <a:pt x="121513" y="339089"/>
                </a:lnTo>
                <a:lnTo>
                  <a:pt x="121285" y="339089"/>
                </a:lnTo>
                <a:lnTo>
                  <a:pt x="129425" y="341629"/>
                </a:lnTo>
                <a:lnTo>
                  <a:pt x="129209" y="341629"/>
                </a:lnTo>
                <a:lnTo>
                  <a:pt x="137528" y="344170"/>
                </a:lnTo>
                <a:lnTo>
                  <a:pt x="137287" y="344170"/>
                </a:lnTo>
                <a:lnTo>
                  <a:pt x="145560" y="346647"/>
                </a:lnTo>
                <a:lnTo>
                  <a:pt x="145114" y="346647"/>
                </a:lnTo>
                <a:lnTo>
                  <a:pt x="154165" y="347979"/>
                </a:lnTo>
                <a:lnTo>
                  <a:pt x="153936" y="347979"/>
                </a:lnTo>
                <a:lnTo>
                  <a:pt x="162699" y="349250"/>
                </a:lnTo>
                <a:lnTo>
                  <a:pt x="171119" y="349250"/>
                </a:lnTo>
                <a:lnTo>
                  <a:pt x="180136" y="350520"/>
                </a:lnTo>
                <a:lnTo>
                  <a:pt x="1749547" y="350520"/>
                </a:lnTo>
                <a:lnTo>
                  <a:pt x="1746758" y="351789"/>
                </a:lnTo>
                <a:lnTo>
                  <a:pt x="1738210" y="354329"/>
                </a:lnTo>
                <a:lnTo>
                  <a:pt x="1702485" y="359410"/>
                </a:lnTo>
                <a:close/>
              </a:path>
              <a:path w="1873250" h="359410">
                <a:moveTo>
                  <a:pt x="1786466" y="25339"/>
                </a:moveTo>
                <a:lnTo>
                  <a:pt x="1767059" y="25339"/>
                </a:lnTo>
                <a:lnTo>
                  <a:pt x="1760148" y="23074"/>
                </a:lnTo>
                <a:lnTo>
                  <a:pt x="1751922" y="19139"/>
                </a:lnTo>
                <a:lnTo>
                  <a:pt x="1751756" y="18985"/>
                </a:lnTo>
                <a:lnTo>
                  <a:pt x="1743824" y="16510"/>
                </a:lnTo>
                <a:lnTo>
                  <a:pt x="1744040" y="16510"/>
                </a:lnTo>
                <a:lnTo>
                  <a:pt x="1735477" y="13899"/>
                </a:lnTo>
                <a:lnTo>
                  <a:pt x="1727479" y="12700"/>
                </a:lnTo>
                <a:lnTo>
                  <a:pt x="1727708" y="12700"/>
                </a:lnTo>
                <a:lnTo>
                  <a:pt x="1719084" y="11430"/>
                </a:lnTo>
                <a:lnTo>
                  <a:pt x="1719313" y="11430"/>
                </a:lnTo>
                <a:lnTo>
                  <a:pt x="1710550" y="10160"/>
                </a:lnTo>
                <a:lnTo>
                  <a:pt x="1710791" y="10160"/>
                </a:lnTo>
                <a:lnTo>
                  <a:pt x="1701888" y="8889"/>
                </a:lnTo>
                <a:lnTo>
                  <a:pt x="1750942" y="8889"/>
                </a:lnTo>
                <a:lnTo>
                  <a:pt x="1755127" y="10160"/>
                </a:lnTo>
                <a:lnTo>
                  <a:pt x="1763153" y="13899"/>
                </a:lnTo>
                <a:lnTo>
                  <a:pt x="1771281" y="16510"/>
                </a:lnTo>
                <a:lnTo>
                  <a:pt x="1779041" y="21589"/>
                </a:lnTo>
                <a:lnTo>
                  <a:pt x="1786466" y="25339"/>
                </a:lnTo>
                <a:close/>
              </a:path>
              <a:path w="1873250" h="359410">
                <a:moveTo>
                  <a:pt x="121327" y="19139"/>
                </a:moveTo>
                <a:lnTo>
                  <a:pt x="121493" y="18985"/>
                </a:lnTo>
                <a:lnTo>
                  <a:pt x="121942" y="18844"/>
                </a:lnTo>
                <a:lnTo>
                  <a:pt x="121327" y="19139"/>
                </a:lnTo>
                <a:close/>
              </a:path>
              <a:path w="1873250" h="359410">
                <a:moveTo>
                  <a:pt x="1751922" y="19139"/>
                </a:moveTo>
                <a:lnTo>
                  <a:pt x="1751315" y="18844"/>
                </a:lnTo>
                <a:lnTo>
                  <a:pt x="1751756" y="18985"/>
                </a:lnTo>
                <a:lnTo>
                  <a:pt x="1751922" y="19139"/>
                </a:lnTo>
                <a:close/>
              </a:path>
              <a:path w="1873250" h="359410">
                <a:moveTo>
                  <a:pt x="113110" y="23074"/>
                </a:moveTo>
                <a:lnTo>
                  <a:pt x="113734" y="22775"/>
                </a:lnTo>
                <a:lnTo>
                  <a:pt x="113571" y="22923"/>
                </a:lnTo>
                <a:lnTo>
                  <a:pt x="113110" y="23074"/>
                </a:lnTo>
                <a:close/>
              </a:path>
              <a:path w="1873250" h="359410">
                <a:moveTo>
                  <a:pt x="1760148" y="23074"/>
                </a:moveTo>
                <a:lnTo>
                  <a:pt x="1759678" y="22923"/>
                </a:lnTo>
                <a:lnTo>
                  <a:pt x="1759523" y="22775"/>
                </a:lnTo>
                <a:lnTo>
                  <a:pt x="1760148" y="23074"/>
                </a:lnTo>
                <a:close/>
              </a:path>
              <a:path w="1873250" h="359410">
                <a:moveTo>
                  <a:pt x="106329" y="25339"/>
                </a:moveTo>
                <a:lnTo>
                  <a:pt x="106190" y="25339"/>
                </a:lnTo>
                <a:lnTo>
                  <a:pt x="106654" y="25187"/>
                </a:lnTo>
                <a:lnTo>
                  <a:pt x="106329" y="25339"/>
                </a:lnTo>
                <a:close/>
              </a:path>
              <a:path w="1873250" h="359410">
                <a:moveTo>
                  <a:pt x="1863136" y="238760"/>
                </a:moveTo>
                <a:lnTo>
                  <a:pt x="1853336" y="238760"/>
                </a:lnTo>
                <a:lnTo>
                  <a:pt x="1858327" y="222250"/>
                </a:lnTo>
                <a:lnTo>
                  <a:pt x="1860232" y="213360"/>
                </a:lnTo>
                <a:lnTo>
                  <a:pt x="1861743" y="205739"/>
                </a:lnTo>
                <a:lnTo>
                  <a:pt x="1862836" y="196850"/>
                </a:lnTo>
                <a:lnTo>
                  <a:pt x="1863402" y="189229"/>
                </a:lnTo>
                <a:lnTo>
                  <a:pt x="1863496" y="187960"/>
                </a:lnTo>
                <a:lnTo>
                  <a:pt x="1863725" y="179070"/>
                </a:lnTo>
                <a:lnTo>
                  <a:pt x="1863509" y="170179"/>
                </a:lnTo>
                <a:lnTo>
                  <a:pt x="1863049" y="164107"/>
                </a:lnTo>
                <a:lnTo>
                  <a:pt x="1853425" y="120650"/>
                </a:lnTo>
                <a:lnTo>
                  <a:pt x="1839099" y="91439"/>
                </a:lnTo>
                <a:lnTo>
                  <a:pt x="1834577" y="83880"/>
                </a:lnTo>
                <a:lnTo>
                  <a:pt x="1834628" y="83752"/>
                </a:lnTo>
                <a:lnTo>
                  <a:pt x="1830794" y="78739"/>
                </a:lnTo>
                <a:lnTo>
                  <a:pt x="1829874" y="77401"/>
                </a:lnTo>
                <a:lnTo>
                  <a:pt x="1828325" y="75567"/>
                </a:lnTo>
                <a:lnTo>
                  <a:pt x="1824803" y="71050"/>
                </a:lnTo>
                <a:lnTo>
                  <a:pt x="1823045" y="69074"/>
                </a:lnTo>
                <a:lnTo>
                  <a:pt x="1819446" y="64694"/>
                </a:lnTo>
                <a:lnTo>
                  <a:pt x="1817485" y="62600"/>
                </a:lnTo>
                <a:lnTo>
                  <a:pt x="1816614" y="61594"/>
                </a:lnTo>
                <a:lnTo>
                  <a:pt x="1813221" y="57882"/>
                </a:lnTo>
                <a:lnTo>
                  <a:pt x="1807845" y="53259"/>
                </a:lnTo>
                <a:lnTo>
                  <a:pt x="1801596" y="48260"/>
                </a:lnTo>
                <a:lnTo>
                  <a:pt x="1801761" y="48260"/>
                </a:lnTo>
                <a:lnTo>
                  <a:pt x="1795145" y="43180"/>
                </a:lnTo>
                <a:lnTo>
                  <a:pt x="1795322" y="43180"/>
                </a:lnTo>
                <a:lnTo>
                  <a:pt x="1788452" y="38100"/>
                </a:lnTo>
                <a:lnTo>
                  <a:pt x="1788642" y="38100"/>
                </a:lnTo>
                <a:lnTo>
                  <a:pt x="1781665" y="33116"/>
                </a:lnTo>
                <a:lnTo>
                  <a:pt x="1781573" y="32936"/>
                </a:lnTo>
                <a:lnTo>
                  <a:pt x="1776885" y="30480"/>
                </a:lnTo>
                <a:lnTo>
                  <a:pt x="1774434" y="29128"/>
                </a:lnTo>
                <a:lnTo>
                  <a:pt x="1766619" y="25187"/>
                </a:lnTo>
                <a:lnTo>
                  <a:pt x="1767059" y="25339"/>
                </a:lnTo>
                <a:lnTo>
                  <a:pt x="1786498" y="25339"/>
                </a:lnTo>
                <a:lnTo>
                  <a:pt x="1793887" y="30480"/>
                </a:lnTo>
                <a:lnTo>
                  <a:pt x="1826418" y="58345"/>
                </a:lnTo>
                <a:lnTo>
                  <a:pt x="1851520" y="93979"/>
                </a:lnTo>
                <a:lnTo>
                  <a:pt x="1862327" y="118110"/>
                </a:lnTo>
                <a:lnTo>
                  <a:pt x="1865160" y="125729"/>
                </a:lnTo>
                <a:lnTo>
                  <a:pt x="1873021" y="170179"/>
                </a:lnTo>
                <a:lnTo>
                  <a:pt x="1873250" y="179070"/>
                </a:lnTo>
                <a:lnTo>
                  <a:pt x="1873049" y="187960"/>
                </a:lnTo>
                <a:lnTo>
                  <a:pt x="1873021" y="189229"/>
                </a:lnTo>
                <a:lnTo>
                  <a:pt x="1872422" y="196850"/>
                </a:lnTo>
                <a:lnTo>
                  <a:pt x="1872322" y="198120"/>
                </a:lnTo>
                <a:lnTo>
                  <a:pt x="1871179" y="207010"/>
                </a:lnTo>
                <a:lnTo>
                  <a:pt x="1869592" y="215900"/>
                </a:lnTo>
                <a:lnTo>
                  <a:pt x="1867585" y="224789"/>
                </a:lnTo>
                <a:lnTo>
                  <a:pt x="1863136" y="238760"/>
                </a:lnTo>
                <a:close/>
              </a:path>
              <a:path w="1873250" h="359410">
                <a:moveTo>
                  <a:pt x="91584" y="33116"/>
                </a:moveTo>
                <a:lnTo>
                  <a:pt x="91676" y="32936"/>
                </a:lnTo>
                <a:lnTo>
                  <a:pt x="92259" y="32634"/>
                </a:lnTo>
                <a:lnTo>
                  <a:pt x="91584" y="33116"/>
                </a:lnTo>
                <a:close/>
              </a:path>
              <a:path w="1873250" h="359410">
                <a:moveTo>
                  <a:pt x="1781665" y="33116"/>
                </a:moveTo>
                <a:lnTo>
                  <a:pt x="1780990" y="32634"/>
                </a:lnTo>
                <a:lnTo>
                  <a:pt x="1781573" y="32936"/>
                </a:lnTo>
                <a:lnTo>
                  <a:pt x="1781665" y="33116"/>
                </a:lnTo>
                <a:close/>
              </a:path>
              <a:path w="1873250" h="359410">
                <a:moveTo>
                  <a:pt x="59606" y="58345"/>
                </a:moveTo>
                <a:lnTo>
                  <a:pt x="59474" y="58345"/>
                </a:lnTo>
                <a:lnTo>
                  <a:pt x="60028" y="57882"/>
                </a:lnTo>
                <a:lnTo>
                  <a:pt x="59606" y="58345"/>
                </a:lnTo>
                <a:close/>
              </a:path>
              <a:path w="1873250" h="359410">
                <a:moveTo>
                  <a:pt x="1813775" y="58345"/>
                </a:moveTo>
                <a:lnTo>
                  <a:pt x="1813643" y="58345"/>
                </a:lnTo>
                <a:lnTo>
                  <a:pt x="1813221" y="57882"/>
                </a:lnTo>
                <a:lnTo>
                  <a:pt x="1813775" y="58345"/>
                </a:lnTo>
                <a:close/>
              </a:path>
              <a:path w="1873250" h="359410">
                <a:moveTo>
                  <a:pt x="53951" y="64694"/>
                </a:moveTo>
                <a:lnTo>
                  <a:pt x="53803" y="64694"/>
                </a:lnTo>
                <a:lnTo>
                  <a:pt x="55716" y="62600"/>
                </a:lnTo>
                <a:lnTo>
                  <a:pt x="53951" y="64694"/>
                </a:lnTo>
                <a:close/>
              </a:path>
              <a:path w="1873250" h="359410">
                <a:moveTo>
                  <a:pt x="48583" y="71050"/>
                </a:moveTo>
                <a:lnTo>
                  <a:pt x="48446" y="71050"/>
                </a:lnTo>
                <a:lnTo>
                  <a:pt x="50158" y="69074"/>
                </a:lnTo>
                <a:lnTo>
                  <a:pt x="48583" y="71050"/>
                </a:lnTo>
                <a:close/>
              </a:path>
              <a:path w="1873250" h="359410">
                <a:moveTo>
                  <a:pt x="43506" y="77401"/>
                </a:moveTo>
                <a:lnTo>
                  <a:pt x="43375" y="77401"/>
                </a:lnTo>
                <a:lnTo>
                  <a:pt x="44879" y="75567"/>
                </a:lnTo>
                <a:lnTo>
                  <a:pt x="43506" y="77401"/>
                </a:lnTo>
                <a:close/>
              </a:path>
              <a:path w="1873250" h="359410">
                <a:moveTo>
                  <a:pt x="38674" y="83880"/>
                </a:moveTo>
                <a:lnTo>
                  <a:pt x="38621" y="83752"/>
                </a:lnTo>
                <a:lnTo>
                  <a:pt x="39220" y="82975"/>
                </a:lnTo>
                <a:lnTo>
                  <a:pt x="38748" y="83752"/>
                </a:lnTo>
                <a:lnTo>
                  <a:pt x="38674" y="83880"/>
                </a:lnTo>
                <a:close/>
              </a:path>
              <a:path w="1873250" h="359410">
                <a:moveTo>
                  <a:pt x="1834577" y="83880"/>
                </a:moveTo>
                <a:lnTo>
                  <a:pt x="1834035" y="82975"/>
                </a:lnTo>
                <a:lnTo>
                  <a:pt x="1834628" y="83752"/>
                </a:lnTo>
                <a:lnTo>
                  <a:pt x="1834577" y="83880"/>
                </a:lnTo>
                <a:close/>
              </a:path>
              <a:path w="1873250" h="359410">
                <a:moveTo>
                  <a:pt x="10389" y="162554"/>
                </a:moveTo>
                <a:lnTo>
                  <a:pt x="10413" y="161289"/>
                </a:lnTo>
                <a:lnTo>
                  <a:pt x="10548" y="161289"/>
                </a:lnTo>
                <a:lnTo>
                  <a:pt x="10389" y="162554"/>
                </a:lnTo>
                <a:close/>
              </a:path>
              <a:path w="1873250" h="359410">
                <a:moveTo>
                  <a:pt x="20272" y="238760"/>
                </a:moveTo>
                <a:lnTo>
                  <a:pt x="19913" y="238760"/>
                </a:lnTo>
                <a:lnTo>
                  <a:pt x="19824" y="237489"/>
                </a:lnTo>
                <a:lnTo>
                  <a:pt x="20272" y="238760"/>
                </a:lnTo>
                <a:close/>
              </a:path>
              <a:path w="1873250" h="359410">
                <a:moveTo>
                  <a:pt x="1860177" y="246379"/>
                </a:moveTo>
                <a:lnTo>
                  <a:pt x="1850288" y="246379"/>
                </a:lnTo>
                <a:lnTo>
                  <a:pt x="1853425" y="237489"/>
                </a:lnTo>
                <a:lnTo>
                  <a:pt x="1853336" y="238760"/>
                </a:lnTo>
                <a:lnTo>
                  <a:pt x="1863136" y="238760"/>
                </a:lnTo>
                <a:lnTo>
                  <a:pt x="1862327" y="241300"/>
                </a:lnTo>
                <a:lnTo>
                  <a:pt x="1860177" y="246379"/>
                </a:lnTo>
                <a:close/>
              </a:path>
              <a:path w="1873250" h="359410">
                <a:moveTo>
                  <a:pt x="23375" y="246379"/>
                </a:moveTo>
                <a:lnTo>
                  <a:pt x="22961" y="246379"/>
                </a:lnTo>
                <a:lnTo>
                  <a:pt x="22872" y="245110"/>
                </a:lnTo>
                <a:lnTo>
                  <a:pt x="23375" y="246379"/>
                </a:lnTo>
                <a:close/>
              </a:path>
              <a:path w="1873250" h="359410">
                <a:moveTo>
                  <a:pt x="1857041" y="254000"/>
                </a:moveTo>
                <a:lnTo>
                  <a:pt x="1846859" y="254000"/>
                </a:lnTo>
                <a:lnTo>
                  <a:pt x="1850377" y="245110"/>
                </a:lnTo>
                <a:lnTo>
                  <a:pt x="1850288" y="246379"/>
                </a:lnTo>
                <a:lnTo>
                  <a:pt x="1860177" y="246379"/>
                </a:lnTo>
                <a:lnTo>
                  <a:pt x="1859102" y="248920"/>
                </a:lnTo>
                <a:lnTo>
                  <a:pt x="1857041" y="254000"/>
                </a:lnTo>
                <a:close/>
              </a:path>
              <a:path w="1873250" h="359410">
                <a:moveTo>
                  <a:pt x="26915" y="254000"/>
                </a:moveTo>
                <a:lnTo>
                  <a:pt x="26390" y="254000"/>
                </a:lnTo>
                <a:lnTo>
                  <a:pt x="26288" y="252729"/>
                </a:lnTo>
                <a:lnTo>
                  <a:pt x="26915" y="254000"/>
                </a:lnTo>
                <a:close/>
              </a:path>
              <a:path w="1873250" h="359410">
                <a:moveTo>
                  <a:pt x="1841500" y="281939"/>
                </a:moveTo>
                <a:lnTo>
                  <a:pt x="1829790" y="281939"/>
                </a:lnTo>
                <a:lnTo>
                  <a:pt x="1836216" y="271925"/>
                </a:lnTo>
                <a:lnTo>
                  <a:pt x="1838985" y="267970"/>
                </a:lnTo>
                <a:lnTo>
                  <a:pt x="1843100" y="260350"/>
                </a:lnTo>
                <a:lnTo>
                  <a:pt x="1846961" y="252729"/>
                </a:lnTo>
                <a:lnTo>
                  <a:pt x="1846859" y="254000"/>
                </a:lnTo>
                <a:lnTo>
                  <a:pt x="1857041" y="254000"/>
                </a:lnTo>
                <a:lnTo>
                  <a:pt x="1855495" y="257810"/>
                </a:lnTo>
                <a:lnTo>
                  <a:pt x="1851520" y="265429"/>
                </a:lnTo>
                <a:lnTo>
                  <a:pt x="1847189" y="273050"/>
                </a:lnTo>
                <a:lnTo>
                  <a:pt x="1842503" y="280670"/>
                </a:lnTo>
                <a:lnTo>
                  <a:pt x="1841500" y="281939"/>
                </a:lnTo>
                <a:close/>
              </a:path>
              <a:path w="1873250" h="359410">
                <a:moveTo>
                  <a:pt x="38610" y="274383"/>
                </a:moveTo>
                <a:lnTo>
                  <a:pt x="37754" y="273050"/>
                </a:lnTo>
                <a:lnTo>
                  <a:pt x="38662" y="274253"/>
                </a:lnTo>
                <a:lnTo>
                  <a:pt x="38610" y="274383"/>
                </a:lnTo>
                <a:close/>
              </a:path>
              <a:path w="1873250" h="359410">
                <a:moveTo>
                  <a:pt x="1834639" y="274383"/>
                </a:moveTo>
                <a:lnTo>
                  <a:pt x="1834586" y="274253"/>
                </a:lnTo>
                <a:lnTo>
                  <a:pt x="1835429" y="273050"/>
                </a:lnTo>
                <a:lnTo>
                  <a:pt x="1834722" y="274253"/>
                </a:lnTo>
                <a:lnTo>
                  <a:pt x="1834639" y="274383"/>
                </a:lnTo>
                <a:close/>
              </a:path>
              <a:path w="1873250" h="359410">
                <a:moveTo>
                  <a:pt x="44187" y="281939"/>
                </a:moveTo>
                <a:lnTo>
                  <a:pt x="43459" y="281939"/>
                </a:lnTo>
                <a:lnTo>
                  <a:pt x="43319" y="280670"/>
                </a:lnTo>
                <a:lnTo>
                  <a:pt x="44187" y="281939"/>
                </a:lnTo>
                <a:close/>
              </a:path>
              <a:path w="1873250" h="359410">
                <a:moveTo>
                  <a:pt x="1831198" y="294639"/>
                </a:moveTo>
                <a:lnTo>
                  <a:pt x="1819363" y="294639"/>
                </a:lnTo>
                <a:lnTo>
                  <a:pt x="1824803" y="288359"/>
                </a:lnTo>
                <a:lnTo>
                  <a:pt x="1824767" y="288224"/>
                </a:lnTo>
                <a:lnTo>
                  <a:pt x="1829930" y="280670"/>
                </a:lnTo>
                <a:lnTo>
                  <a:pt x="1829790" y="281939"/>
                </a:lnTo>
                <a:lnTo>
                  <a:pt x="1841500" y="281939"/>
                </a:lnTo>
                <a:lnTo>
                  <a:pt x="1837486" y="287020"/>
                </a:lnTo>
                <a:lnTo>
                  <a:pt x="1832140" y="293370"/>
                </a:lnTo>
                <a:lnTo>
                  <a:pt x="1831198" y="294639"/>
                </a:lnTo>
                <a:close/>
              </a:path>
              <a:path w="1873250" h="359410">
                <a:moveTo>
                  <a:pt x="49049" y="289054"/>
                </a:moveTo>
                <a:lnTo>
                  <a:pt x="48446" y="288359"/>
                </a:lnTo>
                <a:lnTo>
                  <a:pt x="48482" y="288224"/>
                </a:lnTo>
                <a:lnTo>
                  <a:pt x="49049" y="289054"/>
                </a:lnTo>
                <a:close/>
              </a:path>
              <a:path w="1873250" h="359410">
                <a:moveTo>
                  <a:pt x="1824200" y="289054"/>
                </a:moveTo>
                <a:lnTo>
                  <a:pt x="1824676" y="288359"/>
                </a:lnTo>
                <a:lnTo>
                  <a:pt x="1824767" y="288224"/>
                </a:lnTo>
                <a:lnTo>
                  <a:pt x="1824803" y="288359"/>
                </a:lnTo>
                <a:lnTo>
                  <a:pt x="1824200" y="289054"/>
                </a:lnTo>
                <a:close/>
              </a:path>
              <a:path w="1873250" h="359410">
                <a:moveTo>
                  <a:pt x="54894" y="294639"/>
                </a:moveTo>
                <a:lnTo>
                  <a:pt x="53886" y="294639"/>
                </a:lnTo>
                <a:lnTo>
                  <a:pt x="53733" y="293370"/>
                </a:lnTo>
                <a:lnTo>
                  <a:pt x="54894" y="294639"/>
                </a:lnTo>
                <a:close/>
              </a:path>
              <a:path w="1873250" h="359410">
                <a:moveTo>
                  <a:pt x="1749547" y="350520"/>
                </a:moveTo>
                <a:lnTo>
                  <a:pt x="1693227" y="350520"/>
                </a:lnTo>
                <a:lnTo>
                  <a:pt x="1702130" y="349250"/>
                </a:lnTo>
                <a:lnTo>
                  <a:pt x="1710550" y="349250"/>
                </a:lnTo>
                <a:lnTo>
                  <a:pt x="1719313" y="347979"/>
                </a:lnTo>
                <a:lnTo>
                  <a:pt x="1719084" y="347979"/>
                </a:lnTo>
                <a:lnTo>
                  <a:pt x="1728135" y="346647"/>
                </a:lnTo>
                <a:lnTo>
                  <a:pt x="1727689" y="346647"/>
                </a:lnTo>
                <a:lnTo>
                  <a:pt x="1735950" y="344170"/>
                </a:lnTo>
                <a:lnTo>
                  <a:pt x="1735721" y="344170"/>
                </a:lnTo>
                <a:lnTo>
                  <a:pt x="1744040" y="341629"/>
                </a:lnTo>
                <a:lnTo>
                  <a:pt x="1743824" y="341629"/>
                </a:lnTo>
                <a:lnTo>
                  <a:pt x="1751964" y="339089"/>
                </a:lnTo>
                <a:lnTo>
                  <a:pt x="1751736" y="339089"/>
                </a:lnTo>
                <a:lnTo>
                  <a:pt x="1759503" y="336612"/>
                </a:lnTo>
                <a:lnTo>
                  <a:pt x="1759657" y="336464"/>
                </a:lnTo>
                <a:lnTo>
                  <a:pt x="1767243" y="332739"/>
                </a:lnTo>
                <a:lnTo>
                  <a:pt x="1767039" y="332739"/>
                </a:lnTo>
                <a:lnTo>
                  <a:pt x="1774596" y="328929"/>
                </a:lnTo>
                <a:lnTo>
                  <a:pt x="1774393" y="328929"/>
                </a:lnTo>
                <a:lnTo>
                  <a:pt x="1781733" y="325120"/>
                </a:lnTo>
                <a:lnTo>
                  <a:pt x="1781530" y="325120"/>
                </a:lnTo>
                <a:lnTo>
                  <a:pt x="1788494" y="321389"/>
                </a:lnTo>
                <a:lnTo>
                  <a:pt x="1788575" y="321218"/>
                </a:lnTo>
                <a:lnTo>
                  <a:pt x="1795322" y="316229"/>
                </a:lnTo>
                <a:lnTo>
                  <a:pt x="1795145" y="316229"/>
                </a:lnTo>
                <a:lnTo>
                  <a:pt x="1801761" y="311150"/>
                </a:lnTo>
                <a:lnTo>
                  <a:pt x="1801596" y="311150"/>
                </a:lnTo>
                <a:lnTo>
                  <a:pt x="1808049" y="305987"/>
                </a:lnTo>
                <a:lnTo>
                  <a:pt x="1807860" y="305987"/>
                </a:lnTo>
                <a:lnTo>
                  <a:pt x="1813937" y="299644"/>
                </a:lnTo>
                <a:lnTo>
                  <a:pt x="1813781" y="299644"/>
                </a:lnTo>
                <a:lnTo>
                  <a:pt x="1819516" y="293370"/>
                </a:lnTo>
                <a:lnTo>
                  <a:pt x="1819363" y="294639"/>
                </a:lnTo>
                <a:lnTo>
                  <a:pt x="1831198" y="294639"/>
                </a:lnTo>
                <a:lnTo>
                  <a:pt x="1827486" y="299644"/>
                </a:lnTo>
                <a:lnTo>
                  <a:pt x="1813937" y="299644"/>
                </a:lnTo>
                <a:lnTo>
                  <a:pt x="1812648" y="300989"/>
                </a:lnTo>
                <a:lnTo>
                  <a:pt x="1826488" y="300989"/>
                </a:lnTo>
                <a:lnTo>
                  <a:pt x="1820616" y="305987"/>
                </a:lnTo>
                <a:lnTo>
                  <a:pt x="1808049" y="305987"/>
                </a:lnTo>
                <a:lnTo>
                  <a:pt x="1807294" y="306592"/>
                </a:lnTo>
                <a:lnTo>
                  <a:pt x="1820005" y="306592"/>
                </a:lnTo>
                <a:lnTo>
                  <a:pt x="1814271" y="312420"/>
                </a:lnTo>
                <a:lnTo>
                  <a:pt x="1807743" y="318770"/>
                </a:lnTo>
                <a:lnTo>
                  <a:pt x="1800936" y="323850"/>
                </a:lnTo>
                <a:lnTo>
                  <a:pt x="1793887" y="328929"/>
                </a:lnTo>
                <a:lnTo>
                  <a:pt x="1786585" y="332739"/>
                </a:lnTo>
                <a:lnTo>
                  <a:pt x="1779041" y="337820"/>
                </a:lnTo>
                <a:lnTo>
                  <a:pt x="1771281" y="341629"/>
                </a:lnTo>
                <a:lnTo>
                  <a:pt x="1763306" y="345439"/>
                </a:lnTo>
                <a:lnTo>
                  <a:pt x="1755127" y="347979"/>
                </a:lnTo>
                <a:lnTo>
                  <a:pt x="1749547" y="350520"/>
                </a:lnTo>
                <a:close/>
              </a:path>
              <a:path w="1873250" h="359410">
                <a:moveTo>
                  <a:pt x="60698" y="300989"/>
                </a:moveTo>
                <a:lnTo>
                  <a:pt x="59312" y="299644"/>
                </a:lnTo>
                <a:lnTo>
                  <a:pt x="59468" y="299644"/>
                </a:lnTo>
                <a:lnTo>
                  <a:pt x="60698" y="300989"/>
                </a:lnTo>
                <a:close/>
              </a:path>
              <a:path w="1873250" h="359410">
                <a:moveTo>
                  <a:pt x="65955" y="306592"/>
                </a:moveTo>
                <a:lnTo>
                  <a:pt x="65200" y="305987"/>
                </a:lnTo>
                <a:lnTo>
                  <a:pt x="65379" y="305987"/>
                </a:lnTo>
                <a:lnTo>
                  <a:pt x="65955" y="306592"/>
                </a:lnTo>
                <a:close/>
              </a:path>
              <a:path w="1873250" h="359410">
                <a:moveTo>
                  <a:pt x="85299" y="321680"/>
                </a:moveTo>
                <a:lnTo>
                  <a:pt x="84755" y="321389"/>
                </a:lnTo>
                <a:lnTo>
                  <a:pt x="84674" y="321218"/>
                </a:lnTo>
                <a:lnTo>
                  <a:pt x="85299" y="321680"/>
                </a:lnTo>
                <a:close/>
              </a:path>
              <a:path w="1873250" h="359410">
                <a:moveTo>
                  <a:pt x="1787950" y="321680"/>
                </a:moveTo>
                <a:lnTo>
                  <a:pt x="1788575" y="321218"/>
                </a:lnTo>
                <a:lnTo>
                  <a:pt x="1788494" y="321389"/>
                </a:lnTo>
                <a:lnTo>
                  <a:pt x="1787950" y="321680"/>
                </a:lnTo>
                <a:close/>
              </a:path>
              <a:path w="1873250" h="359410">
                <a:moveTo>
                  <a:pt x="94756" y="326801"/>
                </a:moveTo>
                <a:lnTo>
                  <a:pt x="91516" y="325120"/>
                </a:lnTo>
                <a:lnTo>
                  <a:pt x="91650" y="325120"/>
                </a:lnTo>
                <a:lnTo>
                  <a:pt x="94756" y="326801"/>
                </a:lnTo>
                <a:close/>
              </a:path>
              <a:path w="1873250" h="359410">
                <a:moveTo>
                  <a:pt x="114166" y="336746"/>
                </a:moveTo>
                <a:lnTo>
                  <a:pt x="113746" y="336612"/>
                </a:lnTo>
                <a:lnTo>
                  <a:pt x="113592" y="336464"/>
                </a:lnTo>
                <a:lnTo>
                  <a:pt x="114166" y="336746"/>
                </a:lnTo>
                <a:close/>
              </a:path>
              <a:path w="1873250" h="359410">
                <a:moveTo>
                  <a:pt x="1759083" y="336746"/>
                </a:moveTo>
                <a:lnTo>
                  <a:pt x="1759657" y="336464"/>
                </a:lnTo>
                <a:lnTo>
                  <a:pt x="1759503" y="336612"/>
                </a:lnTo>
                <a:lnTo>
                  <a:pt x="1759083" y="336746"/>
                </a:lnTo>
                <a:close/>
              </a:path>
            </a:pathLst>
          </a:custGeom>
          <a:solidFill>
            <a:srgbClr val="006CB8"/>
          </a:solidFill>
        </p:spPr>
        <p:txBody>
          <a:bodyPr wrap="square" lIns="0" tIns="0" rIns="0" bIns="0" rtlCol="0"/>
          <a:lstStyle/>
          <a:p/>
        </p:txBody>
      </p:sp>
      <p:sp>
        <p:nvSpPr>
          <p:cNvPr id="26" name="object 26"/>
          <p:cNvSpPr txBox="1"/>
          <p:nvPr/>
        </p:nvSpPr>
        <p:spPr>
          <a:xfrm>
            <a:off x="967739" y="3277768"/>
            <a:ext cx="4597400" cy="1412240"/>
          </a:xfrm>
          <a:prstGeom prst="rect">
            <a:avLst/>
          </a:prstGeom>
        </p:spPr>
        <p:txBody>
          <a:bodyPr vert="horz" wrap="square" lIns="0" tIns="12700" rIns="0" bIns="0" rtlCol="0">
            <a:spAutoFit/>
          </a:bodyPr>
          <a:lstStyle/>
          <a:p>
            <a:pPr marL="102870">
              <a:lnSpc>
                <a:spcPct val="100000"/>
              </a:lnSpc>
              <a:spcBef>
                <a:spcPts val="100"/>
              </a:spcBef>
              <a:tabLst>
                <a:tab pos="2689225" algn="l"/>
              </a:tabLst>
            </a:pPr>
            <a:r>
              <a:rPr sz="1200" b="1" dirty="0">
                <a:solidFill>
                  <a:srgbClr val="006CB8"/>
                </a:solidFill>
                <a:latin typeface="微软雅黑" panose="020B0503020204020204" charset="-122"/>
                <a:cs typeface="微软雅黑" panose="020B0503020204020204" charset="-122"/>
              </a:rPr>
              <a:t>16路1080P</a:t>
            </a:r>
            <a:r>
              <a:rPr sz="1200" dirty="0">
                <a:solidFill>
                  <a:srgbClr val="006CB8"/>
                </a:solidFill>
                <a:latin typeface="微软雅黑" panose="020B0503020204020204" charset="-122"/>
                <a:cs typeface="微软雅黑" panose="020B0503020204020204" charset="-122"/>
              </a:rPr>
              <a:t>视频流实时解</a:t>
            </a:r>
            <a:r>
              <a:rPr sz="1200" spc="-50" dirty="0">
                <a:solidFill>
                  <a:srgbClr val="006CB8"/>
                </a:solidFill>
                <a:latin typeface="微软雅黑" panose="020B0503020204020204" charset="-122"/>
                <a:cs typeface="微软雅黑" panose="020B0503020204020204" charset="-122"/>
              </a:rPr>
              <a:t>析</a:t>
            </a:r>
            <a:r>
              <a:rPr sz="1200" dirty="0">
                <a:solidFill>
                  <a:srgbClr val="006CB8"/>
                </a:solidFill>
                <a:latin typeface="微软雅黑" panose="020B0503020204020204" charset="-122"/>
                <a:cs typeface="微软雅黑" panose="020B0503020204020204" charset="-122"/>
              </a:rPr>
              <a:t>	</a:t>
            </a:r>
            <a:r>
              <a:rPr sz="1800" b="1" baseline="2000" dirty="0">
                <a:solidFill>
                  <a:srgbClr val="006CB8"/>
                </a:solidFill>
                <a:latin typeface="微软雅黑" panose="020B0503020204020204" charset="-122"/>
                <a:cs typeface="微软雅黑" panose="020B0503020204020204" charset="-122"/>
              </a:rPr>
              <a:t>6大类</a:t>
            </a:r>
            <a:r>
              <a:rPr sz="1800" b="1" spc="-7" baseline="2000" dirty="0">
                <a:solidFill>
                  <a:srgbClr val="006CB8"/>
                </a:solidFill>
                <a:latin typeface="微软雅黑" panose="020B0503020204020204" charset="-122"/>
                <a:cs typeface="微软雅黑" panose="020B0503020204020204" charset="-122"/>
              </a:rPr>
              <a:t> </a:t>
            </a:r>
            <a:r>
              <a:rPr sz="1800" b="1" baseline="2000" dirty="0">
                <a:solidFill>
                  <a:srgbClr val="006CB8"/>
                </a:solidFill>
                <a:latin typeface="微软雅黑" panose="020B0503020204020204" charset="-122"/>
                <a:cs typeface="微软雅黑" panose="020B0503020204020204" charset="-122"/>
              </a:rPr>
              <a:t>100余种</a:t>
            </a:r>
            <a:r>
              <a:rPr sz="1800" b="1" spc="-7" baseline="2000" dirty="0">
                <a:solidFill>
                  <a:srgbClr val="006CB8"/>
                </a:solidFill>
                <a:latin typeface="微软雅黑" panose="020B0503020204020204" charset="-122"/>
                <a:cs typeface="微软雅黑" panose="020B0503020204020204" charset="-122"/>
              </a:rPr>
              <a:t> </a:t>
            </a:r>
            <a:r>
              <a:rPr sz="1800" baseline="2000" dirty="0">
                <a:solidFill>
                  <a:srgbClr val="006CB8"/>
                </a:solidFill>
                <a:latin typeface="微软雅黑" panose="020B0503020204020204" charset="-122"/>
                <a:cs typeface="微软雅黑" panose="020B0503020204020204" charset="-122"/>
              </a:rPr>
              <a:t>算</a:t>
            </a:r>
            <a:r>
              <a:rPr sz="1800" spc="-75" baseline="2000" dirty="0">
                <a:solidFill>
                  <a:srgbClr val="006CB8"/>
                </a:solidFill>
                <a:latin typeface="微软雅黑" panose="020B0503020204020204" charset="-122"/>
                <a:cs typeface="微软雅黑" panose="020B0503020204020204" charset="-122"/>
              </a:rPr>
              <a:t>法</a:t>
            </a:r>
            <a:endParaRPr sz="1800" baseline="2000">
              <a:latin typeface="微软雅黑" panose="020B0503020204020204" charset="-122"/>
              <a:cs typeface="微软雅黑" panose="020B0503020204020204" charset="-122"/>
            </a:endParaRPr>
          </a:p>
          <a:p>
            <a:pPr marL="12700" marR="5080">
              <a:lnSpc>
                <a:spcPct val="130000"/>
              </a:lnSpc>
              <a:spcBef>
                <a:spcPts val="1995"/>
              </a:spcBef>
            </a:pPr>
            <a:r>
              <a:rPr sz="1200" dirty="0">
                <a:latin typeface="微软雅黑" panose="020B0503020204020204" charset="-122"/>
                <a:cs typeface="微软雅黑" panose="020B0503020204020204" charset="-122"/>
              </a:rPr>
              <a:t>视联智盒是中国电信</a:t>
            </a:r>
            <a:r>
              <a:rPr sz="1200" b="1" dirty="0">
                <a:solidFill>
                  <a:srgbClr val="FF0000"/>
                </a:solidFill>
                <a:latin typeface="微软雅黑" panose="020B0503020204020204" charset="-122"/>
                <a:cs typeface="微软雅黑" panose="020B0503020204020204" charset="-122"/>
              </a:rPr>
              <a:t>自主研发</a:t>
            </a:r>
            <a:r>
              <a:rPr sz="1200" spc="-5" dirty="0">
                <a:latin typeface="微软雅黑" panose="020B0503020204020204" charset="-122"/>
                <a:cs typeface="微软雅黑" panose="020B0503020204020204" charset="-122"/>
              </a:rPr>
              <a:t>的智能边缘计算产品，产品采用自主</a:t>
            </a:r>
            <a:r>
              <a:rPr sz="1200" spc="-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研发的深度学习算法，集视频接入、解析、管理、应用于一体，具有算力强大、算法丰富、稳定可靠等特点，可广泛应用于工业企业、智慧园区场景，可有效提升视频监控价值，提高安全生产管理效率。</a:t>
            </a:r>
            <a:endParaRPr sz="1200">
              <a:latin typeface="微软雅黑" panose="020B0503020204020204" charset="-122"/>
              <a:cs typeface="微软雅黑" panose="020B0503020204020204" charset="-122"/>
            </a:endParaRPr>
          </a:p>
        </p:txBody>
      </p:sp>
      <p:sp>
        <p:nvSpPr>
          <p:cNvPr id="27" name="object 27"/>
          <p:cNvSpPr txBox="1"/>
          <p:nvPr/>
        </p:nvSpPr>
        <p:spPr>
          <a:xfrm>
            <a:off x="889647" y="5879426"/>
            <a:ext cx="939800"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微软雅黑" panose="020B0503020204020204" charset="-122"/>
                <a:cs typeface="微软雅黑" panose="020B0503020204020204" charset="-122"/>
              </a:rPr>
              <a:t>应用场景</a:t>
            </a:r>
            <a:endParaRPr sz="1800">
              <a:latin typeface="微软雅黑" panose="020B0503020204020204" charset="-122"/>
              <a:cs typeface="微软雅黑" panose="020B0503020204020204" charset="-122"/>
            </a:endParaRPr>
          </a:p>
        </p:txBody>
      </p:sp>
      <p:pic>
        <p:nvPicPr>
          <p:cNvPr id="28" name="object 28"/>
          <p:cNvPicPr/>
          <p:nvPr/>
        </p:nvPicPr>
        <p:blipFill>
          <a:blip r:embed="rId14" cstate="print"/>
          <a:stretch>
            <a:fillRect/>
          </a:stretch>
        </p:blipFill>
        <p:spPr>
          <a:xfrm>
            <a:off x="2945892" y="5425440"/>
            <a:ext cx="1350263" cy="899160"/>
          </a:xfrm>
          <a:prstGeom prst="rect">
            <a:avLst/>
          </a:prstGeom>
        </p:spPr>
      </p:pic>
      <p:pic>
        <p:nvPicPr>
          <p:cNvPr id="29" name="object 29"/>
          <p:cNvPicPr/>
          <p:nvPr/>
        </p:nvPicPr>
        <p:blipFill>
          <a:blip r:embed="rId15" cstate="print"/>
          <a:stretch>
            <a:fillRect/>
          </a:stretch>
        </p:blipFill>
        <p:spPr>
          <a:xfrm>
            <a:off x="5129784" y="5425440"/>
            <a:ext cx="1350264" cy="899160"/>
          </a:xfrm>
          <a:prstGeom prst="rect">
            <a:avLst/>
          </a:prstGeom>
        </p:spPr>
      </p:pic>
      <p:grpSp>
        <p:nvGrpSpPr>
          <p:cNvPr id="30" name="object 30"/>
          <p:cNvGrpSpPr/>
          <p:nvPr/>
        </p:nvGrpSpPr>
        <p:grpSpPr>
          <a:xfrm>
            <a:off x="7178040" y="5417820"/>
            <a:ext cx="1353820" cy="916305"/>
            <a:chOff x="7178040" y="5417820"/>
            <a:chExt cx="1353820" cy="916305"/>
          </a:xfrm>
        </p:grpSpPr>
        <p:pic>
          <p:nvPicPr>
            <p:cNvPr id="31" name="object 31"/>
            <p:cNvPicPr/>
            <p:nvPr/>
          </p:nvPicPr>
          <p:blipFill>
            <a:blip r:embed="rId16" cstate="print"/>
            <a:stretch>
              <a:fillRect/>
            </a:stretch>
          </p:blipFill>
          <p:spPr>
            <a:xfrm>
              <a:off x="7185660" y="5425440"/>
              <a:ext cx="1338072" cy="900684"/>
            </a:xfrm>
            <a:prstGeom prst="rect">
              <a:avLst/>
            </a:prstGeom>
          </p:spPr>
        </p:pic>
        <p:sp>
          <p:nvSpPr>
            <p:cNvPr id="32" name="object 32"/>
            <p:cNvSpPr/>
            <p:nvPr/>
          </p:nvSpPr>
          <p:spPr>
            <a:xfrm>
              <a:off x="7178040" y="5417820"/>
              <a:ext cx="1353820" cy="916305"/>
            </a:xfrm>
            <a:custGeom>
              <a:avLst/>
              <a:gdLst/>
              <a:ahLst/>
              <a:cxnLst/>
              <a:rect l="l" t="t" r="r" b="b"/>
              <a:pathLst>
                <a:path w="1353820" h="916304">
                  <a:moveTo>
                    <a:pt x="1353311" y="915924"/>
                  </a:moveTo>
                  <a:lnTo>
                    <a:pt x="0" y="915924"/>
                  </a:lnTo>
                  <a:lnTo>
                    <a:pt x="0" y="0"/>
                  </a:lnTo>
                  <a:lnTo>
                    <a:pt x="1353311" y="0"/>
                  </a:lnTo>
                  <a:lnTo>
                    <a:pt x="1353311" y="3809"/>
                  </a:lnTo>
                  <a:lnTo>
                    <a:pt x="7619" y="3809"/>
                  </a:lnTo>
                  <a:lnTo>
                    <a:pt x="3809" y="7619"/>
                  </a:lnTo>
                  <a:lnTo>
                    <a:pt x="7619" y="7619"/>
                  </a:lnTo>
                  <a:lnTo>
                    <a:pt x="7619" y="908303"/>
                  </a:lnTo>
                  <a:lnTo>
                    <a:pt x="3809" y="908303"/>
                  </a:lnTo>
                  <a:lnTo>
                    <a:pt x="7619" y="912113"/>
                  </a:lnTo>
                  <a:lnTo>
                    <a:pt x="1353311" y="912113"/>
                  </a:lnTo>
                  <a:lnTo>
                    <a:pt x="1353311" y="915924"/>
                  </a:lnTo>
                  <a:close/>
                </a:path>
                <a:path w="1353820" h="916304">
                  <a:moveTo>
                    <a:pt x="7619" y="7619"/>
                  </a:moveTo>
                  <a:lnTo>
                    <a:pt x="3809" y="7619"/>
                  </a:lnTo>
                  <a:lnTo>
                    <a:pt x="7619" y="3809"/>
                  </a:lnTo>
                  <a:lnTo>
                    <a:pt x="7619" y="7619"/>
                  </a:lnTo>
                  <a:close/>
                </a:path>
                <a:path w="1353820" h="916304">
                  <a:moveTo>
                    <a:pt x="1345691" y="7619"/>
                  </a:moveTo>
                  <a:lnTo>
                    <a:pt x="7619" y="7619"/>
                  </a:lnTo>
                  <a:lnTo>
                    <a:pt x="7619" y="3809"/>
                  </a:lnTo>
                  <a:lnTo>
                    <a:pt x="1345691" y="3809"/>
                  </a:lnTo>
                  <a:lnTo>
                    <a:pt x="1345691" y="7619"/>
                  </a:lnTo>
                  <a:close/>
                </a:path>
                <a:path w="1353820" h="916304">
                  <a:moveTo>
                    <a:pt x="1345691" y="912113"/>
                  </a:moveTo>
                  <a:lnTo>
                    <a:pt x="1345691" y="3809"/>
                  </a:lnTo>
                  <a:lnTo>
                    <a:pt x="1349502" y="7619"/>
                  </a:lnTo>
                  <a:lnTo>
                    <a:pt x="1353311" y="7619"/>
                  </a:lnTo>
                  <a:lnTo>
                    <a:pt x="1353311" y="908303"/>
                  </a:lnTo>
                  <a:lnTo>
                    <a:pt x="1349502" y="908303"/>
                  </a:lnTo>
                  <a:lnTo>
                    <a:pt x="1345691" y="912113"/>
                  </a:lnTo>
                  <a:close/>
                </a:path>
                <a:path w="1353820" h="916304">
                  <a:moveTo>
                    <a:pt x="1353311" y="7619"/>
                  </a:moveTo>
                  <a:lnTo>
                    <a:pt x="1349502" y="7619"/>
                  </a:lnTo>
                  <a:lnTo>
                    <a:pt x="1345691" y="3809"/>
                  </a:lnTo>
                  <a:lnTo>
                    <a:pt x="1353311" y="3809"/>
                  </a:lnTo>
                  <a:lnTo>
                    <a:pt x="1353311" y="7619"/>
                  </a:lnTo>
                  <a:close/>
                </a:path>
                <a:path w="1353820" h="916304">
                  <a:moveTo>
                    <a:pt x="7619" y="912113"/>
                  </a:moveTo>
                  <a:lnTo>
                    <a:pt x="3809" y="908303"/>
                  </a:lnTo>
                  <a:lnTo>
                    <a:pt x="7619" y="908303"/>
                  </a:lnTo>
                  <a:lnTo>
                    <a:pt x="7619" y="912113"/>
                  </a:lnTo>
                  <a:close/>
                </a:path>
                <a:path w="1353820" h="916304">
                  <a:moveTo>
                    <a:pt x="1345691" y="912113"/>
                  </a:moveTo>
                  <a:lnTo>
                    <a:pt x="7619" y="912113"/>
                  </a:lnTo>
                  <a:lnTo>
                    <a:pt x="7619" y="908303"/>
                  </a:lnTo>
                  <a:lnTo>
                    <a:pt x="1345691" y="908303"/>
                  </a:lnTo>
                  <a:lnTo>
                    <a:pt x="1345691" y="912113"/>
                  </a:lnTo>
                  <a:close/>
                </a:path>
                <a:path w="1353820" h="916304">
                  <a:moveTo>
                    <a:pt x="1353311" y="912113"/>
                  </a:moveTo>
                  <a:lnTo>
                    <a:pt x="1345691" y="912113"/>
                  </a:lnTo>
                  <a:lnTo>
                    <a:pt x="1349502" y="908303"/>
                  </a:lnTo>
                  <a:lnTo>
                    <a:pt x="1353311" y="908303"/>
                  </a:lnTo>
                  <a:lnTo>
                    <a:pt x="1353311" y="912113"/>
                  </a:lnTo>
                  <a:close/>
                </a:path>
              </a:pathLst>
            </a:custGeom>
            <a:solidFill>
              <a:srgbClr val="D9D9D9"/>
            </a:solidFill>
          </p:spPr>
          <p:txBody>
            <a:bodyPr wrap="square" lIns="0" tIns="0" rIns="0" bIns="0" rtlCol="0"/>
            <a:lstStyle/>
            <a:p/>
          </p:txBody>
        </p:sp>
      </p:grpSp>
      <p:sp>
        <p:nvSpPr>
          <p:cNvPr id="33" name="object 33"/>
          <p:cNvSpPr txBox="1"/>
          <p:nvPr/>
        </p:nvSpPr>
        <p:spPr>
          <a:xfrm>
            <a:off x="3207994" y="6409113"/>
            <a:ext cx="737235" cy="260985"/>
          </a:xfrm>
          <a:prstGeom prst="rect">
            <a:avLst/>
          </a:prstGeom>
        </p:spPr>
        <p:txBody>
          <a:bodyPr vert="horz" wrap="square" lIns="0" tIns="23495" rIns="0" bIns="0" rtlCol="0">
            <a:spAutoFit/>
          </a:bodyPr>
          <a:lstStyle/>
          <a:p>
            <a:pPr marL="12700">
              <a:lnSpc>
                <a:spcPct val="100000"/>
              </a:lnSpc>
              <a:spcBef>
                <a:spcPts val="185"/>
              </a:spcBef>
            </a:pPr>
            <a:r>
              <a:rPr sz="1400" spc="-20" dirty="0">
                <a:latin typeface="微软雅黑" panose="020B0503020204020204" charset="-122"/>
                <a:cs typeface="微软雅黑" panose="020B0503020204020204" charset="-122"/>
              </a:rPr>
              <a:t>智慧园区</a:t>
            </a:r>
            <a:endParaRPr sz="1400">
              <a:latin typeface="微软雅黑" panose="020B0503020204020204" charset="-122"/>
              <a:cs typeface="微软雅黑" panose="020B0503020204020204" charset="-122"/>
            </a:endParaRPr>
          </a:p>
        </p:txBody>
      </p:sp>
      <p:sp>
        <p:nvSpPr>
          <p:cNvPr id="34" name="object 34"/>
          <p:cNvSpPr txBox="1"/>
          <p:nvPr/>
        </p:nvSpPr>
        <p:spPr>
          <a:xfrm>
            <a:off x="5404472" y="6410383"/>
            <a:ext cx="737235" cy="260985"/>
          </a:xfrm>
          <a:prstGeom prst="rect">
            <a:avLst/>
          </a:prstGeom>
        </p:spPr>
        <p:txBody>
          <a:bodyPr vert="horz" wrap="square" lIns="0" tIns="23495" rIns="0" bIns="0" rtlCol="0">
            <a:spAutoFit/>
          </a:bodyPr>
          <a:lstStyle/>
          <a:p>
            <a:pPr marL="12700">
              <a:lnSpc>
                <a:spcPct val="100000"/>
              </a:lnSpc>
              <a:spcBef>
                <a:spcPts val="185"/>
              </a:spcBef>
            </a:pPr>
            <a:r>
              <a:rPr sz="1400" spc="-20" dirty="0">
                <a:solidFill>
                  <a:srgbClr val="070707"/>
                </a:solidFill>
                <a:latin typeface="微软雅黑" panose="020B0503020204020204" charset="-122"/>
                <a:cs typeface="微软雅黑" panose="020B0503020204020204" charset="-122"/>
              </a:rPr>
              <a:t>安全生产</a:t>
            </a:r>
            <a:endParaRPr sz="1400">
              <a:latin typeface="微软雅黑" panose="020B0503020204020204" charset="-122"/>
              <a:cs typeface="微软雅黑" panose="020B0503020204020204" charset="-122"/>
            </a:endParaRPr>
          </a:p>
        </p:txBody>
      </p:sp>
      <p:sp>
        <p:nvSpPr>
          <p:cNvPr id="35" name="object 35"/>
          <p:cNvSpPr txBox="1"/>
          <p:nvPr/>
        </p:nvSpPr>
        <p:spPr>
          <a:xfrm>
            <a:off x="7600937" y="6467533"/>
            <a:ext cx="737235" cy="260985"/>
          </a:xfrm>
          <a:prstGeom prst="rect">
            <a:avLst/>
          </a:prstGeom>
        </p:spPr>
        <p:txBody>
          <a:bodyPr vert="horz" wrap="square" lIns="0" tIns="23495" rIns="0" bIns="0" rtlCol="0">
            <a:spAutoFit/>
          </a:bodyPr>
          <a:lstStyle/>
          <a:p>
            <a:pPr marL="12700">
              <a:lnSpc>
                <a:spcPct val="100000"/>
              </a:lnSpc>
              <a:spcBef>
                <a:spcPts val="185"/>
              </a:spcBef>
            </a:pPr>
            <a:r>
              <a:rPr sz="1400" spc="-20" dirty="0">
                <a:solidFill>
                  <a:srgbClr val="070707"/>
                </a:solidFill>
                <a:latin typeface="微软雅黑" panose="020B0503020204020204" charset="-122"/>
                <a:cs typeface="微软雅黑" panose="020B0503020204020204" charset="-122"/>
              </a:rPr>
              <a:t>综合治理</a:t>
            </a:r>
            <a:endParaRPr sz="1400">
              <a:latin typeface="微软雅黑" panose="020B0503020204020204" charset="-122"/>
              <a:cs typeface="微软雅黑" panose="020B0503020204020204" charset="-122"/>
            </a:endParaRPr>
          </a:p>
        </p:txBody>
      </p:sp>
      <p:sp>
        <p:nvSpPr>
          <p:cNvPr id="36" name="object 36"/>
          <p:cNvSpPr txBox="1"/>
          <p:nvPr/>
        </p:nvSpPr>
        <p:spPr>
          <a:xfrm>
            <a:off x="11877040" y="6484758"/>
            <a:ext cx="251460" cy="252095"/>
          </a:xfrm>
          <a:prstGeom prst="rect">
            <a:avLst/>
          </a:prstGeom>
        </p:spPr>
        <p:txBody>
          <a:bodyPr vert="horz" wrap="square" lIns="0" tIns="0" rIns="0" bIns="0" rtlCol="0">
            <a:spAutoFit/>
          </a:bodyPr>
          <a:lstStyle/>
          <a:p>
            <a:pPr marL="12700">
              <a:lnSpc>
                <a:spcPts val="1865"/>
              </a:lnSpc>
            </a:pPr>
            <a:r>
              <a:rPr sz="1600" spc="-25" dirty="0">
                <a:solidFill>
                  <a:srgbClr val="7E7E7E"/>
                </a:solidFill>
                <a:latin typeface="Arial MT"/>
                <a:cs typeface="Arial MT"/>
              </a:rPr>
              <a:t>24</a:t>
            </a:r>
            <a:endParaRPr sz="1600">
              <a:latin typeface="Arial MT"/>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grpSp>
        <p:nvGrpSpPr>
          <p:cNvPr id="3" name="object 3"/>
          <p:cNvGrpSpPr/>
          <p:nvPr/>
        </p:nvGrpSpPr>
        <p:grpSpPr>
          <a:xfrm>
            <a:off x="0" y="0"/>
            <a:ext cx="12192000" cy="970915"/>
            <a:chOff x="0" y="0"/>
            <a:chExt cx="12192000" cy="970915"/>
          </a:xfrm>
        </p:grpSpPr>
        <p:pic>
          <p:nvPicPr>
            <p:cNvPr id="4" name="object 4"/>
            <p:cNvPicPr/>
            <p:nvPr/>
          </p:nvPicPr>
          <p:blipFill>
            <a:blip r:embed="rId2" cstate="print"/>
            <a:stretch>
              <a:fillRect/>
            </a:stretch>
          </p:blipFill>
          <p:spPr>
            <a:xfrm>
              <a:off x="0" y="721573"/>
              <a:ext cx="12192000" cy="154485"/>
            </a:xfrm>
            <a:prstGeom prst="rect">
              <a:avLst/>
            </a:prstGeom>
          </p:spPr>
        </p:pic>
        <p:pic>
          <p:nvPicPr>
            <p:cNvPr id="5" name="object 5"/>
            <p:cNvPicPr/>
            <p:nvPr/>
          </p:nvPicPr>
          <p:blipFill>
            <a:blip r:embed="rId3" cstate="print"/>
            <a:stretch>
              <a:fillRect/>
            </a:stretch>
          </p:blipFill>
          <p:spPr>
            <a:xfrm>
              <a:off x="11196828" y="0"/>
              <a:ext cx="995172" cy="970788"/>
            </a:xfrm>
            <a:prstGeom prst="rect">
              <a:avLst/>
            </a:prstGeom>
          </p:spPr>
        </p:pic>
      </p:grpSp>
      <p:sp>
        <p:nvSpPr>
          <p:cNvPr id="6" name="object 6"/>
          <p:cNvSpPr txBox="1">
            <a:spLocks noGrp="1"/>
          </p:cNvSpPr>
          <p:nvPr>
            <p:ph type="title"/>
          </p:nvPr>
        </p:nvSpPr>
        <p:spPr>
          <a:xfrm>
            <a:off x="257771" y="141059"/>
            <a:ext cx="2007235" cy="422909"/>
          </a:xfrm>
          <a:prstGeom prst="rect">
            <a:avLst/>
          </a:prstGeom>
        </p:spPr>
        <p:txBody>
          <a:bodyPr vert="horz" wrap="square" lIns="0" tIns="13335" rIns="0" bIns="0" rtlCol="0">
            <a:spAutoFit/>
          </a:bodyPr>
          <a:lstStyle/>
          <a:p>
            <a:pPr marL="12700">
              <a:lnSpc>
                <a:spcPct val="100000"/>
              </a:lnSpc>
              <a:spcBef>
                <a:spcPts val="105"/>
              </a:spcBef>
            </a:pPr>
            <a:r>
              <a:rPr sz="2600" spc="-20" dirty="0"/>
              <a:t>产品核心优势</a:t>
            </a:r>
            <a:endParaRPr sz="2600"/>
          </a:p>
        </p:txBody>
      </p:sp>
      <p:sp>
        <p:nvSpPr>
          <p:cNvPr id="7" name="object 7"/>
          <p:cNvSpPr/>
          <p:nvPr/>
        </p:nvSpPr>
        <p:spPr>
          <a:xfrm>
            <a:off x="649605" y="1470025"/>
            <a:ext cx="11094720" cy="4419600"/>
          </a:xfrm>
          <a:custGeom>
            <a:avLst/>
            <a:gdLst/>
            <a:ahLst/>
            <a:cxnLst/>
            <a:rect l="l" t="t" r="r" b="b"/>
            <a:pathLst>
              <a:path w="11094720" h="4419600">
                <a:moveTo>
                  <a:pt x="11094720" y="4419600"/>
                </a:moveTo>
                <a:lnTo>
                  <a:pt x="0" y="4419600"/>
                </a:lnTo>
                <a:lnTo>
                  <a:pt x="0" y="0"/>
                </a:lnTo>
                <a:lnTo>
                  <a:pt x="11094720" y="0"/>
                </a:lnTo>
                <a:lnTo>
                  <a:pt x="11094720" y="6350"/>
                </a:lnTo>
                <a:lnTo>
                  <a:pt x="12700" y="6350"/>
                </a:lnTo>
                <a:lnTo>
                  <a:pt x="6350" y="12699"/>
                </a:lnTo>
                <a:lnTo>
                  <a:pt x="12700" y="12699"/>
                </a:lnTo>
                <a:lnTo>
                  <a:pt x="12700" y="4406900"/>
                </a:lnTo>
                <a:lnTo>
                  <a:pt x="6350" y="4406900"/>
                </a:lnTo>
                <a:lnTo>
                  <a:pt x="12700" y="4413250"/>
                </a:lnTo>
                <a:lnTo>
                  <a:pt x="11094720" y="4413250"/>
                </a:lnTo>
                <a:lnTo>
                  <a:pt x="11094720" y="4419600"/>
                </a:lnTo>
                <a:close/>
              </a:path>
              <a:path w="11094720" h="4419600">
                <a:moveTo>
                  <a:pt x="12700" y="12699"/>
                </a:moveTo>
                <a:lnTo>
                  <a:pt x="6350" y="12699"/>
                </a:lnTo>
                <a:lnTo>
                  <a:pt x="12700" y="6350"/>
                </a:lnTo>
                <a:lnTo>
                  <a:pt x="12700" y="12699"/>
                </a:lnTo>
                <a:close/>
              </a:path>
              <a:path w="11094720" h="4419600">
                <a:moveTo>
                  <a:pt x="11082020" y="12699"/>
                </a:moveTo>
                <a:lnTo>
                  <a:pt x="12700" y="12699"/>
                </a:lnTo>
                <a:lnTo>
                  <a:pt x="12700" y="6350"/>
                </a:lnTo>
                <a:lnTo>
                  <a:pt x="11082020" y="6350"/>
                </a:lnTo>
                <a:lnTo>
                  <a:pt x="11082020" y="12699"/>
                </a:lnTo>
                <a:close/>
              </a:path>
              <a:path w="11094720" h="4419600">
                <a:moveTo>
                  <a:pt x="11082020" y="4413250"/>
                </a:moveTo>
                <a:lnTo>
                  <a:pt x="11082020" y="6350"/>
                </a:lnTo>
                <a:lnTo>
                  <a:pt x="11088369" y="12699"/>
                </a:lnTo>
                <a:lnTo>
                  <a:pt x="11094720" y="12699"/>
                </a:lnTo>
                <a:lnTo>
                  <a:pt x="11094720" y="4406900"/>
                </a:lnTo>
                <a:lnTo>
                  <a:pt x="11088370" y="4406900"/>
                </a:lnTo>
                <a:lnTo>
                  <a:pt x="11082020" y="4413250"/>
                </a:lnTo>
                <a:close/>
              </a:path>
              <a:path w="11094720" h="4419600">
                <a:moveTo>
                  <a:pt x="11094720" y="12699"/>
                </a:moveTo>
                <a:lnTo>
                  <a:pt x="11088369" y="12699"/>
                </a:lnTo>
                <a:lnTo>
                  <a:pt x="11082020" y="6350"/>
                </a:lnTo>
                <a:lnTo>
                  <a:pt x="11094720" y="6350"/>
                </a:lnTo>
                <a:lnTo>
                  <a:pt x="11094720" y="12699"/>
                </a:lnTo>
                <a:close/>
              </a:path>
              <a:path w="11094720" h="4419600">
                <a:moveTo>
                  <a:pt x="12700" y="4413250"/>
                </a:moveTo>
                <a:lnTo>
                  <a:pt x="6350" y="4406900"/>
                </a:lnTo>
                <a:lnTo>
                  <a:pt x="12700" y="4406900"/>
                </a:lnTo>
                <a:lnTo>
                  <a:pt x="12700" y="4413250"/>
                </a:lnTo>
                <a:close/>
              </a:path>
              <a:path w="11094720" h="4419600">
                <a:moveTo>
                  <a:pt x="11082020" y="4413250"/>
                </a:moveTo>
                <a:lnTo>
                  <a:pt x="12700" y="4413250"/>
                </a:lnTo>
                <a:lnTo>
                  <a:pt x="12700" y="4406900"/>
                </a:lnTo>
                <a:lnTo>
                  <a:pt x="11082020" y="4406900"/>
                </a:lnTo>
                <a:lnTo>
                  <a:pt x="11082020" y="4413250"/>
                </a:lnTo>
                <a:close/>
              </a:path>
              <a:path w="11094720" h="4419600">
                <a:moveTo>
                  <a:pt x="11094720" y="4413250"/>
                </a:moveTo>
                <a:lnTo>
                  <a:pt x="11082020" y="4413250"/>
                </a:lnTo>
                <a:lnTo>
                  <a:pt x="11088370" y="4406900"/>
                </a:lnTo>
                <a:lnTo>
                  <a:pt x="11094720" y="4406900"/>
                </a:lnTo>
                <a:lnTo>
                  <a:pt x="11094720" y="4413250"/>
                </a:lnTo>
                <a:close/>
              </a:path>
            </a:pathLst>
          </a:custGeom>
          <a:solidFill>
            <a:srgbClr val="E8342E"/>
          </a:solidFill>
        </p:spPr>
        <p:txBody>
          <a:bodyPr wrap="square" lIns="0" tIns="0" rIns="0" bIns="0" rtlCol="0"/>
          <a:lstStyle/>
          <a:p/>
        </p:txBody>
      </p:sp>
      <p:sp>
        <p:nvSpPr>
          <p:cNvPr id="8" name="object 8"/>
          <p:cNvSpPr txBox="1"/>
          <p:nvPr/>
        </p:nvSpPr>
        <p:spPr>
          <a:xfrm>
            <a:off x="4832603" y="1289303"/>
            <a:ext cx="2520950" cy="460375"/>
          </a:xfrm>
          <a:prstGeom prst="rect">
            <a:avLst/>
          </a:prstGeom>
          <a:solidFill>
            <a:srgbClr val="C00000"/>
          </a:solidFill>
        </p:spPr>
        <p:txBody>
          <a:bodyPr vert="horz" wrap="square" lIns="0" tIns="28575" rIns="0" bIns="0" rtlCol="0">
            <a:spAutoFit/>
          </a:bodyPr>
          <a:lstStyle/>
          <a:p>
            <a:pPr marL="648335">
              <a:lnSpc>
                <a:spcPct val="100000"/>
              </a:lnSpc>
              <a:spcBef>
                <a:spcPts val="225"/>
              </a:spcBef>
            </a:pPr>
            <a:r>
              <a:rPr sz="2400" b="1" spc="-15" dirty="0">
                <a:solidFill>
                  <a:srgbClr val="FFFFFF"/>
                </a:solidFill>
                <a:latin typeface="Microsoft JhengHei" panose="020B0604030504040204" charset="-120"/>
                <a:cs typeface="Microsoft JhengHei" panose="020B0604030504040204" charset="-120"/>
              </a:rPr>
              <a:t>核心优势</a:t>
            </a:r>
            <a:endParaRPr sz="2400">
              <a:latin typeface="Microsoft JhengHei" panose="020B0604030504040204" charset="-120"/>
              <a:cs typeface="Microsoft JhengHei" panose="020B0604030504040204" charset="-120"/>
            </a:endParaRPr>
          </a:p>
        </p:txBody>
      </p:sp>
      <p:sp>
        <p:nvSpPr>
          <p:cNvPr id="9" name="object 9"/>
          <p:cNvSpPr/>
          <p:nvPr/>
        </p:nvSpPr>
        <p:spPr>
          <a:xfrm>
            <a:off x="1172844" y="2155189"/>
            <a:ext cx="2538095" cy="1279525"/>
          </a:xfrm>
          <a:custGeom>
            <a:avLst/>
            <a:gdLst/>
            <a:ahLst/>
            <a:cxnLst/>
            <a:rect l="l" t="t" r="r" b="b"/>
            <a:pathLst>
              <a:path w="2538095" h="1279525">
                <a:moveTo>
                  <a:pt x="2538095" y="1279525"/>
                </a:moveTo>
                <a:lnTo>
                  <a:pt x="0" y="1279525"/>
                </a:lnTo>
                <a:lnTo>
                  <a:pt x="0" y="0"/>
                </a:lnTo>
                <a:lnTo>
                  <a:pt x="2538095" y="0"/>
                </a:lnTo>
                <a:lnTo>
                  <a:pt x="2538095" y="6350"/>
                </a:lnTo>
                <a:lnTo>
                  <a:pt x="12700" y="6350"/>
                </a:lnTo>
                <a:lnTo>
                  <a:pt x="6350" y="12700"/>
                </a:lnTo>
                <a:lnTo>
                  <a:pt x="12700" y="12700"/>
                </a:lnTo>
                <a:lnTo>
                  <a:pt x="12700" y="1266825"/>
                </a:lnTo>
                <a:lnTo>
                  <a:pt x="6350" y="1266825"/>
                </a:lnTo>
                <a:lnTo>
                  <a:pt x="12700" y="1273175"/>
                </a:lnTo>
                <a:lnTo>
                  <a:pt x="2538095" y="1273175"/>
                </a:lnTo>
                <a:lnTo>
                  <a:pt x="2538095" y="1279525"/>
                </a:lnTo>
                <a:close/>
              </a:path>
              <a:path w="2538095" h="1279525">
                <a:moveTo>
                  <a:pt x="12700" y="12700"/>
                </a:moveTo>
                <a:lnTo>
                  <a:pt x="6350" y="12700"/>
                </a:lnTo>
                <a:lnTo>
                  <a:pt x="12700" y="6350"/>
                </a:lnTo>
                <a:lnTo>
                  <a:pt x="12700" y="12700"/>
                </a:lnTo>
                <a:close/>
              </a:path>
              <a:path w="2538095" h="1279525">
                <a:moveTo>
                  <a:pt x="2525395" y="12700"/>
                </a:moveTo>
                <a:lnTo>
                  <a:pt x="12700" y="12700"/>
                </a:lnTo>
                <a:lnTo>
                  <a:pt x="12700" y="6350"/>
                </a:lnTo>
                <a:lnTo>
                  <a:pt x="2525395" y="6350"/>
                </a:lnTo>
                <a:lnTo>
                  <a:pt x="2525395" y="12700"/>
                </a:lnTo>
                <a:close/>
              </a:path>
              <a:path w="2538095" h="1279525">
                <a:moveTo>
                  <a:pt x="2525395" y="1273175"/>
                </a:moveTo>
                <a:lnTo>
                  <a:pt x="2525395" y="6350"/>
                </a:lnTo>
                <a:lnTo>
                  <a:pt x="2531745" y="12700"/>
                </a:lnTo>
                <a:lnTo>
                  <a:pt x="2538095" y="12700"/>
                </a:lnTo>
                <a:lnTo>
                  <a:pt x="2538095" y="1266825"/>
                </a:lnTo>
                <a:lnTo>
                  <a:pt x="2531745" y="1266825"/>
                </a:lnTo>
                <a:lnTo>
                  <a:pt x="2525395" y="1273175"/>
                </a:lnTo>
                <a:close/>
              </a:path>
              <a:path w="2538095" h="1279525">
                <a:moveTo>
                  <a:pt x="2538095" y="12700"/>
                </a:moveTo>
                <a:lnTo>
                  <a:pt x="2531745" y="12700"/>
                </a:lnTo>
                <a:lnTo>
                  <a:pt x="2525395" y="6350"/>
                </a:lnTo>
                <a:lnTo>
                  <a:pt x="2538095" y="6350"/>
                </a:lnTo>
                <a:lnTo>
                  <a:pt x="2538095" y="12700"/>
                </a:lnTo>
                <a:close/>
              </a:path>
              <a:path w="2538095" h="1279525">
                <a:moveTo>
                  <a:pt x="12700" y="1273175"/>
                </a:moveTo>
                <a:lnTo>
                  <a:pt x="6350" y="1266825"/>
                </a:lnTo>
                <a:lnTo>
                  <a:pt x="12700" y="1266825"/>
                </a:lnTo>
                <a:lnTo>
                  <a:pt x="12700" y="1273175"/>
                </a:lnTo>
                <a:close/>
              </a:path>
              <a:path w="2538095" h="1279525">
                <a:moveTo>
                  <a:pt x="2525395" y="1273175"/>
                </a:moveTo>
                <a:lnTo>
                  <a:pt x="12700" y="1273175"/>
                </a:lnTo>
                <a:lnTo>
                  <a:pt x="12700" y="1266825"/>
                </a:lnTo>
                <a:lnTo>
                  <a:pt x="2525395" y="1266825"/>
                </a:lnTo>
                <a:lnTo>
                  <a:pt x="2525395" y="1273175"/>
                </a:lnTo>
                <a:close/>
              </a:path>
              <a:path w="2538095" h="1279525">
                <a:moveTo>
                  <a:pt x="2538095" y="1273175"/>
                </a:moveTo>
                <a:lnTo>
                  <a:pt x="2525395" y="1273175"/>
                </a:lnTo>
                <a:lnTo>
                  <a:pt x="2531745" y="1266825"/>
                </a:lnTo>
                <a:lnTo>
                  <a:pt x="2538095" y="1266825"/>
                </a:lnTo>
                <a:lnTo>
                  <a:pt x="2538095" y="1273175"/>
                </a:lnTo>
                <a:close/>
              </a:path>
            </a:pathLst>
          </a:custGeom>
          <a:solidFill>
            <a:srgbClr val="E8342E"/>
          </a:solidFill>
        </p:spPr>
        <p:txBody>
          <a:bodyPr wrap="square" lIns="0" tIns="0" rIns="0" bIns="0" rtlCol="0"/>
          <a:lstStyle/>
          <a:p/>
        </p:txBody>
      </p:sp>
      <p:sp>
        <p:nvSpPr>
          <p:cNvPr id="10" name="object 10"/>
          <p:cNvSpPr txBox="1"/>
          <p:nvPr/>
        </p:nvSpPr>
        <p:spPr>
          <a:xfrm>
            <a:off x="1273810" y="2354072"/>
            <a:ext cx="2337435" cy="888365"/>
          </a:xfrm>
          <a:prstGeom prst="rect">
            <a:avLst/>
          </a:prstGeom>
        </p:spPr>
        <p:txBody>
          <a:bodyPr vert="horz" wrap="square" lIns="0" tIns="12700" rIns="0" bIns="0" rtlCol="0">
            <a:spAutoFit/>
          </a:bodyPr>
          <a:lstStyle/>
          <a:p>
            <a:pPr marL="12700" marR="5080" algn="just">
              <a:lnSpc>
                <a:spcPct val="135000"/>
              </a:lnSpc>
              <a:spcBef>
                <a:spcPts val="100"/>
              </a:spcBef>
            </a:pPr>
            <a:r>
              <a:rPr sz="1400" spc="-15" dirty="0">
                <a:solidFill>
                  <a:srgbClr val="070707"/>
                </a:solidFill>
                <a:latin typeface="宋体" panose="02010600030101010101" pitchFamily="2" charset="-122"/>
                <a:cs typeface="宋体" panose="02010600030101010101" pitchFamily="2" charset="-122"/>
              </a:rPr>
              <a:t>充分利旧已建摄像头，在不改变原有网络的情况下快速实现</a:t>
            </a:r>
            <a:r>
              <a:rPr sz="1400" spc="-50" dirty="0">
                <a:solidFill>
                  <a:srgbClr val="070707"/>
                </a:solidFill>
                <a:latin typeface="宋体" panose="02010600030101010101" pitchFamily="2" charset="-122"/>
                <a:cs typeface="宋体" panose="02010600030101010101" pitchFamily="2" charset="-122"/>
              </a:rPr>
              <a:t> </a:t>
            </a:r>
            <a:r>
              <a:rPr sz="1400" spc="-10" dirty="0">
                <a:solidFill>
                  <a:srgbClr val="070707"/>
                </a:solidFill>
                <a:latin typeface="宋体" panose="02010600030101010101" pitchFamily="2" charset="-122"/>
                <a:cs typeface="宋体" panose="02010600030101010101" pitchFamily="2" charset="-122"/>
              </a:rPr>
              <a:t>AI</a:t>
            </a:r>
            <a:r>
              <a:rPr sz="1400" spc="-15" dirty="0">
                <a:solidFill>
                  <a:srgbClr val="070707"/>
                </a:solidFill>
                <a:latin typeface="宋体" panose="02010600030101010101" pitchFamily="2" charset="-122"/>
                <a:cs typeface="宋体" panose="02010600030101010101" pitchFamily="2" charset="-122"/>
              </a:rPr>
              <a:t>赋能，减少客户投入成本</a:t>
            </a:r>
            <a:endParaRPr sz="1400">
              <a:latin typeface="宋体" panose="02010600030101010101" pitchFamily="2" charset="-122"/>
              <a:cs typeface="宋体" panose="02010600030101010101" pitchFamily="2" charset="-122"/>
            </a:endParaRPr>
          </a:p>
        </p:txBody>
      </p:sp>
      <p:sp>
        <p:nvSpPr>
          <p:cNvPr id="11" name="object 11"/>
          <p:cNvSpPr/>
          <p:nvPr/>
        </p:nvSpPr>
        <p:spPr>
          <a:xfrm>
            <a:off x="4826634" y="2155189"/>
            <a:ext cx="2538095" cy="1279525"/>
          </a:xfrm>
          <a:custGeom>
            <a:avLst/>
            <a:gdLst/>
            <a:ahLst/>
            <a:cxnLst/>
            <a:rect l="l" t="t" r="r" b="b"/>
            <a:pathLst>
              <a:path w="2538095" h="1279525">
                <a:moveTo>
                  <a:pt x="2538094" y="1279525"/>
                </a:moveTo>
                <a:lnTo>
                  <a:pt x="0" y="1279525"/>
                </a:lnTo>
                <a:lnTo>
                  <a:pt x="0" y="0"/>
                </a:lnTo>
                <a:lnTo>
                  <a:pt x="2538094" y="0"/>
                </a:lnTo>
                <a:lnTo>
                  <a:pt x="2538094" y="6350"/>
                </a:lnTo>
                <a:lnTo>
                  <a:pt x="12700" y="6350"/>
                </a:lnTo>
                <a:lnTo>
                  <a:pt x="6350" y="12700"/>
                </a:lnTo>
                <a:lnTo>
                  <a:pt x="12700" y="12700"/>
                </a:lnTo>
                <a:lnTo>
                  <a:pt x="12700" y="1266825"/>
                </a:lnTo>
                <a:lnTo>
                  <a:pt x="6350" y="1266825"/>
                </a:lnTo>
                <a:lnTo>
                  <a:pt x="12700" y="1273175"/>
                </a:lnTo>
                <a:lnTo>
                  <a:pt x="2538094" y="1273175"/>
                </a:lnTo>
                <a:lnTo>
                  <a:pt x="2538094" y="1279525"/>
                </a:lnTo>
                <a:close/>
              </a:path>
              <a:path w="2538095" h="1279525">
                <a:moveTo>
                  <a:pt x="12700" y="12700"/>
                </a:moveTo>
                <a:lnTo>
                  <a:pt x="6350" y="12700"/>
                </a:lnTo>
                <a:lnTo>
                  <a:pt x="12700" y="6350"/>
                </a:lnTo>
                <a:lnTo>
                  <a:pt x="12700" y="12700"/>
                </a:lnTo>
                <a:close/>
              </a:path>
              <a:path w="2538095" h="1279525">
                <a:moveTo>
                  <a:pt x="2525394" y="12700"/>
                </a:moveTo>
                <a:lnTo>
                  <a:pt x="12700" y="12700"/>
                </a:lnTo>
                <a:lnTo>
                  <a:pt x="12700" y="6350"/>
                </a:lnTo>
                <a:lnTo>
                  <a:pt x="2525394" y="6350"/>
                </a:lnTo>
                <a:lnTo>
                  <a:pt x="2525394" y="12700"/>
                </a:lnTo>
                <a:close/>
              </a:path>
              <a:path w="2538095" h="1279525">
                <a:moveTo>
                  <a:pt x="2525394" y="1273175"/>
                </a:moveTo>
                <a:lnTo>
                  <a:pt x="2525394" y="6350"/>
                </a:lnTo>
                <a:lnTo>
                  <a:pt x="2531744" y="12700"/>
                </a:lnTo>
                <a:lnTo>
                  <a:pt x="2538094" y="12700"/>
                </a:lnTo>
                <a:lnTo>
                  <a:pt x="2538094" y="1266825"/>
                </a:lnTo>
                <a:lnTo>
                  <a:pt x="2531744" y="1266825"/>
                </a:lnTo>
                <a:lnTo>
                  <a:pt x="2525394" y="1273175"/>
                </a:lnTo>
                <a:close/>
              </a:path>
              <a:path w="2538095" h="1279525">
                <a:moveTo>
                  <a:pt x="2538094" y="12700"/>
                </a:moveTo>
                <a:lnTo>
                  <a:pt x="2531744" y="12700"/>
                </a:lnTo>
                <a:lnTo>
                  <a:pt x="2525394" y="6350"/>
                </a:lnTo>
                <a:lnTo>
                  <a:pt x="2538094" y="6350"/>
                </a:lnTo>
                <a:lnTo>
                  <a:pt x="2538094" y="12700"/>
                </a:lnTo>
                <a:close/>
              </a:path>
              <a:path w="2538095" h="1279525">
                <a:moveTo>
                  <a:pt x="12700" y="1273175"/>
                </a:moveTo>
                <a:lnTo>
                  <a:pt x="6350" y="1266825"/>
                </a:lnTo>
                <a:lnTo>
                  <a:pt x="12700" y="1266825"/>
                </a:lnTo>
                <a:lnTo>
                  <a:pt x="12700" y="1273175"/>
                </a:lnTo>
                <a:close/>
              </a:path>
              <a:path w="2538095" h="1279525">
                <a:moveTo>
                  <a:pt x="2525394" y="1273175"/>
                </a:moveTo>
                <a:lnTo>
                  <a:pt x="12700" y="1273175"/>
                </a:lnTo>
                <a:lnTo>
                  <a:pt x="12700" y="1266825"/>
                </a:lnTo>
                <a:lnTo>
                  <a:pt x="2525394" y="1266825"/>
                </a:lnTo>
                <a:lnTo>
                  <a:pt x="2525394" y="1273175"/>
                </a:lnTo>
                <a:close/>
              </a:path>
              <a:path w="2538095" h="1279525">
                <a:moveTo>
                  <a:pt x="2538094" y="1273175"/>
                </a:moveTo>
                <a:lnTo>
                  <a:pt x="2525394" y="1273175"/>
                </a:lnTo>
                <a:lnTo>
                  <a:pt x="2531744" y="1266825"/>
                </a:lnTo>
                <a:lnTo>
                  <a:pt x="2538094" y="1266825"/>
                </a:lnTo>
                <a:lnTo>
                  <a:pt x="2538094" y="1273175"/>
                </a:lnTo>
                <a:close/>
              </a:path>
            </a:pathLst>
          </a:custGeom>
          <a:solidFill>
            <a:srgbClr val="E8342E"/>
          </a:solidFill>
        </p:spPr>
        <p:txBody>
          <a:bodyPr wrap="square" lIns="0" tIns="0" rIns="0" bIns="0" rtlCol="0"/>
          <a:lstStyle/>
          <a:p/>
        </p:txBody>
      </p:sp>
      <p:sp>
        <p:nvSpPr>
          <p:cNvPr id="12" name="object 12"/>
          <p:cNvSpPr txBox="1"/>
          <p:nvPr/>
        </p:nvSpPr>
        <p:spPr>
          <a:xfrm>
            <a:off x="4927600" y="2354072"/>
            <a:ext cx="2337435" cy="888365"/>
          </a:xfrm>
          <a:prstGeom prst="rect">
            <a:avLst/>
          </a:prstGeom>
        </p:spPr>
        <p:txBody>
          <a:bodyPr vert="horz" wrap="square" lIns="0" tIns="12700" rIns="0" bIns="0" rtlCol="0">
            <a:spAutoFit/>
          </a:bodyPr>
          <a:lstStyle/>
          <a:p>
            <a:pPr marL="12700" marR="5080" algn="just">
              <a:lnSpc>
                <a:spcPct val="135000"/>
              </a:lnSpc>
              <a:spcBef>
                <a:spcPts val="100"/>
              </a:spcBef>
            </a:pPr>
            <a:r>
              <a:rPr sz="1400" spc="-10" dirty="0">
                <a:solidFill>
                  <a:srgbClr val="070707"/>
                </a:solidFill>
                <a:latin typeface="宋体" panose="02010600030101010101" pitchFamily="2" charset="-122"/>
                <a:cs typeface="宋体" panose="02010600030101010101" pitchFamily="2" charset="-122"/>
              </a:rPr>
              <a:t>搭载包括人脸识别在内的20</a:t>
            </a:r>
            <a:r>
              <a:rPr sz="1400" spc="-50" dirty="0">
                <a:solidFill>
                  <a:srgbClr val="070707"/>
                </a:solidFill>
                <a:latin typeface="宋体" panose="02010600030101010101" pitchFamily="2" charset="-122"/>
                <a:cs typeface="宋体" panose="02010600030101010101" pitchFamily="2" charset="-122"/>
              </a:rPr>
              <a:t>种 </a:t>
            </a:r>
            <a:r>
              <a:rPr sz="1400" spc="-10" dirty="0">
                <a:solidFill>
                  <a:srgbClr val="070707"/>
                </a:solidFill>
                <a:latin typeface="宋体" panose="02010600030101010101" pitchFamily="2" charset="-122"/>
                <a:cs typeface="宋体" panose="02010600030101010101" pitchFamily="2" charset="-122"/>
              </a:rPr>
              <a:t>AI</a:t>
            </a:r>
            <a:r>
              <a:rPr sz="1400" spc="-15" dirty="0">
                <a:solidFill>
                  <a:srgbClr val="070707"/>
                </a:solidFill>
                <a:latin typeface="宋体" panose="02010600030101010101" pitchFamily="2" charset="-122"/>
                <a:cs typeface="宋体" panose="02010600030101010101" pitchFamily="2" charset="-122"/>
              </a:rPr>
              <a:t>算法，用户可根据场景自由配置，满足各行业智能应用</a:t>
            </a:r>
            <a:endParaRPr sz="1400">
              <a:latin typeface="宋体" panose="02010600030101010101" pitchFamily="2" charset="-122"/>
              <a:cs typeface="宋体" panose="02010600030101010101" pitchFamily="2" charset="-122"/>
            </a:endParaRPr>
          </a:p>
        </p:txBody>
      </p:sp>
      <p:grpSp>
        <p:nvGrpSpPr>
          <p:cNvPr id="13" name="object 13"/>
          <p:cNvGrpSpPr/>
          <p:nvPr/>
        </p:nvGrpSpPr>
        <p:grpSpPr>
          <a:xfrm>
            <a:off x="8658225" y="2156460"/>
            <a:ext cx="2538095" cy="1283335"/>
            <a:chOff x="8658225" y="2156460"/>
            <a:chExt cx="2538095" cy="1283335"/>
          </a:xfrm>
        </p:grpSpPr>
        <p:sp>
          <p:nvSpPr>
            <p:cNvPr id="14" name="object 14"/>
            <p:cNvSpPr/>
            <p:nvPr/>
          </p:nvSpPr>
          <p:spPr>
            <a:xfrm>
              <a:off x="8665463" y="2156460"/>
              <a:ext cx="2220595" cy="1091565"/>
            </a:xfrm>
            <a:custGeom>
              <a:avLst/>
              <a:gdLst/>
              <a:ahLst/>
              <a:cxnLst/>
              <a:rect l="l" t="t" r="r" b="b"/>
              <a:pathLst>
                <a:path w="2220595" h="1091564">
                  <a:moveTo>
                    <a:pt x="2176271" y="1091183"/>
                  </a:moveTo>
                  <a:lnTo>
                    <a:pt x="42671" y="1091183"/>
                  </a:lnTo>
                  <a:lnTo>
                    <a:pt x="25944" y="1088036"/>
                  </a:lnTo>
                  <a:lnTo>
                    <a:pt x="12330" y="1078949"/>
                  </a:lnTo>
                  <a:lnTo>
                    <a:pt x="3218" y="1065311"/>
                  </a:lnTo>
                  <a:lnTo>
                    <a:pt x="0" y="1048512"/>
                  </a:lnTo>
                  <a:lnTo>
                    <a:pt x="0" y="42671"/>
                  </a:lnTo>
                  <a:lnTo>
                    <a:pt x="3218" y="25730"/>
                  </a:lnTo>
                  <a:lnTo>
                    <a:pt x="12330" y="12044"/>
                  </a:lnTo>
                  <a:lnTo>
                    <a:pt x="25944" y="3004"/>
                  </a:lnTo>
                  <a:lnTo>
                    <a:pt x="42671" y="0"/>
                  </a:lnTo>
                  <a:lnTo>
                    <a:pt x="2176271" y="0"/>
                  </a:lnTo>
                  <a:lnTo>
                    <a:pt x="2193309" y="3004"/>
                  </a:lnTo>
                  <a:lnTo>
                    <a:pt x="2207185" y="12044"/>
                  </a:lnTo>
                  <a:lnTo>
                    <a:pt x="2216653" y="25730"/>
                  </a:lnTo>
                  <a:lnTo>
                    <a:pt x="2220467" y="42671"/>
                  </a:lnTo>
                  <a:lnTo>
                    <a:pt x="2220467" y="1048512"/>
                  </a:lnTo>
                  <a:lnTo>
                    <a:pt x="2216653" y="1065311"/>
                  </a:lnTo>
                  <a:lnTo>
                    <a:pt x="2207185" y="1078949"/>
                  </a:lnTo>
                  <a:lnTo>
                    <a:pt x="2193309" y="1088036"/>
                  </a:lnTo>
                  <a:lnTo>
                    <a:pt x="2176271" y="1091183"/>
                  </a:lnTo>
                  <a:close/>
                </a:path>
              </a:pathLst>
            </a:custGeom>
            <a:solidFill>
              <a:srgbClr val="F5F5F5"/>
            </a:solidFill>
          </p:spPr>
          <p:txBody>
            <a:bodyPr wrap="square" lIns="0" tIns="0" rIns="0" bIns="0" rtlCol="0"/>
            <a:lstStyle/>
            <a:p/>
          </p:txBody>
        </p:sp>
        <p:sp>
          <p:nvSpPr>
            <p:cNvPr id="15" name="object 15"/>
            <p:cNvSpPr/>
            <p:nvPr/>
          </p:nvSpPr>
          <p:spPr>
            <a:xfrm>
              <a:off x="8658225" y="2160270"/>
              <a:ext cx="2538095" cy="1279525"/>
            </a:xfrm>
            <a:custGeom>
              <a:avLst/>
              <a:gdLst/>
              <a:ahLst/>
              <a:cxnLst/>
              <a:rect l="l" t="t" r="r" b="b"/>
              <a:pathLst>
                <a:path w="2538095" h="1279525">
                  <a:moveTo>
                    <a:pt x="2538095" y="1279525"/>
                  </a:moveTo>
                  <a:lnTo>
                    <a:pt x="0" y="1279525"/>
                  </a:lnTo>
                  <a:lnTo>
                    <a:pt x="0" y="0"/>
                  </a:lnTo>
                  <a:lnTo>
                    <a:pt x="2538095" y="0"/>
                  </a:lnTo>
                  <a:lnTo>
                    <a:pt x="2538095" y="6349"/>
                  </a:lnTo>
                  <a:lnTo>
                    <a:pt x="12700" y="6349"/>
                  </a:lnTo>
                  <a:lnTo>
                    <a:pt x="6350" y="12699"/>
                  </a:lnTo>
                  <a:lnTo>
                    <a:pt x="12700" y="12699"/>
                  </a:lnTo>
                  <a:lnTo>
                    <a:pt x="12700" y="1266825"/>
                  </a:lnTo>
                  <a:lnTo>
                    <a:pt x="6350" y="1266825"/>
                  </a:lnTo>
                  <a:lnTo>
                    <a:pt x="12700" y="1273175"/>
                  </a:lnTo>
                  <a:lnTo>
                    <a:pt x="2538095" y="1273175"/>
                  </a:lnTo>
                  <a:lnTo>
                    <a:pt x="2538095" y="1279525"/>
                  </a:lnTo>
                  <a:close/>
                </a:path>
                <a:path w="2538095" h="1279525">
                  <a:moveTo>
                    <a:pt x="12700" y="12699"/>
                  </a:moveTo>
                  <a:lnTo>
                    <a:pt x="6350" y="12699"/>
                  </a:lnTo>
                  <a:lnTo>
                    <a:pt x="12700" y="6349"/>
                  </a:lnTo>
                  <a:lnTo>
                    <a:pt x="12700" y="12699"/>
                  </a:lnTo>
                  <a:close/>
                </a:path>
                <a:path w="2538095" h="1279525">
                  <a:moveTo>
                    <a:pt x="2525395" y="12699"/>
                  </a:moveTo>
                  <a:lnTo>
                    <a:pt x="12700" y="12699"/>
                  </a:lnTo>
                  <a:lnTo>
                    <a:pt x="12700" y="6349"/>
                  </a:lnTo>
                  <a:lnTo>
                    <a:pt x="2525395" y="6349"/>
                  </a:lnTo>
                  <a:lnTo>
                    <a:pt x="2525395" y="12699"/>
                  </a:lnTo>
                  <a:close/>
                </a:path>
                <a:path w="2538095" h="1279525">
                  <a:moveTo>
                    <a:pt x="2525395" y="1273175"/>
                  </a:moveTo>
                  <a:lnTo>
                    <a:pt x="2525395" y="6349"/>
                  </a:lnTo>
                  <a:lnTo>
                    <a:pt x="2531745" y="12699"/>
                  </a:lnTo>
                  <a:lnTo>
                    <a:pt x="2538095" y="12699"/>
                  </a:lnTo>
                  <a:lnTo>
                    <a:pt x="2538095" y="1266825"/>
                  </a:lnTo>
                  <a:lnTo>
                    <a:pt x="2531745" y="1266825"/>
                  </a:lnTo>
                  <a:lnTo>
                    <a:pt x="2525395" y="1273175"/>
                  </a:lnTo>
                  <a:close/>
                </a:path>
                <a:path w="2538095" h="1279525">
                  <a:moveTo>
                    <a:pt x="2538095" y="12699"/>
                  </a:moveTo>
                  <a:lnTo>
                    <a:pt x="2531745" y="12699"/>
                  </a:lnTo>
                  <a:lnTo>
                    <a:pt x="2525395" y="6349"/>
                  </a:lnTo>
                  <a:lnTo>
                    <a:pt x="2538095" y="6349"/>
                  </a:lnTo>
                  <a:lnTo>
                    <a:pt x="2538095" y="12699"/>
                  </a:lnTo>
                  <a:close/>
                </a:path>
                <a:path w="2538095" h="1279525">
                  <a:moveTo>
                    <a:pt x="12700" y="1273175"/>
                  </a:moveTo>
                  <a:lnTo>
                    <a:pt x="6350" y="1266825"/>
                  </a:lnTo>
                  <a:lnTo>
                    <a:pt x="12700" y="1266825"/>
                  </a:lnTo>
                  <a:lnTo>
                    <a:pt x="12700" y="1273175"/>
                  </a:lnTo>
                  <a:close/>
                </a:path>
                <a:path w="2538095" h="1279525">
                  <a:moveTo>
                    <a:pt x="2525395" y="1273175"/>
                  </a:moveTo>
                  <a:lnTo>
                    <a:pt x="12700" y="1273175"/>
                  </a:lnTo>
                  <a:lnTo>
                    <a:pt x="12700" y="1266825"/>
                  </a:lnTo>
                  <a:lnTo>
                    <a:pt x="2525395" y="1266825"/>
                  </a:lnTo>
                  <a:lnTo>
                    <a:pt x="2525395" y="1273175"/>
                  </a:lnTo>
                  <a:close/>
                </a:path>
                <a:path w="2538095" h="1279525">
                  <a:moveTo>
                    <a:pt x="2538095" y="1273175"/>
                  </a:moveTo>
                  <a:lnTo>
                    <a:pt x="2525395" y="1273175"/>
                  </a:lnTo>
                  <a:lnTo>
                    <a:pt x="2531745" y="1266825"/>
                  </a:lnTo>
                  <a:lnTo>
                    <a:pt x="2538095" y="1266825"/>
                  </a:lnTo>
                  <a:lnTo>
                    <a:pt x="2538095" y="1273175"/>
                  </a:lnTo>
                  <a:close/>
                </a:path>
              </a:pathLst>
            </a:custGeom>
            <a:solidFill>
              <a:srgbClr val="E8342E"/>
            </a:solidFill>
          </p:spPr>
          <p:txBody>
            <a:bodyPr wrap="square" lIns="0" tIns="0" rIns="0" bIns="0" rtlCol="0"/>
            <a:lstStyle/>
            <a:p/>
          </p:txBody>
        </p:sp>
      </p:grpSp>
      <p:sp>
        <p:nvSpPr>
          <p:cNvPr id="16" name="object 16"/>
          <p:cNvSpPr txBox="1"/>
          <p:nvPr/>
        </p:nvSpPr>
        <p:spPr>
          <a:xfrm>
            <a:off x="8759190" y="2359152"/>
            <a:ext cx="2337435" cy="888365"/>
          </a:xfrm>
          <a:prstGeom prst="rect">
            <a:avLst/>
          </a:prstGeom>
        </p:spPr>
        <p:txBody>
          <a:bodyPr vert="horz" wrap="square" lIns="0" tIns="12700" rIns="0" bIns="0" rtlCol="0">
            <a:spAutoFit/>
          </a:bodyPr>
          <a:lstStyle/>
          <a:p>
            <a:pPr marL="12700" marR="5080" algn="ctr">
              <a:lnSpc>
                <a:spcPct val="135000"/>
              </a:lnSpc>
              <a:spcBef>
                <a:spcPts val="100"/>
              </a:spcBef>
            </a:pPr>
            <a:r>
              <a:rPr sz="1400" spc="-10" dirty="0">
                <a:solidFill>
                  <a:srgbClr val="070707"/>
                </a:solidFill>
                <a:latin typeface="宋体" panose="02010600030101010101" pitchFamily="2" charset="-122"/>
                <a:cs typeface="宋体" panose="02010600030101010101" pitchFamily="2" charset="-122"/>
              </a:rPr>
              <a:t>产品集成高性能AI</a:t>
            </a:r>
            <a:r>
              <a:rPr sz="1400" spc="-20" dirty="0">
                <a:solidFill>
                  <a:srgbClr val="070707"/>
                </a:solidFill>
                <a:latin typeface="宋体" panose="02010600030101010101" pitchFamily="2" charset="-122"/>
                <a:cs typeface="宋体" panose="02010600030101010101" pitchFamily="2" charset="-122"/>
              </a:rPr>
              <a:t>智能芯片，</a:t>
            </a:r>
            <a:r>
              <a:rPr sz="1400" spc="-10" dirty="0">
                <a:solidFill>
                  <a:srgbClr val="070707"/>
                </a:solidFill>
                <a:latin typeface="宋体" panose="02010600030101010101" pitchFamily="2" charset="-122"/>
                <a:cs typeface="宋体" panose="02010600030101010101" pitchFamily="2" charset="-122"/>
              </a:rPr>
              <a:t>最大单台拥有16T</a:t>
            </a:r>
            <a:r>
              <a:rPr sz="1400" spc="-20" dirty="0">
                <a:solidFill>
                  <a:srgbClr val="070707"/>
                </a:solidFill>
                <a:latin typeface="宋体" panose="02010600030101010101" pitchFamily="2" charset="-122"/>
                <a:cs typeface="宋体" panose="02010600030101010101" pitchFamily="2" charset="-122"/>
              </a:rPr>
              <a:t>超强算力，</a:t>
            </a:r>
            <a:r>
              <a:rPr sz="1400" spc="-10" dirty="0">
                <a:solidFill>
                  <a:srgbClr val="070707"/>
                </a:solidFill>
                <a:latin typeface="宋体" panose="02010600030101010101" pitchFamily="2" charset="-122"/>
                <a:cs typeface="宋体" panose="02010600030101010101" pitchFamily="2" charset="-122"/>
              </a:rPr>
              <a:t>可支持8</a:t>
            </a:r>
            <a:r>
              <a:rPr sz="1400" spc="-20" dirty="0">
                <a:solidFill>
                  <a:srgbClr val="070707"/>
                </a:solidFill>
                <a:latin typeface="宋体" panose="02010600030101010101" pitchFamily="2" charset="-122"/>
                <a:cs typeface="宋体" panose="02010600030101010101" pitchFamily="2" charset="-122"/>
              </a:rPr>
              <a:t>路视频实时解析</a:t>
            </a:r>
            <a:endParaRPr sz="1400">
              <a:latin typeface="宋体" panose="02010600030101010101" pitchFamily="2" charset="-122"/>
              <a:cs typeface="宋体" panose="02010600030101010101" pitchFamily="2" charset="-122"/>
            </a:endParaRPr>
          </a:p>
        </p:txBody>
      </p:sp>
      <p:grpSp>
        <p:nvGrpSpPr>
          <p:cNvPr id="17" name="object 17"/>
          <p:cNvGrpSpPr/>
          <p:nvPr/>
        </p:nvGrpSpPr>
        <p:grpSpPr>
          <a:xfrm>
            <a:off x="1172844" y="3951732"/>
            <a:ext cx="10024110" cy="1555750"/>
            <a:chOff x="1172844" y="3951732"/>
            <a:chExt cx="10024110" cy="1555750"/>
          </a:xfrm>
        </p:grpSpPr>
        <p:sp>
          <p:nvSpPr>
            <p:cNvPr id="18" name="object 18"/>
            <p:cNvSpPr/>
            <p:nvPr/>
          </p:nvSpPr>
          <p:spPr>
            <a:xfrm>
              <a:off x="1172845" y="4076522"/>
              <a:ext cx="10024110" cy="1431290"/>
            </a:xfrm>
            <a:custGeom>
              <a:avLst/>
              <a:gdLst/>
              <a:ahLst/>
              <a:cxnLst/>
              <a:rect l="l" t="t" r="r" b="b"/>
              <a:pathLst>
                <a:path w="10024110" h="1431289">
                  <a:moveTo>
                    <a:pt x="2538095" y="115747"/>
                  </a:moveTo>
                  <a:lnTo>
                    <a:pt x="2525395" y="115747"/>
                  </a:lnTo>
                  <a:lnTo>
                    <a:pt x="2525395" y="128447"/>
                  </a:lnTo>
                  <a:lnTo>
                    <a:pt x="2525395" y="1418196"/>
                  </a:lnTo>
                  <a:lnTo>
                    <a:pt x="12700" y="1418196"/>
                  </a:lnTo>
                  <a:lnTo>
                    <a:pt x="12700" y="128447"/>
                  </a:lnTo>
                  <a:lnTo>
                    <a:pt x="2525395" y="128447"/>
                  </a:lnTo>
                  <a:lnTo>
                    <a:pt x="2525395" y="115747"/>
                  </a:lnTo>
                  <a:lnTo>
                    <a:pt x="0" y="115747"/>
                  </a:lnTo>
                  <a:lnTo>
                    <a:pt x="0" y="1430896"/>
                  </a:lnTo>
                  <a:lnTo>
                    <a:pt x="2538095" y="1430896"/>
                  </a:lnTo>
                  <a:lnTo>
                    <a:pt x="2538095" y="1424546"/>
                  </a:lnTo>
                  <a:lnTo>
                    <a:pt x="2538095" y="1418196"/>
                  </a:lnTo>
                  <a:lnTo>
                    <a:pt x="2538095" y="128447"/>
                  </a:lnTo>
                  <a:lnTo>
                    <a:pt x="2538095" y="122097"/>
                  </a:lnTo>
                  <a:lnTo>
                    <a:pt x="2538095" y="115747"/>
                  </a:lnTo>
                  <a:close/>
                </a:path>
                <a:path w="10024110" h="1431289">
                  <a:moveTo>
                    <a:pt x="6191885" y="49415"/>
                  </a:moveTo>
                  <a:lnTo>
                    <a:pt x="6179185" y="49415"/>
                  </a:lnTo>
                  <a:lnTo>
                    <a:pt x="6179185" y="62115"/>
                  </a:lnTo>
                  <a:lnTo>
                    <a:pt x="6179185" y="1364157"/>
                  </a:lnTo>
                  <a:lnTo>
                    <a:pt x="3666490" y="1364157"/>
                  </a:lnTo>
                  <a:lnTo>
                    <a:pt x="3666490" y="62115"/>
                  </a:lnTo>
                  <a:lnTo>
                    <a:pt x="6179185" y="62115"/>
                  </a:lnTo>
                  <a:lnTo>
                    <a:pt x="6179185" y="49415"/>
                  </a:lnTo>
                  <a:lnTo>
                    <a:pt x="3653790" y="49415"/>
                  </a:lnTo>
                  <a:lnTo>
                    <a:pt x="3653790" y="1376857"/>
                  </a:lnTo>
                  <a:lnTo>
                    <a:pt x="6191885" y="1376857"/>
                  </a:lnTo>
                  <a:lnTo>
                    <a:pt x="6191885" y="1370507"/>
                  </a:lnTo>
                  <a:lnTo>
                    <a:pt x="6191885" y="1364157"/>
                  </a:lnTo>
                  <a:lnTo>
                    <a:pt x="6191885" y="62115"/>
                  </a:lnTo>
                  <a:lnTo>
                    <a:pt x="6191885" y="55765"/>
                  </a:lnTo>
                  <a:lnTo>
                    <a:pt x="6191885" y="49415"/>
                  </a:lnTo>
                  <a:close/>
                </a:path>
                <a:path w="10024110" h="1431289">
                  <a:moveTo>
                    <a:pt x="10024110" y="0"/>
                  </a:moveTo>
                  <a:lnTo>
                    <a:pt x="10011410" y="0"/>
                  </a:lnTo>
                  <a:lnTo>
                    <a:pt x="10011410" y="12700"/>
                  </a:lnTo>
                  <a:lnTo>
                    <a:pt x="10011410" y="1267002"/>
                  </a:lnTo>
                  <a:lnTo>
                    <a:pt x="7498715" y="1267002"/>
                  </a:lnTo>
                  <a:lnTo>
                    <a:pt x="7498715" y="12700"/>
                  </a:lnTo>
                  <a:lnTo>
                    <a:pt x="10011410" y="12700"/>
                  </a:lnTo>
                  <a:lnTo>
                    <a:pt x="10011410" y="0"/>
                  </a:lnTo>
                  <a:lnTo>
                    <a:pt x="7486015" y="0"/>
                  </a:lnTo>
                  <a:lnTo>
                    <a:pt x="7486015" y="1279702"/>
                  </a:lnTo>
                  <a:lnTo>
                    <a:pt x="10024110" y="1279702"/>
                  </a:lnTo>
                  <a:lnTo>
                    <a:pt x="10024110" y="1273352"/>
                  </a:lnTo>
                  <a:lnTo>
                    <a:pt x="10024110" y="1267002"/>
                  </a:lnTo>
                  <a:lnTo>
                    <a:pt x="10024110" y="12700"/>
                  </a:lnTo>
                  <a:lnTo>
                    <a:pt x="10024110" y="6350"/>
                  </a:lnTo>
                  <a:lnTo>
                    <a:pt x="10024110" y="0"/>
                  </a:lnTo>
                  <a:close/>
                </a:path>
              </a:pathLst>
            </a:custGeom>
            <a:solidFill>
              <a:srgbClr val="E8342E"/>
            </a:solidFill>
          </p:spPr>
          <p:txBody>
            <a:bodyPr wrap="square" lIns="0" tIns="0" rIns="0" bIns="0" rtlCol="0"/>
            <a:lstStyle/>
            <a:p/>
          </p:txBody>
        </p:sp>
        <p:pic>
          <p:nvPicPr>
            <p:cNvPr id="19" name="object 19"/>
            <p:cNvPicPr/>
            <p:nvPr/>
          </p:nvPicPr>
          <p:blipFill>
            <a:blip r:embed="rId4" cstate="print"/>
            <a:stretch>
              <a:fillRect/>
            </a:stretch>
          </p:blipFill>
          <p:spPr>
            <a:xfrm>
              <a:off x="9259824" y="3951732"/>
              <a:ext cx="1335024" cy="312419"/>
            </a:xfrm>
            <a:prstGeom prst="rect">
              <a:avLst/>
            </a:prstGeom>
          </p:spPr>
        </p:pic>
      </p:grpSp>
      <p:sp>
        <p:nvSpPr>
          <p:cNvPr id="20" name="object 20"/>
          <p:cNvSpPr txBox="1"/>
          <p:nvPr/>
        </p:nvSpPr>
        <p:spPr>
          <a:xfrm>
            <a:off x="8759825" y="3859024"/>
            <a:ext cx="2337435" cy="1304925"/>
          </a:xfrm>
          <a:prstGeom prst="rect">
            <a:avLst/>
          </a:prstGeom>
        </p:spPr>
        <p:txBody>
          <a:bodyPr vert="horz" wrap="square" lIns="0" tIns="143510" rIns="0" bIns="0" rtlCol="0">
            <a:spAutoFit/>
          </a:bodyPr>
          <a:lstStyle/>
          <a:p>
            <a:pPr marL="681990">
              <a:lnSpc>
                <a:spcPct val="100000"/>
              </a:lnSpc>
              <a:spcBef>
                <a:spcPts val="1130"/>
              </a:spcBef>
            </a:pPr>
            <a:r>
              <a:rPr sz="1600" b="1" spc="204" dirty="0">
                <a:solidFill>
                  <a:srgbClr val="FFFFFF"/>
                </a:solidFill>
                <a:latin typeface="Microsoft JhengHei" panose="020B0604030504040204" charset="-120"/>
                <a:cs typeface="Microsoft JhengHei" panose="020B0604030504040204" charset="-120"/>
              </a:rPr>
              <a:t>静音低耗</a:t>
            </a:r>
            <a:endParaRPr sz="1600">
              <a:latin typeface="Microsoft JhengHei" panose="020B0604030504040204" charset="-120"/>
              <a:cs typeface="Microsoft JhengHei" panose="020B0604030504040204" charset="-120"/>
            </a:endParaRPr>
          </a:p>
          <a:p>
            <a:pPr marL="12700" marR="5080" algn="just">
              <a:lnSpc>
                <a:spcPct val="135000"/>
              </a:lnSpc>
              <a:spcBef>
                <a:spcPts val="330"/>
              </a:spcBef>
            </a:pPr>
            <a:r>
              <a:rPr sz="1400" spc="-15" dirty="0">
                <a:solidFill>
                  <a:srgbClr val="070707"/>
                </a:solidFill>
                <a:latin typeface="宋体" panose="02010600030101010101" pitchFamily="2" charset="-122"/>
                <a:cs typeface="宋体" panose="02010600030101010101" pitchFamily="2" charset="-122"/>
              </a:rPr>
              <a:t>充分利旧已建摄像头，在不改变原有网络的情况下快速实现</a:t>
            </a:r>
            <a:r>
              <a:rPr sz="1400" spc="-50" dirty="0">
                <a:solidFill>
                  <a:srgbClr val="070707"/>
                </a:solidFill>
                <a:latin typeface="宋体" panose="02010600030101010101" pitchFamily="2" charset="-122"/>
                <a:cs typeface="宋体" panose="02010600030101010101" pitchFamily="2" charset="-122"/>
              </a:rPr>
              <a:t> </a:t>
            </a:r>
            <a:r>
              <a:rPr sz="1400" spc="-10" dirty="0">
                <a:solidFill>
                  <a:srgbClr val="070707"/>
                </a:solidFill>
                <a:latin typeface="宋体" panose="02010600030101010101" pitchFamily="2" charset="-122"/>
                <a:cs typeface="宋体" panose="02010600030101010101" pitchFamily="2" charset="-122"/>
              </a:rPr>
              <a:t>AI</a:t>
            </a:r>
            <a:r>
              <a:rPr sz="1400" spc="-15" dirty="0">
                <a:solidFill>
                  <a:srgbClr val="070707"/>
                </a:solidFill>
                <a:latin typeface="宋体" panose="02010600030101010101" pitchFamily="2" charset="-122"/>
                <a:cs typeface="宋体" panose="02010600030101010101" pitchFamily="2" charset="-122"/>
              </a:rPr>
              <a:t>赋能，减少客户投入成本</a:t>
            </a:r>
            <a:endParaRPr sz="1400">
              <a:latin typeface="宋体" panose="02010600030101010101" pitchFamily="2" charset="-122"/>
              <a:cs typeface="宋体" panose="02010600030101010101" pitchFamily="2" charset="-122"/>
            </a:endParaRPr>
          </a:p>
        </p:txBody>
      </p:sp>
      <p:pic>
        <p:nvPicPr>
          <p:cNvPr id="21" name="object 21"/>
          <p:cNvPicPr/>
          <p:nvPr/>
        </p:nvPicPr>
        <p:blipFill>
          <a:blip r:embed="rId5" cstate="print"/>
          <a:stretch>
            <a:fillRect/>
          </a:stretch>
        </p:blipFill>
        <p:spPr>
          <a:xfrm>
            <a:off x="1773935" y="1978151"/>
            <a:ext cx="1335024" cy="303275"/>
          </a:xfrm>
          <a:prstGeom prst="rect">
            <a:avLst/>
          </a:prstGeom>
        </p:spPr>
      </p:pic>
      <p:sp>
        <p:nvSpPr>
          <p:cNvPr id="22" name="object 22"/>
          <p:cNvSpPr txBox="1"/>
          <p:nvPr/>
        </p:nvSpPr>
        <p:spPr>
          <a:xfrm>
            <a:off x="1943315" y="2012530"/>
            <a:ext cx="955675" cy="268605"/>
          </a:xfrm>
          <a:prstGeom prst="rect">
            <a:avLst/>
          </a:prstGeom>
        </p:spPr>
        <p:txBody>
          <a:bodyPr vert="horz" wrap="square" lIns="0" tIns="12065" rIns="0" bIns="0" rtlCol="0">
            <a:spAutoFit/>
          </a:bodyPr>
          <a:lstStyle/>
          <a:p>
            <a:pPr marL="12700">
              <a:lnSpc>
                <a:spcPct val="100000"/>
              </a:lnSpc>
              <a:spcBef>
                <a:spcPts val="95"/>
              </a:spcBef>
            </a:pPr>
            <a:r>
              <a:rPr sz="1600" b="1" spc="204" dirty="0">
                <a:solidFill>
                  <a:srgbClr val="FFFFFF"/>
                </a:solidFill>
                <a:latin typeface="Microsoft JhengHei" panose="020B0604030504040204" charset="-120"/>
                <a:cs typeface="Microsoft JhengHei" panose="020B0604030504040204" charset="-120"/>
              </a:rPr>
              <a:t>充分利旧</a:t>
            </a:r>
            <a:endParaRPr sz="1600">
              <a:latin typeface="Microsoft JhengHei" panose="020B0604030504040204" charset="-120"/>
              <a:cs typeface="Microsoft JhengHei" panose="020B0604030504040204" charset="-120"/>
            </a:endParaRPr>
          </a:p>
        </p:txBody>
      </p:sp>
      <p:pic>
        <p:nvPicPr>
          <p:cNvPr id="23" name="object 23"/>
          <p:cNvPicPr/>
          <p:nvPr/>
        </p:nvPicPr>
        <p:blipFill>
          <a:blip r:embed="rId6" cstate="print"/>
          <a:stretch>
            <a:fillRect/>
          </a:stretch>
        </p:blipFill>
        <p:spPr>
          <a:xfrm>
            <a:off x="5449823" y="1978151"/>
            <a:ext cx="1495044" cy="303275"/>
          </a:xfrm>
          <a:prstGeom prst="rect">
            <a:avLst/>
          </a:prstGeom>
        </p:spPr>
      </p:pic>
      <p:sp>
        <p:nvSpPr>
          <p:cNvPr id="24" name="object 24"/>
          <p:cNvSpPr txBox="1"/>
          <p:nvPr/>
        </p:nvSpPr>
        <p:spPr>
          <a:xfrm>
            <a:off x="5578056" y="2012530"/>
            <a:ext cx="1198245" cy="268605"/>
          </a:xfrm>
          <a:prstGeom prst="rect">
            <a:avLst/>
          </a:prstGeom>
        </p:spPr>
        <p:txBody>
          <a:bodyPr vert="horz" wrap="square" lIns="0" tIns="12065" rIns="0" bIns="0" rtlCol="0">
            <a:spAutoFit/>
          </a:bodyPr>
          <a:lstStyle/>
          <a:p>
            <a:pPr marL="12700">
              <a:lnSpc>
                <a:spcPct val="100000"/>
              </a:lnSpc>
              <a:spcBef>
                <a:spcPts val="95"/>
              </a:spcBef>
            </a:pPr>
            <a:r>
              <a:rPr sz="1600" b="1" spc="225" dirty="0">
                <a:solidFill>
                  <a:srgbClr val="FFFFFF"/>
                </a:solidFill>
                <a:latin typeface="Microsoft JhengHei" panose="020B0604030504040204" charset="-120"/>
                <a:cs typeface="Microsoft JhengHei" panose="020B0604030504040204" charset="-120"/>
              </a:rPr>
              <a:t>多场景应用</a:t>
            </a:r>
            <a:endParaRPr sz="1600">
              <a:latin typeface="Microsoft JhengHei" panose="020B0604030504040204" charset="-120"/>
              <a:cs typeface="Microsoft JhengHei" panose="020B0604030504040204" charset="-120"/>
            </a:endParaRPr>
          </a:p>
        </p:txBody>
      </p:sp>
      <p:pic>
        <p:nvPicPr>
          <p:cNvPr id="25" name="object 25"/>
          <p:cNvPicPr/>
          <p:nvPr/>
        </p:nvPicPr>
        <p:blipFill>
          <a:blip r:embed="rId7" cstate="print"/>
          <a:stretch>
            <a:fillRect/>
          </a:stretch>
        </p:blipFill>
        <p:spPr>
          <a:xfrm>
            <a:off x="9259823" y="1978151"/>
            <a:ext cx="1335024" cy="303275"/>
          </a:xfrm>
          <a:prstGeom prst="rect">
            <a:avLst/>
          </a:prstGeom>
        </p:spPr>
      </p:pic>
      <p:sp>
        <p:nvSpPr>
          <p:cNvPr id="26" name="object 26"/>
          <p:cNvSpPr txBox="1"/>
          <p:nvPr/>
        </p:nvSpPr>
        <p:spPr>
          <a:xfrm>
            <a:off x="9429330" y="2012530"/>
            <a:ext cx="955675" cy="268605"/>
          </a:xfrm>
          <a:prstGeom prst="rect">
            <a:avLst/>
          </a:prstGeom>
        </p:spPr>
        <p:txBody>
          <a:bodyPr vert="horz" wrap="square" lIns="0" tIns="12065" rIns="0" bIns="0" rtlCol="0">
            <a:spAutoFit/>
          </a:bodyPr>
          <a:lstStyle/>
          <a:p>
            <a:pPr marL="12700">
              <a:lnSpc>
                <a:spcPct val="100000"/>
              </a:lnSpc>
              <a:spcBef>
                <a:spcPts val="95"/>
              </a:spcBef>
            </a:pPr>
            <a:r>
              <a:rPr sz="1600" b="1" spc="204" dirty="0">
                <a:solidFill>
                  <a:srgbClr val="FFFFFF"/>
                </a:solidFill>
                <a:latin typeface="Microsoft JhengHei" panose="020B0604030504040204" charset="-120"/>
                <a:cs typeface="Microsoft JhengHei" panose="020B0604030504040204" charset="-120"/>
              </a:rPr>
              <a:t>算力强大</a:t>
            </a:r>
            <a:endParaRPr sz="1600">
              <a:latin typeface="Microsoft JhengHei" panose="020B0604030504040204" charset="-120"/>
              <a:cs typeface="Microsoft JhengHei" panose="020B0604030504040204" charset="-120"/>
            </a:endParaRPr>
          </a:p>
        </p:txBody>
      </p:sp>
      <p:pic>
        <p:nvPicPr>
          <p:cNvPr id="27" name="object 27"/>
          <p:cNvPicPr/>
          <p:nvPr/>
        </p:nvPicPr>
        <p:blipFill>
          <a:blip r:embed="rId8" cstate="print"/>
          <a:stretch>
            <a:fillRect/>
          </a:stretch>
        </p:blipFill>
        <p:spPr>
          <a:xfrm>
            <a:off x="1773935" y="4015740"/>
            <a:ext cx="1335024" cy="303275"/>
          </a:xfrm>
          <a:prstGeom prst="rect">
            <a:avLst/>
          </a:prstGeom>
        </p:spPr>
      </p:pic>
      <p:sp>
        <p:nvSpPr>
          <p:cNvPr id="28" name="object 28"/>
          <p:cNvSpPr txBox="1"/>
          <p:nvPr/>
        </p:nvSpPr>
        <p:spPr>
          <a:xfrm>
            <a:off x="1247139" y="3924930"/>
            <a:ext cx="2515235" cy="1583055"/>
          </a:xfrm>
          <a:prstGeom prst="rect">
            <a:avLst/>
          </a:prstGeom>
        </p:spPr>
        <p:txBody>
          <a:bodyPr vert="horz" wrap="square" lIns="0" tIns="137795" rIns="0" bIns="0" rtlCol="0">
            <a:spAutoFit/>
          </a:bodyPr>
          <a:lstStyle/>
          <a:p>
            <a:pPr marL="708660">
              <a:lnSpc>
                <a:spcPct val="100000"/>
              </a:lnSpc>
              <a:spcBef>
                <a:spcPts val="1085"/>
              </a:spcBef>
            </a:pPr>
            <a:r>
              <a:rPr sz="1600" b="1" spc="204" dirty="0">
                <a:solidFill>
                  <a:srgbClr val="FFFFFF"/>
                </a:solidFill>
                <a:latin typeface="Microsoft JhengHei" panose="020B0604030504040204" charset="-120"/>
                <a:cs typeface="Microsoft JhengHei" panose="020B0604030504040204" charset="-120"/>
              </a:rPr>
              <a:t>轻量部署</a:t>
            </a:r>
            <a:endParaRPr sz="1600">
              <a:latin typeface="Microsoft JhengHei" panose="020B0604030504040204" charset="-120"/>
              <a:cs typeface="Microsoft JhengHei" panose="020B0604030504040204" charset="-120"/>
            </a:endParaRPr>
          </a:p>
          <a:p>
            <a:pPr marL="12065" marR="5080" algn="ctr">
              <a:lnSpc>
                <a:spcPct val="135000"/>
              </a:lnSpc>
              <a:spcBef>
                <a:spcPts val="295"/>
              </a:spcBef>
            </a:pPr>
            <a:r>
              <a:rPr sz="1400" spc="-15" dirty="0">
                <a:solidFill>
                  <a:srgbClr val="070707"/>
                </a:solidFill>
                <a:latin typeface="宋体" panose="02010600030101010101" pitchFamily="2" charset="-122"/>
                <a:cs typeface="宋体" panose="02010600030101010101" pitchFamily="2" charset="-122"/>
              </a:rPr>
              <a:t>软硬件一体式形态，小巧设计，开机即用，提供可视化配置界</a:t>
            </a:r>
            <a:r>
              <a:rPr sz="1400" spc="-50" dirty="0">
                <a:solidFill>
                  <a:srgbClr val="070707"/>
                </a:solidFill>
                <a:latin typeface="宋体" panose="02010600030101010101" pitchFamily="2" charset="-122"/>
                <a:cs typeface="宋体" panose="02010600030101010101" pitchFamily="2" charset="-122"/>
              </a:rPr>
              <a:t> </a:t>
            </a:r>
            <a:r>
              <a:rPr sz="1400" spc="-15" dirty="0">
                <a:solidFill>
                  <a:srgbClr val="070707"/>
                </a:solidFill>
                <a:latin typeface="宋体" panose="02010600030101010101" pitchFamily="2" charset="-122"/>
                <a:cs typeface="宋体" panose="02010600030101010101" pitchFamily="2" charset="-122"/>
              </a:rPr>
              <a:t>面，具备易部署、易操作、易维</a:t>
            </a:r>
            <a:r>
              <a:rPr sz="1400" spc="-20" dirty="0">
                <a:solidFill>
                  <a:srgbClr val="070707"/>
                </a:solidFill>
                <a:latin typeface="宋体" panose="02010600030101010101" pitchFamily="2" charset="-122"/>
                <a:cs typeface="宋体" panose="02010600030101010101" pitchFamily="2" charset="-122"/>
              </a:rPr>
              <a:t>护的特点</a:t>
            </a:r>
            <a:endParaRPr sz="1400">
              <a:latin typeface="宋体" panose="02010600030101010101" pitchFamily="2" charset="-122"/>
              <a:cs typeface="宋体" panose="02010600030101010101" pitchFamily="2" charset="-122"/>
            </a:endParaRPr>
          </a:p>
        </p:txBody>
      </p:sp>
      <p:pic>
        <p:nvPicPr>
          <p:cNvPr id="29" name="object 29"/>
          <p:cNvPicPr/>
          <p:nvPr/>
        </p:nvPicPr>
        <p:blipFill>
          <a:blip r:embed="rId9" cstate="print"/>
          <a:stretch>
            <a:fillRect/>
          </a:stretch>
        </p:blipFill>
        <p:spPr>
          <a:xfrm>
            <a:off x="5428488" y="4006596"/>
            <a:ext cx="1335023" cy="303275"/>
          </a:xfrm>
          <a:prstGeom prst="rect">
            <a:avLst/>
          </a:prstGeom>
        </p:spPr>
      </p:pic>
      <p:sp>
        <p:nvSpPr>
          <p:cNvPr id="30" name="object 30"/>
          <p:cNvSpPr txBox="1"/>
          <p:nvPr/>
        </p:nvSpPr>
        <p:spPr>
          <a:xfrm>
            <a:off x="4927600" y="3905644"/>
            <a:ext cx="2337435" cy="1314450"/>
          </a:xfrm>
          <a:prstGeom prst="rect">
            <a:avLst/>
          </a:prstGeom>
        </p:spPr>
        <p:txBody>
          <a:bodyPr vert="horz" wrap="square" lIns="0" tIns="147955" rIns="0" bIns="0" rtlCol="0">
            <a:spAutoFit/>
          </a:bodyPr>
          <a:lstStyle/>
          <a:p>
            <a:pPr marL="681990">
              <a:lnSpc>
                <a:spcPct val="100000"/>
              </a:lnSpc>
              <a:spcBef>
                <a:spcPts val="1165"/>
              </a:spcBef>
            </a:pPr>
            <a:r>
              <a:rPr sz="1600" b="1" spc="204" dirty="0">
                <a:solidFill>
                  <a:srgbClr val="FFFFFF"/>
                </a:solidFill>
                <a:latin typeface="Microsoft JhengHei" panose="020B0604030504040204" charset="-120"/>
                <a:cs typeface="Microsoft JhengHei" panose="020B0604030504040204" charset="-120"/>
              </a:rPr>
              <a:t>适应性强</a:t>
            </a:r>
            <a:endParaRPr sz="1600">
              <a:latin typeface="Microsoft JhengHei" panose="020B0604030504040204" charset="-120"/>
              <a:cs typeface="Microsoft JhengHei" panose="020B0604030504040204" charset="-120"/>
            </a:endParaRPr>
          </a:p>
          <a:p>
            <a:pPr marL="12700" marR="5080" algn="just">
              <a:lnSpc>
                <a:spcPct val="135000"/>
              </a:lnSpc>
              <a:spcBef>
                <a:spcPts val="365"/>
              </a:spcBef>
            </a:pPr>
            <a:r>
              <a:rPr sz="1400" spc="-15" dirty="0">
                <a:solidFill>
                  <a:srgbClr val="070707"/>
                </a:solidFill>
                <a:latin typeface="宋体" panose="02010600030101010101" pitchFamily="2" charset="-122"/>
                <a:cs typeface="宋体" panose="02010600030101010101" pitchFamily="2" charset="-122"/>
              </a:rPr>
              <a:t>充分利旧已建摄像头，在不改变原有网络的情况下快速实现</a:t>
            </a:r>
            <a:r>
              <a:rPr sz="1400" spc="-50" dirty="0">
                <a:solidFill>
                  <a:srgbClr val="070707"/>
                </a:solidFill>
                <a:latin typeface="宋体" panose="02010600030101010101" pitchFamily="2" charset="-122"/>
                <a:cs typeface="宋体" panose="02010600030101010101" pitchFamily="2" charset="-122"/>
              </a:rPr>
              <a:t> </a:t>
            </a:r>
            <a:r>
              <a:rPr sz="1400" spc="-10" dirty="0">
                <a:solidFill>
                  <a:srgbClr val="070707"/>
                </a:solidFill>
                <a:latin typeface="宋体" panose="02010600030101010101" pitchFamily="2" charset="-122"/>
                <a:cs typeface="宋体" panose="02010600030101010101" pitchFamily="2" charset="-122"/>
              </a:rPr>
              <a:t>AI</a:t>
            </a:r>
            <a:r>
              <a:rPr sz="1400" spc="-15" dirty="0">
                <a:solidFill>
                  <a:srgbClr val="070707"/>
                </a:solidFill>
                <a:latin typeface="宋体" panose="02010600030101010101" pitchFamily="2" charset="-122"/>
                <a:cs typeface="宋体" panose="02010600030101010101" pitchFamily="2" charset="-122"/>
              </a:rPr>
              <a:t>赋能，减少客户投入成本</a:t>
            </a:r>
            <a:endParaRPr sz="1400">
              <a:latin typeface="宋体" panose="02010600030101010101" pitchFamily="2" charset="-122"/>
              <a:cs typeface="宋体" panose="02010600030101010101" pitchFamily="2" charset="-122"/>
            </a:endParaRPr>
          </a:p>
        </p:txBody>
      </p:sp>
      <p:sp>
        <p:nvSpPr>
          <p:cNvPr id="31" name="object 31"/>
          <p:cNvSpPr txBox="1"/>
          <p:nvPr/>
        </p:nvSpPr>
        <p:spPr>
          <a:xfrm>
            <a:off x="11877040" y="6484758"/>
            <a:ext cx="251460" cy="252095"/>
          </a:xfrm>
          <a:prstGeom prst="rect">
            <a:avLst/>
          </a:prstGeom>
        </p:spPr>
        <p:txBody>
          <a:bodyPr vert="horz" wrap="square" lIns="0" tIns="0" rIns="0" bIns="0" rtlCol="0">
            <a:spAutoFit/>
          </a:bodyPr>
          <a:lstStyle/>
          <a:p>
            <a:pPr marL="12700">
              <a:lnSpc>
                <a:spcPts val="1865"/>
              </a:lnSpc>
            </a:pPr>
            <a:r>
              <a:rPr sz="1600" spc="-25" dirty="0">
                <a:solidFill>
                  <a:srgbClr val="7E7E7E"/>
                </a:solidFill>
                <a:latin typeface="Arial MT"/>
                <a:cs typeface="Arial MT"/>
              </a:rPr>
              <a:t>25</a:t>
            </a:r>
            <a:endParaRPr sz="160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227832" y="877824"/>
            <a:ext cx="2778251" cy="2398776"/>
          </a:xfrm>
          <a:prstGeom prst="rect">
            <a:avLst/>
          </a:prstGeom>
        </p:spPr>
      </p:pic>
      <p:sp>
        <p:nvSpPr>
          <p:cNvPr id="3" name="object 3"/>
          <p:cNvSpPr txBox="1">
            <a:spLocks noGrp="1"/>
          </p:cNvSpPr>
          <p:nvPr>
            <p:ph type="title"/>
          </p:nvPr>
        </p:nvSpPr>
        <p:spPr>
          <a:xfrm>
            <a:off x="257771" y="141059"/>
            <a:ext cx="3374390" cy="422909"/>
          </a:xfrm>
          <a:prstGeom prst="rect">
            <a:avLst/>
          </a:prstGeom>
        </p:spPr>
        <p:txBody>
          <a:bodyPr vert="horz" wrap="square" lIns="0" tIns="13335" rIns="0" bIns="0" rtlCol="0">
            <a:spAutoFit/>
          </a:bodyPr>
          <a:lstStyle/>
          <a:p>
            <a:pPr marL="12700">
              <a:lnSpc>
                <a:spcPct val="100000"/>
              </a:lnSpc>
              <a:spcBef>
                <a:spcPts val="105"/>
              </a:spcBef>
            </a:pPr>
            <a:r>
              <a:rPr sz="2600" spc="-10" dirty="0"/>
              <a:t>工业企业AI</a:t>
            </a:r>
            <a:r>
              <a:rPr sz="2600" spc="-15" dirty="0"/>
              <a:t>应用场景-</a:t>
            </a:r>
            <a:r>
              <a:rPr sz="2600" spc="-50" dirty="0"/>
              <a:t>1</a:t>
            </a:r>
            <a:endParaRPr sz="2600"/>
          </a:p>
        </p:txBody>
      </p:sp>
      <p:sp>
        <p:nvSpPr>
          <p:cNvPr id="4" name="object 4"/>
          <p:cNvSpPr txBox="1"/>
          <p:nvPr/>
        </p:nvSpPr>
        <p:spPr>
          <a:xfrm>
            <a:off x="361950" y="798830"/>
            <a:ext cx="2688590" cy="2494280"/>
          </a:xfrm>
          <a:prstGeom prst="rect">
            <a:avLst/>
          </a:prstGeom>
        </p:spPr>
        <p:txBody>
          <a:bodyPr vert="horz" wrap="square" lIns="0" tIns="104139" rIns="0" bIns="0" rtlCol="0">
            <a:spAutoFit/>
          </a:bodyPr>
          <a:lstStyle/>
          <a:p>
            <a:pPr marL="183515" indent="-170815" algn="just">
              <a:lnSpc>
                <a:spcPct val="100000"/>
              </a:lnSpc>
              <a:spcBef>
                <a:spcPts val="820"/>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场景描述：</a:t>
            </a:r>
            <a:endParaRPr sz="1200">
              <a:latin typeface="微软雅黑" panose="020B0503020204020204" charset="-122"/>
              <a:cs typeface="微软雅黑" panose="020B0503020204020204" charset="-122"/>
            </a:endParaRPr>
          </a:p>
          <a:p>
            <a:pPr marL="12700" marR="78105" algn="just">
              <a:lnSpc>
                <a:spcPct val="150000"/>
              </a:lnSpc>
            </a:pPr>
            <a:r>
              <a:rPr sz="1200" spc="-5" dirty="0">
                <a:solidFill>
                  <a:srgbClr val="070707"/>
                </a:solidFill>
                <a:latin typeface="微软雅黑" panose="020B0503020204020204" charset="-122"/>
                <a:cs typeface="微软雅黑" panose="020B0503020204020204" charset="-122"/>
              </a:rPr>
              <a:t>人员离岗是指企业员工在工作时间内，离开自己工作区域时间超过限定时间，即可判为人员离岗。在工业企业内人员离岗可能会造成安全、生产等事故。</a:t>
            </a:r>
            <a:endParaRPr sz="1200">
              <a:latin typeface="微软雅黑" panose="020B0503020204020204" charset="-122"/>
              <a:cs typeface="微软雅黑" panose="020B0503020204020204" charset="-122"/>
            </a:endParaRPr>
          </a:p>
          <a:p>
            <a:pPr marL="183515" indent="-170815" algn="just">
              <a:lnSpc>
                <a:spcPct val="100000"/>
              </a:lnSpc>
              <a:spcBef>
                <a:spcPts val="720"/>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算法描述：</a:t>
            </a:r>
            <a:endParaRPr sz="1200">
              <a:latin typeface="微软雅黑" panose="020B0503020204020204" charset="-122"/>
              <a:cs typeface="微软雅黑" panose="020B0503020204020204" charset="-122"/>
            </a:endParaRPr>
          </a:p>
          <a:p>
            <a:pPr marL="12700" marR="5080" algn="just">
              <a:lnSpc>
                <a:spcPct val="150000"/>
              </a:lnSpc>
            </a:pPr>
            <a:r>
              <a:rPr sz="1200" spc="-5" dirty="0">
                <a:solidFill>
                  <a:srgbClr val="070707"/>
                </a:solidFill>
                <a:latin typeface="微软雅黑" panose="020B0503020204020204" charset="-122"/>
                <a:cs typeface="微软雅黑" panose="020B0503020204020204" charset="-122"/>
              </a:rPr>
              <a:t>基于头肩检测算法，人体背面也可以计数，对区域内人数统计，若在一定时间阈值内， 人数小于 </a:t>
            </a:r>
            <a:r>
              <a:rPr sz="1200" dirty="0">
                <a:solidFill>
                  <a:srgbClr val="070707"/>
                </a:solidFill>
                <a:latin typeface="微软雅黑" panose="020B0503020204020204" charset="-122"/>
                <a:cs typeface="微软雅黑" panose="020B0503020204020204" charset="-122"/>
              </a:rPr>
              <a:t>1</a:t>
            </a:r>
            <a:r>
              <a:rPr sz="1200" spc="-10" dirty="0">
                <a:solidFill>
                  <a:srgbClr val="070707"/>
                </a:solidFill>
                <a:latin typeface="微软雅黑" panose="020B0503020204020204" charset="-122"/>
                <a:cs typeface="微软雅黑" panose="020B0503020204020204" charset="-122"/>
              </a:rPr>
              <a:t> 人则做离岗报警。</a:t>
            </a:r>
            <a:endParaRPr sz="1200">
              <a:latin typeface="微软雅黑" panose="020B0503020204020204" charset="-122"/>
              <a:cs typeface="微软雅黑" panose="020B0503020204020204" charset="-122"/>
            </a:endParaRPr>
          </a:p>
        </p:txBody>
      </p:sp>
      <p:sp>
        <p:nvSpPr>
          <p:cNvPr id="5" name="object 5"/>
          <p:cNvSpPr/>
          <p:nvPr/>
        </p:nvSpPr>
        <p:spPr>
          <a:xfrm>
            <a:off x="280352" y="778192"/>
            <a:ext cx="5831205" cy="2595880"/>
          </a:xfrm>
          <a:custGeom>
            <a:avLst/>
            <a:gdLst/>
            <a:ahLst/>
            <a:cxnLst/>
            <a:rect l="l" t="t" r="r" b="b"/>
            <a:pathLst>
              <a:path w="5831205" h="2595879">
                <a:moveTo>
                  <a:pt x="5826442" y="2595880"/>
                </a:moveTo>
                <a:lnTo>
                  <a:pt x="4762" y="2595880"/>
                </a:lnTo>
                <a:lnTo>
                  <a:pt x="3289" y="2595651"/>
                </a:lnTo>
                <a:lnTo>
                  <a:pt x="1968" y="2594965"/>
                </a:lnTo>
                <a:lnTo>
                  <a:pt x="914" y="2593911"/>
                </a:lnTo>
                <a:lnTo>
                  <a:pt x="228" y="2592590"/>
                </a:lnTo>
                <a:lnTo>
                  <a:pt x="0" y="2591117"/>
                </a:lnTo>
                <a:lnTo>
                  <a:pt x="0" y="4762"/>
                </a:lnTo>
                <a:lnTo>
                  <a:pt x="4762" y="0"/>
                </a:lnTo>
                <a:lnTo>
                  <a:pt x="5826442" y="0"/>
                </a:lnTo>
                <a:lnTo>
                  <a:pt x="5831205" y="4762"/>
                </a:lnTo>
                <a:lnTo>
                  <a:pt x="9525" y="4762"/>
                </a:lnTo>
                <a:lnTo>
                  <a:pt x="4762" y="9525"/>
                </a:lnTo>
                <a:lnTo>
                  <a:pt x="9525" y="9525"/>
                </a:lnTo>
                <a:lnTo>
                  <a:pt x="9525" y="2586355"/>
                </a:lnTo>
                <a:lnTo>
                  <a:pt x="4762" y="2586355"/>
                </a:lnTo>
                <a:lnTo>
                  <a:pt x="9525" y="2591117"/>
                </a:lnTo>
                <a:lnTo>
                  <a:pt x="5831205" y="2591117"/>
                </a:lnTo>
                <a:lnTo>
                  <a:pt x="5830976" y="2592590"/>
                </a:lnTo>
                <a:lnTo>
                  <a:pt x="5830290" y="2593911"/>
                </a:lnTo>
                <a:lnTo>
                  <a:pt x="5829236" y="2594965"/>
                </a:lnTo>
                <a:lnTo>
                  <a:pt x="5827915" y="2595651"/>
                </a:lnTo>
                <a:lnTo>
                  <a:pt x="5826442" y="2595880"/>
                </a:lnTo>
                <a:close/>
              </a:path>
              <a:path w="5831205" h="2595879">
                <a:moveTo>
                  <a:pt x="9525" y="9525"/>
                </a:moveTo>
                <a:lnTo>
                  <a:pt x="4762" y="9525"/>
                </a:lnTo>
                <a:lnTo>
                  <a:pt x="9525" y="4762"/>
                </a:lnTo>
                <a:lnTo>
                  <a:pt x="9525" y="9525"/>
                </a:lnTo>
                <a:close/>
              </a:path>
              <a:path w="5831205" h="2595879">
                <a:moveTo>
                  <a:pt x="5821680" y="9525"/>
                </a:moveTo>
                <a:lnTo>
                  <a:pt x="9525" y="9525"/>
                </a:lnTo>
                <a:lnTo>
                  <a:pt x="9525" y="4762"/>
                </a:lnTo>
                <a:lnTo>
                  <a:pt x="5821680" y="4762"/>
                </a:lnTo>
                <a:lnTo>
                  <a:pt x="5821680" y="9525"/>
                </a:lnTo>
                <a:close/>
              </a:path>
              <a:path w="5831205" h="2595879">
                <a:moveTo>
                  <a:pt x="5821680" y="2591117"/>
                </a:moveTo>
                <a:lnTo>
                  <a:pt x="5821680" y="4762"/>
                </a:lnTo>
                <a:lnTo>
                  <a:pt x="5826442" y="9525"/>
                </a:lnTo>
                <a:lnTo>
                  <a:pt x="5831205" y="9525"/>
                </a:lnTo>
                <a:lnTo>
                  <a:pt x="5831205" y="2586355"/>
                </a:lnTo>
                <a:lnTo>
                  <a:pt x="5826442" y="2586355"/>
                </a:lnTo>
                <a:lnTo>
                  <a:pt x="5821680" y="2591117"/>
                </a:lnTo>
                <a:close/>
              </a:path>
              <a:path w="5831205" h="2595879">
                <a:moveTo>
                  <a:pt x="5831205" y="9525"/>
                </a:moveTo>
                <a:lnTo>
                  <a:pt x="5826442" y="9525"/>
                </a:lnTo>
                <a:lnTo>
                  <a:pt x="5821680" y="4762"/>
                </a:lnTo>
                <a:lnTo>
                  <a:pt x="5831205" y="4762"/>
                </a:lnTo>
                <a:lnTo>
                  <a:pt x="5831205" y="9525"/>
                </a:lnTo>
                <a:close/>
              </a:path>
              <a:path w="5831205" h="2595879">
                <a:moveTo>
                  <a:pt x="9525" y="2591117"/>
                </a:moveTo>
                <a:lnTo>
                  <a:pt x="4762" y="2586355"/>
                </a:lnTo>
                <a:lnTo>
                  <a:pt x="9525" y="2586355"/>
                </a:lnTo>
                <a:lnTo>
                  <a:pt x="9525" y="2591117"/>
                </a:lnTo>
                <a:close/>
              </a:path>
              <a:path w="5831205" h="2595879">
                <a:moveTo>
                  <a:pt x="5821680" y="2591117"/>
                </a:moveTo>
                <a:lnTo>
                  <a:pt x="9525" y="2591117"/>
                </a:lnTo>
                <a:lnTo>
                  <a:pt x="9525" y="2586355"/>
                </a:lnTo>
                <a:lnTo>
                  <a:pt x="5821680" y="2586355"/>
                </a:lnTo>
                <a:lnTo>
                  <a:pt x="5821680" y="2591117"/>
                </a:lnTo>
                <a:close/>
              </a:path>
              <a:path w="5831205" h="2595879">
                <a:moveTo>
                  <a:pt x="5831205" y="2591117"/>
                </a:moveTo>
                <a:lnTo>
                  <a:pt x="5821680" y="2591117"/>
                </a:lnTo>
                <a:lnTo>
                  <a:pt x="5826442" y="2586355"/>
                </a:lnTo>
                <a:lnTo>
                  <a:pt x="5831205" y="2586355"/>
                </a:lnTo>
                <a:lnTo>
                  <a:pt x="5831205" y="2591117"/>
                </a:lnTo>
                <a:close/>
              </a:path>
            </a:pathLst>
          </a:custGeom>
          <a:solidFill>
            <a:srgbClr val="C00000"/>
          </a:solidFill>
        </p:spPr>
        <p:txBody>
          <a:bodyPr wrap="square" lIns="0" tIns="0" rIns="0" bIns="0" rtlCol="0"/>
          <a:lstStyle/>
          <a:p/>
        </p:txBody>
      </p:sp>
      <p:sp>
        <p:nvSpPr>
          <p:cNvPr id="6" name="object 6"/>
          <p:cNvSpPr txBox="1"/>
          <p:nvPr/>
        </p:nvSpPr>
        <p:spPr>
          <a:xfrm>
            <a:off x="6363334" y="920115"/>
            <a:ext cx="2616200" cy="2381885"/>
          </a:xfrm>
          <a:prstGeom prst="rect">
            <a:avLst/>
          </a:prstGeom>
        </p:spPr>
        <p:txBody>
          <a:bodyPr vert="horz" wrap="square" lIns="0" tIns="12700" rIns="0" bIns="0" rtlCol="0">
            <a:spAutoFit/>
          </a:bodyPr>
          <a:lstStyle/>
          <a:p>
            <a:pPr marL="183515" indent="-170815">
              <a:lnSpc>
                <a:spcPct val="100000"/>
              </a:lnSpc>
              <a:spcBef>
                <a:spcPts val="100"/>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场景描述：</a:t>
            </a:r>
            <a:endParaRPr sz="1200">
              <a:latin typeface="微软雅黑" panose="020B0503020204020204" charset="-122"/>
              <a:cs typeface="微软雅黑" panose="020B0503020204020204" charset="-122"/>
            </a:endParaRPr>
          </a:p>
          <a:p>
            <a:pPr marL="12700" marR="5080" algn="just">
              <a:lnSpc>
                <a:spcPts val="2440"/>
              </a:lnSpc>
              <a:spcBef>
                <a:spcPts val="175"/>
              </a:spcBef>
            </a:pPr>
            <a:r>
              <a:rPr sz="1200" dirty="0">
                <a:solidFill>
                  <a:srgbClr val="070707"/>
                </a:solidFill>
                <a:latin typeface="Microsoft JhengHei" panose="020B0604030504040204" charset="-120"/>
                <a:cs typeface="Microsoft JhengHei" panose="020B0604030504040204" charset="-120"/>
              </a:rPr>
              <a:t>通过前端</a:t>
            </a:r>
            <a:r>
              <a:rPr sz="1200" spc="-20" dirty="0">
                <a:solidFill>
                  <a:srgbClr val="070707"/>
                </a:solidFill>
                <a:latin typeface="Microsoft JhengHei" panose="020B0604030504040204" charset="-120"/>
                <a:cs typeface="Microsoft JhengHei" panose="020B0604030504040204" charset="-120"/>
              </a:rPr>
              <a:t>AI</a:t>
            </a:r>
            <a:r>
              <a:rPr sz="1200" spc="-5" dirty="0">
                <a:solidFill>
                  <a:srgbClr val="070707"/>
                </a:solidFill>
                <a:latin typeface="Microsoft JhengHei" panose="020B0604030504040204" charset="-120"/>
                <a:cs typeface="Microsoft JhengHei" panose="020B0604030504040204" charset="-120"/>
              </a:rPr>
              <a:t>视频摄像头感知系统，结合算法，对特定区域人员倒地行为进行报警，管理人员可在系统看到报警具体信</a:t>
            </a:r>
            <a:endParaRPr sz="1200">
              <a:latin typeface="Microsoft JhengHei" panose="020B0604030504040204" charset="-120"/>
              <a:cs typeface="Microsoft JhengHei" panose="020B0604030504040204" charset="-120"/>
            </a:endParaRPr>
          </a:p>
          <a:p>
            <a:pPr marL="12700">
              <a:lnSpc>
                <a:spcPct val="100000"/>
              </a:lnSpc>
              <a:spcBef>
                <a:spcPts val="845"/>
              </a:spcBef>
            </a:pPr>
            <a:r>
              <a:rPr sz="1200" dirty="0">
                <a:solidFill>
                  <a:srgbClr val="070707"/>
                </a:solidFill>
                <a:latin typeface="Microsoft JhengHei" panose="020B0604030504040204" charset="-120"/>
                <a:cs typeface="Microsoft JhengHei" panose="020B0604030504040204" charset="-120"/>
              </a:rPr>
              <a:t>息并辅助管理人员对员工有效监管</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p>
            <a:pPr marL="183515" indent="-170815">
              <a:lnSpc>
                <a:spcPct val="100000"/>
              </a:lnSpc>
              <a:spcBef>
                <a:spcPts val="1005"/>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算法描述：</a:t>
            </a:r>
            <a:endParaRPr sz="1200">
              <a:latin typeface="微软雅黑" panose="020B0503020204020204" charset="-122"/>
              <a:cs typeface="微软雅黑" panose="020B0503020204020204" charset="-122"/>
            </a:endParaRPr>
          </a:p>
          <a:p>
            <a:pPr marL="12700" marR="5080">
              <a:lnSpc>
                <a:spcPts val="2520"/>
              </a:lnSpc>
            </a:pPr>
            <a:r>
              <a:rPr sz="1200" spc="-5" dirty="0">
                <a:solidFill>
                  <a:srgbClr val="070707"/>
                </a:solidFill>
                <a:latin typeface="Microsoft JhengHei" panose="020B0604030504040204" charset="-120"/>
                <a:cs typeface="Microsoft JhengHei" panose="020B0604030504040204" charset="-120"/>
              </a:rPr>
              <a:t>基于视频算法实现实现特定区域人员倒</a:t>
            </a:r>
            <a:r>
              <a:rPr sz="1200" dirty="0">
                <a:solidFill>
                  <a:srgbClr val="070707"/>
                </a:solidFill>
                <a:latin typeface="Microsoft JhengHei" panose="020B0604030504040204" charset="-120"/>
                <a:cs typeface="Microsoft JhengHei" panose="020B0604030504040204" charset="-120"/>
              </a:rPr>
              <a:t>地自动报警的功能</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p:txBody>
      </p:sp>
      <p:grpSp>
        <p:nvGrpSpPr>
          <p:cNvPr id="7" name="object 7"/>
          <p:cNvGrpSpPr/>
          <p:nvPr/>
        </p:nvGrpSpPr>
        <p:grpSpPr>
          <a:xfrm>
            <a:off x="435609" y="771842"/>
            <a:ext cx="11677650" cy="3110230"/>
            <a:chOff x="435609" y="771842"/>
            <a:chExt cx="11677650" cy="3110230"/>
          </a:xfrm>
        </p:grpSpPr>
        <p:sp>
          <p:nvSpPr>
            <p:cNvPr id="8" name="object 8"/>
            <p:cNvSpPr/>
            <p:nvPr/>
          </p:nvSpPr>
          <p:spPr>
            <a:xfrm>
              <a:off x="6281737" y="771842"/>
              <a:ext cx="5831205" cy="2595880"/>
            </a:xfrm>
            <a:custGeom>
              <a:avLst/>
              <a:gdLst/>
              <a:ahLst/>
              <a:cxnLst/>
              <a:rect l="l" t="t" r="r" b="b"/>
              <a:pathLst>
                <a:path w="5831205" h="2595879">
                  <a:moveTo>
                    <a:pt x="5826442" y="2595880"/>
                  </a:moveTo>
                  <a:lnTo>
                    <a:pt x="4762" y="2595880"/>
                  </a:lnTo>
                  <a:lnTo>
                    <a:pt x="3289" y="2595651"/>
                  </a:lnTo>
                  <a:lnTo>
                    <a:pt x="1968" y="2594965"/>
                  </a:lnTo>
                  <a:lnTo>
                    <a:pt x="914" y="2593911"/>
                  </a:lnTo>
                  <a:lnTo>
                    <a:pt x="228" y="2592590"/>
                  </a:lnTo>
                  <a:lnTo>
                    <a:pt x="0" y="2591117"/>
                  </a:lnTo>
                  <a:lnTo>
                    <a:pt x="0" y="4762"/>
                  </a:lnTo>
                  <a:lnTo>
                    <a:pt x="4762" y="0"/>
                  </a:lnTo>
                  <a:lnTo>
                    <a:pt x="5826442" y="0"/>
                  </a:lnTo>
                  <a:lnTo>
                    <a:pt x="5831205" y="4762"/>
                  </a:lnTo>
                  <a:lnTo>
                    <a:pt x="9525" y="4762"/>
                  </a:lnTo>
                  <a:lnTo>
                    <a:pt x="4762" y="9525"/>
                  </a:lnTo>
                  <a:lnTo>
                    <a:pt x="9525" y="9525"/>
                  </a:lnTo>
                  <a:lnTo>
                    <a:pt x="9525" y="2586355"/>
                  </a:lnTo>
                  <a:lnTo>
                    <a:pt x="4762" y="2586355"/>
                  </a:lnTo>
                  <a:lnTo>
                    <a:pt x="9525" y="2591117"/>
                  </a:lnTo>
                  <a:lnTo>
                    <a:pt x="5831205" y="2591117"/>
                  </a:lnTo>
                  <a:lnTo>
                    <a:pt x="5830976" y="2592590"/>
                  </a:lnTo>
                  <a:lnTo>
                    <a:pt x="5830290" y="2593911"/>
                  </a:lnTo>
                  <a:lnTo>
                    <a:pt x="5829236" y="2594965"/>
                  </a:lnTo>
                  <a:lnTo>
                    <a:pt x="5827915" y="2595651"/>
                  </a:lnTo>
                  <a:lnTo>
                    <a:pt x="5826442" y="2595880"/>
                  </a:lnTo>
                  <a:close/>
                </a:path>
                <a:path w="5831205" h="2595879">
                  <a:moveTo>
                    <a:pt x="9525" y="9525"/>
                  </a:moveTo>
                  <a:lnTo>
                    <a:pt x="4762" y="9525"/>
                  </a:lnTo>
                  <a:lnTo>
                    <a:pt x="9525" y="4762"/>
                  </a:lnTo>
                  <a:lnTo>
                    <a:pt x="9525" y="9525"/>
                  </a:lnTo>
                  <a:close/>
                </a:path>
                <a:path w="5831205" h="2595879">
                  <a:moveTo>
                    <a:pt x="5821680" y="9525"/>
                  </a:moveTo>
                  <a:lnTo>
                    <a:pt x="9525" y="9525"/>
                  </a:lnTo>
                  <a:lnTo>
                    <a:pt x="9525" y="4762"/>
                  </a:lnTo>
                  <a:lnTo>
                    <a:pt x="5821680" y="4762"/>
                  </a:lnTo>
                  <a:lnTo>
                    <a:pt x="5821680" y="9525"/>
                  </a:lnTo>
                  <a:close/>
                </a:path>
                <a:path w="5831205" h="2595879">
                  <a:moveTo>
                    <a:pt x="5821680" y="2591117"/>
                  </a:moveTo>
                  <a:lnTo>
                    <a:pt x="5821680" y="4762"/>
                  </a:lnTo>
                  <a:lnTo>
                    <a:pt x="5826442" y="9525"/>
                  </a:lnTo>
                  <a:lnTo>
                    <a:pt x="5831205" y="9525"/>
                  </a:lnTo>
                  <a:lnTo>
                    <a:pt x="5831205" y="2586355"/>
                  </a:lnTo>
                  <a:lnTo>
                    <a:pt x="5826442" y="2586355"/>
                  </a:lnTo>
                  <a:lnTo>
                    <a:pt x="5821680" y="2591117"/>
                  </a:lnTo>
                  <a:close/>
                </a:path>
                <a:path w="5831205" h="2595879">
                  <a:moveTo>
                    <a:pt x="5831205" y="9525"/>
                  </a:moveTo>
                  <a:lnTo>
                    <a:pt x="5826442" y="9525"/>
                  </a:lnTo>
                  <a:lnTo>
                    <a:pt x="5821680" y="4762"/>
                  </a:lnTo>
                  <a:lnTo>
                    <a:pt x="5831205" y="4762"/>
                  </a:lnTo>
                  <a:lnTo>
                    <a:pt x="5831205" y="9525"/>
                  </a:lnTo>
                  <a:close/>
                </a:path>
                <a:path w="5831205" h="2595879">
                  <a:moveTo>
                    <a:pt x="9525" y="2591117"/>
                  </a:moveTo>
                  <a:lnTo>
                    <a:pt x="4762" y="2586355"/>
                  </a:lnTo>
                  <a:lnTo>
                    <a:pt x="9525" y="2586355"/>
                  </a:lnTo>
                  <a:lnTo>
                    <a:pt x="9525" y="2591117"/>
                  </a:lnTo>
                  <a:close/>
                </a:path>
                <a:path w="5831205" h="2595879">
                  <a:moveTo>
                    <a:pt x="5821680" y="2591117"/>
                  </a:moveTo>
                  <a:lnTo>
                    <a:pt x="9525" y="2591117"/>
                  </a:lnTo>
                  <a:lnTo>
                    <a:pt x="9525" y="2586355"/>
                  </a:lnTo>
                  <a:lnTo>
                    <a:pt x="5821680" y="2586355"/>
                  </a:lnTo>
                  <a:lnTo>
                    <a:pt x="5821680" y="2591117"/>
                  </a:lnTo>
                  <a:close/>
                </a:path>
                <a:path w="5831205" h="2595879">
                  <a:moveTo>
                    <a:pt x="5831205" y="2591117"/>
                  </a:moveTo>
                  <a:lnTo>
                    <a:pt x="5821680" y="2591117"/>
                  </a:lnTo>
                  <a:lnTo>
                    <a:pt x="5826442" y="2586355"/>
                  </a:lnTo>
                  <a:lnTo>
                    <a:pt x="5831205" y="2586355"/>
                  </a:lnTo>
                  <a:lnTo>
                    <a:pt x="5831205" y="2591117"/>
                  </a:lnTo>
                  <a:close/>
                </a:path>
              </a:pathLst>
            </a:custGeom>
            <a:solidFill>
              <a:srgbClr val="C00000"/>
            </a:solidFill>
          </p:spPr>
          <p:txBody>
            <a:bodyPr wrap="square" lIns="0" tIns="0" rIns="0" bIns="0" rtlCol="0"/>
            <a:lstStyle/>
            <a:p/>
          </p:txBody>
        </p:sp>
        <p:pic>
          <p:nvPicPr>
            <p:cNvPr id="9" name="object 9"/>
            <p:cNvPicPr/>
            <p:nvPr/>
          </p:nvPicPr>
          <p:blipFill>
            <a:blip r:embed="rId2" cstate="print"/>
            <a:stretch>
              <a:fillRect/>
            </a:stretch>
          </p:blipFill>
          <p:spPr>
            <a:xfrm>
              <a:off x="9230867" y="877824"/>
              <a:ext cx="2778252" cy="2389631"/>
            </a:xfrm>
            <a:prstGeom prst="rect">
              <a:avLst/>
            </a:prstGeom>
          </p:spPr>
        </p:pic>
        <p:sp>
          <p:nvSpPr>
            <p:cNvPr id="10" name="object 10"/>
            <p:cNvSpPr/>
            <p:nvPr/>
          </p:nvSpPr>
          <p:spPr>
            <a:xfrm>
              <a:off x="9221342" y="868299"/>
              <a:ext cx="2797810" cy="2409190"/>
            </a:xfrm>
            <a:custGeom>
              <a:avLst/>
              <a:gdLst/>
              <a:ahLst/>
              <a:cxnLst/>
              <a:rect l="l" t="t" r="r" b="b"/>
              <a:pathLst>
                <a:path w="2797809" h="2409190">
                  <a:moveTo>
                    <a:pt x="2792539" y="2408681"/>
                  </a:moveTo>
                  <a:lnTo>
                    <a:pt x="4762" y="2408681"/>
                  </a:lnTo>
                  <a:lnTo>
                    <a:pt x="3289" y="2408453"/>
                  </a:lnTo>
                  <a:lnTo>
                    <a:pt x="1968" y="2407767"/>
                  </a:lnTo>
                  <a:lnTo>
                    <a:pt x="914" y="2406713"/>
                  </a:lnTo>
                  <a:lnTo>
                    <a:pt x="228" y="2405392"/>
                  </a:lnTo>
                  <a:lnTo>
                    <a:pt x="0" y="2403919"/>
                  </a:lnTo>
                  <a:lnTo>
                    <a:pt x="0" y="4762"/>
                  </a:lnTo>
                  <a:lnTo>
                    <a:pt x="4762" y="0"/>
                  </a:lnTo>
                  <a:lnTo>
                    <a:pt x="2792539" y="0"/>
                  </a:lnTo>
                  <a:lnTo>
                    <a:pt x="2797302" y="4762"/>
                  </a:lnTo>
                  <a:lnTo>
                    <a:pt x="9525" y="4762"/>
                  </a:lnTo>
                  <a:lnTo>
                    <a:pt x="4762" y="9524"/>
                  </a:lnTo>
                  <a:lnTo>
                    <a:pt x="9525" y="9524"/>
                  </a:lnTo>
                  <a:lnTo>
                    <a:pt x="9525" y="2399156"/>
                  </a:lnTo>
                  <a:lnTo>
                    <a:pt x="4762" y="2399156"/>
                  </a:lnTo>
                  <a:lnTo>
                    <a:pt x="9525" y="2403919"/>
                  </a:lnTo>
                  <a:lnTo>
                    <a:pt x="2797302" y="2403919"/>
                  </a:lnTo>
                  <a:lnTo>
                    <a:pt x="2797073" y="2405392"/>
                  </a:lnTo>
                  <a:lnTo>
                    <a:pt x="2796387" y="2406713"/>
                  </a:lnTo>
                  <a:lnTo>
                    <a:pt x="2795333" y="2407767"/>
                  </a:lnTo>
                  <a:lnTo>
                    <a:pt x="2794012" y="2408453"/>
                  </a:lnTo>
                  <a:lnTo>
                    <a:pt x="2792539" y="2408681"/>
                  </a:lnTo>
                  <a:close/>
                </a:path>
                <a:path w="2797809" h="2409190">
                  <a:moveTo>
                    <a:pt x="9525" y="9524"/>
                  </a:moveTo>
                  <a:lnTo>
                    <a:pt x="4762" y="9524"/>
                  </a:lnTo>
                  <a:lnTo>
                    <a:pt x="9525" y="4762"/>
                  </a:lnTo>
                  <a:lnTo>
                    <a:pt x="9525" y="9524"/>
                  </a:lnTo>
                  <a:close/>
                </a:path>
                <a:path w="2797809" h="2409190">
                  <a:moveTo>
                    <a:pt x="2787777" y="9524"/>
                  </a:moveTo>
                  <a:lnTo>
                    <a:pt x="9525" y="9524"/>
                  </a:lnTo>
                  <a:lnTo>
                    <a:pt x="9525" y="4762"/>
                  </a:lnTo>
                  <a:lnTo>
                    <a:pt x="2787777" y="4762"/>
                  </a:lnTo>
                  <a:lnTo>
                    <a:pt x="2787777" y="9524"/>
                  </a:lnTo>
                  <a:close/>
                </a:path>
                <a:path w="2797809" h="2409190">
                  <a:moveTo>
                    <a:pt x="2787777" y="2403919"/>
                  </a:moveTo>
                  <a:lnTo>
                    <a:pt x="2787777" y="4762"/>
                  </a:lnTo>
                  <a:lnTo>
                    <a:pt x="2792539" y="9524"/>
                  </a:lnTo>
                  <a:lnTo>
                    <a:pt x="2797302" y="9524"/>
                  </a:lnTo>
                  <a:lnTo>
                    <a:pt x="2797302" y="2399156"/>
                  </a:lnTo>
                  <a:lnTo>
                    <a:pt x="2792539" y="2399156"/>
                  </a:lnTo>
                  <a:lnTo>
                    <a:pt x="2787777" y="2403919"/>
                  </a:lnTo>
                  <a:close/>
                </a:path>
                <a:path w="2797809" h="2409190">
                  <a:moveTo>
                    <a:pt x="2797302" y="9524"/>
                  </a:moveTo>
                  <a:lnTo>
                    <a:pt x="2792539" y="9524"/>
                  </a:lnTo>
                  <a:lnTo>
                    <a:pt x="2787777" y="4762"/>
                  </a:lnTo>
                  <a:lnTo>
                    <a:pt x="2797302" y="4762"/>
                  </a:lnTo>
                  <a:lnTo>
                    <a:pt x="2797302" y="9524"/>
                  </a:lnTo>
                  <a:close/>
                </a:path>
                <a:path w="2797809" h="2409190">
                  <a:moveTo>
                    <a:pt x="9525" y="2403919"/>
                  </a:moveTo>
                  <a:lnTo>
                    <a:pt x="4762" y="2399156"/>
                  </a:lnTo>
                  <a:lnTo>
                    <a:pt x="9525" y="2399156"/>
                  </a:lnTo>
                  <a:lnTo>
                    <a:pt x="9525" y="2403919"/>
                  </a:lnTo>
                  <a:close/>
                </a:path>
                <a:path w="2797809" h="2409190">
                  <a:moveTo>
                    <a:pt x="2787777" y="2403919"/>
                  </a:moveTo>
                  <a:lnTo>
                    <a:pt x="9525" y="2403919"/>
                  </a:lnTo>
                  <a:lnTo>
                    <a:pt x="9525" y="2399156"/>
                  </a:lnTo>
                  <a:lnTo>
                    <a:pt x="2787777" y="2399156"/>
                  </a:lnTo>
                  <a:lnTo>
                    <a:pt x="2787777" y="2403919"/>
                  </a:lnTo>
                  <a:close/>
                </a:path>
                <a:path w="2797809" h="2409190">
                  <a:moveTo>
                    <a:pt x="2797302" y="2403919"/>
                  </a:moveTo>
                  <a:lnTo>
                    <a:pt x="2787777" y="2403919"/>
                  </a:lnTo>
                  <a:lnTo>
                    <a:pt x="2792539" y="2399156"/>
                  </a:lnTo>
                  <a:lnTo>
                    <a:pt x="2797302" y="2399156"/>
                  </a:lnTo>
                  <a:lnTo>
                    <a:pt x="2797302" y="2403919"/>
                  </a:lnTo>
                  <a:close/>
                </a:path>
              </a:pathLst>
            </a:custGeom>
            <a:solidFill>
              <a:srgbClr val="070707"/>
            </a:solidFill>
          </p:spPr>
          <p:txBody>
            <a:bodyPr wrap="square" lIns="0" tIns="0" rIns="0" bIns="0" rtlCol="0"/>
            <a:lstStyle/>
            <a:p/>
          </p:txBody>
        </p:sp>
        <p:sp>
          <p:nvSpPr>
            <p:cNvPr id="11" name="object 11"/>
            <p:cNvSpPr/>
            <p:nvPr/>
          </p:nvSpPr>
          <p:spPr>
            <a:xfrm>
              <a:off x="435610" y="3392715"/>
              <a:ext cx="2535555" cy="489584"/>
            </a:xfrm>
            <a:custGeom>
              <a:avLst/>
              <a:gdLst/>
              <a:ahLst/>
              <a:cxnLst/>
              <a:rect l="l" t="t" r="r" b="b"/>
              <a:pathLst>
                <a:path w="2535555" h="489585">
                  <a:moveTo>
                    <a:pt x="2535555" y="168541"/>
                  </a:moveTo>
                  <a:lnTo>
                    <a:pt x="1333334" y="168541"/>
                  </a:lnTo>
                  <a:lnTo>
                    <a:pt x="1333334" y="133756"/>
                  </a:lnTo>
                  <a:lnTo>
                    <a:pt x="1401533" y="133756"/>
                  </a:lnTo>
                  <a:lnTo>
                    <a:pt x="1399679" y="131902"/>
                  </a:lnTo>
                  <a:lnTo>
                    <a:pt x="1388833" y="121056"/>
                  </a:lnTo>
                  <a:lnTo>
                    <a:pt x="1281252" y="13474"/>
                  </a:lnTo>
                  <a:lnTo>
                    <a:pt x="1267777" y="0"/>
                  </a:lnTo>
                  <a:lnTo>
                    <a:pt x="1134021" y="133756"/>
                  </a:lnTo>
                  <a:lnTo>
                    <a:pt x="1202194" y="133756"/>
                  </a:lnTo>
                  <a:lnTo>
                    <a:pt x="1202194" y="168541"/>
                  </a:lnTo>
                  <a:lnTo>
                    <a:pt x="0" y="168541"/>
                  </a:lnTo>
                  <a:lnTo>
                    <a:pt x="0" y="489038"/>
                  </a:lnTo>
                  <a:lnTo>
                    <a:pt x="2535555" y="489038"/>
                  </a:lnTo>
                  <a:lnTo>
                    <a:pt x="2535555" y="482688"/>
                  </a:lnTo>
                  <a:lnTo>
                    <a:pt x="2535555" y="476338"/>
                  </a:lnTo>
                  <a:lnTo>
                    <a:pt x="2535555" y="181241"/>
                  </a:lnTo>
                  <a:lnTo>
                    <a:pt x="2535555" y="168541"/>
                  </a:lnTo>
                  <a:close/>
                </a:path>
              </a:pathLst>
            </a:custGeom>
            <a:solidFill>
              <a:srgbClr val="C00000"/>
            </a:solidFill>
          </p:spPr>
          <p:txBody>
            <a:bodyPr wrap="square" lIns="0" tIns="0" rIns="0" bIns="0" rtlCol="0"/>
            <a:lstStyle/>
            <a:p/>
          </p:txBody>
        </p:sp>
      </p:grpSp>
      <p:sp>
        <p:nvSpPr>
          <p:cNvPr id="12" name="object 12"/>
          <p:cNvSpPr txBox="1"/>
          <p:nvPr/>
        </p:nvSpPr>
        <p:spPr>
          <a:xfrm>
            <a:off x="361950" y="4181475"/>
            <a:ext cx="2768600" cy="2197100"/>
          </a:xfrm>
          <a:prstGeom prst="rect">
            <a:avLst/>
          </a:prstGeom>
        </p:spPr>
        <p:txBody>
          <a:bodyPr vert="horz" wrap="square" lIns="0" tIns="39369" rIns="0" bIns="0" rtlCol="0">
            <a:spAutoFit/>
          </a:bodyPr>
          <a:lstStyle/>
          <a:p>
            <a:pPr marL="183515" indent="-170815">
              <a:lnSpc>
                <a:spcPct val="100000"/>
              </a:lnSpc>
              <a:spcBef>
                <a:spcPts val="310"/>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场景描述：</a:t>
            </a:r>
            <a:endParaRPr sz="1200">
              <a:latin typeface="微软雅黑" panose="020B0503020204020204" charset="-122"/>
              <a:cs typeface="微软雅黑" panose="020B0503020204020204" charset="-122"/>
            </a:endParaRPr>
          </a:p>
          <a:p>
            <a:pPr marL="12700">
              <a:lnSpc>
                <a:spcPct val="100000"/>
              </a:lnSpc>
              <a:spcBef>
                <a:spcPts val="210"/>
              </a:spcBef>
            </a:pPr>
            <a:r>
              <a:rPr sz="1200" spc="-5" dirty="0">
                <a:solidFill>
                  <a:srgbClr val="070707"/>
                </a:solidFill>
                <a:latin typeface="Microsoft JhengHei" panose="020B0604030504040204" charset="-120"/>
                <a:cs typeface="Microsoft JhengHei" panose="020B0604030504040204" charset="-120"/>
              </a:rPr>
              <a:t>工业企业危险区域限定人员进入，部分</a:t>
            </a:r>
            <a:endParaRPr sz="1200">
              <a:latin typeface="Microsoft JhengHei" panose="020B0604030504040204" charset="-120"/>
              <a:cs typeface="Microsoft JhengHei" panose="020B0604030504040204" charset="-120"/>
            </a:endParaRPr>
          </a:p>
          <a:p>
            <a:pPr marL="12700">
              <a:lnSpc>
                <a:spcPct val="100000"/>
              </a:lnSpc>
              <a:spcBef>
                <a:spcPts val="360"/>
              </a:spcBef>
            </a:pPr>
            <a:r>
              <a:rPr sz="1200" dirty="0">
                <a:solidFill>
                  <a:srgbClr val="070707"/>
                </a:solidFill>
                <a:latin typeface="Microsoft JhengHei" panose="020B0604030504040204" charset="-120"/>
                <a:cs typeface="Microsoft JhengHei" panose="020B0604030504040204" charset="-120"/>
              </a:rPr>
              <a:t>区域未被允许的人员禁止进入等</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p>
            <a:pPr marL="183515" indent="-170815">
              <a:lnSpc>
                <a:spcPct val="100000"/>
              </a:lnSpc>
              <a:spcBef>
                <a:spcPts val="285"/>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算法描述：</a:t>
            </a:r>
            <a:endParaRPr sz="1200">
              <a:latin typeface="微软雅黑" panose="020B0503020204020204" charset="-122"/>
              <a:cs typeface="微软雅黑" panose="020B0503020204020204" charset="-122"/>
            </a:endParaRPr>
          </a:p>
          <a:p>
            <a:pPr marL="12700" marR="5080">
              <a:lnSpc>
                <a:spcPts val="1730"/>
              </a:lnSpc>
            </a:pPr>
            <a:r>
              <a:rPr sz="1200" spc="-5" dirty="0">
                <a:solidFill>
                  <a:srgbClr val="070707"/>
                </a:solidFill>
                <a:latin typeface="Microsoft JhengHei" panose="020B0604030504040204" charset="-120"/>
                <a:cs typeface="Microsoft JhengHei" panose="020B0604030504040204" charset="-120"/>
              </a:rPr>
              <a:t>按现场安全管控的需求，灵活标示出禁</a:t>
            </a:r>
            <a:r>
              <a:rPr sz="1200" dirty="0">
                <a:solidFill>
                  <a:srgbClr val="070707"/>
                </a:solidFill>
                <a:latin typeface="Microsoft JhengHei" panose="020B0604030504040204" charset="-120"/>
                <a:cs typeface="Microsoft JhengHei" panose="020B0604030504040204" charset="-120"/>
              </a:rPr>
              <a:t> </a:t>
            </a:r>
            <a:r>
              <a:rPr sz="1200" spc="-5" dirty="0">
                <a:solidFill>
                  <a:srgbClr val="070707"/>
                </a:solidFill>
                <a:latin typeface="Microsoft JhengHei" panose="020B0604030504040204" charset="-120"/>
                <a:cs typeface="Microsoft JhengHei" panose="020B0604030504040204" charset="-120"/>
              </a:rPr>
              <a:t>入区域，采用物联网、视频识别技术，对</a:t>
            </a:r>
            <a:r>
              <a:rPr sz="1200" spc="-10" dirty="0">
                <a:solidFill>
                  <a:srgbClr val="070707"/>
                </a:solidFill>
                <a:latin typeface="Microsoft JhengHei" panose="020B0604030504040204" charset="-120"/>
                <a:cs typeface="Microsoft JhengHei" panose="020B0604030504040204" charset="-120"/>
              </a:rPr>
              <a:t>于施工人 员误闯禁入区域行为进行现场</a:t>
            </a:r>
            <a:r>
              <a:rPr sz="1200" spc="-5" dirty="0">
                <a:solidFill>
                  <a:srgbClr val="070707"/>
                </a:solidFill>
                <a:latin typeface="Microsoft JhengHei" panose="020B0604030504040204" charset="-120"/>
                <a:cs typeface="Microsoft JhengHei" panose="020B0604030504040204" charset="-120"/>
              </a:rPr>
              <a:t>声光报警，并短信通知相关管理人员。危化品存储区域、储罐区等容易产生危险时间发生的地点，可在视频画面上规</a:t>
            </a:r>
            <a:endParaRPr sz="1200">
              <a:latin typeface="Microsoft JhengHei" panose="020B0604030504040204" charset="-120"/>
              <a:cs typeface="Microsoft JhengHei" panose="020B0604030504040204" charset="-120"/>
            </a:endParaRPr>
          </a:p>
        </p:txBody>
      </p:sp>
      <p:grpSp>
        <p:nvGrpSpPr>
          <p:cNvPr id="13" name="object 13"/>
          <p:cNvGrpSpPr/>
          <p:nvPr/>
        </p:nvGrpSpPr>
        <p:grpSpPr>
          <a:xfrm>
            <a:off x="280352" y="4141787"/>
            <a:ext cx="5831205" cy="2595880"/>
            <a:chOff x="280352" y="4141787"/>
            <a:chExt cx="5831205" cy="2595880"/>
          </a:xfrm>
        </p:grpSpPr>
        <p:sp>
          <p:nvSpPr>
            <p:cNvPr id="14" name="object 14"/>
            <p:cNvSpPr/>
            <p:nvPr/>
          </p:nvSpPr>
          <p:spPr>
            <a:xfrm>
              <a:off x="280352" y="4141787"/>
              <a:ext cx="5831205" cy="2595880"/>
            </a:xfrm>
            <a:custGeom>
              <a:avLst/>
              <a:gdLst/>
              <a:ahLst/>
              <a:cxnLst/>
              <a:rect l="l" t="t" r="r" b="b"/>
              <a:pathLst>
                <a:path w="5831205" h="2595879">
                  <a:moveTo>
                    <a:pt x="5826442" y="2595879"/>
                  </a:moveTo>
                  <a:lnTo>
                    <a:pt x="4762" y="2595879"/>
                  </a:lnTo>
                  <a:lnTo>
                    <a:pt x="3289" y="2595651"/>
                  </a:lnTo>
                  <a:lnTo>
                    <a:pt x="1968" y="2594965"/>
                  </a:lnTo>
                  <a:lnTo>
                    <a:pt x="914" y="2593911"/>
                  </a:lnTo>
                  <a:lnTo>
                    <a:pt x="228" y="2592590"/>
                  </a:lnTo>
                  <a:lnTo>
                    <a:pt x="0" y="2591117"/>
                  </a:lnTo>
                  <a:lnTo>
                    <a:pt x="0" y="4762"/>
                  </a:lnTo>
                  <a:lnTo>
                    <a:pt x="4762" y="0"/>
                  </a:lnTo>
                  <a:lnTo>
                    <a:pt x="5826442" y="0"/>
                  </a:lnTo>
                  <a:lnTo>
                    <a:pt x="5831205" y="4762"/>
                  </a:lnTo>
                  <a:lnTo>
                    <a:pt x="9525" y="4762"/>
                  </a:lnTo>
                  <a:lnTo>
                    <a:pt x="4762" y="9525"/>
                  </a:lnTo>
                  <a:lnTo>
                    <a:pt x="9525" y="9525"/>
                  </a:lnTo>
                  <a:lnTo>
                    <a:pt x="9525" y="2586354"/>
                  </a:lnTo>
                  <a:lnTo>
                    <a:pt x="4762" y="2586354"/>
                  </a:lnTo>
                  <a:lnTo>
                    <a:pt x="9525" y="2591117"/>
                  </a:lnTo>
                  <a:lnTo>
                    <a:pt x="5831205" y="2591117"/>
                  </a:lnTo>
                  <a:lnTo>
                    <a:pt x="5830976" y="2592590"/>
                  </a:lnTo>
                  <a:lnTo>
                    <a:pt x="5830290" y="2593911"/>
                  </a:lnTo>
                  <a:lnTo>
                    <a:pt x="5829236" y="2594965"/>
                  </a:lnTo>
                  <a:lnTo>
                    <a:pt x="5827915" y="2595651"/>
                  </a:lnTo>
                  <a:lnTo>
                    <a:pt x="5826442" y="2595879"/>
                  </a:lnTo>
                  <a:close/>
                </a:path>
                <a:path w="5831205" h="2595879">
                  <a:moveTo>
                    <a:pt x="9525" y="9525"/>
                  </a:moveTo>
                  <a:lnTo>
                    <a:pt x="4762" y="9525"/>
                  </a:lnTo>
                  <a:lnTo>
                    <a:pt x="9525" y="4762"/>
                  </a:lnTo>
                  <a:lnTo>
                    <a:pt x="9525" y="9525"/>
                  </a:lnTo>
                  <a:close/>
                </a:path>
                <a:path w="5831205" h="2595879">
                  <a:moveTo>
                    <a:pt x="5821680" y="9525"/>
                  </a:moveTo>
                  <a:lnTo>
                    <a:pt x="9525" y="9525"/>
                  </a:lnTo>
                  <a:lnTo>
                    <a:pt x="9525" y="4762"/>
                  </a:lnTo>
                  <a:lnTo>
                    <a:pt x="5821680" y="4762"/>
                  </a:lnTo>
                  <a:lnTo>
                    <a:pt x="5821680" y="9525"/>
                  </a:lnTo>
                  <a:close/>
                </a:path>
                <a:path w="5831205" h="2595879">
                  <a:moveTo>
                    <a:pt x="5821680" y="2591117"/>
                  </a:moveTo>
                  <a:lnTo>
                    <a:pt x="5821680" y="4762"/>
                  </a:lnTo>
                  <a:lnTo>
                    <a:pt x="5826442" y="9525"/>
                  </a:lnTo>
                  <a:lnTo>
                    <a:pt x="5831205" y="9525"/>
                  </a:lnTo>
                  <a:lnTo>
                    <a:pt x="5831205" y="2586354"/>
                  </a:lnTo>
                  <a:lnTo>
                    <a:pt x="5826442" y="2586354"/>
                  </a:lnTo>
                  <a:lnTo>
                    <a:pt x="5821680" y="2591117"/>
                  </a:lnTo>
                  <a:close/>
                </a:path>
                <a:path w="5831205" h="2595879">
                  <a:moveTo>
                    <a:pt x="5831205" y="9525"/>
                  </a:moveTo>
                  <a:lnTo>
                    <a:pt x="5826442" y="9525"/>
                  </a:lnTo>
                  <a:lnTo>
                    <a:pt x="5821680" y="4762"/>
                  </a:lnTo>
                  <a:lnTo>
                    <a:pt x="5831205" y="4762"/>
                  </a:lnTo>
                  <a:lnTo>
                    <a:pt x="5831205" y="9525"/>
                  </a:lnTo>
                  <a:close/>
                </a:path>
                <a:path w="5831205" h="2595879">
                  <a:moveTo>
                    <a:pt x="9525" y="2591117"/>
                  </a:moveTo>
                  <a:lnTo>
                    <a:pt x="4762" y="2586354"/>
                  </a:lnTo>
                  <a:lnTo>
                    <a:pt x="9525" y="2586354"/>
                  </a:lnTo>
                  <a:lnTo>
                    <a:pt x="9525" y="2591117"/>
                  </a:lnTo>
                  <a:close/>
                </a:path>
                <a:path w="5831205" h="2595879">
                  <a:moveTo>
                    <a:pt x="5821680" y="2591117"/>
                  </a:moveTo>
                  <a:lnTo>
                    <a:pt x="9525" y="2591117"/>
                  </a:lnTo>
                  <a:lnTo>
                    <a:pt x="9525" y="2586354"/>
                  </a:lnTo>
                  <a:lnTo>
                    <a:pt x="5821680" y="2586354"/>
                  </a:lnTo>
                  <a:lnTo>
                    <a:pt x="5821680" y="2591117"/>
                  </a:lnTo>
                  <a:close/>
                </a:path>
                <a:path w="5831205" h="2595879">
                  <a:moveTo>
                    <a:pt x="5831205" y="2591117"/>
                  </a:moveTo>
                  <a:lnTo>
                    <a:pt x="5821680" y="2591117"/>
                  </a:lnTo>
                  <a:lnTo>
                    <a:pt x="5826442" y="2586354"/>
                  </a:lnTo>
                  <a:lnTo>
                    <a:pt x="5831205" y="2586354"/>
                  </a:lnTo>
                  <a:lnTo>
                    <a:pt x="5831205" y="2591117"/>
                  </a:lnTo>
                  <a:close/>
                </a:path>
              </a:pathLst>
            </a:custGeom>
            <a:solidFill>
              <a:srgbClr val="C00000"/>
            </a:solidFill>
          </p:spPr>
          <p:txBody>
            <a:bodyPr wrap="square" lIns="0" tIns="0" rIns="0" bIns="0" rtlCol="0"/>
            <a:lstStyle/>
            <a:p/>
          </p:txBody>
        </p:sp>
        <p:pic>
          <p:nvPicPr>
            <p:cNvPr id="15" name="object 15"/>
            <p:cNvPicPr/>
            <p:nvPr/>
          </p:nvPicPr>
          <p:blipFill>
            <a:blip r:embed="rId3" cstate="print"/>
            <a:stretch>
              <a:fillRect/>
            </a:stretch>
          </p:blipFill>
          <p:spPr>
            <a:xfrm>
              <a:off x="3227832" y="4226052"/>
              <a:ext cx="2773680" cy="2407920"/>
            </a:xfrm>
            <a:prstGeom prst="rect">
              <a:avLst/>
            </a:prstGeom>
          </p:spPr>
        </p:pic>
      </p:grpSp>
      <p:sp>
        <p:nvSpPr>
          <p:cNvPr id="16" name="object 16"/>
          <p:cNvSpPr txBox="1"/>
          <p:nvPr/>
        </p:nvSpPr>
        <p:spPr>
          <a:xfrm>
            <a:off x="6363334" y="4171314"/>
            <a:ext cx="2768600" cy="2200910"/>
          </a:xfrm>
          <a:prstGeom prst="rect">
            <a:avLst/>
          </a:prstGeom>
        </p:spPr>
        <p:txBody>
          <a:bodyPr vert="horz" wrap="square" lIns="0" tIns="94615" rIns="0" bIns="0" rtlCol="0">
            <a:spAutoFit/>
          </a:bodyPr>
          <a:lstStyle/>
          <a:p>
            <a:pPr marL="183515" indent="-170815">
              <a:lnSpc>
                <a:spcPct val="100000"/>
              </a:lnSpc>
              <a:spcBef>
                <a:spcPts val="745"/>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场景描述：</a:t>
            </a:r>
            <a:endParaRPr sz="1200">
              <a:latin typeface="微软雅黑" panose="020B0503020204020204" charset="-122"/>
              <a:cs typeface="微软雅黑" panose="020B0503020204020204" charset="-122"/>
            </a:endParaRPr>
          </a:p>
          <a:p>
            <a:pPr marL="12700" marR="5080">
              <a:lnSpc>
                <a:spcPts val="2160"/>
              </a:lnSpc>
              <a:spcBef>
                <a:spcPts val="115"/>
              </a:spcBef>
            </a:pPr>
            <a:r>
              <a:rPr sz="1200" spc="-5" dirty="0">
                <a:solidFill>
                  <a:srgbClr val="070707"/>
                </a:solidFill>
                <a:latin typeface="Microsoft JhengHei" panose="020B0604030504040204" charset="-120"/>
                <a:cs typeface="Microsoft JhengHei" panose="020B0604030504040204" charset="-120"/>
              </a:rPr>
              <a:t>工业企业尤其化工企业厂区内是全区域</a:t>
            </a:r>
            <a:r>
              <a:rPr sz="1200" dirty="0">
                <a:solidFill>
                  <a:srgbClr val="070707"/>
                </a:solidFill>
                <a:latin typeface="Microsoft JhengHei" panose="020B0604030504040204" charset="-120"/>
                <a:cs typeface="Microsoft JhengHei" panose="020B0604030504040204" charset="-120"/>
              </a:rPr>
              <a:t> </a:t>
            </a:r>
            <a:r>
              <a:rPr sz="1200" spc="-5" dirty="0">
                <a:solidFill>
                  <a:srgbClr val="070707"/>
                </a:solidFill>
                <a:latin typeface="Microsoft JhengHei" panose="020B0604030504040204" charset="-120"/>
                <a:cs typeface="Microsoft JhengHei" panose="020B0604030504040204" charset="-120"/>
              </a:rPr>
              <a:t>禁止吸烟，先存在部分员工安全意识差、存在侥幸心理，躲在一些监管不到区域</a:t>
            </a:r>
            <a:endParaRPr sz="1200">
              <a:latin typeface="Microsoft JhengHei" panose="020B0604030504040204" charset="-120"/>
              <a:cs typeface="Microsoft JhengHei" panose="020B0604030504040204" charset="-120"/>
            </a:endParaRPr>
          </a:p>
          <a:p>
            <a:pPr marL="12700">
              <a:lnSpc>
                <a:spcPct val="100000"/>
              </a:lnSpc>
              <a:spcBef>
                <a:spcPts val="605"/>
              </a:spcBef>
            </a:pPr>
            <a:r>
              <a:rPr sz="1200" dirty="0">
                <a:solidFill>
                  <a:srgbClr val="070707"/>
                </a:solidFill>
                <a:latin typeface="Microsoft JhengHei" panose="020B0604030504040204" charset="-120"/>
                <a:cs typeface="Microsoft JhengHei" panose="020B0604030504040204" charset="-120"/>
              </a:rPr>
              <a:t>偷偷吸烟，形成潜在的安全隐患</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p>
            <a:pPr marL="183515" indent="-170815">
              <a:lnSpc>
                <a:spcPct val="100000"/>
              </a:lnSpc>
              <a:spcBef>
                <a:spcPts val="720"/>
              </a:spcBef>
              <a:buFont typeface="Wingdings" panose="05000000000000000000"/>
              <a:buChar char=""/>
              <a:tabLst>
                <a:tab pos="183515" algn="l"/>
              </a:tabLst>
            </a:pPr>
            <a:r>
              <a:rPr sz="1200" b="1" spc="-10" dirty="0">
                <a:solidFill>
                  <a:srgbClr val="C00000"/>
                </a:solidFill>
                <a:latin typeface="微软雅黑" panose="020B0503020204020204" charset="-122"/>
                <a:cs typeface="微软雅黑" panose="020B0503020204020204" charset="-122"/>
              </a:rPr>
              <a:t>算法描述：</a:t>
            </a:r>
            <a:endParaRPr sz="1200">
              <a:latin typeface="微软雅黑" panose="020B0503020204020204" charset="-122"/>
              <a:cs typeface="微软雅黑" panose="020B0503020204020204" charset="-122"/>
            </a:endParaRPr>
          </a:p>
          <a:p>
            <a:pPr marL="12700" marR="157480">
              <a:lnSpc>
                <a:spcPts val="2160"/>
              </a:lnSpc>
              <a:spcBef>
                <a:spcPts val="25"/>
              </a:spcBef>
            </a:pPr>
            <a:r>
              <a:rPr sz="1200" spc="-5" dirty="0">
                <a:solidFill>
                  <a:srgbClr val="070707"/>
                </a:solidFill>
                <a:latin typeface="Microsoft JhengHei" panose="020B0604030504040204" charset="-120"/>
                <a:cs typeface="Microsoft JhengHei" panose="020B0604030504040204" charset="-120"/>
              </a:rPr>
              <a:t>对动态视频或抓拍照片中的人员进行分析，对于人员吸烟的行为进行实时的检</a:t>
            </a:r>
            <a:endParaRPr sz="1200">
              <a:latin typeface="Microsoft JhengHei" panose="020B0604030504040204" charset="-120"/>
              <a:cs typeface="Microsoft JhengHei" panose="020B0604030504040204" charset="-120"/>
            </a:endParaRPr>
          </a:p>
        </p:txBody>
      </p:sp>
      <p:grpSp>
        <p:nvGrpSpPr>
          <p:cNvPr id="17" name="object 17"/>
          <p:cNvGrpSpPr/>
          <p:nvPr/>
        </p:nvGrpSpPr>
        <p:grpSpPr>
          <a:xfrm>
            <a:off x="6281737" y="4141152"/>
            <a:ext cx="5831205" cy="2595880"/>
            <a:chOff x="6281737" y="4141152"/>
            <a:chExt cx="5831205" cy="2595880"/>
          </a:xfrm>
        </p:grpSpPr>
        <p:sp>
          <p:nvSpPr>
            <p:cNvPr id="18" name="object 18"/>
            <p:cNvSpPr/>
            <p:nvPr/>
          </p:nvSpPr>
          <p:spPr>
            <a:xfrm>
              <a:off x="6281737" y="4141152"/>
              <a:ext cx="5831205" cy="2595880"/>
            </a:xfrm>
            <a:custGeom>
              <a:avLst/>
              <a:gdLst/>
              <a:ahLst/>
              <a:cxnLst/>
              <a:rect l="l" t="t" r="r" b="b"/>
              <a:pathLst>
                <a:path w="5831205" h="2595879">
                  <a:moveTo>
                    <a:pt x="5826442" y="2595880"/>
                  </a:moveTo>
                  <a:lnTo>
                    <a:pt x="4762" y="2595880"/>
                  </a:lnTo>
                  <a:lnTo>
                    <a:pt x="3289" y="2595651"/>
                  </a:lnTo>
                  <a:lnTo>
                    <a:pt x="1968" y="2594965"/>
                  </a:lnTo>
                  <a:lnTo>
                    <a:pt x="914" y="2593911"/>
                  </a:lnTo>
                  <a:lnTo>
                    <a:pt x="228" y="2592590"/>
                  </a:lnTo>
                  <a:lnTo>
                    <a:pt x="0" y="2591117"/>
                  </a:lnTo>
                  <a:lnTo>
                    <a:pt x="0" y="4762"/>
                  </a:lnTo>
                  <a:lnTo>
                    <a:pt x="4762" y="0"/>
                  </a:lnTo>
                  <a:lnTo>
                    <a:pt x="5826442" y="0"/>
                  </a:lnTo>
                  <a:lnTo>
                    <a:pt x="5831205" y="4762"/>
                  </a:lnTo>
                  <a:lnTo>
                    <a:pt x="9525" y="4762"/>
                  </a:lnTo>
                  <a:lnTo>
                    <a:pt x="4762" y="9525"/>
                  </a:lnTo>
                  <a:lnTo>
                    <a:pt x="9525" y="9525"/>
                  </a:lnTo>
                  <a:lnTo>
                    <a:pt x="9525" y="2586355"/>
                  </a:lnTo>
                  <a:lnTo>
                    <a:pt x="4762" y="2586355"/>
                  </a:lnTo>
                  <a:lnTo>
                    <a:pt x="9525" y="2591117"/>
                  </a:lnTo>
                  <a:lnTo>
                    <a:pt x="5831205" y="2591117"/>
                  </a:lnTo>
                  <a:lnTo>
                    <a:pt x="5830976" y="2592590"/>
                  </a:lnTo>
                  <a:lnTo>
                    <a:pt x="5830290" y="2593911"/>
                  </a:lnTo>
                  <a:lnTo>
                    <a:pt x="5829236" y="2594965"/>
                  </a:lnTo>
                  <a:lnTo>
                    <a:pt x="5827915" y="2595651"/>
                  </a:lnTo>
                  <a:lnTo>
                    <a:pt x="5826442" y="2595880"/>
                  </a:lnTo>
                  <a:close/>
                </a:path>
                <a:path w="5831205" h="2595879">
                  <a:moveTo>
                    <a:pt x="9525" y="9525"/>
                  </a:moveTo>
                  <a:lnTo>
                    <a:pt x="4762" y="9525"/>
                  </a:lnTo>
                  <a:lnTo>
                    <a:pt x="9525" y="4762"/>
                  </a:lnTo>
                  <a:lnTo>
                    <a:pt x="9525" y="9525"/>
                  </a:lnTo>
                  <a:close/>
                </a:path>
                <a:path w="5831205" h="2595879">
                  <a:moveTo>
                    <a:pt x="5821680" y="9525"/>
                  </a:moveTo>
                  <a:lnTo>
                    <a:pt x="9525" y="9525"/>
                  </a:lnTo>
                  <a:lnTo>
                    <a:pt x="9525" y="4762"/>
                  </a:lnTo>
                  <a:lnTo>
                    <a:pt x="5821680" y="4762"/>
                  </a:lnTo>
                  <a:lnTo>
                    <a:pt x="5821680" y="9525"/>
                  </a:lnTo>
                  <a:close/>
                </a:path>
                <a:path w="5831205" h="2595879">
                  <a:moveTo>
                    <a:pt x="5821680" y="2591117"/>
                  </a:moveTo>
                  <a:lnTo>
                    <a:pt x="5821680" y="4762"/>
                  </a:lnTo>
                  <a:lnTo>
                    <a:pt x="5826442" y="9525"/>
                  </a:lnTo>
                  <a:lnTo>
                    <a:pt x="5831205" y="9525"/>
                  </a:lnTo>
                  <a:lnTo>
                    <a:pt x="5831205" y="2586355"/>
                  </a:lnTo>
                  <a:lnTo>
                    <a:pt x="5826442" y="2586355"/>
                  </a:lnTo>
                  <a:lnTo>
                    <a:pt x="5821680" y="2591117"/>
                  </a:lnTo>
                  <a:close/>
                </a:path>
                <a:path w="5831205" h="2595879">
                  <a:moveTo>
                    <a:pt x="5831205" y="9525"/>
                  </a:moveTo>
                  <a:lnTo>
                    <a:pt x="5826442" y="9525"/>
                  </a:lnTo>
                  <a:lnTo>
                    <a:pt x="5821680" y="4762"/>
                  </a:lnTo>
                  <a:lnTo>
                    <a:pt x="5831205" y="4762"/>
                  </a:lnTo>
                  <a:lnTo>
                    <a:pt x="5831205" y="9525"/>
                  </a:lnTo>
                  <a:close/>
                </a:path>
                <a:path w="5831205" h="2595879">
                  <a:moveTo>
                    <a:pt x="9525" y="2591117"/>
                  </a:moveTo>
                  <a:lnTo>
                    <a:pt x="4762" y="2586355"/>
                  </a:lnTo>
                  <a:lnTo>
                    <a:pt x="9525" y="2586355"/>
                  </a:lnTo>
                  <a:lnTo>
                    <a:pt x="9525" y="2591117"/>
                  </a:lnTo>
                  <a:close/>
                </a:path>
                <a:path w="5831205" h="2595879">
                  <a:moveTo>
                    <a:pt x="5821680" y="2591117"/>
                  </a:moveTo>
                  <a:lnTo>
                    <a:pt x="9525" y="2591117"/>
                  </a:lnTo>
                  <a:lnTo>
                    <a:pt x="9525" y="2586355"/>
                  </a:lnTo>
                  <a:lnTo>
                    <a:pt x="5821680" y="2586355"/>
                  </a:lnTo>
                  <a:lnTo>
                    <a:pt x="5821680" y="2591117"/>
                  </a:lnTo>
                  <a:close/>
                </a:path>
                <a:path w="5831205" h="2595879">
                  <a:moveTo>
                    <a:pt x="5831205" y="2591117"/>
                  </a:moveTo>
                  <a:lnTo>
                    <a:pt x="5821680" y="2591117"/>
                  </a:lnTo>
                  <a:lnTo>
                    <a:pt x="5826442" y="2586355"/>
                  </a:lnTo>
                  <a:lnTo>
                    <a:pt x="5831205" y="2586355"/>
                  </a:lnTo>
                  <a:lnTo>
                    <a:pt x="5831205" y="2591117"/>
                  </a:lnTo>
                  <a:close/>
                </a:path>
              </a:pathLst>
            </a:custGeom>
            <a:solidFill>
              <a:srgbClr val="C00000"/>
            </a:solidFill>
          </p:spPr>
          <p:txBody>
            <a:bodyPr wrap="square" lIns="0" tIns="0" rIns="0" bIns="0" rtlCol="0"/>
            <a:lstStyle/>
            <a:p/>
          </p:txBody>
        </p:sp>
        <p:pic>
          <p:nvPicPr>
            <p:cNvPr id="19" name="object 19"/>
            <p:cNvPicPr/>
            <p:nvPr/>
          </p:nvPicPr>
          <p:blipFill>
            <a:blip r:embed="rId4" cstate="print"/>
            <a:stretch>
              <a:fillRect/>
            </a:stretch>
          </p:blipFill>
          <p:spPr>
            <a:xfrm>
              <a:off x="9230867" y="4241292"/>
              <a:ext cx="2778252" cy="2400300"/>
            </a:xfrm>
            <a:prstGeom prst="rect">
              <a:avLst/>
            </a:prstGeom>
          </p:spPr>
        </p:pic>
      </p:grpSp>
      <p:sp>
        <p:nvSpPr>
          <p:cNvPr id="20" name="object 20"/>
          <p:cNvSpPr txBox="1"/>
          <p:nvPr/>
        </p:nvSpPr>
        <p:spPr>
          <a:xfrm>
            <a:off x="1153794" y="3574592"/>
            <a:ext cx="1098550"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FFFFFF"/>
                </a:solidFill>
                <a:latin typeface="微软雅黑" panose="020B0503020204020204" charset="-122"/>
                <a:cs typeface="微软雅黑" panose="020B0503020204020204" charset="-122"/>
              </a:rPr>
              <a:t>Ⅰ.人员离岗</a:t>
            </a:r>
            <a:endParaRPr sz="1600">
              <a:latin typeface="微软雅黑" panose="020B0503020204020204" charset="-122"/>
              <a:cs typeface="微软雅黑" panose="020B0503020204020204" charset="-122"/>
            </a:endParaRPr>
          </a:p>
        </p:txBody>
      </p:sp>
      <p:sp>
        <p:nvSpPr>
          <p:cNvPr id="21" name="object 21"/>
          <p:cNvSpPr/>
          <p:nvPr/>
        </p:nvSpPr>
        <p:spPr>
          <a:xfrm>
            <a:off x="6436995" y="3392715"/>
            <a:ext cx="2535555" cy="489584"/>
          </a:xfrm>
          <a:custGeom>
            <a:avLst/>
            <a:gdLst/>
            <a:ahLst/>
            <a:cxnLst/>
            <a:rect l="l" t="t" r="r" b="b"/>
            <a:pathLst>
              <a:path w="2535554" h="489585">
                <a:moveTo>
                  <a:pt x="2535555" y="168541"/>
                </a:moveTo>
                <a:lnTo>
                  <a:pt x="1333334" y="168541"/>
                </a:lnTo>
                <a:lnTo>
                  <a:pt x="1333334" y="133756"/>
                </a:lnTo>
                <a:lnTo>
                  <a:pt x="1401533" y="133756"/>
                </a:lnTo>
                <a:lnTo>
                  <a:pt x="1399667" y="131902"/>
                </a:lnTo>
                <a:lnTo>
                  <a:pt x="1388833" y="121056"/>
                </a:lnTo>
                <a:lnTo>
                  <a:pt x="1281252" y="13474"/>
                </a:lnTo>
                <a:lnTo>
                  <a:pt x="1267777" y="0"/>
                </a:lnTo>
                <a:lnTo>
                  <a:pt x="1134021" y="133756"/>
                </a:lnTo>
                <a:lnTo>
                  <a:pt x="1202207" y="133756"/>
                </a:lnTo>
                <a:lnTo>
                  <a:pt x="1202207" y="168541"/>
                </a:lnTo>
                <a:lnTo>
                  <a:pt x="0" y="168541"/>
                </a:lnTo>
                <a:lnTo>
                  <a:pt x="0" y="489038"/>
                </a:lnTo>
                <a:lnTo>
                  <a:pt x="2535555" y="489038"/>
                </a:lnTo>
                <a:lnTo>
                  <a:pt x="2535555" y="482688"/>
                </a:lnTo>
                <a:lnTo>
                  <a:pt x="2535555" y="476338"/>
                </a:lnTo>
                <a:lnTo>
                  <a:pt x="2535555" y="181241"/>
                </a:lnTo>
                <a:lnTo>
                  <a:pt x="2535555" y="168541"/>
                </a:lnTo>
                <a:close/>
              </a:path>
            </a:pathLst>
          </a:custGeom>
          <a:solidFill>
            <a:srgbClr val="C00000"/>
          </a:solidFill>
        </p:spPr>
        <p:txBody>
          <a:bodyPr wrap="square" lIns="0" tIns="0" rIns="0" bIns="0" rtlCol="0"/>
          <a:lstStyle/>
          <a:p/>
        </p:txBody>
      </p:sp>
      <p:sp>
        <p:nvSpPr>
          <p:cNvPr id="22" name="object 22"/>
          <p:cNvSpPr txBox="1"/>
          <p:nvPr/>
        </p:nvSpPr>
        <p:spPr>
          <a:xfrm>
            <a:off x="7155180" y="3574592"/>
            <a:ext cx="1098550"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FFFFFF"/>
                </a:solidFill>
                <a:latin typeface="微软雅黑" panose="020B0503020204020204" charset="-122"/>
                <a:cs typeface="微软雅黑" panose="020B0503020204020204" charset="-122"/>
              </a:rPr>
              <a:t>Ⅲ.人员倒地</a:t>
            </a:r>
            <a:endParaRPr sz="1600">
              <a:latin typeface="微软雅黑" panose="020B0503020204020204" charset="-122"/>
              <a:cs typeface="微软雅黑" panose="020B0503020204020204" charset="-122"/>
            </a:endParaRPr>
          </a:p>
        </p:txBody>
      </p:sp>
      <p:sp>
        <p:nvSpPr>
          <p:cNvPr id="23" name="object 23"/>
          <p:cNvSpPr/>
          <p:nvPr/>
        </p:nvSpPr>
        <p:spPr>
          <a:xfrm>
            <a:off x="3344545" y="3559809"/>
            <a:ext cx="2546985" cy="496570"/>
          </a:xfrm>
          <a:custGeom>
            <a:avLst/>
            <a:gdLst/>
            <a:ahLst/>
            <a:cxnLst/>
            <a:rect l="l" t="t" r="r" b="b"/>
            <a:pathLst>
              <a:path w="2546985" h="496570">
                <a:moveTo>
                  <a:pt x="2546985" y="0"/>
                </a:moveTo>
                <a:lnTo>
                  <a:pt x="0" y="0"/>
                </a:lnTo>
                <a:lnTo>
                  <a:pt x="0" y="325043"/>
                </a:lnTo>
                <a:lnTo>
                  <a:pt x="1207058" y="325043"/>
                </a:lnTo>
                <a:lnTo>
                  <a:pt x="1207058" y="360527"/>
                </a:lnTo>
                <a:lnTo>
                  <a:pt x="1137983" y="360527"/>
                </a:lnTo>
                <a:lnTo>
                  <a:pt x="1273492" y="496023"/>
                </a:lnTo>
                <a:lnTo>
                  <a:pt x="1286967" y="482549"/>
                </a:lnTo>
                <a:lnTo>
                  <a:pt x="1396288" y="373227"/>
                </a:lnTo>
                <a:lnTo>
                  <a:pt x="1407134" y="362381"/>
                </a:lnTo>
                <a:lnTo>
                  <a:pt x="1409001" y="360527"/>
                </a:lnTo>
                <a:lnTo>
                  <a:pt x="1389176" y="360527"/>
                </a:lnTo>
                <a:lnTo>
                  <a:pt x="1389176" y="362381"/>
                </a:lnTo>
                <a:lnTo>
                  <a:pt x="1384020" y="367538"/>
                </a:lnTo>
                <a:lnTo>
                  <a:pt x="1384668" y="366877"/>
                </a:lnTo>
                <a:lnTo>
                  <a:pt x="1389176" y="362381"/>
                </a:lnTo>
                <a:lnTo>
                  <a:pt x="1389176" y="360527"/>
                </a:lnTo>
                <a:lnTo>
                  <a:pt x="1339926" y="360527"/>
                </a:lnTo>
                <a:lnTo>
                  <a:pt x="1339926" y="325043"/>
                </a:lnTo>
                <a:lnTo>
                  <a:pt x="2546985" y="325043"/>
                </a:lnTo>
                <a:lnTo>
                  <a:pt x="2546985" y="312343"/>
                </a:lnTo>
                <a:lnTo>
                  <a:pt x="2546985" y="12700"/>
                </a:lnTo>
                <a:lnTo>
                  <a:pt x="2546985" y="6350"/>
                </a:lnTo>
                <a:lnTo>
                  <a:pt x="2546985" y="0"/>
                </a:lnTo>
                <a:close/>
              </a:path>
            </a:pathLst>
          </a:custGeom>
          <a:solidFill>
            <a:srgbClr val="C00000"/>
          </a:solidFill>
        </p:spPr>
        <p:txBody>
          <a:bodyPr wrap="square" lIns="0" tIns="0" rIns="0" bIns="0" rtlCol="0"/>
          <a:lstStyle/>
          <a:p/>
        </p:txBody>
      </p:sp>
      <p:sp>
        <p:nvSpPr>
          <p:cNvPr id="24" name="object 24"/>
          <p:cNvSpPr txBox="1"/>
          <p:nvPr/>
        </p:nvSpPr>
        <p:spPr>
          <a:xfrm>
            <a:off x="4068445" y="3575684"/>
            <a:ext cx="1098550"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FFFFFF"/>
                </a:solidFill>
                <a:latin typeface="微软雅黑" panose="020B0503020204020204" charset="-122"/>
                <a:cs typeface="微软雅黑" panose="020B0503020204020204" charset="-122"/>
              </a:rPr>
              <a:t>Ⅱ.危险入侵</a:t>
            </a:r>
            <a:endParaRPr sz="1600">
              <a:latin typeface="微软雅黑" panose="020B0503020204020204" charset="-122"/>
              <a:cs typeface="微软雅黑" panose="020B0503020204020204" charset="-122"/>
            </a:endParaRPr>
          </a:p>
        </p:txBody>
      </p:sp>
      <p:sp>
        <p:nvSpPr>
          <p:cNvPr id="25" name="object 25"/>
          <p:cNvSpPr/>
          <p:nvPr/>
        </p:nvSpPr>
        <p:spPr>
          <a:xfrm>
            <a:off x="9345930" y="3564254"/>
            <a:ext cx="2546985" cy="496570"/>
          </a:xfrm>
          <a:custGeom>
            <a:avLst/>
            <a:gdLst/>
            <a:ahLst/>
            <a:cxnLst/>
            <a:rect l="l" t="t" r="r" b="b"/>
            <a:pathLst>
              <a:path w="2546984" h="496570">
                <a:moveTo>
                  <a:pt x="2546985" y="0"/>
                </a:moveTo>
                <a:lnTo>
                  <a:pt x="0" y="0"/>
                </a:lnTo>
                <a:lnTo>
                  <a:pt x="0" y="325043"/>
                </a:lnTo>
                <a:lnTo>
                  <a:pt x="1207058" y="325043"/>
                </a:lnTo>
                <a:lnTo>
                  <a:pt x="1207058" y="360527"/>
                </a:lnTo>
                <a:lnTo>
                  <a:pt x="1137983" y="360527"/>
                </a:lnTo>
                <a:lnTo>
                  <a:pt x="1273492" y="496023"/>
                </a:lnTo>
                <a:lnTo>
                  <a:pt x="1286967" y="482549"/>
                </a:lnTo>
                <a:lnTo>
                  <a:pt x="1396288" y="373227"/>
                </a:lnTo>
                <a:lnTo>
                  <a:pt x="1407134" y="362381"/>
                </a:lnTo>
                <a:lnTo>
                  <a:pt x="1409001" y="360527"/>
                </a:lnTo>
                <a:lnTo>
                  <a:pt x="1339926" y="360527"/>
                </a:lnTo>
                <a:lnTo>
                  <a:pt x="1339926" y="325043"/>
                </a:lnTo>
                <a:lnTo>
                  <a:pt x="2546985" y="325043"/>
                </a:lnTo>
                <a:lnTo>
                  <a:pt x="2546985" y="312343"/>
                </a:lnTo>
                <a:lnTo>
                  <a:pt x="2546985" y="12700"/>
                </a:lnTo>
                <a:lnTo>
                  <a:pt x="2546985" y="6350"/>
                </a:lnTo>
                <a:lnTo>
                  <a:pt x="2546985" y="0"/>
                </a:lnTo>
                <a:close/>
              </a:path>
            </a:pathLst>
          </a:custGeom>
          <a:solidFill>
            <a:srgbClr val="C00000"/>
          </a:solidFill>
        </p:spPr>
        <p:txBody>
          <a:bodyPr wrap="square" lIns="0" tIns="0" rIns="0" bIns="0" rtlCol="0"/>
          <a:lstStyle/>
          <a:p/>
        </p:txBody>
      </p:sp>
      <p:sp>
        <p:nvSpPr>
          <p:cNvPr id="26" name="object 26"/>
          <p:cNvSpPr txBox="1"/>
          <p:nvPr/>
        </p:nvSpPr>
        <p:spPr>
          <a:xfrm>
            <a:off x="10069830" y="3580129"/>
            <a:ext cx="1098550"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FFFFFF"/>
                </a:solidFill>
                <a:latin typeface="微软雅黑" panose="020B0503020204020204" charset="-122"/>
                <a:cs typeface="微软雅黑" panose="020B0503020204020204" charset="-122"/>
              </a:rPr>
              <a:t>Ⅳ.烟火识别</a:t>
            </a:r>
            <a:endParaRPr sz="1600">
              <a:latin typeface="微软雅黑" panose="020B0503020204020204" charset="-122"/>
              <a:cs typeface="微软雅黑" panose="020B0503020204020204" charset="-122"/>
            </a:endParaRPr>
          </a:p>
        </p:txBody>
      </p:sp>
      <p:sp>
        <p:nvSpPr>
          <p:cNvPr id="27" name="object 27"/>
          <p:cNvSpPr txBox="1"/>
          <p:nvPr/>
        </p:nvSpPr>
        <p:spPr>
          <a:xfrm>
            <a:off x="11889740" y="6497458"/>
            <a:ext cx="113030" cy="226695"/>
          </a:xfrm>
          <a:prstGeom prst="rect">
            <a:avLst/>
          </a:prstGeom>
        </p:spPr>
        <p:txBody>
          <a:bodyPr vert="horz" wrap="square" lIns="0" tIns="0" rIns="0" bIns="0" rtlCol="0">
            <a:spAutoFit/>
          </a:bodyPr>
          <a:lstStyle/>
          <a:p>
            <a:pPr>
              <a:lnSpc>
                <a:spcPts val="1765"/>
              </a:lnSpc>
            </a:pPr>
            <a:r>
              <a:rPr sz="1600" spc="-50" dirty="0">
                <a:solidFill>
                  <a:srgbClr val="7E7E7E"/>
                </a:solidFill>
                <a:latin typeface="Arial MT"/>
                <a:cs typeface="Arial MT"/>
              </a:rPr>
              <a:t>2</a:t>
            </a:r>
            <a:endParaRPr sz="1600">
              <a:latin typeface="Arial MT"/>
              <a:cs typeface="Arial MT"/>
            </a:endParaRPr>
          </a:p>
        </p:txBody>
      </p:sp>
      <p:sp>
        <p:nvSpPr>
          <p:cNvPr id="28" name="object 28"/>
          <p:cNvSpPr txBox="1"/>
          <p:nvPr/>
        </p:nvSpPr>
        <p:spPr>
          <a:xfrm>
            <a:off x="361950" y="6388227"/>
            <a:ext cx="2616200" cy="235585"/>
          </a:xfrm>
          <a:prstGeom prst="rect">
            <a:avLst/>
          </a:prstGeom>
        </p:spPr>
        <p:txBody>
          <a:bodyPr vert="horz" wrap="square" lIns="0" tIns="23495" rIns="0" bIns="0" rtlCol="0">
            <a:spAutoFit/>
          </a:bodyPr>
          <a:lstStyle/>
          <a:p>
            <a:pPr marL="12700">
              <a:lnSpc>
                <a:spcPct val="100000"/>
              </a:lnSpc>
              <a:spcBef>
                <a:spcPts val="185"/>
              </a:spcBef>
            </a:pPr>
            <a:r>
              <a:rPr sz="1200" dirty="0">
                <a:solidFill>
                  <a:srgbClr val="070707"/>
                </a:solidFill>
                <a:latin typeface="Microsoft JhengHei" panose="020B0604030504040204" charset="-120"/>
                <a:cs typeface="Microsoft JhengHei" panose="020B0604030504040204" charset="-120"/>
              </a:rPr>
              <a:t>划电子围栏。如有发生，则触发预警</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p:txBody>
      </p:sp>
      <p:sp>
        <p:nvSpPr>
          <p:cNvPr id="29" name="object 29"/>
          <p:cNvSpPr txBox="1"/>
          <p:nvPr/>
        </p:nvSpPr>
        <p:spPr>
          <a:xfrm>
            <a:off x="6363334" y="6437121"/>
            <a:ext cx="787400" cy="235585"/>
          </a:xfrm>
          <a:prstGeom prst="rect">
            <a:avLst/>
          </a:prstGeom>
        </p:spPr>
        <p:txBody>
          <a:bodyPr vert="horz" wrap="square" lIns="0" tIns="23495" rIns="0" bIns="0" rtlCol="0">
            <a:spAutoFit/>
          </a:bodyPr>
          <a:lstStyle/>
          <a:p>
            <a:pPr marL="12700">
              <a:lnSpc>
                <a:spcPct val="100000"/>
              </a:lnSpc>
              <a:spcBef>
                <a:spcPts val="185"/>
              </a:spcBef>
            </a:pPr>
            <a:r>
              <a:rPr sz="1200" dirty="0">
                <a:solidFill>
                  <a:srgbClr val="070707"/>
                </a:solidFill>
                <a:latin typeface="Microsoft JhengHei" panose="020B0604030504040204" charset="-120"/>
                <a:cs typeface="Microsoft JhengHei" panose="020B0604030504040204" charset="-120"/>
              </a:rPr>
              <a:t>测和报警</a:t>
            </a:r>
            <a:r>
              <a:rPr sz="1200" spc="-50" dirty="0">
                <a:solidFill>
                  <a:srgbClr val="070707"/>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p:txBody>
      </p:sp>
      <p:sp>
        <p:nvSpPr>
          <p:cNvPr id="30" name="object 30"/>
          <p:cNvSpPr txBox="1"/>
          <p:nvPr/>
        </p:nvSpPr>
        <p:spPr>
          <a:xfrm>
            <a:off x="11990069" y="6484758"/>
            <a:ext cx="138430" cy="252095"/>
          </a:xfrm>
          <a:prstGeom prst="rect">
            <a:avLst/>
          </a:prstGeom>
        </p:spPr>
        <p:txBody>
          <a:bodyPr vert="horz" wrap="square" lIns="0" tIns="0" rIns="0" bIns="0" rtlCol="0">
            <a:spAutoFit/>
          </a:bodyPr>
          <a:lstStyle/>
          <a:p>
            <a:pPr marL="12700">
              <a:lnSpc>
                <a:spcPts val="1865"/>
              </a:lnSpc>
            </a:pPr>
            <a:r>
              <a:rPr sz="1600" spc="-50" dirty="0">
                <a:solidFill>
                  <a:srgbClr val="7E7E7E"/>
                </a:solidFill>
                <a:latin typeface="Arial MT"/>
                <a:cs typeface="Arial MT"/>
              </a:rPr>
              <a:t>6</a:t>
            </a:r>
            <a:endParaRPr sz="160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sp>
        <p:nvSpPr>
          <p:cNvPr id="4" name="object 4"/>
          <p:cNvSpPr txBox="1"/>
          <p:nvPr/>
        </p:nvSpPr>
        <p:spPr>
          <a:xfrm>
            <a:off x="11877040" y="6465570"/>
            <a:ext cx="251460" cy="268605"/>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7E7E7E"/>
                </a:solidFill>
                <a:latin typeface="Arial MT"/>
                <a:cs typeface="Arial MT"/>
              </a:rPr>
              <a:t>27</a:t>
            </a:r>
            <a:endParaRPr sz="1600">
              <a:latin typeface="Arial MT"/>
              <a:cs typeface="Arial MT"/>
            </a:endParaRPr>
          </a:p>
        </p:txBody>
      </p:sp>
      <p:grpSp>
        <p:nvGrpSpPr>
          <p:cNvPr id="5" name="object 5"/>
          <p:cNvGrpSpPr/>
          <p:nvPr/>
        </p:nvGrpSpPr>
        <p:grpSpPr>
          <a:xfrm>
            <a:off x="6606540" y="0"/>
            <a:ext cx="5585460" cy="1268095"/>
            <a:chOff x="6606540" y="0"/>
            <a:chExt cx="5585460" cy="1268095"/>
          </a:xfrm>
        </p:grpSpPr>
        <p:pic>
          <p:nvPicPr>
            <p:cNvPr id="6" name="object 6"/>
            <p:cNvPicPr/>
            <p:nvPr/>
          </p:nvPicPr>
          <p:blipFill>
            <a:blip r:embed="rId3" cstate="print"/>
            <a:stretch>
              <a:fillRect/>
            </a:stretch>
          </p:blipFill>
          <p:spPr>
            <a:xfrm>
              <a:off x="11196828" y="0"/>
              <a:ext cx="995172" cy="970788"/>
            </a:xfrm>
            <a:prstGeom prst="rect">
              <a:avLst/>
            </a:prstGeom>
          </p:spPr>
        </p:pic>
        <p:sp>
          <p:nvSpPr>
            <p:cNvPr id="7" name="object 7"/>
            <p:cNvSpPr/>
            <p:nvPr/>
          </p:nvSpPr>
          <p:spPr>
            <a:xfrm>
              <a:off x="6606540" y="813816"/>
              <a:ext cx="422275" cy="454659"/>
            </a:xfrm>
            <a:custGeom>
              <a:avLst/>
              <a:gdLst/>
              <a:ahLst/>
              <a:cxnLst/>
              <a:rect l="l" t="t" r="r" b="b"/>
              <a:pathLst>
                <a:path w="422275" h="454659">
                  <a:moveTo>
                    <a:pt x="422148" y="454152"/>
                  </a:moveTo>
                  <a:lnTo>
                    <a:pt x="0" y="454152"/>
                  </a:lnTo>
                  <a:lnTo>
                    <a:pt x="0" y="0"/>
                  </a:lnTo>
                  <a:lnTo>
                    <a:pt x="422148" y="0"/>
                  </a:lnTo>
                  <a:lnTo>
                    <a:pt x="422148" y="454152"/>
                  </a:lnTo>
                  <a:close/>
                </a:path>
              </a:pathLst>
            </a:custGeom>
            <a:solidFill>
              <a:srgbClr val="FFFFFF"/>
            </a:solidFill>
          </p:spPr>
          <p:txBody>
            <a:bodyPr wrap="square" lIns="0" tIns="0" rIns="0" bIns="0" rtlCol="0"/>
            <a:lstStyle/>
            <a:p/>
          </p:txBody>
        </p:sp>
      </p:grpSp>
      <p:sp>
        <p:nvSpPr>
          <p:cNvPr id="8" name="object 8"/>
          <p:cNvSpPr txBox="1">
            <a:spLocks noGrp="1"/>
          </p:cNvSpPr>
          <p:nvPr>
            <p:ph type="title"/>
          </p:nvPr>
        </p:nvSpPr>
        <p:spPr>
          <a:xfrm>
            <a:off x="257771" y="141059"/>
            <a:ext cx="3374390" cy="422909"/>
          </a:xfrm>
          <a:prstGeom prst="rect">
            <a:avLst/>
          </a:prstGeom>
        </p:spPr>
        <p:txBody>
          <a:bodyPr vert="horz" wrap="square" lIns="0" tIns="13335" rIns="0" bIns="0" rtlCol="0">
            <a:spAutoFit/>
          </a:bodyPr>
          <a:lstStyle/>
          <a:p>
            <a:pPr marL="12700">
              <a:lnSpc>
                <a:spcPct val="100000"/>
              </a:lnSpc>
              <a:spcBef>
                <a:spcPts val="105"/>
              </a:spcBef>
            </a:pPr>
            <a:r>
              <a:rPr sz="2600" spc="-10" dirty="0"/>
              <a:t>工业企业AI</a:t>
            </a:r>
            <a:r>
              <a:rPr sz="2600" spc="-15" dirty="0"/>
              <a:t>应用场景-</a:t>
            </a:r>
            <a:r>
              <a:rPr sz="2600" spc="-50" dirty="0"/>
              <a:t>2</a:t>
            </a:r>
            <a:endParaRPr sz="2600"/>
          </a:p>
        </p:txBody>
      </p:sp>
      <p:grpSp>
        <p:nvGrpSpPr>
          <p:cNvPr id="9" name="object 9"/>
          <p:cNvGrpSpPr/>
          <p:nvPr/>
        </p:nvGrpSpPr>
        <p:grpSpPr>
          <a:xfrm>
            <a:off x="201168" y="1371600"/>
            <a:ext cx="2982595" cy="5363210"/>
            <a:chOff x="201168" y="1371600"/>
            <a:chExt cx="2982595" cy="5363210"/>
          </a:xfrm>
        </p:grpSpPr>
        <p:pic>
          <p:nvPicPr>
            <p:cNvPr id="10" name="object 10"/>
            <p:cNvPicPr/>
            <p:nvPr/>
          </p:nvPicPr>
          <p:blipFill>
            <a:blip r:embed="rId4" cstate="print"/>
            <a:stretch>
              <a:fillRect/>
            </a:stretch>
          </p:blipFill>
          <p:spPr>
            <a:xfrm>
              <a:off x="201168" y="1371600"/>
              <a:ext cx="2982468" cy="1778507"/>
            </a:xfrm>
            <a:prstGeom prst="rect">
              <a:avLst/>
            </a:prstGeom>
          </p:spPr>
        </p:pic>
        <p:sp>
          <p:nvSpPr>
            <p:cNvPr id="11" name="object 11"/>
            <p:cNvSpPr/>
            <p:nvPr/>
          </p:nvSpPr>
          <p:spPr>
            <a:xfrm>
              <a:off x="202692" y="3156204"/>
              <a:ext cx="2981325" cy="3578860"/>
            </a:xfrm>
            <a:custGeom>
              <a:avLst/>
              <a:gdLst/>
              <a:ahLst/>
              <a:cxnLst/>
              <a:rect l="l" t="t" r="r" b="b"/>
              <a:pathLst>
                <a:path w="2981325" h="3578859">
                  <a:moveTo>
                    <a:pt x="2980944" y="3578352"/>
                  </a:moveTo>
                  <a:lnTo>
                    <a:pt x="0" y="3578352"/>
                  </a:lnTo>
                  <a:lnTo>
                    <a:pt x="0" y="0"/>
                  </a:lnTo>
                  <a:lnTo>
                    <a:pt x="2980944" y="0"/>
                  </a:lnTo>
                  <a:lnTo>
                    <a:pt x="2980944" y="3578352"/>
                  </a:lnTo>
                  <a:close/>
                </a:path>
              </a:pathLst>
            </a:custGeom>
            <a:solidFill>
              <a:srgbClr val="FFFFFF"/>
            </a:solidFill>
          </p:spPr>
          <p:txBody>
            <a:bodyPr wrap="square" lIns="0" tIns="0" rIns="0" bIns="0" rtlCol="0"/>
            <a:lstStyle/>
            <a:p/>
          </p:txBody>
        </p:sp>
      </p:grpSp>
      <p:sp>
        <p:nvSpPr>
          <p:cNvPr id="12" name="object 12"/>
          <p:cNvSpPr txBox="1"/>
          <p:nvPr/>
        </p:nvSpPr>
        <p:spPr>
          <a:xfrm>
            <a:off x="280670" y="3342640"/>
            <a:ext cx="1203325" cy="240029"/>
          </a:xfrm>
          <a:prstGeom prst="rect">
            <a:avLst/>
          </a:prstGeom>
        </p:spPr>
        <p:txBody>
          <a:bodyPr vert="horz" wrap="square" lIns="0" tIns="13335" rIns="0" bIns="0" rtlCol="0">
            <a:spAutoFit/>
          </a:bodyPr>
          <a:lstStyle/>
          <a:p>
            <a:pPr marL="297815" indent="-285115">
              <a:lnSpc>
                <a:spcPct val="100000"/>
              </a:lnSpc>
              <a:spcBef>
                <a:spcPts val="105"/>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场景描述：</a:t>
            </a:r>
            <a:endParaRPr sz="1400">
              <a:latin typeface="Microsoft JhengHei" panose="020B0604030504040204" charset="-120"/>
              <a:cs typeface="Microsoft JhengHei" panose="020B0604030504040204" charset="-120"/>
            </a:endParaRPr>
          </a:p>
        </p:txBody>
      </p:sp>
      <p:sp>
        <p:nvSpPr>
          <p:cNvPr id="13" name="object 13"/>
          <p:cNvSpPr txBox="1"/>
          <p:nvPr/>
        </p:nvSpPr>
        <p:spPr>
          <a:xfrm>
            <a:off x="280670" y="3822700"/>
            <a:ext cx="2693035" cy="240029"/>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070707"/>
                </a:solidFill>
                <a:latin typeface="Microsoft JhengHei" panose="020B0604030504040204" charset="-120"/>
                <a:cs typeface="Microsoft JhengHei" panose="020B0604030504040204" charset="-120"/>
              </a:rPr>
              <a:t>基于视频算法，对企业在岗人员工</a:t>
            </a:r>
            <a:endParaRPr sz="1400">
              <a:latin typeface="Microsoft JhengHei" panose="020B0604030504040204" charset="-120"/>
              <a:cs typeface="Microsoft JhengHei" panose="020B0604030504040204" charset="-120"/>
            </a:endParaRPr>
          </a:p>
        </p:txBody>
      </p:sp>
      <p:sp>
        <p:nvSpPr>
          <p:cNvPr id="14" name="object 14"/>
          <p:cNvSpPr txBox="1"/>
          <p:nvPr/>
        </p:nvSpPr>
        <p:spPr>
          <a:xfrm>
            <a:off x="280670" y="4334510"/>
            <a:ext cx="2693035" cy="240029"/>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070707"/>
                </a:solidFill>
                <a:latin typeface="Microsoft JhengHei" panose="020B0604030504040204" charset="-120"/>
                <a:cs typeface="Microsoft JhengHei" panose="020B0604030504040204" charset="-120"/>
              </a:rPr>
              <a:t>作状态实时监测，对人员长时间不</a:t>
            </a:r>
            <a:endParaRPr sz="1400">
              <a:latin typeface="Microsoft JhengHei" panose="020B0604030504040204" charset="-120"/>
              <a:cs typeface="Microsoft JhengHei" panose="020B0604030504040204" charset="-120"/>
            </a:endParaRPr>
          </a:p>
        </p:txBody>
      </p:sp>
      <p:sp>
        <p:nvSpPr>
          <p:cNvPr id="15" name="object 15"/>
          <p:cNvSpPr txBox="1"/>
          <p:nvPr/>
        </p:nvSpPr>
        <p:spPr>
          <a:xfrm>
            <a:off x="280670" y="4846320"/>
            <a:ext cx="2693035" cy="240029"/>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070707"/>
                </a:solidFill>
                <a:latin typeface="Microsoft JhengHei" panose="020B0604030504040204" charset="-120"/>
                <a:cs typeface="Microsoft JhengHei" panose="020B0604030504040204" charset="-120"/>
              </a:rPr>
              <a:t>动判定为出神或者打瞌睡，实现自</a:t>
            </a:r>
            <a:endParaRPr sz="1400">
              <a:latin typeface="Microsoft JhengHei" panose="020B0604030504040204" charset="-120"/>
              <a:cs typeface="Microsoft JhengHei" panose="020B0604030504040204" charset="-120"/>
            </a:endParaRPr>
          </a:p>
        </p:txBody>
      </p:sp>
      <p:sp>
        <p:nvSpPr>
          <p:cNvPr id="16" name="object 16"/>
          <p:cNvSpPr txBox="1"/>
          <p:nvPr/>
        </p:nvSpPr>
        <p:spPr>
          <a:xfrm>
            <a:off x="280670" y="5358129"/>
            <a:ext cx="2693035" cy="1231900"/>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70707"/>
                </a:solidFill>
                <a:latin typeface="Microsoft JhengHei" panose="020B0604030504040204" charset="-120"/>
                <a:cs typeface="Microsoft JhengHei" panose="020B0604030504040204" charset="-120"/>
              </a:rPr>
              <a:t>动报警。</a:t>
            </a:r>
            <a:endParaRPr sz="1400">
              <a:latin typeface="Microsoft JhengHei" panose="020B0604030504040204" charset="-120"/>
              <a:cs typeface="Microsoft JhengHei" panose="020B0604030504040204" charset="-120"/>
            </a:endParaRPr>
          </a:p>
          <a:p>
            <a:pPr marL="297815" indent="-285115">
              <a:lnSpc>
                <a:spcPct val="100000"/>
              </a:lnSpc>
              <a:spcBef>
                <a:spcPts val="1090"/>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算法描述：</a:t>
            </a:r>
            <a:endParaRPr sz="1400">
              <a:latin typeface="Microsoft JhengHei" panose="020B0604030504040204" charset="-120"/>
              <a:cs typeface="Microsoft JhengHei" panose="020B0604030504040204" charset="-120"/>
            </a:endParaRPr>
          </a:p>
          <a:p>
            <a:pPr marL="12700" marR="5080">
              <a:lnSpc>
                <a:spcPct val="150000"/>
              </a:lnSpc>
            </a:pPr>
            <a:r>
              <a:rPr sz="1400" spc="-15" dirty="0">
                <a:solidFill>
                  <a:srgbClr val="070707"/>
                </a:solidFill>
                <a:latin typeface="Microsoft JhengHei" panose="020B0604030504040204" charset="-120"/>
                <a:cs typeface="Microsoft JhengHei" panose="020B0604030504040204" charset="-120"/>
              </a:rPr>
              <a:t>智能识别是否存在打瞌睡、走神行</a:t>
            </a:r>
            <a:r>
              <a:rPr sz="1400" spc="-30" dirty="0">
                <a:solidFill>
                  <a:srgbClr val="070707"/>
                </a:solidFill>
                <a:latin typeface="Microsoft JhengHei" panose="020B0604030504040204" charset="-120"/>
                <a:cs typeface="Microsoft JhengHei" panose="020B0604030504040204" charset="-120"/>
              </a:rPr>
              <a:t>为。</a:t>
            </a:r>
            <a:endParaRPr sz="1400">
              <a:latin typeface="Microsoft JhengHei" panose="020B0604030504040204" charset="-120"/>
              <a:cs typeface="Microsoft JhengHei" panose="020B0604030504040204" charset="-120"/>
            </a:endParaRPr>
          </a:p>
        </p:txBody>
      </p:sp>
      <p:sp>
        <p:nvSpPr>
          <p:cNvPr id="17" name="object 17"/>
          <p:cNvSpPr txBox="1"/>
          <p:nvPr/>
        </p:nvSpPr>
        <p:spPr>
          <a:xfrm>
            <a:off x="304165" y="835024"/>
            <a:ext cx="1678939" cy="331470"/>
          </a:xfrm>
          <a:prstGeom prst="rect">
            <a:avLst/>
          </a:prstGeom>
        </p:spPr>
        <p:txBody>
          <a:bodyPr vert="horz" wrap="square" lIns="0" tIns="13335" rIns="0" bIns="0" rtlCol="0">
            <a:spAutoFit/>
          </a:bodyPr>
          <a:lstStyle/>
          <a:p>
            <a:pPr marL="12700">
              <a:lnSpc>
                <a:spcPct val="100000"/>
              </a:lnSpc>
              <a:spcBef>
                <a:spcPts val="105"/>
              </a:spcBef>
              <a:tabLst>
                <a:tab pos="650240" algn="l"/>
              </a:tabLst>
            </a:pPr>
            <a:r>
              <a:rPr sz="2000" b="1" spc="-25" dirty="0">
                <a:solidFill>
                  <a:srgbClr val="C00000"/>
                </a:solidFill>
                <a:latin typeface="微软雅黑" panose="020B0503020204020204" charset="-122"/>
                <a:cs typeface="微软雅黑" panose="020B0503020204020204" charset="-122"/>
              </a:rPr>
              <a:t>01</a:t>
            </a:r>
            <a:r>
              <a:rPr sz="2000" b="1" dirty="0">
                <a:solidFill>
                  <a:srgbClr val="C00000"/>
                </a:solidFill>
                <a:latin typeface="微软雅黑" panose="020B0503020204020204" charset="-122"/>
                <a:cs typeface="微软雅黑" panose="020B0503020204020204" charset="-122"/>
              </a:rPr>
              <a:t>	</a:t>
            </a:r>
            <a:r>
              <a:rPr sz="2400" b="1" spc="-44" baseline="2000" dirty="0">
                <a:solidFill>
                  <a:srgbClr val="070707"/>
                </a:solidFill>
                <a:latin typeface="微软雅黑" panose="020B0503020204020204" charset="-122"/>
                <a:cs typeface="微软雅黑" panose="020B0503020204020204" charset="-122"/>
              </a:rPr>
              <a:t>打瞌睡监测</a:t>
            </a:r>
            <a:endParaRPr sz="2400" baseline="2000">
              <a:latin typeface="微软雅黑" panose="020B0503020204020204" charset="-122"/>
              <a:cs typeface="微软雅黑" panose="020B0503020204020204" charset="-122"/>
            </a:endParaRPr>
          </a:p>
        </p:txBody>
      </p:sp>
      <p:sp>
        <p:nvSpPr>
          <p:cNvPr id="18" name="object 18"/>
          <p:cNvSpPr/>
          <p:nvPr/>
        </p:nvSpPr>
        <p:spPr>
          <a:xfrm>
            <a:off x="3482340" y="3150107"/>
            <a:ext cx="2807335" cy="3584575"/>
          </a:xfrm>
          <a:custGeom>
            <a:avLst/>
            <a:gdLst/>
            <a:ahLst/>
            <a:cxnLst/>
            <a:rect l="l" t="t" r="r" b="b"/>
            <a:pathLst>
              <a:path w="2807335" h="3584575">
                <a:moveTo>
                  <a:pt x="2807208" y="3584448"/>
                </a:moveTo>
                <a:lnTo>
                  <a:pt x="0" y="3584448"/>
                </a:lnTo>
                <a:lnTo>
                  <a:pt x="0" y="0"/>
                </a:lnTo>
                <a:lnTo>
                  <a:pt x="2807208" y="0"/>
                </a:lnTo>
                <a:lnTo>
                  <a:pt x="2807208" y="3584448"/>
                </a:lnTo>
                <a:close/>
              </a:path>
            </a:pathLst>
          </a:custGeom>
          <a:solidFill>
            <a:srgbClr val="FFFFFF"/>
          </a:solidFill>
        </p:spPr>
        <p:txBody>
          <a:bodyPr wrap="square" lIns="0" tIns="0" rIns="0" bIns="0" rtlCol="0"/>
          <a:lstStyle/>
          <a:p/>
        </p:txBody>
      </p:sp>
      <p:sp>
        <p:nvSpPr>
          <p:cNvPr id="19" name="object 19"/>
          <p:cNvSpPr txBox="1"/>
          <p:nvPr/>
        </p:nvSpPr>
        <p:spPr>
          <a:xfrm>
            <a:off x="3560445" y="3244341"/>
            <a:ext cx="2515235" cy="3352165"/>
          </a:xfrm>
          <a:prstGeom prst="rect">
            <a:avLst/>
          </a:prstGeom>
        </p:spPr>
        <p:txBody>
          <a:bodyPr vert="horz" wrap="square" lIns="0" tIns="55244" rIns="0" bIns="0" rtlCol="0">
            <a:spAutoFit/>
          </a:bodyPr>
          <a:lstStyle/>
          <a:p>
            <a:pPr marL="297815" indent="-285115" algn="just">
              <a:lnSpc>
                <a:spcPct val="100000"/>
              </a:lnSpc>
              <a:spcBef>
                <a:spcPts val="435"/>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场景描述：</a:t>
            </a:r>
            <a:endParaRPr sz="1400">
              <a:latin typeface="Microsoft JhengHei" panose="020B0604030504040204" charset="-120"/>
              <a:cs typeface="Microsoft JhengHei" panose="020B0604030504040204" charset="-120"/>
            </a:endParaRPr>
          </a:p>
          <a:p>
            <a:pPr marL="12700" marR="5080" algn="just">
              <a:lnSpc>
                <a:spcPct val="120000"/>
              </a:lnSpc>
            </a:pPr>
            <a:r>
              <a:rPr sz="1400" spc="-15" dirty="0">
                <a:solidFill>
                  <a:srgbClr val="070707"/>
                </a:solidFill>
                <a:latin typeface="Microsoft JhengHei" panose="020B0604030504040204" charset="-120"/>
                <a:cs typeface="Microsoft JhengHei" panose="020B0604030504040204" charset="-120"/>
              </a:rPr>
              <a:t>企业生产环境中，部分环境防静电，普通衣服不得进入该场景，需传专业工作服；企业生产工程中需产业工业佩戴安全帽，针对这种情况，需专业的检测手段进行实施检测，确保企业安全生产以及产业工人人身安全问题。</a:t>
            </a:r>
            <a:endParaRPr sz="1400">
              <a:latin typeface="Microsoft JhengHei" panose="020B0604030504040204" charset="-120"/>
              <a:cs typeface="Microsoft JhengHei" panose="020B0604030504040204" charset="-120"/>
            </a:endParaRPr>
          </a:p>
          <a:p>
            <a:pPr marL="297815" indent="-285115" algn="just">
              <a:lnSpc>
                <a:spcPct val="100000"/>
              </a:lnSpc>
              <a:spcBef>
                <a:spcPts val="335"/>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算法描述：</a:t>
            </a:r>
            <a:endParaRPr sz="1400">
              <a:latin typeface="Microsoft JhengHei" panose="020B0604030504040204" charset="-120"/>
              <a:cs typeface="Microsoft JhengHei" panose="020B0604030504040204" charset="-120"/>
            </a:endParaRPr>
          </a:p>
          <a:p>
            <a:pPr marL="12700" marR="5080" algn="just">
              <a:lnSpc>
                <a:spcPct val="120000"/>
              </a:lnSpc>
            </a:pPr>
            <a:r>
              <a:rPr sz="1400" spc="-10" dirty="0">
                <a:solidFill>
                  <a:srgbClr val="070707"/>
                </a:solidFill>
                <a:latin typeface="Microsoft JhengHei" panose="020B0604030504040204" charset="-120"/>
                <a:cs typeface="Microsoft JhengHei" panose="020B0604030504040204" charset="-120"/>
              </a:rPr>
              <a:t>使用</a:t>
            </a:r>
            <a:r>
              <a:rPr sz="1400" spc="-25" dirty="0">
                <a:solidFill>
                  <a:srgbClr val="070707"/>
                </a:solidFill>
                <a:latin typeface="Microsoft JhengHei" panose="020B0604030504040204" charset="-120"/>
                <a:cs typeface="Microsoft JhengHei" panose="020B0604030504040204" charset="-120"/>
              </a:rPr>
              <a:t>AI</a:t>
            </a:r>
            <a:r>
              <a:rPr sz="1400" spc="-15" dirty="0">
                <a:solidFill>
                  <a:srgbClr val="070707"/>
                </a:solidFill>
                <a:latin typeface="Microsoft JhengHei" panose="020B0604030504040204" charset="-120"/>
                <a:cs typeface="Microsoft JhengHei" panose="020B0604030504040204" charset="-120"/>
              </a:rPr>
              <a:t>智能算法和视频识别技术对施工区域内作业人员的工服、安全帽穿戴进行监测和报警；抓拍照片保存到数据库形成报表。</a:t>
            </a:r>
            <a:endParaRPr sz="1400">
              <a:latin typeface="Microsoft JhengHei" panose="020B0604030504040204" charset="-120"/>
              <a:cs typeface="Microsoft JhengHei" panose="020B0604030504040204" charset="-120"/>
            </a:endParaRPr>
          </a:p>
        </p:txBody>
      </p:sp>
      <p:sp>
        <p:nvSpPr>
          <p:cNvPr id="20" name="object 20"/>
          <p:cNvSpPr txBox="1"/>
          <p:nvPr/>
        </p:nvSpPr>
        <p:spPr>
          <a:xfrm>
            <a:off x="3591433" y="845819"/>
            <a:ext cx="292735" cy="285750"/>
          </a:xfrm>
          <a:prstGeom prst="rect">
            <a:avLst/>
          </a:prstGeom>
        </p:spPr>
        <p:txBody>
          <a:bodyPr vert="horz" wrap="square" lIns="0" tIns="13335" rIns="0" bIns="0" rtlCol="0">
            <a:spAutoFit/>
          </a:bodyPr>
          <a:lstStyle/>
          <a:p>
            <a:pPr marL="12700">
              <a:lnSpc>
                <a:spcPct val="100000"/>
              </a:lnSpc>
              <a:spcBef>
                <a:spcPts val="105"/>
              </a:spcBef>
            </a:pPr>
            <a:r>
              <a:rPr sz="1700" b="1" spc="-25" dirty="0">
                <a:solidFill>
                  <a:srgbClr val="C00000"/>
                </a:solidFill>
                <a:latin typeface="微软雅黑" panose="020B0503020204020204" charset="-122"/>
                <a:cs typeface="微软雅黑" panose="020B0503020204020204" charset="-122"/>
              </a:rPr>
              <a:t>02</a:t>
            </a:r>
            <a:endParaRPr sz="1700">
              <a:latin typeface="微软雅黑" panose="020B0503020204020204" charset="-122"/>
              <a:cs typeface="微软雅黑" panose="020B0503020204020204" charset="-122"/>
            </a:endParaRPr>
          </a:p>
        </p:txBody>
      </p:sp>
      <p:sp>
        <p:nvSpPr>
          <p:cNvPr id="21" name="object 21"/>
          <p:cNvSpPr txBox="1"/>
          <p:nvPr/>
        </p:nvSpPr>
        <p:spPr>
          <a:xfrm>
            <a:off x="4183799" y="879475"/>
            <a:ext cx="2056764"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070707"/>
                </a:solidFill>
                <a:latin typeface="微软雅黑" panose="020B0503020204020204" charset="-122"/>
                <a:cs typeface="微软雅黑" panose="020B0503020204020204" charset="-122"/>
              </a:rPr>
              <a:t>工服、安全帽穿戴检测</a:t>
            </a:r>
            <a:endParaRPr sz="1600">
              <a:latin typeface="微软雅黑" panose="020B0503020204020204" charset="-122"/>
              <a:cs typeface="微软雅黑" panose="020B0503020204020204" charset="-122"/>
            </a:endParaRPr>
          </a:p>
        </p:txBody>
      </p:sp>
      <p:pic>
        <p:nvPicPr>
          <p:cNvPr id="22" name="object 22"/>
          <p:cNvPicPr/>
          <p:nvPr/>
        </p:nvPicPr>
        <p:blipFill>
          <a:blip r:embed="rId5" cstate="print"/>
          <a:stretch>
            <a:fillRect/>
          </a:stretch>
        </p:blipFill>
        <p:spPr>
          <a:xfrm>
            <a:off x="3482340" y="1379219"/>
            <a:ext cx="2808732" cy="1772412"/>
          </a:xfrm>
          <a:prstGeom prst="rect">
            <a:avLst/>
          </a:prstGeom>
        </p:spPr>
      </p:pic>
      <p:sp>
        <p:nvSpPr>
          <p:cNvPr id="23" name="object 23"/>
          <p:cNvSpPr txBox="1"/>
          <p:nvPr/>
        </p:nvSpPr>
        <p:spPr>
          <a:xfrm>
            <a:off x="6696557" y="3449954"/>
            <a:ext cx="1203325" cy="240029"/>
          </a:xfrm>
          <a:prstGeom prst="rect">
            <a:avLst/>
          </a:prstGeom>
        </p:spPr>
        <p:txBody>
          <a:bodyPr vert="horz" wrap="square" lIns="0" tIns="13335" rIns="0" bIns="0" rtlCol="0">
            <a:spAutoFit/>
          </a:bodyPr>
          <a:lstStyle/>
          <a:p>
            <a:pPr marL="297815" indent="-285115">
              <a:lnSpc>
                <a:spcPct val="100000"/>
              </a:lnSpc>
              <a:spcBef>
                <a:spcPts val="105"/>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场景描述：</a:t>
            </a:r>
            <a:endParaRPr sz="1400">
              <a:latin typeface="Microsoft JhengHei" panose="020B0604030504040204" charset="-120"/>
              <a:cs typeface="Microsoft JhengHei" panose="020B0604030504040204" charset="-120"/>
            </a:endParaRPr>
          </a:p>
        </p:txBody>
      </p:sp>
      <p:sp>
        <p:nvSpPr>
          <p:cNvPr id="24" name="object 24"/>
          <p:cNvSpPr txBox="1"/>
          <p:nvPr/>
        </p:nvSpPr>
        <p:spPr>
          <a:xfrm>
            <a:off x="6696557" y="3905250"/>
            <a:ext cx="2337435" cy="2373630"/>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070707"/>
                </a:solidFill>
                <a:latin typeface="Microsoft JhengHei" panose="020B0604030504040204" charset="-120"/>
                <a:cs typeface="Microsoft JhengHei" panose="020B0604030504040204" charset="-120"/>
              </a:rPr>
              <a:t>基于视频算法，对化工企业重</a:t>
            </a:r>
            <a:endParaRPr sz="1400">
              <a:latin typeface="Microsoft JhengHei" panose="020B0604030504040204" charset="-120"/>
              <a:cs typeface="Microsoft JhengHei" panose="020B0604030504040204" charset="-120"/>
            </a:endParaRPr>
          </a:p>
          <a:p>
            <a:pPr marL="12700" marR="5080">
              <a:lnSpc>
                <a:spcPct val="200000"/>
              </a:lnSpc>
            </a:pPr>
            <a:r>
              <a:rPr sz="1400" spc="-15" dirty="0">
                <a:solidFill>
                  <a:srgbClr val="070707"/>
                </a:solidFill>
                <a:latin typeface="Microsoft JhengHei" panose="020B0604030504040204" charset="-120"/>
                <a:cs typeface="Microsoft JhengHei" panose="020B0604030504040204" charset="-120"/>
              </a:rPr>
              <a:t>大危险源实时监控，未被允许人员进入实现自动报警。</a:t>
            </a:r>
            <a:endParaRPr sz="1400">
              <a:latin typeface="Microsoft JhengHei" panose="020B0604030504040204" charset="-120"/>
              <a:cs typeface="Microsoft JhengHei" panose="020B0604030504040204" charset="-120"/>
            </a:endParaRPr>
          </a:p>
          <a:p>
            <a:pPr marL="297815" indent="-285115">
              <a:lnSpc>
                <a:spcPct val="100000"/>
              </a:lnSpc>
              <a:spcBef>
                <a:spcPts val="1680"/>
              </a:spcBef>
              <a:buFont typeface="Wingdings" panose="05000000000000000000"/>
              <a:buChar char=""/>
              <a:tabLst>
                <a:tab pos="297815" algn="l"/>
              </a:tabLst>
            </a:pPr>
            <a:r>
              <a:rPr sz="1400" b="1" spc="-10" dirty="0">
                <a:solidFill>
                  <a:srgbClr val="C00000"/>
                </a:solidFill>
                <a:latin typeface="Microsoft JhengHei" panose="020B0604030504040204" charset="-120"/>
                <a:cs typeface="Microsoft JhengHei" panose="020B0604030504040204" charset="-120"/>
              </a:rPr>
              <a:t>算法描述：</a:t>
            </a:r>
            <a:endParaRPr sz="1400">
              <a:latin typeface="Microsoft JhengHei" panose="020B0604030504040204" charset="-120"/>
              <a:cs typeface="Microsoft JhengHei" panose="020B0604030504040204" charset="-120"/>
            </a:endParaRPr>
          </a:p>
          <a:p>
            <a:pPr marL="12700" marR="138430">
              <a:lnSpc>
                <a:spcPct val="200000"/>
              </a:lnSpc>
            </a:pPr>
            <a:r>
              <a:rPr sz="1400" spc="-20" dirty="0">
                <a:solidFill>
                  <a:srgbClr val="070707"/>
                </a:solidFill>
                <a:latin typeface="Microsoft JhengHei" panose="020B0604030504040204" charset="-120"/>
                <a:cs typeface="Microsoft JhengHei" panose="020B0604030504040204" charset="-120"/>
              </a:rPr>
              <a:t>人员进入重大危险源区域 触发告警。</a:t>
            </a:r>
            <a:endParaRPr sz="1400">
              <a:latin typeface="Microsoft JhengHei" panose="020B0604030504040204" charset="-120"/>
              <a:cs typeface="Microsoft JhengHei" panose="020B0604030504040204" charset="-120"/>
            </a:endParaRPr>
          </a:p>
        </p:txBody>
      </p:sp>
      <p:sp>
        <p:nvSpPr>
          <p:cNvPr id="25" name="object 25"/>
          <p:cNvSpPr txBox="1"/>
          <p:nvPr/>
        </p:nvSpPr>
        <p:spPr>
          <a:xfrm>
            <a:off x="6687324" y="868045"/>
            <a:ext cx="260350" cy="254000"/>
          </a:xfrm>
          <a:prstGeom prst="rect">
            <a:avLst/>
          </a:prstGeom>
        </p:spPr>
        <p:txBody>
          <a:bodyPr vert="horz" wrap="square" lIns="0" tIns="12700" rIns="0" bIns="0" rtlCol="0">
            <a:spAutoFit/>
          </a:bodyPr>
          <a:lstStyle/>
          <a:p>
            <a:pPr marL="12700">
              <a:lnSpc>
                <a:spcPct val="100000"/>
              </a:lnSpc>
              <a:spcBef>
                <a:spcPts val="100"/>
              </a:spcBef>
            </a:pPr>
            <a:r>
              <a:rPr sz="1500" b="1" spc="-25" dirty="0">
                <a:solidFill>
                  <a:srgbClr val="C00000"/>
                </a:solidFill>
                <a:latin typeface="微软雅黑" panose="020B0503020204020204" charset="-122"/>
                <a:cs typeface="微软雅黑" panose="020B0503020204020204" charset="-122"/>
              </a:rPr>
              <a:t>03</a:t>
            </a:r>
            <a:endParaRPr sz="1500">
              <a:latin typeface="微软雅黑" panose="020B0503020204020204" charset="-122"/>
              <a:cs typeface="微软雅黑" panose="020B0503020204020204" charset="-122"/>
            </a:endParaRPr>
          </a:p>
        </p:txBody>
      </p:sp>
      <p:sp>
        <p:nvSpPr>
          <p:cNvPr id="26" name="object 26"/>
          <p:cNvSpPr txBox="1"/>
          <p:nvPr/>
        </p:nvSpPr>
        <p:spPr>
          <a:xfrm>
            <a:off x="7223544" y="879475"/>
            <a:ext cx="1447165" cy="268605"/>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070707"/>
                </a:solidFill>
                <a:latin typeface="微软雅黑" panose="020B0503020204020204" charset="-122"/>
                <a:cs typeface="微软雅黑" panose="020B0503020204020204" charset="-122"/>
              </a:rPr>
              <a:t>重大危险源检测</a:t>
            </a:r>
            <a:endParaRPr sz="1600">
              <a:latin typeface="微软雅黑" panose="020B0503020204020204" charset="-122"/>
              <a:cs typeface="微软雅黑" panose="020B0503020204020204" charset="-122"/>
            </a:endParaRPr>
          </a:p>
        </p:txBody>
      </p:sp>
      <p:pic>
        <p:nvPicPr>
          <p:cNvPr id="27" name="object 27"/>
          <p:cNvPicPr/>
          <p:nvPr/>
        </p:nvPicPr>
        <p:blipFill>
          <a:blip r:embed="rId6" cstate="print"/>
          <a:stretch>
            <a:fillRect/>
          </a:stretch>
        </p:blipFill>
        <p:spPr>
          <a:xfrm>
            <a:off x="6588252" y="1379219"/>
            <a:ext cx="2502407" cy="1780031"/>
          </a:xfrm>
          <a:prstGeom prst="rect">
            <a:avLst/>
          </a:prstGeom>
        </p:spPr>
      </p:pic>
      <p:grpSp>
        <p:nvGrpSpPr>
          <p:cNvPr id="28" name="object 28"/>
          <p:cNvGrpSpPr/>
          <p:nvPr/>
        </p:nvGrpSpPr>
        <p:grpSpPr>
          <a:xfrm>
            <a:off x="3289884" y="1091552"/>
            <a:ext cx="8640445" cy="5681345"/>
            <a:chOff x="3289884" y="1091552"/>
            <a:chExt cx="8640445" cy="5681345"/>
          </a:xfrm>
        </p:grpSpPr>
        <p:sp>
          <p:nvSpPr>
            <p:cNvPr id="29" name="object 29"/>
            <p:cNvSpPr/>
            <p:nvPr/>
          </p:nvSpPr>
          <p:spPr>
            <a:xfrm>
              <a:off x="3289884" y="1091551"/>
              <a:ext cx="3183255" cy="5681345"/>
            </a:xfrm>
            <a:custGeom>
              <a:avLst/>
              <a:gdLst/>
              <a:ahLst/>
              <a:cxnLst/>
              <a:rect l="l" t="t" r="r" b="b"/>
              <a:pathLst>
                <a:path w="3183254" h="5681345">
                  <a:moveTo>
                    <a:pt x="44450" y="5549900"/>
                  </a:moveTo>
                  <a:lnTo>
                    <a:pt x="31750" y="5549900"/>
                  </a:lnTo>
                  <a:lnTo>
                    <a:pt x="31750" y="5600700"/>
                  </a:lnTo>
                  <a:lnTo>
                    <a:pt x="44450" y="5600700"/>
                  </a:lnTo>
                  <a:lnTo>
                    <a:pt x="44450" y="5549900"/>
                  </a:lnTo>
                  <a:close/>
                </a:path>
                <a:path w="3183254" h="5681345">
                  <a:moveTo>
                    <a:pt x="44450" y="5461000"/>
                  </a:moveTo>
                  <a:lnTo>
                    <a:pt x="31750" y="5461000"/>
                  </a:lnTo>
                  <a:lnTo>
                    <a:pt x="31750" y="5511800"/>
                  </a:lnTo>
                  <a:lnTo>
                    <a:pt x="44450" y="5511800"/>
                  </a:lnTo>
                  <a:lnTo>
                    <a:pt x="44450" y="5461000"/>
                  </a:lnTo>
                  <a:close/>
                </a:path>
                <a:path w="3183254" h="5681345">
                  <a:moveTo>
                    <a:pt x="44450" y="5372100"/>
                  </a:moveTo>
                  <a:lnTo>
                    <a:pt x="31750" y="5372100"/>
                  </a:lnTo>
                  <a:lnTo>
                    <a:pt x="31750" y="5422900"/>
                  </a:lnTo>
                  <a:lnTo>
                    <a:pt x="44450" y="5422900"/>
                  </a:lnTo>
                  <a:lnTo>
                    <a:pt x="44450" y="5372100"/>
                  </a:lnTo>
                  <a:close/>
                </a:path>
                <a:path w="3183254" h="5681345">
                  <a:moveTo>
                    <a:pt x="44450" y="5283200"/>
                  </a:moveTo>
                  <a:lnTo>
                    <a:pt x="31750" y="5283200"/>
                  </a:lnTo>
                  <a:lnTo>
                    <a:pt x="31750" y="5334000"/>
                  </a:lnTo>
                  <a:lnTo>
                    <a:pt x="44450" y="5334000"/>
                  </a:lnTo>
                  <a:lnTo>
                    <a:pt x="44450" y="5283200"/>
                  </a:lnTo>
                  <a:close/>
                </a:path>
                <a:path w="3183254" h="5681345">
                  <a:moveTo>
                    <a:pt x="44450" y="5194300"/>
                  </a:moveTo>
                  <a:lnTo>
                    <a:pt x="31750" y="5194300"/>
                  </a:lnTo>
                  <a:lnTo>
                    <a:pt x="31750" y="5245100"/>
                  </a:lnTo>
                  <a:lnTo>
                    <a:pt x="44450" y="5245100"/>
                  </a:lnTo>
                  <a:lnTo>
                    <a:pt x="44450" y="5194300"/>
                  </a:lnTo>
                  <a:close/>
                </a:path>
                <a:path w="3183254" h="5681345">
                  <a:moveTo>
                    <a:pt x="44450" y="5105400"/>
                  </a:moveTo>
                  <a:lnTo>
                    <a:pt x="31750" y="5105400"/>
                  </a:lnTo>
                  <a:lnTo>
                    <a:pt x="31750" y="5156200"/>
                  </a:lnTo>
                  <a:lnTo>
                    <a:pt x="44450" y="5156200"/>
                  </a:lnTo>
                  <a:lnTo>
                    <a:pt x="44450" y="5105400"/>
                  </a:lnTo>
                  <a:close/>
                </a:path>
                <a:path w="3183254" h="5681345">
                  <a:moveTo>
                    <a:pt x="44450" y="5016500"/>
                  </a:moveTo>
                  <a:lnTo>
                    <a:pt x="31750" y="5016500"/>
                  </a:lnTo>
                  <a:lnTo>
                    <a:pt x="31750" y="5067300"/>
                  </a:lnTo>
                  <a:lnTo>
                    <a:pt x="44450" y="5067300"/>
                  </a:lnTo>
                  <a:lnTo>
                    <a:pt x="44450" y="5016500"/>
                  </a:lnTo>
                  <a:close/>
                </a:path>
                <a:path w="3183254" h="5681345">
                  <a:moveTo>
                    <a:pt x="44450" y="4927600"/>
                  </a:moveTo>
                  <a:lnTo>
                    <a:pt x="31750" y="4927600"/>
                  </a:lnTo>
                  <a:lnTo>
                    <a:pt x="31750" y="4978400"/>
                  </a:lnTo>
                  <a:lnTo>
                    <a:pt x="44450" y="4978400"/>
                  </a:lnTo>
                  <a:lnTo>
                    <a:pt x="44450" y="4927600"/>
                  </a:lnTo>
                  <a:close/>
                </a:path>
                <a:path w="3183254" h="5681345">
                  <a:moveTo>
                    <a:pt x="44450" y="4838700"/>
                  </a:moveTo>
                  <a:lnTo>
                    <a:pt x="31750" y="4838700"/>
                  </a:lnTo>
                  <a:lnTo>
                    <a:pt x="31750" y="4889500"/>
                  </a:lnTo>
                  <a:lnTo>
                    <a:pt x="44450" y="4889500"/>
                  </a:lnTo>
                  <a:lnTo>
                    <a:pt x="44450" y="4838700"/>
                  </a:lnTo>
                  <a:close/>
                </a:path>
                <a:path w="3183254" h="5681345">
                  <a:moveTo>
                    <a:pt x="44450" y="4749800"/>
                  </a:moveTo>
                  <a:lnTo>
                    <a:pt x="31750" y="4749800"/>
                  </a:lnTo>
                  <a:lnTo>
                    <a:pt x="31750" y="4800600"/>
                  </a:lnTo>
                  <a:lnTo>
                    <a:pt x="44450" y="4800600"/>
                  </a:lnTo>
                  <a:lnTo>
                    <a:pt x="44450" y="4749800"/>
                  </a:lnTo>
                  <a:close/>
                </a:path>
                <a:path w="3183254" h="5681345">
                  <a:moveTo>
                    <a:pt x="44450" y="4660900"/>
                  </a:moveTo>
                  <a:lnTo>
                    <a:pt x="31750" y="4660900"/>
                  </a:lnTo>
                  <a:lnTo>
                    <a:pt x="31750" y="4711700"/>
                  </a:lnTo>
                  <a:lnTo>
                    <a:pt x="44450" y="4711700"/>
                  </a:lnTo>
                  <a:lnTo>
                    <a:pt x="44450" y="4660900"/>
                  </a:lnTo>
                  <a:close/>
                </a:path>
                <a:path w="3183254" h="5681345">
                  <a:moveTo>
                    <a:pt x="44450" y="4572000"/>
                  </a:moveTo>
                  <a:lnTo>
                    <a:pt x="31750" y="4572000"/>
                  </a:lnTo>
                  <a:lnTo>
                    <a:pt x="31750" y="4622800"/>
                  </a:lnTo>
                  <a:lnTo>
                    <a:pt x="44450" y="4622800"/>
                  </a:lnTo>
                  <a:lnTo>
                    <a:pt x="44450" y="4572000"/>
                  </a:lnTo>
                  <a:close/>
                </a:path>
                <a:path w="3183254" h="5681345">
                  <a:moveTo>
                    <a:pt x="44450" y="4483100"/>
                  </a:moveTo>
                  <a:lnTo>
                    <a:pt x="31750" y="4483100"/>
                  </a:lnTo>
                  <a:lnTo>
                    <a:pt x="31750" y="4533900"/>
                  </a:lnTo>
                  <a:lnTo>
                    <a:pt x="44450" y="4533900"/>
                  </a:lnTo>
                  <a:lnTo>
                    <a:pt x="44450" y="4483100"/>
                  </a:lnTo>
                  <a:close/>
                </a:path>
                <a:path w="3183254" h="5681345">
                  <a:moveTo>
                    <a:pt x="44450" y="4394200"/>
                  </a:moveTo>
                  <a:lnTo>
                    <a:pt x="31750" y="4394200"/>
                  </a:lnTo>
                  <a:lnTo>
                    <a:pt x="31750" y="4445000"/>
                  </a:lnTo>
                  <a:lnTo>
                    <a:pt x="44450" y="4445000"/>
                  </a:lnTo>
                  <a:lnTo>
                    <a:pt x="44450" y="4394200"/>
                  </a:lnTo>
                  <a:close/>
                </a:path>
                <a:path w="3183254" h="5681345">
                  <a:moveTo>
                    <a:pt x="44450" y="4305300"/>
                  </a:moveTo>
                  <a:lnTo>
                    <a:pt x="31750" y="4305300"/>
                  </a:lnTo>
                  <a:lnTo>
                    <a:pt x="31750" y="4356100"/>
                  </a:lnTo>
                  <a:lnTo>
                    <a:pt x="44450" y="4356100"/>
                  </a:lnTo>
                  <a:lnTo>
                    <a:pt x="44450" y="4305300"/>
                  </a:lnTo>
                  <a:close/>
                </a:path>
                <a:path w="3183254" h="5681345">
                  <a:moveTo>
                    <a:pt x="44450" y="4216400"/>
                  </a:moveTo>
                  <a:lnTo>
                    <a:pt x="31750" y="4216400"/>
                  </a:lnTo>
                  <a:lnTo>
                    <a:pt x="31750" y="4267200"/>
                  </a:lnTo>
                  <a:lnTo>
                    <a:pt x="44450" y="4267200"/>
                  </a:lnTo>
                  <a:lnTo>
                    <a:pt x="44450" y="4216400"/>
                  </a:lnTo>
                  <a:close/>
                </a:path>
                <a:path w="3183254" h="5681345">
                  <a:moveTo>
                    <a:pt x="44450" y="4127500"/>
                  </a:moveTo>
                  <a:lnTo>
                    <a:pt x="31750" y="4127500"/>
                  </a:lnTo>
                  <a:lnTo>
                    <a:pt x="31750" y="4178300"/>
                  </a:lnTo>
                  <a:lnTo>
                    <a:pt x="44450" y="4178300"/>
                  </a:lnTo>
                  <a:lnTo>
                    <a:pt x="44450" y="4127500"/>
                  </a:lnTo>
                  <a:close/>
                </a:path>
                <a:path w="3183254" h="5681345">
                  <a:moveTo>
                    <a:pt x="44450" y="4038600"/>
                  </a:moveTo>
                  <a:lnTo>
                    <a:pt x="31750" y="4038600"/>
                  </a:lnTo>
                  <a:lnTo>
                    <a:pt x="31750" y="4089400"/>
                  </a:lnTo>
                  <a:lnTo>
                    <a:pt x="44450" y="4089400"/>
                  </a:lnTo>
                  <a:lnTo>
                    <a:pt x="44450" y="4038600"/>
                  </a:lnTo>
                  <a:close/>
                </a:path>
                <a:path w="3183254" h="5681345">
                  <a:moveTo>
                    <a:pt x="44450" y="3949700"/>
                  </a:moveTo>
                  <a:lnTo>
                    <a:pt x="31750" y="3949700"/>
                  </a:lnTo>
                  <a:lnTo>
                    <a:pt x="31750" y="4000500"/>
                  </a:lnTo>
                  <a:lnTo>
                    <a:pt x="44450" y="4000500"/>
                  </a:lnTo>
                  <a:lnTo>
                    <a:pt x="44450" y="3949700"/>
                  </a:lnTo>
                  <a:close/>
                </a:path>
                <a:path w="3183254" h="5681345">
                  <a:moveTo>
                    <a:pt x="44450" y="3860800"/>
                  </a:moveTo>
                  <a:lnTo>
                    <a:pt x="31750" y="3860800"/>
                  </a:lnTo>
                  <a:lnTo>
                    <a:pt x="31750" y="3911600"/>
                  </a:lnTo>
                  <a:lnTo>
                    <a:pt x="44450" y="3911600"/>
                  </a:lnTo>
                  <a:lnTo>
                    <a:pt x="44450" y="3860800"/>
                  </a:lnTo>
                  <a:close/>
                </a:path>
                <a:path w="3183254" h="5681345">
                  <a:moveTo>
                    <a:pt x="44450" y="3771900"/>
                  </a:moveTo>
                  <a:lnTo>
                    <a:pt x="31750" y="3771900"/>
                  </a:lnTo>
                  <a:lnTo>
                    <a:pt x="31750" y="3822700"/>
                  </a:lnTo>
                  <a:lnTo>
                    <a:pt x="44450" y="3822700"/>
                  </a:lnTo>
                  <a:lnTo>
                    <a:pt x="44450" y="3771900"/>
                  </a:lnTo>
                  <a:close/>
                </a:path>
                <a:path w="3183254" h="5681345">
                  <a:moveTo>
                    <a:pt x="44450" y="3683000"/>
                  </a:moveTo>
                  <a:lnTo>
                    <a:pt x="31750" y="3683000"/>
                  </a:lnTo>
                  <a:lnTo>
                    <a:pt x="31750" y="3733800"/>
                  </a:lnTo>
                  <a:lnTo>
                    <a:pt x="44450" y="3733800"/>
                  </a:lnTo>
                  <a:lnTo>
                    <a:pt x="44450" y="3683000"/>
                  </a:lnTo>
                  <a:close/>
                </a:path>
                <a:path w="3183254" h="5681345">
                  <a:moveTo>
                    <a:pt x="44450" y="3594100"/>
                  </a:moveTo>
                  <a:lnTo>
                    <a:pt x="31750" y="3594100"/>
                  </a:lnTo>
                  <a:lnTo>
                    <a:pt x="31750" y="3644900"/>
                  </a:lnTo>
                  <a:lnTo>
                    <a:pt x="44450" y="3644900"/>
                  </a:lnTo>
                  <a:lnTo>
                    <a:pt x="44450" y="3594100"/>
                  </a:lnTo>
                  <a:close/>
                </a:path>
                <a:path w="3183254" h="5681345">
                  <a:moveTo>
                    <a:pt x="44450" y="3505200"/>
                  </a:moveTo>
                  <a:lnTo>
                    <a:pt x="31750" y="3505200"/>
                  </a:lnTo>
                  <a:lnTo>
                    <a:pt x="31750" y="3556000"/>
                  </a:lnTo>
                  <a:lnTo>
                    <a:pt x="44450" y="3556000"/>
                  </a:lnTo>
                  <a:lnTo>
                    <a:pt x="44450" y="3505200"/>
                  </a:lnTo>
                  <a:close/>
                </a:path>
                <a:path w="3183254" h="5681345">
                  <a:moveTo>
                    <a:pt x="44450" y="3416300"/>
                  </a:moveTo>
                  <a:lnTo>
                    <a:pt x="31750" y="3416300"/>
                  </a:lnTo>
                  <a:lnTo>
                    <a:pt x="31750" y="3467100"/>
                  </a:lnTo>
                  <a:lnTo>
                    <a:pt x="44450" y="3467100"/>
                  </a:lnTo>
                  <a:lnTo>
                    <a:pt x="44450" y="3416300"/>
                  </a:lnTo>
                  <a:close/>
                </a:path>
                <a:path w="3183254" h="5681345">
                  <a:moveTo>
                    <a:pt x="44450" y="3327400"/>
                  </a:moveTo>
                  <a:lnTo>
                    <a:pt x="31750" y="3327400"/>
                  </a:lnTo>
                  <a:lnTo>
                    <a:pt x="31750" y="3378200"/>
                  </a:lnTo>
                  <a:lnTo>
                    <a:pt x="44450" y="3378200"/>
                  </a:lnTo>
                  <a:lnTo>
                    <a:pt x="44450" y="3327400"/>
                  </a:lnTo>
                  <a:close/>
                </a:path>
                <a:path w="3183254" h="5681345">
                  <a:moveTo>
                    <a:pt x="44450" y="3238500"/>
                  </a:moveTo>
                  <a:lnTo>
                    <a:pt x="31750" y="3238500"/>
                  </a:lnTo>
                  <a:lnTo>
                    <a:pt x="31750" y="3289300"/>
                  </a:lnTo>
                  <a:lnTo>
                    <a:pt x="44450" y="3289300"/>
                  </a:lnTo>
                  <a:lnTo>
                    <a:pt x="44450" y="3238500"/>
                  </a:lnTo>
                  <a:close/>
                </a:path>
                <a:path w="3183254" h="5681345">
                  <a:moveTo>
                    <a:pt x="44450" y="3149600"/>
                  </a:moveTo>
                  <a:lnTo>
                    <a:pt x="31750" y="3149600"/>
                  </a:lnTo>
                  <a:lnTo>
                    <a:pt x="31750" y="3200400"/>
                  </a:lnTo>
                  <a:lnTo>
                    <a:pt x="44450" y="3200400"/>
                  </a:lnTo>
                  <a:lnTo>
                    <a:pt x="44450" y="3149600"/>
                  </a:lnTo>
                  <a:close/>
                </a:path>
                <a:path w="3183254" h="5681345">
                  <a:moveTo>
                    <a:pt x="44450" y="3060700"/>
                  </a:moveTo>
                  <a:lnTo>
                    <a:pt x="31750" y="3060700"/>
                  </a:lnTo>
                  <a:lnTo>
                    <a:pt x="31750" y="3111500"/>
                  </a:lnTo>
                  <a:lnTo>
                    <a:pt x="44450" y="3111500"/>
                  </a:lnTo>
                  <a:lnTo>
                    <a:pt x="44450" y="3060700"/>
                  </a:lnTo>
                  <a:close/>
                </a:path>
                <a:path w="3183254" h="5681345">
                  <a:moveTo>
                    <a:pt x="44450" y="2971800"/>
                  </a:moveTo>
                  <a:lnTo>
                    <a:pt x="31750" y="2971800"/>
                  </a:lnTo>
                  <a:lnTo>
                    <a:pt x="31750" y="3022600"/>
                  </a:lnTo>
                  <a:lnTo>
                    <a:pt x="44450" y="3022600"/>
                  </a:lnTo>
                  <a:lnTo>
                    <a:pt x="44450" y="2971800"/>
                  </a:lnTo>
                  <a:close/>
                </a:path>
                <a:path w="3183254" h="5681345">
                  <a:moveTo>
                    <a:pt x="44450" y="2882900"/>
                  </a:moveTo>
                  <a:lnTo>
                    <a:pt x="31750" y="2882900"/>
                  </a:lnTo>
                  <a:lnTo>
                    <a:pt x="31750" y="2933700"/>
                  </a:lnTo>
                  <a:lnTo>
                    <a:pt x="44450" y="2933700"/>
                  </a:lnTo>
                  <a:lnTo>
                    <a:pt x="44450" y="2882900"/>
                  </a:lnTo>
                  <a:close/>
                </a:path>
                <a:path w="3183254" h="5681345">
                  <a:moveTo>
                    <a:pt x="44450" y="2794000"/>
                  </a:moveTo>
                  <a:lnTo>
                    <a:pt x="31750" y="2794000"/>
                  </a:lnTo>
                  <a:lnTo>
                    <a:pt x="31750" y="2844800"/>
                  </a:lnTo>
                  <a:lnTo>
                    <a:pt x="44450" y="2844800"/>
                  </a:lnTo>
                  <a:lnTo>
                    <a:pt x="44450" y="2794000"/>
                  </a:lnTo>
                  <a:close/>
                </a:path>
                <a:path w="3183254" h="5681345">
                  <a:moveTo>
                    <a:pt x="44450" y="2705100"/>
                  </a:moveTo>
                  <a:lnTo>
                    <a:pt x="31750" y="2705100"/>
                  </a:lnTo>
                  <a:lnTo>
                    <a:pt x="31750" y="2755900"/>
                  </a:lnTo>
                  <a:lnTo>
                    <a:pt x="44450" y="2755900"/>
                  </a:lnTo>
                  <a:lnTo>
                    <a:pt x="44450" y="2705100"/>
                  </a:lnTo>
                  <a:close/>
                </a:path>
                <a:path w="3183254" h="5681345">
                  <a:moveTo>
                    <a:pt x="44450" y="2616200"/>
                  </a:moveTo>
                  <a:lnTo>
                    <a:pt x="31750" y="2616200"/>
                  </a:lnTo>
                  <a:lnTo>
                    <a:pt x="31750" y="2667000"/>
                  </a:lnTo>
                  <a:lnTo>
                    <a:pt x="44450" y="2667000"/>
                  </a:lnTo>
                  <a:lnTo>
                    <a:pt x="44450" y="2616200"/>
                  </a:lnTo>
                  <a:close/>
                </a:path>
                <a:path w="3183254" h="5681345">
                  <a:moveTo>
                    <a:pt x="44450" y="2527300"/>
                  </a:moveTo>
                  <a:lnTo>
                    <a:pt x="31750" y="2527300"/>
                  </a:lnTo>
                  <a:lnTo>
                    <a:pt x="31750" y="2578100"/>
                  </a:lnTo>
                  <a:lnTo>
                    <a:pt x="44450" y="2578100"/>
                  </a:lnTo>
                  <a:lnTo>
                    <a:pt x="44450" y="2527300"/>
                  </a:lnTo>
                  <a:close/>
                </a:path>
                <a:path w="3183254" h="5681345">
                  <a:moveTo>
                    <a:pt x="44450" y="2438400"/>
                  </a:moveTo>
                  <a:lnTo>
                    <a:pt x="31750" y="2438400"/>
                  </a:lnTo>
                  <a:lnTo>
                    <a:pt x="31750" y="2489200"/>
                  </a:lnTo>
                  <a:lnTo>
                    <a:pt x="44450" y="2489200"/>
                  </a:lnTo>
                  <a:lnTo>
                    <a:pt x="44450" y="2438400"/>
                  </a:lnTo>
                  <a:close/>
                </a:path>
                <a:path w="3183254" h="5681345">
                  <a:moveTo>
                    <a:pt x="44450" y="2349500"/>
                  </a:moveTo>
                  <a:lnTo>
                    <a:pt x="31750" y="2349500"/>
                  </a:lnTo>
                  <a:lnTo>
                    <a:pt x="31750" y="2400300"/>
                  </a:lnTo>
                  <a:lnTo>
                    <a:pt x="44450" y="2400300"/>
                  </a:lnTo>
                  <a:lnTo>
                    <a:pt x="44450" y="2349500"/>
                  </a:lnTo>
                  <a:close/>
                </a:path>
                <a:path w="3183254" h="5681345">
                  <a:moveTo>
                    <a:pt x="44450" y="2260600"/>
                  </a:moveTo>
                  <a:lnTo>
                    <a:pt x="31750" y="2260600"/>
                  </a:lnTo>
                  <a:lnTo>
                    <a:pt x="31750" y="2311400"/>
                  </a:lnTo>
                  <a:lnTo>
                    <a:pt x="44450" y="2311400"/>
                  </a:lnTo>
                  <a:lnTo>
                    <a:pt x="44450" y="2260600"/>
                  </a:lnTo>
                  <a:close/>
                </a:path>
                <a:path w="3183254" h="5681345">
                  <a:moveTo>
                    <a:pt x="44450" y="2171700"/>
                  </a:moveTo>
                  <a:lnTo>
                    <a:pt x="31750" y="2171700"/>
                  </a:lnTo>
                  <a:lnTo>
                    <a:pt x="31750" y="2222500"/>
                  </a:lnTo>
                  <a:lnTo>
                    <a:pt x="44450" y="2222500"/>
                  </a:lnTo>
                  <a:lnTo>
                    <a:pt x="44450" y="2171700"/>
                  </a:lnTo>
                  <a:close/>
                </a:path>
                <a:path w="3183254" h="5681345">
                  <a:moveTo>
                    <a:pt x="44450" y="2082800"/>
                  </a:moveTo>
                  <a:lnTo>
                    <a:pt x="31750" y="2082800"/>
                  </a:lnTo>
                  <a:lnTo>
                    <a:pt x="31750" y="2133600"/>
                  </a:lnTo>
                  <a:lnTo>
                    <a:pt x="44450" y="2133600"/>
                  </a:lnTo>
                  <a:lnTo>
                    <a:pt x="44450" y="2082800"/>
                  </a:lnTo>
                  <a:close/>
                </a:path>
                <a:path w="3183254" h="5681345">
                  <a:moveTo>
                    <a:pt x="44450" y="1993900"/>
                  </a:moveTo>
                  <a:lnTo>
                    <a:pt x="31750" y="1993900"/>
                  </a:lnTo>
                  <a:lnTo>
                    <a:pt x="31750" y="2044700"/>
                  </a:lnTo>
                  <a:lnTo>
                    <a:pt x="44450" y="2044700"/>
                  </a:lnTo>
                  <a:lnTo>
                    <a:pt x="44450" y="1993900"/>
                  </a:lnTo>
                  <a:close/>
                </a:path>
                <a:path w="3183254" h="5681345">
                  <a:moveTo>
                    <a:pt x="44450" y="1905000"/>
                  </a:moveTo>
                  <a:lnTo>
                    <a:pt x="31750" y="1905000"/>
                  </a:lnTo>
                  <a:lnTo>
                    <a:pt x="31750" y="1955800"/>
                  </a:lnTo>
                  <a:lnTo>
                    <a:pt x="44450" y="1955800"/>
                  </a:lnTo>
                  <a:lnTo>
                    <a:pt x="44450" y="1905000"/>
                  </a:lnTo>
                  <a:close/>
                </a:path>
                <a:path w="3183254" h="5681345">
                  <a:moveTo>
                    <a:pt x="44450" y="1816100"/>
                  </a:moveTo>
                  <a:lnTo>
                    <a:pt x="31750" y="1816100"/>
                  </a:lnTo>
                  <a:lnTo>
                    <a:pt x="31750" y="1866900"/>
                  </a:lnTo>
                  <a:lnTo>
                    <a:pt x="44450" y="1866900"/>
                  </a:lnTo>
                  <a:lnTo>
                    <a:pt x="44450" y="1816100"/>
                  </a:lnTo>
                  <a:close/>
                </a:path>
                <a:path w="3183254" h="5681345">
                  <a:moveTo>
                    <a:pt x="44450" y="1727200"/>
                  </a:moveTo>
                  <a:lnTo>
                    <a:pt x="31750" y="1727200"/>
                  </a:lnTo>
                  <a:lnTo>
                    <a:pt x="31750" y="1778000"/>
                  </a:lnTo>
                  <a:lnTo>
                    <a:pt x="44450" y="1778000"/>
                  </a:lnTo>
                  <a:lnTo>
                    <a:pt x="44450" y="1727200"/>
                  </a:lnTo>
                  <a:close/>
                </a:path>
                <a:path w="3183254" h="5681345">
                  <a:moveTo>
                    <a:pt x="44450" y="1638300"/>
                  </a:moveTo>
                  <a:lnTo>
                    <a:pt x="31750" y="1638300"/>
                  </a:lnTo>
                  <a:lnTo>
                    <a:pt x="31750" y="1689100"/>
                  </a:lnTo>
                  <a:lnTo>
                    <a:pt x="44450" y="1689100"/>
                  </a:lnTo>
                  <a:lnTo>
                    <a:pt x="44450" y="1638300"/>
                  </a:lnTo>
                  <a:close/>
                </a:path>
                <a:path w="3183254" h="5681345">
                  <a:moveTo>
                    <a:pt x="44450" y="1549400"/>
                  </a:moveTo>
                  <a:lnTo>
                    <a:pt x="31750" y="1549400"/>
                  </a:lnTo>
                  <a:lnTo>
                    <a:pt x="31750" y="1600200"/>
                  </a:lnTo>
                  <a:lnTo>
                    <a:pt x="44450" y="1600200"/>
                  </a:lnTo>
                  <a:lnTo>
                    <a:pt x="44450" y="1549400"/>
                  </a:lnTo>
                  <a:close/>
                </a:path>
                <a:path w="3183254" h="5681345">
                  <a:moveTo>
                    <a:pt x="44450" y="1460500"/>
                  </a:moveTo>
                  <a:lnTo>
                    <a:pt x="31750" y="1460500"/>
                  </a:lnTo>
                  <a:lnTo>
                    <a:pt x="31750" y="1511300"/>
                  </a:lnTo>
                  <a:lnTo>
                    <a:pt x="44450" y="1511300"/>
                  </a:lnTo>
                  <a:lnTo>
                    <a:pt x="44450" y="1460500"/>
                  </a:lnTo>
                  <a:close/>
                </a:path>
                <a:path w="3183254" h="5681345">
                  <a:moveTo>
                    <a:pt x="44450" y="1371600"/>
                  </a:moveTo>
                  <a:lnTo>
                    <a:pt x="31750" y="1371600"/>
                  </a:lnTo>
                  <a:lnTo>
                    <a:pt x="31750" y="1422400"/>
                  </a:lnTo>
                  <a:lnTo>
                    <a:pt x="44450" y="1422400"/>
                  </a:lnTo>
                  <a:lnTo>
                    <a:pt x="44450" y="1371600"/>
                  </a:lnTo>
                  <a:close/>
                </a:path>
                <a:path w="3183254" h="5681345">
                  <a:moveTo>
                    <a:pt x="44450" y="1282700"/>
                  </a:moveTo>
                  <a:lnTo>
                    <a:pt x="31750" y="1282700"/>
                  </a:lnTo>
                  <a:lnTo>
                    <a:pt x="31750" y="1333500"/>
                  </a:lnTo>
                  <a:lnTo>
                    <a:pt x="44450" y="1333500"/>
                  </a:lnTo>
                  <a:lnTo>
                    <a:pt x="44450" y="1282700"/>
                  </a:lnTo>
                  <a:close/>
                </a:path>
                <a:path w="3183254" h="5681345">
                  <a:moveTo>
                    <a:pt x="44450" y="1193800"/>
                  </a:moveTo>
                  <a:lnTo>
                    <a:pt x="31750" y="1193800"/>
                  </a:lnTo>
                  <a:lnTo>
                    <a:pt x="31750" y="1244600"/>
                  </a:lnTo>
                  <a:lnTo>
                    <a:pt x="44450" y="1244600"/>
                  </a:lnTo>
                  <a:lnTo>
                    <a:pt x="44450" y="1193800"/>
                  </a:lnTo>
                  <a:close/>
                </a:path>
                <a:path w="3183254" h="5681345">
                  <a:moveTo>
                    <a:pt x="44450" y="1104900"/>
                  </a:moveTo>
                  <a:lnTo>
                    <a:pt x="31750" y="1104900"/>
                  </a:lnTo>
                  <a:lnTo>
                    <a:pt x="31750" y="1155700"/>
                  </a:lnTo>
                  <a:lnTo>
                    <a:pt x="44450" y="1155700"/>
                  </a:lnTo>
                  <a:lnTo>
                    <a:pt x="44450" y="1104900"/>
                  </a:lnTo>
                  <a:close/>
                </a:path>
                <a:path w="3183254" h="5681345">
                  <a:moveTo>
                    <a:pt x="44450" y="1016000"/>
                  </a:moveTo>
                  <a:lnTo>
                    <a:pt x="31750" y="1016000"/>
                  </a:lnTo>
                  <a:lnTo>
                    <a:pt x="31750" y="1066800"/>
                  </a:lnTo>
                  <a:lnTo>
                    <a:pt x="44450" y="1066800"/>
                  </a:lnTo>
                  <a:lnTo>
                    <a:pt x="44450" y="1016000"/>
                  </a:lnTo>
                  <a:close/>
                </a:path>
                <a:path w="3183254" h="5681345">
                  <a:moveTo>
                    <a:pt x="44450" y="927100"/>
                  </a:moveTo>
                  <a:lnTo>
                    <a:pt x="31750" y="927100"/>
                  </a:lnTo>
                  <a:lnTo>
                    <a:pt x="31750" y="977900"/>
                  </a:lnTo>
                  <a:lnTo>
                    <a:pt x="44450" y="977900"/>
                  </a:lnTo>
                  <a:lnTo>
                    <a:pt x="44450" y="927100"/>
                  </a:lnTo>
                  <a:close/>
                </a:path>
                <a:path w="3183254" h="5681345">
                  <a:moveTo>
                    <a:pt x="44450" y="838200"/>
                  </a:moveTo>
                  <a:lnTo>
                    <a:pt x="31750" y="838200"/>
                  </a:lnTo>
                  <a:lnTo>
                    <a:pt x="31750" y="889000"/>
                  </a:lnTo>
                  <a:lnTo>
                    <a:pt x="44450" y="889000"/>
                  </a:lnTo>
                  <a:lnTo>
                    <a:pt x="44450" y="838200"/>
                  </a:lnTo>
                  <a:close/>
                </a:path>
                <a:path w="3183254" h="5681345">
                  <a:moveTo>
                    <a:pt x="44450" y="749300"/>
                  </a:moveTo>
                  <a:lnTo>
                    <a:pt x="31750" y="749300"/>
                  </a:lnTo>
                  <a:lnTo>
                    <a:pt x="31750" y="800100"/>
                  </a:lnTo>
                  <a:lnTo>
                    <a:pt x="44450" y="800100"/>
                  </a:lnTo>
                  <a:lnTo>
                    <a:pt x="44450" y="749300"/>
                  </a:lnTo>
                  <a:close/>
                </a:path>
                <a:path w="3183254" h="5681345">
                  <a:moveTo>
                    <a:pt x="44450" y="660400"/>
                  </a:moveTo>
                  <a:lnTo>
                    <a:pt x="31750" y="660400"/>
                  </a:lnTo>
                  <a:lnTo>
                    <a:pt x="31750" y="711200"/>
                  </a:lnTo>
                  <a:lnTo>
                    <a:pt x="44450" y="711200"/>
                  </a:lnTo>
                  <a:lnTo>
                    <a:pt x="44450" y="660400"/>
                  </a:lnTo>
                  <a:close/>
                </a:path>
                <a:path w="3183254" h="5681345">
                  <a:moveTo>
                    <a:pt x="44450" y="571500"/>
                  </a:moveTo>
                  <a:lnTo>
                    <a:pt x="31750" y="571500"/>
                  </a:lnTo>
                  <a:lnTo>
                    <a:pt x="31750" y="622300"/>
                  </a:lnTo>
                  <a:lnTo>
                    <a:pt x="44450" y="622300"/>
                  </a:lnTo>
                  <a:lnTo>
                    <a:pt x="44450" y="571500"/>
                  </a:lnTo>
                  <a:close/>
                </a:path>
                <a:path w="3183254" h="5681345">
                  <a:moveTo>
                    <a:pt x="44450" y="482600"/>
                  </a:moveTo>
                  <a:lnTo>
                    <a:pt x="31750" y="482600"/>
                  </a:lnTo>
                  <a:lnTo>
                    <a:pt x="31750" y="533400"/>
                  </a:lnTo>
                  <a:lnTo>
                    <a:pt x="44450" y="533400"/>
                  </a:lnTo>
                  <a:lnTo>
                    <a:pt x="44450" y="482600"/>
                  </a:lnTo>
                  <a:close/>
                </a:path>
                <a:path w="3183254" h="5681345">
                  <a:moveTo>
                    <a:pt x="44450" y="393700"/>
                  </a:moveTo>
                  <a:lnTo>
                    <a:pt x="31750" y="393700"/>
                  </a:lnTo>
                  <a:lnTo>
                    <a:pt x="31750" y="444500"/>
                  </a:lnTo>
                  <a:lnTo>
                    <a:pt x="44450" y="444500"/>
                  </a:lnTo>
                  <a:lnTo>
                    <a:pt x="44450" y="393700"/>
                  </a:lnTo>
                  <a:close/>
                </a:path>
                <a:path w="3183254" h="5681345">
                  <a:moveTo>
                    <a:pt x="44450" y="304800"/>
                  </a:moveTo>
                  <a:lnTo>
                    <a:pt x="31750" y="304800"/>
                  </a:lnTo>
                  <a:lnTo>
                    <a:pt x="31750" y="355600"/>
                  </a:lnTo>
                  <a:lnTo>
                    <a:pt x="44450" y="355600"/>
                  </a:lnTo>
                  <a:lnTo>
                    <a:pt x="44450" y="304800"/>
                  </a:lnTo>
                  <a:close/>
                </a:path>
                <a:path w="3183254" h="5681345">
                  <a:moveTo>
                    <a:pt x="44450" y="215900"/>
                  </a:moveTo>
                  <a:lnTo>
                    <a:pt x="31750" y="215900"/>
                  </a:lnTo>
                  <a:lnTo>
                    <a:pt x="31750" y="266700"/>
                  </a:lnTo>
                  <a:lnTo>
                    <a:pt x="44450" y="266700"/>
                  </a:lnTo>
                  <a:lnTo>
                    <a:pt x="44450" y="215900"/>
                  </a:lnTo>
                  <a:close/>
                </a:path>
                <a:path w="3183254" h="5681345">
                  <a:moveTo>
                    <a:pt x="44450" y="127000"/>
                  </a:moveTo>
                  <a:lnTo>
                    <a:pt x="31750" y="127000"/>
                  </a:lnTo>
                  <a:lnTo>
                    <a:pt x="31750" y="177800"/>
                  </a:lnTo>
                  <a:lnTo>
                    <a:pt x="44450" y="177800"/>
                  </a:lnTo>
                  <a:lnTo>
                    <a:pt x="44450" y="127000"/>
                  </a:lnTo>
                  <a:close/>
                </a:path>
                <a:path w="3183254" h="5681345">
                  <a:moveTo>
                    <a:pt x="44450" y="69850"/>
                  </a:moveTo>
                  <a:lnTo>
                    <a:pt x="31750" y="69850"/>
                  </a:lnTo>
                  <a:lnTo>
                    <a:pt x="31750" y="88900"/>
                  </a:lnTo>
                  <a:lnTo>
                    <a:pt x="44450" y="88900"/>
                  </a:lnTo>
                  <a:lnTo>
                    <a:pt x="44450" y="76200"/>
                  </a:lnTo>
                  <a:lnTo>
                    <a:pt x="44450" y="69850"/>
                  </a:lnTo>
                  <a:close/>
                </a:path>
                <a:path w="3183254" h="5681345">
                  <a:moveTo>
                    <a:pt x="76200" y="5642686"/>
                  </a:moveTo>
                  <a:lnTo>
                    <a:pt x="72301" y="5638800"/>
                  </a:lnTo>
                  <a:lnTo>
                    <a:pt x="38100" y="5604586"/>
                  </a:lnTo>
                  <a:lnTo>
                    <a:pt x="0" y="5642686"/>
                  </a:lnTo>
                  <a:lnTo>
                    <a:pt x="38100" y="5680786"/>
                  </a:lnTo>
                  <a:lnTo>
                    <a:pt x="76200" y="5642686"/>
                  </a:lnTo>
                  <a:close/>
                </a:path>
                <a:path w="3183254" h="5681345">
                  <a:moveTo>
                    <a:pt x="76200" y="38100"/>
                  </a:moveTo>
                  <a:lnTo>
                    <a:pt x="38100" y="0"/>
                  </a:lnTo>
                  <a:lnTo>
                    <a:pt x="0" y="38100"/>
                  </a:lnTo>
                  <a:lnTo>
                    <a:pt x="31750" y="38100"/>
                  </a:lnTo>
                  <a:lnTo>
                    <a:pt x="44450" y="38100"/>
                  </a:lnTo>
                  <a:lnTo>
                    <a:pt x="76200" y="38100"/>
                  </a:lnTo>
                  <a:close/>
                </a:path>
                <a:path w="3183254" h="5681345">
                  <a:moveTo>
                    <a:pt x="3151505" y="5549900"/>
                  </a:moveTo>
                  <a:lnTo>
                    <a:pt x="3138805" y="5549900"/>
                  </a:lnTo>
                  <a:lnTo>
                    <a:pt x="3138805" y="5600700"/>
                  </a:lnTo>
                  <a:lnTo>
                    <a:pt x="3151505" y="5600700"/>
                  </a:lnTo>
                  <a:lnTo>
                    <a:pt x="3151505" y="5549900"/>
                  </a:lnTo>
                  <a:close/>
                </a:path>
                <a:path w="3183254" h="5681345">
                  <a:moveTo>
                    <a:pt x="3151505" y="5461000"/>
                  </a:moveTo>
                  <a:lnTo>
                    <a:pt x="3138805" y="5461000"/>
                  </a:lnTo>
                  <a:lnTo>
                    <a:pt x="3138805" y="5511800"/>
                  </a:lnTo>
                  <a:lnTo>
                    <a:pt x="3151505" y="5511800"/>
                  </a:lnTo>
                  <a:lnTo>
                    <a:pt x="3151505" y="5461000"/>
                  </a:lnTo>
                  <a:close/>
                </a:path>
                <a:path w="3183254" h="5681345">
                  <a:moveTo>
                    <a:pt x="3151505" y="5372100"/>
                  </a:moveTo>
                  <a:lnTo>
                    <a:pt x="3138805" y="5372100"/>
                  </a:lnTo>
                  <a:lnTo>
                    <a:pt x="3138805" y="5422900"/>
                  </a:lnTo>
                  <a:lnTo>
                    <a:pt x="3151505" y="5422900"/>
                  </a:lnTo>
                  <a:lnTo>
                    <a:pt x="3151505" y="5372100"/>
                  </a:lnTo>
                  <a:close/>
                </a:path>
                <a:path w="3183254" h="5681345">
                  <a:moveTo>
                    <a:pt x="3151505" y="5283200"/>
                  </a:moveTo>
                  <a:lnTo>
                    <a:pt x="3138805" y="5283200"/>
                  </a:lnTo>
                  <a:lnTo>
                    <a:pt x="3138805" y="5334000"/>
                  </a:lnTo>
                  <a:lnTo>
                    <a:pt x="3151505" y="5334000"/>
                  </a:lnTo>
                  <a:lnTo>
                    <a:pt x="3151505" y="5283200"/>
                  </a:lnTo>
                  <a:close/>
                </a:path>
                <a:path w="3183254" h="5681345">
                  <a:moveTo>
                    <a:pt x="3151505" y="5194300"/>
                  </a:moveTo>
                  <a:lnTo>
                    <a:pt x="3138805" y="5194300"/>
                  </a:lnTo>
                  <a:lnTo>
                    <a:pt x="3138805" y="5245100"/>
                  </a:lnTo>
                  <a:lnTo>
                    <a:pt x="3151505" y="5245100"/>
                  </a:lnTo>
                  <a:lnTo>
                    <a:pt x="3151505" y="5194300"/>
                  </a:lnTo>
                  <a:close/>
                </a:path>
                <a:path w="3183254" h="5681345">
                  <a:moveTo>
                    <a:pt x="3151505" y="5105400"/>
                  </a:moveTo>
                  <a:lnTo>
                    <a:pt x="3138805" y="5105400"/>
                  </a:lnTo>
                  <a:lnTo>
                    <a:pt x="3138805" y="5156200"/>
                  </a:lnTo>
                  <a:lnTo>
                    <a:pt x="3151505" y="5156200"/>
                  </a:lnTo>
                  <a:lnTo>
                    <a:pt x="3151505" y="5105400"/>
                  </a:lnTo>
                  <a:close/>
                </a:path>
                <a:path w="3183254" h="5681345">
                  <a:moveTo>
                    <a:pt x="3151505" y="5016500"/>
                  </a:moveTo>
                  <a:lnTo>
                    <a:pt x="3138805" y="5016500"/>
                  </a:lnTo>
                  <a:lnTo>
                    <a:pt x="3138805" y="5067300"/>
                  </a:lnTo>
                  <a:lnTo>
                    <a:pt x="3151505" y="5067300"/>
                  </a:lnTo>
                  <a:lnTo>
                    <a:pt x="3151505" y="5016500"/>
                  </a:lnTo>
                  <a:close/>
                </a:path>
                <a:path w="3183254" h="5681345">
                  <a:moveTo>
                    <a:pt x="3151505" y="4927600"/>
                  </a:moveTo>
                  <a:lnTo>
                    <a:pt x="3138805" y="4927600"/>
                  </a:lnTo>
                  <a:lnTo>
                    <a:pt x="3138805" y="4978400"/>
                  </a:lnTo>
                  <a:lnTo>
                    <a:pt x="3151505" y="4978400"/>
                  </a:lnTo>
                  <a:lnTo>
                    <a:pt x="3151505" y="4927600"/>
                  </a:lnTo>
                  <a:close/>
                </a:path>
                <a:path w="3183254" h="5681345">
                  <a:moveTo>
                    <a:pt x="3151505" y="4838700"/>
                  </a:moveTo>
                  <a:lnTo>
                    <a:pt x="3138805" y="4838700"/>
                  </a:lnTo>
                  <a:lnTo>
                    <a:pt x="3138805" y="4889500"/>
                  </a:lnTo>
                  <a:lnTo>
                    <a:pt x="3151505" y="4889500"/>
                  </a:lnTo>
                  <a:lnTo>
                    <a:pt x="3151505" y="4838700"/>
                  </a:lnTo>
                  <a:close/>
                </a:path>
                <a:path w="3183254" h="5681345">
                  <a:moveTo>
                    <a:pt x="3151505" y="4749800"/>
                  </a:moveTo>
                  <a:lnTo>
                    <a:pt x="3138805" y="4749800"/>
                  </a:lnTo>
                  <a:lnTo>
                    <a:pt x="3138805" y="4800600"/>
                  </a:lnTo>
                  <a:lnTo>
                    <a:pt x="3151505" y="4800600"/>
                  </a:lnTo>
                  <a:lnTo>
                    <a:pt x="3151505" y="4749800"/>
                  </a:lnTo>
                  <a:close/>
                </a:path>
                <a:path w="3183254" h="5681345">
                  <a:moveTo>
                    <a:pt x="3151505" y="4660900"/>
                  </a:moveTo>
                  <a:lnTo>
                    <a:pt x="3138805" y="4660900"/>
                  </a:lnTo>
                  <a:lnTo>
                    <a:pt x="3138805" y="4711700"/>
                  </a:lnTo>
                  <a:lnTo>
                    <a:pt x="3151505" y="4711700"/>
                  </a:lnTo>
                  <a:lnTo>
                    <a:pt x="3151505" y="4660900"/>
                  </a:lnTo>
                  <a:close/>
                </a:path>
                <a:path w="3183254" h="5681345">
                  <a:moveTo>
                    <a:pt x="3151505" y="4572000"/>
                  </a:moveTo>
                  <a:lnTo>
                    <a:pt x="3138805" y="4572000"/>
                  </a:lnTo>
                  <a:lnTo>
                    <a:pt x="3138805" y="4622800"/>
                  </a:lnTo>
                  <a:lnTo>
                    <a:pt x="3151505" y="4622800"/>
                  </a:lnTo>
                  <a:lnTo>
                    <a:pt x="3151505" y="4572000"/>
                  </a:lnTo>
                  <a:close/>
                </a:path>
                <a:path w="3183254" h="5681345">
                  <a:moveTo>
                    <a:pt x="3151505" y="4483100"/>
                  </a:moveTo>
                  <a:lnTo>
                    <a:pt x="3138805" y="4483100"/>
                  </a:lnTo>
                  <a:lnTo>
                    <a:pt x="3138805" y="4533900"/>
                  </a:lnTo>
                  <a:lnTo>
                    <a:pt x="3151505" y="4533900"/>
                  </a:lnTo>
                  <a:lnTo>
                    <a:pt x="3151505" y="4483100"/>
                  </a:lnTo>
                  <a:close/>
                </a:path>
                <a:path w="3183254" h="5681345">
                  <a:moveTo>
                    <a:pt x="3151505" y="4394200"/>
                  </a:moveTo>
                  <a:lnTo>
                    <a:pt x="3138805" y="4394200"/>
                  </a:lnTo>
                  <a:lnTo>
                    <a:pt x="3138805" y="4445000"/>
                  </a:lnTo>
                  <a:lnTo>
                    <a:pt x="3151505" y="4445000"/>
                  </a:lnTo>
                  <a:lnTo>
                    <a:pt x="3151505" y="4394200"/>
                  </a:lnTo>
                  <a:close/>
                </a:path>
                <a:path w="3183254" h="5681345">
                  <a:moveTo>
                    <a:pt x="3151505" y="4305300"/>
                  </a:moveTo>
                  <a:lnTo>
                    <a:pt x="3138805" y="4305300"/>
                  </a:lnTo>
                  <a:lnTo>
                    <a:pt x="3138805" y="4356100"/>
                  </a:lnTo>
                  <a:lnTo>
                    <a:pt x="3151505" y="4356100"/>
                  </a:lnTo>
                  <a:lnTo>
                    <a:pt x="3151505" y="4305300"/>
                  </a:lnTo>
                  <a:close/>
                </a:path>
                <a:path w="3183254" h="5681345">
                  <a:moveTo>
                    <a:pt x="3151505" y="4216400"/>
                  </a:moveTo>
                  <a:lnTo>
                    <a:pt x="3138805" y="4216400"/>
                  </a:lnTo>
                  <a:lnTo>
                    <a:pt x="3138805" y="4267200"/>
                  </a:lnTo>
                  <a:lnTo>
                    <a:pt x="3151505" y="4267200"/>
                  </a:lnTo>
                  <a:lnTo>
                    <a:pt x="3151505" y="4216400"/>
                  </a:lnTo>
                  <a:close/>
                </a:path>
                <a:path w="3183254" h="5681345">
                  <a:moveTo>
                    <a:pt x="3151505" y="4127500"/>
                  </a:moveTo>
                  <a:lnTo>
                    <a:pt x="3138805" y="4127500"/>
                  </a:lnTo>
                  <a:lnTo>
                    <a:pt x="3138805" y="4178300"/>
                  </a:lnTo>
                  <a:lnTo>
                    <a:pt x="3151505" y="4178300"/>
                  </a:lnTo>
                  <a:lnTo>
                    <a:pt x="3151505" y="4127500"/>
                  </a:lnTo>
                  <a:close/>
                </a:path>
                <a:path w="3183254" h="5681345">
                  <a:moveTo>
                    <a:pt x="3151505" y="4038600"/>
                  </a:moveTo>
                  <a:lnTo>
                    <a:pt x="3138805" y="4038600"/>
                  </a:lnTo>
                  <a:lnTo>
                    <a:pt x="3138805" y="4089400"/>
                  </a:lnTo>
                  <a:lnTo>
                    <a:pt x="3151505" y="4089400"/>
                  </a:lnTo>
                  <a:lnTo>
                    <a:pt x="3151505" y="4038600"/>
                  </a:lnTo>
                  <a:close/>
                </a:path>
                <a:path w="3183254" h="5681345">
                  <a:moveTo>
                    <a:pt x="3151505" y="3949700"/>
                  </a:moveTo>
                  <a:lnTo>
                    <a:pt x="3138805" y="3949700"/>
                  </a:lnTo>
                  <a:lnTo>
                    <a:pt x="3138805" y="4000500"/>
                  </a:lnTo>
                  <a:lnTo>
                    <a:pt x="3151505" y="4000500"/>
                  </a:lnTo>
                  <a:lnTo>
                    <a:pt x="3151505" y="3949700"/>
                  </a:lnTo>
                  <a:close/>
                </a:path>
                <a:path w="3183254" h="5681345">
                  <a:moveTo>
                    <a:pt x="3151505" y="3860800"/>
                  </a:moveTo>
                  <a:lnTo>
                    <a:pt x="3138805" y="3860800"/>
                  </a:lnTo>
                  <a:lnTo>
                    <a:pt x="3138805" y="3911600"/>
                  </a:lnTo>
                  <a:lnTo>
                    <a:pt x="3151505" y="3911600"/>
                  </a:lnTo>
                  <a:lnTo>
                    <a:pt x="3151505" y="3860800"/>
                  </a:lnTo>
                  <a:close/>
                </a:path>
                <a:path w="3183254" h="5681345">
                  <a:moveTo>
                    <a:pt x="3151505" y="3771900"/>
                  </a:moveTo>
                  <a:lnTo>
                    <a:pt x="3138805" y="3771900"/>
                  </a:lnTo>
                  <a:lnTo>
                    <a:pt x="3138805" y="3822700"/>
                  </a:lnTo>
                  <a:lnTo>
                    <a:pt x="3151505" y="3822700"/>
                  </a:lnTo>
                  <a:lnTo>
                    <a:pt x="3151505" y="3771900"/>
                  </a:lnTo>
                  <a:close/>
                </a:path>
                <a:path w="3183254" h="5681345">
                  <a:moveTo>
                    <a:pt x="3151505" y="3683000"/>
                  </a:moveTo>
                  <a:lnTo>
                    <a:pt x="3138805" y="3683000"/>
                  </a:lnTo>
                  <a:lnTo>
                    <a:pt x="3138805" y="3733800"/>
                  </a:lnTo>
                  <a:lnTo>
                    <a:pt x="3151505" y="3733800"/>
                  </a:lnTo>
                  <a:lnTo>
                    <a:pt x="3151505" y="3683000"/>
                  </a:lnTo>
                  <a:close/>
                </a:path>
                <a:path w="3183254" h="5681345">
                  <a:moveTo>
                    <a:pt x="3151505" y="3594100"/>
                  </a:moveTo>
                  <a:lnTo>
                    <a:pt x="3138805" y="3594100"/>
                  </a:lnTo>
                  <a:lnTo>
                    <a:pt x="3138805" y="3644900"/>
                  </a:lnTo>
                  <a:lnTo>
                    <a:pt x="3151505" y="3644900"/>
                  </a:lnTo>
                  <a:lnTo>
                    <a:pt x="3151505" y="3594100"/>
                  </a:lnTo>
                  <a:close/>
                </a:path>
                <a:path w="3183254" h="5681345">
                  <a:moveTo>
                    <a:pt x="3151505" y="3505200"/>
                  </a:moveTo>
                  <a:lnTo>
                    <a:pt x="3138805" y="3505200"/>
                  </a:lnTo>
                  <a:lnTo>
                    <a:pt x="3138805" y="3556000"/>
                  </a:lnTo>
                  <a:lnTo>
                    <a:pt x="3151505" y="3556000"/>
                  </a:lnTo>
                  <a:lnTo>
                    <a:pt x="3151505" y="3505200"/>
                  </a:lnTo>
                  <a:close/>
                </a:path>
                <a:path w="3183254" h="5681345">
                  <a:moveTo>
                    <a:pt x="3151505" y="3416300"/>
                  </a:moveTo>
                  <a:lnTo>
                    <a:pt x="3138805" y="3416300"/>
                  </a:lnTo>
                  <a:lnTo>
                    <a:pt x="3138805" y="3467100"/>
                  </a:lnTo>
                  <a:lnTo>
                    <a:pt x="3151505" y="3467100"/>
                  </a:lnTo>
                  <a:lnTo>
                    <a:pt x="3151505" y="3416300"/>
                  </a:lnTo>
                  <a:close/>
                </a:path>
                <a:path w="3183254" h="5681345">
                  <a:moveTo>
                    <a:pt x="3151505" y="3327400"/>
                  </a:moveTo>
                  <a:lnTo>
                    <a:pt x="3138805" y="3327400"/>
                  </a:lnTo>
                  <a:lnTo>
                    <a:pt x="3138805" y="3378200"/>
                  </a:lnTo>
                  <a:lnTo>
                    <a:pt x="3151505" y="3378200"/>
                  </a:lnTo>
                  <a:lnTo>
                    <a:pt x="3151505" y="3327400"/>
                  </a:lnTo>
                  <a:close/>
                </a:path>
                <a:path w="3183254" h="5681345">
                  <a:moveTo>
                    <a:pt x="3151505" y="3238500"/>
                  </a:moveTo>
                  <a:lnTo>
                    <a:pt x="3138805" y="3238500"/>
                  </a:lnTo>
                  <a:lnTo>
                    <a:pt x="3138805" y="3289300"/>
                  </a:lnTo>
                  <a:lnTo>
                    <a:pt x="3151505" y="3289300"/>
                  </a:lnTo>
                  <a:lnTo>
                    <a:pt x="3151505" y="3238500"/>
                  </a:lnTo>
                  <a:close/>
                </a:path>
                <a:path w="3183254" h="5681345">
                  <a:moveTo>
                    <a:pt x="3151505" y="3149600"/>
                  </a:moveTo>
                  <a:lnTo>
                    <a:pt x="3138805" y="3149600"/>
                  </a:lnTo>
                  <a:lnTo>
                    <a:pt x="3138805" y="3200400"/>
                  </a:lnTo>
                  <a:lnTo>
                    <a:pt x="3151505" y="3200400"/>
                  </a:lnTo>
                  <a:lnTo>
                    <a:pt x="3151505" y="3149600"/>
                  </a:lnTo>
                  <a:close/>
                </a:path>
                <a:path w="3183254" h="5681345">
                  <a:moveTo>
                    <a:pt x="3151505" y="3060700"/>
                  </a:moveTo>
                  <a:lnTo>
                    <a:pt x="3138805" y="3060700"/>
                  </a:lnTo>
                  <a:lnTo>
                    <a:pt x="3138805" y="3111500"/>
                  </a:lnTo>
                  <a:lnTo>
                    <a:pt x="3151505" y="3111500"/>
                  </a:lnTo>
                  <a:lnTo>
                    <a:pt x="3151505" y="3060700"/>
                  </a:lnTo>
                  <a:close/>
                </a:path>
                <a:path w="3183254" h="5681345">
                  <a:moveTo>
                    <a:pt x="3151505" y="2971800"/>
                  </a:moveTo>
                  <a:lnTo>
                    <a:pt x="3138805" y="2971800"/>
                  </a:lnTo>
                  <a:lnTo>
                    <a:pt x="3138805" y="3022600"/>
                  </a:lnTo>
                  <a:lnTo>
                    <a:pt x="3151505" y="3022600"/>
                  </a:lnTo>
                  <a:lnTo>
                    <a:pt x="3151505" y="2971800"/>
                  </a:lnTo>
                  <a:close/>
                </a:path>
                <a:path w="3183254" h="5681345">
                  <a:moveTo>
                    <a:pt x="3151505" y="2882900"/>
                  </a:moveTo>
                  <a:lnTo>
                    <a:pt x="3138805" y="2882900"/>
                  </a:lnTo>
                  <a:lnTo>
                    <a:pt x="3138805" y="2933700"/>
                  </a:lnTo>
                  <a:lnTo>
                    <a:pt x="3151505" y="2933700"/>
                  </a:lnTo>
                  <a:lnTo>
                    <a:pt x="3151505" y="2882900"/>
                  </a:lnTo>
                  <a:close/>
                </a:path>
                <a:path w="3183254" h="5681345">
                  <a:moveTo>
                    <a:pt x="3151505" y="2794000"/>
                  </a:moveTo>
                  <a:lnTo>
                    <a:pt x="3138805" y="2794000"/>
                  </a:lnTo>
                  <a:lnTo>
                    <a:pt x="3138805" y="2844800"/>
                  </a:lnTo>
                  <a:lnTo>
                    <a:pt x="3151505" y="2844800"/>
                  </a:lnTo>
                  <a:lnTo>
                    <a:pt x="3151505" y="2794000"/>
                  </a:lnTo>
                  <a:close/>
                </a:path>
                <a:path w="3183254" h="5681345">
                  <a:moveTo>
                    <a:pt x="3151505" y="2705100"/>
                  </a:moveTo>
                  <a:lnTo>
                    <a:pt x="3138805" y="2705100"/>
                  </a:lnTo>
                  <a:lnTo>
                    <a:pt x="3138805" y="2755900"/>
                  </a:lnTo>
                  <a:lnTo>
                    <a:pt x="3151505" y="2755900"/>
                  </a:lnTo>
                  <a:lnTo>
                    <a:pt x="3151505" y="2705100"/>
                  </a:lnTo>
                  <a:close/>
                </a:path>
                <a:path w="3183254" h="5681345">
                  <a:moveTo>
                    <a:pt x="3151505" y="2616200"/>
                  </a:moveTo>
                  <a:lnTo>
                    <a:pt x="3138805" y="2616200"/>
                  </a:lnTo>
                  <a:lnTo>
                    <a:pt x="3138805" y="2667000"/>
                  </a:lnTo>
                  <a:lnTo>
                    <a:pt x="3151505" y="2667000"/>
                  </a:lnTo>
                  <a:lnTo>
                    <a:pt x="3151505" y="2616200"/>
                  </a:lnTo>
                  <a:close/>
                </a:path>
                <a:path w="3183254" h="5681345">
                  <a:moveTo>
                    <a:pt x="3151505" y="2527300"/>
                  </a:moveTo>
                  <a:lnTo>
                    <a:pt x="3138805" y="2527300"/>
                  </a:lnTo>
                  <a:lnTo>
                    <a:pt x="3138805" y="2578100"/>
                  </a:lnTo>
                  <a:lnTo>
                    <a:pt x="3151505" y="2578100"/>
                  </a:lnTo>
                  <a:lnTo>
                    <a:pt x="3151505" y="2527300"/>
                  </a:lnTo>
                  <a:close/>
                </a:path>
                <a:path w="3183254" h="5681345">
                  <a:moveTo>
                    <a:pt x="3151505" y="2438400"/>
                  </a:moveTo>
                  <a:lnTo>
                    <a:pt x="3138805" y="2438400"/>
                  </a:lnTo>
                  <a:lnTo>
                    <a:pt x="3138805" y="2489200"/>
                  </a:lnTo>
                  <a:lnTo>
                    <a:pt x="3151505" y="2489200"/>
                  </a:lnTo>
                  <a:lnTo>
                    <a:pt x="3151505" y="2438400"/>
                  </a:lnTo>
                  <a:close/>
                </a:path>
                <a:path w="3183254" h="5681345">
                  <a:moveTo>
                    <a:pt x="3151505" y="2349500"/>
                  </a:moveTo>
                  <a:lnTo>
                    <a:pt x="3138805" y="2349500"/>
                  </a:lnTo>
                  <a:lnTo>
                    <a:pt x="3138805" y="2400300"/>
                  </a:lnTo>
                  <a:lnTo>
                    <a:pt x="3151505" y="2400300"/>
                  </a:lnTo>
                  <a:lnTo>
                    <a:pt x="3151505" y="2349500"/>
                  </a:lnTo>
                  <a:close/>
                </a:path>
                <a:path w="3183254" h="5681345">
                  <a:moveTo>
                    <a:pt x="3151505" y="2260600"/>
                  </a:moveTo>
                  <a:lnTo>
                    <a:pt x="3138805" y="2260600"/>
                  </a:lnTo>
                  <a:lnTo>
                    <a:pt x="3138805" y="2311400"/>
                  </a:lnTo>
                  <a:lnTo>
                    <a:pt x="3151505" y="2311400"/>
                  </a:lnTo>
                  <a:lnTo>
                    <a:pt x="3151505" y="2260600"/>
                  </a:lnTo>
                  <a:close/>
                </a:path>
                <a:path w="3183254" h="5681345">
                  <a:moveTo>
                    <a:pt x="3151505" y="2171700"/>
                  </a:moveTo>
                  <a:lnTo>
                    <a:pt x="3138805" y="2171700"/>
                  </a:lnTo>
                  <a:lnTo>
                    <a:pt x="3138805" y="2222500"/>
                  </a:lnTo>
                  <a:lnTo>
                    <a:pt x="3151505" y="2222500"/>
                  </a:lnTo>
                  <a:lnTo>
                    <a:pt x="3151505" y="2171700"/>
                  </a:lnTo>
                  <a:close/>
                </a:path>
                <a:path w="3183254" h="5681345">
                  <a:moveTo>
                    <a:pt x="3151505" y="2082800"/>
                  </a:moveTo>
                  <a:lnTo>
                    <a:pt x="3138805" y="2082800"/>
                  </a:lnTo>
                  <a:lnTo>
                    <a:pt x="3138805" y="2133600"/>
                  </a:lnTo>
                  <a:lnTo>
                    <a:pt x="3151505" y="2133600"/>
                  </a:lnTo>
                  <a:lnTo>
                    <a:pt x="3151505" y="2082800"/>
                  </a:lnTo>
                  <a:close/>
                </a:path>
                <a:path w="3183254" h="5681345">
                  <a:moveTo>
                    <a:pt x="3151505" y="1993900"/>
                  </a:moveTo>
                  <a:lnTo>
                    <a:pt x="3138805" y="1993900"/>
                  </a:lnTo>
                  <a:lnTo>
                    <a:pt x="3138805" y="2044700"/>
                  </a:lnTo>
                  <a:lnTo>
                    <a:pt x="3151505" y="2044700"/>
                  </a:lnTo>
                  <a:lnTo>
                    <a:pt x="3151505" y="1993900"/>
                  </a:lnTo>
                  <a:close/>
                </a:path>
                <a:path w="3183254" h="5681345">
                  <a:moveTo>
                    <a:pt x="3151505" y="1905000"/>
                  </a:moveTo>
                  <a:lnTo>
                    <a:pt x="3138805" y="1905000"/>
                  </a:lnTo>
                  <a:lnTo>
                    <a:pt x="3138805" y="1955800"/>
                  </a:lnTo>
                  <a:lnTo>
                    <a:pt x="3151505" y="1955800"/>
                  </a:lnTo>
                  <a:lnTo>
                    <a:pt x="3151505" y="1905000"/>
                  </a:lnTo>
                  <a:close/>
                </a:path>
                <a:path w="3183254" h="5681345">
                  <a:moveTo>
                    <a:pt x="3151505" y="1816100"/>
                  </a:moveTo>
                  <a:lnTo>
                    <a:pt x="3138805" y="1816100"/>
                  </a:lnTo>
                  <a:lnTo>
                    <a:pt x="3138805" y="1866900"/>
                  </a:lnTo>
                  <a:lnTo>
                    <a:pt x="3151505" y="1866900"/>
                  </a:lnTo>
                  <a:lnTo>
                    <a:pt x="3151505" y="1816100"/>
                  </a:lnTo>
                  <a:close/>
                </a:path>
                <a:path w="3183254" h="5681345">
                  <a:moveTo>
                    <a:pt x="3151505" y="1727200"/>
                  </a:moveTo>
                  <a:lnTo>
                    <a:pt x="3138805" y="1727200"/>
                  </a:lnTo>
                  <a:lnTo>
                    <a:pt x="3138805" y="1778000"/>
                  </a:lnTo>
                  <a:lnTo>
                    <a:pt x="3151505" y="1778000"/>
                  </a:lnTo>
                  <a:lnTo>
                    <a:pt x="3151505" y="1727200"/>
                  </a:lnTo>
                  <a:close/>
                </a:path>
                <a:path w="3183254" h="5681345">
                  <a:moveTo>
                    <a:pt x="3151505" y="1638300"/>
                  </a:moveTo>
                  <a:lnTo>
                    <a:pt x="3138805" y="1638300"/>
                  </a:lnTo>
                  <a:lnTo>
                    <a:pt x="3138805" y="1689100"/>
                  </a:lnTo>
                  <a:lnTo>
                    <a:pt x="3151505" y="1689100"/>
                  </a:lnTo>
                  <a:lnTo>
                    <a:pt x="3151505" y="1638300"/>
                  </a:lnTo>
                  <a:close/>
                </a:path>
                <a:path w="3183254" h="5681345">
                  <a:moveTo>
                    <a:pt x="3151505" y="1549400"/>
                  </a:moveTo>
                  <a:lnTo>
                    <a:pt x="3138805" y="1549400"/>
                  </a:lnTo>
                  <a:lnTo>
                    <a:pt x="3138805" y="1600200"/>
                  </a:lnTo>
                  <a:lnTo>
                    <a:pt x="3151505" y="1600200"/>
                  </a:lnTo>
                  <a:lnTo>
                    <a:pt x="3151505" y="1549400"/>
                  </a:lnTo>
                  <a:close/>
                </a:path>
                <a:path w="3183254" h="5681345">
                  <a:moveTo>
                    <a:pt x="3151505" y="1460500"/>
                  </a:moveTo>
                  <a:lnTo>
                    <a:pt x="3138805" y="1460500"/>
                  </a:lnTo>
                  <a:lnTo>
                    <a:pt x="3138805" y="1511300"/>
                  </a:lnTo>
                  <a:lnTo>
                    <a:pt x="3151505" y="1511300"/>
                  </a:lnTo>
                  <a:lnTo>
                    <a:pt x="3151505" y="1460500"/>
                  </a:lnTo>
                  <a:close/>
                </a:path>
                <a:path w="3183254" h="5681345">
                  <a:moveTo>
                    <a:pt x="3151505" y="1371600"/>
                  </a:moveTo>
                  <a:lnTo>
                    <a:pt x="3138805" y="1371600"/>
                  </a:lnTo>
                  <a:lnTo>
                    <a:pt x="3138805" y="1422400"/>
                  </a:lnTo>
                  <a:lnTo>
                    <a:pt x="3151505" y="1422400"/>
                  </a:lnTo>
                  <a:lnTo>
                    <a:pt x="3151505" y="1371600"/>
                  </a:lnTo>
                  <a:close/>
                </a:path>
                <a:path w="3183254" h="5681345">
                  <a:moveTo>
                    <a:pt x="3151505" y="1282700"/>
                  </a:moveTo>
                  <a:lnTo>
                    <a:pt x="3138805" y="1282700"/>
                  </a:lnTo>
                  <a:lnTo>
                    <a:pt x="3138805" y="1333500"/>
                  </a:lnTo>
                  <a:lnTo>
                    <a:pt x="3151505" y="1333500"/>
                  </a:lnTo>
                  <a:lnTo>
                    <a:pt x="3151505" y="1282700"/>
                  </a:lnTo>
                  <a:close/>
                </a:path>
                <a:path w="3183254" h="5681345">
                  <a:moveTo>
                    <a:pt x="3151505" y="1193800"/>
                  </a:moveTo>
                  <a:lnTo>
                    <a:pt x="3138805" y="1193800"/>
                  </a:lnTo>
                  <a:lnTo>
                    <a:pt x="3138805" y="1244600"/>
                  </a:lnTo>
                  <a:lnTo>
                    <a:pt x="3151505" y="1244600"/>
                  </a:lnTo>
                  <a:lnTo>
                    <a:pt x="3151505" y="1193800"/>
                  </a:lnTo>
                  <a:close/>
                </a:path>
                <a:path w="3183254" h="5681345">
                  <a:moveTo>
                    <a:pt x="3151505" y="1104900"/>
                  </a:moveTo>
                  <a:lnTo>
                    <a:pt x="3138805" y="1104900"/>
                  </a:lnTo>
                  <a:lnTo>
                    <a:pt x="3138805" y="1155700"/>
                  </a:lnTo>
                  <a:lnTo>
                    <a:pt x="3151505" y="1155700"/>
                  </a:lnTo>
                  <a:lnTo>
                    <a:pt x="3151505" y="1104900"/>
                  </a:lnTo>
                  <a:close/>
                </a:path>
                <a:path w="3183254" h="5681345">
                  <a:moveTo>
                    <a:pt x="3151505" y="1016000"/>
                  </a:moveTo>
                  <a:lnTo>
                    <a:pt x="3138805" y="1016000"/>
                  </a:lnTo>
                  <a:lnTo>
                    <a:pt x="3138805" y="1066800"/>
                  </a:lnTo>
                  <a:lnTo>
                    <a:pt x="3151505" y="1066800"/>
                  </a:lnTo>
                  <a:lnTo>
                    <a:pt x="3151505" y="1016000"/>
                  </a:lnTo>
                  <a:close/>
                </a:path>
                <a:path w="3183254" h="5681345">
                  <a:moveTo>
                    <a:pt x="3151505" y="927100"/>
                  </a:moveTo>
                  <a:lnTo>
                    <a:pt x="3138805" y="927100"/>
                  </a:lnTo>
                  <a:lnTo>
                    <a:pt x="3138805" y="977900"/>
                  </a:lnTo>
                  <a:lnTo>
                    <a:pt x="3151505" y="977900"/>
                  </a:lnTo>
                  <a:lnTo>
                    <a:pt x="3151505" y="927100"/>
                  </a:lnTo>
                  <a:close/>
                </a:path>
                <a:path w="3183254" h="5681345">
                  <a:moveTo>
                    <a:pt x="3151505" y="838200"/>
                  </a:moveTo>
                  <a:lnTo>
                    <a:pt x="3138805" y="838200"/>
                  </a:lnTo>
                  <a:lnTo>
                    <a:pt x="3138805" y="889000"/>
                  </a:lnTo>
                  <a:lnTo>
                    <a:pt x="3151505" y="889000"/>
                  </a:lnTo>
                  <a:lnTo>
                    <a:pt x="3151505" y="838200"/>
                  </a:lnTo>
                  <a:close/>
                </a:path>
                <a:path w="3183254" h="5681345">
                  <a:moveTo>
                    <a:pt x="3151505" y="749300"/>
                  </a:moveTo>
                  <a:lnTo>
                    <a:pt x="3138805" y="749300"/>
                  </a:lnTo>
                  <a:lnTo>
                    <a:pt x="3138805" y="800100"/>
                  </a:lnTo>
                  <a:lnTo>
                    <a:pt x="3151505" y="800100"/>
                  </a:lnTo>
                  <a:lnTo>
                    <a:pt x="3151505" y="749300"/>
                  </a:lnTo>
                  <a:close/>
                </a:path>
                <a:path w="3183254" h="5681345">
                  <a:moveTo>
                    <a:pt x="3151505" y="660400"/>
                  </a:moveTo>
                  <a:lnTo>
                    <a:pt x="3138805" y="660400"/>
                  </a:lnTo>
                  <a:lnTo>
                    <a:pt x="3138805" y="711200"/>
                  </a:lnTo>
                  <a:lnTo>
                    <a:pt x="3151505" y="711200"/>
                  </a:lnTo>
                  <a:lnTo>
                    <a:pt x="3151505" y="660400"/>
                  </a:lnTo>
                  <a:close/>
                </a:path>
                <a:path w="3183254" h="5681345">
                  <a:moveTo>
                    <a:pt x="3151505" y="571500"/>
                  </a:moveTo>
                  <a:lnTo>
                    <a:pt x="3138805" y="571500"/>
                  </a:lnTo>
                  <a:lnTo>
                    <a:pt x="3138805" y="622300"/>
                  </a:lnTo>
                  <a:lnTo>
                    <a:pt x="3151505" y="622300"/>
                  </a:lnTo>
                  <a:lnTo>
                    <a:pt x="3151505" y="571500"/>
                  </a:lnTo>
                  <a:close/>
                </a:path>
                <a:path w="3183254" h="5681345">
                  <a:moveTo>
                    <a:pt x="3151505" y="482600"/>
                  </a:moveTo>
                  <a:lnTo>
                    <a:pt x="3138805" y="482600"/>
                  </a:lnTo>
                  <a:lnTo>
                    <a:pt x="3138805" y="533400"/>
                  </a:lnTo>
                  <a:lnTo>
                    <a:pt x="3151505" y="533400"/>
                  </a:lnTo>
                  <a:lnTo>
                    <a:pt x="3151505" y="482600"/>
                  </a:lnTo>
                  <a:close/>
                </a:path>
                <a:path w="3183254" h="5681345">
                  <a:moveTo>
                    <a:pt x="3151505" y="393700"/>
                  </a:moveTo>
                  <a:lnTo>
                    <a:pt x="3138805" y="393700"/>
                  </a:lnTo>
                  <a:lnTo>
                    <a:pt x="3138805" y="444500"/>
                  </a:lnTo>
                  <a:lnTo>
                    <a:pt x="3151505" y="444500"/>
                  </a:lnTo>
                  <a:lnTo>
                    <a:pt x="3151505" y="393700"/>
                  </a:lnTo>
                  <a:close/>
                </a:path>
                <a:path w="3183254" h="5681345">
                  <a:moveTo>
                    <a:pt x="3151505" y="304800"/>
                  </a:moveTo>
                  <a:lnTo>
                    <a:pt x="3138805" y="304800"/>
                  </a:lnTo>
                  <a:lnTo>
                    <a:pt x="3138805" y="355600"/>
                  </a:lnTo>
                  <a:lnTo>
                    <a:pt x="3151505" y="355600"/>
                  </a:lnTo>
                  <a:lnTo>
                    <a:pt x="3151505" y="304800"/>
                  </a:lnTo>
                  <a:close/>
                </a:path>
                <a:path w="3183254" h="5681345">
                  <a:moveTo>
                    <a:pt x="3151505" y="215900"/>
                  </a:moveTo>
                  <a:lnTo>
                    <a:pt x="3138805" y="215900"/>
                  </a:lnTo>
                  <a:lnTo>
                    <a:pt x="3138805" y="266700"/>
                  </a:lnTo>
                  <a:lnTo>
                    <a:pt x="3151505" y="266700"/>
                  </a:lnTo>
                  <a:lnTo>
                    <a:pt x="3151505" y="215900"/>
                  </a:lnTo>
                  <a:close/>
                </a:path>
                <a:path w="3183254" h="5681345">
                  <a:moveTo>
                    <a:pt x="3151505" y="127000"/>
                  </a:moveTo>
                  <a:lnTo>
                    <a:pt x="3138805" y="127000"/>
                  </a:lnTo>
                  <a:lnTo>
                    <a:pt x="3138805" y="177800"/>
                  </a:lnTo>
                  <a:lnTo>
                    <a:pt x="3151505" y="177800"/>
                  </a:lnTo>
                  <a:lnTo>
                    <a:pt x="3151505" y="127000"/>
                  </a:lnTo>
                  <a:close/>
                </a:path>
                <a:path w="3183254" h="5681345">
                  <a:moveTo>
                    <a:pt x="3151505" y="69850"/>
                  </a:moveTo>
                  <a:lnTo>
                    <a:pt x="3138805" y="69850"/>
                  </a:lnTo>
                  <a:lnTo>
                    <a:pt x="3138805" y="88900"/>
                  </a:lnTo>
                  <a:lnTo>
                    <a:pt x="3151505" y="88900"/>
                  </a:lnTo>
                  <a:lnTo>
                    <a:pt x="3151505" y="76200"/>
                  </a:lnTo>
                  <a:lnTo>
                    <a:pt x="3151505" y="69850"/>
                  </a:lnTo>
                  <a:close/>
                </a:path>
                <a:path w="3183254" h="5681345">
                  <a:moveTo>
                    <a:pt x="3183255" y="5642686"/>
                  </a:moveTo>
                  <a:lnTo>
                    <a:pt x="3179368" y="5638800"/>
                  </a:lnTo>
                  <a:lnTo>
                    <a:pt x="3145155" y="5604586"/>
                  </a:lnTo>
                  <a:lnTo>
                    <a:pt x="3107055" y="5642686"/>
                  </a:lnTo>
                  <a:lnTo>
                    <a:pt x="3145155" y="5680786"/>
                  </a:lnTo>
                  <a:lnTo>
                    <a:pt x="3183255" y="5642686"/>
                  </a:lnTo>
                  <a:close/>
                </a:path>
                <a:path w="3183254" h="5681345">
                  <a:moveTo>
                    <a:pt x="3183255" y="38100"/>
                  </a:moveTo>
                  <a:lnTo>
                    <a:pt x="3145155" y="0"/>
                  </a:lnTo>
                  <a:lnTo>
                    <a:pt x="3107055" y="38100"/>
                  </a:lnTo>
                  <a:lnTo>
                    <a:pt x="3138805" y="38100"/>
                  </a:lnTo>
                  <a:lnTo>
                    <a:pt x="3151505" y="38100"/>
                  </a:lnTo>
                  <a:lnTo>
                    <a:pt x="3183255" y="38100"/>
                  </a:lnTo>
                  <a:close/>
                </a:path>
              </a:pathLst>
            </a:custGeom>
            <a:solidFill>
              <a:srgbClr val="A6A6A6"/>
            </a:solidFill>
          </p:spPr>
          <p:txBody>
            <a:bodyPr wrap="square" lIns="0" tIns="0" rIns="0" bIns="0" rtlCol="0"/>
            <a:lstStyle/>
            <a:p/>
          </p:txBody>
        </p:sp>
        <p:sp>
          <p:nvSpPr>
            <p:cNvPr id="30" name="object 30"/>
            <p:cNvSpPr/>
            <p:nvPr/>
          </p:nvSpPr>
          <p:spPr>
            <a:xfrm>
              <a:off x="9427463" y="3157727"/>
              <a:ext cx="2502535" cy="3576954"/>
            </a:xfrm>
            <a:custGeom>
              <a:avLst/>
              <a:gdLst/>
              <a:ahLst/>
              <a:cxnLst/>
              <a:rect l="l" t="t" r="r" b="b"/>
              <a:pathLst>
                <a:path w="2502534" h="3576954">
                  <a:moveTo>
                    <a:pt x="2502407" y="3576828"/>
                  </a:moveTo>
                  <a:lnTo>
                    <a:pt x="0" y="3576828"/>
                  </a:lnTo>
                  <a:lnTo>
                    <a:pt x="0" y="0"/>
                  </a:lnTo>
                  <a:lnTo>
                    <a:pt x="2502407" y="0"/>
                  </a:lnTo>
                  <a:lnTo>
                    <a:pt x="2502407" y="3576828"/>
                  </a:lnTo>
                  <a:close/>
                </a:path>
              </a:pathLst>
            </a:custGeom>
            <a:solidFill>
              <a:srgbClr val="FFFFFF"/>
            </a:solidFill>
          </p:spPr>
          <p:txBody>
            <a:bodyPr wrap="square" lIns="0" tIns="0" rIns="0" bIns="0" rtlCol="0"/>
            <a:lstStyle/>
            <a:p/>
          </p:txBody>
        </p:sp>
      </p:grpSp>
      <p:sp>
        <p:nvSpPr>
          <p:cNvPr id="31" name="object 31"/>
          <p:cNvSpPr txBox="1"/>
          <p:nvPr/>
        </p:nvSpPr>
        <p:spPr>
          <a:xfrm>
            <a:off x="9505950" y="3273552"/>
            <a:ext cx="2337435" cy="3308350"/>
          </a:xfrm>
          <a:prstGeom prst="rect">
            <a:avLst/>
          </a:prstGeom>
        </p:spPr>
        <p:txBody>
          <a:bodyPr vert="horz" wrap="square" lIns="0" tIns="97155" rIns="0" bIns="0" rtlCol="0">
            <a:spAutoFit/>
          </a:bodyPr>
          <a:lstStyle/>
          <a:p>
            <a:pPr marL="297815" indent="-285115" algn="just">
              <a:lnSpc>
                <a:spcPct val="100000"/>
              </a:lnSpc>
              <a:spcBef>
                <a:spcPts val="765"/>
              </a:spcBef>
              <a:buFont typeface="Wingdings" panose="05000000000000000000"/>
              <a:buChar char=""/>
              <a:tabLst>
                <a:tab pos="297815" algn="l"/>
              </a:tabLst>
            </a:pPr>
            <a:r>
              <a:rPr sz="1400" b="1" spc="-20" dirty="0">
                <a:solidFill>
                  <a:srgbClr val="C00000"/>
                </a:solidFill>
                <a:latin typeface="微软雅黑" panose="020B0503020204020204" charset="-122"/>
                <a:cs typeface="微软雅黑" panose="020B0503020204020204" charset="-122"/>
              </a:rPr>
              <a:t>场景描述：</a:t>
            </a:r>
            <a:endParaRPr sz="1400">
              <a:latin typeface="微软雅黑" panose="020B0503020204020204" charset="-122"/>
              <a:cs typeface="微软雅黑" panose="020B0503020204020204" charset="-122"/>
            </a:endParaRPr>
          </a:p>
          <a:p>
            <a:pPr marL="12700" marR="5080" algn="just">
              <a:lnSpc>
                <a:spcPct val="140000"/>
              </a:lnSpc>
            </a:pPr>
            <a:r>
              <a:rPr sz="1400" spc="-15" dirty="0">
                <a:solidFill>
                  <a:srgbClr val="070707"/>
                </a:solidFill>
                <a:latin typeface="微软雅黑" panose="020B0503020204020204" charset="-122"/>
                <a:cs typeface="微软雅黑" panose="020B0503020204020204" charset="-122"/>
              </a:rPr>
              <a:t>消防通道是消防人员实施营救和疏散被困人员的通道，在工业企业中，消防通道的通行畅通尤为重要，是保障企业员工人生安全、企业财产的安全通</a:t>
            </a:r>
            <a:r>
              <a:rPr sz="1400" spc="-30" dirty="0">
                <a:solidFill>
                  <a:srgbClr val="070707"/>
                </a:solidFill>
                <a:latin typeface="微软雅黑" panose="020B0503020204020204" charset="-122"/>
                <a:cs typeface="微软雅黑" panose="020B0503020204020204" charset="-122"/>
              </a:rPr>
              <a:t>道。</a:t>
            </a:r>
            <a:endParaRPr sz="1400">
              <a:latin typeface="微软雅黑" panose="020B0503020204020204" charset="-122"/>
              <a:cs typeface="微软雅黑" panose="020B0503020204020204" charset="-122"/>
            </a:endParaRPr>
          </a:p>
          <a:p>
            <a:pPr marL="297815" indent="-285115" algn="just">
              <a:lnSpc>
                <a:spcPct val="100000"/>
              </a:lnSpc>
              <a:spcBef>
                <a:spcPts val="670"/>
              </a:spcBef>
              <a:buFont typeface="Wingdings" panose="05000000000000000000"/>
              <a:buChar char=""/>
              <a:tabLst>
                <a:tab pos="297815" algn="l"/>
              </a:tabLst>
            </a:pPr>
            <a:r>
              <a:rPr sz="1400" b="1" spc="-20" dirty="0">
                <a:solidFill>
                  <a:srgbClr val="C00000"/>
                </a:solidFill>
                <a:latin typeface="微软雅黑" panose="020B0503020204020204" charset="-122"/>
                <a:cs typeface="微软雅黑" panose="020B0503020204020204" charset="-122"/>
              </a:rPr>
              <a:t>算法描述：</a:t>
            </a:r>
            <a:endParaRPr sz="1400">
              <a:latin typeface="微软雅黑" panose="020B0503020204020204" charset="-122"/>
              <a:cs typeface="微软雅黑" panose="020B0503020204020204" charset="-122"/>
            </a:endParaRPr>
          </a:p>
          <a:p>
            <a:pPr marL="12700" marR="5080">
              <a:lnSpc>
                <a:spcPct val="140000"/>
              </a:lnSpc>
            </a:pPr>
            <a:r>
              <a:rPr sz="1400" spc="-15" dirty="0">
                <a:solidFill>
                  <a:srgbClr val="070707"/>
                </a:solidFill>
                <a:latin typeface="微软雅黑" panose="020B0503020204020204" charset="-122"/>
                <a:cs typeface="微软雅黑" panose="020B0503020204020204" charset="-122"/>
              </a:rPr>
              <a:t>车辆或其他物品停在设定的非授权区域超过阈值时间 触发</a:t>
            </a:r>
            <a:r>
              <a:rPr sz="1400" spc="-25" dirty="0">
                <a:solidFill>
                  <a:srgbClr val="070707"/>
                </a:solidFill>
                <a:latin typeface="微软雅黑" panose="020B0503020204020204" charset="-122"/>
                <a:cs typeface="微软雅黑" panose="020B0503020204020204" charset="-122"/>
              </a:rPr>
              <a:t>告警。</a:t>
            </a:r>
            <a:endParaRPr sz="1400">
              <a:latin typeface="微软雅黑" panose="020B0503020204020204" charset="-122"/>
              <a:cs typeface="微软雅黑" panose="020B0503020204020204" charset="-122"/>
            </a:endParaRPr>
          </a:p>
        </p:txBody>
      </p:sp>
      <p:sp>
        <p:nvSpPr>
          <p:cNvPr id="32" name="object 32"/>
          <p:cNvSpPr/>
          <p:nvPr/>
        </p:nvSpPr>
        <p:spPr>
          <a:xfrm>
            <a:off x="9444228" y="813816"/>
            <a:ext cx="422275" cy="454659"/>
          </a:xfrm>
          <a:custGeom>
            <a:avLst/>
            <a:gdLst/>
            <a:ahLst/>
            <a:cxnLst/>
            <a:rect l="l" t="t" r="r" b="b"/>
            <a:pathLst>
              <a:path w="422275" h="454659">
                <a:moveTo>
                  <a:pt x="422148" y="454152"/>
                </a:moveTo>
                <a:lnTo>
                  <a:pt x="0" y="454152"/>
                </a:lnTo>
                <a:lnTo>
                  <a:pt x="0" y="0"/>
                </a:lnTo>
                <a:lnTo>
                  <a:pt x="422148" y="0"/>
                </a:lnTo>
                <a:lnTo>
                  <a:pt x="422148" y="454152"/>
                </a:lnTo>
                <a:close/>
              </a:path>
            </a:pathLst>
          </a:custGeom>
          <a:solidFill>
            <a:srgbClr val="FFFFFF"/>
          </a:solidFill>
        </p:spPr>
        <p:txBody>
          <a:bodyPr wrap="square" lIns="0" tIns="0" rIns="0" bIns="0" rtlCol="0"/>
          <a:lstStyle/>
          <a:p/>
        </p:txBody>
      </p:sp>
      <p:sp>
        <p:nvSpPr>
          <p:cNvPr id="33" name="object 33"/>
          <p:cNvSpPr txBox="1"/>
          <p:nvPr/>
        </p:nvSpPr>
        <p:spPr>
          <a:xfrm>
            <a:off x="9525000" y="868045"/>
            <a:ext cx="1985010" cy="254000"/>
          </a:xfrm>
          <a:prstGeom prst="rect">
            <a:avLst/>
          </a:prstGeom>
        </p:spPr>
        <p:txBody>
          <a:bodyPr vert="horz" wrap="square" lIns="0" tIns="12700" rIns="0" bIns="0" rtlCol="0">
            <a:spAutoFit/>
          </a:bodyPr>
          <a:lstStyle/>
          <a:p>
            <a:pPr marL="12700">
              <a:lnSpc>
                <a:spcPct val="100000"/>
              </a:lnSpc>
              <a:spcBef>
                <a:spcPts val="100"/>
              </a:spcBef>
              <a:tabLst>
                <a:tab pos="548640" algn="l"/>
              </a:tabLst>
            </a:pPr>
            <a:r>
              <a:rPr sz="1500" b="1" spc="-25" dirty="0">
                <a:solidFill>
                  <a:srgbClr val="C00000"/>
                </a:solidFill>
                <a:latin typeface="微软雅黑" panose="020B0503020204020204" charset="-122"/>
                <a:cs typeface="微软雅黑" panose="020B0503020204020204" charset="-122"/>
              </a:rPr>
              <a:t>04</a:t>
            </a:r>
            <a:r>
              <a:rPr sz="1500" b="1" dirty="0">
                <a:solidFill>
                  <a:srgbClr val="C00000"/>
                </a:solidFill>
                <a:latin typeface="微软雅黑" panose="020B0503020204020204" charset="-122"/>
                <a:cs typeface="微软雅黑" panose="020B0503020204020204" charset="-122"/>
              </a:rPr>
              <a:t>	</a:t>
            </a:r>
            <a:r>
              <a:rPr sz="1400" b="1" spc="-20" dirty="0">
                <a:solidFill>
                  <a:srgbClr val="070707"/>
                </a:solidFill>
                <a:latin typeface="微软雅黑" panose="020B0503020204020204" charset="-122"/>
                <a:cs typeface="微软雅黑" panose="020B0503020204020204" charset="-122"/>
              </a:rPr>
              <a:t>消防通道占用检测</a:t>
            </a:r>
            <a:endParaRPr sz="1400">
              <a:latin typeface="微软雅黑" panose="020B0503020204020204" charset="-122"/>
              <a:cs typeface="微软雅黑" panose="020B0503020204020204" charset="-122"/>
            </a:endParaRPr>
          </a:p>
        </p:txBody>
      </p:sp>
      <p:grpSp>
        <p:nvGrpSpPr>
          <p:cNvPr id="34" name="object 34"/>
          <p:cNvGrpSpPr/>
          <p:nvPr/>
        </p:nvGrpSpPr>
        <p:grpSpPr>
          <a:xfrm>
            <a:off x="9244330" y="1091564"/>
            <a:ext cx="2684145" cy="5680710"/>
            <a:chOff x="9244330" y="1091564"/>
            <a:chExt cx="2684145" cy="5680710"/>
          </a:xfrm>
        </p:grpSpPr>
        <p:sp>
          <p:nvSpPr>
            <p:cNvPr id="35" name="object 35"/>
            <p:cNvSpPr/>
            <p:nvPr/>
          </p:nvSpPr>
          <p:spPr>
            <a:xfrm>
              <a:off x="9244330" y="1091564"/>
              <a:ext cx="76200" cy="5680710"/>
            </a:xfrm>
            <a:custGeom>
              <a:avLst/>
              <a:gdLst/>
              <a:ahLst/>
              <a:cxnLst/>
              <a:rect l="l" t="t" r="r" b="b"/>
              <a:pathLst>
                <a:path w="76200" h="5680709">
                  <a:moveTo>
                    <a:pt x="44450" y="69850"/>
                  </a:moveTo>
                  <a:lnTo>
                    <a:pt x="44450" y="38100"/>
                  </a:lnTo>
                  <a:lnTo>
                    <a:pt x="0" y="38100"/>
                  </a:lnTo>
                  <a:lnTo>
                    <a:pt x="38100" y="0"/>
                  </a:lnTo>
                  <a:lnTo>
                    <a:pt x="76200" y="38100"/>
                  </a:lnTo>
                  <a:lnTo>
                    <a:pt x="31750" y="38100"/>
                  </a:lnTo>
                  <a:lnTo>
                    <a:pt x="31750" y="69850"/>
                  </a:lnTo>
                  <a:lnTo>
                    <a:pt x="44450" y="69850"/>
                  </a:lnTo>
                  <a:close/>
                </a:path>
                <a:path w="76200" h="5680709">
                  <a:moveTo>
                    <a:pt x="38100" y="76200"/>
                  </a:moveTo>
                  <a:lnTo>
                    <a:pt x="31750" y="69850"/>
                  </a:lnTo>
                  <a:lnTo>
                    <a:pt x="31750" y="38100"/>
                  </a:lnTo>
                  <a:lnTo>
                    <a:pt x="44450" y="38100"/>
                  </a:lnTo>
                  <a:lnTo>
                    <a:pt x="44450" y="69850"/>
                  </a:lnTo>
                  <a:lnTo>
                    <a:pt x="38100" y="76200"/>
                  </a:lnTo>
                  <a:close/>
                </a:path>
                <a:path w="76200" h="5680709">
                  <a:moveTo>
                    <a:pt x="44450" y="88900"/>
                  </a:moveTo>
                  <a:lnTo>
                    <a:pt x="31750" y="88900"/>
                  </a:lnTo>
                  <a:lnTo>
                    <a:pt x="31750" y="69850"/>
                  </a:lnTo>
                  <a:lnTo>
                    <a:pt x="38100" y="76200"/>
                  </a:lnTo>
                  <a:lnTo>
                    <a:pt x="44450" y="76200"/>
                  </a:lnTo>
                  <a:lnTo>
                    <a:pt x="44450" y="88900"/>
                  </a:lnTo>
                  <a:close/>
                </a:path>
                <a:path w="76200" h="5680709">
                  <a:moveTo>
                    <a:pt x="44450" y="76200"/>
                  </a:moveTo>
                  <a:lnTo>
                    <a:pt x="38100" y="76200"/>
                  </a:lnTo>
                  <a:lnTo>
                    <a:pt x="44450" y="69850"/>
                  </a:lnTo>
                  <a:lnTo>
                    <a:pt x="44450" y="76200"/>
                  </a:lnTo>
                  <a:close/>
                </a:path>
                <a:path w="76200" h="5680709">
                  <a:moveTo>
                    <a:pt x="38100" y="5680710"/>
                  </a:moveTo>
                  <a:lnTo>
                    <a:pt x="0" y="5642610"/>
                  </a:lnTo>
                  <a:lnTo>
                    <a:pt x="38100" y="5604510"/>
                  </a:lnTo>
                  <a:lnTo>
                    <a:pt x="72390" y="5638800"/>
                  </a:lnTo>
                  <a:lnTo>
                    <a:pt x="31750" y="5638800"/>
                  </a:lnTo>
                  <a:lnTo>
                    <a:pt x="31750" y="5642610"/>
                  </a:lnTo>
                  <a:lnTo>
                    <a:pt x="76200" y="5642610"/>
                  </a:lnTo>
                  <a:lnTo>
                    <a:pt x="38100" y="5680710"/>
                  </a:lnTo>
                  <a:close/>
                </a:path>
                <a:path w="76200" h="5680709">
                  <a:moveTo>
                    <a:pt x="44450" y="5642610"/>
                  </a:moveTo>
                  <a:lnTo>
                    <a:pt x="31750" y="5642610"/>
                  </a:lnTo>
                  <a:lnTo>
                    <a:pt x="31750" y="5638800"/>
                  </a:lnTo>
                  <a:lnTo>
                    <a:pt x="44450" y="5638800"/>
                  </a:lnTo>
                  <a:lnTo>
                    <a:pt x="44450" y="5642610"/>
                  </a:lnTo>
                  <a:close/>
                </a:path>
                <a:path w="76200" h="5680709">
                  <a:moveTo>
                    <a:pt x="76200" y="5642610"/>
                  </a:moveTo>
                  <a:lnTo>
                    <a:pt x="44450" y="5642610"/>
                  </a:lnTo>
                  <a:lnTo>
                    <a:pt x="44450" y="5638800"/>
                  </a:lnTo>
                  <a:lnTo>
                    <a:pt x="72390" y="5638800"/>
                  </a:lnTo>
                  <a:lnTo>
                    <a:pt x="76200" y="5642610"/>
                  </a:lnTo>
                  <a:close/>
                </a:path>
                <a:path w="76200" h="5680709">
                  <a:moveTo>
                    <a:pt x="44450" y="177800"/>
                  </a:moveTo>
                  <a:lnTo>
                    <a:pt x="31750" y="177800"/>
                  </a:lnTo>
                  <a:lnTo>
                    <a:pt x="31750" y="127000"/>
                  </a:lnTo>
                  <a:lnTo>
                    <a:pt x="44450" y="127000"/>
                  </a:lnTo>
                  <a:lnTo>
                    <a:pt x="44450" y="177800"/>
                  </a:lnTo>
                  <a:close/>
                </a:path>
                <a:path w="76200" h="5680709">
                  <a:moveTo>
                    <a:pt x="44450" y="266700"/>
                  </a:moveTo>
                  <a:lnTo>
                    <a:pt x="31750" y="266700"/>
                  </a:lnTo>
                  <a:lnTo>
                    <a:pt x="31750" y="215900"/>
                  </a:lnTo>
                  <a:lnTo>
                    <a:pt x="44450" y="215900"/>
                  </a:lnTo>
                  <a:lnTo>
                    <a:pt x="44450" y="266700"/>
                  </a:lnTo>
                  <a:close/>
                </a:path>
                <a:path w="76200" h="5680709">
                  <a:moveTo>
                    <a:pt x="44450" y="355600"/>
                  </a:moveTo>
                  <a:lnTo>
                    <a:pt x="31750" y="355600"/>
                  </a:lnTo>
                  <a:lnTo>
                    <a:pt x="31750" y="304800"/>
                  </a:lnTo>
                  <a:lnTo>
                    <a:pt x="44450" y="304800"/>
                  </a:lnTo>
                  <a:lnTo>
                    <a:pt x="44450" y="355600"/>
                  </a:lnTo>
                  <a:close/>
                </a:path>
                <a:path w="76200" h="5680709">
                  <a:moveTo>
                    <a:pt x="44450" y="444500"/>
                  </a:moveTo>
                  <a:lnTo>
                    <a:pt x="31750" y="444500"/>
                  </a:lnTo>
                  <a:lnTo>
                    <a:pt x="31750" y="393700"/>
                  </a:lnTo>
                  <a:lnTo>
                    <a:pt x="44450" y="393700"/>
                  </a:lnTo>
                  <a:lnTo>
                    <a:pt x="44450" y="444500"/>
                  </a:lnTo>
                  <a:close/>
                </a:path>
                <a:path w="76200" h="5680709">
                  <a:moveTo>
                    <a:pt x="44450" y="533400"/>
                  </a:moveTo>
                  <a:lnTo>
                    <a:pt x="31750" y="533400"/>
                  </a:lnTo>
                  <a:lnTo>
                    <a:pt x="31750" y="482600"/>
                  </a:lnTo>
                  <a:lnTo>
                    <a:pt x="44450" y="482600"/>
                  </a:lnTo>
                  <a:lnTo>
                    <a:pt x="44450" y="533400"/>
                  </a:lnTo>
                  <a:close/>
                </a:path>
                <a:path w="76200" h="5680709">
                  <a:moveTo>
                    <a:pt x="44450" y="622300"/>
                  </a:moveTo>
                  <a:lnTo>
                    <a:pt x="31750" y="622300"/>
                  </a:lnTo>
                  <a:lnTo>
                    <a:pt x="31750" y="571500"/>
                  </a:lnTo>
                  <a:lnTo>
                    <a:pt x="44450" y="571500"/>
                  </a:lnTo>
                  <a:lnTo>
                    <a:pt x="44450" y="622300"/>
                  </a:lnTo>
                  <a:close/>
                </a:path>
                <a:path w="76200" h="5680709">
                  <a:moveTo>
                    <a:pt x="44450" y="711200"/>
                  </a:moveTo>
                  <a:lnTo>
                    <a:pt x="31750" y="711200"/>
                  </a:lnTo>
                  <a:lnTo>
                    <a:pt x="31750" y="660400"/>
                  </a:lnTo>
                  <a:lnTo>
                    <a:pt x="44450" y="660400"/>
                  </a:lnTo>
                  <a:lnTo>
                    <a:pt x="44450" y="711200"/>
                  </a:lnTo>
                  <a:close/>
                </a:path>
                <a:path w="76200" h="5680709">
                  <a:moveTo>
                    <a:pt x="44450" y="800100"/>
                  </a:moveTo>
                  <a:lnTo>
                    <a:pt x="31750" y="800100"/>
                  </a:lnTo>
                  <a:lnTo>
                    <a:pt x="31750" y="749300"/>
                  </a:lnTo>
                  <a:lnTo>
                    <a:pt x="44450" y="749300"/>
                  </a:lnTo>
                  <a:lnTo>
                    <a:pt x="44450" y="800100"/>
                  </a:lnTo>
                  <a:close/>
                </a:path>
                <a:path w="76200" h="5680709">
                  <a:moveTo>
                    <a:pt x="44450" y="889000"/>
                  </a:moveTo>
                  <a:lnTo>
                    <a:pt x="31750" y="889000"/>
                  </a:lnTo>
                  <a:lnTo>
                    <a:pt x="31750" y="838200"/>
                  </a:lnTo>
                  <a:lnTo>
                    <a:pt x="44450" y="838200"/>
                  </a:lnTo>
                  <a:lnTo>
                    <a:pt x="44450" y="889000"/>
                  </a:lnTo>
                  <a:close/>
                </a:path>
                <a:path w="76200" h="5680709">
                  <a:moveTo>
                    <a:pt x="44450" y="977900"/>
                  </a:moveTo>
                  <a:lnTo>
                    <a:pt x="31750" y="977900"/>
                  </a:lnTo>
                  <a:lnTo>
                    <a:pt x="31750" y="927100"/>
                  </a:lnTo>
                  <a:lnTo>
                    <a:pt x="44450" y="927100"/>
                  </a:lnTo>
                  <a:lnTo>
                    <a:pt x="44450" y="977900"/>
                  </a:lnTo>
                  <a:close/>
                </a:path>
                <a:path w="76200" h="5680709">
                  <a:moveTo>
                    <a:pt x="44450" y="1066800"/>
                  </a:moveTo>
                  <a:lnTo>
                    <a:pt x="31750" y="1066800"/>
                  </a:lnTo>
                  <a:lnTo>
                    <a:pt x="31750" y="1016000"/>
                  </a:lnTo>
                  <a:lnTo>
                    <a:pt x="44450" y="1016000"/>
                  </a:lnTo>
                  <a:lnTo>
                    <a:pt x="44450" y="1066800"/>
                  </a:lnTo>
                  <a:close/>
                </a:path>
                <a:path w="76200" h="5680709">
                  <a:moveTo>
                    <a:pt x="44450" y="1155700"/>
                  </a:moveTo>
                  <a:lnTo>
                    <a:pt x="31750" y="1155700"/>
                  </a:lnTo>
                  <a:lnTo>
                    <a:pt x="31750" y="1104900"/>
                  </a:lnTo>
                  <a:lnTo>
                    <a:pt x="44450" y="1104900"/>
                  </a:lnTo>
                  <a:lnTo>
                    <a:pt x="44450" y="1155700"/>
                  </a:lnTo>
                  <a:close/>
                </a:path>
                <a:path w="76200" h="5680709">
                  <a:moveTo>
                    <a:pt x="44450" y="1244600"/>
                  </a:moveTo>
                  <a:lnTo>
                    <a:pt x="31750" y="1244600"/>
                  </a:lnTo>
                  <a:lnTo>
                    <a:pt x="31750" y="1193800"/>
                  </a:lnTo>
                  <a:lnTo>
                    <a:pt x="44450" y="1193800"/>
                  </a:lnTo>
                  <a:lnTo>
                    <a:pt x="44450" y="1244600"/>
                  </a:lnTo>
                  <a:close/>
                </a:path>
                <a:path w="76200" h="5680709">
                  <a:moveTo>
                    <a:pt x="44450" y="1333500"/>
                  </a:moveTo>
                  <a:lnTo>
                    <a:pt x="31750" y="1333500"/>
                  </a:lnTo>
                  <a:lnTo>
                    <a:pt x="31750" y="1282700"/>
                  </a:lnTo>
                  <a:lnTo>
                    <a:pt x="44450" y="1282700"/>
                  </a:lnTo>
                  <a:lnTo>
                    <a:pt x="44450" y="1333500"/>
                  </a:lnTo>
                  <a:close/>
                </a:path>
                <a:path w="76200" h="5680709">
                  <a:moveTo>
                    <a:pt x="44450" y="1422400"/>
                  </a:moveTo>
                  <a:lnTo>
                    <a:pt x="31750" y="1422400"/>
                  </a:lnTo>
                  <a:lnTo>
                    <a:pt x="31750" y="1371600"/>
                  </a:lnTo>
                  <a:lnTo>
                    <a:pt x="44450" y="1371600"/>
                  </a:lnTo>
                  <a:lnTo>
                    <a:pt x="44450" y="1422400"/>
                  </a:lnTo>
                  <a:close/>
                </a:path>
                <a:path w="76200" h="5680709">
                  <a:moveTo>
                    <a:pt x="44450" y="1511300"/>
                  </a:moveTo>
                  <a:lnTo>
                    <a:pt x="31750" y="1511300"/>
                  </a:lnTo>
                  <a:lnTo>
                    <a:pt x="31750" y="1460500"/>
                  </a:lnTo>
                  <a:lnTo>
                    <a:pt x="44450" y="1460500"/>
                  </a:lnTo>
                  <a:lnTo>
                    <a:pt x="44450" y="1511300"/>
                  </a:lnTo>
                  <a:close/>
                </a:path>
                <a:path w="76200" h="5680709">
                  <a:moveTo>
                    <a:pt x="44450" y="1600200"/>
                  </a:moveTo>
                  <a:lnTo>
                    <a:pt x="31750" y="1600200"/>
                  </a:lnTo>
                  <a:lnTo>
                    <a:pt x="31750" y="1549400"/>
                  </a:lnTo>
                  <a:lnTo>
                    <a:pt x="44450" y="1549400"/>
                  </a:lnTo>
                  <a:lnTo>
                    <a:pt x="44450" y="1600200"/>
                  </a:lnTo>
                  <a:close/>
                </a:path>
                <a:path w="76200" h="5680709">
                  <a:moveTo>
                    <a:pt x="44450" y="1689100"/>
                  </a:moveTo>
                  <a:lnTo>
                    <a:pt x="31750" y="1689100"/>
                  </a:lnTo>
                  <a:lnTo>
                    <a:pt x="31750" y="1638300"/>
                  </a:lnTo>
                  <a:lnTo>
                    <a:pt x="44450" y="1638300"/>
                  </a:lnTo>
                  <a:lnTo>
                    <a:pt x="44450" y="1689100"/>
                  </a:lnTo>
                  <a:close/>
                </a:path>
                <a:path w="76200" h="5680709">
                  <a:moveTo>
                    <a:pt x="44450" y="1778000"/>
                  </a:moveTo>
                  <a:lnTo>
                    <a:pt x="31750" y="1778000"/>
                  </a:lnTo>
                  <a:lnTo>
                    <a:pt x="31750" y="1727200"/>
                  </a:lnTo>
                  <a:lnTo>
                    <a:pt x="44450" y="1727200"/>
                  </a:lnTo>
                  <a:lnTo>
                    <a:pt x="44450" y="1778000"/>
                  </a:lnTo>
                  <a:close/>
                </a:path>
                <a:path w="76200" h="5680709">
                  <a:moveTo>
                    <a:pt x="44450" y="1866900"/>
                  </a:moveTo>
                  <a:lnTo>
                    <a:pt x="31750" y="1866900"/>
                  </a:lnTo>
                  <a:lnTo>
                    <a:pt x="31750" y="1816100"/>
                  </a:lnTo>
                  <a:lnTo>
                    <a:pt x="44450" y="1816100"/>
                  </a:lnTo>
                  <a:lnTo>
                    <a:pt x="44450" y="1866900"/>
                  </a:lnTo>
                  <a:close/>
                </a:path>
                <a:path w="76200" h="5680709">
                  <a:moveTo>
                    <a:pt x="44450" y="1955800"/>
                  </a:moveTo>
                  <a:lnTo>
                    <a:pt x="31750" y="1955800"/>
                  </a:lnTo>
                  <a:lnTo>
                    <a:pt x="31750" y="1905000"/>
                  </a:lnTo>
                  <a:lnTo>
                    <a:pt x="44450" y="1905000"/>
                  </a:lnTo>
                  <a:lnTo>
                    <a:pt x="44450" y="1955800"/>
                  </a:lnTo>
                  <a:close/>
                </a:path>
                <a:path w="76200" h="5680709">
                  <a:moveTo>
                    <a:pt x="44450" y="2044700"/>
                  </a:moveTo>
                  <a:lnTo>
                    <a:pt x="31750" y="2044700"/>
                  </a:lnTo>
                  <a:lnTo>
                    <a:pt x="31750" y="1993900"/>
                  </a:lnTo>
                  <a:lnTo>
                    <a:pt x="44450" y="1993900"/>
                  </a:lnTo>
                  <a:lnTo>
                    <a:pt x="44450" y="2044700"/>
                  </a:lnTo>
                  <a:close/>
                </a:path>
                <a:path w="76200" h="5680709">
                  <a:moveTo>
                    <a:pt x="44450" y="2133600"/>
                  </a:moveTo>
                  <a:lnTo>
                    <a:pt x="31750" y="2133600"/>
                  </a:lnTo>
                  <a:lnTo>
                    <a:pt x="31750" y="2082800"/>
                  </a:lnTo>
                  <a:lnTo>
                    <a:pt x="44450" y="2082800"/>
                  </a:lnTo>
                  <a:lnTo>
                    <a:pt x="44450" y="2133600"/>
                  </a:lnTo>
                  <a:close/>
                </a:path>
                <a:path w="76200" h="5680709">
                  <a:moveTo>
                    <a:pt x="44450" y="2222500"/>
                  </a:moveTo>
                  <a:lnTo>
                    <a:pt x="31750" y="2222500"/>
                  </a:lnTo>
                  <a:lnTo>
                    <a:pt x="31750" y="2171700"/>
                  </a:lnTo>
                  <a:lnTo>
                    <a:pt x="44450" y="2171700"/>
                  </a:lnTo>
                  <a:lnTo>
                    <a:pt x="44450" y="2222500"/>
                  </a:lnTo>
                  <a:close/>
                </a:path>
                <a:path w="76200" h="5680709">
                  <a:moveTo>
                    <a:pt x="44450" y="2311400"/>
                  </a:moveTo>
                  <a:lnTo>
                    <a:pt x="31750" y="2311400"/>
                  </a:lnTo>
                  <a:lnTo>
                    <a:pt x="31750" y="2260600"/>
                  </a:lnTo>
                  <a:lnTo>
                    <a:pt x="44450" y="2260600"/>
                  </a:lnTo>
                  <a:lnTo>
                    <a:pt x="44450" y="2311400"/>
                  </a:lnTo>
                  <a:close/>
                </a:path>
                <a:path w="76200" h="5680709">
                  <a:moveTo>
                    <a:pt x="44450" y="2400300"/>
                  </a:moveTo>
                  <a:lnTo>
                    <a:pt x="31750" y="2400300"/>
                  </a:lnTo>
                  <a:lnTo>
                    <a:pt x="31750" y="2349500"/>
                  </a:lnTo>
                  <a:lnTo>
                    <a:pt x="44450" y="2349500"/>
                  </a:lnTo>
                  <a:lnTo>
                    <a:pt x="44450" y="2400300"/>
                  </a:lnTo>
                  <a:close/>
                </a:path>
                <a:path w="76200" h="5680709">
                  <a:moveTo>
                    <a:pt x="44450" y="2489200"/>
                  </a:moveTo>
                  <a:lnTo>
                    <a:pt x="31750" y="2489200"/>
                  </a:lnTo>
                  <a:lnTo>
                    <a:pt x="31750" y="2438400"/>
                  </a:lnTo>
                  <a:lnTo>
                    <a:pt x="44450" y="2438400"/>
                  </a:lnTo>
                  <a:lnTo>
                    <a:pt x="44450" y="2489200"/>
                  </a:lnTo>
                  <a:close/>
                </a:path>
                <a:path w="76200" h="5680709">
                  <a:moveTo>
                    <a:pt x="44450" y="2578100"/>
                  </a:moveTo>
                  <a:lnTo>
                    <a:pt x="31750" y="2578100"/>
                  </a:lnTo>
                  <a:lnTo>
                    <a:pt x="31750" y="2527300"/>
                  </a:lnTo>
                  <a:lnTo>
                    <a:pt x="44450" y="2527300"/>
                  </a:lnTo>
                  <a:lnTo>
                    <a:pt x="44450" y="2578100"/>
                  </a:lnTo>
                  <a:close/>
                </a:path>
                <a:path w="76200" h="5680709">
                  <a:moveTo>
                    <a:pt x="44450" y="2667000"/>
                  </a:moveTo>
                  <a:lnTo>
                    <a:pt x="31750" y="2667000"/>
                  </a:lnTo>
                  <a:lnTo>
                    <a:pt x="31750" y="2616200"/>
                  </a:lnTo>
                  <a:lnTo>
                    <a:pt x="44450" y="2616200"/>
                  </a:lnTo>
                  <a:lnTo>
                    <a:pt x="44450" y="2667000"/>
                  </a:lnTo>
                  <a:close/>
                </a:path>
                <a:path w="76200" h="5680709">
                  <a:moveTo>
                    <a:pt x="44450" y="2755900"/>
                  </a:moveTo>
                  <a:lnTo>
                    <a:pt x="31750" y="2755900"/>
                  </a:lnTo>
                  <a:lnTo>
                    <a:pt x="31750" y="2705100"/>
                  </a:lnTo>
                  <a:lnTo>
                    <a:pt x="44450" y="2705100"/>
                  </a:lnTo>
                  <a:lnTo>
                    <a:pt x="44450" y="2755900"/>
                  </a:lnTo>
                  <a:close/>
                </a:path>
                <a:path w="76200" h="5680709">
                  <a:moveTo>
                    <a:pt x="44450" y="2844800"/>
                  </a:moveTo>
                  <a:lnTo>
                    <a:pt x="31750" y="2844800"/>
                  </a:lnTo>
                  <a:lnTo>
                    <a:pt x="31750" y="2794000"/>
                  </a:lnTo>
                  <a:lnTo>
                    <a:pt x="44450" y="2794000"/>
                  </a:lnTo>
                  <a:lnTo>
                    <a:pt x="44450" y="2844800"/>
                  </a:lnTo>
                  <a:close/>
                </a:path>
                <a:path w="76200" h="5680709">
                  <a:moveTo>
                    <a:pt x="44450" y="2933700"/>
                  </a:moveTo>
                  <a:lnTo>
                    <a:pt x="31750" y="2933700"/>
                  </a:lnTo>
                  <a:lnTo>
                    <a:pt x="31750" y="2882900"/>
                  </a:lnTo>
                  <a:lnTo>
                    <a:pt x="44450" y="2882900"/>
                  </a:lnTo>
                  <a:lnTo>
                    <a:pt x="44450" y="2933700"/>
                  </a:lnTo>
                  <a:close/>
                </a:path>
                <a:path w="76200" h="5680709">
                  <a:moveTo>
                    <a:pt x="44450" y="3022600"/>
                  </a:moveTo>
                  <a:lnTo>
                    <a:pt x="31750" y="3022600"/>
                  </a:lnTo>
                  <a:lnTo>
                    <a:pt x="31750" y="2971800"/>
                  </a:lnTo>
                  <a:lnTo>
                    <a:pt x="44450" y="2971800"/>
                  </a:lnTo>
                  <a:lnTo>
                    <a:pt x="44450" y="3022600"/>
                  </a:lnTo>
                  <a:close/>
                </a:path>
                <a:path w="76200" h="5680709">
                  <a:moveTo>
                    <a:pt x="44450" y="3111500"/>
                  </a:moveTo>
                  <a:lnTo>
                    <a:pt x="31750" y="3111500"/>
                  </a:lnTo>
                  <a:lnTo>
                    <a:pt x="31750" y="3060700"/>
                  </a:lnTo>
                  <a:lnTo>
                    <a:pt x="44450" y="3060700"/>
                  </a:lnTo>
                  <a:lnTo>
                    <a:pt x="44450" y="3111500"/>
                  </a:lnTo>
                  <a:close/>
                </a:path>
                <a:path w="76200" h="5680709">
                  <a:moveTo>
                    <a:pt x="44450" y="3200400"/>
                  </a:moveTo>
                  <a:lnTo>
                    <a:pt x="31750" y="3200400"/>
                  </a:lnTo>
                  <a:lnTo>
                    <a:pt x="31750" y="3149600"/>
                  </a:lnTo>
                  <a:lnTo>
                    <a:pt x="44450" y="3149600"/>
                  </a:lnTo>
                  <a:lnTo>
                    <a:pt x="44450" y="3200400"/>
                  </a:lnTo>
                  <a:close/>
                </a:path>
                <a:path w="76200" h="5680709">
                  <a:moveTo>
                    <a:pt x="44450" y="3289300"/>
                  </a:moveTo>
                  <a:lnTo>
                    <a:pt x="31750" y="3289300"/>
                  </a:lnTo>
                  <a:lnTo>
                    <a:pt x="31750" y="3238500"/>
                  </a:lnTo>
                  <a:lnTo>
                    <a:pt x="44450" y="3238500"/>
                  </a:lnTo>
                  <a:lnTo>
                    <a:pt x="44450" y="3289300"/>
                  </a:lnTo>
                  <a:close/>
                </a:path>
                <a:path w="76200" h="5680709">
                  <a:moveTo>
                    <a:pt x="44450" y="3378200"/>
                  </a:moveTo>
                  <a:lnTo>
                    <a:pt x="31750" y="3378200"/>
                  </a:lnTo>
                  <a:lnTo>
                    <a:pt x="31750" y="3327400"/>
                  </a:lnTo>
                  <a:lnTo>
                    <a:pt x="44450" y="3327400"/>
                  </a:lnTo>
                  <a:lnTo>
                    <a:pt x="44450" y="3378200"/>
                  </a:lnTo>
                  <a:close/>
                </a:path>
                <a:path w="76200" h="5680709">
                  <a:moveTo>
                    <a:pt x="44450" y="3467100"/>
                  </a:moveTo>
                  <a:lnTo>
                    <a:pt x="31750" y="3467100"/>
                  </a:lnTo>
                  <a:lnTo>
                    <a:pt x="31750" y="3416300"/>
                  </a:lnTo>
                  <a:lnTo>
                    <a:pt x="44450" y="3416300"/>
                  </a:lnTo>
                  <a:lnTo>
                    <a:pt x="44450" y="3467100"/>
                  </a:lnTo>
                  <a:close/>
                </a:path>
                <a:path w="76200" h="5680709">
                  <a:moveTo>
                    <a:pt x="44450" y="3556000"/>
                  </a:moveTo>
                  <a:lnTo>
                    <a:pt x="31750" y="3556000"/>
                  </a:lnTo>
                  <a:lnTo>
                    <a:pt x="31750" y="3505200"/>
                  </a:lnTo>
                  <a:lnTo>
                    <a:pt x="44450" y="3505200"/>
                  </a:lnTo>
                  <a:lnTo>
                    <a:pt x="44450" y="3556000"/>
                  </a:lnTo>
                  <a:close/>
                </a:path>
                <a:path w="76200" h="5680709">
                  <a:moveTo>
                    <a:pt x="44450" y="3644900"/>
                  </a:moveTo>
                  <a:lnTo>
                    <a:pt x="31750" y="3644900"/>
                  </a:lnTo>
                  <a:lnTo>
                    <a:pt x="31750" y="3594100"/>
                  </a:lnTo>
                  <a:lnTo>
                    <a:pt x="44450" y="3594100"/>
                  </a:lnTo>
                  <a:lnTo>
                    <a:pt x="44450" y="3644900"/>
                  </a:lnTo>
                  <a:close/>
                </a:path>
                <a:path w="76200" h="5680709">
                  <a:moveTo>
                    <a:pt x="44450" y="3733800"/>
                  </a:moveTo>
                  <a:lnTo>
                    <a:pt x="31750" y="3733800"/>
                  </a:lnTo>
                  <a:lnTo>
                    <a:pt x="31750" y="3683000"/>
                  </a:lnTo>
                  <a:lnTo>
                    <a:pt x="44450" y="3683000"/>
                  </a:lnTo>
                  <a:lnTo>
                    <a:pt x="44450" y="3733800"/>
                  </a:lnTo>
                  <a:close/>
                </a:path>
                <a:path w="76200" h="5680709">
                  <a:moveTo>
                    <a:pt x="44450" y="3822700"/>
                  </a:moveTo>
                  <a:lnTo>
                    <a:pt x="31750" y="3822700"/>
                  </a:lnTo>
                  <a:lnTo>
                    <a:pt x="31750" y="3771900"/>
                  </a:lnTo>
                  <a:lnTo>
                    <a:pt x="44450" y="3771900"/>
                  </a:lnTo>
                  <a:lnTo>
                    <a:pt x="44450" y="3822700"/>
                  </a:lnTo>
                  <a:close/>
                </a:path>
                <a:path w="76200" h="5680709">
                  <a:moveTo>
                    <a:pt x="44450" y="3911600"/>
                  </a:moveTo>
                  <a:lnTo>
                    <a:pt x="31750" y="3911600"/>
                  </a:lnTo>
                  <a:lnTo>
                    <a:pt x="31750" y="3860800"/>
                  </a:lnTo>
                  <a:lnTo>
                    <a:pt x="44450" y="3860800"/>
                  </a:lnTo>
                  <a:lnTo>
                    <a:pt x="44450" y="3911600"/>
                  </a:lnTo>
                  <a:close/>
                </a:path>
                <a:path w="76200" h="5680709">
                  <a:moveTo>
                    <a:pt x="44450" y="4000500"/>
                  </a:moveTo>
                  <a:lnTo>
                    <a:pt x="31750" y="4000500"/>
                  </a:lnTo>
                  <a:lnTo>
                    <a:pt x="31750" y="3949700"/>
                  </a:lnTo>
                  <a:lnTo>
                    <a:pt x="44450" y="3949700"/>
                  </a:lnTo>
                  <a:lnTo>
                    <a:pt x="44450" y="4000500"/>
                  </a:lnTo>
                  <a:close/>
                </a:path>
                <a:path w="76200" h="5680709">
                  <a:moveTo>
                    <a:pt x="44450" y="4089400"/>
                  </a:moveTo>
                  <a:lnTo>
                    <a:pt x="31750" y="4089400"/>
                  </a:lnTo>
                  <a:lnTo>
                    <a:pt x="31750" y="4038600"/>
                  </a:lnTo>
                  <a:lnTo>
                    <a:pt x="44450" y="4038600"/>
                  </a:lnTo>
                  <a:lnTo>
                    <a:pt x="44450" y="4089400"/>
                  </a:lnTo>
                  <a:close/>
                </a:path>
                <a:path w="76200" h="5680709">
                  <a:moveTo>
                    <a:pt x="44450" y="4178300"/>
                  </a:moveTo>
                  <a:lnTo>
                    <a:pt x="31750" y="4178300"/>
                  </a:lnTo>
                  <a:lnTo>
                    <a:pt x="31750" y="4127500"/>
                  </a:lnTo>
                  <a:lnTo>
                    <a:pt x="44450" y="4127500"/>
                  </a:lnTo>
                  <a:lnTo>
                    <a:pt x="44450" y="4178300"/>
                  </a:lnTo>
                  <a:close/>
                </a:path>
                <a:path w="76200" h="5680709">
                  <a:moveTo>
                    <a:pt x="44450" y="4267200"/>
                  </a:moveTo>
                  <a:lnTo>
                    <a:pt x="31750" y="4267200"/>
                  </a:lnTo>
                  <a:lnTo>
                    <a:pt x="31750" y="4216400"/>
                  </a:lnTo>
                  <a:lnTo>
                    <a:pt x="44450" y="4216400"/>
                  </a:lnTo>
                  <a:lnTo>
                    <a:pt x="44450" y="4267200"/>
                  </a:lnTo>
                  <a:close/>
                </a:path>
                <a:path w="76200" h="5680709">
                  <a:moveTo>
                    <a:pt x="44450" y="4356100"/>
                  </a:moveTo>
                  <a:lnTo>
                    <a:pt x="31750" y="4356100"/>
                  </a:lnTo>
                  <a:lnTo>
                    <a:pt x="31750" y="4305300"/>
                  </a:lnTo>
                  <a:lnTo>
                    <a:pt x="44450" y="4305300"/>
                  </a:lnTo>
                  <a:lnTo>
                    <a:pt x="44450" y="4356100"/>
                  </a:lnTo>
                  <a:close/>
                </a:path>
                <a:path w="76200" h="5680709">
                  <a:moveTo>
                    <a:pt x="44450" y="4445000"/>
                  </a:moveTo>
                  <a:lnTo>
                    <a:pt x="31750" y="4445000"/>
                  </a:lnTo>
                  <a:lnTo>
                    <a:pt x="31750" y="4394200"/>
                  </a:lnTo>
                  <a:lnTo>
                    <a:pt x="44450" y="4394200"/>
                  </a:lnTo>
                  <a:lnTo>
                    <a:pt x="44450" y="4445000"/>
                  </a:lnTo>
                  <a:close/>
                </a:path>
                <a:path w="76200" h="5680709">
                  <a:moveTo>
                    <a:pt x="44450" y="4533900"/>
                  </a:moveTo>
                  <a:lnTo>
                    <a:pt x="31750" y="4533900"/>
                  </a:lnTo>
                  <a:lnTo>
                    <a:pt x="31750" y="4483100"/>
                  </a:lnTo>
                  <a:lnTo>
                    <a:pt x="44450" y="4483100"/>
                  </a:lnTo>
                  <a:lnTo>
                    <a:pt x="44450" y="4533900"/>
                  </a:lnTo>
                  <a:close/>
                </a:path>
                <a:path w="76200" h="5680709">
                  <a:moveTo>
                    <a:pt x="44450" y="4622800"/>
                  </a:moveTo>
                  <a:lnTo>
                    <a:pt x="31750" y="4622800"/>
                  </a:lnTo>
                  <a:lnTo>
                    <a:pt x="31750" y="4572000"/>
                  </a:lnTo>
                  <a:lnTo>
                    <a:pt x="44450" y="4572000"/>
                  </a:lnTo>
                  <a:lnTo>
                    <a:pt x="44450" y="4622800"/>
                  </a:lnTo>
                  <a:close/>
                </a:path>
                <a:path w="76200" h="5680709">
                  <a:moveTo>
                    <a:pt x="44450" y="4711700"/>
                  </a:moveTo>
                  <a:lnTo>
                    <a:pt x="31750" y="4711700"/>
                  </a:lnTo>
                  <a:lnTo>
                    <a:pt x="31750" y="4660900"/>
                  </a:lnTo>
                  <a:lnTo>
                    <a:pt x="44450" y="4660900"/>
                  </a:lnTo>
                  <a:lnTo>
                    <a:pt x="44450" y="4711700"/>
                  </a:lnTo>
                  <a:close/>
                </a:path>
                <a:path w="76200" h="5680709">
                  <a:moveTo>
                    <a:pt x="44450" y="4800600"/>
                  </a:moveTo>
                  <a:lnTo>
                    <a:pt x="31750" y="4800600"/>
                  </a:lnTo>
                  <a:lnTo>
                    <a:pt x="31750" y="4749800"/>
                  </a:lnTo>
                  <a:lnTo>
                    <a:pt x="44450" y="4749800"/>
                  </a:lnTo>
                  <a:lnTo>
                    <a:pt x="44450" y="4800600"/>
                  </a:lnTo>
                  <a:close/>
                </a:path>
                <a:path w="76200" h="5680709">
                  <a:moveTo>
                    <a:pt x="44450" y="4889500"/>
                  </a:moveTo>
                  <a:lnTo>
                    <a:pt x="31750" y="4889500"/>
                  </a:lnTo>
                  <a:lnTo>
                    <a:pt x="31750" y="4838700"/>
                  </a:lnTo>
                  <a:lnTo>
                    <a:pt x="44450" y="4838700"/>
                  </a:lnTo>
                  <a:lnTo>
                    <a:pt x="44450" y="4889500"/>
                  </a:lnTo>
                  <a:close/>
                </a:path>
                <a:path w="76200" h="5680709">
                  <a:moveTo>
                    <a:pt x="44450" y="4978400"/>
                  </a:moveTo>
                  <a:lnTo>
                    <a:pt x="31750" y="4978400"/>
                  </a:lnTo>
                  <a:lnTo>
                    <a:pt x="31750" y="4927600"/>
                  </a:lnTo>
                  <a:lnTo>
                    <a:pt x="44450" y="4927600"/>
                  </a:lnTo>
                  <a:lnTo>
                    <a:pt x="44450" y="4978400"/>
                  </a:lnTo>
                  <a:close/>
                </a:path>
                <a:path w="76200" h="5680709">
                  <a:moveTo>
                    <a:pt x="44450" y="5067300"/>
                  </a:moveTo>
                  <a:lnTo>
                    <a:pt x="31750" y="5067300"/>
                  </a:lnTo>
                  <a:lnTo>
                    <a:pt x="31750" y="5016500"/>
                  </a:lnTo>
                  <a:lnTo>
                    <a:pt x="44450" y="5016500"/>
                  </a:lnTo>
                  <a:lnTo>
                    <a:pt x="44450" y="5067300"/>
                  </a:lnTo>
                  <a:close/>
                </a:path>
                <a:path w="76200" h="5680709">
                  <a:moveTo>
                    <a:pt x="44450" y="5156200"/>
                  </a:moveTo>
                  <a:lnTo>
                    <a:pt x="31750" y="5156200"/>
                  </a:lnTo>
                  <a:lnTo>
                    <a:pt x="31750" y="5105400"/>
                  </a:lnTo>
                  <a:lnTo>
                    <a:pt x="44450" y="5105400"/>
                  </a:lnTo>
                  <a:lnTo>
                    <a:pt x="44450" y="5156200"/>
                  </a:lnTo>
                  <a:close/>
                </a:path>
                <a:path w="76200" h="5680709">
                  <a:moveTo>
                    <a:pt x="44450" y="5245100"/>
                  </a:moveTo>
                  <a:lnTo>
                    <a:pt x="31750" y="5245100"/>
                  </a:lnTo>
                  <a:lnTo>
                    <a:pt x="31750" y="5194300"/>
                  </a:lnTo>
                  <a:lnTo>
                    <a:pt x="44450" y="5194300"/>
                  </a:lnTo>
                  <a:lnTo>
                    <a:pt x="44450" y="5245100"/>
                  </a:lnTo>
                  <a:close/>
                </a:path>
                <a:path w="76200" h="5680709">
                  <a:moveTo>
                    <a:pt x="44450" y="5334000"/>
                  </a:moveTo>
                  <a:lnTo>
                    <a:pt x="31750" y="5334000"/>
                  </a:lnTo>
                  <a:lnTo>
                    <a:pt x="31750" y="5283200"/>
                  </a:lnTo>
                  <a:lnTo>
                    <a:pt x="44450" y="5283200"/>
                  </a:lnTo>
                  <a:lnTo>
                    <a:pt x="44450" y="5334000"/>
                  </a:lnTo>
                  <a:close/>
                </a:path>
                <a:path w="76200" h="5680709">
                  <a:moveTo>
                    <a:pt x="44450" y="5422900"/>
                  </a:moveTo>
                  <a:lnTo>
                    <a:pt x="31750" y="5422900"/>
                  </a:lnTo>
                  <a:lnTo>
                    <a:pt x="31750" y="5372100"/>
                  </a:lnTo>
                  <a:lnTo>
                    <a:pt x="44450" y="5372100"/>
                  </a:lnTo>
                  <a:lnTo>
                    <a:pt x="44450" y="5422900"/>
                  </a:lnTo>
                  <a:close/>
                </a:path>
                <a:path w="76200" h="5680709">
                  <a:moveTo>
                    <a:pt x="44450" y="5511800"/>
                  </a:moveTo>
                  <a:lnTo>
                    <a:pt x="31750" y="5511800"/>
                  </a:lnTo>
                  <a:lnTo>
                    <a:pt x="31750" y="5461000"/>
                  </a:lnTo>
                  <a:lnTo>
                    <a:pt x="44450" y="5461000"/>
                  </a:lnTo>
                  <a:lnTo>
                    <a:pt x="44450" y="5511800"/>
                  </a:lnTo>
                  <a:close/>
                </a:path>
                <a:path w="76200" h="5680709">
                  <a:moveTo>
                    <a:pt x="44450" y="5600700"/>
                  </a:moveTo>
                  <a:lnTo>
                    <a:pt x="31750" y="5600700"/>
                  </a:lnTo>
                  <a:lnTo>
                    <a:pt x="31750" y="5549900"/>
                  </a:lnTo>
                  <a:lnTo>
                    <a:pt x="44450" y="5549900"/>
                  </a:lnTo>
                  <a:lnTo>
                    <a:pt x="44450" y="5600700"/>
                  </a:lnTo>
                  <a:close/>
                </a:path>
              </a:pathLst>
            </a:custGeom>
            <a:solidFill>
              <a:srgbClr val="A6A6A6"/>
            </a:solidFill>
          </p:spPr>
          <p:txBody>
            <a:bodyPr wrap="square" lIns="0" tIns="0" rIns="0" bIns="0" rtlCol="0"/>
            <a:lstStyle/>
            <a:p/>
          </p:txBody>
        </p:sp>
        <p:pic>
          <p:nvPicPr>
            <p:cNvPr id="36" name="object 36"/>
            <p:cNvPicPr/>
            <p:nvPr/>
          </p:nvPicPr>
          <p:blipFill>
            <a:blip r:embed="rId7" cstate="print"/>
            <a:stretch>
              <a:fillRect/>
            </a:stretch>
          </p:blipFill>
          <p:spPr>
            <a:xfrm>
              <a:off x="9425940" y="1379219"/>
              <a:ext cx="2502407" cy="1772412"/>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5279" y="15240"/>
            <a:ext cx="11803380" cy="878205"/>
            <a:chOff x="335279" y="15240"/>
            <a:chExt cx="11803380" cy="878205"/>
          </a:xfrm>
        </p:grpSpPr>
        <p:pic>
          <p:nvPicPr>
            <p:cNvPr id="3" name="object 3"/>
            <p:cNvPicPr/>
            <p:nvPr/>
          </p:nvPicPr>
          <p:blipFill>
            <a:blip r:embed="rId1" cstate="print"/>
            <a:stretch>
              <a:fillRect/>
            </a:stretch>
          </p:blipFill>
          <p:spPr>
            <a:xfrm>
              <a:off x="335279" y="807720"/>
              <a:ext cx="11519916" cy="67055"/>
            </a:xfrm>
            <a:prstGeom prst="rect">
              <a:avLst/>
            </a:prstGeom>
          </p:spPr>
        </p:pic>
        <p:pic>
          <p:nvPicPr>
            <p:cNvPr id="4" name="object 4"/>
            <p:cNvPicPr/>
            <p:nvPr/>
          </p:nvPicPr>
          <p:blipFill>
            <a:blip r:embed="rId2" cstate="print"/>
            <a:stretch>
              <a:fillRect/>
            </a:stretch>
          </p:blipFill>
          <p:spPr>
            <a:xfrm>
              <a:off x="10771632" y="15240"/>
              <a:ext cx="1367027" cy="877823"/>
            </a:xfrm>
            <a:prstGeom prst="rect">
              <a:avLst/>
            </a:prstGeom>
          </p:spPr>
        </p:pic>
      </p:grpSp>
      <p:sp>
        <p:nvSpPr>
          <p:cNvPr id="5" name="object 5"/>
          <p:cNvSpPr txBox="1"/>
          <p:nvPr/>
        </p:nvSpPr>
        <p:spPr>
          <a:xfrm>
            <a:off x="413600" y="196176"/>
            <a:ext cx="737870" cy="451484"/>
          </a:xfrm>
          <a:prstGeom prst="rect">
            <a:avLst/>
          </a:prstGeom>
        </p:spPr>
        <p:txBody>
          <a:bodyPr vert="horz" wrap="square" lIns="0" tIns="12065" rIns="0" bIns="0" rtlCol="0">
            <a:spAutoFit/>
          </a:bodyPr>
          <a:lstStyle/>
          <a:p>
            <a:pPr marL="12700">
              <a:lnSpc>
                <a:spcPct val="100000"/>
              </a:lnSpc>
              <a:spcBef>
                <a:spcPts val="95"/>
              </a:spcBef>
            </a:pPr>
            <a:r>
              <a:rPr sz="2800" b="1" spc="-30" dirty="0">
                <a:solidFill>
                  <a:srgbClr val="C00000"/>
                </a:solidFill>
                <a:latin typeface="Microsoft JhengHei" panose="020B0604030504040204" charset="-120"/>
                <a:cs typeface="Microsoft JhengHei" panose="020B0604030504040204" charset="-120"/>
              </a:rPr>
              <a:t>目录</a:t>
            </a:r>
            <a:endParaRPr sz="2800">
              <a:latin typeface="Microsoft JhengHei" panose="020B0604030504040204" charset="-120"/>
              <a:cs typeface="Microsoft JhengHei" panose="020B0604030504040204" charset="-120"/>
            </a:endParaRPr>
          </a:p>
        </p:txBody>
      </p:sp>
      <p:sp>
        <p:nvSpPr>
          <p:cNvPr id="6" name="object 6"/>
          <p:cNvSpPr txBox="1"/>
          <p:nvPr/>
        </p:nvSpPr>
        <p:spPr>
          <a:xfrm>
            <a:off x="3393293" y="2361488"/>
            <a:ext cx="380365" cy="1781175"/>
          </a:xfrm>
          <a:prstGeom prst="rect">
            <a:avLst/>
          </a:prstGeom>
        </p:spPr>
        <p:txBody>
          <a:bodyPr vert="vert270" wrap="square" lIns="0" tIns="0" rIns="0" bIns="0" rtlCol="0">
            <a:spAutoFit/>
          </a:bodyPr>
          <a:lstStyle/>
          <a:p>
            <a:pPr marL="12700">
              <a:lnSpc>
                <a:spcPts val="2995"/>
              </a:lnSpc>
            </a:pPr>
            <a:r>
              <a:rPr sz="2800" spc="-20" dirty="0">
                <a:solidFill>
                  <a:srgbClr val="C5DFB4"/>
                </a:solidFill>
                <a:latin typeface="宋体" panose="02010600030101010101" pitchFamily="2" charset="-122"/>
                <a:cs typeface="宋体" panose="02010600030101010101" pitchFamily="2" charset="-122"/>
              </a:rPr>
              <a:t>C</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O</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E</a:t>
            </a:r>
            <a:r>
              <a:rPr sz="2800" spc="-1015"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N</a:t>
            </a:r>
            <a:r>
              <a:rPr sz="2800" spc="-1019" dirty="0">
                <a:solidFill>
                  <a:srgbClr val="C5DFB4"/>
                </a:solidFill>
                <a:latin typeface="宋体" panose="02010600030101010101" pitchFamily="2" charset="-122"/>
                <a:cs typeface="宋体" panose="02010600030101010101" pitchFamily="2" charset="-122"/>
              </a:rPr>
              <a:t> </a:t>
            </a:r>
            <a:r>
              <a:rPr sz="2800" spc="-20" dirty="0">
                <a:solidFill>
                  <a:srgbClr val="C5DFB4"/>
                </a:solidFill>
                <a:latin typeface="宋体" panose="02010600030101010101" pitchFamily="2" charset="-122"/>
                <a:cs typeface="宋体" panose="02010600030101010101" pitchFamily="2" charset="-122"/>
              </a:rPr>
              <a:t>T</a:t>
            </a:r>
            <a:r>
              <a:rPr sz="2800" spc="-1019" dirty="0">
                <a:solidFill>
                  <a:srgbClr val="C5DFB4"/>
                </a:solidFill>
                <a:latin typeface="宋体" panose="02010600030101010101" pitchFamily="2" charset="-122"/>
                <a:cs typeface="宋体" panose="02010600030101010101" pitchFamily="2" charset="-122"/>
              </a:rPr>
              <a:t> </a:t>
            </a:r>
            <a:r>
              <a:rPr sz="2800" spc="-50" dirty="0">
                <a:solidFill>
                  <a:srgbClr val="C5DFB4"/>
                </a:solidFill>
                <a:latin typeface="宋体" panose="02010600030101010101" pitchFamily="2" charset="-122"/>
                <a:cs typeface="宋体" panose="02010600030101010101" pitchFamily="2" charset="-122"/>
              </a:rPr>
              <a:t>S</a:t>
            </a:r>
            <a:endParaRPr sz="2800">
              <a:latin typeface="宋体" panose="02010600030101010101" pitchFamily="2" charset="-122"/>
              <a:cs typeface="宋体" panose="02010600030101010101" pitchFamily="2" charset="-122"/>
            </a:endParaRPr>
          </a:p>
        </p:txBody>
      </p:sp>
      <p:sp>
        <p:nvSpPr>
          <p:cNvPr id="7" name="object 7"/>
          <p:cNvSpPr txBox="1"/>
          <p:nvPr/>
        </p:nvSpPr>
        <p:spPr>
          <a:xfrm>
            <a:off x="2564930" y="2449067"/>
            <a:ext cx="635000" cy="1488440"/>
          </a:xfrm>
          <a:prstGeom prst="rect">
            <a:avLst/>
          </a:prstGeom>
        </p:spPr>
        <p:txBody>
          <a:bodyPr vert="horz" wrap="square" lIns="0" tIns="12700" rIns="0" bIns="0" rtlCol="0">
            <a:spAutoFit/>
          </a:bodyPr>
          <a:lstStyle/>
          <a:p>
            <a:pPr marL="12700" marR="5080">
              <a:lnSpc>
                <a:spcPct val="100000"/>
              </a:lnSpc>
              <a:spcBef>
                <a:spcPts val="100"/>
              </a:spcBef>
            </a:pPr>
            <a:r>
              <a:rPr sz="4800" b="1" spc="-50" dirty="0">
                <a:solidFill>
                  <a:srgbClr val="C00000"/>
                </a:solidFill>
                <a:latin typeface="Microsoft JhengHei" panose="020B0604030504040204" charset="-120"/>
                <a:cs typeface="Microsoft JhengHei" panose="020B0604030504040204" charset="-120"/>
              </a:rPr>
              <a:t>目录</a:t>
            </a:r>
            <a:endParaRPr sz="4800">
              <a:latin typeface="Microsoft JhengHei" panose="020B0604030504040204" charset="-120"/>
              <a:cs typeface="Microsoft JhengHei" panose="020B0604030504040204" charset="-120"/>
            </a:endParaRPr>
          </a:p>
        </p:txBody>
      </p:sp>
      <p:sp>
        <p:nvSpPr>
          <p:cNvPr id="8" name="object 8"/>
          <p:cNvSpPr/>
          <p:nvPr/>
        </p:nvSpPr>
        <p:spPr>
          <a:xfrm>
            <a:off x="4345660" y="2067305"/>
            <a:ext cx="436880" cy="458470"/>
          </a:xfrm>
          <a:custGeom>
            <a:avLst/>
            <a:gdLst/>
            <a:ahLst/>
            <a:cxnLst/>
            <a:rect l="l" t="t" r="r" b="b"/>
            <a:pathLst>
              <a:path w="436879" h="458469">
                <a:moveTo>
                  <a:pt x="81826" y="0"/>
                </a:moveTo>
                <a:lnTo>
                  <a:pt x="0" y="0"/>
                </a:lnTo>
                <a:lnTo>
                  <a:pt x="0" y="85852"/>
                </a:lnTo>
                <a:lnTo>
                  <a:pt x="81826" y="85852"/>
                </a:lnTo>
                <a:lnTo>
                  <a:pt x="81826" y="0"/>
                </a:lnTo>
                <a:close/>
              </a:path>
              <a:path w="436879" h="458469">
                <a:moveTo>
                  <a:pt x="436384" y="85852"/>
                </a:moveTo>
                <a:lnTo>
                  <a:pt x="81826" y="85852"/>
                </a:lnTo>
                <a:lnTo>
                  <a:pt x="81826" y="457860"/>
                </a:lnTo>
                <a:lnTo>
                  <a:pt x="436384" y="457860"/>
                </a:lnTo>
                <a:lnTo>
                  <a:pt x="436384" y="85852"/>
                </a:lnTo>
                <a:close/>
              </a:path>
            </a:pathLst>
          </a:custGeom>
          <a:solidFill>
            <a:srgbClr val="C00000"/>
          </a:solidFill>
        </p:spPr>
        <p:txBody>
          <a:bodyPr wrap="square" lIns="0" tIns="0" rIns="0" bIns="0" rtlCol="0"/>
          <a:lstStyle/>
          <a:p/>
        </p:txBody>
      </p:sp>
      <p:sp>
        <p:nvSpPr>
          <p:cNvPr id="9" name="object 9"/>
          <p:cNvSpPr txBox="1"/>
          <p:nvPr/>
        </p:nvSpPr>
        <p:spPr>
          <a:xfrm>
            <a:off x="4515205" y="2123821"/>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1</a:t>
            </a:r>
            <a:endParaRPr sz="2400">
              <a:latin typeface="宋体" panose="02010600030101010101" pitchFamily="2" charset="-122"/>
              <a:cs typeface="宋体" panose="02010600030101010101" pitchFamily="2" charset="-122"/>
            </a:endParaRPr>
          </a:p>
        </p:txBody>
      </p:sp>
      <p:sp>
        <p:nvSpPr>
          <p:cNvPr id="10" name="object 10"/>
          <p:cNvSpPr/>
          <p:nvPr/>
        </p:nvSpPr>
        <p:spPr>
          <a:xfrm>
            <a:off x="4345660" y="2907372"/>
            <a:ext cx="436880" cy="458470"/>
          </a:xfrm>
          <a:custGeom>
            <a:avLst/>
            <a:gdLst/>
            <a:ahLst/>
            <a:cxnLst/>
            <a:rect l="l" t="t" r="r" b="b"/>
            <a:pathLst>
              <a:path w="436879" h="458470">
                <a:moveTo>
                  <a:pt x="81826" y="0"/>
                </a:moveTo>
                <a:lnTo>
                  <a:pt x="0" y="0"/>
                </a:lnTo>
                <a:lnTo>
                  <a:pt x="0" y="85852"/>
                </a:lnTo>
                <a:lnTo>
                  <a:pt x="81826" y="85852"/>
                </a:lnTo>
                <a:lnTo>
                  <a:pt x="81826" y="0"/>
                </a:lnTo>
                <a:close/>
              </a:path>
              <a:path w="436879" h="458470">
                <a:moveTo>
                  <a:pt x="436384" y="85852"/>
                </a:moveTo>
                <a:lnTo>
                  <a:pt x="81826" y="85852"/>
                </a:lnTo>
                <a:lnTo>
                  <a:pt x="81826" y="457873"/>
                </a:lnTo>
                <a:lnTo>
                  <a:pt x="436384" y="457873"/>
                </a:lnTo>
                <a:lnTo>
                  <a:pt x="436384" y="85852"/>
                </a:lnTo>
                <a:close/>
              </a:path>
            </a:pathLst>
          </a:custGeom>
          <a:solidFill>
            <a:srgbClr val="C00000"/>
          </a:solidFill>
        </p:spPr>
        <p:txBody>
          <a:bodyPr wrap="square" lIns="0" tIns="0" rIns="0" bIns="0" rtlCol="0"/>
          <a:lstStyle/>
          <a:p/>
        </p:txBody>
      </p:sp>
      <p:sp>
        <p:nvSpPr>
          <p:cNvPr id="11" name="object 11"/>
          <p:cNvSpPr txBox="1"/>
          <p:nvPr/>
        </p:nvSpPr>
        <p:spPr>
          <a:xfrm>
            <a:off x="4515205" y="2963888"/>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2</a:t>
            </a:r>
            <a:endParaRPr sz="24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5135740" y="2099563"/>
            <a:ext cx="1538605" cy="451484"/>
          </a:xfrm>
          <a:prstGeom prst="rect">
            <a:avLst/>
          </a:prstGeom>
        </p:spPr>
        <p:txBody>
          <a:bodyPr vert="horz" wrap="square" lIns="0" tIns="12065" rIns="0" bIns="0" rtlCol="0">
            <a:spAutoFit/>
          </a:bodyPr>
          <a:lstStyle/>
          <a:p>
            <a:pPr marL="12700">
              <a:lnSpc>
                <a:spcPct val="100000"/>
              </a:lnSpc>
              <a:spcBef>
                <a:spcPts val="95"/>
              </a:spcBef>
            </a:pPr>
            <a:r>
              <a:rPr spc="145" dirty="0">
                <a:solidFill>
                  <a:srgbClr val="070707"/>
                </a:solidFill>
                <a:latin typeface="Microsoft JhengHei" panose="020B0604030504040204" charset="-120"/>
                <a:cs typeface="Microsoft JhengHei" panose="020B0604030504040204" charset="-120"/>
              </a:rPr>
              <a:t>能耗监控</a:t>
            </a:r>
            <a:endParaRPr spc="145" dirty="0">
              <a:solidFill>
                <a:srgbClr val="070707"/>
              </a:solidFill>
              <a:latin typeface="Microsoft JhengHei" panose="020B0604030504040204" charset="-120"/>
              <a:cs typeface="Microsoft JhengHei" panose="020B0604030504040204" charset="-120"/>
            </a:endParaRPr>
          </a:p>
        </p:txBody>
      </p:sp>
      <p:sp>
        <p:nvSpPr>
          <p:cNvPr id="13" name="object 13"/>
          <p:cNvSpPr txBox="1"/>
          <p:nvPr/>
        </p:nvSpPr>
        <p:spPr>
          <a:xfrm>
            <a:off x="5135740" y="2939630"/>
            <a:ext cx="2727960" cy="451484"/>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070707"/>
                </a:solidFill>
                <a:latin typeface="Microsoft JhengHei" panose="020B0604030504040204" charset="-120"/>
                <a:cs typeface="Microsoft JhengHei" panose="020B0604030504040204" charset="-120"/>
              </a:rPr>
              <a:t>安全生产视频</a:t>
            </a:r>
            <a:r>
              <a:rPr sz="2800" b="1" spc="50" dirty="0">
                <a:solidFill>
                  <a:srgbClr val="070707"/>
                </a:solidFill>
                <a:latin typeface="Microsoft JhengHei" panose="020B0604030504040204" charset="-120"/>
                <a:cs typeface="Microsoft JhengHei" panose="020B0604030504040204" charset="-120"/>
              </a:rPr>
              <a:t>AI</a:t>
            </a:r>
            <a:endParaRPr sz="2800">
              <a:latin typeface="Microsoft JhengHei" panose="020B0604030504040204" charset="-120"/>
              <a:cs typeface="Microsoft JhengHei" panose="020B0604030504040204" charset="-120"/>
            </a:endParaRPr>
          </a:p>
        </p:txBody>
      </p:sp>
      <p:sp>
        <p:nvSpPr>
          <p:cNvPr id="14" name="object 14"/>
          <p:cNvSpPr/>
          <p:nvPr/>
        </p:nvSpPr>
        <p:spPr>
          <a:xfrm>
            <a:off x="4355605" y="3791711"/>
            <a:ext cx="436880" cy="458470"/>
          </a:xfrm>
          <a:custGeom>
            <a:avLst/>
            <a:gdLst/>
            <a:ahLst/>
            <a:cxnLst/>
            <a:rect l="l" t="t" r="r" b="b"/>
            <a:pathLst>
              <a:path w="436879" h="458470">
                <a:moveTo>
                  <a:pt x="81813" y="0"/>
                </a:moveTo>
                <a:lnTo>
                  <a:pt x="0" y="0"/>
                </a:lnTo>
                <a:lnTo>
                  <a:pt x="0" y="85852"/>
                </a:lnTo>
                <a:lnTo>
                  <a:pt x="81813" y="85852"/>
                </a:lnTo>
                <a:lnTo>
                  <a:pt x="81813" y="0"/>
                </a:lnTo>
                <a:close/>
              </a:path>
              <a:path w="436879" h="458470">
                <a:moveTo>
                  <a:pt x="436372" y="85852"/>
                </a:moveTo>
                <a:lnTo>
                  <a:pt x="81813" y="85852"/>
                </a:lnTo>
                <a:lnTo>
                  <a:pt x="81813" y="457860"/>
                </a:lnTo>
                <a:lnTo>
                  <a:pt x="436372" y="457860"/>
                </a:lnTo>
                <a:lnTo>
                  <a:pt x="436372" y="85852"/>
                </a:lnTo>
                <a:close/>
              </a:path>
            </a:pathLst>
          </a:custGeom>
          <a:solidFill>
            <a:srgbClr val="C00000"/>
          </a:solidFill>
        </p:spPr>
        <p:txBody>
          <a:bodyPr wrap="square" lIns="0" tIns="0" rIns="0" bIns="0" rtlCol="0"/>
          <a:lstStyle/>
          <a:p/>
        </p:txBody>
      </p:sp>
      <p:sp>
        <p:nvSpPr>
          <p:cNvPr id="15" name="object 15"/>
          <p:cNvSpPr txBox="1"/>
          <p:nvPr/>
        </p:nvSpPr>
        <p:spPr>
          <a:xfrm>
            <a:off x="4525149" y="3848227"/>
            <a:ext cx="177800"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FFFFFF"/>
                </a:solidFill>
                <a:latin typeface="宋体" panose="02010600030101010101" pitchFamily="2" charset="-122"/>
                <a:cs typeface="宋体" panose="02010600030101010101" pitchFamily="2" charset="-122"/>
              </a:rPr>
              <a:t>3</a:t>
            </a:r>
            <a:endParaRPr sz="2400">
              <a:latin typeface="宋体" panose="02010600030101010101" pitchFamily="2" charset="-122"/>
              <a:cs typeface="宋体" panose="02010600030101010101" pitchFamily="2" charset="-122"/>
            </a:endParaRPr>
          </a:p>
        </p:txBody>
      </p:sp>
      <p:sp>
        <p:nvSpPr>
          <p:cNvPr id="16" name="object 16"/>
          <p:cNvSpPr txBox="1"/>
          <p:nvPr/>
        </p:nvSpPr>
        <p:spPr>
          <a:xfrm>
            <a:off x="5145684" y="3823970"/>
            <a:ext cx="2696845" cy="451484"/>
          </a:xfrm>
          <a:prstGeom prst="rect">
            <a:avLst/>
          </a:prstGeom>
        </p:spPr>
        <p:txBody>
          <a:bodyPr vert="horz" wrap="square" lIns="0" tIns="12065" rIns="0" bIns="0" rtlCol="0">
            <a:spAutoFit/>
          </a:bodyPr>
          <a:lstStyle/>
          <a:p>
            <a:pPr marL="12700">
              <a:lnSpc>
                <a:spcPct val="100000"/>
              </a:lnSpc>
              <a:spcBef>
                <a:spcPts val="95"/>
              </a:spcBef>
            </a:pPr>
            <a:r>
              <a:rPr sz="2800" b="1" spc="175" dirty="0">
                <a:solidFill>
                  <a:srgbClr val="C00000"/>
                </a:solidFill>
                <a:latin typeface="Microsoft JhengHei" panose="020B0604030504040204" charset="-120"/>
                <a:cs typeface="Microsoft JhengHei" panose="020B0604030504040204" charset="-120"/>
              </a:rPr>
              <a:t>天翼预测性维护</a:t>
            </a:r>
            <a:endParaRPr sz="2800">
              <a:latin typeface="Microsoft JhengHei" panose="020B0604030504040204" charset="-120"/>
              <a:cs typeface="Microsoft JhengHei" panose="020B0604030504040204"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16864" y="285066"/>
            <a:ext cx="1354185" cy="458635"/>
          </a:xfrm>
          <a:prstGeom prst="rect">
            <a:avLst/>
          </a:prstGeom>
        </p:spPr>
      </p:pic>
      <p:sp>
        <p:nvSpPr>
          <p:cNvPr id="3" name="object 3"/>
          <p:cNvSpPr txBox="1"/>
          <p:nvPr/>
        </p:nvSpPr>
        <p:spPr>
          <a:xfrm>
            <a:off x="11647347" y="6466827"/>
            <a:ext cx="231140" cy="268605"/>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888888"/>
                </a:solidFill>
                <a:latin typeface="Calibri" panose="020F0502020204030204"/>
                <a:cs typeface="Calibri" panose="020F0502020204030204"/>
              </a:rPr>
              <a:t>29</a:t>
            </a:r>
            <a:endParaRPr sz="1600">
              <a:latin typeface="Calibri" panose="020F0502020204030204"/>
              <a:cs typeface="Calibri" panose="020F0502020204030204"/>
            </a:endParaRPr>
          </a:p>
        </p:txBody>
      </p:sp>
      <p:pic>
        <p:nvPicPr>
          <p:cNvPr id="4" name="object 4"/>
          <p:cNvPicPr/>
          <p:nvPr/>
        </p:nvPicPr>
        <p:blipFill>
          <a:blip r:embed="rId2" cstate="print"/>
          <a:stretch>
            <a:fillRect/>
          </a:stretch>
        </p:blipFill>
        <p:spPr>
          <a:xfrm>
            <a:off x="335279" y="807719"/>
            <a:ext cx="11519916" cy="67055"/>
          </a:xfrm>
          <a:prstGeom prst="rect">
            <a:avLst/>
          </a:prstGeom>
        </p:spPr>
      </p:pic>
      <p:sp>
        <p:nvSpPr>
          <p:cNvPr id="5" name="object 5"/>
          <p:cNvSpPr txBox="1"/>
          <p:nvPr/>
        </p:nvSpPr>
        <p:spPr>
          <a:xfrm>
            <a:off x="5400040" y="5147309"/>
            <a:ext cx="1042035" cy="331470"/>
          </a:xfrm>
          <a:prstGeom prst="rect">
            <a:avLst/>
          </a:prstGeom>
        </p:spPr>
        <p:txBody>
          <a:bodyPr vert="horz" wrap="square" lIns="0" tIns="13335" rIns="0" bIns="0" rtlCol="0">
            <a:spAutoFit/>
          </a:bodyPr>
          <a:lstStyle/>
          <a:p>
            <a:pPr marL="12700">
              <a:lnSpc>
                <a:spcPct val="100000"/>
              </a:lnSpc>
              <a:spcBef>
                <a:spcPts val="105"/>
              </a:spcBef>
            </a:pPr>
            <a:r>
              <a:rPr sz="2000" b="1" spc="-20" dirty="0">
                <a:latin typeface="微软雅黑" panose="020B0503020204020204" charset="-122"/>
                <a:cs typeface="微软雅黑" panose="020B0503020204020204" charset="-122"/>
              </a:rPr>
              <a:t>应用场景</a:t>
            </a:r>
            <a:endParaRPr sz="2000">
              <a:latin typeface="微软雅黑" panose="020B0503020204020204" charset="-122"/>
              <a:cs typeface="微软雅黑" panose="020B0503020204020204" charset="-122"/>
            </a:endParaRPr>
          </a:p>
        </p:txBody>
      </p:sp>
      <p:pic>
        <p:nvPicPr>
          <p:cNvPr id="6" name="object 6"/>
          <p:cNvPicPr/>
          <p:nvPr/>
        </p:nvPicPr>
        <p:blipFill>
          <a:blip r:embed="rId3" cstate="print"/>
          <a:stretch>
            <a:fillRect/>
          </a:stretch>
        </p:blipFill>
        <p:spPr>
          <a:xfrm>
            <a:off x="765048" y="5519928"/>
            <a:ext cx="1536191" cy="899160"/>
          </a:xfrm>
          <a:prstGeom prst="rect">
            <a:avLst/>
          </a:prstGeom>
        </p:spPr>
      </p:pic>
      <p:pic>
        <p:nvPicPr>
          <p:cNvPr id="7" name="object 7"/>
          <p:cNvPicPr/>
          <p:nvPr/>
        </p:nvPicPr>
        <p:blipFill>
          <a:blip r:embed="rId4" cstate="print"/>
          <a:stretch>
            <a:fillRect/>
          </a:stretch>
        </p:blipFill>
        <p:spPr>
          <a:xfrm>
            <a:off x="2987039" y="5519928"/>
            <a:ext cx="1578864" cy="899160"/>
          </a:xfrm>
          <a:prstGeom prst="rect">
            <a:avLst/>
          </a:prstGeom>
        </p:spPr>
      </p:pic>
      <p:pic>
        <p:nvPicPr>
          <p:cNvPr id="8" name="object 8"/>
          <p:cNvPicPr/>
          <p:nvPr/>
        </p:nvPicPr>
        <p:blipFill>
          <a:blip r:embed="rId5" cstate="print"/>
          <a:stretch>
            <a:fillRect/>
          </a:stretch>
        </p:blipFill>
        <p:spPr>
          <a:xfrm>
            <a:off x="5253228" y="5519928"/>
            <a:ext cx="1527048" cy="899160"/>
          </a:xfrm>
          <a:prstGeom prst="rect">
            <a:avLst/>
          </a:prstGeom>
        </p:spPr>
      </p:pic>
      <p:pic>
        <p:nvPicPr>
          <p:cNvPr id="9" name="object 9"/>
          <p:cNvPicPr/>
          <p:nvPr/>
        </p:nvPicPr>
        <p:blipFill>
          <a:blip r:embed="rId6" cstate="print"/>
          <a:stretch>
            <a:fillRect/>
          </a:stretch>
        </p:blipFill>
        <p:spPr>
          <a:xfrm>
            <a:off x="7466076" y="5519928"/>
            <a:ext cx="1527048" cy="899160"/>
          </a:xfrm>
          <a:prstGeom prst="rect">
            <a:avLst/>
          </a:prstGeom>
        </p:spPr>
      </p:pic>
      <p:pic>
        <p:nvPicPr>
          <p:cNvPr id="10" name="object 10"/>
          <p:cNvPicPr/>
          <p:nvPr/>
        </p:nvPicPr>
        <p:blipFill>
          <a:blip r:embed="rId7" cstate="print"/>
          <a:stretch>
            <a:fillRect/>
          </a:stretch>
        </p:blipFill>
        <p:spPr>
          <a:xfrm>
            <a:off x="9680447" y="5519928"/>
            <a:ext cx="1499616" cy="899160"/>
          </a:xfrm>
          <a:prstGeom prst="rect">
            <a:avLst/>
          </a:prstGeom>
        </p:spPr>
      </p:pic>
      <p:sp>
        <p:nvSpPr>
          <p:cNvPr id="11" name="object 11"/>
          <p:cNvSpPr txBox="1"/>
          <p:nvPr/>
        </p:nvSpPr>
        <p:spPr>
          <a:xfrm>
            <a:off x="1189355" y="6444615"/>
            <a:ext cx="688975" cy="222885"/>
          </a:xfrm>
          <a:prstGeom prst="rect">
            <a:avLst/>
          </a:prstGeom>
        </p:spPr>
        <p:txBody>
          <a:bodyPr vert="horz" wrap="square" lIns="0" tIns="12065" rIns="0" bIns="0" rtlCol="0">
            <a:spAutoFit/>
          </a:bodyPr>
          <a:lstStyle/>
          <a:p>
            <a:pPr marL="12700">
              <a:lnSpc>
                <a:spcPct val="100000"/>
              </a:lnSpc>
              <a:spcBef>
                <a:spcPts val="95"/>
              </a:spcBef>
            </a:pPr>
            <a:r>
              <a:rPr sz="1300" spc="-15" dirty="0">
                <a:latin typeface="宋体" panose="02010600030101010101" pitchFamily="2" charset="-122"/>
                <a:cs typeface="宋体" panose="02010600030101010101" pitchFamily="2" charset="-122"/>
              </a:rPr>
              <a:t>工业电机</a:t>
            </a:r>
            <a:endParaRPr sz="1300">
              <a:latin typeface="宋体" panose="02010600030101010101" pitchFamily="2" charset="-122"/>
              <a:cs typeface="宋体" panose="02010600030101010101" pitchFamily="2" charset="-122"/>
            </a:endParaRPr>
          </a:p>
        </p:txBody>
      </p:sp>
      <p:sp>
        <p:nvSpPr>
          <p:cNvPr id="12" name="object 12"/>
          <p:cNvSpPr txBox="1"/>
          <p:nvPr/>
        </p:nvSpPr>
        <p:spPr>
          <a:xfrm>
            <a:off x="3596640" y="6444615"/>
            <a:ext cx="356235" cy="222885"/>
          </a:xfrm>
          <a:prstGeom prst="rect">
            <a:avLst/>
          </a:prstGeom>
        </p:spPr>
        <p:txBody>
          <a:bodyPr vert="horz" wrap="square" lIns="0" tIns="12065" rIns="0" bIns="0" rtlCol="0">
            <a:spAutoFit/>
          </a:bodyPr>
          <a:lstStyle/>
          <a:p>
            <a:pPr marL="12700">
              <a:lnSpc>
                <a:spcPct val="100000"/>
              </a:lnSpc>
              <a:spcBef>
                <a:spcPts val="95"/>
              </a:spcBef>
            </a:pPr>
            <a:r>
              <a:rPr sz="1300" spc="-25" dirty="0">
                <a:latin typeface="宋体" panose="02010600030101010101" pitchFamily="2" charset="-122"/>
                <a:cs typeface="宋体" panose="02010600030101010101" pitchFamily="2" charset="-122"/>
              </a:rPr>
              <a:t>风机</a:t>
            </a:r>
            <a:endParaRPr sz="1300">
              <a:latin typeface="宋体" panose="02010600030101010101" pitchFamily="2" charset="-122"/>
              <a:cs typeface="宋体" panose="02010600030101010101" pitchFamily="2" charset="-122"/>
            </a:endParaRPr>
          </a:p>
        </p:txBody>
      </p:sp>
      <p:sp>
        <p:nvSpPr>
          <p:cNvPr id="13" name="object 13"/>
          <p:cNvSpPr txBox="1"/>
          <p:nvPr/>
        </p:nvSpPr>
        <p:spPr>
          <a:xfrm>
            <a:off x="5753100" y="6444615"/>
            <a:ext cx="522605" cy="222885"/>
          </a:xfrm>
          <a:prstGeom prst="rect">
            <a:avLst/>
          </a:prstGeom>
        </p:spPr>
        <p:txBody>
          <a:bodyPr vert="horz" wrap="square" lIns="0" tIns="12065" rIns="0" bIns="0" rtlCol="0">
            <a:spAutoFit/>
          </a:bodyPr>
          <a:lstStyle/>
          <a:p>
            <a:pPr marL="12700">
              <a:lnSpc>
                <a:spcPct val="100000"/>
              </a:lnSpc>
              <a:spcBef>
                <a:spcPts val="95"/>
              </a:spcBef>
            </a:pPr>
            <a:r>
              <a:rPr sz="1300" spc="-20" dirty="0">
                <a:latin typeface="宋体" panose="02010600030101010101" pitchFamily="2" charset="-122"/>
                <a:cs typeface="宋体" panose="02010600030101010101" pitchFamily="2" charset="-122"/>
              </a:rPr>
              <a:t>压缩机</a:t>
            </a:r>
            <a:endParaRPr sz="1300">
              <a:latin typeface="宋体" panose="02010600030101010101" pitchFamily="2" charset="-122"/>
              <a:cs typeface="宋体" panose="02010600030101010101" pitchFamily="2" charset="-122"/>
            </a:endParaRPr>
          </a:p>
        </p:txBody>
      </p:sp>
      <p:sp>
        <p:nvSpPr>
          <p:cNvPr id="14" name="object 14"/>
          <p:cNvSpPr txBox="1"/>
          <p:nvPr/>
        </p:nvSpPr>
        <p:spPr>
          <a:xfrm>
            <a:off x="7967344" y="6444615"/>
            <a:ext cx="522605" cy="222885"/>
          </a:xfrm>
          <a:prstGeom prst="rect">
            <a:avLst/>
          </a:prstGeom>
        </p:spPr>
        <p:txBody>
          <a:bodyPr vert="horz" wrap="square" lIns="0" tIns="12065" rIns="0" bIns="0" rtlCol="0">
            <a:spAutoFit/>
          </a:bodyPr>
          <a:lstStyle/>
          <a:p>
            <a:pPr marL="12700">
              <a:lnSpc>
                <a:spcPct val="100000"/>
              </a:lnSpc>
              <a:spcBef>
                <a:spcPts val="95"/>
              </a:spcBef>
            </a:pPr>
            <a:r>
              <a:rPr sz="1300" spc="-20" dirty="0">
                <a:latin typeface="宋体" panose="02010600030101010101" pitchFamily="2" charset="-122"/>
                <a:cs typeface="宋体" panose="02010600030101010101" pitchFamily="2" charset="-122"/>
              </a:rPr>
              <a:t>发电机</a:t>
            </a:r>
            <a:endParaRPr sz="1300">
              <a:latin typeface="宋体" panose="02010600030101010101" pitchFamily="2" charset="-122"/>
              <a:cs typeface="宋体" panose="02010600030101010101" pitchFamily="2" charset="-122"/>
            </a:endParaRPr>
          </a:p>
        </p:txBody>
      </p:sp>
      <p:sp>
        <p:nvSpPr>
          <p:cNvPr id="15" name="object 15"/>
          <p:cNvSpPr txBox="1"/>
          <p:nvPr/>
        </p:nvSpPr>
        <p:spPr>
          <a:xfrm>
            <a:off x="10248265" y="6444615"/>
            <a:ext cx="356235" cy="222885"/>
          </a:xfrm>
          <a:prstGeom prst="rect">
            <a:avLst/>
          </a:prstGeom>
        </p:spPr>
        <p:txBody>
          <a:bodyPr vert="horz" wrap="square" lIns="0" tIns="12065" rIns="0" bIns="0" rtlCol="0">
            <a:spAutoFit/>
          </a:bodyPr>
          <a:lstStyle/>
          <a:p>
            <a:pPr marL="12700">
              <a:lnSpc>
                <a:spcPct val="100000"/>
              </a:lnSpc>
              <a:spcBef>
                <a:spcPts val="95"/>
              </a:spcBef>
            </a:pPr>
            <a:r>
              <a:rPr sz="1300" spc="-25" dirty="0">
                <a:latin typeface="宋体" panose="02010600030101010101" pitchFamily="2" charset="-122"/>
                <a:cs typeface="宋体" panose="02010600030101010101" pitchFamily="2" charset="-122"/>
              </a:rPr>
              <a:t>水泵</a:t>
            </a:r>
            <a:endParaRPr sz="1300">
              <a:latin typeface="宋体" panose="02010600030101010101" pitchFamily="2" charset="-122"/>
              <a:cs typeface="宋体" panose="02010600030101010101" pitchFamily="2" charset="-122"/>
            </a:endParaRPr>
          </a:p>
        </p:txBody>
      </p:sp>
      <p:sp>
        <p:nvSpPr>
          <p:cNvPr id="16" name="object 16"/>
          <p:cNvSpPr txBox="1"/>
          <p:nvPr/>
        </p:nvSpPr>
        <p:spPr>
          <a:xfrm>
            <a:off x="5883275" y="1638935"/>
            <a:ext cx="5511165" cy="2817495"/>
          </a:xfrm>
          <a:prstGeom prst="rect">
            <a:avLst/>
          </a:prstGeom>
        </p:spPr>
        <p:txBody>
          <a:bodyPr vert="horz" wrap="square" lIns="0" tIns="12065" rIns="0" bIns="0" rtlCol="0">
            <a:spAutoFit/>
          </a:bodyPr>
          <a:lstStyle/>
          <a:p>
            <a:pPr marL="254000">
              <a:lnSpc>
                <a:spcPct val="100000"/>
              </a:lnSpc>
              <a:spcBef>
                <a:spcPts val="95"/>
              </a:spcBef>
            </a:pPr>
            <a:r>
              <a:rPr sz="1600" dirty="0">
                <a:solidFill>
                  <a:srgbClr val="252525"/>
                </a:solidFill>
                <a:latin typeface="微软雅黑" panose="020B0503020204020204" charset="-122"/>
                <a:cs typeface="微软雅黑" panose="020B0503020204020204" charset="-122"/>
              </a:rPr>
              <a:t>赋予传统</a:t>
            </a:r>
            <a:r>
              <a:rPr sz="1600" b="1" dirty="0">
                <a:solidFill>
                  <a:srgbClr val="C0504D"/>
                </a:solidFill>
                <a:latin typeface="微软雅黑" panose="020B0503020204020204" charset="-122"/>
                <a:cs typeface="微软雅黑" panose="020B0503020204020204" charset="-122"/>
              </a:rPr>
              <a:t>工业旋转设备</a:t>
            </a:r>
            <a:r>
              <a:rPr sz="1600" spc="-5" dirty="0">
                <a:solidFill>
                  <a:srgbClr val="252525"/>
                </a:solidFill>
                <a:latin typeface="微软雅黑" panose="020B0503020204020204" charset="-122"/>
                <a:cs typeface="微软雅黑" panose="020B0503020204020204" charset="-122"/>
              </a:rPr>
              <a:t>无线连接和智能分析的功能。支持</a:t>
            </a:r>
            <a:endParaRPr sz="1600">
              <a:latin typeface="微软雅黑" panose="020B0503020204020204" charset="-122"/>
              <a:cs typeface="微软雅黑" panose="020B0503020204020204" charset="-122"/>
            </a:endParaRPr>
          </a:p>
          <a:p>
            <a:pPr marL="12700" marR="5080" algn="just">
              <a:lnSpc>
                <a:spcPct val="200000"/>
              </a:lnSpc>
            </a:pPr>
            <a:r>
              <a:rPr sz="1600" spc="5" dirty="0">
                <a:solidFill>
                  <a:srgbClr val="252525"/>
                </a:solidFill>
                <a:latin typeface="微软雅黑" panose="020B0503020204020204" charset="-122"/>
                <a:cs typeface="微软雅黑" panose="020B0503020204020204" charset="-122"/>
              </a:rPr>
              <a:t>5G</a:t>
            </a:r>
            <a:r>
              <a:rPr sz="1600" dirty="0">
                <a:solidFill>
                  <a:srgbClr val="252525"/>
                </a:solidFill>
                <a:latin typeface="微软雅黑" panose="020B0503020204020204" charset="-122"/>
                <a:cs typeface="微软雅黑" panose="020B0503020204020204" charset="-122"/>
              </a:rPr>
              <a:t>等多网络、多场景设备接入。数据采集无需复杂的多协议</a:t>
            </a:r>
            <a:r>
              <a:rPr sz="1600" spc="-15" dirty="0">
                <a:solidFill>
                  <a:srgbClr val="252525"/>
                </a:solidFill>
                <a:latin typeface="微软雅黑" panose="020B0503020204020204" charset="-122"/>
                <a:cs typeface="微软雅黑" panose="020B0503020204020204" charset="-122"/>
              </a:rPr>
              <a:t>转换，直接从设备表面测量关键参数（</a:t>
            </a:r>
            <a:r>
              <a:rPr sz="1600" b="1" spc="-15" dirty="0">
                <a:solidFill>
                  <a:srgbClr val="C0504D"/>
                </a:solidFill>
                <a:latin typeface="微软雅黑" panose="020B0503020204020204" charset="-122"/>
                <a:cs typeface="微软雅黑" panose="020B0503020204020204" charset="-122"/>
              </a:rPr>
              <a:t>振动、噪声和温度</a:t>
            </a:r>
            <a:r>
              <a:rPr sz="1600" spc="-15" dirty="0">
                <a:solidFill>
                  <a:srgbClr val="252525"/>
                </a:solidFill>
                <a:latin typeface="微软雅黑" panose="020B0503020204020204" charset="-122"/>
                <a:cs typeface="微软雅黑" panose="020B0503020204020204" charset="-122"/>
              </a:rPr>
              <a:t>），</a:t>
            </a:r>
            <a:r>
              <a:rPr sz="1600" spc="25" dirty="0">
                <a:solidFill>
                  <a:srgbClr val="252525"/>
                </a:solidFill>
                <a:latin typeface="微软雅黑" panose="020B0503020204020204" charset="-122"/>
                <a:cs typeface="微软雅黑" panose="020B0503020204020204" charset="-122"/>
              </a:rPr>
              <a:t>利用</a:t>
            </a:r>
            <a:r>
              <a:rPr sz="1600" spc="30" dirty="0">
                <a:solidFill>
                  <a:srgbClr val="252525"/>
                </a:solidFill>
                <a:latin typeface="微软雅黑" panose="020B0503020204020204" charset="-122"/>
                <a:cs typeface="微软雅黑" panose="020B0503020204020204" charset="-122"/>
              </a:rPr>
              <a:t>AI</a:t>
            </a:r>
            <a:r>
              <a:rPr sz="1600" spc="25" dirty="0">
                <a:solidFill>
                  <a:srgbClr val="252525"/>
                </a:solidFill>
                <a:latin typeface="微软雅黑" panose="020B0503020204020204" charset="-122"/>
                <a:cs typeface="微软雅黑" panose="020B0503020204020204" charset="-122"/>
              </a:rPr>
              <a:t>融合工业机理的算法，构建旋转设备故障模型库，实</a:t>
            </a:r>
            <a:r>
              <a:rPr sz="1600" spc="-15" dirty="0">
                <a:solidFill>
                  <a:srgbClr val="252525"/>
                </a:solidFill>
                <a:latin typeface="微软雅黑" panose="020B0503020204020204" charset="-122"/>
                <a:cs typeface="微软雅黑" panose="020B0503020204020204" charset="-122"/>
              </a:rPr>
              <a:t>现边缘侧数据实时分析和决策，把</a:t>
            </a:r>
            <a:r>
              <a:rPr sz="1600" b="1" spc="-15" dirty="0">
                <a:solidFill>
                  <a:srgbClr val="C0504D"/>
                </a:solidFill>
                <a:latin typeface="微软雅黑" panose="020B0503020204020204" charset="-122"/>
                <a:cs typeface="微软雅黑" panose="020B0503020204020204" charset="-122"/>
              </a:rPr>
              <a:t>事后维修</a:t>
            </a:r>
            <a:r>
              <a:rPr sz="1600" spc="-15" dirty="0">
                <a:solidFill>
                  <a:srgbClr val="252525"/>
                </a:solidFill>
                <a:latin typeface="微软雅黑" panose="020B0503020204020204" charset="-122"/>
                <a:cs typeface="微软雅黑" panose="020B0503020204020204" charset="-122"/>
              </a:rPr>
              <a:t>变为</a:t>
            </a:r>
            <a:r>
              <a:rPr sz="1600" b="1" spc="-15" dirty="0">
                <a:solidFill>
                  <a:srgbClr val="C0504D"/>
                </a:solidFill>
                <a:latin typeface="微软雅黑" panose="020B0503020204020204" charset="-122"/>
                <a:cs typeface="微软雅黑" panose="020B0503020204020204" charset="-122"/>
              </a:rPr>
              <a:t>预测性维护</a:t>
            </a:r>
            <a:r>
              <a:rPr sz="1600" spc="-20" dirty="0">
                <a:solidFill>
                  <a:srgbClr val="252525"/>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R="48895" algn="ctr">
              <a:lnSpc>
                <a:spcPct val="100000"/>
              </a:lnSpc>
              <a:spcBef>
                <a:spcPts val="2305"/>
              </a:spcBef>
            </a:pPr>
            <a:r>
              <a:rPr sz="2000" b="1" spc="-10" dirty="0">
                <a:solidFill>
                  <a:srgbClr val="252525"/>
                </a:solidFill>
                <a:latin typeface="微软雅黑" panose="020B0503020204020204" charset="-122"/>
                <a:cs typeface="微软雅黑" panose="020B0503020204020204" charset="-122"/>
              </a:rPr>
              <a:t>振动·温度·</a:t>
            </a:r>
            <a:r>
              <a:rPr sz="2000" b="1" spc="-35" dirty="0">
                <a:solidFill>
                  <a:srgbClr val="252525"/>
                </a:solidFill>
                <a:latin typeface="微软雅黑" panose="020B0503020204020204" charset="-122"/>
                <a:cs typeface="微软雅黑" panose="020B0503020204020204" charset="-122"/>
              </a:rPr>
              <a:t>噪声</a:t>
            </a:r>
            <a:endParaRPr sz="2000">
              <a:latin typeface="微软雅黑" panose="020B0503020204020204" charset="-122"/>
              <a:cs typeface="微软雅黑" panose="020B0503020204020204" charset="-122"/>
            </a:endParaRPr>
          </a:p>
        </p:txBody>
      </p:sp>
      <p:grpSp>
        <p:nvGrpSpPr>
          <p:cNvPr id="17" name="object 17"/>
          <p:cNvGrpSpPr/>
          <p:nvPr/>
        </p:nvGrpSpPr>
        <p:grpSpPr>
          <a:xfrm>
            <a:off x="1299147" y="988157"/>
            <a:ext cx="3284854" cy="4251325"/>
            <a:chOff x="1299147" y="988157"/>
            <a:chExt cx="3284854" cy="4251325"/>
          </a:xfrm>
        </p:grpSpPr>
        <p:pic>
          <p:nvPicPr>
            <p:cNvPr id="18" name="object 18"/>
            <p:cNvPicPr/>
            <p:nvPr/>
          </p:nvPicPr>
          <p:blipFill>
            <a:blip r:embed="rId8" cstate="print"/>
            <a:stretch>
              <a:fillRect/>
            </a:stretch>
          </p:blipFill>
          <p:spPr>
            <a:xfrm>
              <a:off x="1299147" y="988157"/>
              <a:ext cx="3284446" cy="1467221"/>
            </a:xfrm>
            <a:prstGeom prst="rect">
              <a:avLst/>
            </a:prstGeom>
          </p:spPr>
        </p:pic>
        <p:pic>
          <p:nvPicPr>
            <p:cNvPr id="19" name="object 19"/>
            <p:cNvPicPr/>
            <p:nvPr/>
          </p:nvPicPr>
          <p:blipFill>
            <a:blip r:embed="rId9" cstate="print"/>
            <a:stretch>
              <a:fillRect/>
            </a:stretch>
          </p:blipFill>
          <p:spPr>
            <a:xfrm>
              <a:off x="1412787" y="3126625"/>
              <a:ext cx="3052689" cy="2112280"/>
            </a:xfrm>
            <a:prstGeom prst="rect">
              <a:avLst/>
            </a:prstGeom>
          </p:spPr>
        </p:pic>
        <p:pic>
          <p:nvPicPr>
            <p:cNvPr id="20" name="object 20"/>
            <p:cNvPicPr/>
            <p:nvPr/>
          </p:nvPicPr>
          <p:blipFill>
            <a:blip r:embed="rId10" cstate="print"/>
            <a:stretch>
              <a:fillRect/>
            </a:stretch>
          </p:blipFill>
          <p:spPr>
            <a:xfrm>
              <a:off x="2831909" y="2471229"/>
              <a:ext cx="196583" cy="189229"/>
            </a:xfrm>
            <a:prstGeom prst="rect">
              <a:avLst/>
            </a:prstGeom>
          </p:spPr>
        </p:pic>
        <p:sp>
          <p:nvSpPr>
            <p:cNvPr id="21" name="object 21"/>
            <p:cNvSpPr/>
            <p:nvPr/>
          </p:nvSpPr>
          <p:spPr>
            <a:xfrm>
              <a:off x="2792768" y="2622676"/>
              <a:ext cx="1482090" cy="1989455"/>
            </a:xfrm>
            <a:custGeom>
              <a:avLst/>
              <a:gdLst/>
              <a:ahLst/>
              <a:cxnLst/>
              <a:rect l="l" t="t" r="r" b="b"/>
              <a:pathLst>
                <a:path w="1482089" h="1989454">
                  <a:moveTo>
                    <a:pt x="150418" y="34467"/>
                  </a:moveTo>
                  <a:lnTo>
                    <a:pt x="125095" y="32588"/>
                  </a:lnTo>
                  <a:lnTo>
                    <a:pt x="0" y="1721688"/>
                  </a:lnTo>
                  <a:lnTo>
                    <a:pt x="25323" y="1723567"/>
                  </a:lnTo>
                  <a:lnTo>
                    <a:pt x="150418" y="34467"/>
                  </a:lnTo>
                  <a:close/>
                </a:path>
                <a:path w="1482089" h="1989454">
                  <a:moveTo>
                    <a:pt x="1481950" y="1975485"/>
                  </a:moveTo>
                  <a:lnTo>
                    <a:pt x="214490" y="0"/>
                  </a:lnTo>
                  <a:lnTo>
                    <a:pt x="193103" y="13716"/>
                  </a:lnTo>
                  <a:lnTo>
                    <a:pt x="1460563" y="1989201"/>
                  </a:lnTo>
                  <a:lnTo>
                    <a:pt x="1481950" y="1975485"/>
                  </a:lnTo>
                  <a:close/>
                </a:path>
              </a:pathLst>
            </a:custGeom>
            <a:solidFill>
              <a:srgbClr val="4F81BC"/>
            </a:solidFill>
          </p:spPr>
          <p:txBody>
            <a:bodyPr wrap="square" lIns="0" tIns="0" rIns="0" bIns="0" rtlCol="0"/>
            <a:lstStyle/>
            <a:p/>
          </p:txBody>
        </p:sp>
      </p:grpSp>
      <p:pic>
        <p:nvPicPr>
          <p:cNvPr id="22" name="object 22"/>
          <p:cNvPicPr/>
          <p:nvPr/>
        </p:nvPicPr>
        <p:blipFill>
          <a:blip r:embed="rId11" cstate="print"/>
          <a:stretch>
            <a:fillRect/>
          </a:stretch>
        </p:blipFill>
        <p:spPr>
          <a:xfrm>
            <a:off x="5630227" y="1006792"/>
            <a:ext cx="6015990" cy="3888104"/>
          </a:xfrm>
          <a:prstGeom prst="rect">
            <a:avLst/>
          </a:prstGeom>
        </p:spPr>
      </p:pic>
      <p:sp>
        <p:nvSpPr>
          <p:cNvPr id="23" name="object 23"/>
          <p:cNvSpPr txBox="1">
            <a:spLocks noGrp="1"/>
          </p:cNvSpPr>
          <p:nvPr>
            <p:ph type="title"/>
          </p:nvPr>
        </p:nvSpPr>
        <p:spPr>
          <a:xfrm>
            <a:off x="390601" y="201587"/>
            <a:ext cx="2513965" cy="451484"/>
          </a:xfrm>
          <a:prstGeom prst="rect">
            <a:avLst/>
          </a:prstGeom>
        </p:spPr>
        <p:txBody>
          <a:bodyPr vert="horz" wrap="square" lIns="0" tIns="12065" rIns="0" bIns="0" rtlCol="0">
            <a:spAutoFit/>
          </a:bodyPr>
          <a:lstStyle/>
          <a:p>
            <a:pPr marL="12700">
              <a:lnSpc>
                <a:spcPct val="100000"/>
              </a:lnSpc>
              <a:spcBef>
                <a:spcPts val="95"/>
              </a:spcBef>
            </a:pPr>
            <a:r>
              <a:rPr spc="-35" dirty="0"/>
              <a:t>天翼预测性维护</a:t>
            </a:r>
            <a:endParaRPr spc="-3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16864" y="285066"/>
            <a:ext cx="1354185" cy="458635"/>
          </a:xfrm>
          <a:prstGeom prst="rect">
            <a:avLst/>
          </a:prstGeom>
        </p:spPr>
      </p:pic>
      <p:pic>
        <p:nvPicPr>
          <p:cNvPr id="3" name="object 3"/>
          <p:cNvPicPr/>
          <p:nvPr/>
        </p:nvPicPr>
        <p:blipFill>
          <a:blip r:embed="rId2" cstate="print"/>
          <a:stretch>
            <a:fillRect/>
          </a:stretch>
        </p:blipFill>
        <p:spPr>
          <a:xfrm>
            <a:off x="335279" y="807719"/>
            <a:ext cx="11519916" cy="67055"/>
          </a:xfrm>
          <a:prstGeom prst="rect">
            <a:avLst/>
          </a:prstGeom>
        </p:spPr>
      </p:pic>
      <p:sp>
        <p:nvSpPr>
          <p:cNvPr id="4" name="object 4"/>
          <p:cNvSpPr txBox="1">
            <a:spLocks noGrp="1"/>
          </p:cNvSpPr>
          <p:nvPr>
            <p:ph type="title"/>
          </p:nvPr>
        </p:nvSpPr>
        <p:spPr>
          <a:xfrm>
            <a:off x="414096" y="169837"/>
            <a:ext cx="2158365" cy="451484"/>
          </a:xfrm>
          <a:prstGeom prst="rect">
            <a:avLst/>
          </a:prstGeom>
        </p:spPr>
        <p:txBody>
          <a:bodyPr vert="horz" wrap="square" lIns="0" tIns="12065" rIns="0" bIns="0" rtlCol="0">
            <a:spAutoFit/>
          </a:bodyPr>
          <a:lstStyle/>
          <a:p>
            <a:pPr marL="12700">
              <a:lnSpc>
                <a:spcPct val="100000"/>
              </a:lnSpc>
              <a:spcBef>
                <a:spcPts val="95"/>
              </a:spcBef>
            </a:pPr>
            <a:r>
              <a:rPr spc="-35" dirty="0"/>
              <a:t>核心功能优势</a:t>
            </a:r>
            <a:endParaRPr spc="-35" dirty="0"/>
          </a:p>
        </p:txBody>
      </p:sp>
      <p:sp>
        <p:nvSpPr>
          <p:cNvPr id="5" name="object 5"/>
          <p:cNvSpPr/>
          <p:nvPr/>
        </p:nvSpPr>
        <p:spPr>
          <a:xfrm>
            <a:off x="347472" y="1226819"/>
            <a:ext cx="2700655" cy="1079500"/>
          </a:xfrm>
          <a:custGeom>
            <a:avLst/>
            <a:gdLst/>
            <a:ahLst/>
            <a:cxnLst/>
            <a:rect l="l" t="t" r="r" b="b"/>
            <a:pathLst>
              <a:path w="2700655" h="1079500">
                <a:moveTo>
                  <a:pt x="2700528" y="1078991"/>
                </a:moveTo>
                <a:lnTo>
                  <a:pt x="0" y="1078991"/>
                </a:lnTo>
                <a:lnTo>
                  <a:pt x="0" y="0"/>
                </a:lnTo>
                <a:lnTo>
                  <a:pt x="2700528" y="0"/>
                </a:lnTo>
                <a:lnTo>
                  <a:pt x="2700528" y="1078991"/>
                </a:lnTo>
                <a:close/>
              </a:path>
            </a:pathLst>
          </a:custGeom>
          <a:solidFill>
            <a:srgbClr val="4F81BC"/>
          </a:solidFill>
        </p:spPr>
        <p:txBody>
          <a:bodyPr wrap="square" lIns="0" tIns="0" rIns="0" bIns="0" rtlCol="0"/>
          <a:lstStyle/>
          <a:p/>
        </p:txBody>
      </p:sp>
      <p:sp>
        <p:nvSpPr>
          <p:cNvPr id="6" name="object 6"/>
          <p:cNvSpPr txBox="1"/>
          <p:nvPr/>
        </p:nvSpPr>
        <p:spPr>
          <a:xfrm>
            <a:off x="1330515" y="1500035"/>
            <a:ext cx="1550035" cy="510540"/>
          </a:xfrm>
          <a:prstGeom prst="rect">
            <a:avLst/>
          </a:prstGeom>
        </p:spPr>
        <p:txBody>
          <a:bodyPr vert="horz" wrap="square" lIns="0" tIns="12700" rIns="0" bIns="0" rtlCol="0">
            <a:spAutoFit/>
          </a:bodyPr>
          <a:lstStyle/>
          <a:p>
            <a:pPr marL="12700">
              <a:lnSpc>
                <a:spcPts val="1425"/>
              </a:lnSpc>
              <a:spcBef>
                <a:spcPts val="100"/>
              </a:spcBef>
            </a:pPr>
            <a:r>
              <a:rPr sz="1200" b="1" spc="-5" dirty="0">
                <a:solidFill>
                  <a:srgbClr val="FFFFFF"/>
                </a:solidFill>
                <a:latin typeface="微软雅黑" panose="020B0503020204020204" charset="-122"/>
                <a:cs typeface="微软雅黑" panose="020B0503020204020204" charset="-122"/>
              </a:rPr>
              <a:t>事后维修变为事前预防</a:t>
            </a:r>
            <a:endParaRPr sz="1200">
              <a:latin typeface="微软雅黑" panose="020B0503020204020204" charset="-122"/>
              <a:cs typeface="微软雅黑" panose="020B0503020204020204" charset="-122"/>
            </a:endParaRPr>
          </a:p>
          <a:p>
            <a:pPr marL="12700">
              <a:lnSpc>
                <a:spcPts val="2385"/>
              </a:lnSpc>
            </a:pPr>
            <a:r>
              <a:rPr sz="2000" b="1" spc="-20" dirty="0">
                <a:solidFill>
                  <a:srgbClr val="FFFFFF"/>
                </a:solidFill>
                <a:latin typeface="微软雅黑" panose="020B0503020204020204" charset="-122"/>
                <a:cs typeface="微软雅黑" panose="020B0503020204020204" charset="-122"/>
              </a:rPr>
              <a:t>提高实际产出</a:t>
            </a:r>
            <a:endParaRPr sz="2000">
              <a:latin typeface="微软雅黑" panose="020B0503020204020204" charset="-122"/>
              <a:cs typeface="微软雅黑" panose="020B0503020204020204" charset="-122"/>
            </a:endParaRPr>
          </a:p>
        </p:txBody>
      </p:sp>
      <p:sp>
        <p:nvSpPr>
          <p:cNvPr id="7" name="object 7"/>
          <p:cNvSpPr/>
          <p:nvPr/>
        </p:nvSpPr>
        <p:spPr>
          <a:xfrm>
            <a:off x="3279647" y="1226819"/>
            <a:ext cx="2700655" cy="1079500"/>
          </a:xfrm>
          <a:custGeom>
            <a:avLst/>
            <a:gdLst/>
            <a:ahLst/>
            <a:cxnLst/>
            <a:rect l="l" t="t" r="r" b="b"/>
            <a:pathLst>
              <a:path w="2700654" h="1079500">
                <a:moveTo>
                  <a:pt x="2700528" y="1078991"/>
                </a:moveTo>
                <a:lnTo>
                  <a:pt x="0" y="1078991"/>
                </a:lnTo>
                <a:lnTo>
                  <a:pt x="0" y="0"/>
                </a:lnTo>
                <a:lnTo>
                  <a:pt x="2700528" y="0"/>
                </a:lnTo>
                <a:lnTo>
                  <a:pt x="2700528" y="1078991"/>
                </a:lnTo>
                <a:close/>
              </a:path>
            </a:pathLst>
          </a:custGeom>
          <a:solidFill>
            <a:srgbClr val="4F81BC"/>
          </a:solidFill>
        </p:spPr>
        <p:txBody>
          <a:bodyPr wrap="square" lIns="0" tIns="0" rIns="0" bIns="0" rtlCol="0"/>
          <a:lstStyle/>
          <a:p/>
        </p:txBody>
      </p:sp>
      <p:sp>
        <p:nvSpPr>
          <p:cNvPr id="8" name="object 8"/>
          <p:cNvSpPr txBox="1"/>
          <p:nvPr/>
        </p:nvSpPr>
        <p:spPr>
          <a:xfrm>
            <a:off x="3958018" y="1500035"/>
            <a:ext cx="1854835" cy="510540"/>
          </a:xfrm>
          <a:prstGeom prst="rect">
            <a:avLst/>
          </a:prstGeom>
        </p:spPr>
        <p:txBody>
          <a:bodyPr vert="horz" wrap="square" lIns="0" tIns="12700" rIns="0" bIns="0" rtlCol="0">
            <a:spAutoFit/>
          </a:bodyPr>
          <a:lstStyle/>
          <a:p>
            <a:pPr marL="12700">
              <a:lnSpc>
                <a:spcPts val="1425"/>
              </a:lnSpc>
              <a:spcBef>
                <a:spcPts val="100"/>
              </a:spcBef>
            </a:pPr>
            <a:r>
              <a:rPr sz="1200" b="1" spc="-5" dirty="0">
                <a:solidFill>
                  <a:srgbClr val="FFFFFF"/>
                </a:solidFill>
                <a:latin typeface="微软雅黑" panose="020B0503020204020204" charset="-122"/>
                <a:cs typeface="微软雅黑" panose="020B0503020204020204" charset="-122"/>
              </a:rPr>
              <a:t>三位一体高度集成、低功耗</a:t>
            </a:r>
            <a:endParaRPr sz="1200">
              <a:latin typeface="微软雅黑" panose="020B0503020204020204" charset="-122"/>
              <a:cs typeface="微软雅黑" panose="020B0503020204020204" charset="-122"/>
            </a:endParaRPr>
          </a:p>
          <a:p>
            <a:pPr marL="317500">
              <a:lnSpc>
                <a:spcPts val="2385"/>
              </a:lnSpc>
            </a:pPr>
            <a:r>
              <a:rPr sz="2000" b="1" spc="-20" dirty="0">
                <a:solidFill>
                  <a:srgbClr val="FFFFFF"/>
                </a:solidFill>
                <a:latin typeface="微软雅黑" panose="020B0503020204020204" charset="-122"/>
                <a:cs typeface="微软雅黑" panose="020B0503020204020204" charset="-122"/>
              </a:rPr>
              <a:t>易部署易维护</a:t>
            </a:r>
            <a:endParaRPr sz="2000">
              <a:latin typeface="微软雅黑" panose="020B0503020204020204" charset="-122"/>
              <a:cs typeface="微软雅黑" panose="020B0503020204020204" charset="-122"/>
            </a:endParaRPr>
          </a:p>
        </p:txBody>
      </p:sp>
      <p:sp>
        <p:nvSpPr>
          <p:cNvPr id="9" name="object 9"/>
          <p:cNvSpPr/>
          <p:nvPr/>
        </p:nvSpPr>
        <p:spPr>
          <a:xfrm>
            <a:off x="6211823" y="1226819"/>
            <a:ext cx="2700655" cy="1079500"/>
          </a:xfrm>
          <a:custGeom>
            <a:avLst/>
            <a:gdLst/>
            <a:ahLst/>
            <a:cxnLst/>
            <a:rect l="l" t="t" r="r" b="b"/>
            <a:pathLst>
              <a:path w="2700654" h="1079500">
                <a:moveTo>
                  <a:pt x="2700528" y="1078991"/>
                </a:moveTo>
                <a:lnTo>
                  <a:pt x="0" y="1078991"/>
                </a:lnTo>
                <a:lnTo>
                  <a:pt x="0" y="0"/>
                </a:lnTo>
                <a:lnTo>
                  <a:pt x="2700528" y="0"/>
                </a:lnTo>
                <a:lnTo>
                  <a:pt x="2700528" y="1078991"/>
                </a:lnTo>
                <a:close/>
              </a:path>
            </a:pathLst>
          </a:custGeom>
          <a:solidFill>
            <a:srgbClr val="4F81BC"/>
          </a:solidFill>
        </p:spPr>
        <p:txBody>
          <a:bodyPr wrap="square" lIns="0" tIns="0" rIns="0" bIns="0" rtlCol="0"/>
          <a:lstStyle/>
          <a:p/>
        </p:txBody>
      </p:sp>
      <p:sp>
        <p:nvSpPr>
          <p:cNvPr id="10" name="object 10"/>
          <p:cNvSpPr txBox="1"/>
          <p:nvPr/>
        </p:nvSpPr>
        <p:spPr>
          <a:xfrm>
            <a:off x="7195134" y="1500035"/>
            <a:ext cx="1550035" cy="510540"/>
          </a:xfrm>
          <a:prstGeom prst="rect">
            <a:avLst/>
          </a:prstGeom>
        </p:spPr>
        <p:txBody>
          <a:bodyPr vert="horz" wrap="square" lIns="0" tIns="12700" rIns="0" bIns="0" rtlCol="0">
            <a:spAutoFit/>
          </a:bodyPr>
          <a:lstStyle/>
          <a:p>
            <a:pPr marL="12700">
              <a:lnSpc>
                <a:spcPts val="1425"/>
              </a:lnSpc>
              <a:spcBef>
                <a:spcPts val="100"/>
              </a:spcBef>
            </a:pPr>
            <a:r>
              <a:rPr sz="1200" b="1" spc="-5" dirty="0">
                <a:solidFill>
                  <a:srgbClr val="FFFFFF"/>
                </a:solidFill>
                <a:latin typeface="微软雅黑" panose="020B0503020204020204" charset="-122"/>
                <a:cs typeface="微软雅黑" panose="020B0503020204020204" charset="-122"/>
              </a:rPr>
              <a:t>识别设备的亚健康状态</a:t>
            </a:r>
            <a:endParaRPr sz="1200">
              <a:latin typeface="微软雅黑" panose="020B0503020204020204" charset="-122"/>
              <a:cs typeface="微软雅黑" panose="020B0503020204020204" charset="-122"/>
            </a:endParaRPr>
          </a:p>
          <a:p>
            <a:pPr marL="520700">
              <a:lnSpc>
                <a:spcPts val="2385"/>
              </a:lnSpc>
            </a:pPr>
            <a:r>
              <a:rPr sz="2000" b="1" spc="-20" dirty="0">
                <a:solidFill>
                  <a:srgbClr val="FFFFFF"/>
                </a:solidFill>
                <a:latin typeface="微软雅黑" panose="020B0503020204020204" charset="-122"/>
                <a:cs typeface="微软雅黑" panose="020B0503020204020204" charset="-122"/>
              </a:rPr>
              <a:t>提质增效</a:t>
            </a:r>
            <a:endParaRPr sz="2000">
              <a:latin typeface="微软雅黑" panose="020B0503020204020204" charset="-122"/>
              <a:cs typeface="微软雅黑" panose="020B0503020204020204" charset="-122"/>
            </a:endParaRPr>
          </a:p>
        </p:txBody>
      </p:sp>
      <p:sp>
        <p:nvSpPr>
          <p:cNvPr id="11" name="object 11"/>
          <p:cNvSpPr txBox="1"/>
          <p:nvPr/>
        </p:nvSpPr>
        <p:spPr>
          <a:xfrm>
            <a:off x="347472" y="4215384"/>
            <a:ext cx="2700655" cy="1394460"/>
          </a:xfrm>
          <a:prstGeom prst="rect">
            <a:avLst/>
          </a:prstGeom>
          <a:solidFill>
            <a:srgbClr val="000000">
              <a:alpha val="50199"/>
            </a:srgbClr>
          </a:solidFill>
        </p:spPr>
        <p:txBody>
          <a:bodyPr vert="horz" wrap="square" lIns="0" tIns="160655" rIns="0" bIns="0" rtlCol="0">
            <a:spAutoFit/>
          </a:bodyPr>
          <a:lstStyle/>
          <a:p>
            <a:pPr marL="179070" marR="173355" algn="just">
              <a:lnSpc>
                <a:spcPct val="150000"/>
              </a:lnSpc>
              <a:spcBef>
                <a:spcPts val="1265"/>
              </a:spcBef>
            </a:pPr>
            <a:r>
              <a:rPr sz="1200" spc="-5" dirty="0">
                <a:solidFill>
                  <a:srgbClr val="FFFFFF"/>
                </a:solidFill>
                <a:latin typeface="微软雅黑" panose="020B0503020204020204" charset="-122"/>
                <a:cs typeface="微软雅黑" panose="020B0503020204020204" charset="-122"/>
              </a:rPr>
              <a:t>对设备的振动、噪声和温度进行三位一体实时监测和计算分析，准确预测故障，减少故障停机时间，保障生产持续稳定运行。</a:t>
            </a:r>
            <a:endParaRPr sz="1200">
              <a:latin typeface="微软雅黑" panose="020B0503020204020204" charset="-122"/>
              <a:cs typeface="微软雅黑" panose="020B0503020204020204" charset="-122"/>
            </a:endParaRPr>
          </a:p>
        </p:txBody>
      </p:sp>
      <p:sp>
        <p:nvSpPr>
          <p:cNvPr id="12" name="object 12"/>
          <p:cNvSpPr txBox="1"/>
          <p:nvPr/>
        </p:nvSpPr>
        <p:spPr>
          <a:xfrm>
            <a:off x="3279647" y="4215384"/>
            <a:ext cx="2700655" cy="1394460"/>
          </a:xfrm>
          <a:prstGeom prst="rect">
            <a:avLst/>
          </a:prstGeom>
          <a:solidFill>
            <a:srgbClr val="000000">
              <a:alpha val="50199"/>
            </a:srgbClr>
          </a:solidFill>
        </p:spPr>
        <p:txBody>
          <a:bodyPr vert="horz" wrap="square" lIns="0" tIns="160655" rIns="0" bIns="0" rtlCol="0">
            <a:spAutoFit/>
          </a:bodyPr>
          <a:lstStyle/>
          <a:p>
            <a:pPr marL="179705" marR="172085" algn="just">
              <a:lnSpc>
                <a:spcPct val="150000"/>
              </a:lnSpc>
              <a:spcBef>
                <a:spcPts val="1265"/>
              </a:spcBef>
            </a:pPr>
            <a:r>
              <a:rPr sz="1200" spc="-5" dirty="0">
                <a:solidFill>
                  <a:srgbClr val="FFFFFF"/>
                </a:solidFill>
                <a:latin typeface="微软雅黑" panose="020B0503020204020204" charset="-122"/>
                <a:cs typeface="微软雅黑" panose="020B0503020204020204" charset="-122"/>
              </a:rPr>
              <a:t>高度集成的芯片级监测技术、边缘端的数据分析能力、云化的应用平台架构，实现高效率、低成本的传</a:t>
            </a:r>
            <a:r>
              <a:rPr sz="1200" spc="-10" dirty="0">
                <a:solidFill>
                  <a:srgbClr val="FFFFFF"/>
                </a:solidFill>
                <a:latin typeface="微软雅黑" panose="020B0503020204020204" charset="-122"/>
                <a:cs typeface="微软雅黑" panose="020B0503020204020204" charset="-122"/>
              </a:rPr>
              <a:t>统设备数字化转型。</a:t>
            </a:r>
            <a:endParaRPr sz="1200">
              <a:latin typeface="微软雅黑" panose="020B0503020204020204" charset="-122"/>
              <a:cs typeface="微软雅黑" panose="020B0503020204020204" charset="-122"/>
            </a:endParaRPr>
          </a:p>
        </p:txBody>
      </p:sp>
      <p:sp>
        <p:nvSpPr>
          <p:cNvPr id="13" name="object 13"/>
          <p:cNvSpPr txBox="1"/>
          <p:nvPr/>
        </p:nvSpPr>
        <p:spPr>
          <a:xfrm>
            <a:off x="6211823" y="4215384"/>
            <a:ext cx="2700655" cy="1394460"/>
          </a:xfrm>
          <a:prstGeom prst="rect">
            <a:avLst/>
          </a:prstGeom>
          <a:solidFill>
            <a:srgbClr val="000000">
              <a:alpha val="50199"/>
            </a:srgbClr>
          </a:solidFill>
        </p:spPr>
        <p:txBody>
          <a:bodyPr vert="horz" wrap="square" lIns="0" tIns="160655" rIns="0" bIns="0" rtlCol="0">
            <a:spAutoFit/>
          </a:bodyPr>
          <a:lstStyle/>
          <a:p>
            <a:pPr marL="179705" marR="172085" algn="just">
              <a:lnSpc>
                <a:spcPct val="150000"/>
              </a:lnSpc>
              <a:spcBef>
                <a:spcPts val="1265"/>
              </a:spcBef>
            </a:pPr>
            <a:r>
              <a:rPr sz="1200" spc="-5" dirty="0">
                <a:solidFill>
                  <a:srgbClr val="FFFFFF"/>
                </a:solidFill>
                <a:latin typeface="微软雅黑" panose="020B0503020204020204" charset="-122"/>
                <a:cs typeface="微软雅黑" panose="020B0503020204020204" charset="-122"/>
              </a:rPr>
              <a:t>实时监测设备运行状态，准确识别亚健康工作状态，避免因设备亚健康状态导致的产品质量问题、生产效率问题及设备损坏风险。</a:t>
            </a:r>
            <a:endParaRPr sz="1200">
              <a:latin typeface="微软雅黑" panose="020B0503020204020204" charset="-122"/>
              <a:cs typeface="微软雅黑" panose="020B0503020204020204" charset="-122"/>
            </a:endParaRPr>
          </a:p>
        </p:txBody>
      </p:sp>
      <p:sp>
        <p:nvSpPr>
          <p:cNvPr id="14" name="object 14"/>
          <p:cNvSpPr/>
          <p:nvPr/>
        </p:nvSpPr>
        <p:spPr>
          <a:xfrm>
            <a:off x="9144000" y="1226819"/>
            <a:ext cx="2700655" cy="1079500"/>
          </a:xfrm>
          <a:custGeom>
            <a:avLst/>
            <a:gdLst/>
            <a:ahLst/>
            <a:cxnLst/>
            <a:rect l="l" t="t" r="r" b="b"/>
            <a:pathLst>
              <a:path w="2700654" h="1079500">
                <a:moveTo>
                  <a:pt x="2700528" y="1078991"/>
                </a:moveTo>
                <a:lnTo>
                  <a:pt x="0" y="1078991"/>
                </a:lnTo>
                <a:lnTo>
                  <a:pt x="0" y="0"/>
                </a:lnTo>
                <a:lnTo>
                  <a:pt x="2700528" y="0"/>
                </a:lnTo>
                <a:lnTo>
                  <a:pt x="2700528" y="1078991"/>
                </a:lnTo>
                <a:close/>
              </a:path>
            </a:pathLst>
          </a:custGeom>
          <a:solidFill>
            <a:srgbClr val="4F81BC"/>
          </a:solidFill>
        </p:spPr>
        <p:txBody>
          <a:bodyPr wrap="square" lIns="0" tIns="0" rIns="0" bIns="0" rtlCol="0"/>
          <a:lstStyle/>
          <a:p/>
        </p:txBody>
      </p:sp>
      <p:sp>
        <p:nvSpPr>
          <p:cNvPr id="15" name="object 15"/>
          <p:cNvSpPr txBox="1"/>
          <p:nvPr/>
        </p:nvSpPr>
        <p:spPr>
          <a:xfrm>
            <a:off x="9822650" y="1500035"/>
            <a:ext cx="1854835" cy="510540"/>
          </a:xfrm>
          <a:prstGeom prst="rect">
            <a:avLst/>
          </a:prstGeom>
        </p:spPr>
        <p:txBody>
          <a:bodyPr vert="horz" wrap="square" lIns="0" tIns="12700" rIns="0" bIns="0" rtlCol="0">
            <a:spAutoFit/>
          </a:bodyPr>
          <a:lstStyle/>
          <a:p>
            <a:pPr marL="12700">
              <a:lnSpc>
                <a:spcPts val="1425"/>
              </a:lnSpc>
              <a:spcBef>
                <a:spcPts val="100"/>
              </a:spcBef>
            </a:pPr>
            <a:r>
              <a:rPr sz="1200" b="1" spc="-5" dirty="0">
                <a:solidFill>
                  <a:srgbClr val="FFFFFF"/>
                </a:solidFill>
                <a:latin typeface="微软雅黑" panose="020B0503020204020204" charset="-122"/>
                <a:cs typeface="微软雅黑" panose="020B0503020204020204" charset="-122"/>
              </a:rPr>
              <a:t>基于工业互联网的业务创新</a:t>
            </a:r>
            <a:endParaRPr sz="1200">
              <a:latin typeface="微软雅黑" panose="020B0503020204020204" charset="-122"/>
              <a:cs typeface="微软雅黑" panose="020B0503020204020204" charset="-122"/>
            </a:endParaRPr>
          </a:p>
          <a:p>
            <a:pPr marL="825500">
              <a:lnSpc>
                <a:spcPts val="2385"/>
              </a:lnSpc>
            </a:pPr>
            <a:r>
              <a:rPr sz="2000" b="1" spc="-20" dirty="0">
                <a:solidFill>
                  <a:srgbClr val="FFFFFF"/>
                </a:solidFill>
                <a:latin typeface="微软雅黑" panose="020B0503020204020204" charset="-122"/>
                <a:cs typeface="微软雅黑" panose="020B0503020204020204" charset="-122"/>
              </a:rPr>
              <a:t>智能维保</a:t>
            </a:r>
            <a:endParaRPr sz="2000">
              <a:latin typeface="微软雅黑" panose="020B0503020204020204" charset="-122"/>
              <a:cs typeface="微软雅黑" panose="020B0503020204020204" charset="-122"/>
            </a:endParaRPr>
          </a:p>
        </p:txBody>
      </p:sp>
      <p:sp>
        <p:nvSpPr>
          <p:cNvPr id="16" name="object 16"/>
          <p:cNvSpPr txBox="1"/>
          <p:nvPr/>
        </p:nvSpPr>
        <p:spPr>
          <a:xfrm>
            <a:off x="278574" y="1467548"/>
            <a:ext cx="9503410" cy="1488440"/>
          </a:xfrm>
          <a:prstGeom prst="rect">
            <a:avLst/>
          </a:prstGeom>
        </p:spPr>
        <p:txBody>
          <a:bodyPr vert="horz" wrap="square" lIns="0" tIns="12700" rIns="0" bIns="0" rtlCol="0">
            <a:spAutoFit/>
          </a:bodyPr>
          <a:lstStyle/>
          <a:p>
            <a:pPr marL="12700">
              <a:lnSpc>
                <a:spcPct val="100000"/>
              </a:lnSpc>
              <a:spcBef>
                <a:spcPts val="100"/>
              </a:spcBef>
              <a:tabLst>
                <a:tab pos="2940685" algn="l"/>
                <a:tab pos="5868670" algn="l"/>
                <a:tab pos="8797290" algn="l"/>
              </a:tabLst>
            </a:pPr>
            <a:r>
              <a:rPr sz="9600" spc="-50" dirty="0">
                <a:solidFill>
                  <a:srgbClr val="938953"/>
                </a:solidFill>
                <a:latin typeface="Roboto"/>
                <a:cs typeface="Roboto"/>
              </a:rPr>
              <a:t>1</a:t>
            </a:r>
            <a:r>
              <a:rPr sz="9600" dirty="0">
                <a:solidFill>
                  <a:srgbClr val="938953"/>
                </a:solidFill>
                <a:latin typeface="Roboto"/>
                <a:cs typeface="Roboto"/>
              </a:rPr>
              <a:t>	</a:t>
            </a:r>
            <a:r>
              <a:rPr sz="9600" spc="-50" dirty="0">
                <a:solidFill>
                  <a:srgbClr val="938953"/>
                </a:solidFill>
                <a:latin typeface="Roboto"/>
                <a:cs typeface="Roboto"/>
              </a:rPr>
              <a:t>2</a:t>
            </a:r>
            <a:r>
              <a:rPr sz="9600" dirty="0">
                <a:solidFill>
                  <a:srgbClr val="938953"/>
                </a:solidFill>
                <a:latin typeface="Roboto"/>
                <a:cs typeface="Roboto"/>
              </a:rPr>
              <a:t>	</a:t>
            </a:r>
            <a:r>
              <a:rPr sz="9600" spc="-50" dirty="0">
                <a:solidFill>
                  <a:srgbClr val="938953"/>
                </a:solidFill>
                <a:latin typeface="Roboto"/>
                <a:cs typeface="Roboto"/>
              </a:rPr>
              <a:t>3</a:t>
            </a:r>
            <a:r>
              <a:rPr sz="9600" dirty="0">
                <a:solidFill>
                  <a:srgbClr val="938953"/>
                </a:solidFill>
                <a:latin typeface="Roboto"/>
                <a:cs typeface="Roboto"/>
              </a:rPr>
              <a:t>	</a:t>
            </a:r>
            <a:r>
              <a:rPr sz="9600" spc="-50" dirty="0">
                <a:solidFill>
                  <a:srgbClr val="938953"/>
                </a:solidFill>
                <a:latin typeface="Roboto"/>
                <a:cs typeface="Roboto"/>
              </a:rPr>
              <a:t>4</a:t>
            </a:r>
            <a:endParaRPr sz="9600">
              <a:latin typeface="Roboto"/>
              <a:cs typeface="Roboto"/>
            </a:endParaRPr>
          </a:p>
        </p:txBody>
      </p:sp>
      <p:pic>
        <p:nvPicPr>
          <p:cNvPr id="17" name="object 17"/>
          <p:cNvPicPr/>
          <p:nvPr/>
        </p:nvPicPr>
        <p:blipFill>
          <a:blip r:embed="rId3" cstate="print"/>
          <a:stretch>
            <a:fillRect/>
          </a:stretch>
        </p:blipFill>
        <p:spPr>
          <a:xfrm>
            <a:off x="347472" y="2955035"/>
            <a:ext cx="2700528" cy="1260348"/>
          </a:xfrm>
          <a:prstGeom prst="rect">
            <a:avLst/>
          </a:prstGeom>
        </p:spPr>
      </p:pic>
      <p:sp>
        <p:nvSpPr>
          <p:cNvPr id="18" name="object 18"/>
          <p:cNvSpPr txBox="1"/>
          <p:nvPr/>
        </p:nvSpPr>
        <p:spPr>
          <a:xfrm>
            <a:off x="9144000" y="4215384"/>
            <a:ext cx="2700655" cy="1393190"/>
          </a:xfrm>
          <a:prstGeom prst="rect">
            <a:avLst/>
          </a:prstGeom>
          <a:solidFill>
            <a:srgbClr val="000000">
              <a:alpha val="50199"/>
            </a:srgbClr>
          </a:solidFill>
        </p:spPr>
        <p:txBody>
          <a:bodyPr vert="horz" wrap="square" lIns="0" tIns="160655" rIns="0" bIns="0" rtlCol="0">
            <a:spAutoFit/>
          </a:bodyPr>
          <a:lstStyle/>
          <a:p>
            <a:pPr marL="180340" marR="171450" algn="just">
              <a:lnSpc>
                <a:spcPct val="150000"/>
              </a:lnSpc>
              <a:spcBef>
                <a:spcPts val="1265"/>
              </a:spcBef>
            </a:pPr>
            <a:r>
              <a:rPr sz="1200" spc="25" dirty="0">
                <a:solidFill>
                  <a:srgbClr val="FFFFFF"/>
                </a:solidFill>
                <a:latin typeface="微软雅黑" panose="020B0503020204020204" charset="-122"/>
                <a:cs typeface="微软雅黑" panose="020B0503020204020204" charset="-122"/>
              </a:rPr>
              <a:t>提供支撑设备、设施运维的增值服务和全生命周期的质保服务，提高</a:t>
            </a:r>
            <a:r>
              <a:rPr sz="1200" spc="70" dirty="0">
                <a:solidFill>
                  <a:srgbClr val="FFFFFF"/>
                </a:solidFill>
                <a:latin typeface="微软雅黑" panose="020B0503020204020204" charset="-122"/>
                <a:cs typeface="微软雅黑" panose="020B0503020204020204" charset="-122"/>
              </a:rPr>
              <a:t>设备运维服务质量， 降低维护成</a:t>
            </a:r>
            <a:r>
              <a:rPr sz="1200" dirty="0">
                <a:solidFill>
                  <a:srgbClr val="FFFFFF"/>
                </a:solidFill>
                <a:latin typeface="微软雅黑" panose="020B0503020204020204" charset="-122"/>
                <a:cs typeface="微软雅黑" panose="020B0503020204020204" charset="-122"/>
              </a:rPr>
              <a:t>本。</a:t>
            </a:r>
            <a:endParaRPr sz="1200">
              <a:latin typeface="微软雅黑" panose="020B0503020204020204" charset="-122"/>
              <a:cs typeface="微软雅黑" panose="020B0503020204020204" charset="-122"/>
            </a:endParaRPr>
          </a:p>
        </p:txBody>
      </p:sp>
      <p:pic>
        <p:nvPicPr>
          <p:cNvPr id="19" name="object 19"/>
          <p:cNvPicPr/>
          <p:nvPr/>
        </p:nvPicPr>
        <p:blipFill>
          <a:blip r:embed="rId4" cstate="print"/>
          <a:stretch>
            <a:fillRect/>
          </a:stretch>
        </p:blipFill>
        <p:spPr>
          <a:xfrm>
            <a:off x="3281171" y="2955035"/>
            <a:ext cx="2700528" cy="1260348"/>
          </a:xfrm>
          <a:prstGeom prst="rect">
            <a:avLst/>
          </a:prstGeom>
        </p:spPr>
      </p:pic>
      <p:pic>
        <p:nvPicPr>
          <p:cNvPr id="20" name="object 20"/>
          <p:cNvPicPr/>
          <p:nvPr/>
        </p:nvPicPr>
        <p:blipFill>
          <a:blip r:embed="rId5" cstate="print"/>
          <a:stretch>
            <a:fillRect/>
          </a:stretch>
        </p:blipFill>
        <p:spPr>
          <a:xfrm>
            <a:off x="6211823" y="2955035"/>
            <a:ext cx="2700528" cy="1260348"/>
          </a:xfrm>
          <a:prstGeom prst="rect">
            <a:avLst/>
          </a:prstGeom>
        </p:spPr>
      </p:pic>
      <p:pic>
        <p:nvPicPr>
          <p:cNvPr id="21" name="object 21"/>
          <p:cNvPicPr/>
          <p:nvPr/>
        </p:nvPicPr>
        <p:blipFill>
          <a:blip r:embed="rId6" cstate="print"/>
          <a:stretch>
            <a:fillRect/>
          </a:stretch>
        </p:blipFill>
        <p:spPr>
          <a:xfrm>
            <a:off x="9144000" y="2955035"/>
            <a:ext cx="2700528" cy="1260348"/>
          </a:xfrm>
          <a:prstGeom prst="rect">
            <a:avLst/>
          </a:prstGeom>
        </p:spPr>
      </p:pic>
      <p:sp>
        <p:nvSpPr>
          <p:cNvPr id="22" name="object 22"/>
          <p:cNvSpPr txBox="1"/>
          <p:nvPr/>
        </p:nvSpPr>
        <p:spPr>
          <a:xfrm>
            <a:off x="1531937" y="5825744"/>
            <a:ext cx="989965" cy="601345"/>
          </a:xfrm>
          <a:prstGeom prst="rect">
            <a:avLst/>
          </a:prstGeom>
        </p:spPr>
        <p:txBody>
          <a:bodyPr vert="horz" wrap="square" lIns="0" tIns="13335" rIns="0" bIns="0" rtlCol="0">
            <a:spAutoFit/>
          </a:bodyPr>
          <a:lstStyle/>
          <a:p>
            <a:pPr marL="50800">
              <a:lnSpc>
                <a:spcPts val="1665"/>
              </a:lnSpc>
              <a:spcBef>
                <a:spcPts val="105"/>
              </a:spcBef>
            </a:pPr>
            <a:r>
              <a:rPr sz="1400" b="1" spc="-20" dirty="0">
                <a:solidFill>
                  <a:srgbClr val="4A7DBD"/>
                </a:solidFill>
                <a:latin typeface="微软雅黑" panose="020B0503020204020204" charset="-122"/>
                <a:cs typeface="微软雅黑" panose="020B0503020204020204" charset="-122"/>
              </a:rPr>
              <a:t>减少故障率</a:t>
            </a:r>
            <a:endParaRPr sz="1400">
              <a:latin typeface="微软雅黑" panose="020B0503020204020204" charset="-122"/>
              <a:cs typeface="微软雅黑" panose="020B0503020204020204" charset="-122"/>
            </a:endParaRPr>
          </a:p>
          <a:p>
            <a:pPr marL="12700">
              <a:lnSpc>
                <a:spcPts val="2865"/>
              </a:lnSpc>
            </a:pPr>
            <a:r>
              <a:rPr sz="2400" b="1" spc="-20" dirty="0">
                <a:solidFill>
                  <a:srgbClr val="C0504D"/>
                </a:solidFill>
                <a:latin typeface="微软雅黑" panose="020B0503020204020204" charset="-122"/>
                <a:cs typeface="微软雅黑" panose="020B0503020204020204" charset="-122"/>
              </a:rPr>
              <a:t>＞35%</a:t>
            </a:r>
            <a:endParaRPr sz="2400">
              <a:latin typeface="微软雅黑" panose="020B0503020204020204" charset="-122"/>
              <a:cs typeface="微软雅黑" panose="020B0503020204020204" charset="-122"/>
            </a:endParaRPr>
          </a:p>
        </p:txBody>
      </p:sp>
      <p:sp>
        <p:nvSpPr>
          <p:cNvPr id="23" name="object 23"/>
          <p:cNvSpPr txBox="1"/>
          <p:nvPr/>
        </p:nvSpPr>
        <p:spPr>
          <a:xfrm>
            <a:off x="4352709" y="5825007"/>
            <a:ext cx="1448435" cy="601345"/>
          </a:xfrm>
          <a:prstGeom prst="rect">
            <a:avLst/>
          </a:prstGeom>
        </p:spPr>
        <p:txBody>
          <a:bodyPr vert="horz" wrap="square" lIns="0" tIns="13335" rIns="0" bIns="0" rtlCol="0">
            <a:spAutoFit/>
          </a:bodyPr>
          <a:lstStyle/>
          <a:p>
            <a:pPr algn="ctr">
              <a:lnSpc>
                <a:spcPts val="1665"/>
              </a:lnSpc>
              <a:spcBef>
                <a:spcPts val="105"/>
              </a:spcBef>
            </a:pPr>
            <a:r>
              <a:rPr sz="1400" b="1" spc="-20" dirty="0">
                <a:solidFill>
                  <a:srgbClr val="4A7DBD"/>
                </a:solidFill>
                <a:latin typeface="微软雅黑" panose="020B0503020204020204" charset="-122"/>
                <a:cs typeface="微软雅黑" panose="020B0503020204020204" charset="-122"/>
              </a:rPr>
              <a:t>设备转型投入降低</a:t>
            </a:r>
            <a:endParaRPr sz="1400">
              <a:latin typeface="微软雅黑" panose="020B0503020204020204" charset="-122"/>
              <a:cs typeface="微软雅黑" panose="020B0503020204020204" charset="-122"/>
            </a:endParaRPr>
          </a:p>
          <a:p>
            <a:pPr algn="ctr">
              <a:lnSpc>
                <a:spcPts val="2865"/>
              </a:lnSpc>
            </a:pPr>
            <a:r>
              <a:rPr sz="2400" b="1" spc="-20" dirty="0">
                <a:solidFill>
                  <a:srgbClr val="C0504D"/>
                </a:solidFill>
                <a:latin typeface="微软雅黑" panose="020B0503020204020204" charset="-122"/>
                <a:cs typeface="微软雅黑" panose="020B0503020204020204" charset="-122"/>
              </a:rPr>
              <a:t>＞70%</a:t>
            </a:r>
            <a:endParaRPr sz="2400">
              <a:latin typeface="微软雅黑" panose="020B0503020204020204" charset="-122"/>
              <a:cs typeface="微软雅黑" panose="020B0503020204020204" charset="-122"/>
            </a:endParaRPr>
          </a:p>
        </p:txBody>
      </p:sp>
      <p:sp>
        <p:nvSpPr>
          <p:cNvPr id="24" name="object 24"/>
          <p:cNvSpPr txBox="1"/>
          <p:nvPr/>
        </p:nvSpPr>
        <p:spPr>
          <a:xfrm>
            <a:off x="10164000" y="5824283"/>
            <a:ext cx="1448435" cy="601345"/>
          </a:xfrm>
          <a:prstGeom prst="rect">
            <a:avLst/>
          </a:prstGeom>
        </p:spPr>
        <p:txBody>
          <a:bodyPr vert="horz" wrap="square" lIns="0" tIns="13335" rIns="0" bIns="0" rtlCol="0">
            <a:spAutoFit/>
          </a:bodyPr>
          <a:lstStyle/>
          <a:p>
            <a:pPr algn="ctr">
              <a:lnSpc>
                <a:spcPts val="1665"/>
              </a:lnSpc>
              <a:spcBef>
                <a:spcPts val="105"/>
              </a:spcBef>
            </a:pPr>
            <a:r>
              <a:rPr sz="1400" b="1" spc="-20" dirty="0">
                <a:solidFill>
                  <a:srgbClr val="4A7DBD"/>
                </a:solidFill>
                <a:latin typeface="微软雅黑" panose="020B0503020204020204" charset="-122"/>
                <a:cs typeface="微软雅黑" panose="020B0503020204020204" charset="-122"/>
              </a:rPr>
              <a:t>设备维护成本降低</a:t>
            </a:r>
            <a:endParaRPr sz="1400">
              <a:latin typeface="微软雅黑" panose="020B0503020204020204" charset="-122"/>
              <a:cs typeface="微软雅黑" panose="020B0503020204020204" charset="-122"/>
            </a:endParaRPr>
          </a:p>
          <a:p>
            <a:pPr algn="ctr">
              <a:lnSpc>
                <a:spcPts val="2865"/>
              </a:lnSpc>
            </a:pPr>
            <a:r>
              <a:rPr sz="2400" b="1" spc="-20" dirty="0">
                <a:solidFill>
                  <a:srgbClr val="C0504D"/>
                </a:solidFill>
                <a:latin typeface="微软雅黑" panose="020B0503020204020204" charset="-122"/>
                <a:cs typeface="微软雅黑" panose="020B0503020204020204" charset="-122"/>
              </a:rPr>
              <a:t>＞30%</a:t>
            </a:r>
            <a:endParaRPr sz="2400">
              <a:latin typeface="微软雅黑" panose="020B0503020204020204" charset="-122"/>
              <a:cs typeface="微软雅黑" panose="020B0503020204020204" charset="-122"/>
            </a:endParaRPr>
          </a:p>
        </p:txBody>
      </p:sp>
      <p:sp>
        <p:nvSpPr>
          <p:cNvPr id="25" name="object 25"/>
          <p:cNvSpPr txBox="1"/>
          <p:nvPr/>
        </p:nvSpPr>
        <p:spPr>
          <a:xfrm>
            <a:off x="7332827" y="5824283"/>
            <a:ext cx="1270635" cy="601345"/>
          </a:xfrm>
          <a:prstGeom prst="rect">
            <a:avLst/>
          </a:prstGeom>
        </p:spPr>
        <p:txBody>
          <a:bodyPr vert="horz" wrap="square" lIns="0" tIns="13335" rIns="0" bIns="0" rtlCol="0">
            <a:spAutoFit/>
          </a:bodyPr>
          <a:lstStyle/>
          <a:p>
            <a:pPr algn="ctr">
              <a:lnSpc>
                <a:spcPts val="1665"/>
              </a:lnSpc>
              <a:spcBef>
                <a:spcPts val="105"/>
              </a:spcBef>
            </a:pPr>
            <a:r>
              <a:rPr sz="1400" b="1" spc="-20" dirty="0">
                <a:solidFill>
                  <a:srgbClr val="4A7DBD"/>
                </a:solidFill>
                <a:latin typeface="微软雅黑" panose="020B0503020204020204" charset="-122"/>
                <a:cs typeface="微软雅黑" panose="020B0503020204020204" charset="-122"/>
              </a:rPr>
              <a:t>不合格品率降低</a:t>
            </a:r>
            <a:endParaRPr sz="1400">
              <a:latin typeface="微软雅黑" panose="020B0503020204020204" charset="-122"/>
              <a:cs typeface="微软雅黑" panose="020B0503020204020204" charset="-122"/>
            </a:endParaRPr>
          </a:p>
          <a:p>
            <a:pPr algn="ctr">
              <a:lnSpc>
                <a:spcPts val="2865"/>
              </a:lnSpc>
            </a:pPr>
            <a:r>
              <a:rPr sz="2400" b="1" spc="-20" dirty="0">
                <a:solidFill>
                  <a:srgbClr val="C0504D"/>
                </a:solidFill>
                <a:latin typeface="微软雅黑" panose="020B0503020204020204" charset="-122"/>
                <a:cs typeface="微软雅黑" panose="020B0503020204020204" charset="-122"/>
              </a:rPr>
              <a:t>＞15%</a:t>
            </a:r>
            <a:endParaRPr sz="2400">
              <a:latin typeface="微软雅黑" panose="020B0503020204020204" charset="-122"/>
              <a:cs typeface="微软雅黑" panose="020B0503020204020204" charset="-122"/>
            </a:endParaRPr>
          </a:p>
        </p:txBody>
      </p:sp>
      <p:pic>
        <p:nvPicPr>
          <p:cNvPr id="26" name="object 26"/>
          <p:cNvPicPr/>
          <p:nvPr/>
        </p:nvPicPr>
        <p:blipFill>
          <a:blip r:embed="rId7" cstate="print"/>
          <a:stretch>
            <a:fillRect/>
          </a:stretch>
        </p:blipFill>
        <p:spPr>
          <a:xfrm>
            <a:off x="448055" y="5774435"/>
            <a:ext cx="719328" cy="719328"/>
          </a:xfrm>
          <a:prstGeom prst="rect">
            <a:avLst/>
          </a:prstGeom>
        </p:spPr>
      </p:pic>
      <p:pic>
        <p:nvPicPr>
          <p:cNvPr id="27" name="object 27"/>
          <p:cNvPicPr/>
          <p:nvPr/>
        </p:nvPicPr>
        <p:blipFill>
          <a:blip r:embed="rId8" cstate="print"/>
          <a:stretch>
            <a:fillRect/>
          </a:stretch>
        </p:blipFill>
        <p:spPr>
          <a:xfrm>
            <a:off x="3502559" y="5830405"/>
            <a:ext cx="723084" cy="608913"/>
          </a:xfrm>
          <a:prstGeom prst="rect">
            <a:avLst/>
          </a:prstGeom>
        </p:spPr>
      </p:pic>
      <p:pic>
        <p:nvPicPr>
          <p:cNvPr id="28" name="object 28"/>
          <p:cNvPicPr/>
          <p:nvPr/>
        </p:nvPicPr>
        <p:blipFill>
          <a:blip r:embed="rId9" cstate="print"/>
          <a:stretch>
            <a:fillRect/>
          </a:stretch>
        </p:blipFill>
        <p:spPr>
          <a:xfrm>
            <a:off x="6493764" y="5774435"/>
            <a:ext cx="719328" cy="719328"/>
          </a:xfrm>
          <a:prstGeom prst="rect">
            <a:avLst/>
          </a:prstGeom>
        </p:spPr>
      </p:pic>
      <p:pic>
        <p:nvPicPr>
          <p:cNvPr id="29" name="object 29"/>
          <p:cNvPicPr/>
          <p:nvPr/>
        </p:nvPicPr>
        <p:blipFill>
          <a:blip r:embed="rId10" cstate="print"/>
          <a:stretch>
            <a:fillRect/>
          </a:stretch>
        </p:blipFill>
        <p:spPr>
          <a:xfrm>
            <a:off x="9329074" y="5782238"/>
            <a:ext cx="672023" cy="703722"/>
          </a:xfrm>
          <a:prstGeom prst="rect">
            <a:avLst/>
          </a:prstGeom>
        </p:spPr>
      </p:pic>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1615"/>
              </a:lnSpc>
            </a:pPr>
            <a:fld id="{81D60167-4931-47E6-BA6A-407CBD079E47}" type="slidenum">
              <a:rPr spc="-25" dirty="0"/>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771" y="160744"/>
            <a:ext cx="39878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1A48B3"/>
                </a:solidFill>
              </a:rPr>
              <a:t>企业在能耗管理中面临的挑战</a:t>
            </a:r>
            <a:endParaRPr sz="2400"/>
          </a:p>
        </p:txBody>
      </p:sp>
      <p:pic>
        <p:nvPicPr>
          <p:cNvPr id="3" name="object 3"/>
          <p:cNvPicPr/>
          <p:nvPr/>
        </p:nvPicPr>
        <p:blipFill>
          <a:blip r:embed="rId1" cstate="print"/>
          <a:stretch>
            <a:fillRect/>
          </a:stretch>
        </p:blipFill>
        <p:spPr>
          <a:xfrm>
            <a:off x="606551" y="766572"/>
            <a:ext cx="10902696" cy="5117592"/>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16864" y="285066"/>
            <a:ext cx="1354185" cy="458635"/>
          </a:xfrm>
          <a:prstGeom prst="rect">
            <a:avLst/>
          </a:prstGeom>
        </p:spPr>
      </p:pic>
      <p:pic>
        <p:nvPicPr>
          <p:cNvPr id="3" name="object 3"/>
          <p:cNvPicPr/>
          <p:nvPr/>
        </p:nvPicPr>
        <p:blipFill>
          <a:blip r:embed="rId2" cstate="print"/>
          <a:stretch>
            <a:fillRect/>
          </a:stretch>
        </p:blipFill>
        <p:spPr>
          <a:xfrm>
            <a:off x="335279" y="807719"/>
            <a:ext cx="11519916" cy="67055"/>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0" dirty="0"/>
              <a:t>系统功能-</a:t>
            </a:r>
            <a:r>
              <a:rPr spc="-50" dirty="0"/>
              <a:t>1</a:t>
            </a:r>
            <a:endParaRPr spc="-50" dirty="0"/>
          </a:p>
        </p:txBody>
      </p:sp>
      <p:sp>
        <p:nvSpPr>
          <p:cNvPr id="5" name="object 5"/>
          <p:cNvSpPr txBox="1"/>
          <p:nvPr/>
        </p:nvSpPr>
        <p:spPr>
          <a:xfrm>
            <a:off x="6189421" y="1203949"/>
            <a:ext cx="4578350" cy="1502410"/>
          </a:xfrm>
          <a:prstGeom prst="rect">
            <a:avLst/>
          </a:prstGeom>
        </p:spPr>
        <p:txBody>
          <a:bodyPr vert="horz" wrap="square" lIns="0" tIns="142240" rIns="0" bIns="0" rtlCol="0">
            <a:spAutoFit/>
          </a:bodyPr>
          <a:lstStyle/>
          <a:p>
            <a:pPr marL="12700">
              <a:lnSpc>
                <a:spcPct val="100000"/>
              </a:lnSpc>
              <a:spcBef>
                <a:spcPts val="1120"/>
              </a:spcBef>
            </a:pPr>
            <a:r>
              <a:rPr sz="1600" b="1" spc="-30" dirty="0">
                <a:solidFill>
                  <a:srgbClr val="4A7DBD"/>
                </a:solidFill>
                <a:latin typeface="微软雅黑" panose="020B0503020204020204" charset="-122"/>
                <a:cs typeface="微软雅黑" panose="020B0503020204020204" charset="-122"/>
              </a:rPr>
              <a:t>背景及意义</a:t>
            </a:r>
            <a:endParaRPr sz="1600">
              <a:latin typeface="微软雅黑" panose="020B0503020204020204" charset="-122"/>
              <a:cs typeface="微软雅黑" panose="020B0503020204020204" charset="-122"/>
            </a:endParaRPr>
          </a:p>
          <a:p>
            <a:pPr marL="297815" indent="-285115">
              <a:lnSpc>
                <a:spcPct val="100000"/>
              </a:lnSpc>
              <a:spcBef>
                <a:spcPts val="770"/>
              </a:spcBef>
              <a:buFont typeface="Wingdings" panose="05000000000000000000"/>
              <a:buChar char=""/>
              <a:tabLst>
                <a:tab pos="297815" algn="l"/>
              </a:tabLst>
            </a:pPr>
            <a:r>
              <a:rPr sz="1200" dirty="0">
                <a:latin typeface="微软雅黑" panose="020B0503020204020204" charset="-122"/>
                <a:cs typeface="微软雅黑" panose="020B0503020204020204" charset="-122"/>
              </a:rPr>
              <a:t>基于设备端应用的</a:t>
            </a:r>
            <a:r>
              <a:rPr sz="1200" b="1" dirty="0">
                <a:solidFill>
                  <a:srgbClr val="C0504D"/>
                </a:solidFill>
                <a:latin typeface="微软雅黑" panose="020B0503020204020204" charset="-122"/>
                <a:cs typeface="微软雅黑" panose="020B0503020204020204" charset="-122"/>
              </a:rPr>
              <a:t>快速、高效上云</a:t>
            </a:r>
            <a:r>
              <a:rPr sz="1200" spc="-10" dirty="0">
                <a:latin typeface="微软雅黑" panose="020B0503020204020204" charset="-122"/>
                <a:cs typeface="微软雅黑" panose="020B0503020204020204" charset="-122"/>
              </a:rPr>
              <a:t>模式，落实上云指标</a:t>
            </a:r>
            <a:endParaRPr sz="1200">
              <a:latin typeface="微软雅黑" panose="020B0503020204020204" charset="-122"/>
              <a:cs typeface="微软雅黑" panose="020B0503020204020204" charset="-122"/>
            </a:endParaRPr>
          </a:p>
          <a:p>
            <a:pPr marL="297815" indent="-285115">
              <a:lnSpc>
                <a:spcPct val="100000"/>
              </a:lnSpc>
              <a:spcBef>
                <a:spcPts val="720"/>
              </a:spcBef>
              <a:buFont typeface="Wingdings" panose="05000000000000000000"/>
              <a:buChar char=""/>
              <a:tabLst>
                <a:tab pos="297815" algn="l"/>
              </a:tabLst>
            </a:pPr>
            <a:r>
              <a:rPr sz="1200" dirty="0">
                <a:latin typeface="微软雅黑" panose="020B0503020204020204" charset="-122"/>
                <a:cs typeface="微软雅黑" panose="020B0503020204020204" charset="-122"/>
              </a:rPr>
              <a:t>完成应用</a:t>
            </a:r>
            <a:r>
              <a:rPr sz="1200" b="1" dirty="0">
                <a:solidFill>
                  <a:srgbClr val="C0504D"/>
                </a:solidFill>
                <a:latin typeface="微软雅黑" panose="020B0503020204020204" charset="-122"/>
                <a:cs typeface="微软雅黑" panose="020B0503020204020204" charset="-122"/>
              </a:rPr>
              <a:t>数据累积</a:t>
            </a:r>
            <a:r>
              <a:rPr sz="1200" spc="-5" dirty="0">
                <a:latin typeface="微软雅黑" panose="020B0503020204020204" charset="-122"/>
                <a:cs typeface="微软雅黑" panose="020B0503020204020204" charset="-122"/>
              </a:rPr>
              <a:t>，为工业大数据分析应用奠定基础</a:t>
            </a:r>
            <a:endParaRPr sz="1200">
              <a:latin typeface="微软雅黑" panose="020B0503020204020204" charset="-122"/>
              <a:cs typeface="微软雅黑" panose="020B0503020204020204" charset="-122"/>
            </a:endParaRPr>
          </a:p>
          <a:p>
            <a:pPr marL="297815" indent="-285115">
              <a:lnSpc>
                <a:spcPct val="100000"/>
              </a:lnSpc>
              <a:spcBef>
                <a:spcPts val="720"/>
              </a:spcBef>
              <a:buFont typeface="Wingdings" panose="05000000000000000000"/>
              <a:buChar char=""/>
              <a:tabLst>
                <a:tab pos="297815" algn="l"/>
              </a:tabLst>
            </a:pPr>
            <a:r>
              <a:rPr sz="1200" dirty="0">
                <a:latin typeface="微软雅黑" panose="020B0503020204020204" charset="-122"/>
                <a:cs typeface="微软雅黑" panose="020B0503020204020204" charset="-122"/>
              </a:rPr>
              <a:t>提供</a:t>
            </a:r>
            <a:r>
              <a:rPr sz="1200" b="1" dirty="0">
                <a:solidFill>
                  <a:srgbClr val="C0504D"/>
                </a:solidFill>
                <a:latin typeface="微软雅黑" panose="020B0503020204020204" charset="-122"/>
                <a:cs typeface="微软雅黑" panose="020B0503020204020204" charset="-122"/>
              </a:rPr>
              <a:t>低成本、高效益</a:t>
            </a:r>
            <a:r>
              <a:rPr sz="1200" spc="-5" dirty="0">
                <a:latin typeface="微软雅黑" panose="020B0503020204020204" charset="-122"/>
                <a:cs typeface="微软雅黑" panose="020B0503020204020204" charset="-122"/>
              </a:rPr>
              <a:t>的设备上云方案，助推企业上云上平台</a:t>
            </a:r>
            <a:endParaRPr sz="1200">
              <a:latin typeface="微软雅黑" panose="020B0503020204020204" charset="-122"/>
              <a:cs typeface="微软雅黑" panose="020B0503020204020204" charset="-122"/>
            </a:endParaRPr>
          </a:p>
          <a:p>
            <a:pPr marL="297815" indent="-285115">
              <a:lnSpc>
                <a:spcPct val="100000"/>
              </a:lnSpc>
              <a:spcBef>
                <a:spcPts val="720"/>
              </a:spcBef>
              <a:buFont typeface="Wingdings" panose="05000000000000000000"/>
              <a:buChar char=""/>
              <a:tabLst>
                <a:tab pos="297815" algn="l"/>
              </a:tabLst>
            </a:pPr>
            <a:r>
              <a:rPr sz="1200" dirty="0">
                <a:latin typeface="微软雅黑" panose="020B0503020204020204" charset="-122"/>
                <a:cs typeface="微软雅黑" panose="020B0503020204020204" charset="-122"/>
              </a:rPr>
              <a:t>智能化的</a:t>
            </a:r>
            <a:r>
              <a:rPr sz="1200" b="1" dirty="0">
                <a:solidFill>
                  <a:srgbClr val="C0504D"/>
                </a:solidFill>
                <a:latin typeface="微软雅黑" panose="020B0503020204020204" charset="-122"/>
                <a:cs typeface="微软雅黑" panose="020B0503020204020204" charset="-122"/>
              </a:rPr>
              <a:t>故障预测性分析</a:t>
            </a:r>
            <a:r>
              <a:rPr sz="1200" spc="-5" dirty="0">
                <a:latin typeface="微软雅黑" panose="020B0503020204020204" charset="-122"/>
                <a:cs typeface="微软雅黑" panose="020B0503020204020204" charset="-122"/>
              </a:rPr>
              <a:t>功能，满足企业对设备运行监控的需要</a:t>
            </a:r>
            <a:endParaRPr sz="1200">
              <a:latin typeface="微软雅黑" panose="020B0503020204020204" charset="-122"/>
              <a:cs typeface="微软雅黑" panose="020B0503020204020204" charset="-122"/>
            </a:endParaRPr>
          </a:p>
        </p:txBody>
      </p:sp>
      <p:pic>
        <p:nvPicPr>
          <p:cNvPr id="6" name="object 6"/>
          <p:cNvPicPr/>
          <p:nvPr/>
        </p:nvPicPr>
        <p:blipFill>
          <a:blip r:embed="rId3" cstate="print"/>
          <a:stretch>
            <a:fillRect/>
          </a:stretch>
        </p:blipFill>
        <p:spPr>
          <a:xfrm>
            <a:off x="796329" y="1755651"/>
            <a:ext cx="4595887" cy="1946832"/>
          </a:xfrm>
          <a:prstGeom prst="rect">
            <a:avLst/>
          </a:prstGeom>
        </p:spPr>
      </p:pic>
      <p:pic>
        <p:nvPicPr>
          <p:cNvPr id="7" name="object 7"/>
          <p:cNvPicPr/>
          <p:nvPr/>
        </p:nvPicPr>
        <p:blipFill>
          <a:blip r:embed="rId4" cstate="print"/>
          <a:stretch>
            <a:fillRect/>
          </a:stretch>
        </p:blipFill>
        <p:spPr>
          <a:xfrm>
            <a:off x="746759" y="3781044"/>
            <a:ext cx="4706112" cy="935736"/>
          </a:xfrm>
          <a:prstGeom prst="rect">
            <a:avLst/>
          </a:prstGeom>
        </p:spPr>
      </p:pic>
      <p:pic>
        <p:nvPicPr>
          <p:cNvPr id="8" name="object 8"/>
          <p:cNvPicPr/>
          <p:nvPr/>
        </p:nvPicPr>
        <p:blipFill>
          <a:blip r:embed="rId5" cstate="print"/>
          <a:stretch>
            <a:fillRect/>
          </a:stretch>
        </p:blipFill>
        <p:spPr>
          <a:xfrm>
            <a:off x="875577" y="4977808"/>
            <a:ext cx="4595887" cy="1460710"/>
          </a:xfrm>
          <a:prstGeom prst="rect">
            <a:avLst/>
          </a:prstGeom>
        </p:spPr>
      </p:pic>
      <p:sp>
        <p:nvSpPr>
          <p:cNvPr id="9" name="object 9"/>
          <p:cNvSpPr txBox="1"/>
          <p:nvPr/>
        </p:nvSpPr>
        <p:spPr>
          <a:xfrm>
            <a:off x="847725" y="1207769"/>
            <a:ext cx="837565" cy="268605"/>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4A7DBD"/>
                </a:solidFill>
                <a:latin typeface="微软雅黑" panose="020B0503020204020204" charset="-122"/>
                <a:cs typeface="微软雅黑" panose="020B0503020204020204" charset="-122"/>
              </a:rPr>
              <a:t>主要功能</a:t>
            </a:r>
            <a:endParaRPr sz="1600">
              <a:latin typeface="微软雅黑" panose="020B0503020204020204" charset="-122"/>
              <a:cs typeface="微软雅黑" panose="020B0503020204020204" charset="-122"/>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15"/>
              </a:lnSpc>
            </a:pPr>
            <a:fld id="{81D60167-4931-47E6-BA6A-407CBD079E47}" type="slidenum">
              <a:rPr spc="-25" dirty="0"/>
            </a:fld>
            <a:endParaRPr spc="-25" dirty="0"/>
          </a:p>
        </p:txBody>
      </p:sp>
      <p:sp>
        <p:nvSpPr>
          <p:cNvPr id="10" name="object 10"/>
          <p:cNvSpPr txBox="1"/>
          <p:nvPr/>
        </p:nvSpPr>
        <p:spPr>
          <a:xfrm>
            <a:off x="6156858" y="3212414"/>
            <a:ext cx="837565" cy="268605"/>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4A7DBD"/>
                </a:solidFill>
                <a:latin typeface="微软雅黑" panose="020B0503020204020204" charset="-122"/>
                <a:cs typeface="微软雅黑" panose="020B0503020204020204" charset="-122"/>
              </a:rPr>
              <a:t>数据资源</a:t>
            </a:r>
            <a:endParaRPr sz="1600">
              <a:latin typeface="微软雅黑" panose="020B0503020204020204" charset="-122"/>
              <a:cs typeface="微软雅黑" panose="020B0503020204020204" charset="-122"/>
            </a:endParaRPr>
          </a:p>
        </p:txBody>
      </p:sp>
      <p:sp>
        <p:nvSpPr>
          <p:cNvPr id="11" name="object 11"/>
          <p:cNvSpPr txBox="1"/>
          <p:nvPr/>
        </p:nvSpPr>
        <p:spPr>
          <a:xfrm>
            <a:off x="7210958" y="3262579"/>
            <a:ext cx="325882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C0504D"/>
                </a:solidFill>
                <a:latin typeface="微软雅黑" panose="020B0503020204020204" charset="-122"/>
                <a:cs typeface="微软雅黑" panose="020B0503020204020204" charset="-122"/>
              </a:rPr>
              <a:t>1000台</a:t>
            </a:r>
            <a:r>
              <a:rPr sz="1200" spc="-5" dirty="0">
                <a:latin typeface="微软雅黑" panose="020B0503020204020204" charset="-122"/>
                <a:cs typeface="微软雅黑" panose="020B0503020204020204" charset="-122"/>
              </a:rPr>
              <a:t>设备预计一年将采集约 </a:t>
            </a:r>
            <a:r>
              <a:rPr sz="1200" b="1" dirty="0">
                <a:solidFill>
                  <a:srgbClr val="C0504D"/>
                </a:solidFill>
                <a:latin typeface="微软雅黑" panose="020B0503020204020204" charset="-122"/>
                <a:cs typeface="微软雅黑" panose="020B0503020204020204" charset="-122"/>
              </a:rPr>
              <a:t>350TB</a:t>
            </a:r>
            <a:r>
              <a:rPr sz="1200" b="1" spc="-10" dirty="0">
                <a:solidFill>
                  <a:srgbClr val="C0504D"/>
                </a:solidFill>
                <a:latin typeface="微软雅黑" panose="020B0503020204020204" charset="-122"/>
                <a:cs typeface="微软雅黑" panose="020B0503020204020204" charset="-122"/>
              </a:rPr>
              <a:t> </a:t>
            </a:r>
            <a:r>
              <a:rPr sz="1200" spc="-15" dirty="0">
                <a:latin typeface="微软雅黑" panose="020B0503020204020204" charset="-122"/>
                <a:cs typeface="微软雅黑" panose="020B0503020204020204" charset="-122"/>
              </a:rPr>
              <a:t>应用数据</a:t>
            </a:r>
            <a:endParaRPr sz="1200">
              <a:latin typeface="微软雅黑" panose="020B0503020204020204" charset="-122"/>
              <a:cs typeface="微软雅黑" panose="020B0503020204020204" charset="-122"/>
            </a:endParaRPr>
          </a:p>
        </p:txBody>
      </p:sp>
      <p:graphicFrame>
        <p:nvGraphicFramePr>
          <p:cNvPr id="12" name="object 12"/>
          <p:cNvGraphicFramePr>
            <a:graphicFrameLocks noGrp="1"/>
          </p:cNvGraphicFramePr>
          <p:nvPr/>
        </p:nvGraphicFramePr>
        <p:xfrm>
          <a:off x="6165850" y="3910329"/>
          <a:ext cx="5173345" cy="2277745"/>
        </p:xfrm>
        <a:graphic>
          <a:graphicData uri="http://schemas.openxmlformats.org/drawingml/2006/table">
            <a:tbl>
              <a:tblPr firstRow="1" bandRow="1">
                <a:tableStyleId>{2D5ABB26-0587-4C30-8999-92F81FD0307C}</a:tableStyleId>
              </a:tblPr>
              <a:tblGrid>
                <a:gridCol w="2594610"/>
                <a:gridCol w="2494915"/>
              </a:tblGrid>
              <a:tr h="325755">
                <a:tc>
                  <a:txBody>
                    <a:bodyPr/>
                    <a:lstStyle/>
                    <a:p>
                      <a:pPr algn="ctr">
                        <a:lnSpc>
                          <a:spcPct val="100000"/>
                        </a:lnSpc>
                        <a:spcBef>
                          <a:spcPts val="405"/>
                        </a:spcBef>
                      </a:pPr>
                      <a:r>
                        <a:rPr sz="1200" b="1" spc="-15" dirty="0">
                          <a:solidFill>
                            <a:srgbClr val="FFFFFF"/>
                          </a:solidFill>
                          <a:latin typeface="微软雅黑" panose="020B0503020204020204" charset="-122"/>
                          <a:cs typeface="微软雅黑" panose="020B0503020204020204" charset="-122"/>
                        </a:rPr>
                        <a:t>数据类型</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6FC0"/>
                    </a:solidFill>
                  </a:tcPr>
                </a:tc>
                <a:tc>
                  <a:txBody>
                    <a:bodyPr/>
                    <a:lstStyle/>
                    <a:p>
                      <a:pPr algn="ctr">
                        <a:lnSpc>
                          <a:spcPct val="100000"/>
                        </a:lnSpc>
                        <a:spcBef>
                          <a:spcPts val="405"/>
                        </a:spcBef>
                      </a:pPr>
                      <a:r>
                        <a:rPr sz="1200" b="1" dirty="0">
                          <a:solidFill>
                            <a:srgbClr val="FFFFFF"/>
                          </a:solidFill>
                          <a:latin typeface="微软雅黑" panose="020B0503020204020204" charset="-122"/>
                          <a:cs typeface="微软雅黑" panose="020B0503020204020204" charset="-122"/>
                        </a:rPr>
                        <a:t>数据量</a:t>
                      </a:r>
                      <a:r>
                        <a:rPr sz="1200" b="1" spc="-10" dirty="0">
                          <a:solidFill>
                            <a:srgbClr val="FFFFFF"/>
                          </a:solidFill>
                          <a:latin typeface="微软雅黑" panose="020B0503020204020204" charset="-122"/>
                          <a:cs typeface="微软雅黑" panose="020B0503020204020204" charset="-122"/>
                        </a:rPr>
                        <a:t>（</a:t>
                      </a:r>
                      <a:r>
                        <a:rPr sz="1200" b="1" spc="-10" dirty="0">
                          <a:solidFill>
                            <a:srgbClr val="FFFFFF"/>
                          </a:solidFill>
                          <a:latin typeface="Arial" panose="020B0604020202020204"/>
                          <a:cs typeface="Arial" panose="020B0604020202020204"/>
                        </a:rPr>
                        <a:t>MB/</a:t>
                      </a:r>
                      <a:r>
                        <a:rPr sz="1200" b="1" dirty="0">
                          <a:solidFill>
                            <a:srgbClr val="FFFFFF"/>
                          </a:solidFill>
                          <a:latin typeface="微软雅黑" panose="020B0503020204020204" charset="-122"/>
                          <a:cs typeface="微软雅黑" panose="020B0503020204020204" charset="-122"/>
                        </a:rPr>
                        <a:t>天</a:t>
                      </a:r>
                      <a:r>
                        <a:rPr sz="1200" b="1" spc="-10" dirty="0">
                          <a:solidFill>
                            <a:srgbClr val="FFFFFF"/>
                          </a:solidFill>
                          <a:latin typeface="Arial" panose="020B0604020202020204"/>
                          <a:cs typeface="Arial" panose="020B0604020202020204"/>
                        </a:rPr>
                        <a:t>/</a:t>
                      </a:r>
                      <a:r>
                        <a:rPr sz="1200" b="1" dirty="0">
                          <a:solidFill>
                            <a:srgbClr val="FFFFFF"/>
                          </a:solidFill>
                          <a:latin typeface="微软雅黑" panose="020B0503020204020204" charset="-122"/>
                          <a:cs typeface="微软雅黑" panose="020B0503020204020204" charset="-122"/>
                        </a:rPr>
                        <a:t>台</a:t>
                      </a:r>
                      <a:r>
                        <a:rPr sz="1200" b="1" spc="-50" dirty="0">
                          <a:solidFill>
                            <a:srgbClr val="FFFFFF"/>
                          </a:solidFill>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6FC0"/>
                    </a:solidFill>
                  </a:tcPr>
                </a:tc>
              </a:tr>
              <a:tr h="325120">
                <a:tc>
                  <a:txBody>
                    <a:bodyPr/>
                    <a:lstStyle/>
                    <a:p>
                      <a:pPr algn="ctr">
                        <a:lnSpc>
                          <a:spcPct val="100000"/>
                        </a:lnSpc>
                        <a:spcBef>
                          <a:spcPts val="405"/>
                        </a:spcBef>
                      </a:pPr>
                      <a:r>
                        <a:rPr sz="1200" spc="-10" dirty="0">
                          <a:latin typeface="微软雅黑" panose="020B0503020204020204" charset="-122"/>
                          <a:cs typeface="微软雅黑" panose="020B0503020204020204" charset="-122"/>
                        </a:rPr>
                        <a:t>切向振动加速度</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0" dirty="0">
                          <a:latin typeface="微软雅黑" panose="020B0503020204020204" charset="-122"/>
                          <a:cs typeface="微软雅黑" panose="020B0503020204020204" charset="-122"/>
                        </a:rPr>
                        <a:t>48MB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25755">
                <a:tc>
                  <a:txBody>
                    <a:bodyPr/>
                    <a:lstStyle/>
                    <a:p>
                      <a:pPr algn="ctr">
                        <a:lnSpc>
                          <a:spcPct val="100000"/>
                        </a:lnSpc>
                        <a:spcBef>
                          <a:spcPts val="405"/>
                        </a:spcBef>
                      </a:pPr>
                      <a:r>
                        <a:rPr sz="1200" spc="-10" dirty="0">
                          <a:latin typeface="微软雅黑" panose="020B0503020204020204" charset="-122"/>
                          <a:cs typeface="微软雅黑" panose="020B0503020204020204" charset="-122"/>
                        </a:rPr>
                        <a:t>轴向振动加速度</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0" dirty="0">
                          <a:latin typeface="微软雅黑" panose="020B0503020204020204" charset="-122"/>
                          <a:cs typeface="微软雅黑" panose="020B0503020204020204" charset="-122"/>
                        </a:rPr>
                        <a:t>48MB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25120">
                <a:tc>
                  <a:txBody>
                    <a:bodyPr/>
                    <a:lstStyle/>
                    <a:p>
                      <a:pPr algn="ctr">
                        <a:lnSpc>
                          <a:spcPct val="100000"/>
                        </a:lnSpc>
                        <a:spcBef>
                          <a:spcPts val="405"/>
                        </a:spcBef>
                      </a:pPr>
                      <a:r>
                        <a:rPr sz="1200" spc="-10" dirty="0">
                          <a:latin typeface="微软雅黑" panose="020B0503020204020204" charset="-122"/>
                          <a:cs typeface="微软雅黑" panose="020B0503020204020204" charset="-122"/>
                        </a:rPr>
                        <a:t>径向振动加速度</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0" dirty="0">
                          <a:latin typeface="微软雅黑" panose="020B0503020204020204" charset="-122"/>
                          <a:cs typeface="微软雅黑" panose="020B0503020204020204" charset="-122"/>
                        </a:rPr>
                        <a:t>48MB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25120">
                <a:tc>
                  <a:txBody>
                    <a:bodyPr/>
                    <a:lstStyle/>
                    <a:p>
                      <a:pPr algn="ctr">
                        <a:lnSpc>
                          <a:spcPct val="100000"/>
                        </a:lnSpc>
                        <a:spcBef>
                          <a:spcPts val="405"/>
                        </a:spcBef>
                      </a:pPr>
                      <a:r>
                        <a:rPr sz="1200" spc="-25" dirty="0">
                          <a:latin typeface="微软雅黑" panose="020B0503020204020204" charset="-122"/>
                          <a:cs typeface="微软雅黑" panose="020B0503020204020204" charset="-122"/>
                        </a:rPr>
                        <a:t>噪声</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0" dirty="0">
                          <a:latin typeface="微软雅黑" panose="020B0503020204020204" charset="-122"/>
                          <a:cs typeface="微软雅黑" panose="020B0503020204020204" charset="-122"/>
                        </a:rPr>
                        <a:t>48MB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25755">
                <a:tc>
                  <a:txBody>
                    <a:bodyPr/>
                    <a:lstStyle/>
                    <a:p>
                      <a:pPr algn="ctr">
                        <a:lnSpc>
                          <a:spcPct val="100000"/>
                        </a:lnSpc>
                        <a:spcBef>
                          <a:spcPts val="405"/>
                        </a:spcBef>
                      </a:pPr>
                      <a:r>
                        <a:rPr sz="1200" spc="-25" dirty="0">
                          <a:latin typeface="微软雅黑" panose="020B0503020204020204" charset="-122"/>
                          <a:cs typeface="微软雅黑" panose="020B0503020204020204" charset="-122"/>
                        </a:rPr>
                        <a:t>温度</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5" dirty="0">
                          <a:latin typeface="微软雅黑" panose="020B0503020204020204" charset="-122"/>
                          <a:cs typeface="微软雅黑" panose="020B0503020204020204" charset="-122"/>
                        </a:rPr>
                        <a:t>1MB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25120">
                <a:tc>
                  <a:txBody>
                    <a:bodyPr/>
                    <a:lstStyle/>
                    <a:p>
                      <a:pPr algn="ctr">
                        <a:lnSpc>
                          <a:spcPct val="100000"/>
                        </a:lnSpc>
                        <a:spcBef>
                          <a:spcPts val="405"/>
                        </a:spcBef>
                      </a:pPr>
                      <a:r>
                        <a:rPr sz="1200" spc="-10" dirty="0">
                          <a:latin typeface="微软雅黑" panose="020B0503020204020204" charset="-122"/>
                          <a:cs typeface="微软雅黑" panose="020B0503020204020204" charset="-122"/>
                        </a:rPr>
                        <a:t>电机健康数据</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405"/>
                        </a:spcBef>
                      </a:pPr>
                      <a:r>
                        <a:rPr sz="1200" dirty="0">
                          <a:latin typeface="微软雅黑" panose="020B0503020204020204" charset="-122"/>
                          <a:cs typeface="微软雅黑" panose="020B0503020204020204" charset="-122"/>
                        </a:rPr>
                        <a:t>约</a:t>
                      </a:r>
                      <a:r>
                        <a:rPr sz="1200" spc="-20" dirty="0">
                          <a:latin typeface="微软雅黑" panose="020B0503020204020204" charset="-122"/>
                          <a:cs typeface="微软雅黑" panose="020B0503020204020204" charset="-122"/>
                        </a:rPr>
                        <a:t>10MB</a:t>
                      </a:r>
                      <a:endParaRPr sz="1200">
                        <a:latin typeface="微软雅黑" panose="020B0503020204020204" charset="-122"/>
                        <a:cs typeface="微软雅黑" panose="020B0503020204020204" charset="-122"/>
                      </a:endParaRPr>
                    </a:p>
                  </a:txBody>
                  <a:tcPr marL="0" marR="0" marT="514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16864" y="285066"/>
            <a:ext cx="1354185" cy="458635"/>
          </a:xfrm>
          <a:prstGeom prst="rect">
            <a:avLst/>
          </a:prstGeom>
        </p:spPr>
      </p:pic>
      <p:pic>
        <p:nvPicPr>
          <p:cNvPr id="3" name="object 3"/>
          <p:cNvPicPr/>
          <p:nvPr/>
        </p:nvPicPr>
        <p:blipFill>
          <a:blip r:embed="rId2" cstate="print"/>
          <a:stretch>
            <a:fillRect/>
          </a:stretch>
        </p:blipFill>
        <p:spPr>
          <a:xfrm>
            <a:off x="335279" y="807719"/>
            <a:ext cx="11519916" cy="67055"/>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0" dirty="0"/>
              <a:t>系统功能-</a:t>
            </a:r>
            <a:r>
              <a:rPr spc="-50" dirty="0"/>
              <a:t>2</a:t>
            </a:r>
            <a:endParaRPr spc="-50" dirty="0"/>
          </a:p>
        </p:txBody>
      </p:sp>
      <p:grpSp>
        <p:nvGrpSpPr>
          <p:cNvPr id="5" name="object 5"/>
          <p:cNvGrpSpPr/>
          <p:nvPr/>
        </p:nvGrpSpPr>
        <p:grpSpPr>
          <a:xfrm>
            <a:off x="1158239" y="4853406"/>
            <a:ext cx="710565" cy="711200"/>
            <a:chOff x="1158239" y="4853406"/>
            <a:chExt cx="710565" cy="711200"/>
          </a:xfrm>
        </p:grpSpPr>
        <p:sp>
          <p:nvSpPr>
            <p:cNvPr id="6" name="object 6"/>
            <p:cNvSpPr/>
            <p:nvPr/>
          </p:nvSpPr>
          <p:spPr>
            <a:xfrm>
              <a:off x="1158239" y="4853406"/>
              <a:ext cx="710565" cy="711200"/>
            </a:xfrm>
            <a:custGeom>
              <a:avLst/>
              <a:gdLst/>
              <a:ahLst/>
              <a:cxnLst/>
              <a:rect l="l" t="t" r="r" b="b"/>
              <a:pathLst>
                <a:path w="710564" h="711200">
                  <a:moveTo>
                    <a:pt x="355091" y="710717"/>
                  </a:moveTo>
                  <a:lnTo>
                    <a:pt x="306968" y="707359"/>
                  </a:lnTo>
                  <a:lnTo>
                    <a:pt x="260805" y="697820"/>
                  </a:lnTo>
                  <a:lnTo>
                    <a:pt x="217023" y="682525"/>
                  </a:lnTo>
                  <a:lnTo>
                    <a:pt x="176047" y="661895"/>
                  </a:lnTo>
                  <a:lnTo>
                    <a:pt x="138299" y="636355"/>
                  </a:lnTo>
                  <a:lnTo>
                    <a:pt x="104203" y="606328"/>
                  </a:lnTo>
                  <a:lnTo>
                    <a:pt x="74181" y="572236"/>
                  </a:lnTo>
                  <a:lnTo>
                    <a:pt x="48657" y="534503"/>
                  </a:lnTo>
                  <a:lnTo>
                    <a:pt x="28054" y="493552"/>
                  </a:lnTo>
                  <a:lnTo>
                    <a:pt x="12795" y="449807"/>
                  </a:lnTo>
                  <a:lnTo>
                    <a:pt x="3302" y="403690"/>
                  </a:lnTo>
                  <a:lnTo>
                    <a:pt x="0" y="355625"/>
                  </a:lnTo>
                  <a:lnTo>
                    <a:pt x="3302" y="307321"/>
                  </a:lnTo>
                  <a:lnTo>
                    <a:pt x="12796" y="261007"/>
                  </a:lnTo>
                  <a:lnTo>
                    <a:pt x="28058" y="217103"/>
                  </a:lnTo>
                  <a:lnTo>
                    <a:pt x="48667" y="176033"/>
                  </a:lnTo>
                  <a:lnTo>
                    <a:pt x="74201" y="138216"/>
                  </a:lnTo>
                  <a:lnTo>
                    <a:pt x="104236" y="104074"/>
                  </a:lnTo>
                  <a:lnTo>
                    <a:pt x="138352" y="74029"/>
                  </a:lnTo>
                  <a:lnTo>
                    <a:pt x="176126" y="48502"/>
                  </a:lnTo>
                  <a:lnTo>
                    <a:pt x="217136" y="27914"/>
                  </a:lnTo>
                  <a:lnTo>
                    <a:pt x="260959" y="12687"/>
                  </a:lnTo>
                  <a:lnTo>
                    <a:pt x="307174" y="3242"/>
                  </a:lnTo>
                  <a:lnTo>
                    <a:pt x="355358" y="0"/>
                  </a:lnTo>
                  <a:lnTo>
                    <a:pt x="355091" y="533"/>
                  </a:lnTo>
                  <a:lnTo>
                    <a:pt x="403340" y="3652"/>
                  </a:lnTo>
                  <a:lnTo>
                    <a:pt x="449607" y="12993"/>
                  </a:lnTo>
                  <a:lnTo>
                    <a:pt x="493471" y="28131"/>
                  </a:lnTo>
                  <a:lnTo>
                    <a:pt x="534511" y="48641"/>
                  </a:lnTo>
                  <a:lnTo>
                    <a:pt x="572302" y="74098"/>
                  </a:lnTo>
                  <a:lnTo>
                    <a:pt x="606424" y="104076"/>
                  </a:lnTo>
                  <a:lnTo>
                    <a:pt x="636455" y="138151"/>
                  </a:lnTo>
                  <a:lnTo>
                    <a:pt x="661972" y="175898"/>
                  </a:lnTo>
                  <a:lnTo>
                    <a:pt x="682554" y="216892"/>
                  </a:lnTo>
                  <a:lnTo>
                    <a:pt x="697777" y="260708"/>
                  </a:lnTo>
                  <a:lnTo>
                    <a:pt x="707221" y="306920"/>
                  </a:lnTo>
                  <a:lnTo>
                    <a:pt x="710463" y="355104"/>
                  </a:lnTo>
                  <a:lnTo>
                    <a:pt x="707221" y="403289"/>
                  </a:lnTo>
                  <a:lnTo>
                    <a:pt x="697779" y="449503"/>
                  </a:lnTo>
                  <a:lnTo>
                    <a:pt x="682558" y="493325"/>
                  </a:lnTo>
                  <a:lnTo>
                    <a:pt x="661982" y="534330"/>
                  </a:lnTo>
                  <a:lnTo>
                    <a:pt x="636475" y="572096"/>
                  </a:lnTo>
                  <a:lnTo>
                    <a:pt x="606458" y="606199"/>
                  </a:lnTo>
                  <a:lnTo>
                    <a:pt x="572355" y="636217"/>
                  </a:lnTo>
                  <a:lnTo>
                    <a:pt x="534590" y="661725"/>
                  </a:lnTo>
                  <a:lnTo>
                    <a:pt x="493584" y="682302"/>
                  </a:lnTo>
                  <a:lnTo>
                    <a:pt x="449762" y="697524"/>
                  </a:lnTo>
                  <a:lnTo>
                    <a:pt x="403545" y="706967"/>
                  </a:lnTo>
                  <a:lnTo>
                    <a:pt x="355358" y="710209"/>
                  </a:lnTo>
                  <a:lnTo>
                    <a:pt x="355091" y="710717"/>
                  </a:lnTo>
                  <a:close/>
                </a:path>
              </a:pathLst>
            </a:custGeom>
            <a:solidFill>
              <a:srgbClr val="5B9BD4"/>
            </a:solidFill>
          </p:spPr>
          <p:txBody>
            <a:bodyPr wrap="square" lIns="0" tIns="0" rIns="0" bIns="0" rtlCol="0"/>
            <a:lstStyle/>
            <a:p/>
          </p:txBody>
        </p:sp>
        <p:sp>
          <p:nvSpPr>
            <p:cNvPr id="7" name="object 7"/>
            <p:cNvSpPr/>
            <p:nvPr/>
          </p:nvSpPr>
          <p:spPr>
            <a:xfrm>
              <a:off x="1350784" y="5019624"/>
              <a:ext cx="366395" cy="377825"/>
            </a:xfrm>
            <a:custGeom>
              <a:avLst/>
              <a:gdLst/>
              <a:ahLst/>
              <a:cxnLst/>
              <a:rect l="l" t="t" r="r" b="b"/>
              <a:pathLst>
                <a:path w="366394" h="377825">
                  <a:moveTo>
                    <a:pt x="162521" y="160680"/>
                  </a:moveTo>
                  <a:lnTo>
                    <a:pt x="1879" y="160680"/>
                  </a:lnTo>
                  <a:lnTo>
                    <a:pt x="1879" y="0"/>
                  </a:lnTo>
                  <a:lnTo>
                    <a:pt x="162521" y="0"/>
                  </a:lnTo>
                  <a:lnTo>
                    <a:pt x="162521" y="160680"/>
                  </a:lnTo>
                  <a:close/>
                </a:path>
                <a:path w="366394" h="377825">
                  <a:moveTo>
                    <a:pt x="291287" y="155879"/>
                  </a:moveTo>
                  <a:lnTo>
                    <a:pt x="215112" y="81000"/>
                  </a:lnTo>
                  <a:lnTo>
                    <a:pt x="289979" y="4851"/>
                  </a:lnTo>
                  <a:lnTo>
                    <a:pt x="366115" y="79679"/>
                  </a:lnTo>
                  <a:lnTo>
                    <a:pt x="291287" y="155879"/>
                  </a:lnTo>
                  <a:close/>
                </a:path>
                <a:path w="366394" h="377825">
                  <a:moveTo>
                    <a:pt x="160591" y="377761"/>
                  </a:moveTo>
                  <a:lnTo>
                    <a:pt x="0" y="377761"/>
                  </a:lnTo>
                  <a:lnTo>
                    <a:pt x="0" y="217093"/>
                  </a:lnTo>
                  <a:lnTo>
                    <a:pt x="160591" y="217093"/>
                  </a:lnTo>
                  <a:lnTo>
                    <a:pt x="160591" y="377761"/>
                  </a:lnTo>
                  <a:close/>
                </a:path>
                <a:path w="366394" h="377825">
                  <a:moveTo>
                    <a:pt x="365175" y="377761"/>
                  </a:moveTo>
                  <a:lnTo>
                    <a:pt x="204584" y="377761"/>
                  </a:lnTo>
                  <a:lnTo>
                    <a:pt x="204584" y="217093"/>
                  </a:lnTo>
                  <a:lnTo>
                    <a:pt x="365175" y="217093"/>
                  </a:lnTo>
                  <a:lnTo>
                    <a:pt x="365175" y="377761"/>
                  </a:lnTo>
                  <a:close/>
                </a:path>
              </a:pathLst>
            </a:custGeom>
            <a:solidFill>
              <a:srgbClr val="FFFFFF"/>
            </a:solidFill>
          </p:spPr>
          <p:txBody>
            <a:bodyPr wrap="square" lIns="0" tIns="0" rIns="0" bIns="0" rtlCol="0"/>
            <a:lstStyle/>
            <a:p/>
          </p:txBody>
        </p:sp>
      </p:grpSp>
      <p:pic>
        <p:nvPicPr>
          <p:cNvPr id="8" name="object 8"/>
          <p:cNvPicPr/>
          <p:nvPr/>
        </p:nvPicPr>
        <p:blipFill>
          <a:blip r:embed="rId3" cstate="print"/>
          <a:stretch>
            <a:fillRect/>
          </a:stretch>
        </p:blipFill>
        <p:spPr>
          <a:xfrm>
            <a:off x="775098" y="5789546"/>
            <a:ext cx="1489495" cy="649129"/>
          </a:xfrm>
          <a:prstGeom prst="rect">
            <a:avLst/>
          </a:prstGeom>
        </p:spPr>
      </p:pic>
      <p:sp>
        <p:nvSpPr>
          <p:cNvPr id="9" name="object 9"/>
          <p:cNvSpPr txBox="1"/>
          <p:nvPr/>
        </p:nvSpPr>
        <p:spPr>
          <a:xfrm>
            <a:off x="789495" y="5614187"/>
            <a:ext cx="1447165" cy="756920"/>
          </a:xfrm>
          <a:prstGeom prst="rect">
            <a:avLst/>
          </a:prstGeom>
        </p:spPr>
        <p:txBody>
          <a:bodyPr vert="horz" wrap="square" lIns="0" tIns="12700" rIns="0" bIns="0" rtlCol="0">
            <a:spAutoFit/>
          </a:bodyPr>
          <a:lstStyle/>
          <a:p>
            <a:pPr marL="240030" marR="5080" indent="-227330">
              <a:lnSpc>
                <a:spcPct val="150000"/>
              </a:lnSpc>
              <a:spcBef>
                <a:spcPts val="100"/>
              </a:spcBef>
            </a:pPr>
            <a:r>
              <a:rPr sz="1600" b="1" spc="-25" dirty="0">
                <a:solidFill>
                  <a:srgbClr val="4F81BC"/>
                </a:solidFill>
                <a:latin typeface="微软雅黑" panose="020B0503020204020204" charset="-122"/>
                <a:cs typeface="微软雅黑" panose="020B0503020204020204" charset="-122"/>
              </a:rPr>
              <a:t>多元的管理方式</a:t>
            </a:r>
            <a:r>
              <a:rPr sz="1600" b="1" spc="-30" dirty="0">
                <a:solidFill>
                  <a:srgbClr val="4F81BC"/>
                </a:solidFill>
                <a:latin typeface="微软雅黑" panose="020B0503020204020204" charset="-122"/>
                <a:cs typeface="微软雅黑" panose="020B0503020204020204" charset="-122"/>
              </a:rPr>
              <a:t>电脑+手机</a:t>
            </a:r>
            <a:endParaRPr sz="1600">
              <a:latin typeface="微软雅黑" panose="020B0503020204020204" charset="-122"/>
              <a:cs typeface="微软雅黑" panose="020B0503020204020204" charset="-122"/>
            </a:endParaRPr>
          </a:p>
        </p:txBody>
      </p:sp>
      <p:grpSp>
        <p:nvGrpSpPr>
          <p:cNvPr id="10" name="object 10"/>
          <p:cNvGrpSpPr/>
          <p:nvPr/>
        </p:nvGrpSpPr>
        <p:grpSpPr>
          <a:xfrm>
            <a:off x="10323576" y="4853406"/>
            <a:ext cx="709930" cy="711200"/>
            <a:chOff x="10323576" y="4853406"/>
            <a:chExt cx="709930" cy="711200"/>
          </a:xfrm>
        </p:grpSpPr>
        <p:sp>
          <p:nvSpPr>
            <p:cNvPr id="11" name="object 11"/>
            <p:cNvSpPr/>
            <p:nvPr/>
          </p:nvSpPr>
          <p:spPr>
            <a:xfrm>
              <a:off x="10323576" y="4853406"/>
              <a:ext cx="709930" cy="711200"/>
            </a:xfrm>
            <a:custGeom>
              <a:avLst/>
              <a:gdLst/>
              <a:ahLst/>
              <a:cxnLst/>
              <a:rect l="l" t="t" r="r" b="b"/>
              <a:pathLst>
                <a:path w="709929" h="711200">
                  <a:moveTo>
                    <a:pt x="355092" y="710717"/>
                  </a:moveTo>
                  <a:lnTo>
                    <a:pt x="306843" y="707359"/>
                  </a:lnTo>
                  <a:lnTo>
                    <a:pt x="260577" y="697820"/>
                  </a:lnTo>
                  <a:lnTo>
                    <a:pt x="216716" y="682525"/>
                  </a:lnTo>
                  <a:lnTo>
                    <a:pt x="175683" y="661895"/>
                  </a:lnTo>
                  <a:lnTo>
                    <a:pt x="137901" y="636355"/>
                  </a:lnTo>
                  <a:lnTo>
                    <a:pt x="103793" y="606328"/>
                  </a:lnTo>
                  <a:lnTo>
                    <a:pt x="73783" y="572236"/>
                  </a:lnTo>
                  <a:lnTo>
                    <a:pt x="48293" y="534503"/>
                  </a:lnTo>
                  <a:lnTo>
                    <a:pt x="27747" y="493552"/>
                  </a:lnTo>
                  <a:lnTo>
                    <a:pt x="12567" y="449807"/>
                  </a:lnTo>
                  <a:lnTo>
                    <a:pt x="3177" y="403690"/>
                  </a:lnTo>
                  <a:lnTo>
                    <a:pt x="0" y="355625"/>
                  </a:lnTo>
                  <a:lnTo>
                    <a:pt x="3177" y="307321"/>
                  </a:lnTo>
                  <a:lnTo>
                    <a:pt x="12566" y="261007"/>
                  </a:lnTo>
                  <a:lnTo>
                    <a:pt x="27743" y="217103"/>
                  </a:lnTo>
                  <a:lnTo>
                    <a:pt x="48283" y="176033"/>
                  </a:lnTo>
                  <a:lnTo>
                    <a:pt x="73764" y="138216"/>
                  </a:lnTo>
                  <a:lnTo>
                    <a:pt x="103760" y="104074"/>
                  </a:lnTo>
                  <a:lnTo>
                    <a:pt x="137848" y="74029"/>
                  </a:lnTo>
                  <a:lnTo>
                    <a:pt x="175604" y="48502"/>
                  </a:lnTo>
                  <a:lnTo>
                    <a:pt x="216603" y="27914"/>
                  </a:lnTo>
                  <a:lnTo>
                    <a:pt x="260423" y="12687"/>
                  </a:lnTo>
                  <a:lnTo>
                    <a:pt x="306638" y="3242"/>
                  </a:lnTo>
                  <a:lnTo>
                    <a:pt x="354825" y="0"/>
                  </a:lnTo>
                  <a:lnTo>
                    <a:pt x="355092" y="533"/>
                  </a:lnTo>
                  <a:lnTo>
                    <a:pt x="403214" y="3652"/>
                  </a:lnTo>
                  <a:lnTo>
                    <a:pt x="449377" y="12993"/>
                  </a:lnTo>
                  <a:lnTo>
                    <a:pt x="493156" y="28131"/>
                  </a:lnTo>
                  <a:lnTo>
                    <a:pt x="534126" y="48641"/>
                  </a:lnTo>
                  <a:lnTo>
                    <a:pt x="571865" y="74098"/>
                  </a:lnTo>
                  <a:lnTo>
                    <a:pt x="605947" y="104076"/>
                  </a:lnTo>
                  <a:lnTo>
                    <a:pt x="635949" y="138151"/>
                  </a:lnTo>
                  <a:lnTo>
                    <a:pt x="661447" y="175898"/>
                  </a:lnTo>
                  <a:lnTo>
                    <a:pt x="682016" y="216892"/>
                  </a:lnTo>
                  <a:lnTo>
                    <a:pt x="697234" y="260708"/>
                  </a:lnTo>
                  <a:lnTo>
                    <a:pt x="706675" y="306920"/>
                  </a:lnTo>
                  <a:lnTo>
                    <a:pt x="709917" y="355104"/>
                  </a:lnTo>
                  <a:lnTo>
                    <a:pt x="706675" y="403289"/>
                  </a:lnTo>
                  <a:lnTo>
                    <a:pt x="697233" y="449503"/>
                  </a:lnTo>
                  <a:lnTo>
                    <a:pt x="682012" y="493325"/>
                  </a:lnTo>
                  <a:lnTo>
                    <a:pt x="661437" y="534330"/>
                  </a:lnTo>
                  <a:lnTo>
                    <a:pt x="635929" y="572096"/>
                  </a:lnTo>
                  <a:lnTo>
                    <a:pt x="605913" y="606199"/>
                  </a:lnTo>
                  <a:lnTo>
                    <a:pt x="571812" y="636217"/>
                  </a:lnTo>
                  <a:lnTo>
                    <a:pt x="534047" y="661725"/>
                  </a:lnTo>
                  <a:lnTo>
                    <a:pt x="493043" y="682302"/>
                  </a:lnTo>
                  <a:lnTo>
                    <a:pt x="449223" y="697524"/>
                  </a:lnTo>
                  <a:lnTo>
                    <a:pt x="403009" y="706967"/>
                  </a:lnTo>
                  <a:lnTo>
                    <a:pt x="354825" y="710209"/>
                  </a:lnTo>
                  <a:lnTo>
                    <a:pt x="355092" y="710717"/>
                  </a:lnTo>
                  <a:close/>
                </a:path>
              </a:pathLst>
            </a:custGeom>
            <a:solidFill>
              <a:srgbClr val="EC7C30"/>
            </a:solidFill>
          </p:spPr>
          <p:txBody>
            <a:bodyPr wrap="square" lIns="0" tIns="0" rIns="0" bIns="0" rtlCol="0"/>
            <a:lstStyle/>
            <a:p/>
          </p:txBody>
        </p:sp>
        <p:sp>
          <p:nvSpPr>
            <p:cNvPr id="12" name="object 12"/>
            <p:cNvSpPr/>
            <p:nvPr/>
          </p:nvSpPr>
          <p:spPr>
            <a:xfrm>
              <a:off x="10489514" y="5042534"/>
              <a:ext cx="377825" cy="332105"/>
            </a:xfrm>
            <a:custGeom>
              <a:avLst/>
              <a:gdLst/>
              <a:ahLst/>
              <a:cxnLst/>
              <a:rect l="l" t="t" r="r" b="b"/>
              <a:pathLst>
                <a:path w="377825" h="332104">
                  <a:moveTo>
                    <a:pt x="310603" y="331952"/>
                  </a:moveTo>
                  <a:lnTo>
                    <a:pt x="282917" y="331952"/>
                  </a:lnTo>
                  <a:lnTo>
                    <a:pt x="272400" y="329864"/>
                  </a:lnTo>
                  <a:lnTo>
                    <a:pt x="263874" y="324143"/>
                  </a:lnTo>
                  <a:lnTo>
                    <a:pt x="258157" y="315605"/>
                  </a:lnTo>
                  <a:lnTo>
                    <a:pt x="256070" y="305066"/>
                  </a:lnTo>
                  <a:lnTo>
                    <a:pt x="256070" y="147002"/>
                  </a:lnTo>
                  <a:lnTo>
                    <a:pt x="239768" y="134696"/>
                  </a:lnTo>
                  <a:lnTo>
                    <a:pt x="227023" y="118457"/>
                  </a:lnTo>
                  <a:lnTo>
                    <a:pt x="218724" y="99101"/>
                  </a:lnTo>
                  <a:lnTo>
                    <a:pt x="215760" y="77444"/>
                  </a:lnTo>
                  <a:lnTo>
                    <a:pt x="220092" y="51461"/>
                  </a:lnTo>
                  <a:lnTo>
                    <a:pt x="232055" y="28954"/>
                  </a:lnTo>
                  <a:lnTo>
                    <a:pt x="250098" y="11330"/>
                  </a:lnTo>
                  <a:lnTo>
                    <a:pt x="272669" y="0"/>
                  </a:lnTo>
                  <a:lnTo>
                    <a:pt x="272669" y="72591"/>
                  </a:lnTo>
                  <a:lnTo>
                    <a:pt x="376972" y="72591"/>
                  </a:lnTo>
                  <a:lnTo>
                    <a:pt x="366798" y="117857"/>
                  </a:lnTo>
                  <a:lnTo>
                    <a:pt x="337451" y="147002"/>
                  </a:lnTo>
                  <a:lnTo>
                    <a:pt x="337451" y="305066"/>
                  </a:lnTo>
                  <a:lnTo>
                    <a:pt x="335365" y="315605"/>
                  </a:lnTo>
                  <a:lnTo>
                    <a:pt x="329652" y="324143"/>
                  </a:lnTo>
                  <a:lnTo>
                    <a:pt x="321126" y="329864"/>
                  </a:lnTo>
                  <a:lnTo>
                    <a:pt x="310603" y="331952"/>
                  </a:lnTo>
                  <a:close/>
                </a:path>
                <a:path w="377825" h="332104">
                  <a:moveTo>
                    <a:pt x="376972" y="72591"/>
                  </a:moveTo>
                  <a:lnTo>
                    <a:pt x="320852" y="72591"/>
                  </a:lnTo>
                  <a:lnTo>
                    <a:pt x="320852" y="0"/>
                  </a:lnTo>
                  <a:lnTo>
                    <a:pt x="343750" y="11330"/>
                  </a:lnTo>
                  <a:lnTo>
                    <a:pt x="361756" y="28954"/>
                  </a:lnTo>
                  <a:lnTo>
                    <a:pt x="373537" y="51461"/>
                  </a:lnTo>
                  <a:lnTo>
                    <a:pt x="376972" y="72591"/>
                  </a:lnTo>
                  <a:close/>
                </a:path>
                <a:path w="377825" h="332104">
                  <a:moveTo>
                    <a:pt x="67157" y="331952"/>
                  </a:moveTo>
                  <a:lnTo>
                    <a:pt x="20535" y="331952"/>
                  </a:lnTo>
                  <a:lnTo>
                    <a:pt x="12665" y="330297"/>
                  </a:lnTo>
                  <a:lnTo>
                    <a:pt x="6124" y="325828"/>
                  </a:lnTo>
                  <a:lnTo>
                    <a:pt x="1654" y="319286"/>
                  </a:lnTo>
                  <a:lnTo>
                    <a:pt x="0" y="311416"/>
                  </a:lnTo>
                  <a:lnTo>
                    <a:pt x="0" y="184937"/>
                  </a:lnTo>
                  <a:lnTo>
                    <a:pt x="2268" y="167835"/>
                  </a:lnTo>
                  <a:lnTo>
                    <a:pt x="8683" y="152441"/>
                  </a:lnTo>
                  <a:lnTo>
                    <a:pt x="18655" y="139270"/>
                  </a:lnTo>
                  <a:lnTo>
                    <a:pt x="31597" y="128841"/>
                  </a:lnTo>
                  <a:lnTo>
                    <a:pt x="31597" y="113804"/>
                  </a:lnTo>
                  <a:lnTo>
                    <a:pt x="39921" y="72591"/>
                  </a:lnTo>
                  <a:lnTo>
                    <a:pt x="62620" y="38931"/>
                  </a:lnTo>
                  <a:lnTo>
                    <a:pt x="96287" y="16235"/>
                  </a:lnTo>
                  <a:lnTo>
                    <a:pt x="137515" y="7912"/>
                  </a:lnTo>
                  <a:lnTo>
                    <a:pt x="205473" y="7912"/>
                  </a:lnTo>
                  <a:lnTo>
                    <a:pt x="200571" y="15183"/>
                  </a:lnTo>
                  <a:lnTo>
                    <a:pt x="196484" y="22820"/>
                  </a:lnTo>
                  <a:lnTo>
                    <a:pt x="193136" y="30902"/>
                  </a:lnTo>
                  <a:lnTo>
                    <a:pt x="190449" y="39509"/>
                  </a:lnTo>
                  <a:lnTo>
                    <a:pt x="137515" y="39509"/>
                  </a:lnTo>
                  <a:lnTo>
                    <a:pt x="108569" y="45338"/>
                  </a:lnTo>
                  <a:lnTo>
                    <a:pt x="84956" y="61245"/>
                  </a:lnTo>
                  <a:lnTo>
                    <a:pt x="69049" y="84858"/>
                  </a:lnTo>
                  <a:lnTo>
                    <a:pt x="63220" y="113804"/>
                  </a:lnTo>
                  <a:lnTo>
                    <a:pt x="63220" y="118457"/>
                  </a:lnTo>
                  <a:lnTo>
                    <a:pt x="203044" y="118457"/>
                  </a:lnTo>
                  <a:lnTo>
                    <a:pt x="208144" y="125843"/>
                  </a:lnTo>
                  <a:lnTo>
                    <a:pt x="213775" y="132383"/>
                  </a:lnTo>
                  <a:lnTo>
                    <a:pt x="220002" y="138330"/>
                  </a:lnTo>
                  <a:lnTo>
                    <a:pt x="226822" y="143840"/>
                  </a:lnTo>
                  <a:lnTo>
                    <a:pt x="227622" y="143840"/>
                  </a:lnTo>
                  <a:lnTo>
                    <a:pt x="227622" y="205486"/>
                  </a:lnTo>
                  <a:lnTo>
                    <a:pt x="71132" y="205486"/>
                  </a:lnTo>
                  <a:lnTo>
                    <a:pt x="58851" y="207980"/>
                  </a:lnTo>
                  <a:lnTo>
                    <a:pt x="48796" y="214772"/>
                  </a:lnTo>
                  <a:lnTo>
                    <a:pt x="42004" y="224827"/>
                  </a:lnTo>
                  <a:lnTo>
                    <a:pt x="39509" y="237109"/>
                  </a:lnTo>
                  <a:lnTo>
                    <a:pt x="42004" y="249390"/>
                  </a:lnTo>
                  <a:lnTo>
                    <a:pt x="48796" y="259445"/>
                  </a:lnTo>
                  <a:lnTo>
                    <a:pt x="58851" y="266237"/>
                  </a:lnTo>
                  <a:lnTo>
                    <a:pt x="71132" y="268731"/>
                  </a:lnTo>
                  <a:lnTo>
                    <a:pt x="227622" y="268731"/>
                  </a:lnTo>
                  <a:lnTo>
                    <a:pt x="227622" y="300329"/>
                  </a:lnTo>
                  <a:lnTo>
                    <a:pt x="87731" y="300329"/>
                  </a:lnTo>
                  <a:lnTo>
                    <a:pt x="87731" y="311416"/>
                  </a:lnTo>
                  <a:lnTo>
                    <a:pt x="86076" y="319286"/>
                  </a:lnTo>
                  <a:lnTo>
                    <a:pt x="81602" y="325828"/>
                  </a:lnTo>
                  <a:lnTo>
                    <a:pt x="75049" y="330297"/>
                  </a:lnTo>
                  <a:lnTo>
                    <a:pt x="67157" y="331952"/>
                  </a:lnTo>
                  <a:close/>
                </a:path>
                <a:path w="377825" h="332104">
                  <a:moveTo>
                    <a:pt x="227622" y="268731"/>
                  </a:moveTo>
                  <a:lnTo>
                    <a:pt x="71132" y="268731"/>
                  </a:lnTo>
                  <a:lnTo>
                    <a:pt x="83393" y="266237"/>
                  </a:lnTo>
                  <a:lnTo>
                    <a:pt x="93441" y="259445"/>
                  </a:lnTo>
                  <a:lnTo>
                    <a:pt x="100234" y="249390"/>
                  </a:lnTo>
                  <a:lnTo>
                    <a:pt x="102730" y="237109"/>
                  </a:lnTo>
                  <a:lnTo>
                    <a:pt x="100234" y="224827"/>
                  </a:lnTo>
                  <a:lnTo>
                    <a:pt x="93441" y="214772"/>
                  </a:lnTo>
                  <a:lnTo>
                    <a:pt x="83393" y="207980"/>
                  </a:lnTo>
                  <a:lnTo>
                    <a:pt x="71132" y="205486"/>
                  </a:lnTo>
                  <a:lnTo>
                    <a:pt x="227622" y="205486"/>
                  </a:lnTo>
                  <a:lnTo>
                    <a:pt x="227622" y="268731"/>
                  </a:lnTo>
                  <a:close/>
                </a:path>
              </a:pathLst>
            </a:custGeom>
            <a:solidFill>
              <a:srgbClr val="FFFFFF"/>
            </a:solidFill>
          </p:spPr>
          <p:txBody>
            <a:bodyPr wrap="square" lIns="0" tIns="0" rIns="0" bIns="0" rtlCol="0"/>
            <a:lstStyle/>
            <a:p/>
          </p:txBody>
        </p:sp>
      </p:grpSp>
      <p:pic>
        <p:nvPicPr>
          <p:cNvPr id="13" name="object 13"/>
          <p:cNvPicPr/>
          <p:nvPr/>
        </p:nvPicPr>
        <p:blipFill>
          <a:blip r:embed="rId4" cstate="print"/>
          <a:stretch>
            <a:fillRect/>
          </a:stretch>
        </p:blipFill>
        <p:spPr>
          <a:xfrm>
            <a:off x="9349082" y="5789546"/>
            <a:ext cx="2662784" cy="649129"/>
          </a:xfrm>
          <a:prstGeom prst="rect">
            <a:avLst/>
          </a:prstGeom>
        </p:spPr>
      </p:pic>
      <p:sp>
        <p:nvSpPr>
          <p:cNvPr id="14" name="object 14"/>
          <p:cNvSpPr txBox="1"/>
          <p:nvPr/>
        </p:nvSpPr>
        <p:spPr>
          <a:xfrm>
            <a:off x="9368815" y="5614187"/>
            <a:ext cx="2618105" cy="756920"/>
          </a:xfrm>
          <a:prstGeom prst="rect">
            <a:avLst/>
          </a:prstGeom>
        </p:spPr>
        <p:txBody>
          <a:bodyPr vert="horz" wrap="square" lIns="0" tIns="134620" rIns="0" bIns="0" rtlCol="0">
            <a:spAutoFit/>
          </a:bodyPr>
          <a:lstStyle/>
          <a:p>
            <a:pPr algn="ctr">
              <a:lnSpc>
                <a:spcPct val="100000"/>
              </a:lnSpc>
              <a:spcBef>
                <a:spcPts val="1060"/>
              </a:spcBef>
            </a:pPr>
            <a:r>
              <a:rPr sz="1600" b="1" spc="-25" dirty="0">
                <a:solidFill>
                  <a:srgbClr val="EC7C30"/>
                </a:solidFill>
                <a:latin typeface="微软雅黑" panose="020B0503020204020204" charset="-122"/>
                <a:cs typeface="微软雅黑" panose="020B0503020204020204" charset="-122"/>
              </a:rPr>
              <a:t>智能的设备管理</a:t>
            </a:r>
            <a:endParaRPr sz="1600">
              <a:latin typeface="微软雅黑" panose="020B0503020204020204" charset="-122"/>
              <a:cs typeface="微软雅黑" panose="020B0503020204020204" charset="-122"/>
            </a:endParaRPr>
          </a:p>
          <a:p>
            <a:pPr algn="ctr">
              <a:lnSpc>
                <a:spcPct val="100000"/>
              </a:lnSpc>
              <a:spcBef>
                <a:spcPts val="960"/>
              </a:spcBef>
            </a:pPr>
            <a:r>
              <a:rPr sz="1600" b="1" spc="-25" dirty="0">
                <a:solidFill>
                  <a:srgbClr val="EC7C30"/>
                </a:solidFill>
                <a:latin typeface="微软雅黑" panose="020B0503020204020204" charset="-122"/>
                <a:cs typeface="微软雅黑" panose="020B0503020204020204" charset="-122"/>
              </a:rPr>
              <a:t>设备健康状态监测+异常分析</a:t>
            </a:r>
            <a:endParaRPr sz="1600">
              <a:latin typeface="微软雅黑" panose="020B0503020204020204" charset="-122"/>
              <a:cs typeface="微软雅黑" panose="020B0503020204020204" charset="-122"/>
            </a:endParaRPr>
          </a:p>
        </p:txBody>
      </p:sp>
      <p:pic>
        <p:nvPicPr>
          <p:cNvPr id="15" name="object 15"/>
          <p:cNvPicPr/>
          <p:nvPr/>
        </p:nvPicPr>
        <p:blipFill>
          <a:blip r:embed="rId5" cstate="print"/>
          <a:stretch>
            <a:fillRect/>
          </a:stretch>
        </p:blipFill>
        <p:spPr>
          <a:xfrm>
            <a:off x="5353339" y="5789546"/>
            <a:ext cx="1489495" cy="644968"/>
          </a:xfrm>
          <a:prstGeom prst="rect">
            <a:avLst/>
          </a:prstGeom>
        </p:spPr>
      </p:pic>
      <p:sp>
        <p:nvSpPr>
          <p:cNvPr id="16" name="object 16"/>
          <p:cNvSpPr txBox="1"/>
          <p:nvPr/>
        </p:nvSpPr>
        <p:spPr>
          <a:xfrm>
            <a:off x="5371896" y="5614187"/>
            <a:ext cx="1447165" cy="756920"/>
          </a:xfrm>
          <a:prstGeom prst="rect">
            <a:avLst/>
          </a:prstGeom>
        </p:spPr>
        <p:txBody>
          <a:bodyPr vert="horz" wrap="square" lIns="0" tIns="12700" rIns="0" bIns="0" rtlCol="0">
            <a:spAutoFit/>
          </a:bodyPr>
          <a:lstStyle/>
          <a:p>
            <a:pPr marL="240030" marR="5080" indent="-227330">
              <a:lnSpc>
                <a:spcPct val="150000"/>
              </a:lnSpc>
              <a:spcBef>
                <a:spcPts val="100"/>
              </a:spcBef>
            </a:pPr>
            <a:r>
              <a:rPr sz="1600" b="1" spc="-25" dirty="0">
                <a:solidFill>
                  <a:srgbClr val="4F81BC"/>
                </a:solidFill>
                <a:latin typeface="微软雅黑" panose="020B0503020204020204" charset="-122"/>
                <a:cs typeface="微软雅黑" panose="020B0503020204020204" charset="-122"/>
              </a:rPr>
              <a:t>实时的异常监控</a:t>
            </a:r>
            <a:r>
              <a:rPr sz="1600" b="1" spc="-30" dirty="0">
                <a:solidFill>
                  <a:srgbClr val="4F81BC"/>
                </a:solidFill>
                <a:latin typeface="微软雅黑" panose="020B0503020204020204" charset="-122"/>
                <a:cs typeface="微软雅黑" panose="020B0503020204020204" charset="-122"/>
              </a:rPr>
              <a:t>邮件+短信</a:t>
            </a:r>
            <a:endParaRPr sz="1600">
              <a:latin typeface="微软雅黑" panose="020B0503020204020204" charset="-122"/>
              <a:cs typeface="微软雅黑" panose="020B0503020204020204" charset="-122"/>
            </a:endParaRPr>
          </a:p>
        </p:txBody>
      </p:sp>
      <p:grpSp>
        <p:nvGrpSpPr>
          <p:cNvPr id="17" name="object 17"/>
          <p:cNvGrpSpPr/>
          <p:nvPr/>
        </p:nvGrpSpPr>
        <p:grpSpPr>
          <a:xfrm>
            <a:off x="5740908" y="4853406"/>
            <a:ext cx="710565" cy="711200"/>
            <a:chOff x="5740908" y="4853406"/>
            <a:chExt cx="710565" cy="711200"/>
          </a:xfrm>
        </p:grpSpPr>
        <p:sp>
          <p:nvSpPr>
            <p:cNvPr id="18" name="object 18"/>
            <p:cNvSpPr/>
            <p:nvPr/>
          </p:nvSpPr>
          <p:spPr>
            <a:xfrm>
              <a:off x="5740908" y="4853406"/>
              <a:ext cx="710565" cy="711200"/>
            </a:xfrm>
            <a:custGeom>
              <a:avLst/>
              <a:gdLst/>
              <a:ahLst/>
              <a:cxnLst/>
              <a:rect l="l" t="t" r="r" b="b"/>
              <a:pathLst>
                <a:path w="710564" h="711200">
                  <a:moveTo>
                    <a:pt x="355091" y="710717"/>
                  </a:moveTo>
                  <a:lnTo>
                    <a:pt x="306907" y="707359"/>
                  </a:lnTo>
                  <a:lnTo>
                    <a:pt x="260693" y="697820"/>
                  </a:lnTo>
                  <a:lnTo>
                    <a:pt x="216871" y="682525"/>
                  </a:lnTo>
                  <a:lnTo>
                    <a:pt x="175866" y="661895"/>
                  </a:lnTo>
                  <a:lnTo>
                    <a:pt x="138101" y="636355"/>
                  </a:lnTo>
                  <a:lnTo>
                    <a:pt x="103998" y="606328"/>
                  </a:lnTo>
                  <a:lnTo>
                    <a:pt x="73982" y="572236"/>
                  </a:lnTo>
                  <a:lnTo>
                    <a:pt x="48474" y="534503"/>
                  </a:lnTo>
                  <a:lnTo>
                    <a:pt x="27899" y="493552"/>
                  </a:lnTo>
                  <a:lnTo>
                    <a:pt x="12679" y="449807"/>
                  </a:lnTo>
                  <a:lnTo>
                    <a:pt x="3238" y="403690"/>
                  </a:lnTo>
                  <a:lnTo>
                    <a:pt x="0" y="355625"/>
                  </a:lnTo>
                  <a:lnTo>
                    <a:pt x="3238" y="307321"/>
                  </a:lnTo>
                  <a:lnTo>
                    <a:pt x="12679" y="261007"/>
                  </a:lnTo>
                  <a:lnTo>
                    <a:pt x="27899" y="217103"/>
                  </a:lnTo>
                  <a:lnTo>
                    <a:pt x="48474" y="176033"/>
                  </a:lnTo>
                  <a:lnTo>
                    <a:pt x="73982" y="138216"/>
                  </a:lnTo>
                  <a:lnTo>
                    <a:pt x="103998" y="104074"/>
                  </a:lnTo>
                  <a:lnTo>
                    <a:pt x="138101" y="74029"/>
                  </a:lnTo>
                  <a:lnTo>
                    <a:pt x="175866" y="48502"/>
                  </a:lnTo>
                  <a:lnTo>
                    <a:pt x="216871" y="27914"/>
                  </a:lnTo>
                  <a:lnTo>
                    <a:pt x="260693" y="12687"/>
                  </a:lnTo>
                  <a:lnTo>
                    <a:pt x="306907" y="3242"/>
                  </a:lnTo>
                  <a:lnTo>
                    <a:pt x="355091" y="0"/>
                  </a:lnTo>
                  <a:lnTo>
                    <a:pt x="355091" y="533"/>
                  </a:lnTo>
                  <a:lnTo>
                    <a:pt x="403276" y="3652"/>
                  </a:lnTo>
                  <a:lnTo>
                    <a:pt x="449490" y="12993"/>
                  </a:lnTo>
                  <a:lnTo>
                    <a:pt x="493312" y="28131"/>
                  </a:lnTo>
                  <a:lnTo>
                    <a:pt x="534317" y="48641"/>
                  </a:lnTo>
                  <a:lnTo>
                    <a:pt x="572083" y="74098"/>
                  </a:lnTo>
                  <a:lnTo>
                    <a:pt x="606186" y="104076"/>
                  </a:lnTo>
                  <a:lnTo>
                    <a:pt x="636204" y="138151"/>
                  </a:lnTo>
                  <a:lnTo>
                    <a:pt x="661713" y="175898"/>
                  </a:lnTo>
                  <a:lnTo>
                    <a:pt x="682290" y="216892"/>
                  </a:lnTo>
                  <a:lnTo>
                    <a:pt x="697511" y="260708"/>
                  </a:lnTo>
                  <a:lnTo>
                    <a:pt x="706954" y="306920"/>
                  </a:lnTo>
                  <a:lnTo>
                    <a:pt x="710196" y="355104"/>
                  </a:lnTo>
                  <a:lnTo>
                    <a:pt x="706954" y="403289"/>
                  </a:lnTo>
                  <a:lnTo>
                    <a:pt x="697511" y="449503"/>
                  </a:lnTo>
                  <a:lnTo>
                    <a:pt x="682290" y="493325"/>
                  </a:lnTo>
                  <a:lnTo>
                    <a:pt x="661713" y="534330"/>
                  </a:lnTo>
                  <a:lnTo>
                    <a:pt x="636204" y="572096"/>
                  </a:lnTo>
                  <a:lnTo>
                    <a:pt x="606186" y="606199"/>
                  </a:lnTo>
                  <a:lnTo>
                    <a:pt x="572083" y="636217"/>
                  </a:lnTo>
                  <a:lnTo>
                    <a:pt x="534317" y="661725"/>
                  </a:lnTo>
                  <a:lnTo>
                    <a:pt x="493312" y="682302"/>
                  </a:lnTo>
                  <a:lnTo>
                    <a:pt x="449490" y="697524"/>
                  </a:lnTo>
                  <a:lnTo>
                    <a:pt x="403276" y="706967"/>
                  </a:lnTo>
                  <a:lnTo>
                    <a:pt x="355091" y="710209"/>
                  </a:lnTo>
                  <a:lnTo>
                    <a:pt x="355091" y="710717"/>
                  </a:lnTo>
                  <a:close/>
                </a:path>
              </a:pathLst>
            </a:custGeom>
            <a:solidFill>
              <a:srgbClr val="5B9BD4"/>
            </a:solidFill>
          </p:spPr>
          <p:txBody>
            <a:bodyPr wrap="square" lIns="0" tIns="0" rIns="0" bIns="0" rtlCol="0"/>
            <a:lstStyle/>
            <a:p/>
          </p:txBody>
        </p:sp>
        <p:sp>
          <p:nvSpPr>
            <p:cNvPr id="19" name="object 19"/>
            <p:cNvSpPr/>
            <p:nvPr/>
          </p:nvSpPr>
          <p:spPr>
            <a:xfrm>
              <a:off x="5888469" y="5054701"/>
              <a:ext cx="415290" cy="307975"/>
            </a:xfrm>
            <a:custGeom>
              <a:avLst/>
              <a:gdLst/>
              <a:ahLst/>
              <a:cxnLst/>
              <a:rect l="l" t="t" r="r" b="b"/>
              <a:pathLst>
                <a:path w="415289" h="307975">
                  <a:moveTo>
                    <a:pt x="399592" y="244944"/>
                  </a:moveTo>
                  <a:lnTo>
                    <a:pt x="146494" y="244944"/>
                  </a:lnTo>
                  <a:lnTo>
                    <a:pt x="137515" y="243306"/>
                  </a:lnTo>
                  <a:lnTo>
                    <a:pt x="131838" y="237629"/>
                  </a:lnTo>
                  <a:lnTo>
                    <a:pt x="131025" y="228663"/>
                  </a:lnTo>
                  <a:lnTo>
                    <a:pt x="131025" y="139954"/>
                  </a:lnTo>
                  <a:lnTo>
                    <a:pt x="11391" y="139954"/>
                  </a:lnTo>
                  <a:lnTo>
                    <a:pt x="4076" y="139141"/>
                  </a:lnTo>
                  <a:lnTo>
                    <a:pt x="1654" y="136144"/>
                  </a:lnTo>
                  <a:lnTo>
                    <a:pt x="800" y="134988"/>
                  </a:lnTo>
                  <a:lnTo>
                    <a:pt x="171" y="129311"/>
                  </a:lnTo>
                  <a:lnTo>
                    <a:pt x="49" y="128206"/>
                  </a:lnTo>
                  <a:lnTo>
                    <a:pt x="0" y="11391"/>
                  </a:lnTo>
                  <a:lnTo>
                    <a:pt x="11391" y="0"/>
                  </a:lnTo>
                  <a:lnTo>
                    <a:pt x="204266" y="0"/>
                  </a:lnTo>
                  <a:lnTo>
                    <a:pt x="211607" y="825"/>
                  </a:lnTo>
                  <a:lnTo>
                    <a:pt x="214833" y="4902"/>
                  </a:lnTo>
                  <a:lnTo>
                    <a:pt x="215658" y="11391"/>
                  </a:lnTo>
                  <a:lnTo>
                    <a:pt x="215658" y="40347"/>
                  </a:lnTo>
                  <a:lnTo>
                    <a:pt x="48323" y="40347"/>
                  </a:lnTo>
                  <a:lnTo>
                    <a:pt x="38315" y="41465"/>
                  </a:lnTo>
                  <a:lnTo>
                    <a:pt x="32778" y="45910"/>
                  </a:lnTo>
                  <a:lnTo>
                    <a:pt x="31673" y="55930"/>
                  </a:lnTo>
                  <a:lnTo>
                    <a:pt x="33896" y="64795"/>
                  </a:lnTo>
                  <a:lnTo>
                    <a:pt x="39458" y="70358"/>
                  </a:lnTo>
                  <a:lnTo>
                    <a:pt x="48323" y="72580"/>
                  </a:lnTo>
                  <a:lnTo>
                    <a:pt x="414779" y="72580"/>
                  </a:lnTo>
                  <a:lnTo>
                    <a:pt x="415061" y="75692"/>
                  </a:lnTo>
                  <a:lnTo>
                    <a:pt x="415061" y="122529"/>
                  </a:lnTo>
                  <a:lnTo>
                    <a:pt x="360362" y="122529"/>
                  </a:lnTo>
                  <a:lnTo>
                    <a:pt x="358764" y="123672"/>
                  </a:lnTo>
                  <a:lnTo>
                    <a:pt x="184683" y="123672"/>
                  </a:lnTo>
                  <a:lnTo>
                    <a:pt x="174447" y="124790"/>
                  </a:lnTo>
                  <a:lnTo>
                    <a:pt x="168808" y="129311"/>
                  </a:lnTo>
                  <a:lnTo>
                    <a:pt x="167710" y="139141"/>
                  </a:lnTo>
                  <a:lnTo>
                    <a:pt x="167766" y="139954"/>
                  </a:lnTo>
                  <a:lnTo>
                    <a:pt x="169925" y="148602"/>
                  </a:lnTo>
                  <a:lnTo>
                    <a:pt x="175602" y="154266"/>
                  </a:lnTo>
                  <a:lnTo>
                    <a:pt x="184683" y="156527"/>
                  </a:lnTo>
                  <a:lnTo>
                    <a:pt x="415061" y="156527"/>
                  </a:lnTo>
                  <a:lnTo>
                    <a:pt x="415061" y="228663"/>
                  </a:lnTo>
                  <a:lnTo>
                    <a:pt x="413435" y="237629"/>
                  </a:lnTo>
                  <a:lnTo>
                    <a:pt x="408533" y="243306"/>
                  </a:lnTo>
                  <a:lnTo>
                    <a:pt x="399592" y="244944"/>
                  </a:lnTo>
                  <a:close/>
                </a:path>
                <a:path w="415289" h="307975">
                  <a:moveTo>
                    <a:pt x="414779" y="72580"/>
                  </a:moveTo>
                  <a:lnTo>
                    <a:pt x="167182" y="72580"/>
                  </a:lnTo>
                  <a:lnTo>
                    <a:pt x="176085" y="71462"/>
                  </a:lnTo>
                  <a:lnTo>
                    <a:pt x="181610" y="65900"/>
                  </a:lnTo>
                  <a:lnTo>
                    <a:pt x="182727" y="55930"/>
                  </a:lnTo>
                  <a:lnTo>
                    <a:pt x="181610" y="47028"/>
                  </a:lnTo>
                  <a:lnTo>
                    <a:pt x="177190" y="41465"/>
                  </a:lnTo>
                  <a:lnTo>
                    <a:pt x="167182" y="40347"/>
                  </a:lnTo>
                  <a:lnTo>
                    <a:pt x="215658" y="40347"/>
                  </a:lnTo>
                  <a:lnTo>
                    <a:pt x="215658" y="60223"/>
                  </a:lnTo>
                  <a:lnTo>
                    <a:pt x="399592" y="60223"/>
                  </a:lnTo>
                  <a:lnTo>
                    <a:pt x="408533" y="61861"/>
                  </a:lnTo>
                  <a:lnTo>
                    <a:pt x="414248" y="66713"/>
                  </a:lnTo>
                  <a:lnTo>
                    <a:pt x="414578" y="70358"/>
                  </a:lnTo>
                  <a:lnTo>
                    <a:pt x="414678" y="71462"/>
                  </a:lnTo>
                  <a:lnTo>
                    <a:pt x="414779" y="72580"/>
                  </a:lnTo>
                  <a:close/>
                </a:path>
                <a:path w="415289" h="307975">
                  <a:moveTo>
                    <a:pt x="415061" y="156527"/>
                  </a:moveTo>
                  <a:lnTo>
                    <a:pt x="363740" y="156527"/>
                  </a:lnTo>
                  <a:lnTo>
                    <a:pt x="372821" y="155384"/>
                  </a:lnTo>
                  <a:lnTo>
                    <a:pt x="378498" y="149745"/>
                  </a:lnTo>
                  <a:lnTo>
                    <a:pt x="379571" y="139954"/>
                  </a:lnTo>
                  <a:lnTo>
                    <a:pt x="379615" y="136144"/>
                  </a:lnTo>
                  <a:lnTo>
                    <a:pt x="378498" y="131572"/>
                  </a:lnTo>
                  <a:lnTo>
                    <a:pt x="375081" y="128206"/>
                  </a:lnTo>
                  <a:lnTo>
                    <a:pt x="367144" y="122529"/>
                  </a:lnTo>
                  <a:lnTo>
                    <a:pt x="415061" y="122529"/>
                  </a:lnTo>
                  <a:lnTo>
                    <a:pt x="415061" y="156527"/>
                  </a:lnTo>
                  <a:close/>
                </a:path>
                <a:path w="415289" h="307975">
                  <a:moveTo>
                    <a:pt x="363740" y="156527"/>
                  </a:moveTo>
                  <a:lnTo>
                    <a:pt x="305955" y="156527"/>
                  </a:lnTo>
                  <a:lnTo>
                    <a:pt x="315010" y="155384"/>
                  </a:lnTo>
                  <a:lnTo>
                    <a:pt x="320675" y="149745"/>
                  </a:lnTo>
                  <a:lnTo>
                    <a:pt x="321784" y="139954"/>
                  </a:lnTo>
                  <a:lnTo>
                    <a:pt x="321778" y="139141"/>
                  </a:lnTo>
                  <a:lnTo>
                    <a:pt x="320675" y="130467"/>
                  </a:lnTo>
                  <a:lnTo>
                    <a:pt x="316153" y="124790"/>
                  </a:lnTo>
                  <a:lnTo>
                    <a:pt x="305955" y="123672"/>
                  </a:lnTo>
                  <a:lnTo>
                    <a:pt x="358764" y="123672"/>
                  </a:lnTo>
                  <a:lnTo>
                    <a:pt x="347947" y="139954"/>
                  </a:lnTo>
                  <a:lnTo>
                    <a:pt x="348884" y="148602"/>
                  </a:lnTo>
                  <a:lnTo>
                    <a:pt x="349008" y="149745"/>
                  </a:lnTo>
                  <a:lnTo>
                    <a:pt x="353542" y="155384"/>
                  </a:lnTo>
                  <a:lnTo>
                    <a:pt x="363740" y="156527"/>
                  </a:lnTo>
                  <a:close/>
                </a:path>
                <a:path w="415289" h="307975">
                  <a:moveTo>
                    <a:pt x="86258" y="185534"/>
                  </a:moveTo>
                  <a:lnTo>
                    <a:pt x="82994" y="184721"/>
                  </a:lnTo>
                  <a:lnTo>
                    <a:pt x="79590" y="184048"/>
                  </a:lnTo>
                  <a:lnTo>
                    <a:pt x="40678" y="139954"/>
                  </a:lnTo>
                  <a:lnTo>
                    <a:pt x="97650" y="139954"/>
                  </a:lnTo>
                  <a:lnTo>
                    <a:pt x="97650" y="173329"/>
                  </a:lnTo>
                  <a:lnTo>
                    <a:pt x="96837" y="180670"/>
                  </a:lnTo>
                  <a:lnTo>
                    <a:pt x="92786" y="184721"/>
                  </a:lnTo>
                  <a:lnTo>
                    <a:pt x="86258" y="185534"/>
                  </a:lnTo>
                  <a:close/>
                </a:path>
                <a:path w="415289" h="307975">
                  <a:moveTo>
                    <a:pt x="301104" y="307606"/>
                  </a:moveTo>
                  <a:lnTo>
                    <a:pt x="292163" y="305981"/>
                  </a:lnTo>
                  <a:lnTo>
                    <a:pt x="287261" y="301091"/>
                  </a:lnTo>
                  <a:lnTo>
                    <a:pt x="285635" y="292150"/>
                  </a:lnTo>
                  <a:lnTo>
                    <a:pt x="285635" y="244944"/>
                  </a:lnTo>
                  <a:lnTo>
                    <a:pt x="362140" y="244944"/>
                  </a:lnTo>
                  <a:lnTo>
                    <a:pt x="313334" y="301904"/>
                  </a:lnTo>
                  <a:lnTo>
                    <a:pt x="309257" y="305168"/>
                  </a:lnTo>
                  <a:lnTo>
                    <a:pt x="305181" y="306793"/>
                  </a:lnTo>
                  <a:lnTo>
                    <a:pt x="301104" y="307606"/>
                  </a:lnTo>
                  <a:close/>
                </a:path>
              </a:pathLst>
            </a:custGeom>
            <a:solidFill>
              <a:srgbClr val="FFFFFF"/>
            </a:solidFill>
          </p:spPr>
          <p:txBody>
            <a:bodyPr wrap="square" lIns="0" tIns="0" rIns="0" bIns="0" rtlCol="0"/>
            <a:lstStyle/>
            <a:p/>
          </p:txBody>
        </p:sp>
      </p:grpSp>
      <p:pic>
        <p:nvPicPr>
          <p:cNvPr id="20" name="object 20"/>
          <p:cNvPicPr/>
          <p:nvPr/>
        </p:nvPicPr>
        <p:blipFill>
          <a:blip r:embed="rId6" cstate="print"/>
          <a:stretch>
            <a:fillRect/>
          </a:stretch>
        </p:blipFill>
        <p:spPr>
          <a:xfrm>
            <a:off x="3248647" y="5167033"/>
            <a:ext cx="1158074" cy="345439"/>
          </a:xfrm>
          <a:prstGeom prst="rect">
            <a:avLst/>
          </a:prstGeom>
        </p:spPr>
      </p:pic>
      <p:pic>
        <p:nvPicPr>
          <p:cNvPr id="21" name="object 21"/>
          <p:cNvPicPr/>
          <p:nvPr/>
        </p:nvPicPr>
        <p:blipFill>
          <a:blip r:embed="rId7" cstate="print"/>
          <a:stretch>
            <a:fillRect/>
          </a:stretch>
        </p:blipFill>
        <p:spPr>
          <a:xfrm>
            <a:off x="7831137" y="5147284"/>
            <a:ext cx="1157985" cy="346544"/>
          </a:xfrm>
          <a:prstGeom prst="rect">
            <a:avLst/>
          </a:prstGeom>
        </p:spPr>
      </p:pic>
      <p:pic>
        <p:nvPicPr>
          <p:cNvPr id="22" name="object 22"/>
          <p:cNvPicPr/>
          <p:nvPr/>
        </p:nvPicPr>
        <p:blipFill>
          <a:blip r:embed="rId8" cstate="print"/>
          <a:stretch>
            <a:fillRect/>
          </a:stretch>
        </p:blipFill>
        <p:spPr>
          <a:xfrm>
            <a:off x="175260" y="998219"/>
            <a:ext cx="11777472" cy="3639312"/>
          </a:xfrm>
          <a:prstGeom prst="rect">
            <a:avLst/>
          </a:prstGeom>
        </p:spPr>
      </p:pic>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615"/>
              </a:lnSpc>
            </a:pPr>
            <a:fld id="{81D60167-4931-47E6-BA6A-407CBD079E47}" type="slidenum">
              <a:rPr spc="-25" dirty="0"/>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16864" y="285066"/>
            <a:ext cx="1354185" cy="458635"/>
          </a:xfrm>
          <a:prstGeom prst="rect">
            <a:avLst/>
          </a:prstGeom>
        </p:spPr>
      </p:pic>
      <p:pic>
        <p:nvPicPr>
          <p:cNvPr id="3" name="object 3"/>
          <p:cNvPicPr/>
          <p:nvPr/>
        </p:nvPicPr>
        <p:blipFill>
          <a:blip r:embed="rId2" cstate="print"/>
          <a:stretch>
            <a:fillRect/>
          </a:stretch>
        </p:blipFill>
        <p:spPr>
          <a:xfrm>
            <a:off x="335279" y="807719"/>
            <a:ext cx="11519916" cy="67055"/>
          </a:xfrm>
          <a:prstGeom prst="rect">
            <a:avLst/>
          </a:prstGeom>
        </p:spPr>
      </p:pic>
      <p:sp>
        <p:nvSpPr>
          <p:cNvPr id="4" name="object 4"/>
          <p:cNvSpPr txBox="1">
            <a:spLocks noGrp="1"/>
          </p:cNvSpPr>
          <p:nvPr>
            <p:ph type="title"/>
          </p:nvPr>
        </p:nvSpPr>
        <p:spPr>
          <a:xfrm>
            <a:off x="414096" y="169837"/>
            <a:ext cx="5742940" cy="451484"/>
          </a:xfrm>
          <a:prstGeom prst="rect">
            <a:avLst/>
          </a:prstGeom>
        </p:spPr>
        <p:txBody>
          <a:bodyPr vert="horz" wrap="square" lIns="0" tIns="12065" rIns="0" bIns="0" rtlCol="0">
            <a:spAutoFit/>
          </a:bodyPr>
          <a:lstStyle/>
          <a:p>
            <a:pPr marL="12700">
              <a:lnSpc>
                <a:spcPct val="100000"/>
              </a:lnSpc>
              <a:spcBef>
                <a:spcPts val="95"/>
              </a:spcBef>
            </a:pPr>
            <a:r>
              <a:rPr spc="-40" dirty="0"/>
              <a:t>项目案例—华辉活性炭股份有限公司</a:t>
            </a:r>
            <a:endParaRPr spc="-40" dirty="0"/>
          </a:p>
        </p:txBody>
      </p:sp>
      <p:pic>
        <p:nvPicPr>
          <p:cNvPr id="5" name="object 5"/>
          <p:cNvPicPr/>
          <p:nvPr/>
        </p:nvPicPr>
        <p:blipFill>
          <a:blip r:embed="rId3" cstate="print"/>
          <a:stretch>
            <a:fillRect/>
          </a:stretch>
        </p:blipFill>
        <p:spPr>
          <a:xfrm>
            <a:off x="432816" y="1008888"/>
            <a:ext cx="5042916" cy="2758440"/>
          </a:xfrm>
          <a:prstGeom prst="rect">
            <a:avLst/>
          </a:prstGeom>
        </p:spPr>
      </p:pic>
      <p:pic>
        <p:nvPicPr>
          <p:cNvPr id="6" name="object 6"/>
          <p:cNvPicPr/>
          <p:nvPr/>
        </p:nvPicPr>
        <p:blipFill>
          <a:blip r:embed="rId4" cstate="print"/>
          <a:stretch>
            <a:fillRect/>
          </a:stretch>
        </p:blipFill>
        <p:spPr>
          <a:xfrm>
            <a:off x="432816" y="3925823"/>
            <a:ext cx="5044440" cy="2665476"/>
          </a:xfrm>
          <a:prstGeom prst="rect">
            <a:avLst/>
          </a:prstGeom>
        </p:spPr>
      </p:pic>
      <p:sp>
        <p:nvSpPr>
          <p:cNvPr id="7" name="object 7"/>
          <p:cNvSpPr txBox="1">
            <a:spLocks noGrp="1"/>
          </p:cNvSpPr>
          <p:nvPr>
            <p:ph type="body" idx="1"/>
          </p:nvPr>
        </p:nvSpPr>
        <p:spPr>
          <a:prstGeom prst="rect">
            <a:avLst/>
          </a:prstGeom>
        </p:spPr>
        <p:txBody>
          <a:bodyPr vert="horz" wrap="square" lIns="0" tIns="118745" rIns="0" bIns="0" rtlCol="0">
            <a:spAutoFit/>
          </a:bodyPr>
          <a:lstStyle/>
          <a:p>
            <a:pPr marL="508635" indent="-495935">
              <a:lnSpc>
                <a:spcPct val="100000"/>
              </a:lnSpc>
              <a:spcBef>
                <a:spcPts val="935"/>
              </a:spcBef>
              <a:buFont typeface="Wingdings" panose="05000000000000000000"/>
              <a:buChar char=""/>
              <a:tabLst>
                <a:tab pos="508000" algn="l"/>
              </a:tabLst>
            </a:pPr>
            <a:r>
              <a:rPr spc="-15" dirty="0"/>
              <a:t>企业建设生产运行监测平台，对企业用电、水、燃气、蒸汽等</a:t>
            </a:r>
            <a:endParaRPr spc="-15" dirty="0"/>
          </a:p>
          <a:p>
            <a:pPr marL="69850" marR="5080">
              <a:lnSpc>
                <a:spcPct val="150000"/>
              </a:lnSpc>
            </a:pPr>
            <a:r>
              <a:rPr spc="-15" dirty="0"/>
              <a:t>能源消耗的关键节点加装二次智能数据采集设备，实现企业用能管理、精准故障诊断、实时负荷预测与碳计量等功能，辅助企业实施节能改</a:t>
            </a:r>
            <a:r>
              <a:rPr dirty="0"/>
              <a:t> </a:t>
            </a:r>
            <a:r>
              <a:rPr spc="-20" dirty="0"/>
              <a:t>造 。</a:t>
            </a:r>
            <a:endParaRPr spc="-20" dirty="0"/>
          </a:p>
          <a:p>
            <a:pPr marL="69850" marR="151765" indent="-57150" algn="just">
              <a:lnSpc>
                <a:spcPct val="150000"/>
              </a:lnSpc>
              <a:spcBef>
                <a:spcPts val="1000"/>
              </a:spcBef>
              <a:buFont typeface="Wingdings" panose="05000000000000000000"/>
              <a:buChar char=""/>
              <a:tabLst>
                <a:tab pos="69850" algn="l"/>
                <a:tab pos="455930" algn="l"/>
              </a:tabLst>
            </a:pPr>
            <a:r>
              <a:rPr spc="-15" dirty="0"/>
              <a:t>	工业设备健康监测平台，设备维护和管理人员远程监测设备健康状态，减少巡检人数和汇报流程。集设备全生命周期健康数据，为设</a:t>
            </a:r>
            <a:r>
              <a:rPr spc="-10" dirty="0"/>
              <a:t>备管理系统提供数据来源和标准API</a:t>
            </a:r>
            <a:r>
              <a:rPr spc="-15" dirty="0"/>
              <a:t>，减少设备和生产管理成本。</a:t>
            </a:r>
            <a:endParaRPr spc="-15" dirty="0"/>
          </a:p>
          <a:p>
            <a:pPr marL="69850" marR="5080" indent="-51435">
              <a:lnSpc>
                <a:spcPct val="150000"/>
              </a:lnSpc>
              <a:spcBef>
                <a:spcPts val="1000"/>
              </a:spcBef>
              <a:buFont typeface="Wingdings" panose="05000000000000000000"/>
              <a:buChar char=""/>
              <a:tabLst>
                <a:tab pos="69850" algn="l"/>
                <a:tab pos="514350" algn="l"/>
              </a:tabLst>
            </a:pPr>
            <a:r>
              <a:rPr spc="-10" dirty="0"/>
              <a:t>	部署视频AI边缘计算终端，在原有视频监控系统中实现AI</a:t>
            </a:r>
            <a:r>
              <a:rPr spc="-25" dirty="0"/>
              <a:t>功能，</a:t>
            </a:r>
            <a:r>
              <a:rPr spc="-15" dirty="0"/>
              <a:t>实现人员吸烟、不带安全帽、人员离岗、烟火检测、危险源智能监控，结合现场音柱，及时提醒播报，有效杜绝安全事故的发生</a:t>
            </a:r>
            <a:endParaRPr spc="-15" dirty="0"/>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615"/>
              </a:lnSpc>
            </a:pPr>
            <a:fld id="{81D60167-4931-47E6-BA6A-407CBD079E47}" type="slidenum">
              <a:rPr spc="-25" dirty="0"/>
            </a:fld>
            <a:endParaRPr spc="-25" dirty="0"/>
          </a:p>
        </p:txBody>
      </p:sp>
      <p:sp>
        <p:nvSpPr>
          <p:cNvPr id="8" name="object 8"/>
          <p:cNvSpPr txBox="1"/>
          <p:nvPr/>
        </p:nvSpPr>
        <p:spPr>
          <a:xfrm>
            <a:off x="583565" y="1845945"/>
            <a:ext cx="117348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C00000"/>
                </a:solidFill>
                <a:latin typeface="宋体" panose="02010600030101010101" pitchFamily="2" charset="-122"/>
                <a:cs typeface="宋体" panose="02010600030101010101" pitchFamily="2" charset="-122"/>
              </a:rPr>
              <a:t>项目成效：</a:t>
            </a:r>
            <a:endParaRPr sz="1800">
              <a:latin typeface="宋体" panose="02010600030101010101" pitchFamily="2" charset="-122"/>
              <a:cs typeface="宋体" panose="02010600030101010101" pitchFamily="2" charset="-122"/>
            </a:endParaRPr>
          </a:p>
        </p:txBody>
      </p:sp>
      <p:sp>
        <p:nvSpPr>
          <p:cNvPr id="9" name="object 9"/>
          <p:cNvSpPr txBox="1"/>
          <p:nvPr/>
        </p:nvSpPr>
        <p:spPr>
          <a:xfrm>
            <a:off x="6225540" y="1008888"/>
            <a:ext cx="1359535" cy="417830"/>
          </a:xfrm>
          <a:prstGeom prst="rect">
            <a:avLst/>
          </a:prstGeom>
          <a:solidFill>
            <a:srgbClr val="C00000"/>
          </a:solidFill>
        </p:spPr>
        <p:txBody>
          <a:bodyPr vert="horz" wrap="square" lIns="0" tIns="41910" rIns="0" bIns="0" rtlCol="0">
            <a:spAutoFit/>
          </a:bodyPr>
          <a:lstStyle/>
          <a:p>
            <a:pPr marL="168910">
              <a:lnSpc>
                <a:spcPct val="100000"/>
              </a:lnSpc>
              <a:spcBef>
                <a:spcPts val="330"/>
              </a:spcBef>
            </a:pPr>
            <a:r>
              <a:rPr sz="2000" spc="-15" dirty="0">
                <a:solidFill>
                  <a:srgbClr val="FFFFFF"/>
                </a:solidFill>
                <a:latin typeface="宋体" panose="02010600030101010101" pitchFamily="2" charset="-122"/>
                <a:cs typeface="宋体" panose="02010600030101010101" pitchFamily="2" charset="-122"/>
              </a:rPr>
              <a:t>项目背景</a:t>
            </a:r>
            <a:endParaRPr sz="2000">
              <a:latin typeface="宋体" panose="02010600030101010101" pitchFamily="2" charset="-122"/>
              <a:cs typeface="宋体" panose="02010600030101010101" pitchFamily="2" charset="-122"/>
            </a:endParaRPr>
          </a:p>
        </p:txBody>
      </p:sp>
      <p:sp>
        <p:nvSpPr>
          <p:cNvPr id="10" name="object 10"/>
          <p:cNvSpPr txBox="1"/>
          <p:nvPr/>
        </p:nvSpPr>
        <p:spPr>
          <a:xfrm>
            <a:off x="6225540" y="2679192"/>
            <a:ext cx="1359535" cy="399415"/>
          </a:xfrm>
          <a:prstGeom prst="rect">
            <a:avLst/>
          </a:prstGeom>
          <a:solidFill>
            <a:srgbClr val="C00000"/>
          </a:solidFill>
        </p:spPr>
        <p:txBody>
          <a:bodyPr vert="horz" wrap="square" lIns="0" tIns="32384" rIns="0" bIns="0" rtlCol="0">
            <a:spAutoFit/>
          </a:bodyPr>
          <a:lstStyle/>
          <a:p>
            <a:pPr marL="168910">
              <a:lnSpc>
                <a:spcPct val="100000"/>
              </a:lnSpc>
              <a:spcBef>
                <a:spcPts val="255"/>
              </a:spcBef>
            </a:pPr>
            <a:r>
              <a:rPr sz="2000" spc="-15" dirty="0">
                <a:solidFill>
                  <a:srgbClr val="FFFFFF"/>
                </a:solidFill>
                <a:latin typeface="宋体" panose="02010600030101010101" pitchFamily="2" charset="-122"/>
                <a:cs typeface="宋体" panose="02010600030101010101" pitchFamily="2" charset="-122"/>
              </a:rPr>
              <a:t>解决方案</a:t>
            </a:r>
            <a:endParaRPr sz="2000">
              <a:latin typeface="宋体" panose="02010600030101010101" pitchFamily="2" charset="-122"/>
              <a:cs typeface="宋体" panose="02010600030101010101" pitchFamily="2" charset="-122"/>
            </a:endParaRPr>
          </a:p>
        </p:txBody>
      </p:sp>
      <p:sp>
        <p:nvSpPr>
          <p:cNvPr id="11" name="object 11"/>
          <p:cNvSpPr txBox="1"/>
          <p:nvPr/>
        </p:nvSpPr>
        <p:spPr>
          <a:xfrm>
            <a:off x="6141084" y="1691767"/>
            <a:ext cx="5537835" cy="985519"/>
          </a:xfrm>
          <a:prstGeom prst="rect">
            <a:avLst/>
          </a:prstGeom>
        </p:spPr>
        <p:txBody>
          <a:bodyPr vert="horz" wrap="square" lIns="0" tIns="12065" rIns="0" bIns="0" rtlCol="0">
            <a:spAutoFit/>
          </a:bodyPr>
          <a:lstStyle/>
          <a:p>
            <a:pPr marL="12700" marR="5080" indent="263525">
              <a:lnSpc>
                <a:spcPct val="150000"/>
              </a:lnSpc>
              <a:spcBef>
                <a:spcPts val="95"/>
              </a:spcBef>
            </a:pPr>
            <a:r>
              <a:rPr sz="1400" spc="-15" dirty="0">
                <a:latin typeface="微软雅黑" panose="020B0503020204020204" charset="-122"/>
                <a:cs typeface="微软雅黑" panose="020B0503020204020204" charset="-122"/>
              </a:rPr>
              <a:t>宁夏华辉活性炭股份有限公司是集科研、开发、生产和经营与一体的环保服务综合型企业，公司生产各类煤质活性炭产品，广泛应用于空气净化、烟气处理、气体防护、水处理、溶剂回收、触媒载体等领域。</a:t>
            </a:r>
            <a:endParaRPr sz="1400">
              <a:latin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3335">
              <a:lnSpc>
                <a:spcPct val="100000"/>
              </a:lnSpc>
              <a:spcBef>
                <a:spcPts val="100"/>
              </a:spcBef>
              <a:tabLst>
                <a:tab pos="3760470" algn="l"/>
                <a:tab pos="4511675" algn="l"/>
              </a:tabLst>
            </a:pPr>
            <a:r>
              <a:rPr sz="6000" spc="745" dirty="0"/>
              <a:t>感知聚</a:t>
            </a:r>
            <a:r>
              <a:rPr sz="6000" spc="-50" dirty="0"/>
              <a:t>数</a:t>
            </a:r>
            <a:r>
              <a:rPr sz="6000" dirty="0"/>
              <a:t>	</a:t>
            </a:r>
            <a:r>
              <a:rPr sz="6000" spc="-50" dirty="0"/>
              <a:t>·</a:t>
            </a:r>
            <a:r>
              <a:rPr sz="6000" dirty="0"/>
              <a:t>	</a:t>
            </a:r>
            <a:r>
              <a:rPr sz="6000" spc="745" dirty="0"/>
              <a:t>智</a:t>
            </a:r>
            <a:r>
              <a:rPr sz="6000" spc="750" dirty="0"/>
              <a:t>绘未</a:t>
            </a:r>
            <a:r>
              <a:rPr sz="6000" spc="-50" dirty="0"/>
              <a:t>来</a:t>
            </a:r>
            <a:endParaRPr sz="6000"/>
          </a:p>
        </p:txBody>
      </p:sp>
      <p:sp>
        <p:nvSpPr>
          <p:cNvPr id="3" name="object 3"/>
          <p:cNvSpPr txBox="1"/>
          <p:nvPr/>
        </p:nvSpPr>
        <p:spPr>
          <a:xfrm>
            <a:off x="2168156" y="3545103"/>
            <a:ext cx="785685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C00000"/>
                </a:solidFill>
                <a:latin typeface="微软雅黑" panose="020B0503020204020204" charset="-122"/>
                <a:cs typeface="微软雅黑" panose="020B0503020204020204" charset="-122"/>
              </a:rPr>
              <a:t>构建物联感知系统，赋能工业大脑建设</a:t>
            </a:r>
            <a:endParaRPr sz="36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52120"/>
            <a:ext cx="1248410"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1A48B3"/>
                </a:solidFill>
                <a:latin typeface="Microsoft JhengHei" panose="020B0604030504040204" charset="-120"/>
                <a:cs typeface="Microsoft JhengHei" panose="020B0604030504040204" charset="-120"/>
              </a:rPr>
              <a:t>企业痛点</a:t>
            </a:r>
            <a:endParaRPr sz="2400">
              <a:latin typeface="Microsoft JhengHei" panose="020B0604030504040204" charset="-120"/>
              <a:cs typeface="Microsoft JhengHei" panose="020B0604030504040204" charset="-120"/>
            </a:endParaRPr>
          </a:p>
        </p:txBody>
      </p:sp>
      <p:grpSp>
        <p:nvGrpSpPr>
          <p:cNvPr id="8" name="object 8"/>
          <p:cNvGrpSpPr/>
          <p:nvPr/>
        </p:nvGrpSpPr>
        <p:grpSpPr>
          <a:xfrm>
            <a:off x="352425" y="1405039"/>
            <a:ext cx="11487150" cy="3974465"/>
            <a:chOff x="352425" y="1405039"/>
            <a:chExt cx="11487150" cy="3974465"/>
          </a:xfrm>
        </p:grpSpPr>
        <p:sp>
          <p:nvSpPr>
            <p:cNvPr id="9" name="object 9"/>
            <p:cNvSpPr/>
            <p:nvPr/>
          </p:nvSpPr>
          <p:spPr>
            <a:xfrm>
              <a:off x="8400415" y="3870325"/>
              <a:ext cx="7620" cy="1116330"/>
            </a:xfrm>
            <a:custGeom>
              <a:avLst/>
              <a:gdLst/>
              <a:ahLst/>
              <a:cxnLst/>
              <a:rect l="l" t="t" r="r" b="b"/>
              <a:pathLst>
                <a:path w="7620" h="1116329">
                  <a:moveTo>
                    <a:pt x="7619" y="1116012"/>
                  </a:moveTo>
                  <a:lnTo>
                    <a:pt x="0" y="1116012"/>
                  </a:lnTo>
                  <a:lnTo>
                    <a:pt x="0" y="0"/>
                  </a:lnTo>
                  <a:lnTo>
                    <a:pt x="7619" y="0"/>
                  </a:lnTo>
                  <a:lnTo>
                    <a:pt x="7619" y="1116012"/>
                  </a:lnTo>
                  <a:close/>
                </a:path>
              </a:pathLst>
            </a:custGeom>
            <a:solidFill>
              <a:srgbClr val="6FAC46"/>
            </a:solidFill>
          </p:spPr>
          <p:txBody>
            <a:bodyPr wrap="square" lIns="0" tIns="0" rIns="0" bIns="0" rtlCol="0"/>
            <a:lstStyle/>
            <a:p/>
          </p:txBody>
        </p:sp>
        <p:pic>
          <p:nvPicPr>
            <p:cNvPr id="10" name="object 10"/>
            <p:cNvPicPr/>
            <p:nvPr/>
          </p:nvPicPr>
          <p:blipFill>
            <a:blip r:embed="rId5" cstate="print"/>
            <a:stretch>
              <a:fillRect/>
            </a:stretch>
          </p:blipFill>
          <p:spPr>
            <a:xfrm>
              <a:off x="8323465" y="4961039"/>
              <a:ext cx="161315" cy="161289"/>
            </a:xfrm>
            <a:prstGeom prst="rect">
              <a:avLst/>
            </a:prstGeom>
          </p:spPr>
        </p:pic>
        <p:sp>
          <p:nvSpPr>
            <p:cNvPr id="11" name="object 11"/>
            <p:cNvSpPr/>
            <p:nvPr/>
          </p:nvSpPr>
          <p:spPr>
            <a:xfrm>
              <a:off x="6127115" y="4127500"/>
              <a:ext cx="7620" cy="1116330"/>
            </a:xfrm>
            <a:custGeom>
              <a:avLst/>
              <a:gdLst/>
              <a:ahLst/>
              <a:cxnLst/>
              <a:rect l="l" t="t" r="r" b="b"/>
              <a:pathLst>
                <a:path w="7620" h="1116329">
                  <a:moveTo>
                    <a:pt x="7620" y="1116012"/>
                  </a:moveTo>
                  <a:lnTo>
                    <a:pt x="0" y="1116012"/>
                  </a:lnTo>
                  <a:lnTo>
                    <a:pt x="0" y="0"/>
                  </a:lnTo>
                  <a:lnTo>
                    <a:pt x="7620" y="0"/>
                  </a:lnTo>
                  <a:lnTo>
                    <a:pt x="7620" y="1116012"/>
                  </a:lnTo>
                  <a:close/>
                </a:path>
              </a:pathLst>
            </a:custGeom>
            <a:solidFill>
              <a:srgbClr val="5B9BD4"/>
            </a:solidFill>
          </p:spPr>
          <p:txBody>
            <a:bodyPr wrap="square" lIns="0" tIns="0" rIns="0" bIns="0" rtlCol="0"/>
            <a:lstStyle/>
            <a:p/>
          </p:txBody>
        </p:sp>
        <p:pic>
          <p:nvPicPr>
            <p:cNvPr id="12" name="object 12"/>
            <p:cNvPicPr/>
            <p:nvPr/>
          </p:nvPicPr>
          <p:blipFill>
            <a:blip r:embed="rId6" cstate="print"/>
            <a:stretch>
              <a:fillRect/>
            </a:stretch>
          </p:blipFill>
          <p:spPr>
            <a:xfrm>
              <a:off x="6050169" y="5218214"/>
              <a:ext cx="161510" cy="161289"/>
            </a:xfrm>
            <a:prstGeom prst="rect">
              <a:avLst/>
            </a:prstGeom>
          </p:spPr>
        </p:pic>
        <p:sp>
          <p:nvSpPr>
            <p:cNvPr id="13" name="object 13"/>
            <p:cNvSpPr/>
            <p:nvPr/>
          </p:nvSpPr>
          <p:spPr>
            <a:xfrm>
              <a:off x="3807777" y="3870325"/>
              <a:ext cx="7620" cy="1116330"/>
            </a:xfrm>
            <a:custGeom>
              <a:avLst/>
              <a:gdLst/>
              <a:ahLst/>
              <a:cxnLst/>
              <a:rect l="l" t="t" r="r" b="b"/>
              <a:pathLst>
                <a:path w="7620" h="1116329">
                  <a:moveTo>
                    <a:pt x="7620" y="1116012"/>
                  </a:moveTo>
                  <a:lnTo>
                    <a:pt x="0" y="1116012"/>
                  </a:lnTo>
                  <a:lnTo>
                    <a:pt x="0" y="0"/>
                  </a:lnTo>
                  <a:lnTo>
                    <a:pt x="7620" y="0"/>
                  </a:lnTo>
                  <a:lnTo>
                    <a:pt x="7620" y="1116012"/>
                  </a:lnTo>
                  <a:close/>
                </a:path>
              </a:pathLst>
            </a:custGeom>
            <a:solidFill>
              <a:srgbClr val="1A48B3"/>
            </a:solidFill>
          </p:spPr>
          <p:txBody>
            <a:bodyPr wrap="square" lIns="0" tIns="0" rIns="0" bIns="0" rtlCol="0"/>
            <a:lstStyle/>
            <a:p/>
          </p:txBody>
        </p:sp>
        <p:pic>
          <p:nvPicPr>
            <p:cNvPr id="14" name="object 14"/>
            <p:cNvPicPr/>
            <p:nvPr/>
          </p:nvPicPr>
          <p:blipFill>
            <a:blip r:embed="rId7" cstate="print"/>
            <a:stretch>
              <a:fillRect/>
            </a:stretch>
          </p:blipFill>
          <p:spPr>
            <a:xfrm>
              <a:off x="3730832" y="4961039"/>
              <a:ext cx="161311" cy="161289"/>
            </a:xfrm>
            <a:prstGeom prst="rect">
              <a:avLst/>
            </a:prstGeom>
          </p:spPr>
        </p:pic>
        <p:sp>
          <p:nvSpPr>
            <p:cNvPr id="15" name="object 15"/>
            <p:cNvSpPr/>
            <p:nvPr/>
          </p:nvSpPr>
          <p:spPr>
            <a:xfrm>
              <a:off x="352425" y="3259137"/>
              <a:ext cx="11487150" cy="76200"/>
            </a:xfrm>
            <a:custGeom>
              <a:avLst/>
              <a:gdLst/>
              <a:ahLst/>
              <a:cxnLst/>
              <a:rect l="l" t="t" r="r" b="b"/>
              <a:pathLst>
                <a:path w="11487150" h="76200">
                  <a:moveTo>
                    <a:pt x="38100" y="76200"/>
                  </a:move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4277" y="28575"/>
                  </a:lnTo>
                  <a:lnTo>
                    <a:pt x="38100" y="28575"/>
                  </a:lnTo>
                  <a:lnTo>
                    <a:pt x="38100" y="47625"/>
                  </a:lnTo>
                  <a:lnTo>
                    <a:pt x="74277" y="47625"/>
                  </a:lnTo>
                  <a:lnTo>
                    <a:pt x="73206" y="52931"/>
                  </a:lnTo>
                  <a:lnTo>
                    <a:pt x="65041" y="65041"/>
                  </a:lnTo>
                  <a:lnTo>
                    <a:pt x="52931" y="73206"/>
                  </a:lnTo>
                  <a:lnTo>
                    <a:pt x="38100" y="76200"/>
                  </a:lnTo>
                  <a:close/>
                </a:path>
                <a:path w="11487150" h="76200">
                  <a:moveTo>
                    <a:pt x="74277" y="47625"/>
                  </a:moveTo>
                  <a:lnTo>
                    <a:pt x="38100" y="47625"/>
                  </a:lnTo>
                  <a:lnTo>
                    <a:pt x="38100" y="28575"/>
                  </a:lnTo>
                  <a:lnTo>
                    <a:pt x="74277" y="28575"/>
                  </a:lnTo>
                  <a:lnTo>
                    <a:pt x="76200" y="38100"/>
                  </a:lnTo>
                  <a:lnTo>
                    <a:pt x="74277" y="47625"/>
                  </a:lnTo>
                  <a:close/>
                </a:path>
                <a:path w="11487150" h="76200">
                  <a:moveTo>
                    <a:pt x="95250" y="47625"/>
                  </a:moveTo>
                  <a:lnTo>
                    <a:pt x="74277" y="47625"/>
                  </a:lnTo>
                  <a:lnTo>
                    <a:pt x="76200" y="38100"/>
                  </a:lnTo>
                  <a:lnTo>
                    <a:pt x="74277" y="28575"/>
                  </a:lnTo>
                  <a:lnTo>
                    <a:pt x="95250" y="28575"/>
                  </a:lnTo>
                  <a:lnTo>
                    <a:pt x="95250" y="47625"/>
                  </a:lnTo>
                  <a:close/>
                </a:path>
                <a:path w="11487150" h="76200">
                  <a:moveTo>
                    <a:pt x="11449050" y="76200"/>
                  </a:moveTo>
                  <a:lnTo>
                    <a:pt x="11434218" y="73206"/>
                  </a:lnTo>
                  <a:lnTo>
                    <a:pt x="11422108" y="65041"/>
                  </a:lnTo>
                  <a:lnTo>
                    <a:pt x="11413943" y="52931"/>
                  </a:lnTo>
                  <a:lnTo>
                    <a:pt x="11410950" y="38100"/>
                  </a:lnTo>
                  <a:lnTo>
                    <a:pt x="11413943" y="23268"/>
                  </a:lnTo>
                  <a:lnTo>
                    <a:pt x="11422108" y="11158"/>
                  </a:lnTo>
                  <a:lnTo>
                    <a:pt x="11434218" y="2993"/>
                  </a:lnTo>
                  <a:lnTo>
                    <a:pt x="11449050" y="0"/>
                  </a:lnTo>
                  <a:lnTo>
                    <a:pt x="11463881" y="2993"/>
                  </a:lnTo>
                  <a:lnTo>
                    <a:pt x="11475991" y="11158"/>
                  </a:lnTo>
                  <a:lnTo>
                    <a:pt x="11484156" y="23268"/>
                  </a:lnTo>
                  <a:lnTo>
                    <a:pt x="11485227" y="28575"/>
                  </a:lnTo>
                  <a:lnTo>
                    <a:pt x="11449050" y="28575"/>
                  </a:lnTo>
                  <a:lnTo>
                    <a:pt x="11449050" y="47625"/>
                  </a:lnTo>
                  <a:lnTo>
                    <a:pt x="11485227" y="47625"/>
                  </a:lnTo>
                  <a:lnTo>
                    <a:pt x="11484156" y="52931"/>
                  </a:lnTo>
                  <a:lnTo>
                    <a:pt x="11475991" y="65041"/>
                  </a:lnTo>
                  <a:lnTo>
                    <a:pt x="11463881" y="73206"/>
                  </a:lnTo>
                  <a:lnTo>
                    <a:pt x="11449050" y="76200"/>
                  </a:lnTo>
                  <a:close/>
                </a:path>
                <a:path w="11487150" h="76200">
                  <a:moveTo>
                    <a:pt x="11412872" y="47625"/>
                  </a:moveTo>
                  <a:lnTo>
                    <a:pt x="11391900" y="47625"/>
                  </a:lnTo>
                  <a:lnTo>
                    <a:pt x="11391900" y="28575"/>
                  </a:lnTo>
                  <a:lnTo>
                    <a:pt x="11412872" y="28575"/>
                  </a:lnTo>
                  <a:lnTo>
                    <a:pt x="11410950" y="38100"/>
                  </a:lnTo>
                  <a:lnTo>
                    <a:pt x="11412872" y="47625"/>
                  </a:lnTo>
                  <a:close/>
                </a:path>
                <a:path w="11487150" h="76200">
                  <a:moveTo>
                    <a:pt x="11485227" y="47625"/>
                  </a:moveTo>
                  <a:lnTo>
                    <a:pt x="11449050" y="47625"/>
                  </a:lnTo>
                  <a:lnTo>
                    <a:pt x="11449050" y="28575"/>
                  </a:lnTo>
                  <a:lnTo>
                    <a:pt x="11485227" y="28575"/>
                  </a:lnTo>
                  <a:lnTo>
                    <a:pt x="11487150" y="38100"/>
                  </a:lnTo>
                  <a:lnTo>
                    <a:pt x="11485227" y="47625"/>
                  </a:lnTo>
                  <a:close/>
                </a:path>
                <a:path w="11487150" h="76200">
                  <a:moveTo>
                    <a:pt x="171450" y="47625"/>
                  </a:moveTo>
                  <a:lnTo>
                    <a:pt x="114300" y="47625"/>
                  </a:lnTo>
                  <a:lnTo>
                    <a:pt x="114300" y="28575"/>
                  </a:lnTo>
                  <a:lnTo>
                    <a:pt x="171450" y="28575"/>
                  </a:lnTo>
                  <a:lnTo>
                    <a:pt x="171450" y="47625"/>
                  </a:lnTo>
                  <a:close/>
                </a:path>
                <a:path w="11487150" h="76200">
                  <a:moveTo>
                    <a:pt x="247650" y="47625"/>
                  </a:moveTo>
                  <a:lnTo>
                    <a:pt x="190500" y="47625"/>
                  </a:lnTo>
                  <a:lnTo>
                    <a:pt x="190500" y="28575"/>
                  </a:lnTo>
                  <a:lnTo>
                    <a:pt x="247650" y="28575"/>
                  </a:lnTo>
                  <a:lnTo>
                    <a:pt x="247650" y="47625"/>
                  </a:lnTo>
                  <a:close/>
                </a:path>
                <a:path w="11487150" h="76200">
                  <a:moveTo>
                    <a:pt x="323850" y="47625"/>
                  </a:moveTo>
                  <a:lnTo>
                    <a:pt x="266700" y="47625"/>
                  </a:lnTo>
                  <a:lnTo>
                    <a:pt x="266700" y="28575"/>
                  </a:lnTo>
                  <a:lnTo>
                    <a:pt x="323850" y="28575"/>
                  </a:lnTo>
                  <a:lnTo>
                    <a:pt x="323850" y="47625"/>
                  </a:lnTo>
                  <a:close/>
                </a:path>
                <a:path w="11487150" h="76200">
                  <a:moveTo>
                    <a:pt x="400050" y="47625"/>
                  </a:moveTo>
                  <a:lnTo>
                    <a:pt x="342900" y="47625"/>
                  </a:lnTo>
                  <a:lnTo>
                    <a:pt x="342900" y="28575"/>
                  </a:lnTo>
                  <a:lnTo>
                    <a:pt x="400050" y="28575"/>
                  </a:lnTo>
                  <a:lnTo>
                    <a:pt x="400050" y="47625"/>
                  </a:lnTo>
                  <a:close/>
                </a:path>
                <a:path w="11487150" h="76200">
                  <a:moveTo>
                    <a:pt x="476250" y="47625"/>
                  </a:moveTo>
                  <a:lnTo>
                    <a:pt x="419100" y="47625"/>
                  </a:lnTo>
                  <a:lnTo>
                    <a:pt x="419100" y="28575"/>
                  </a:lnTo>
                  <a:lnTo>
                    <a:pt x="476250" y="28575"/>
                  </a:lnTo>
                  <a:lnTo>
                    <a:pt x="476250" y="47625"/>
                  </a:lnTo>
                  <a:close/>
                </a:path>
                <a:path w="11487150" h="76200">
                  <a:moveTo>
                    <a:pt x="552450" y="47625"/>
                  </a:moveTo>
                  <a:lnTo>
                    <a:pt x="495300" y="47625"/>
                  </a:lnTo>
                  <a:lnTo>
                    <a:pt x="495300" y="28575"/>
                  </a:lnTo>
                  <a:lnTo>
                    <a:pt x="552450" y="28575"/>
                  </a:lnTo>
                  <a:lnTo>
                    <a:pt x="552450" y="47625"/>
                  </a:lnTo>
                  <a:close/>
                </a:path>
                <a:path w="11487150" h="76200">
                  <a:moveTo>
                    <a:pt x="628650" y="47625"/>
                  </a:moveTo>
                  <a:lnTo>
                    <a:pt x="571500" y="47625"/>
                  </a:lnTo>
                  <a:lnTo>
                    <a:pt x="571500" y="28575"/>
                  </a:lnTo>
                  <a:lnTo>
                    <a:pt x="628650" y="28575"/>
                  </a:lnTo>
                  <a:lnTo>
                    <a:pt x="628650" y="47625"/>
                  </a:lnTo>
                  <a:close/>
                </a:path>
                <a:path w="11487150" h="76200">
                  <a:moveTo>
                    <a:pt x="704850" y="47625"/>
                  </a:moveTo>
                  <a:lnTo>
                    <a:pt x="647700" y="47625"/>
                  </a:lnTo>
                  <a:lnTo>
                    <a:pt x="647700" y="28575"/>
                  </a:lnTo>
                  <a:lnTo>
                    <a:pt x="704850" y="28575"/>
                  </a:lnTo>
                  <a:lnTo>
                    <a:pt x="704850" y="47625"/>
                  </a:lnTo>
                  <a:close/>
                </a:path>
                <a:path w="11487150" h="76200">
                  <a:moveTo>
                    <a:pt x="781050" y="47625"/>
                  </a:moveTo>
                  <a:lnTo>
                    <a:pt x="723900" y="47625"/>
                  </a:lnTo>
                  <a:lnTo>
                    <a:pt x="723900" y="28575"/>
                  </a:lnTo>
                  <a:lnTo>
                    <a:pt x="781050" y="28575"/>
                  </a:lnTo>
                  <a:lnTo>
                    <a:pt x="781050" y="47625"/>
                  </a:lnTo>
                  <a:close/>
                </a:path>
                <a:path w="11487150" h="76200">
                  <a:moveTo>
                    <a:pt x="857250" y="47625"/>
                  </a:moveTo>
                  <a:lnTo>
                    <a:pt x="800100" y="47625"/>
                  </a:lnTo>
                  <a:lnTo>
                    <a:pt x="800100" y="28575"/>
                  </a:lnTo>
                  <a:lnTo>
                    <a:pt x="857250" y="28575"/>
                  </a:lnTo>
                  <a:lnTo>
                    <a:pt x="857250" y="47625"/>
                  </a:lnTo>
                  <a:close/>
                </a:path>
                <a:path w="11487150" h="76200">
                  <a:moveTo>
                    <a:pt x="933450" y="47625"/>
                  </a:moveTo>
                  <a:lnTo>
                    <a:pt x="876300" y="47625"/>
                  </a:lnTo>
                  <a:lnTo>
                    <a:pt x="876300" y="28575"/>
                  </a:lnTo>
                  <a:lnTo>
                    <a:pt x="933450" y="28575"/>
                  </a:lnTo>
                  <a:lnTo>
                    <a:pt x="933450" y="47625"/>
                  </a:lnTo>
                  <a:close/>
                </a:path>
                <a:path w="11487150" h="76200">
                  <a:moveTo>
                    <a:pt x="1009650" y="47625"/>
                  </a:moveTo>
                  <a:lnTo>
                    <a:pt x="952500" y="47625"/>
                  </a:lnTo>
                  <a:lnTo>
                    <a:pt x="952500" y="28575"/>
                  </a:lnTo>
                  <a:lnTo>
                    <a:pt x="1009650" y="28575"/>
                  </a:lnTo>
                  <a:lnTo>
                    <a:pt x="1009650" y="47625"/>
                  </a:lnTo>
                  <a:close/>
                </a:path>
                <a:path w="11487150" h="76200">
                  <a:moveTo>
                    <a:pt x="1085850" y="47625"/>
                  </a:moveTo>
                  <a:lnTo>
                    <a:pt x="1028700" y="47625"/>
                  </a:lnTo>
                  <a:lnTo>
                    <a:pt x="1028700" y="28575"/>
                  </a:lnTo>
                  <a:lnTo>
                    <a:pt x="1085850" y="28575"/>
                  </a:lnTo>
                  <a:lnTo>
                    <a:pt x="1085850" y="47625"/>
                  </a:lnTo>
                  <a:close/>
                </a:path>
                <a:path w="11487150" h="76200">
                  <a:moveTo>
                    <a:pt x="1162050" y="47625"/>
                  </a:moveTo>
                  <a:lnTo>
                    <a:pt x="1104900" y="47625"/>
                  </a:lnTo>
                  <a:lnTo>
                    <a:pt x="1104900" y="28575"/>
                  </a:lnTo>
                  <a:lnTo>
                    <a:pt x="1162050" y="28575"/>
                  </a:lnTo>
                  <a:lnTo>
                    <a:pt x="1162050" y="47625"/>
                  </a:lnTo>
                  <a:close/>
                </a:path>
                <a:path w="11487150" h="76200">
                  <a:moveTo>
                    <a:pt x="1238250" y="47625"/>
                  </a:moveTo>
                  <a:lnTo>
                    <a:pt x="1181100" y="47625"/>
                  </a:lnTo>
                  <a:lnTo>
                    <a:pt x="1181100" y="28575"/>
                  </a:lnTo>
                  <a:lnTo>
                    <a:pt x="1238250" y="28575"/>
                  </a:lnTo>
                  <a:lnTo>
                    <a:pt x="1238250" y="47625"/>
                  </a:lnTo>
                  <a:close/>
                </a:path>
                <a:path w="11487150" h="76200">
                  <a:moveTo>
                    <a:pt x="1314450" y="47625"/>
                  </a:moveTo>
                  <a:lnTo>
                    <a:pt x="1257300" y="47625"/>
                  </a:lnTo>
                  <a:lnTo>
                    <a:pt x="1257300" y="28575"/>
                  </a:lnTo>
                  <a:lnTo>
                    <a:pt x="1314450" y="28575"/>
                  </a:lnTo>
                  <a:lnTo>
                    <a:pt x="1314450" y="47625"/>
                  </a:lnTo>
                  <a:close/>
                </a:path>
                <a:path w="11487150" h="76200">
                  <a:moveTo>
                    <a:pt x="1390650" y="47625"/>
                  </a:moveTo>
                  <a:lnTo>
                    <a:pt x="1333500" y="47625"/>
                  </a:lnTo>
                  <a:lnTo>
                    <a:pt x="1333500" y="28575"/>
                  </a:lnTo>
                  <a:lnTo>
                    <a:pt x="1390650" y="28575"/>
                  </a:lnTo>
                  <a:lnTo>
                    <a:pt x="1390650" y="47625"/>
                  </a:lnTo>
                  <a:close/>
                </a:path>
                <a:path w="11487150" h="76200">
                  <a:moveTo>
                    <a:pt x="1466850" y="47625"/>
                  </a:moveTo>
                  <a:lnTo>
                    <a:pt x="1409700" y="47625"/>
                  </a:lnTo>
                  <a:lnTo>
                    <a:pt x="1409700" y="28575"/>
                  </a:lnTo>
                  <a:lnTo>
                    <a:pt x="1466850" y="28575"/>
                  </a:lnTo>
                  <a:lnTo>
                    <a:pt x="1466850" y="47625"/>
                  </a:lnTo>
                  <a:close/>
                </a:path>
                <a:path w="11487150" h="76200">
                  <a:moveTo>
                    <a:pt x="1543050" y="47625"/>
                  </a:moveTo>
                  <a:lnTo>
                    <a:pt x="1485900" y="47625"/>
                  </a:lnTo>
                  <a:lnTo>
                    <a:pt x="1485900" y="28575"/>
                  </a:lnTo>
                  <a:lnTo>
                    <a:pt x="1543050" y="28575"/>
                  </a:lnTo>
                  <a:lnTo>
                    <a:pt x="1543050" y="47625"/>
                  </a:lnTo>
                  <a:close/>
                </a:path>
                <a:path w="11487150" h="76200">
                  <a:moveTo>
                    <a:pt x="1619250" y="47625"/>
                  </a:moveTo>
                  <a:lnTo>
                    <a:pt x="1562100" y="47625"/>
                  </a:lnTo>
                  <a:lnTo>
                    <a:pt x="1562100" y="28575"/>
                  </a:lnTo>
                  <a:lnTo>
                    <a:pt x="1619250" y="28575"/>
                  </a:lnTo>
                  <a:lnTo>
                    <a:pt x="1619250" y="47625"/>
                  </a:lnTo>
                  <a:close/>
                </a:path>
                <a:path w="11487150" h="76200">
                  <a:moveTo>
                    <a:pt x="1695450" y="47625"/>
                  </a:moveTo>
                  <a:lnTo>
                    <a:pt x="1638300" y="47625"/>
                  </a:lnTo>
                  <a:lnTo>
                    <a:pt x="1638300" y="28575"/>
                  </a:lnTo>
                  <a:lnTo>
                    <a:pt x="1695450" y="28575"/>
                  </a:lnTo>
                  <a:lnTo>
                    <a:pt x="1695450" y="47625"/>
                  </a:lnTo>
                  <a:close/>
                </a:path>
                <a:path w="11487150" h="76200">
                  <a:moveTo>
                    <a:pt x="1771650" y="47625"/>
                  </a:moveTo>
                  <a:lnTo>
                    <a:pt x="1714500" y="47625"/>
                  </a:lnTo>
                  <a:lnTo>
                    <a:pt x="1714500" y="28575"/>
                  </a:lnTo>
                  <a:lnTo>
                    <a:pt x="1771650" y="28575"/>
                  </a:lnTo>
                  <a:lnTo>
                    <a:pt x="1771650" y="47625"/>
                  </a:lnTo>
                  <a:close/>
                </a:path>
                <a:path w="11487150" h="76200">
                  <a:moveTo>
                    <a:pt x="1847850" y="47625"/>
                  </a:moveTo>
                  <a:lnTo>
                    <a:pt x="1790700" y="47625"/>
                  </a:lnTo>
                  <a:lnTo>
                    <a:pt x="1790700" y="28575"/>
                  </a:lnTo>
                  <a:lnTo>
                    <a:pt x="1847850" y="28575"/>
                  </a:lnTo>
                  <a:lnTo>
                    <a:pt x="1847850" y="47625"/>
                  </a:lnTo>
                  <a:close/>
                </a:path>
                <a:path w="11487150" h="76200">
                  <a:moveTo>
                    <a:pt x="1924050" y="47625"/>
                  </a:moveTo>
                  <a:lnTo>
                    <a:pt x="1866900" y="47625"/>
                  </a:lnTo>
                  <a:lnTo>
                    <a:pt x="1866900" y="28575"/>
                  </a:lnTo>
                  <a:lnTo>
                    <a:pt x="1924050" y="28575"/>
                  </a:lnTo>
                  <a:lnTo>
                    <a:pt x="1924050" y="47625"/>
                  </a:lnTo>
                  <a:close/>
                </a:path>
                <a:path w="11487150" h="76200">
                  <a:moveTo>
                    <a:pt x="2000250" y="47625"/>
                  </a:moveTo>
                  <a:lnTo>
                    <a:pt x="1943100" y="47625"/>
                  </a:lnTo>
                  <a:lnTo>
                    <a:pt x="1943100" y="28575"/>
                  </a:lnTo>
                  <a:lnTo>
                    <a:pt x="2000250" y="28575"/>
                  </a:lnTo>
                  <a:lnTo>
                    <a:pt x="2000250" y="47625"/>
                  </a:lnTo>
                  <a:close/>
                </a:path>
                <a:path w="11487150" h="76200">
                  <a:moveTo>
                    <a:pt x="2076450" y="47625"/>
                  </a:moveTo>
                  <a:lnTo>
                    <a:pt x="2019300" y="47625"/>
                  </a:lnTo>
                  <a:lnTo>
                    <a:pt x="2019300" y="28575"/>
                  </a:lnTo>
                  <a:lnTo>
                    <a:pt x="2076450" y="28575"/>
                  </a:lnTo>
                  <a:lnTo>
                    <a:pt x="2076450" y="47625"/>
                  </a:lnTo>
                  <a:close/>
                </a:path>
                <a:path w="11487150" h="76200">
                  <a:moveTo>
                    <a:pt x="2152650" y="47625"/>
                  </a:moveTo>
                  <a:lnTo>
                    <a:pt x="2095500" y="47625"/>
                  </a:lnTo>
                  <a:lnTo>
                    <a:pt x="2095500" y="28575"/>
                  </a:lnTo>
                  <a:lnTo>
                    <a:pt x="2152650" y="28575"/>
                  </a:lnTo>
                  <a:lnTo>
                    <a:pt x="2152650" y="47625"/>
                  </a:lnTo>
                  <a:close/>
                </a:path>
                <a:path w="11487150" h="76200">
                  <a:moveTo>
                    <a:pt x="2228850" y="47625"/>
                  </a:moveTo>
                  <a:lnTo>
                    <a:pt x="2171700" y="47625"/>
                  </a:lnTo>
                  <a:lnTo>
                    <a:pt x="2171700" y="28575"/>
                  </a:lnTo>
                  <a:lnTo>
                    <a:pt x="2228850" y="28575"/>
                  </a:lnTo>
                  <a:lnTo>
                    <a:pt x="2228850" y="47625"/>
                  </a:lnTo>
                  <a:close/>
                </a:path>
                <a:path w="11487150" h="76200">
                  <a:moveTo>
                    <a:pt x="2305050" y="47625"/>
                  </a:moveTo>
                  <a:lnTo>
                    <a:pt x="2247900" y="47625"/>
                  </a:lnTo>
                  <a:lnTo>
                    <a:pt x="2247900" y="28575"/>
                  </a:lnTo>
                  <a:lnTo>
                    <a:pt x="2305050" y="28575"/>
                  </a:lnTo>
                  <a:lnTo>
                    <a:pt x="2305050" y="47625"/>
                  </a:lnTo>
                  <a:close/>
                </a:path>
                <a:path w="11487150" h="76200">
                  <a:moveTo>
                    <a:pt x="2381250" y="47625"/>
                  </a:moveTo>
                  <a:lnTo>
                    <a:pt x="2324100" y="47625"/>
                  </a:lnTo>
                  <a:lnTo>
                    <a:pt x="2324100" y="28575"/>
                  </a:lnTo>
                  <a:lnTo>
                    <a:pt x="2381250" y="28575"/>
                  </a:lnTo>
                  <a:lnTo>
                    <a:pt x="2381250" y="47625"/>
                  </a:lnTo>
                  <a:close/>
                </a:path>
                <a:path w="11487150" h="76200">
                  <a:moveTo>
                    <a:pt x="2457450" y="47625"/>
                  </a:moveTo>
                  <a:lnTo>
                    <a:pt x="2400300" y="47625"/>
                  </a:lnTo>
                  <a:lnTo>
                    <a:pt x="2400300" y="28575"/>
                  </a:lnTo>
                  <a:lnTo>
                    <a:pt x="2457450" y="28575"/>
                  </a:lnTo>
                  <a:lnTo>
                    <a:pt x="2457450" y="47625"/>
                  </a:lnTo>
                  <a:close/>
                </a:path>
                <a:path w="11487150" h="76200">
                  <a:moveTo>
                    <a:pt x="2533650" y="47625"/>
                  </a:moveTo>
                  <a:lnTo>
                    <a:pt x="2476500" y="47625"/>
                  </a:lnTo>
                  <a:lnTo>
                    <a:pt x="2476500" y="28575"/>
                  </a:lnTo>
                  <a:lnTo>
                    <a:pt x="2533650" y="28575"/>
                  </a:lnTo>
                  <a:lnTo>
                    <a:pt x="2533650" y="47625"/>
                  </a:lnTo>
                  <a:close/>
                </a:path>
                <a:path w="11487150" h="76200">
                  <a:moveTo>
                    <a:pt x="2609850" y="47625"/>
                  </a:moveTo>
                  <a:lnTo>
                    <a:pt x="2552700" y="47625"/>
                  </a:lnTo>
                  <a:lnTo>
                    <a:pt x="2552700" y="28575"/>
                  </a:lnTo>
                  <a:lnTo>
                    <a:pt x="2609850" y="28575"/>
                  </a:lnTo>
                  <a:lnTo>
                    <a:pt x="2609850" y="47625"/>
                  </a:lnTo>
                  <a:close/>
                </a:path>
                <a:path w="11487150" h="76200">
                  <a:moveTo>
                    <a:pt x="2686050" y="47625"/>
                  </a:moveTo>
                  <a:lnTo>
                    <a:pt x="2628900" y="47625"/>
                  </a:lnTo>
                  <a:lnTo>
                    <a:pt x="2628900" y="28575"/>
                  </a:lnTo>
                  <a:lnTo>
                    <a:pt x="2686050" y="28575"/>
                  </a:lnTo>
                  <a:lnTo>
                    <a:pt x="2686050" y="47625"/>
                  </a:lnTo>
                  <a:close/>
                </a:path>
                <a:path w="11487150" h="76200">
                  <a:moveTo>
                    <a:pt x="2762250" y="47625"/>
                  </a:moveTo>
                  <a:lnTo>
                    <a:pt x="2705100" y="47625"/>
                  </a:lnTo>
                  <a:lnTo>
                    <a:pt x="2705100" y="28575"/>
                  </a:lnTo>
                  <a:lnTo>
                    <a:pt x="2762250" y="28575"/>
                  </a:lnTo>
                  <a:lnTo>
                    <a:pt x="2762250" y="47625"/>
                  </a:lnTo>
                  <a:close/>
                </a:path>
                <a:path w="11487150" h="76200">
                  <a:moveTo>
                    <a:pt x="2838450" y="47625"/>
                  </a:moveTo>
                  <a:lnTo>
                    <a:pt x="2781300" y="47625"/>
                  </a:lnTo>
                  <a:lnTo>
                    <a:pt x="2781300" y="28575"/>
                  </a:lnTo>
                  <a:lnTo>
                    <a:pt x="2838450" y="28575"/>
                  </a:lnTo>
                  <a:lnTo>
                    <a:pt x="2838450" y="47625"/>
                  </a:lnTo>
                  <a:close/>
                </a:path>
                <a:path w="11487150" h="76200">
                  <a:moveTo>
                    <a:pt x="2914650" y="47625"/>
                  </a:moveTo>
                  <a:lnTo>
                    <a:pt x="2857500" y="47625"/>
                  </a:lnTo>
                  <a:lnTo>
                    <a:pt x="2857500" y="28575"/>
                  </a:lnTo>
                  <a:lnTo>
                    <a:pt x="2914650" y="28575"/>
                  </a:lnTo>
                  <a:lnTo>
                    <a:pt x="2914650" y="47625"/>
                  </a:lnTo>
                  <a:close/>
                </a:path>
                <a:path w="11487150" h="76200">
                  <a:moveTo>
                    <a:pt x="2990850" y="47625"/>
                  </a:moveTo>
                  <a:lnTo>
                    <a:pt x="2933700" y="47625"/>
                  </a:lnTo>
                  <a:lnTo>
                    <a:pt x="2933700" y="28575"/>
                  </a:lnTo>
                  <a:lnTo>
                    <a:pt x="2990850" y="28575"/>
                  </a:lnTo>
                  <a:lnTo>
                    <a:pt x="2990850" y="47625"/>
                  </a:lnTo>
                  <a:close/>
                </a:path>
                <a:path w="11487150" h="76200">
                  <a:moveTo>
                    <a:pt x="3067050" y="47625"/>
                  </a:moveTo>
                  <a:lnTo>
                    <a:pt x="3009900" y="47625"/>
                  </a:lnTo>
                  <a:lnTo>
                    <a:pt x="3009900" y="28575"/>
                  </a:lnTo>
                  <a:lnTo>
                    <a:pt x="3067050" y="28575"/>
                  </a:lnTo>
                  <a:lnTo>
                    <a:pt x="3067050" y="47625"/>
                  </a:lnTo>
                  <a:close/>
                </a:path>
                <a:path w="11487150" h="76200">
                  <a:moveTo>
                    <a:pt x="3143250" y="47625"/>
                  </a:moveTo>
                  <a:lnTo>
                    <a:pt x="3086100" y="47625"/>
                  </a:lnTo>
                  <a:lnTo>
                    <a:pt x="3086100" y="28575"/>
                  </a:lnTo>
                  <a:lnTo>
                    <a:pt x="3143250" y="28575"/>
                  </a:lnTo>
                  <a:lnTo>
                    <a:pt x="3143250" y="47625"/>
                  </a:lnTo>
                  <a:close/>
                </a:path>
                <a:path w="11487150" h="76200">
                  <a:moveTo>
                    <a:pt x="3219450" y="47625"/>
                  </a:moveTo>
                  <a:lnTo>
                    <a:pt x="3162300" y="47625"/>
                  </a:lnTo>
                  <a:lnTo>
                    <a:pt x="3162300" y="28575"/>
                  </a:lnTo>
                  <a:lnTo>
                    <a:pt x="3219450" y="28575"/>
                  </a:lnTo>
                  <a:lnTo>
                    <a:pt x="3219450" y="47625"/>
                  </a:lnTo>
                  <a:close/>
                </a:path>
                <a:path w="11487150" h="76200">
                  <a:moveTo>
                    <a:pt x="3295650" y="47625"/>
                  </a:moveTo>
                  <a:lnTo>
                    <a:pt x="3238500" y="47625"/>
                  </a:lnTo>
                  <a:lnTo>
                    <a:pt x="3238500" y="28575"/>
                  </a:lnTo>
                  <a:lnTo>
                    <a:pt x="3295650" y="28575"/>
                  </a:lnTo>
                  <a:lnTo>
                    <a:pt x="3295650" y="47625"/>
                  </a:lnTo>
                  <a:close/>
                </a:path>
                <a:path w="11487150" h="76200">
                  <a:moveTo>
                    <a:pt x="3371850" y="47625"/>
                  </a:moveTo>
                  <a:lnTo>
                    <a:pt x="3314700" y="47625"/>
                  </a:lnTo>
                  <a:lnTo>
                    <a:pt x="3314700" y="28575"/>
                  </a:lnTo>
                  <a:lnTo>
                    <a:pt x="3371850" y="28575"/>
                  </a:lnTo>
                  <a:lnTo>
                    <a:pt x="3371850" y="47625"/>
                  </a:lnTo>
                  <a:close/>
                </a:path>
                <a:path w="11487150" h="76200">
                  <a:moveTo>
                    <a:pt x="3448050" y="47625"/>
                  </a:moveTo>
                  <a:lnTo>
                    <a:pt x="3390900" y="47625"/>
                  </a:lnTo>
                  <a:lnTo>
                    <a:pt x="3390900" y="28575"/>
                  </a:lnTo>
                  <a:lnTo>
                    <a:pt x="3448050" y="28575"/>
                  </a:lnTo>
                  <a:lnTo>
                    <a:pt x="3448050" y="47625"/>
                  </a:lnTo>
                  <a:close/>
                </a:path>
                <a:path w="11487150" h="76200">
                  <a:moveTo>
                    <a:pt x="3524250" y="47625"/>
                  </a:moveTo>
                  <a:lnTo>
                    <a:pt x="3467100" y="47625"/>
                  </a:lnTo>
                  <a:lnTo>
                    <a:pt x="3467100" y="28575"/>
                  </a:lnTo>
                  <a:lnTo>
                    <a:pt x="3524250" y="28575"/>
                  </a:lnTo>
                  <a:lnTo>
                    <a:pt x="3524250" y="47625"/>
                  </a:lnTo>
                  <a:close/>
                </a:path>
                <a:path w="11487150" h="76200">
                  <a:moveTo>
                    <a:pt x="3600450" y="47625"/>
                  </a:moveTo>
                  <a:lnTo>
                    <a:pt x="3543300" y="47625"/>
                  </a:lnTo>
                  <a:lnTo>
                    <a:pt x="3543300" y="28575"/>
                  </a:lnTo>
                  <a:lnTo>
                    <a:pt x="3600450" y="28575"/>
                  </a:lnTo>
                  <a:lnTo>
                    <a:pt x="3600450" y="47625"/>
                  </a:lnTo>
                  <a:close/>
                </a:path>
                <a:path w="11487150" h="76200">
                  <a:moveTo>
                    <a:pt x="3676650" y="47625"/>
                  </a:moveTo>
                  <a:lnTo>
                    <a:pt x="3619500" y="47625"/>
                  </a:lnTo>
                  <a:lnTo>
                    <a:pt x="3619500" y="28575"/>
                  </a:lnTo>
                  <a:lnTo>
                    <a:pt x="3676650" y="28575"/>
                  </a:lnTo>
                  <a:lnTo>
                    <a:pt x="3676650" y="47625"/>
                  </a:lnTo>
                  <a:close/>
                </a:path>
                <a:path w="11487150" h="76200">
                  <a:moveTo>
                    <a:pt x="3752850" y="47625"/>
                  </a:moveTo>
                  <a:lnTo>
                    <a:pt x="3695700" y="47625"/>
                  </a:lnTo>
                  <a:lnTo>
                    <a:pt x="3695700" y="28575"/>
                  </a:lnTo>
                  <a:lnTo>
                    <a:pt x="3752850" y="28575"/>
                  </a:lnTo>
                  <a:lnTo>
                    <a:pt x="3752850" y="47625"/>
                  </a:lnTo>
                  <a:close/>
                </a:path>
                <a:path w="11487150" h="76200">
                  <a:moveTo>
                    <a:pt x="3829050" y="47625"/>
                  </a:moveTo>
                  <a:lnTo>
                    <a:pt x="3771900" y="47625"/>
                  </a:lnTo>
                  <a:lnTo>
                    <a:pt x="3771900" y="28575"/>
                  </a:lnTo>
                  <a:lnTo>
                    <a:pt x="3829050" y="28575"/>
                  </a:lnTo>
                  <a:lnTo>
                    <a:pt x="3829050" y="47625"/>
                  </a:lnTo>
                  <a:close/>
                </a:path>
                <a:path w="11487150" h="76200">
                  <a:moveTo>
                    <a:pt x="3905250" y="47625"/>
                  </a:moveTo>
                  <a:lnTo>
                    <a:pt x="3848100" y="47625"/>
                  </a:lnTo>
                  <a:lnTo>
                    <a:pt x="3848100" y="28575"/>
                  </a:lnTo>
                  <a:lnTo>
                    <a:pt x="3905250" y="28575"/>
                  </a:lnTo>
                  <a:lnTo>
                    <a:pt x="3905250" y="47625"/>
                  </a:lnTo>
                  <a:close/>
                </a:path>
                <a:path w="11487150" h="76200">
                  <a:moveTo>
                    <a:pt x="3981450" y="47625"/>
                  </a:moveTo>
                  <a:lnTo>
                    <a:pt x="3924300" y="47625"/>
                  </a:lnTo>
                  <a:lnTo>
                    <a:pt x="3924300" y="28575"/>
                  </a:lnTo>
                  <a:lnTo>
                    <a:pt x="3981450" y="28575"/>
                  </a:lnTo>
                  <a:lnTo>
                    <a:pt x="3981450" y="47625"/>
                  </a:lnTo>
                  <a:close/>
                </a:path>
                <a:path w="11487150" h="76200">
                  <a:moveTo>
                    <a:pt x="4057650" y="47625"/>
                  </a:moveTo>
                  <a:lnTo>
                    <a:pt x="4000500" y="47625"/>
                  </a:lnTo>
                  <a:lnTo>
                    <a:pt x="4000500" y="28575"/>
                  </a:lnTo>
                  <a:lnTo>
                    <a:pt x="4057650" y="28575"/>
                  </a:lnTo>
                  <a:lnTo>
                    <a:pt x="4057650" y="47625"/>
                  </a:lnTo>
                  <a:close/>
                </a:path>
                <a:path w="11487150" h="76200">
                  <a:moveTo>
                    <a:pt x="4133850" y="47625"/>
                  </a:moveTo>
                  <a:lnTo>
                    <a:pt x="4076700" y="47625"/>
                  </a:lnTo>
                  <a:lnTo>
                    <a:pt x="4076700" y="28575"/>
                  </a:lnTo>
                  <a:lnTo>
                    <a:pt x="4133850" y="28575"/>
                  </a:lnTo>
                  <a:lnTo>
                    <a:pt x="4133850" y="47625"/>
                  </a:lnTo>
                  <a:close/>
                </a:path>
                <a:path w="11487150" h="76200">
                  <a:moveTo>
                    <a:pt x="4210050" y="47625"/>
                  </a:moveTo>
                  <a:lnTo>
                    <a:pt x="4152900" y="47625"/>
                  </a:lnTo>
                  <a:lnTo>
                    <a:pt x="4152900" y="28575"/>
                  </a:lnTo>
                  <a:lnTo>
                    <a:pt x="4210050" y="28575"/>
                  </a:lnTo>
                  <a:lnTo>
                    <a:pt x="4210050" y="47625"/>
                  </a:lnTo>
                  <a:close/>
                </a:path>
                <a:path w="11487150" h="76200">
                  <a:moveTo>
                    <a:pt x="4286250" y="47625"/>
                  </a:moveTo>
                  <a:lnTo>
                    <a:pt x="4229100" y="47625"/>
                  </a:lnTo>
                  <a:lnTo>
                    <a:pt x="4229100" y="28575"/>
                  </a:lnTo>
                  <a:lnTo>
                    <a:pt x="4286250" y="28575"/>
                  </a:lnTo>
                  <a:lnTo>
                    <a:pt x="4286250" y="47625"/>
                  </a:lnTo>
                  <a:close/>
                </a:path>
                <a:path w="11487150" h="76200">
                  <a:moveTo>
                    <a:pt x="4362450" y="47625"/>
                  </a:moveTo>
                  <a:lnTo>
                    <a:pt x="4305300" y="47625"/>
                  </a:lnTo>
                  <a:lnTo>
                    <a:pt x="4305300" y="28575"/>
                  </a:lnTo>
                  <a:lnTo>
                    <a:pt x="4362450" y="28575"/>
                  </a:lnTo>
                  <a:lnTo>
                    <a:pt x="4362450" y="47625"/>
                  </a:lnTo>
                  <a:close/>
                </a:path>
                <a:path w="11487150" h="76200">
                  <a:moveTo>
                    <a:pt x="4438650" y="47625"/>
                  </a:moveTo>
                  <a:lnTo>
                    <a:pt x="4381500" y="47625"/>
                  </a:lnTo>
                  <a:lnTo>
                    <a:pt x="4381500" y="28575"/>
                  </a:lnTo>
                  <a:lnTo>
                    <a:pt x="4438650" y="28575"/>
                  </a:lnTo>
                  <a:lnTo>
                    <a:pt x="4438650" y="47625"/>
                  </a:lnTo>
                  <a:close/>
                </a:path>
                <a:path w="11487150" h="76200">
                  <a:moveTo>
                    <a:pt x="4514850" y="47625"/>
                  </a:moveTo>
                  <a:lnTo>
                    <a:pt x="4457700" y="47625"/>
                  </a:lnTo>
                  <a:lnTo>
                    <a:pt x="4457700" y="28575"/>
                  </a:lnTo>
                  <a:lnTo>
                    <a:pt x="4514850" y="28575"/>
                  </a:lnTo>
                  <a:lnTo>
                    <a:pt x="4514850" y="47625"/>
                  </a:lnTo>
                  <a:close/>
                </a:path>
                <a:path w="11487150" h="76200">
                  <a:moveTo>
                    <a:pt x="4591050" y="47625"/>
                  </a:moveTo>
                  <a:lnTo>
                    <a:pt x="4533900" y="47625"/>
                  </a:lnTo>
                  <a:lnTo>
                    <a:pt x="4533900" y="28575"/>
                  </a:lnTo>
                  <a:lnTo>
                    <a:pt x="4591050" y="28575"/>
                  </a:lnTo>
                  <a:lnTo>
                    <a:pt x="4591050" y="47625"/>
                  </a:lnTo>
                  <a:close/>
                </a:path>
                <a:path w="11487150" h="76200">
                  <a:moveTo>
                    <a:pt x="4667250" y="47625"/>
                  </a:moveTo>
                  <a:lnTo>
                    <a:pt x="4610100" y="47625"/>
                  </a:lnTo>
                  <a:lnTo>
                    <a:pt x="4610100" y="28575"/>
                  </a:lnTo>
                  <a:lnTo>
                    <a:pt x="4667250" y="28575"/>
                  </a:lnTo>
                  <a:lnTo>
                    <a:pt x="4667250" y="47625"/>
                  </a:lnTo>
                  <a:close/>
                </a:path>
                <a:path w="11487150" h="76200">
                  <a:moveTo>
                    <a:pt x="4743450" y="47625"/>
                  </a:moveTo>
                  <a:lnTo>
                    <a:pt x="4686300" y="47625"/>
                  </a:lnTo>
                  <a:lnTo>
                    <a:pt x="4686300" y="28575"/>
                  </a:lnTo>
                  <a:lnTo>
                    <a:pt x="4743450" y="28575"/>
                  </a:lnTo>
                  <a:lnTo>
                    <a:pt x="4743450" y="47625"/>
                  </a:lnTo>
                  <a:close/>
                </a:path>
                <a:path w="11487150" h="76200">
                  <a:moveTo>
                    <a:pt x="4819650" y="47625"/>
                  </a:moveTo>
                  <a:lnTo>
                    <a:pt x="4762500" y="47625"/>
                  </a:lnTo>
                  <a:lnTo>
                    <a:pt x="4762500" y="28575"/>
                  </a:lnTo>
                  <a:lnTo>
                    <a:pt x="4819650" y="28575"/>
                  </a:lnTo>
                  <a:lnTo>
                    <a:pt x="4819650" y="47625"/>
                  </a:lnTo>
                  <a:close/>
                </a:path>
                <a:path w="11487150" h="76200">
                  <a:moveTo>
                    <a:pt x="4895850" y="47625"/>
                  </a:moveTo>
                  <a:lnTo>
                    <a:pt x="4838700" y="47625"/>
                  </a:lnTo>
                  <a:lnTo>
                    <a:pt x="4838700" y="28575"/>
                  </a:lnTo>
                  <a:lnTo>
                    <a:pt x="4895850" y="28575"/>
                  </a:lnTo>
                  <a:lnTo>
                    <a:pt x="4895850" y="47625"/>
                  </a:lnTo>
                  <a:close/>
                </a:path>
                <a:path w="11487150" h="76200">
                  <a:moveTo>
                    <a:pt x="4972050" y="47625"/>
                  </a:moveTo>
                  <a:lnTo>
                    <a:pt x="4914900" y="47625"/>
                  </a:lnTo>
                  <a:lnTo>
                    <a:pt x="4914900" y="28575"/>
                  </a:lnTo>
                  <a:lnTo>
                    <a:pt x="4972050" y="28575"/>
                  </a:lnTo>
                  <a:lnTo>
                    <a:pt x="4972050" y="47625"/>
                  </a:lnTo>
                  <a:close/>
                </a:path>
                <a:path w="11487150" h="76200">
                  <a:moveTo>
                    <a:pt x="5048250" y="47625"/>
                  </a:moveTo>
                  <a:lnTo>
                    <a:pt x="4991100" y="47625"/>
                  </a:lnTo>
                  <a:lnTo>
                    <a:pt x="4991100" y="28575"/>
                  </a:lnTo>
                  <a:lnTo>
                    <a:pt x="5048250" y="28575"/>
                  </a:lnTo>
                  <a:lnTo>
                    <a:pt x="5048250" y="47625"/>
                  </a:lnTo>
                  <a:close/>
                </a:path>
                <a:path w="11487150" h="76200">
                  <a:moveTo>
                    <a:pt x="5124450" y="47625"/>
                  </a:moveTo>
                  <a:lnTo>
                    <a:pt x="5067300" y="47625"/>
                  </a:lnTo>
                  <a:lnTo>
                    <a:pt x="5067300" y="28575"/>
                  </a:lnTo>
                  <a:lnTo>
                    <a:pt x="5124450" y="28575"/>
                  </a:lnTo>
                  <a:lnTo>
                    <a:pt x="5124450" y="47625"/>
                  </a:lnTo>
                  <a:close/>
                </a:path>
                <a:path w="11487150" h="76200">
                  <a:moveTo>
                    <a:pt x="5200650" y="47625"/>
                  </a:moveTo>
                  <a:lnTo>
                    <a:pt x="5143500" y="47625"/>
                  </a:lnTo>
                  <a:lnTo>
                    <a:pt x="5143500" y="28575"/>
                  </a:lnTo>
                  <a:lnTo>
                    <a:pt x="5200650" y="28575"/>
                  </a:lnTo>
                  <a:lnTo>
                    <a:pt x="5200650" y="47625"/>
                  </a:lnTo>
                  <a:close/>
                </a:path>
                <a:path w="11487150" h="76200">
                  <a:moveTo>
                    <a:pt x="5276850" y="47625"/>
                  </a:moveTo>
                  <a:lnTo>
                    <a:pt x="5219700" y="47625"/>
                  </a:lnTo>
                  <a:lnTo>
                    <a:pt x="5219700" y="28575"/>
                  </a:lnTo>
                  <a:lnTo>
                    <a:pt x="5276850" y="28575"/>
                  </a:lnTo>
                  <a:lnTo>
                    <a:pt x="5276850" y="47625"/>
                  </a:lnTo>
                  <a:close/>
                </a:path>
                <a:path w="11487150" h="76200">
                  <a:moveTo>
                    <a:pt x="5353050" y="47625"/>
                  </a:moveTo>
                  <a:lnTo>
                    <a:pt x="5295900" y="47625"/>
                  </a:lnTo>
                  <a:lnTo>
                    <a:pt x="5295900" y="28575"/>
                  </a:lnTo>
                  <a:lnTo>
                    <a:pt x="5353050" y="28575"/>
                  </a:lnTo>
                  <a:lnTo>
                    <a:pt x="5353050" y="47625"/>
                  </a:lnTo>
                  <a:close/>
                </a:path>
                <a:path w="11487150" h="76200">
                  <a:moveTo>
                    <a:pt x="5429250" y="47625"/>
                  </a:moveTo>
                  <a:lnTo>
                    <a:pt x="5372100" y="47625"/>
                  </a:lnTo>
                  <a:lnTo>
                    <a:pt x="5372100" y="28575"/>
                  </a:lnTo>
                  <a:lnTo>
                    <a:pt x="5429250" y="28575"/>
                  </a:lnTo>
                  <a:lnTo>
                    <a:pt x="5429250" y="47625"/>
                  </a:lnTo>
                  <a:close/>
                </a:path>
                <a:path w="11487150" h="76200">
                  <a:moveTo>
                    <a:pt x="5505450" y="47625"/>
                  </a:moveTo>
                  <a:lnTo>
                    <a:pt x="5448300" y="47625"/>
                  </a:lnTo>
                  <a:lnTo>
                    <a:pt x="5448300" y="28575"/>
                  </a:lnTo>
                  <a:lnTo>
                    <a:pt x="5505450" y="28575"/>
                  </a:lnTo>
                  <a:lnTo>
                    <a:pt x="5505450" y="47625"/>
                  </a:lnTo>
                  <a:close/>
                </a:path>
                <a:path w="11487150" h="76200">
                  <a:moveTo>
                    <a:pt x="5581650" y="47625"/>
                  </a:moveTo>
                  <a:lnTo>
                    <a:pt x="5524500" y="47625"/>
                  </a:lnTo>
                  <a:lnTo>
                    <a:pt x="5524500" y="28575"/>
                  </a:lnTo>
                  <a:lnTo>
                    <a:pt x="5581650" y="28575"/>
                  </a:lnTo>
                  <a:lnTo>
                    <a:pt x="5581650" y="47625"/>
                  </a:lnTo>
                  <a:close/>
                </a:path>
                <a:path w="11487150" h="76200">
                  <a:moveTo>
                    <a:pt x="5657850" y="47625"/>
                  </a:moveTo>
                  <a:lnTo>
                    <a:pt x="5600700" y="47625"/>
                  </a:lnTo>
                  <a:lnTo>
                    <a:pt x="5600700" y="28575"/>
                  </a:lnTo>
                  <a:lnTo>
                    <a:pt x="5657850" y="28575"/>
                  </a:lnTo>
                  <a:lnTo>
                    <a:pt x="5657850" y="47625"/>
                  </a:lnTo>
                  <a:close/>
                </a:path>
                <a:path w="11487150" h="76200">
                  <a:moveTo>
                    <a:pt x="5734050" y="47625"/>
                  </a:moveTo>
                  <a:lnTo>
                    <a:pt x="5676900" y="47625"/>
                  </a:lnTo>
                  <a:lnTo>
                    <a:pt x="5676900" y="28575"/>
                  </a:lnTo>
                  <a:lnTo>
                    <a:pt x="5734050" y="28575"/>
                  </a:lnTo>
                  <a:lnTo>
                    <a:pt x="5734050" y="47625"/>
                  </a:lnTo>
                  <a:close/>
                </a:path>
                <a:path w="11487150" h="76200">
                  <a:moveTo>
                    <a:pt x="5810250" y="47625"/>
                  </a:moveTo>
                  <a:lnTo>
                    <a:pt x="5753100" y="47625"/>
                  </a:lnTo>
                  <a:lnTo>
                    <a:pt x="5753100" y="28575"/>
                  </a:lnTo>
                  <a:lnTo>
                    <a:pt x="5810250" y="28575"/>
                  </a:lnTo>
                  <a:lnTo>
                    <a:pt x="5810250" y="47625"/>
                  </a:lnTo>
                  <a:close/>
                </a:path>
                <a:path w="11487150" h="76200">
                  <a:moveTo>
                    <a:pt x="5886450" y="47625"/>
                  </a:moveTo>
                  <a:lnTo>
                    <a:pt x="5829300" y="47625"/>
                  </a:lnTo>
                  <a:lnTo>
                    <a:pt x="5829300" y="28575"/>
                  </a:lnTo>
                  <a:lnTo>
                    <a:pt x="5886450" y="28575"/>
                  </a:lnTo>
                  <a:lnTo>
                    <a:pt x="5886450" y="47625"/>
                  </a:lnTo>
                  <a:close/>
                </a:path>
                <a:path w="11487150" h="76200">
                  <a:moveTo>
                    <a:pt x="5962650" y="47625"/>
                  </a:moveTo>
                  <a:lnTo>
                    <a:pt x="5905500" y="47625"/>
                  </a:lnTo>
                  <a:lnTo>
                    <a:pt x="5905500" y="28575"/>
                  </a:lnTo>
                  <a:lnTo>
                    <a:pt x="5962650" y="28575"/>
                  </a:lnTo>
                  <a:lnTo>
                    <a:pt x="5962650" y="47625"/>
                  </a:lnTo>
                  <a:close/>
                </a:path>
                <a:path w="11487150" h="76200">
                  <a:moveTo>
                    <a:pt x="6038850" y="47625"/>
                  </a:moveTo>
                  <a:lnTo>
                    <a:pt x="5981700" y="47625"/>
                  </a:lnTo>
                  <a:lnTo>
                    <a:pt x="5981700" y="28575"/>
                  </a:lnTo>
                  <a:lnTo>
                    <a:pt x="6038850" y="28575"/>
                  </a:lnTo>
                  <a:lnTo>
                    <a:pt x="6038850" y="47625"/>
                  </a:lnTo>
                  <a:close/>
                </a:path>
                <a:path w="11487150" h="76200">
                  <a:moveTo>
                    <a:pt x="6115050" y="47625"/>
                  </a:moveTo>
                  <a:lnTo>
                    <a:pt x="6057900" y="47625"/>
                  </a:lnTo>
                  <a:lnTo>
                    <a:pt x="6057900" y="28575"/>
                  </a:lnTo>
                  <a:lnTo>
                    <a:pt x="6115050" y="28575"/>
                  </a:lnTo>
                  <a:lnTo>
                    <a:pt x="6115050" y="47625"/>
                  </a:lnTo>
                  <a:close/>
                </a:path>
                <a:path w="11487150" h="76200">
                  <a:moveTo>
                    <a:pt x="6191250" y="47625"/>
                  </a:moveTo>
                  <a:lnTo>
                    <a:pt x="6134100" y="47625"/>
                  </a:lnTo>
                  <a:lnTo>
                    <a:pt x="6134100" y="28575"/>
                  </a:lnTo>
                  <a:lnTo>
                    <a:pt x="6191250" y="28575"/>
                  </a:lnTo>
                  <a:lnTo>
                    <a:pt x="6191250" y="47625"/>
                  </a:lnTo>
                  <a:close/>
                </a:path>
                <a:path w="11487150" h="76200">
                  <a:moveTo>
                    <a:pt x="6267450" y="47625"/>
                  </a:moveTo>
                  <a:lnTo>
                    <a:pt x="6210300" y="47625"/>
                  </a:lnTo>
                  <a:lnTo>
                    <a:pt x="6210300" y="28575"/>
                  </a:lnTo>
                  <a:lnTo>
                    <a:pt x="6267450" y="28575"/>
                  </a:lnTo>
                  <a:lnTo>
                    <a:pt x="6267450" y="47625"/>
                  </a:lnTo>
                  <a:close/>
                </a:path>
                <a:path w="11487150" h="76200">
                  <a:moveTo>
                    <a:pt x="6343650" y="47625"/>
                  </a:moveTo>
                  <a:lnTo>
                    <a:pt x="6286500" y="47625"/>
                  </a:lnTo>
                  <a:lnTo>
                    <a:pt x="6286500" y="28575"/>
                  </a:lnTo>
                  <a:lnTo>
                    <a:pt x="6343650" y="28575"/>
                  </a:lnTo>
                  <a:lnTo>
                    <a:pt x="6343650" y="47625"/>
                  </a:lnTo>
                  <a:close/>
                </a:path>
                <a:path w="11487150" h="76200">
                  <a:moveTo>
                    <a:pt x="6419850" y="47625"/>
                  </a:moveTo>
                  <a:lnTo>
                    <a:pt x="6362700" y="47625"/>
                  </a:lnTo>
                  <a:lnTo>
                    <a:pt x="6362700" y="28575"/>
                  </a:lnTo>
                  <a:lnTo>
                    <a:pt x="6419850" y="28575"/>
                  </a:lnTo>
                  <a:lnTo>
                    <a:pt x="6419850" y="47625"/>
                  </a:lnTo>
                  <a:close/>
                </a:path>
                <a:path w="11487150" h="76200">
                  <a:moveTo>
                    <a:pt x="6496050" y="47625"/>
                  </a:moveTo>
                  <a:lnTo>
                    <a:pt x="6438900" y="47625"/>
                  </a:lnTo>
                  <a:lnTo>
                    <a:pt x="6438900" y="28575"/>
                  </a:lnTo>
                  <a:lnTo>
                    <a:pt x="6496050" y="28575"/>
                  </a:lnTo>
                  <a:lnTo>
                    <a:pt x="6496050" y="47625"/>
                  </a:lnTo>
                  <a:close/>
                </a:path>
                <a:path w="11487150" h="76200">
                  <a:moveTo>
                    <a:pt x="6572250" y="47625"/>
                  </a:moveTo>
                  <a:lnTo>
                    <a:pt x="6515100" y="47625"/>
                  </a:lnTo>
                  <a:lnTo>
                    <a:pt x="6515100" y="28575"/>
                  </a:lnTo>
                  <a:lnTo>
                    <a:pt x="6572250" y="28575"/>
                  </a:lnTo>
                  <a:lnTo>
                    <a:pt x="6572250" y="47625"/>
                  </a:lnTo>
                  <a:close/>
                </a:path>
                <a:path w="11487150" h="76200">
                  <a:moveTo>
                    <a:pt x="6648450" y="47625"/>
                  </a:moveTo>
                  <a:lnTo>
                    <a:pt x="6591300" y="47625"/>
                  </a:lnTo>
                  <a:lnTo>
                    <a:pt x="6591300" y="28575"/>
                  </a:lnTo>
                  <a:lnTo>
                    <a:pt x="6648450" y="28575"/>
                  </a:lnTo>
                  <a:lnTo>
                    <a:pt x="6648450" y="47625"/>
                  </a:lnTo>
                  <a:close/>
                </a:path>
                <a:path w="11487150" h="76200">
                  <a:moveTo>
                    <a:pt x="6724650" y="47625"/>
                  </a:moveTo>
                  <a:lnTo>
                    <a:pt x="6667500" y="47625"/>
                  </a:lnTo>
                  <a:lnTo>
                    <a:pt x="6667500" y="28575"/>
                  </a:lnTo>
                  <a:lnTo>
                    <a:pt x="6724650" y="28575"/>
                  </a:lnTo>
                  <a:lnTo>
                    <a:pt x="6724650" y="47625"/>
                  </a:lnTo>
                  <a:close/>
                </a:path>
                <a:path w="11487150" h="76200">
                  <a:moveTo>
                    <a:pt x="6800850" y="47625"/>
                  </a:moveTo>
                  <a:lnTo>
                    <a:pt x="6743700" y="47625"/>
                  </a:lnTo>
                  <a:lnTo>
                    <a:pt x="6743700" y="28575"/>
                  </a:lnTo>
                  <a:lnTo>
                    <a:pt x="6800850" y="28575"/>
                  </a:lnTo>
                  <a:lnTo>
                    <a:pt x="6800850" y="47625"/>
                  </a:lnTo>
                  <a:close/>
                </a:path>
                <a:path w="11487150" h="76200">
                  <a:moveTo>
                    <a:pt x="6877050" y="47625"/>
                  </a:moveTo>
                  <a:lnTo>
                    <a:pt x="6819900" y="47625"/>
                  </a:lnTo>
                  <a:lnTo>
                    <a:pt x="6819900" y="28575"/>
                  </a:lnTo>
                  <a:lnTo>
                    <a:pt x="6877050" y="28575"/>
                  </a:lnTo>
                  <a:lnTo>
                    <a:pt x="6877050" y="47625"/>
                  </a:lnTo>
                  <a:close/>
                </a:path>
                <a:path w="11487150" h="76200">
                  <a:moveTo>
                    <a:pt x="6953250" y="47625"/>
                  </a:moveTo>
                  <a:lnTo>
                    <a:pt x="6896100" y="47625"/>
                  </a:lnTo>
                  <a:lnTo>
                    <a:pt x="6896100" y="28575"/>
                  </a:lnTo>
                  <a:lnTo>
                    <a:pt x="6953250" y="28575"/>
                  </a:lnTo>
                  <a:lnTo>
                    <a:pt x="6953250" y="47625"/>
                  </a:lnTo>
                  <a:close/>
                </a:path>
                <a:path w="11487150" h="76200">
                  <a:moveTo>
                    <a:pt x="7029450" y="47625"/>
                  </a:moveTo>
                  <a:lnTo>
                    <a:pt x="6972300" y="47625"/>
                  </a:lnTo>
                  <a:lnTo>
                    <a:pt x="6972300" y="28575"/>
                  </a:lnTo>
                  <a:lnTo>
                    <a:pt x="7029450" y="28575"/>
                  </a:lnTo>
                  <a:lnTo>
                    <a:pt x="7029450" y="47625"/>
                  </a:lnTo>
                  <a:close/>
                </a:path>
                <a:path w="11487150" h="76200">
                  <a:moveTo>
                    <a:pt x="7105650" y="47625"/>
                  </a:moveTo>
                  <a:lnTo>
                    <a:pt x="7048500" y="47625"/>
                  </a:lnTo>
                  <a:lnTo>
                    <a:pt x="7048500" y="28575"/>
                  </a:lnTo>
                  <a:lnTo>
                    <a:pt x="7105650" y="28575"/>
                  </a:lnTo>
                  <a:lnTo>
                    <a:pt x="7105650" y="47625"/>
                  </a:lnTo>
                  <a:close/>
                </a:path>
                <a:path w="11487150" h="76200">
                  <a:moveTo>
                    <a:pt x="7181850" y="47625"/>
                  </a:moveTo>
                  <a:lnTo>
                    <a:pt x="7124700" y="47625"/>
                  </a:lnTo>
                  <a:lnTo>
                    <a:pt x="7124700" y="28575"/>
                  </a:lnTo>
                  <a:lnTo>
                    <a:pt x="7181850" y="28575"/>
                  </a:lnTo>
                  <a:lnTo>
                    <a:pt x="7181850" y="47625"/>
                  </a:lnTo>
                  <a:close/>
                </a:path>
                <a:path w="11487150" h="76200">
                  <a:moveTo>
                    <a:pt x="7258050" y="47625"/>
                  </a:moveTo>
                  <a:lnTo>
                    <a:pt x="7200900" y="47625"/>
                  </a:lnTo>
                  <a:lnTo>
                    <a:pt x="7200900" y="28575"/>
                  </a:lnTo>
                  <a:lnTo>
                    <a:pt x="7258050" y="28575"/>
                  </a:lnTo>
                  <a:lnTo>
                    <a:pt x="7258050" y="47625"/>
                  </a:lnTo>
                  <a:close/>
                </a:path>
                <a:path w="11487150" h="76200">
                  <a:moveTo>
                    <a:pt x="7334250" y="47625"/>
                  </a:moveTo>
                  <a:lnTo>
                    <a:pt x="7277100" y="47625"/>
                  </a:lnTo>
                  <a:lnTo>
                    <a:pt x="7277100" y="28575"/>
                  </a:lnTo>
                  <a:lnTo>
                    <a:pt x="7334250" y="28575"/>
                  </a:lnTo>
                  <a:lnTo>
                    <a:pt x="7334250" y="47625"/>
                  </a:lnTo>
                  <a:close/>
                </a:path>
                <a:path w="11487150" h="76200">
                  <a:moveTo>
                    <a:pt x="7410450" y="47625"/>
                  </a:moveTo>
                  <a:lnTo>
                    <a:pt x="7353300" y="47625"/>
                  </a:lnTo>
                  <a:lnTo>
                    <a:pt x="7353300" y="28575"/>
                  </a:lnTo>
                  <a:lnTo>
                    <a:pt x="7410450" y="28575"/>
                  </a:lnTo>
                  <a:lnTo>
                    <a:pt x="7410450" y="47625"/>
                  </a:lnTo>
                  <a:close/>
                </a:path>
                <a:path w="11487150" h="76200">
                  <a:moveTo>
                    <a:pt x="7486650" y="47625"/>
                  </a:moveTo>
                  <a:lnTo>
                    <a:pt x="7429500" y="47625"/>
                  </a:lnTo>
                  <a:lnTo>
                    <a:pt x="7429500" y="28575"/>
                  </a:lnTo>
                  <a:lnTo>
                    <a:pt x="7486650" y="28575"/>
                  </a:lnTo>
                  <a:lnTo>
                    <a:pt x="7486650" y="47625"/>
                  </a:lnTo>
                  <a:close/>
                </a:path>
                <a:path w="11487150" h="76200">
                  <a:moveTo>
                    <a:pt x="7562850" y="47625"/>
                  </a:moveTo>
                  <a:lnTo>
                    <a:pt x="7505700" y="47625"/>
                  </a:lnTo>
                  <a:lnTo>
                    <a:pt x="7505700" y="28575"/>
                  </a:lnTo>
                  <a:lnTo>
                    <a:pt x="7562850" y="28575"/>
                  </a:lnTo>
                  <a:lnTo>
                    <a:pt x="7562850" y="47625"/>
                  </a:lnTo>
                  <a:close/>
                </a:path>
                <a:path w="11487150" h="76200">
                  <a:moveTo>
                    <a:pt x="7639050" y="47625"/>
                  </a:moveTo>
                  <a:lnTo>
                    <a:pt x="7581900" y="47625"/>
                  </a:lnTo>
                  <a:lnTo>
                    <a:pt x="7581900" y="28575"/>
                  </a:lnTo>
                  <a:lnTo>
                    <a:pt x="7639050" y="28575"/>
                  </a:lnTo>
                  <a:lnTo>
                    <a:pt x="7639050" y="47625"/>
                  </a:lnTo>
                  <a:close/>
                </a:path>
                <a:path w="11487150" h="76200">
                  <a:moveTo>
                    <a:pt x="7715250" y="47625"/>
                  </a:moveTo>
                  <a:lnTo>
                    <a:pt x="7658100" y="47625"/>
                  </a:lnTo>
                  <a:lnTo>
                    <a:pt x="7658100" y="28575"/>
                  </a:lnTo>
                  <a:lnTo>
                    <a:pt x="7715250" y="28575"/>
                  </a:lnTo>
                  <a:lnTo>
                    <a:pt x="7715250" y="47625"/>
                  </a:lnTo>
                  <a:close/>
                </a:path>
                <a:path w="11487150" h="76200">
                  <a:moveTo>
                    <a:pt x="7791450" y="47625"/>
                  </a:moveTo>
                  <a:lnTo>
                    <a:pt x="7734300" y="47625"/>
                  </a:lnTo>
                  <a:lnTo>
                    <a:pt x="7734300" y="28575"/>
                  </a:lnTo>
                  <a:lnTo>
                    <a:pt x="7791450" y="28575"/>
                  </a:lnTo>
                  <a:lnTo>
                    <a:pt x="7791450" y="47625"/>
                  </a:lnTo>
                  <a:close/>
                </a:path>
                <a:path w="11487150" h="76200">
                  <a:moveTo>
                    <a:pt x="7867650" y="47625"/>
                  </a:moveTo>
                  <a:lnTo>
                    <a:pt x="7810500" y="47625"/>
                  </a:lnTo>
                  <a:lnTo>
                    <a:pt x="7810500" y="28575"/>
                  </a:lnTo>
                  <a:lnTo>
                    <a:pt x="7867650" y="28575"/>
                  </a:lnTo>
                  <a:lnTo>
                    <a:pt x="7867650" y="47625"/>
                  </a:lnTo>
                  <a:close/>
                </a:path>
                <a:path w="11487150" h="76200">
                  <a:moveTo>
                    <a:pt x="7943850" y="47625"/>
                  </a:moveTo>
                  <a:lnTo>
                    <a:pt x="7886700" y="47625"/>
                  </a:lnTo>
                  <a:lnTo>
                    <a:pt x="7886700" y="28575"/>
                  </a:lnTo>
                  <a:lnTo>
                    <a:pt x="7943850" y="28575"/>
                  </a:lnTo>
                  <a:lnTo>
                    <a:pt x="7943850" y="47625"/>
                  </a:lnTo>
                  <a:close/>
                </a:path>
                <a:path w="11487150" h="76200">
                  <a:moveTo>
                    <a:pt x="8020050" y="47625"/>
                  </a:moveTo>
                  <a:lnTo>
                    <a:pt x="7962900" y="47625"/>
                  </a:lnTo>
                  <a:lnTo>
                    <a:pt x="7962900" y="28575"/>
                  </a:lnTo>
                  <a:lnTo>
                    <a:pt x="8020050" y="28575"/>
                  </a:lnTo>
                  <a:lnTo>
                    <a:pt x="8020050" y="47625"/>
                  </a:lnTo>
                  <a:close/>
                </a:path>
                <a:path w="11487150" h="76200">
                  <a:moveTo>
                    <a:pt x="8096250" y="47625"/>
                  </a:moveTo>
                  <a:lnTo>
                    <a:pt x="8039100" y="47625"/>
                  </a:lnTo>
                  <a:lnTo>
                    <a:pt x="8039100" y="28575"/>
                  </a:lnTo>
                  <a:lnTo>
                    <a:pt x="8096250" y="28575"/>
                  </a:lnTo>
                  <a:lnTo>
                    <a:pt x="8096250" y="47625"/>
                  </a:lnTo>
                  <a:close/>
                </a:path>
                <a:path w="11487150" h="76200">
                  <a:moveTo>
                    <a:pt x="8172450" y="47625"/>
                  </a:moveTo>
                  <a:lnTo>
                    <a:pt x="8115300" y="47625"/>
                  </a:lnTo>
                  <a:lnTo>
                    <a:pt x="8115300" y="28575"/>
                  </a:lnTo>
                  <a:lnTo>
                    <a:pt x="8172450" y="28575"/>
                  </a:lnTo>
                  <a:lnTo>
                    <a:pt x="8172450" y="47625"/>
                  </a:lnTo>
                  <a:close/>
                </a:path>
                <a:path w="11487150" h="76200">
                  <a:moveTo>
                    <a:pt x="8248650" y="47625"/>
                  </a:moveTo>
                  <a:lnTo>
                    <a:pt x="8191500" y="47625"/>
                  </a:lnTo>
                  <a:lnTo>
                    <a:pt x="8191500" y="28575"/>
                  </a:lnTo>
                  <a:lnTo>
                    <a:pt x="8248650" y="28575"/>
                  </a:lnTo>
                  <a:lnTo>
                    <a:pt x="8248650" y="47625"/>
                  </a:lnTo>
                  <a:close/>
                </a:path>
                <a:path w="11487150" h="76200">
                  <a:moveTo>
                    <a:pt x="8324850" y="47625"/>
                  </a:moveTo>
                  <a:lnTo>
                    <a:pt x="8267700" y="47625"/>
                  </a:lnTo>
                  <a:lnTo>
                    <a:pt x="8267700" y="28575"/>
                  </a:lnTo>
                  <a:lnTo>
                    <a:pt x="8324850" y="28575"/>
                  </a:lnTo>
                  <a:lnTo>
                    <a:pt x="8324850" y="47625"/>
                  </a:lnTo>
                  <a:close/>
                </a:path>
                <a:path w="11487150" h="76200">
                  <a:moveTo>
                    <a:pt x="8401050" y="47625"/>
                  </a:moveTo>
                  <a:lnTo>
                    <a:pt x="8343900" y="47625"/>
                  </a:lnTo>
                  <a:lnTo>
                    <a:pt x="8343900" y="28575"/>
                  </a:lnTo>
                  <a:lnTo>
                    <a:pt x="8401050" y="28575"/>
                  </a:lnTo>
                  <a:lnTo>
                    <a:pt x="8401050" y="47625"/>
                  </a:lnTo>
                  <a:close/>
                </a:path>
                <a:path w="11487150" h="76200">
                  <a:moveTo>
                    <a:pt x="8477250" y="47625"/>
                  </a:moveTo>
                  <a:lnTo>
                    <a:pt x="8420100" y="47625"/>
                  </a:lnTo>
                  <a:lnTo>
                    <a:pt x="8420100" y="28575"/>
                  </a:lnTo>
                  <a:lnTo>
                    <a:pt x="8477250" y="28575"/>
                  </a:lnTo>
                  <a:lnTo>
                    <a:pt x="8477250" y="47625"/>
                  </a:lnTo>
                  <a:close/>
                </a:path>
                <a:path w="11487150" h="76200">
                  <a:moveTo>
                    <a:pt x="8553450" y="47625"/>
                  </a:moveTo>
                  <a:lnTo>
                    <a:pt x="8496300" y="47625"/>
                  </a:lnTo>
                  <a:lnTo>
                    <a:pt x="8496300" y="28575"/>
                  </a:lnTo>
                  <a:lnTo>
                    <a:pt x="8553450" y="28575"/>
                  </a:lnTo>
                  <a:lnTo>
                    <a:pt x="8553450" y="47625"/>
                  </a:lnTo>
                  <a:close/>
                </a:path>
                <a:path w="11487150" h="76200">
                  <a:moveTo>
                    <a:pt x="8629650" y="47625"/>
                  </a:moveTo>
                  <a:lnTo>
                    <a:pt x="8572500" y="47625"/>
                  </a:lnTo>
                  <a:lnTo>
                    <a:pt x="8572500" y="28575"/>
                  </a:lnTo>
                  <a:lnTo>
                    <a:pt x="8629650" y="28575"/>
                  </a:lnTo>
                  <a:lnTo>
                    <a:pt x="8629650" y="47625"/>
                  </a:lnTo>
                  <a:close/>
                </a:path>
                <a:path w="11487150" h="76200">
                  <a:moveTo>
                    <a:pt x="8705850" y="47625"/>
                  </a:moveTo>
                  <a:lnTo>
                    <a:pt x="8648700" y="47625"/>
                  </a:lnTo>
                  <a:lnTo>
                    <a:pt x="8648700" y="28575"/>
                  </a:lnTo>
                  <a:lnTo>
                    <a:pt x="8705850" y="28575"/>
                  </a:lnTo>
                  <a:lnTo>
                    <a:pt x="8705850" y="47625"/>
                  </a:lnTo>
                  <a:close/>
                </a:path>
                <a:path w="11487150" h="76200">
                  <a:moveTo>
                    <a:pt x="8782050" y="47625"/>
                  </a:moveTo>
                  <a:lnTo>
                    <a:pt x="8724900" y="47625"/>
                  </a:lnTo>
                  <a:lnTo>
                    <a:pt x="8724900" y="28575"/>
                  </a:lnTo>
                  <a:lnTo>
                    <a:pt x="8782050" y="28575"/>
                  </a:lnTo>
                  <a:lnTo>
                    <a:pt x="8782050" y="47625"/>
                  </a:lnTo>
                  <a:close/>
                </a:path>
                <a:path w="11487150" h="76200">
                  <a:moveTo>
                    <a:pt x="8858250" y="47625"/>
                  </a:moveTo>
                  <a:lnTo>
                    <a:pt x="8801100" y="47625"/>
                  </a:lnTo>
                  <a:lnTo>
                    <a:pt x="8801100" y="28575"/>
                  </a:lnTo>
                  <a:lnTo>
                    <a:pt x="8858250" y="28575"/>
                  </a:lnTo>
                  <a:lnTo>
                    <a:pt x="8858250" y="47625"/>
                  </a:lnTo>
                  <a:close/>
                </a:path>
                <a:path w="11487150" h="76200">
                  <a:moveTo>
                    <a:pt x="8934450" y="47625"/>
                  </a:moveTo>
                  <a:lnTo>
                    <a:pt x="8877300" y="47625"/>
                  </a:lnTo>
                  <a:lnTo>
                    <a:pt x="8877300" y="28575"/>
                  </a:lnTo>
                  <a:lnTo>
                    <a:pt x="8934450" y="28575"/>
                  </a:lnTo>
                  <a:lnTo>
                    <a:pt x="8934450" y="47625"/>
                  </a:lnTo>
                  <a:close/>
                </a:path>
                <a:path w="11487150" h="76200">
                  <a:moveTo>
                    <a:pt x="9010650" y="47625"/>
                  </a:moveTo>
                  <a:lnTo>
                    <a:pt x="8953500" y="47625"/>
                  </a:lnTo>
                  <a:lnTo>
                    <a:pt x="8953500" y="28575"/>
                  </a:lnTo>
                  <a:lnTo>
                    <a:pt x="9010650" y="28575"/>
                  </a:lnTo>
                  <a:lnTo>
                    <a:pt x="9010650" y="47625"/>
                  </a:lnTo>
                  <a:close/>
                </a:path>
                <a:path w="11487150" h="76200">
                  <a:moveTo>
                    <a:pt x="9086850" y="47625"/>
                  </a:moveTo>
                  <a:lnTo>
                    <a:pt x="9029700" y="47625"/>
                  </a:lnTo>
                  <a:lnTo>
                    <a:pt x="9029700" y="28575"/>
                  </a:lnTo>
                  <a:lnTo>
                    <a:pt x="9086850" y="28575"/>
                  </a:lnTo>
                  <a:lnTo>
                    <a:pt x="9086850" y="47625"/>
                  </a:lnTo>
                  <a:close/>
                </a:path>
                <a:path w="11487150" h="76200">
                  <a:moveTo>
                    <a:pt x="9163050" y="47625"/>
                  </a:moveTo>
                  <a:lnTo>
                    <a:pt x="9105900" y="47625"/>
                  </a:lnTo>
                  <a:lnTo>
                    <a:pt x="9105900" y="28575"/>
                  </a:lnTo>
                  <a:lnTo>
                    <a:pt x="9163050" y="28575"/>
                  </a:lnTo>
                  <a:lnTo>
                    <a:pt x="9163050" y="47625"/>
                  </a:lnTo>
                  <a:close/>
                </a:path>
                <a:path w="11487150" h="76200">
                  <a:moveTo>
                    <a:pt x="9239250" y="47625"/>
                  </a:moveTo>
                  <a:lnTo>
                    <a:pt x="9182100" y="47625"/>
                  </a:lnTo>
                  <a:lnTo>
                    <a:pt x="9182100" y="28575"/>
                  </a:lnTo>
                  <a:lnTo>
                    <a:pt x="9239250" y="28575"/>
                  </a:lnTo>
                  <a:lnTo>
                    <a:pt x="9239250" y="47625"/>
                  </a:lnTo>
                  <a:close/>
                </a:path>
                <a:path w="11487150" h="76200">
                  <a:moveTo>
                    <a:pt x="9315450" y="47625"/>
                  </a:moveTo>
                  <a:lnTo>
                    <a:pt x="9258300" y="47625"/>
                  </a:lnTo>
                  <a:lnTo>
                    <a:pt x="9258300" y="28575"/>
                  </a:lnTo>
                  <a:lnTo>
                    <a:pt x="9315450" y="28575"/>
                  </a:lnTo>
                  <a:lnTo>
                    <a:pt x="9315450" y="47625"/>
                  </a:lnTo>
                  <a:close/>
                </a:path>
                <a:path w="11487150" h="76200">
                  <a:moveTo>
                    <a:pt x="9391650" y="47625"/>
                  </a:moveTo>
                  <a:lnTo>
                    <a:pt x="9334500" y="47625"/>
                  </a:lnTo>
                  <a:lnTo>
                    <a:pt x="9334500" y="28575"/>
                  </a:lnTo>
                  <a:lnTo>
                    <a:pt x="9391650" y="28575"/>
                  </a:lnTo>
                  <a:lnTo>
                    <a:pt x="9391650" y="47625"/>
                  </a:lnTo>
                  <a:close/>
                </a:path>
                <a:path w="11487150" h="76200">
                  <a:moveTo>
                    <a:pt x="9467850" y="47625"/>
                  </a:moveTo>
                  <a:lnTo>
                    <a:pt x="9410700" y="47625"/>
                  </a:lnTo>
                  <a:lnTo>
                    <a:pt x="9410700" y="28575"/>
                  </a:lnTo>
                  <a:lnTo>
                    <a:pt x="9467850" y="28575"/>
                  </a:lnTo>
                  <a:lnTo>
                    <a:pt x="9467850" y="47625"/>
                  </a:lnTo>
                  <a:close/>
                </a:path>
                <a:path w="11487150" h="76200">
                  <a:moveTo>
                    <a:pt x="9544050" y="47625"/>
                  </a:moveTo>
                  <a:lnTo>
                    <a:pt x="9486900" y="47625"/>
                  </a:lnTo>
                  <a:lnTo>
                    <a:pt x="9486900" y="28575"/>
                  </a:lnTo>
                  <a:lnTo>
                    <a:pt x="9544050" y="28575"/>
                  </a:lnTo>
                  <a:lnTo>
                    <a:pt x="9544050" y="47625"/>
                  </a:lnTo>
                  <a:close/>
                </a:path>
                <a:path w="11487150" h="76200">
                  <a:moveTo>
                    <a:pt x="9620250" y="47625"/>
                  </a:moveTo>
                  <a:lnTo>
                    <a:pt x="9563100" y="47625"/>
                  </a:lnTo>
                  <a:lnTo>
                    <a:pt x="9563100" y="28575"/>
                  </a:lnTo>
                  <a:lnTo>
                    <a:pt x="9620250" y="28575"/>
                  </a:lnTo>
                  <a:lnTo>
                    <a:pt x="9620250" y="47625"/>
                  </a:lnTo>
                  <a:close/>
                </a:path>
                <a:path w="11487150" h="76200">
                  <a:moveTo>
                    <a:pt x="9696450" y="47625"/>
                  </a:moveTo>
                  <a:lnTo>
                    <a:pt x="9639300" y="47625"/>
                  </a:lnTo>
                  <a:lnTo>
                    <a:pt x="9639300" y="28575"/>
                  </a:lnTo>
                  <a:lnTo>
                    <a:pt x="9696450" y="28575"/>
                  </a:lnTo>
                  <a:lnTo>
                    <a:pt x="9696450" y="47625"/>
                  </a:lnTo>
                  <a:close/>
                </a:path>
                <a:path w="11487150" h="76200">
                  <a:moveTo>
                    <a:pt x="9772650" y="47625"/>
                  </a:moveTo>
                  <a:lnTo>
                    <a:pt x="9715500" y="47625"/>
                  </a:lnTo>
                  <a:lnTo>
                    <a:pt x="9715500" y="28575"/>
                  </a:lnTo>
                  <a:lnTo>
                    <a:pt x="9772650" y="28575"/>
                  </a:lnTo>
                  <a:lnTo>
                    <a:pt x="9772650" y="47625"/>
                  </a:lnTo>
                  <a:close/>
                </a:path>
                <a:path w="11487150" h="76200">
                  <a:moveTo>
                    <a:pt x="9848850" y="47625"/>
                  </a:moveTo>
                  <a:lnTo>
                    <a:pt x="9791700" y="47625"/>
                  </a:lnTo>
                  <a:lnTo>
                    <a:pt x="9791700" y="28575"/>
                  </a:lnTo>
                  <a:lnTo>
                    <a:pt x="9848850" y="28575"/>
                  </a:lnTo>
                  <a:lnTo>
                    <a:pt x="9848850" y="47625"/>
                  </a:lnTo>
                  <a:close/>
                </a:path>
                <a:path w="11487150" h="76200">
                  <a:moveTo>
                    <a:pt x="9925050" y="47625"/>
                  </a:moveTo>
                  <a:lnTo>
                    <a:pt x="9867900" y="47625"/>
                  </a:lnTo>
                  <a:lnTo>
                    <a:pt x="9867900" y="28575"/>
                  </a:lnTo>
                  <a:lnTo>
                    <a:pt x="9925050" y="28575"/>
                  </a:lnTo>
                  <a:lnTo>
                    <a:pt x="9925050" y="47625"/>
                  </a:lnTo>
                  <a:close/>
                </a:path>
                <a:path w="11487150" h="76200">
                  <a:moveTo>
                    <a:pt x="10001250" y="47625"/>
                  </a:moveTo>
                  <a:lnTo>
                    <a:pt x="9944100" y="47625"/>
                  </a:lnTo>
                  <a:lnTo>
                    <a:pt x="9944100" y="28575"/>
                  </a:lnTo>
                  <a:lnTo>
                    <a:pt x="10001250" y="28575"/>
                  </a:lnTo>
                  <a:lnTo>
                    <a:pt x="10001250" y="47625"/>
                  </a:lnTo>
                  <a:close/>
                </a:path>
                <a:path w="11487150" h="76200">
                  <a:moveTo>
                    <a:pt x="10077450" y="47625"/>
                  </a:moveTo>
                  <a:lnTo>
                    <a:pt x="10020300" y="47625"/>
                  </a:lnTo>
                  <a:lnTo>
                    <a:pt x="10020300" y="28575"/>
                  </a:lnTo>
                  <a:lnTo>
                    <a:pt x="10077450" y="28575"/>
                  </a:lnTo>
                  <a:lnTo>
                    <a:pt x="10077450" y="47625"/>
                  </a:lnTo>
                  <a:close/>
                </a:path>
                <a:path w="11487150" h="76200">
                  <a:moveTo>
                    <a:pt x="10153650" y="47625"/>
                  </a:moveTo>
                  <a:lnTo>
                    <a:pt x="10096500" y="47625"/>
                  </a:lnTo>
                  <a:lnTo>
                    <a:pt x="10096500" y="28575"/>
                  </a:lnTo>
                  <a:lnTo>
                    <a:pt x="10153650" y="28575"/>
                  </a:lnTo>
                  <a:lnTo>
                    <a:pt x="10153650" y="47625"/>
                  </a:lnTo>
                  <a:close/>
                </a:path>
                <a:path w="11487150" h="76200">
                  <a:moveTo>
                    <a:pt x="10229850" y="47625"/>
                  </a:moveTo>
                  <a:lnTo>
                    <a:pt x="10172700" y="47625"/>
                  </a:lnTo>
                  <a:lnTo>
                    <a:pt x="10172700" y="28575"/>
                  </a:lnTo>
                  <a:lnTo>
                    <a:pt x="10229850" y="28575"/>
                  </a:lnTo>
                  <a:lnTo>
                    <a:pt x="10229850" y="47625"/>
                  </a:lnTo>
                  <a:close/>
                </a:path>
                <a:path w="11487150" h="76200">
                  <a:moveTo>
                    <a:pt x="10306050" y="47625"/>
                  </a:moveTo>
                  <a:lnTo>
                    <a:pt x="10248900" y="47625"/>
                  </a:lnTo>
                  <a:lnTo>
                    <a:pt x="10248900" y="28575"/>
                  </a:lnTo>
                  <a:lnTo>
                    <a:pt x="10306050" y="28575"/>
                  </a:lnTo>
                  <a:lnTo>
                    <a:pt x="10306050" y="47625"/>
                  </a:lnTo>
                  <a:close/>
                </a:path>
                <a:path w="11487150" h="76200">
                  <a:moveTo>
                    <a:pt x="10382250" y="47625"/>
                  </a:moveTo>
                  <a:lnTo>
                    <a:pt x="10325100" y="47625"/>
                  </a:lnTo>
                  <a:lnTo>
                    <a:pt x="10325100" y="28575"/>
                  </a:lnTo>
                  <a:lnTo>
                    <a:pt x="10382250" y="28575"/>
                  </a:lnTo>
                  <a:lnTo>
                    <a:pt x="10382250" y="47625"/>
                  </a:lnTo>
                  <a:close/>
                </a:path>
                <a:path w="11487150" h="76200">
                  <a:moveTo>
                    <a:pt x="10458450" y="47625"/>
                  </a:moveTo>
                  <a:lnTo>
                    <a:pt x="10401300" y="47625"/>
                  </a:lnTo>
                  <a:lnTo>
                    <a:pt x="10401300" y="28575"/>
                  </a:lnTo>
                  <a:lnTo>
                    <a:pt x="10458450" y="28575"/>
                  </a:lnTo>
                  <a:lnTo>
                    <a:pt x="10458450" y="47625"/>
                  </a:lnTo>
                  <a:close/>
                </a:path>
                <a:path w="11487150" h="76200">
                  <a:moveTo>
                    <a:pt x="10534650" y="47625"/>
                  </a:moveTo>
                  <a:lnTo>
                    <a:pt x="10477500" y="47625"/>
                  </a:lnTo>
                  <a:lnTo>
                    <a:pt x="10477500" y="28575"/>
                  </a:lnTo>
                  <a:lnTo>
                    <a:pt x="10534650" y="28575"/>
                  </a:lnTo>
                  <a:lnTo>
                    <a:pt x="10534650" y="47625"/>
                  </a:lnTo>
                  <a:close/>
                </a:path>
                <a:path w="11487150" h="76200">
                  <a:moveTo>
                    <a:pt x="10610850" y="47625"/>
                  </a:moveTo>
                  <a:lnTo>
                    <a:pt x="10553700" y="47625"/>
                  </a:lnTo>
                  <a:lnTo>
                    <a:pt x="10553700" y="28575"/>
                  </a:lnTo>
                  <a:lnTo>
                    <a:pt x="10610850" y="28575"/>
                  </a:lnTo>
                  <a:lnTo>
                    <a:pt x="10610850" y="47625"/>
                  </a:lnTo>
                  <a:close/>
                </a:path>
                <a:path w="11487150" h="76200">
                  <a:moveTo>
                    <a:pt x="10687050" y="47625"/>
                  </a:moveTo>
                  <a:lnTo>
                    <a:pt x="10629900" y="47625"/>
                  </a:lnTo>
                  <a:lnTo>
                    <a:pt x="10629900" y="28575"/>
                  </a:lnTo>
                  <a:lnTo>
                    <a:pt x="10687050" y="28575"/>
                  </a:lnTo>
                  <a:lnTo>
                    <a:pt x="10687050" y="47625"/>
                  </a:lnTo>
                  <a:close/>
                </a:path>
                <a:path w="11487150" h="76200">
                  <a:moveTo>
                    <a:pt x="10763250" y="47625"/>
                  </a:moveTo>
                  <a:lnTo>
                    <a:pt x="10706100" y="47625"/>
                  </a:lnTo>
                  <a:lnTo>
                    <a:pt x="10706100" y="28575"/>
                  </a:lnTo>
                  <a:lnTo>
                    <a:pt x="10763250" y="28575"/>
                  </a:lnTo>
                  <a:lnTo>
                    <a:pt x="10763250" y="47625"/>
                  </a:lnTo>
                  <a:close/>
                </a:path>
                <a:path w="11487150" h="76200">
                  <a:moveTo>
                    <a:pt x="10839450" y="47625"/>
                  </a:moveTo>
                  <a:lnTo>
                    <a:pt x="10782300" y="47625"/>
                  </a:lnTo>
                  <a:lnTo>
                    <a:pt x="10782300" y="28575"/>
                  </a:lnTo>
                  <a:lnTo>
                    <a:pt x="10839450" y="28575"/>
                  </a:lnTo>
                  <a:lnTo>
                    <a:pt x="10839450" y="47625"/>
                  </a:lnTo>
                  <a:close/>
                </a:path>
                <a:path w="11487150" h="76200">
                  <a:moveTo>
                    <a:pt x="10915650" y="47625"/>
                  </a:moveTo>
                  <a:lnTo>
                    <a:pt x="10858500" y="47625"/>
                  </a:lnTo>
                  <a:lnTo>
                    <a:pt x="10858500" y="28575"/>
                  </a:lnTo>
                  <a:lnTo>
                    <a:pt x="10915650" y="28575"/>
                  </a:lnTo>
                  <a:lnTo>
                    <a:pt x="10915650" y="47625"/>
                  </a:lnTo>
                  <a:close/>
                </a:path>
                <a:path w="11487150" h="76200">
                  <a:moveTo>
                    <a:pt x="10991850" y="47625"/>
                  </a:moveTo>
                  <a:lnTo>
                    <a:pt x="10934700" y="47625"/>
                  </a:lnTo>
                  <a:lnTo>
                    <a:pt x="10934700" y="28575"/>
                  </a:lnTo>
                  <a:lnTo>
                    <a:pt x="10991850" y="28575"/>
                  </a:lnTo>
                  <a:lnTo>
                    <a:pt x="10991850" y="47625"/>
                  </a:lnTo>
                  <a:close/>
                </a:path>
                <a:path w="11487150" h="76200">
                  <a:moveTo>
                    <a:pt x="11068050" y="47625"/>
                  </a:moveTo>
                  <a:lnTo>
                    <a:pt x="11010900" y="47625"/>
                  </a:lnTo>
                  <a:lnTo>
                    <a:pt x="11010900" y="28575"/>
                  </a:lnTo>
                  <a:lnTo>
                    <a:pt x="11068050" y="28575"/>
                  </a:lnTo>
                  <a:lnTo>
                    <a:pt x="11068050" y="47625"/>
                  </a:lnTo>
                  <a:close/>
                </a:path>
                <a:path w="11487150" h="76200">
                  <a:moveTo>
                    <a:pt x="11144250" y="47625"/>
                  </a:moveTo>
                  <a:lnTo>
                    <a:pt x="11087100" y="47625"/>
                  </a:lnTo>
                  <a:lnTo>
                    <a:pt x="11087100" y="28575"/>
                  </a:lnTo>
                  <a:lnTo>
                    <a:pt x="11144250" y="28575"/>
                  </a:lnTo>
                  <a:lnTo>
                    <a:pt x="11144250" y="47625"/>
                  </a:lnTo>
                  <a:close/>
                </a:path>
                <a:path w="11487150" h="76200">
                  <a:moveTo>
                    <a:pt x="11220450" y="47625"/>
                  </a:moveTo>
                  <a:lnTo>
                    <a:pt x="11163300" y="47625"/>
                  </a:lnTo>
                  <a:lnTo>
                    <a:pt x="11163300" y="28575"/>
                  </a:lnTo>
                  <a:lnTo>
                    <a:pt x="11220450" y="28575"/>
                  </a:lnTo>
                  <a:lnTo>
                    <a:pt x="11220450" y="47625"/>
                  </a:lnTo>
                  <a:close/>
                </a:path>
                <a:path w="11487150" h="76200">
                  <a:moveTo>
                    <a:pt x="11296650" y="47625"/>
                  </a:moveTo>
                  <a:lnTo>
                    <a:pt x="11239500" y="47625"/>
                  </a:lnTo>
                  <a:lnTo>
                    <a:pt x="11239500" y="28575"/>
                  </a:lnTo>
                  <a:lnTo>
                    <a:pt x="11296650" y="28575"/>
                  </a:lnTo>
                  <a:lnTo>
                    <a:pt x="11296650" y="47625"/>
                  </a:lnTo>
                  <a:close/>
                </a:path>
                <a:path w="11487150" h="76200">
                  <a:moveTo>
                    <a:pt x="11372850" y="47625"/>
                  </a:moveTo>
                  <a:lnTo>
                    <a:pt x="11315700" y="47625"/>
                  </a:lnTo>
                  <a:lnTo>
                    <a:pt x="11315700" y="28575"/>
                  </a:lnTo>
                  <a:lnTo>
                    <a:pt x="11372850" y="28575"/>
                  </a:lnTo>
                  <a:lnTo>
                    <a:pt x="11372850" y="47625"/>
                  </a:lnTo>
                  <a:close/>
                </a:path>
              </a:pathLst>
            </a:custGeom>
            <a:solidFill>
              <a:srgbClr val="808080"/>
            </a:solidFill>
          </p:spPr>
          <p:txBody>
            <a:bodyPr wrap="square" lIns="0" tIns="0" rIns="0" bIns="0" rtlCol="0"/>
            <a:lstStyle/>
            <a:p/>
          </p:txBody>
        </p:sp>
        <p:pic>
          <p:nvPicPr>
            <p:cNvPr id="16" name="object 16"/>
            <p:cNvPicPr/>
            <p:nvPr/>
          </p:nvPicPr>
          <p:blipFill>
            <a:blip r:embed="rId8" cstate="print"/>
            <a:stretch>
              <a:fillRect/>
            </a:stretch>
          </p:blipFill>
          <p:spPr>
            <a:xfrm>
              <a:off x="5072735" y="2312073"/>
              <a:ext cx="2046528" cy="2044941"/>
            </a:xfrm>
            <a:prstGeom prst="rect">
              <a:avLst/>
            </a:prstGeom>
          </p:spPr>
        </p:pic>
        <p:pic>
          <p:nvPicPr>
            <p:cNvPr id="17" name="object 17"/>
            <p:cNvPicPr/>
            <p:nvPr/>
          </p:nvPicPr>
          <p:blipFill>
            <a:blip r:embed="rId9" cstate="print"/>
            <a:stretch>
              <a:fillRect/>
            </a:stretch>
          </p:blipFill>
          <p:spPr>
            <a:xfrm>
              <a:off x="2994698" y="2507335"/>
              <a:ext cx="1654416" cy="1654416"/>
            </a:xfrm>
            <a:prstGeom prst="rect">
              <a:avLst/>
            </a:prstGeom>
          </p:spPr>
        </p:pic>
        <p:pic>
          <p:nvPicPr>
            <p:cNvPr id="18" name="object 18"/>
            <p:cNvPicPr/>
            <p:nvPr/>
          </p:nvPicPr>
          <p:blipFill>
            <a:blip r:embed="rId10" cstate="print"/>
            <a:stretch>
              <a:fillRect/>
            </a:stretch>
          </p:blipFill>
          <p:spPr>
            <a:xfrm>
              <a:off x="1089698" y="2594648"/>
              <a:ext cx="1479791" cy="1479791"/>
            </a:xfrm>
            <a:prstGeom prst="rect">
              <a:avLst/>
            </a:prstGeom>
          </p:spPr>
        </p:pic>
        <p:pic>
          <p:nvPicPr>
            <p:cNvPr id="19" name="object 19"/>
            <p:cNvPicPr/>
            <p:nvPr/>
          </p:nvPicPr>
          <p:blipFill>
            <a:blip r:embed="rId11" cstate="print"/>
            <a:stretch>
              <a:fillRect/>
            </a:stretch>
          </p:blipFill>
          <p:spPr>
            <a:xfrm>
              <a:off x="7542885" y="2507335"/>
              <a:ext cx="1654416" cy="1654416"/>
            </a:xfrm>
            <a:prstGeom prst="rect">
              <a:avLst/>
            </a:prstGeom>
          </p:spPr>
        </p:pic>
        <p:pic>
          <p:nvPicPr>
            <p:cNvPr id="20" name="object 20"/>
            <p:cNvPicPr/>
            <p:nvPr/>
          </p:nvPicPr>
          <p:blipFill>
            <a:blip r:embed="rId12" cstate="print"/>
            <a:stretch>
              <a:fillRect/>
            </a:stretch>
          </p:blipFill>
          <p:spPr>
            <a:xfrm>
              <a:off x="9622510" y="2594648"/>
              <a:ext cx="1479791" cy="1479791"/>
            </a:xfrm>
            <a:prstGeom prst="rect">
              <a:avLst/>
            </a:prstGeom>
          </p:spPr>
        </p:pic>
        <p:sp>
          <p:nvSpPr>
            <p:cNvPr id="21" name="object 21"/>
            <p:cNvSpPr/>
            <p:nvPr/>
          </p:nvSpPr>
          <p:spPr>
            <a:xfrm>
              <a:off x="10357802" y="1541462"/>
              <a:ext cx="7620" cy="1114425"/>
            </a:xfrm>
            <a:custGeom>
              <a:avLst/>
              <a:gdLst/>
              <a:ahLst/>
              <a:cxnLst/>
              <a:rect l="l" t="t" r="r" b="b"/>
              <a:pathLst>
                <a:path w="7620" h="1114425">
                  <a:moveTo>
                    <a:pt x="7619" y="1114425"/>
                  </a:moveTo>
                  <a:lnTo>
                    <a:pt x="0" y="1114425"/>
                  </a:lnTo>
                  <a:lnTo>
                    <a:pt x="0" y="0"/>
                  </a:lnTo>
                  <a:lnTo>
                    <a:pt x="7619" y="0"/>
                  </a:lnTo>
                  <a:lnTo>
                    <a:pt x="7619" y="1114425"/>
                  </a:lnTo>
                  <a:close/>
                </a:path>
              </a:pathLst>
            </a:custGeom>
            <a:solidFill>
              <a:srgbClr val="4471C4"/>
            </a:solidFill>
          </p:spPr>
          <p:txBody>
            <a:bodyPr wrap="square" lIns="0" tIns="0" rIns="0" bIns="0" rtlCol="0"/>
            <a:lstStyle/>
            <a:p/>
          </p:txBody>
        </p:sp>
        <p:pic>
          <p:nvPicPr>
            <p:cNvPr id="22" name="object 22"/>
            <p:cNvPicPr/>
            <p:nvPr/>
          </p:nvPicPr>
          <p:blipFill>
            <a:blip r:embed="rId13" cstate="print"/>
            <a:stretch>
              <a:fillRect/>
            </a:stretch>
          </p:blipFill>
          <p:spPr>
            <a:xfrm>
              <a:off x="10280853" y="1405039"/>
              <a:ext cx="161315" cy="161289"/>
            </a:xfrm>
            <a:prstGeom prst="rect">
              <a:avLst/>
            </a:prstGeom>
          </p:spPr>
        </p:pic>
        <p:pic>
          <p:nvPicPr>
            <p:cNvPr id="23" name="object 23"/>
            <p:cNvPicPr/>
            <p:nvPr/>
          </p:nvPicPr>
          <p:blipFill>
            <a:blip r:embed="rId14" cstate="print"/>
            <a:stretch>
              <a:fillRect/>
            </a:stretch>
          </p:blipFill>
          <p:spPr>
            <a:xfrm>
              <a:off x="1447800" y="2912363"/>
              <a:ext cx="766572" cy="766572"/>
            </a:xfrm>
            <a:prstGeom prst="rect">
              <a:avLst/>
            </a:prstGeom>
          </p:spPr>
        </p:pic>
        <p:pic>
          <p:nvPicPr>
            <p:cNvPr id="24" name="object 24"/>
            <p:cNvPicPr/>
            <p:nvPr/>
          </p:nvPicPr>
          <p:blipFill>
            <a:blip r:embed="rId15" cstate="print"/>
            <a:stretch>
              <a:fillRect/>
            </a:stretch>
          </p:blipFill>
          <p:spPr>
            <a:xfrm>
              <a:off x="3422904" y="2916936"/>
              <a:ext cx="784860" cy="784860"/>
            </a:xfrm>
            <a:prstGeom prst="rect">
              <a:avLst/>
            </a:prstGeom>
          </p:spPr>
        </p:pic>
        <p:pic>
          <p:nvPicPr>
            <p:cNvPr id="25" name="object 25"/>
            <p:cNvPicPr/>
            <p:nvPr/>
          </p:nvPicPr>
          <p:blipFill>
            <a:blip r:embed="rId16" cstate="print"/>
            <a:stretch>
              <a:fillRect/>
            </a:stretch>
          </p:blipFill>
          <p:spPr>
            <a:xfrm>
              <a:off x="5654040" y="2721863"/>
              <a:ext cx="882395" cy="882396"/>
            </a:xfrm>
            <a:prstGeom prst="rect">
              <a:avLst/>
            </a:prstGeom>
          </p:spPr>
        </p:pic>
        <p:sp>
          <p:nvSpPr>
            <p:cNvPr id="26" name="object 26"/>
            <p:cNvSpPr/>
            <p:nvPr/>
          </p:nvSpPr>
          <p:spPr>
            <a:xfrm>
              <a:off x="1818639" y="1541462"/>
              <a:ext cx="7620" cy="1114425"/>
            </a:xfrm>
            <a:custGeom>
              <a:avLst/>
              <a:gdLst/>
              <a:ahLst/>
              <a:cxnLst/>
              <a:rect l="l" t="t" r="r" b="b"/>
              <a:pathLst>
                <a:path w="7619" h="1114425">
                  <a:moveTo>
                    <a:pt x="7620" y="1114425"/>
                  </a:moveTo>
                  <a:lnTo>
                    <a:pt x="0" y="1114425"/>
                  </a:lnTo>
                  <a:lnTo>
                    <a:pt x="0" y="0"/>
                  </a:lnTo>
                  <a:lnTo>
                    <a:pt x="7620" y="0"/>
                  </a:lnTo>
                  <a:lnTo>
                    <a:pt x="7620" y="1114425"/>
                  </a:lnTo>
                  <a:close/>
                </a:path>
              </a:pathLst>
            </a:custGeom>
            <a:solidFill>
              <a:srgbClr val="4471C4"/>
            </a:solidFill>
          </p:spPr>
          <p:txBody>
            <a:bodyPr wrap="square" lIns="0" tIns="0" rIns="0" bIns="0" rtlCol="0"/>
            <a:lstStyle/>
            <a:p/>
          </p:txBody>
        </p:sp>
        <p:pic>
          <p:nvPicPr>
            <p:cNvPr id="27" name="object 27"/>
            <p:cNvPicPr/>
            <p:nvPr/>
          </p:nvPicPr>
          <p:blipFill>
            <a:blip r:embed="rId17" cstate="print"/>
            <a:stretch>
              <a:fillRect/>
            </a:stretch>
          </p:blipFill>
          <p:spPr>
            <a:xfrm>
              <a:off x="1741694" y="1405039"/>
              <a:ext cx="161510" cy="161289"/>
            </a:xfrm>
            <a:prstGeom prst="rect">
              <a:avLst/>
            </a:prstGeom>
          </p:spPr>
        </p:pic>
        <p:pic>
          <p:nvPicPr>
            <p:cNvPr id="28" name="object 28"/>
            <p:cNvPicPr/>
            <p:nvPr/>
          </p:nvPicPr>
          <p:blipFill>
            <a:blip r:embed="rId18" cstate="print"/>
            <a:stretch>
              <a:fillRect/>
            </a:stretch>
          </p:blipFill>
          <p:spPr>
            <a:xfrm>
              <a:off x="7930895" y="2804160"/>
              <a:ext cx="897636" cy="897636"/>
            </a:xfrm>
            <a:prstGeom prst="rect">
              <a:avLst/>
            </a:prstGeom>
          </p:spPr>
        </p:pic>
        <p:pic>
          <p:nvPicPr>
            <p:cNvPr id="29" name="object 29"/>
            <p:cNvPicPr/>
            <p:nvPr/>
          </p:nvPicPr>
          <p:blipFill>
            <a:blip r:embed="rId19" cstate="print"/>
            <a:stretch>
              <a:fillRect/>
            </a:stretch>
          </p:blipFill>
          <p:spPr>
            <a:xfrm>
              <a:off x="10005059" y="2955036"/>
              <a:ext cx="728472" cy="728472"/>
            </a:xfrm>
            <a:prstGeom prst="rect">
              <a:avLst/>
            </a:prstGeom>
          </p:spPr>
        </p:pic>
      </p:grpSp>
      <p:sp>
        <p:nvSpPr>
          <p:cNvPr id="30" name="object 30"/>
          <p:cNvSpPr txBox="1"/>
          <p:nvPr/>
        </p:nvSpPr>
        <p:spPr>
          <a:xfrm>
            <a:off x="2118677" y="1269174"/>
            <a:ext cx="3328035" cy="756920"/>
          </a:xfrm>
          <a:prstGeom prst="rect">
            <a:avLst/>
          </a:prstGeom>
        </p:spPr>
        <p:txBody>
          <a:bodyPr vert="horz" wrap="square" lIns="0" tIns="12065" rIns="0" bIns="0" rtlCol="0">
            <a:spAutoFit/>
          </a:bodyPr>
          <a:lstStyle/>
          <a:p>
            <a:pPr marL="12700" marR="5080">
              <a:lnSpc>
                <a:spcPct val="120000"/>
              </a:lnSpc>
              <a:spcBef>
                <a:spcPts val="95"/>
              </a:spcBef>
            </a:pPr>
            <a:r>
              <a:rPr sz="2000" b="1" spc="-15" dirty="0">
                <a:solidFill>
                  <a:srgbClr val="585858"/>
                </a:solidFill>
                <a:latin typeface="微软雅黑" panose="020B0503020204020204" charset="-122"/>
                <a:cs typeface="微软雅黑" panose="020B0503020204020204" charset="-122"/>
              </a:rPr>
              <a:t>产品能耗不了解，难以发现生产过程中的能耗漏洞</a:t>
            </a:r>
            <a:endParaRPr sz="2000">
              <a:latin typeface="微软雅黑" panose="020B0503020204020204" charset="-122"/>
              <a:cs typeface="微软雅黑" panose="020B0503020204020204" charset="-122"/>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
        <p:nvSpPr>
          <p:cNvPr id="31" name="object 31"/>
          <p:cNvSpPr txBox="1"/>
          <p:nvPr/>
        </p:nvSpPr>
        <p:spPr>
          <a:xfrm>
            <a:off x="6745922" y="1269174"/>
            <a:ext cx="3328035" cy="756920"/>
          </a:xfrm>
          <a:prstGeom prst="rect">
            <a:avLst/>
          </a:prstGeom>
        </p:spPr>
        <p:txBody>
          <a:bodyPr vert="horz" wrap="square" lIns="0" tIns="73025" rIns="0" bIns="0" rtlCol="0">
            <a:spAutoFit/>
          </a:bodyPr>
          <a:lstStyle/>
          <a:p>
            <a:pPr marR="5080" algn="r">
              <a:lnSpc>
                <a:spcPct val="100000"/>
              </a:lnSpc>
              <a:spcBef>
                <a:spcPts val="575"/>
              </a:spcBef>
            </a:pPr>
            <a:r>
              <a:rPr sz="2000" b="1" spc="-15" dirty="0">
                <a:solidFill>
                  <a:srgbClr val="585858"/>
                </a:solidFill>
                <a:latin typeface="微软雅黑" panose="020B0503020204020204" charset="-122"/>
                <a:cs typeface="微软雅黑" panose="020B0503020204020204" charset="-122"/>
              </a:rPr>
              <a:t>能源管控措施有效性不高，缺</a:t>
            </a:r>
            <a:endParaRPr sz="2000">
              <a:latin typeface="微软雅黑" panose="020B0503020204020204" charset="-122"/>
              <a:cs typeface="微软雅黑" panose="020B0503020204020204" charset="-122"/>
            </a:endParaRPr>
          </a:p>
          <a:p>
            <a:pPr marR="5080" algn="r">
              <a:lnSpc>
                <a:spcPct val="100000"/>
              </a:lnSpc>
              <a:spcBef>
                <a:spcPts val="480"/>
              </a:spcBef>
            </a:pPr>
            <a:r>
              <a:rPr sz="2000" b="1" spc="-20" dirty="0">
                <a:solidFill>
                  <a:srgbClr val="585858"/>
                </a:solidFill>
                <a:latin typeface="微软雅黑" panose="020B0503020204020204" charset="-122"/>
                <a:cs typeface="微软雅黑" panose="020B0503020204020204" charset="-122"/>
              </a:rPr>
              <a:t>乏有效数据依据</a:t>
            </a:r>
            <a:endParaRPr sz="2000">
              <a:latin typeface="微软雅黑" panose="020B0503020204020204" charset="-122"/>
              <a:cs typeface="微软雅黑" panose="020B0503020204020204" charset="-122"/>
            </a:endParaRPr>
          </a:p>
        </p:txBody>
      </p:sp>
      <p:sp>
        <p:nvSpPr>
          <p:cNvPr id="32" name="object 32"/>
          <p:cNvSpPr txBox="1"/>
          <p:nvPr/>
        </p:nvSpPr>
        <p:spPr>
          <a:xfrm>
            <a:off x="262254" y="4628324"/>
            <a:ext cx="3328035" cy="756920"/>
          </a:xfrm>
          <a:prstGeom prst="rect">
            <a:avLst/>
          </a:prstGeom>
        </p:spPr>
        <p:txBody>
          <a:bodyPr vert="horz" wrap="square" lIns="0" tIns="73025" rIns="0" bIns="0" rtlCol="0">
            <a:spAutoFit/>
          </a:bodyPr>
          <a:lstStyle/>
          <a:p>
            <a:pPr marR="5080" algn="r">
              <a:lnSpc>
                <a:spcPct val="100000"/>
              </a:lnSpc>
              <a:spcBef>
                <a:spcPts val="575"/>
              </a:spcBef>
            </a:pPr>
            <a:r>
              <a:rPr sz="2000" b="1" spc="-15" dirty="0">
                <a:solidFill>
                  <a:srgbClr val="585858"/>
                </a:solidFill>
                <a:latin typeface="微软雅黑" panose="020B0503020204020204" charset="-122"/>
                <a:cs typeface="微软雅黑" panose="020B0503020204020204" charset="-122"/>
              </a:rPr>
              <a:t>潜藏的用能浪费不能获知知，</a:t>
            </a:r>
            <a:endParaRPr sz="2000">
              <a:latin typeface="微软雅黑" panose="020B0503020204020204" charset="-122"/>
              <a:cs typeface="微软雅黑" panose="020B0503020204020204" charset="-122"/>
            </a:endParaRPr>
          </a:p>
          <a:p>
            <a:pPr marR="5080" algn="r">
              <a:lnSpc>
                <a:spcPct val="100000"/>
              </a:lnSpc>
              <a:spcBef>
                <a:spcPts val="480"/>
              </a:spcBef>
            </a:pPr>
            <a:r>
              <a:rPr sz="2000" b="1" spc="-20" dirty="0">
                <a:solidFill>
                  <a:srgbClr val="585858"/>
                </a:solidFill>
                <a:latin typeface="微软雅黑" panose="020B0503020204020204" charset="-122"/>
                <a:cs typeface="微软雅黑" panose="020B0503020204020204" charset="-122"/>
              </a:rPr>
              <a:t>用能成本依靠估算</a:t>
            </a:r>
            <a:endParaRPr sz="2000">
              <a:latin typeface="微软雅黑" panose="020B0503020204020204" charset="-122"/>
              <a:cs typeface="微软雅黑" panose="020B0503020204020204" charset="-122"/>
            </a:endParaRPr>
          </a:p>
        </p:txBody>
      </p:sp>
      <p:sp>
        <p:nvSpPr>
          <p:cNvPr id="33" name="object 33"/>
          <p:cNvSpPr txBox="1"/>
          <p:nvPr/>
        </p:nvSpPr>
        <p:spPr>
          <a:xfrm>
            <a:off x="4178300" y="5493384"/>
            <a:ext cx="3836035" cy="636270"/>
          </a:xfrm>
          <a:prstGeom prst="rect">
            <a:avLst/>
          </a:prstGeom>
        </p:spPr>
        <p:txBody>
          <a:bodyPr vert="horz" wrap="square" lIns="0" tIns="13335" rIns="0" bIns="0" rtlCol="0">
            <a:spAutoFit/>
          </a:bodyPr>
          <a:lstStyle/>
          <a:p>
            <a:pPr marL="1409700" marR="5080" indent="-1397000">
              <a:lnSpc>
                <a:spcPct val="100000"/>
              </a:lnSpc>
              <a:spcBef>
                <a:spcPts val="105"/>
              </a:spcBef>
            </a:pPr>
            <a:r>
              <a:rPr sz="2000" b="1" spc="-15" dirty="0">
                <a:solidFill>
                  <a:srgbClr val="585858"/>
                </a:solidFill>
                <a:latin typeface="微软雅黑" panose="020B0503020204020204" charset="-122"/>
                <a:cs typeface="微软雅黑" panose="020B0503020204020204" charset="-122"/>
              </a:rPr>
              <a:t>缺乏用能异常预警，无法及时感知</a:t>
            </a:r>
            <a:r>
              <a:rPr sz="2000" b="1" spc="-20" dirty="0">
                <a:solidFill>
                  <a:srgbClr val="585858"/>
                </a:solidFill>
                <a:latin typeface="微软雅黑" panose="020B0503020204020204" charset="-122"/>
                <a:cs typeface="微软雅黑" panose="020B0503020204020204" charset="-122"/>
              </a:rPr>
              <a:t>处理异常</a:t>
            </a:r>
            <a:endParaRPr sz="2000">
              <a:latin typeface="微软雅黑" panose="020B0503020204020204" charset="-122"/>
              <a:cs typeface="微软雅黑" panose="020B0503020204020204" charset="-122"/>
            </a:endParaRPr>
          </a:p>
        </p:txBody>
      </p:sp>
      <p:sp>
        <p:nvSpPr>
          <p:cNvPr id="34" name="object 34"/>
          <p:cNvSpPr txBox="1"/>
          <p:nvPr/>
        </p:nvSpPr>
        <p:spPr>
          <a:xfrm>
            <a:off x="8694102" y="4628324"/>
            <a:ext cx="3074035" cy="756920"/>
          </a:xfrm>
          <a:prstGeom prst="rect">
            <a:avLst/>
          </a:prstGeom>
        </p:spPr>
        <p:txBody>
          <a:bodyPr vert="horz" wrap="square" lIns="0" tIns="12065" rIns="0" bIns="0" rtlCol="0">
            <a:spAutoFit/>
          </a:bodyPr>
          <a:lstStyle/>
          <a:p>
            <a:pPr marL="12700" marR="5080">
              <a:lnSpc>
                <a:spcPct val="120000"/>
              </a:lnSpc>
              <a:spcBef>
                <a:spcPts val="95"/>
              </a:spcBef>
            </a:pPr>
            <a:r>
              <a:rPr sz="2000" b="1" spc="-15" dirty="0">
                <a:solidFill>
                  <a:srgbClr val="585858"/>
                </a:solidFill>
                <a:latin typeface="微软雅黑" panose="020B0503020204020204" charset="-122"/>
                <a:cs typeface="微软雅黑" panose="020B0503020204020204" charset="-122"/>
              </a:rPr>
              <a:t>缺少能耗管理系统进行能耗</a:t>
            </a:r>
            <a:r>
              <a:rPr sz="2000" b="1" spc="-20" dirty="0">
                <a:solidFill>
                  <a:srgbClr val="585858"/>
                </a:solidFill>
                <a:latin typeface="微软雅黑" panose="020B0503020204020204" charset="-122"/>
                <a:cs typeface="微软雅黑" panose="020B0503020204020204" charset="-122"/>
              </a:rPr>
              <a:t>数据上报</a:t>
            </a:r>
            <a:endParaRPr sz="2000">
              <a:latin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771" y="160744"/>
            <a:ext cx="1244600"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1A48B3"/>
                </a:solidFill>
              </a:rPr>
              <a:t>企业诉求</a:t>
            </a:r>
            <a:endParaRPr sz="2400"/>
          </a:p>
        </p:txBody>
      </p:sp>
      <p:pic>
        <p:nvPicPr>
          <p:cNvPr id="3" name="object 3"/>
          <p:cNvPicPr/>
          <p:nvPr/>
        </p:nvPicPr>
        <p:blipFill>
          <a:blip r:embed="rId1" cstate="print"/>
          <a:stretch>
            <a:fillRect/>
          </a:stretch>
        </p:blipFill>
        <p:spPr>
          <a:xfrm>
            <a:off x="292608" y="824483"/>
            <a:ext cx="11094720" cy="5157216"/>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52120"/>
            <a:ext cx="1248410"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Microsoft JhengHei" panose="020B0604030504040204" charset="-120"/>
                <a:cs typeface="Microsoft JhengHei" panose="020B0604030504040204" charset="-120"/>
              </a:rPr>
              <a:t>建设目标</a:t>
            </a:r>
            <a:endParaRPr sz="2400">
              <a:latin typeface="Microsoft JhengHei" panose="020B0604030504040204" charset="-120"/>
              <a:cs typeface="Microsoft JhengHei" panose="020B0604030504040204" charset="-120"/>
            </a:endParaRPr>
          </a:p>
        </p:txBody>
      </p:sp>
      <p:pic>
        <p:nvPicPr>
          <p:cNvPr id="8" name="object 8"/>
          <p:cNvPicPr/>
          <p:nvPr/>
        </p:nvPicPr>
        <p:blipFill>
          <a:blip r:embed="rId5" cstate="print"/>
          <a:stretch>
            <a:fillRect/>
          </a:stretch>
        </p:blipFill>
        <p:spPr>
          <a:xfrm>
            <a:off x="4591811" y="4216908"/>
            <a:ext cx="3009899" cy="2060448"/>
          </a:xfrm>
          <a:prstGeom prst="rect">
            <a:avLst/>
          </a:prstGeom>
        </p:spPr>
      </p:pic>
      <p:pic>
        <p:nvPicPr>
          <p:cNvPr id="9" name="object 9"/>
          <p:cNvPicPr/>
          <p:nvPr/>
        </p:nvPicPr>
        <p:blipFill>
          <a:blip r:embed="rId6" cstate="print"/>
          <a:stretch>
            <a:fillRect/>
          </a:stretch>
        </p:blipFill>
        <p:spPr>
          <a:xfrm>
            <a:off x="5386542" y="2298455"/>
            <a:ext cx="1435790" cy="1444113"/>
          </a:xfrm>
          <a:prstGeom prst="rect">
            <a:avLst/>
          </a:prstGeom>
        </p:spPr>
      </p:pic>
      <p:grpSp>
        <p:nvGrpSpPr>
          <p:cNvPr id="10" name="object 10"/>
          <p:cNvGrpSpPr/>
          <p:nvPr/>
        </p:nvGrpSpPr>
        <p:grpSpPr>
          <a:xfrm>
            <a:off x="3602621" y="2553271"/>
            <a:ext cx="2931160" cy="2955290"/>
            <a:chOff x="3602621" y="2553271"/>
            <a:chExt cx="2931160" cy="2955290"/>
          </a:xfrm>
        </p:grpSpPr>
        <p:pic>
          <p:nvPicPr>
            <p:cNvPr id="11" name="object 11"/>
            <p:cNvPicPr/>
            <p:nvPr/>
          </p:nvPicPr>
          <p:blipFill>
            <a:blip r:embed="rId7" cstate="print"/>
            <a:stretch>
              <a:fillRect/>
            </a:stretch>
          </p:blipFill>
          <p:spPr>
            <a:xfrm>
              <a:off x="5671629" y="2553271"/>
              <a:ext cx="861923" cy="861834"/>
            </a:xfrm>
            <a:prstGeom prst="rect">
              <a:avLst/>
            </a:prstGeom>
          </p:spPr>
        </p:pic>
        <p:pic>
          <p:nvPicPr>
            <p:cNvPr id="12" name="object 12"/>
            <p:cNvPicPr/>
            <p:nvPr/>
          </p:nvPicPr>
          <p:blipFill>
            <a:blip r:embed="rId8" cstate="print"/>
            <a:stretch>
              <a:fillRect/>
            </a:stretch>
          </p:blipFill>
          <p:spPr>
            <a:xfrm>
              <a:off x="4503178" y="3178403"/>
              <a:ext cx="1480667" cy="1480667"/>
            </a:xfrm>
            <a:prstGeom prst="rect">
              <a:avLst/>
            </a:prstGeom>
          </p:spPr>
        </p:pic>
        <p:pic>
          <p:nvPicPr>
            <p:cNvPr id="13" name="object 13"/>
            <p:cNvPicPr/>
            <p:nvPr/>
          </p:nvPicPr>
          <p:blipFill>
            <a:blip r:embed="rId9" cstate="print"/>
            <a:stretch>
              <a:fillRect/>
            </a:stretch>
          </p:blipFill>
          <p:spPr>
            <a:xfrm>
              <a:off x="4812944" y="3449815"/>
              <a:ext cx="861923" cy="861834"/>
            </a:xfrm>
            <a:prstGeom prst="rect">
              <a:avLst/>
            </a:prstGeom>
          </p:spPr>
        </p:pic>
        <p:pic>
          <p:nvPicPr>
            <p:cNvPr id="14" name="object 14"/>
            <p:cNvPicPr/>
            <p:nvPr/>
          </p:nvPicPr>
          <p:blipFill>
            <a:blip r:embed="rId10" cstate="print"/>
            <a:stretch>
              <a:fillRect/>
            </a:stretch>
          </p:blipFill>
          <p:spPr>
            <a:xfrm>
              <a:off x="3602621" y="4026471"/>
              <a:ext cx="1481569" cy="1481569"/>
            </a:xfrm>
            <a:prstGeom prst="rect">
              <a:avLst/>
            </a:prstGeom>
          </p:spPr>
        </p:pic>
      </p:grpSp>
      <p:pic>
        <p:nvPicPr>
          <p:cNvPr id="15" name="object 15"/>
          <p:cNvPicPr/>
          <p:nvPr/>
        </p:nvPicPr>
        <p:blipFill>
          <a:blip r:embed="rId11" cstate="print"/>
          <a:stretch>
            <a:fillRect/>
          </a:stretch>
        </p:blipFill>
        <p:spPr>
          <a:xfrm>
            <a:off x="3912184" y="4298556"/>
            <a:ext cx="861923" cy="861834"/>
          </a:xfrm>
          <a:prstGeom prst="rect">
            <a:avLst/>
          </a:prstGeom>
        </p:spPr>
      </p:pic>
      <p:grpSp>
        <p:nvGrpSpPr>
          <p:cNvPr id="16" name="object 16"/>
          <p:cNvGrpSpPr/>
          <p:nvPr/>
        </p:nvGrpSpPr>
        <p:grpSpPr>
          <a:xfrm>
            <a:off x="6233324" y="3178975"/>
            <a:ext cx="2356485" cy="2329180"/>
            <a:chOff x="6233324" y="3178975"/>
            <a:chExt cx="2356485" cy="2329180"/>
          </a:xfrm>
        </p:grpSpPr>
        <p:pic>
          <p:nvPicPr>
            <p:cNvPr id="17" name="object 17"/>
            <p:cNvPicPr/>
            <p:nvPr/>
          </p:nvPicPr>
          <p:blipFill>
            <a:blip r:embed="rId12" cstate="print"/>
            <a:stretch>
              <a:fillRect/>
            </a:stretch>
          </p:blipFill>
          <p:spPr>
            <a:xfrm>
              <a:off x="6233324" y="3178975"/>
              <a:ext cx="1479537" cy="1479537"/>
            </a:xfrm>
            <a:prstGeom prst="rect">
              <a:avLst/>
            </a:prstGeom>
          </p:spPr>
        </p:pic>
        <p:pic>
          <p:nvPicPr>
            <p:cNvPr id="18" name="object 18"/>
            <p:cNvPicPr/>
            <p:nvPr/>
          </p:nvPicPr>
          <p:blipFill>
            <a:blip r:embed="rId13" cstate="print"/>
            <a:stretch>
              <a:fillRect/>
            </a:stretch>
          </p:blipFill>
          <p:spPr>
            <a:xfrm>
              <a:off x="6541973" y="3449815"/>
              <a:ext cx="861923" cy="861834"/>
            </a:xfrm>
            <a:prstGeom prst="rect">
              <a:avLst/>
            </a:prstGeom>
          </p:spPr>
        </p:pic>
        <p:pic>
          <p:nvPicPr>
            <p:cNvPr id="19" name="object 19"/>
            <p:cNvPicPr/>
            <p:nvPr/>
          </p:nvPicPr>
          <p:blipFill>
            <a:blip r:embed="rId14" cstate="print"/>
            <a:stretch>
              <a:fillRect/>
            </a:stretch>
          </p:blipFill>
          <p:spPr>
            <a:xfrm>
              <a:off x="7107821" y="4026471"/>
              <a:ext cx="1481569" cy="1481569"/>
            </a:xfrm>
            <a:prstGeom prst="rect">
              <a:avLst/>
            </a:prstGeom>
          </p:spPr>
        </p:pic>
      </p:grpSp>
      <p:pic>
        <p:nvPicPr>
          <p:cNvPr id="20" name="object 20"/>
          <p:cNvPicPr/>
          <p:nvPr/>
        </p:nvPicPr>
        <p:blipFill>
          <a:blip r:embed="rId15" cstate="print"/>
          <a:stretch>
            <a:fillRect/>
          </a:stretch>
        </p:blipFill>
        <p:spPr>
          <a:xfrm>
            <a:off x="7417892" y="4298556"/>
            <a:ext cx="861923" cy="861834"/>
          </a:xfrm>
          <a:prstGeom prst="rect">
            <a:avLst/>
          </a:prstGeom>
        </p:spPr>
      </p:pic>
      <p:sp>
        <p:nvSpPr>
          <p:cNvPr id="21" name="object 21"/>
          <p:cNvSpPr txBox="1"/>
          <p:nvPr/>
        </p:nvSpPr>
        <p:spPr>
          <a:xfrm>
            <a:off x="2863532" y="1012764"/>
            <a:ext cx="6463665" cy="831215"/>
          </a:xfrm>
          <a:prstGeom prst="rect">
            <a:avLst/>
          </a:prstGeom>
        </p:spPr>
        <p:txBody>
          <a:bodyPr vert="horz" wrap="square" lIns="0" tIns="82550" rIns="0" bIns="0" rtlCol="0">
            <a:spAutoFit/>
          </a:bodyPr>
          <a:lstStyle/>
          <a:p>
            <a:pPr marR="19050" algn="ctr">
              <a:lnSpc>
                <a:spcPct val="100000"/>
              </a:lnSpc>
              <a:spcBef>
                <a:spcPts val="650"/>
              </a:spcBef>
            </a:pPr>
            <a:r>
              <a:rPr sz="1600" b="1" spc="-25" dirty="0">
                <a:latin typeface="微软雅黑" panose="020B0503020204020204" charset="-122"/>
                <a:cs typeface="微软雅黑" panose="020B0503020204020204" charset="-122"/>
              </a:rPr>
              <a:t>实现企业能耗数据可视化管理</a:t>
            </a:r>
            <a:endParaRPr sz="1600">
              <a:latin typeface="微软雅黑" panose="020B0503020204020204" charset="-122"/>
              <a:cs typeface="微软雅黑" panose="020B0503020204020204" charset="-122"/>
            </a:endParaRPr>
          </a:p>
          <a:p>
            <a:pPr marL="12700" marR="5080" algn="ctr">
              <a:lnSpc>
                <a:spcPct val="120000"/>
              </a:lnSpc>
              <a:spcBef>
                <a:spcPts val="135"/>
              </a:spcBef>
            </a:pPr>
            <a:r>
              <a:rPr sz="1300" spc="-10" dirty="0">
                <a:latin typeface="微软雅黑" panose="020B0503020204020204" charset="-122"/>
                <a:cs typeface="微软雅黑" panose="020B0503020204020204" charset="-122"/>
              </a:rPr>
              <a:t>实时监控企业用能情况，通过</a:t>
            </a:r>
            <a:r>
              <a:rPr sz="1300" b="1" spc="-10" dirty="0">
                <a:solidFill>
                  <a:srgbClr val="0183E7"/>
                </a:solidFill>
                <a:latin typeface="微软雅黑" panose="020B0503020204020204" charset="-122"/>
                <a:cs typeface="微软雅黑" panose="020B0503020204020204" charset="-122"/>
              </a:rPr>
              <a:t>可视化图表形式</a:t>
            </a:r>
            <a:r>
              <a:rPr sz="1300" spc="-15" dirty="0">
                <a:latin typeface="微软雅黑" panose="020B0503020204020204" charset="-122"/>
                <a:cs typeface="微软雅黑" panose="020B0503020204020204" charset="-122"/>
              </a:rPr>
              <a:t>直观展示企业用能情况，提升企业数字化用能管理水平，为全面加强企业对节能降耗的上位指导和统筹管理提供支撑。</a:t>
            </a:r>
            <a:endParaRPr sz="1300">
              <a:latin typeface="微软雅黑" panose="020B0503020204020204" charset="-122"/>
              <a:cs typeface="微软雅黑" panose="020B0503020204020204" charset="-122"/>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
        <p:nvSpPr>
          <p:cNvPr id="22" name="object 22"/>
          <p:cNvSpPr txBox="1"/>
          <p:nvPr/>
        </p:nvSpPr>
        <p:spPr>
          <a:xfrm>
            <a:off x="210184" y="4756467"/>
            <a:ext cx="3161665" cy="222885"/>
          </a:xfrm>
          <a:prstGeom prst="rect">
            <a:avLst/>
          </a:prstGeom>
        </p:spPr>
        <p:txBody>
          <a:bodyPr vert="horz" wrap="square" lIns="0" tIns="12065" rIns="0" bIns="0" rtlCol="0">
            <a:spAutoFit/>
          </a:bodyPr>
          <a:lstStyle/>
          <a:p>
            <a:pPr marL="12700">
              <a:lnSpc>
                <a:spcPct val="100000"/>
              </a:lnSpc>
              <a:spcBef>
                <a:spcPts val="95"/>
              </a:spcBef>
            </a:pPr>
            <a:r>
              <a:rPr sz="1300" spc="-10" dirty="0">
                <a:latin typeface="微软雅黑" panose="020B0503020204020204" charset="-122"/>
                <a:cs typeface="微软雅黑" panose="020B0503020204020204" charset="-122"/>
              </a:rPr>
              <a:t>企业用能与设备异常状态，实现</a:t>
            </a:r>
            <a:r>
              <a:rPr sz="1300" b="1" spc="-20" dirty="0">
                <a:solidFill>
                  <a:srgbClr val="0183E7"/>
                </a:solidFill>
                <a:latin typeface="微软雅黑" panose="020B0503020204020204" charset="-122"/>
                <a:cs typeface="微软雅黑" panose="020B0503020204020204" charset="-122"/>
              </a:rPr>
              <a:t>异常告警、</a:t>
            </a:r>
            <a:endParaRPr sz="1300">
              <a:latin typeface="微软雅黑" panose="020B0503020204020204" charset="-122"/>
              <a:cs typeface="微软雅黑" panose="020B0503020204020204" charset="-122"/>
            </a:endParaRPr>
          </a:p>
        </p:txBody>
      </p:sp>
      <p:graphicFrame>
        <p:nvGraphicFramePr>
          <p:cNvPr id="23" name="object 23"/>
          <p:cNvGraphicFramePr>
            <a:graphicFrameLocks noGrp="1"/>
          </p:cNvGraphicFramePr>
          <p:nvPr/>
        </p:nvGraphicFramePr>
        <p:xfrm>
          <a:off x="191135" y="2544739"/>
          <a:ext cx="11673204" cy="2905760"/>
        </p:xfrm>
        <a:graphic>
          <a:graphicData uri="http://schemas.openxmlformats.org/drawingml/2006/table">
            <a:tbl>
              <a:tblPr firstRow="1" bandRow="1">
                <a:tableStyleId>{2D5ABB26-0587-4C30-8999-92F81FD0307C}</a:tableStyleId>
              </a:tblPr>
              <a:tblGrid>
                <a:gridCol w="4601210"/>
                <a:gridCol w="1744980"/>
                <a:gridCol w="963929"/>
                <a:gridCol w="4363085"/>
              </a:tblGrid>
              <a:tr h="1062990">
                <a:tc>
                  <a:txBody>
                    <a:bodyPr/>
                    <a:lstStyle/>
                    <a:p>
                      <a:pPr marL="1668145">
                        <a:lnSpc>
                          <a:spcPct val="100000"/>
                        </a:lnSpc>
                        <a:spcBef>
                          <a:spcPts val="85"/>
                        </a:spcBef>
                      </a:pPr>
                      <a:r>
                        <a:rPr sz="1600" b="1" spc="-25" dirty="0">
                          <a:latin typeface="微软雅黑" panose="020B0503020204020204" charset="-122"/>
                          <a:cs typeface="微软雅黑" panose="020B0503020204020204" charset="-122"/>
                        </a:rPr>
                        <a:t>实现全面精细化能源数据管理</a:t>
                      </a:r>
                      <a:endParaRPr sz="1600">
                        <a:latin typeface="微软雅黑" panose="020B0503020204020204" charset="-122"/>
                        <a:cs typeface="微软雅黑" panose="020B0503020204020204" charset="-122"/>
                      </a:endParaRPr>
                    </a:p>
                    <a:p>
                      <a:pPr marL="375920" marR="255270" algn="just">
                        <a:lnSpc>
                          <a:spcPct val="120000"/>
                        </a:lnSpc>
                        <a:spcBef>
                          <a:spcPts val="275"/>
                        </a:spcBef>
                      </a:pPr>
                      <a:r>
                        <a:rPr sz="1300" spc="-10" dirty="0">
                          <a:latin typeface="微软雅黑" panose="020B0503020204020204" charset="-122"/>
                          <a:cs typeface="微软雅黑" panose="020B0503020204020204" charset="-122"/>
                        </a:rPr>
                        <a:t>通过对企业</a:t>
                      </a:r>
                      <a:r>
                        <a:rPr sz="1300" b="1" spc="-10" dirty="0">
                          <a:solidFill>
                            <a:srgbClr val="0183E7"/>
                          </a:solidFill>
                          <a:latin typeface="微软雅黑" panose="020B0503020204020204" charset="-122"/>
                          <a:cs typeface="微软雅黑" panose="020B0503020204020204" charset="-122"/>
                        </a:rPr>
                        <a:t>单元产品能耗强度分析</a:t>
                      </a:r>
                      <a:r>
                        <a:rPr sz="1300" spc="-15" dirty="0">
                          <a:latin typeface="微软雅黑" panose="020B0503020204020204" charset="-122"/>
                          <a:cs typeface="微软雅黑" panose="020B0503020204020204" charset="-122"/>
                        </a:rPr>
                        <a:t>进行全面精细化分析管理，解决企业用能数据碎片化问题，为企业节能计划提供数据支撑，帮助企业查找能耗弱点，促进企业实现</a:t>
                      </a:r>
                      <a:endParaRPr sz="1300">
                        <a:latin typeface="微软雅黑" panose="020B0503020204020204" charset="-122"/>
                        <a:cs typeface="微软雅黑" panose="020B0503020204020204" charset="-122"/>
                      </a:endParaRPr>
                    </a:p>
                  </a:txBody>
                  <a:tcPr marL="0" marR="0" marT="10795" marB="0"/>
                </a:tc>
                <a:tc>
                  <a:txBody>
                    <a:bodyPr/>
                    <a:lstStyle/>
                    <a:p>
                      <a:pPr marL="1121410">
                        <a:lnSpc>
                          <a:spcPct val="100000"/>
                        </a:lnSpc>
                        <a:spcBef>
                          <a:spcPts val="1855"/>
                        </a:spcBef>
                      </a:pPr>
                      <a:r>
                        <a:rPr sz="2400" b="1" spc="-25" dirty="0">
                          <a:solidFill>
                            <a:srgbClr val="768393"/>
                          </a:solidFill>
                          <a:latin typeface="微软雅黑" panose="020B0503020204020204" charset="-122"/>
                          <a:cs typeface="微软雅黑" panose="020B0503020204020204" charset="-122"/>
                        </a:rPr>
                        <a:t>01</a:t>
                      </a:r>
                      <a:endParaRPr sz="2400">
                        <a:latin typeface="微软雅黑" panose="020B0503020204020204" charset="-122"/>
                        <a:cs typeface="微软雅黑" panose="020B0503020204020204" charset="-122"/>
                      </a:endParaRPr>
                    </a:p>
                  </a:txBody>
                  <a:tcPr marL="0" marR="0" marT="235585" marB="0"/>
                </a:tc>
                <a:tc>
                  <a:txBody>
                    <a:bodyPr/>
                    <a:lstStyle/>
                    <a:p>
                      <a:pPr>
                        <a:lnSpc>
                          <a:spcPct val="100000"/>
                        </a:lnSpc>
                      </a:pPr>
                      <a:endParaRPr sz="1300">
                        <a:latin typeface="Times New Roman" panose="02020603050405020304"/>
                        <a:cs typeface="Times New Roman" panose="02020603050405020304"/>
                      </a:endParaRPr>
                    </a:p>
                  </a:txBody>
                  <a:tcPr marL="0" marR="0" marT="0" marB="0"/>
                </a:tc>
                <a:tc>
                  <a:txBody>
                    <a:bodyPr/>
                    <a:lstStyle/>
                    <a:p>
                      <a:pPr marL="340360">
                        <a:lnSpc>
                          <a:spcPct val="100000"/>
                        </a:lnSpc>
                        <a:spcBef>
                          <a:spcPts val="85"/>
                        </a:spcBef>
                      </a:pPr>
                      <a:r>
                        <a:rPr sz="1600" b="1" spc="-25" dirty="0">
                          <a:latin typeface="微软雅黑" panose="020B0503020204020204" charset="-122"/>
                          <a:cs typeface="微软雅黑" panose="020B0503020204020204" charset="-122"/>
                        </a:rPr>
                        <a:t>实现企业能源成本实时监测</a:t>
                      </a:r>
                      <a:endParaRPr sz="1600">
                        <a:latin typeface="微软雅黑" panose="020B0503020204020204" charset="-122"/>
                        <a:cs typeface="微软雅黑" panose="020B0503020204020204" charset="-122"/>
                      </a:endParaRPr>
                    </a:p>
                    <a:p>
                      <a:pPr marL="340360" marR="217805" algn="just">
                        <a:lnSpc>
                          <a:spcPct val="120000"/>
                        </a:lnSpc>
                        <a:spcBef>
                          <a:spcPts val="275"/>
                        </a:spcBef>
                      </a:pPr>
                      <a:r>
                        <a:rPr sz="1300" spc="-10" dirty="0">
                          <a:latin typeface="微软雅黑" panose="020B0503020204020204" charset="-122"/>
                          <a:cs typeface="微软雅黑" panose="020B0503020204020204" charset="-122"/>
                        </a:rPr>
                        <a:t>多维度实时分析计算</a:t>
                      </a:r>
                      <a:r>
                        <a:rPr sz="1300" b="1" spc="-10" dirty="0">
                          <a:solidFill>
                            <a:srgbClr val="0183E7"/>
                          </a:solidFill>
                          <a:latin typeface="微软雅黑" panose="020B0503020204020204" charset="-122"/>
                          <a:cs typeface="微软雅黑" panose="020B0503020204020204" charset="-122"/>
                        </a:rPr>
                        <a:t>企业用能成本</a:t>
                      </a:r>
                      <a:r>
                        <a:rPr sz="1300" spc="-20" dirty="0">
                          <a:latin typeface="微软雅黑" panose="020B0503020204020204" charset="-122"/>
                          <a:cs typeface="微软雅黑" panose="020B0503020204020204" charset="-122"/>
                        </a:rPr>
                        <a:t>，提高企业对用能</a:t>
                      </a:r>
                      <a:r>
                        <a:rPr sz="1300" spc="-15" dirty="0">
                          <a:latin typeface="微软雅黑" panose="020B0503020204020204" charset="-122"/>
                          <a:cs typeface="微软雅黑" panose="020B0503020204020204" charset="-122"/>
                        </a:rPr>
                        <a:t>成本的管理效率与效果，助力企业生产排产优化，制定避峰生产计划，帮助企业优化用电时段，节省用能</a:t>
                      </a:r>
                      <a:endParaRPr sz="1300">
                        <a:latin typeface="微软雅黑" panose="020B0503020204020204" charset="-122"/>
                        <a:cs typeface="微软雅黑" panose="020B0503020204020204" charset="-122"/>
                      </a:endParaRPr>
                    </a:p>
                  </a:txBody>
                  <a:tcPr marL="0" marR="0" marT="10795" marB="0"/>
                </a:tc>
              </a:tr>
              <a:tr h="528320">
                <a:tc>
                  <a:txBody>
                    <a:bodyPr/>
                    <a:lstStyle/>
                    <a:p>
                      <a:pPr marR="255270" algn="r">
                        <a:lnSpc>
                          <a:spcPts val="1390"/>
                        </a:lnSpc>
                      </a:pPr>
                      <a:r>
                        <a:rPr sz="1300" spc="-20" dirty="0">
                          <a:latin typeface="微软雅黑" panose="020B0503020204020204" charset="-122"/>
                          <a:cs typeface="微软雅黑" panose="020B0503020204020204" charset="-122"/>
                        </a:rPr>
                        <a:t>节能降耗。</a:t>
                      </a:r>
                      <a:endParaRPr sz="1300">
                        <a:latin typeface="微软雅黑" panose="020B0503020204020204" charset="-122"/>
                        <a:cs typeface="微软雅黑" panose="020B0503020204020204" charset="-122"/>
                      </a:endParaRPr>
                    </a:p>
                  </a:txBody>
                  <a:tcPr marL="0" marR="0" marT="0" marB="0"/>
                </a:tc>
                <a:tc>
                  <a:txBody>
                    <a:bodyPr/>
                    <a:lstStyle/>
                    <a:p>
                      <a:pPr marL="262890">
                        <a:lnSpc>
                          <a:spcPct val="100000"/>
                        </a:lnSpc>
                        <a:spcBef>
                          <a:spcPts val="540"/>
                        </a:spcBef>
                      </a:pPr>
                      <a:r>
                        <a:rPr sz="2400" b="1" spc="-25" dirty="0">
                          <a:solidFill>
                            <a:srgbClr val="1A48B3"/>
                          </a:solidFill>
                          <a:latin typeface="微软雅黑" panose="020B0503020204020204" charset="-122"/>
                          <a:cs typeface="微软雅黑" panose="020B0503020204020204" charset="-122"/>
                        </a:rPr>
                        <a:t>02</a:t>
                      </a:r>
                      <a:endParaRPr sz="2400">
                        <a:latin typeface="微软雅黑" panose="020B0503020204020204" charset="-122"/>
                        <a:cs typeface="微软雅黑" panose="020B0503020204020204" charset="-122"/>
                      </a:endParaRPr>
                    </a:p>
                  </a:txBody>
                  <a:tcPr marL="0" marR="0" marT="68580" marB="0"/>
                </a:tc>
                <a:tc>
                  <a:txBody>
                    <a:bodyPr/>
                    <a:lstStyle/>
                    <a:p>
                      <a:pPr marL="247015">
                        <a:lnSpc>
                          <a:spcPct val="100000"/>
                        </a:lnSpc>
                        <a:spcBef>
                          <a:spcPts val="540"/>
                        </a:spcBef>
                      </a:pPr>
                      <a:r>
                        <a:rPr sz="2400" b="1" spc="-25" dirty="0">
                          <a:solidFill>
                            <a:srgbClr val="092568"/>
                          </a:solidFill>
                          <a:latin typeface="微软雅黑" panose="020B0503020204020204" charset="-122"/>
                          <a:cs typeface="微软雅黑" panose="020B0503020204020204" charset="-122"/>
                        </a:rPr>
                        <a:t>03</a:t>
                      </a:r>
                      <a:endParaRPr sz="2400">
                        <a:latin typeface="微软雅黑" panose="020B0503020204020204" charset="-122"/>
                        <a:cs typeface="微软雅黑" panose="020B0503020204020204" charset="-122"/>
                      </a:endParaRPr>
                    </a:p>
                  </a:txBody>
                  <a:tcPr marL="0" marR="0" marT="68580" marB="0"/>
                </a:tc>
                <a:tc>
                  <a:txBody>
                    <a:bodyPr/>
                    <a:lstStyle/>
                    <a:p>
                      <a:pPr marL="340360">
                        <a:lnSpc>
                          <a:spcPts val="1385"/>
                        </a:lnSpc>
                      </a:pPr>
                      <a:r>
                        <a:rPr sz="1300" spc="-25" dirty="0">
                          <a:latin typeface="微软雅黑" panose="020B0503020204020204" charset="-122"/>
                          <a:cs typeface="微软雅黑" panose="020B0503020204020204" charset="-122"/>
                        </a:rPr>
                        <a:t>成本。</a:t>
                      </a:r>
                      <a:endParaRPr sz="1300">
                        <a:latin typeface="微软雅黑" panose="020B0503020204020204" charset="-122"/>
                        <a:cs typeface="微软雅黑" panose="020B0503020204020204" charset="-122"/>
                      </a:endParaRPr>
                    </a:p>
                  </a:txBody>
                  <a:tcPr marL="0" marR="0" marT="0" marB="0"/>
                </a:tc>
              </a:tr>
              <a:tr h="482600">
                <a:tc>
                  <a:txBody>
                    <a:bodyPr/>
                    <a:lstStyle/>
                    <a:p>
                      <a:pPr marL="703580">
                        <a:lnSpc>
                          <a:spcPct val="100000"/>
                        </a:lnSpc>
                        <a:spcBef>
                          <a:spcPts val="675"/>
                        </a:spcBef>
                      </a:pPr>
                      <a:r>
                        <a:rPr sz="1600" b="1" spc="-25" dirty="0">
                          <a:latin typeface="微软雅黑" panose="020B0503020204020204" charset="-122"/>
                          <a:cs typeface="微软雅黑" panose="020B0503020204020204" charset="-122"/>
                        </a:rPr>
                        <a:t>实现企业用能异常及时感知</a:t>
                      </a:r>
                      <a:endParaRPr sz="1600">
                        <a:latin typeface="微软雅黑" panose="020B0503020204020204" charset="-122"/>
                        <a:cs typeface="微软雅黑" panose="020B0503020204020204" charset="-122"/>
                      </a:endParaRPr>
                    </a:p>
                  </a:txBody>
                  <a:tcPr marL="0" marR="0" marT="85725" marB="0"/>
                </a:tc>
                <a:tc>
                  <a:txBody>
                    <a:bodyPr/>
                    <a:lstStyle/>
                    <a:p>
                      <a:pPr>
                        <a:lnSpc>
                          <a:spcPct val="100000"/>
                        </a:lnSpc>
                      </a:pPr>
                      <a:endParaRPr sz="1300">
                        <a:latin typeface="Times New Roman" panose="02020603050405020304"/>
                        <a:cs typeface="Times New Roman" panose="02020603050405020304"/>
                      </a:endParaRPr>
                    </a:p>
                  </a:txBody>
                  <a:tcPr marL="0" marR="0" marT="0" marB="0"/>
                </a:tc>
                <a:tc>
                  <a:txBody>
                    <a:bodyPr/>
                    <a:lstStyle/>
                    <a:p>
                      <a:pPr>
                        <a:lnSpc>
                          <a:spcPct val="100000"/>
                        </a:lnSpc>
                      </a:pPr>
                      <a:endParaRPr sz="1300">
                        <a:latin typeface="Times New Roman" panose="02020603050405020304"/>
                        <a:cs typeface="Times New Roman" panose="02020603050405020304"/>
                      </a:endParaRPr>
                    </a:p>
                  </a:txBody>
                  <a:tcPr marL="0" marR="0" marT="0" marB="0"/>
                </a:tc>
                <a:tc>
                  <a:txBody>
                    <a:bodyPr/>
                    <a:lstStyle/>
                    <a:p>
                      <a:pPr marL="1359535">
                        <a:lnSpc>
                          <a:spcPct val="100000"/>
                        </a:lnSpc>
                        <a:spcBef>
                          <a:spcPts val="675"/>
                        </a:spcBef>
                      </a:pPr>
                      <a:r>
                        <a:rPr sz="1600" b="1" spc="-25" dirty="0">
                          <a:latin typeface="微软雅黑" panose="020B0503020204020204" charset="-122"/>
                          <a:cs typeface="微软雅黑" panose="020B0503020204020204" charset="-122"/>
                        </a:rPr>
                        <a:t>实现对接监管部门上报数据</a:t>
                      </a:r>
                      <a:endParaRPr sz="1600">
                        <a:latin typeface="微软雅黑" panose="020B0503020204020204" charset="-122"/>
                        <a:cs typeface="微软雅黑" panose="020B0503020204020204" charset="-122"/>
                      </a:endParaRPr>
                    </a:p>
                  </a:txBody>
                  <a:tcPr marL="0" marR="0" marT="85725" marB="0"/>
                </a:tc>
              </a:tr>
              <a:tr h="831850">
                <a:tc>
                  <a:txBody>
                    <a:bodyPr/>
                    <a:lstStyle/>
                    <a:p>
                      <a:pPr marL="196850">
                        <a:lnSpc>
                          <a:spcPts val="1085"/>
                        </a:lnSpc>
                        <a:tabLst>
                          <a:tab pos="3963035" algn="l"/>
                        </a:tabLst>
                      </a:pPr>
                      <a:r>
                        <a:rPr sz="1300" spc="-10" dirty="0">
                          <a:latin typeface="微软雅黑" panose="020B0503020204020204" charset="-122"/>
                          <a:cs typeface="微软雅黑" panose="020B0503020204020204" charset="-122"/>
                        </a:rPr>
                        <a:t>对企业智能表计进行动态监测，及时感</a:t>
                      </a:r>
                      <a:r>
                        <a:rPr sz="1300" spc="-50" dirty="0">
                          <a:latin typeface="微软雅黑" panose="020B0503020204020204" charset="-122"/>
                          <a:cs typeface="微软雅黑" panose="020B0503020204020204" charset="-122"/>
                        </a:rPr>
                        <a:t>知</a:t>
                      </a:r>
                      <a:r>
                        <a:rPr sz="1300" dirty="0">
                          <a:latin typeface="微软雅黑" panose="020B0503020204020204" charset="-122"/>
                          <a:cs typeface="微软雅黑" panose="020B0503020204020204" charset="-122"/>
                        </a:rPr>
                        <a:t>	</a:t>
                      </a:r>
                      <a:r>
                        <a:rPr sz="3600" b="1" spc="-37" baseline="-24000" dirty="0">
                          <a:solidFill>
                            <a:srgbClr val="00061C"/>
                          </a:solidFill>
                          <a:latin typeface="微软雅黑" panose="020B0503020204020204" charset="-122"/>
                          <a:cs typeface="微软雅黑" panose="020B0503020204020204" charset="-122"/>
                        </a:rPr>
                        <a:t>04</a:t>
                      </a:r>
                      <a:endParaRPr sz="3600" baseline="-24000">
                        <a:latin typeface="微软雅黑" panose="020B0503020204020204" charset="-122"/>
                        <a:cs typeface="微软雅黑" panose="020B0503020204020204" charset="-122"/>
                      </a:endParaRPr>
                    </a:p>
                    <a:p>
                      <a:pPr>
                        <a:lnSpc>
                          <a:spcPct val="100000"/>
                        </a:lnSpc>
                        <a:spcBef>
                          <a:spcPts val="465"/>
                        </a:spcBef>
                      </a:pPr>
                      <a:endParaRPr sz="1300">
                        <a:latin typeface="Times New Roman" panose="02020603050405020304"/>
                        <a:cs typeface="Times New Roman" panose="02020603050405020304"/>
                      </a:endParaRPr>
                    </a:p>
                    <a:p>
                      <a:pPr marR="1424940" algn="r">
                        <a:lnSpc>
                          <a:spcPct val="100000"/>
                        </a:lnSpc>
                      </a:pPr>
                      <a:r>
                        <a:rPr sz="1300" b="1" spc="-10" dirty="0">
                          <a:solidFill>
                            <a:srgbClr val="0183E7"/>
                          </a:solidFill>
                          <a:latin typeface="微软雅黑" panose="020B0503020204020204" charset="-122"/>
                          <a:cs typeface="微软雅黑" panose="020B0503020204020204" charset="-122"/>
                        </a:rPr>
                        <a:t>推送、记录</a:t>
                      </a:r>
                      <a:r>
                        <a:rPr sz="1300" spc="-15" dirty="0">
                          <a:latin typeface="微软雅黑" panose="020B0503020204020204" charset="-122"/>
                          <a:cs typeface="微软雅黑" panose="020B0503020204020204" charset="-122"/>
                        </a:rPr>
                        <a:t>等功能，帮助企业安全用能，</a:t>
                      </a:r>
                      <a:endParaRPr sz="1300">
                        <a:latin typeface="微软雅黑" panose="020B0503020204020204" charset="-122"/>
                        <a:cs typeface="微软雅黑" panose="020B0503020204020204" charset="-122"/>
                      </a:endParaRPr>
                    </a:p>
                    <a:p>
                      <a:pPr marR="1424940" algn="r">
                        <a:lnSpc>
                          <a:spcPts val="1540"/>
                        </a:lnSpc>
                        <a:spcBef>
                          <a:spcPts val="310"/>
                        </a:spcBef>
                      </a:pPr>
                      <a:r>
                        <a:rPr sz="1300" spc="-20" dirty="0">
                          <a:latin typeface="微软雅黑" panose="020B0503020204020204" charset="-122"/>
                          <a:cs typeface="微软雅黑" panose="020B0503020204020204" charset="-122"/>
                        </a:rPr>
                        <a:t>提高用能可靠性。</a:t>
                      </a:r>
                      <a:endParaRPr sz="1300">
                        <a:latin typeface="微软雅黑" panose="020B0503020204020204" charset="-122"/>
                        <a:cs typeface="微软雅黑" panose="020B0503020204020204" charset="-122"/>
                      </a:endParaRPr>
                    </a:p>
                  </a:txBody>
                  <a:tcPr marL="0" marR="0" marT="0" marB="0"/>
                </a:tc>
                <a:tc>
                  <a:txBody>
                    <a:bodyPr/>
                    <a:lstStyle/>
                    <a:p>
                      <a:pPr>
                        <a:lnSpc>
                          <a:spcPct val="100000"/>
                        </a:lnSpc>
                      </a:pPr>
                      <a:endParaRPr sz="1300">
                        <a:latin typeface="Times New Roman" panose="02020603050405020304"/>
                        <a:cs typeface="Times New Roman" panose="02020603050405020304"/>
                      </a:endParaRPr>
                    </a:p>
                  </a:txBody>
                  <a:tcPr marL="0" marR="0" marT="0" marB="0"/>
                </a:tc>
                <a:tc>
                  <a:txBody>
                    <a:bodyPr/>
                    <a:lstStyle/>
                    <a:p>
                      <a:pPr>
                        <a:lnSpc>
                          <a:spcPct val="100000"/>
                        </a:lnSpc>
                      </a:pPr>
                      <a:endParaRPr sz="1300">
                        <a:latin typeface="Times New Roman" panose="02020603050405020304"/>
                        <a:cs typeface="Times New Roman" panose="02020603050405020304"/>
                      </a:endParaRPr>
                    </a:p>
                  </a:txBody>
                  <a:tcPr marL="0" marR="0" marT="0" marB="0"/>
                </a:tc>
                <a:tc>
                  <a:txBody>
                    <a:bodyPr/>
                    <a:lstStyle/>
                    <a:p>
                      <a:pPr marL="158750">
                        <a:lnSpc>
                          <a:spcPts val="1085"/>
                        </a:lnSpc>
                        <a:tabLst>
                          <a:tab pos="1359535" algn="l"/>
                        </a:tabLst>
                      </a:pPr>
                      <a:r>
                        <a:rPr sz="3600" b="1" spc="-37" baseline="-24000" dirty="0">
                          <a:solidFill>
                            <a:srgbClr val="0B2363"/>
                          </a:solidFill>
                          <a:latin typeface="微软雅黑" panose="020B0503020204020204" charset="-122"/>
                          <a:cs typeface="微软雅黑" panose="020B0503020204020204" charset="-122"/>
                        </a:rPr>
                        <a:t>05</a:t>
                      </a:r>
                      <a:r>
                        <a:rPr sz="3600" b="1" baseline="-24000" dirty="0">
                          <a:solidFill>
                            <a:srgbClr val="0B2363"/>
                          </a:solidFill>
                          <a:latin typeface="微软雅黑" panose="020B0503020204020204" charset="-122"/>
                          <a:cs typeface="微软雅黑" panose="020B0503020204020204" charset="-122"/>
                        </a:rPr>
                        <a:t>	</a:t>
                      </a:r>
                      <a:r>
                        <a:rPr sz="1300" spc="-15" dirty="0">
                          <a:latin typeface="微软雅黑" panose="020B0503020204020204" charset="-122"/>
                          <a:cs typeface="微软雅黑" panose="020B0503020204020204" charset="-122"/>
                        </a:rPr>
                        <a:t>平台与政府能耗在线监管平台对接，按照</a:t>
                      </a:r>
                      <a:endParaRPr sz="1300">
                        <a:latin typeface="微软雅黑" panose="020B0503020204020204" charset="-122"/>
                        <a:cs typeface="微软雅黑" panose="020B0503020204020204" charset="-122"/>
                      </a:endParaRPr>
                    </a:p>
                    <a:p>
                      <a:pPr marL="1359535">
                        <a:lnSpc>
                          <a:spcPct val="100000"/>
                        </a:lnSpc>
                        <a:spcBef>
                          <a:spcPts val="90"/>
                        </a:spcBef>
                      </a:pPr>
                      <a:r>
                        <a:rPr sz="1300" spc="-15" dirty="0">
                          <a:latin typeface="微软雅黑" panose="020B0503020204020204" charset="-122"/>
                          <a:cs typeface="微软雅黑" panose="020B0503020204020204" charset="-122"/>
                        </a:rPr>
                        <a:t>国家或地区能耗数据采集与传输的标准规</a:t>
                      </a:r>
                      <a:endParaRPr sz="1300">
                        <a:latin typeface="微软雅黑" panose="020B0503020204020204" charset="-122"/>
                        <a:cs typeface="微软雅黑" panose="020B0503020204020204" charset="-122"/>
                      </a:endParaRPr>
                    </a:p>
                    <a:p>
                      <a:pPr marL="1359535" marR="24130">
                        <a:lnSpc>
                          <a:spcPct val="120000"/>
                        </a:lnSpc>
                      </a:pPr>
                      <a:r>
                        <a:rPr sz="1300" spc="-10" dirty="0">
                          <a:latin typeface="微软雅黑" panose="020B0503020204020204" charset="-122"/>
                          <a:cs typeface="微软雅黑" panose="020B0503020204020204" charset="-122"/>
                        </a:rPr>
                        <a:t>范，实现企业</a:t>
                      </a:r>
                      <a:r>
                        <a:rPr sz="1300" b="1" spc="-15" dirty="0">
                          <a:solidFill>
                            <a:srgbClr val="0183E7"/>
                          </a:solidFill>
                          <a:latin typeface="微软雅黑" panose="020B0503020204020204" charset="-122"/>
                          <a:cs typeface="微软雅黑" panose="020B0503020204020204" charset="-122"/>
                        </a:rPr>
                        <a:t>能耗数据准确、完整、及时</a:t>
                      </a:r>
                      <a:r>
                        <a:rPr sz="1300" b="1" spc="-10" dirty="0">
                          <a:solidFill>
                            <a:srgbClr val="0183E7"/>
                          </a:solidFill>
                          <a:latin typeface="微软雅黑" panose="020B0503020204020204" charset="-122"/>
                          <a:cs typeface="微软雅黑" panose="020B0503020204020204" charset="-122"/>
                        </a:rPr>
                        <a:t>上报</a:t>
                      </a:r>
                      <a:r>
                        <a:rPr sz="1300" spc="-50" dirty="0">
                          <a:latin typeface="微软雅黑" panose="020B0503020204020204" charset="-122"/>
                          <a:cs typeface="微软雅黑" panose="020B0503020204020204" charset="-122"/>
                        </a:rPr>
                        <a:t>。</a:t>
                      </a:r>
                      <a:endParaRPr sz="1300">
                        <a:latin typeface="微软雅黑" panose="020B0503020204020204" charset="-122"/>
                        <a:cs typeface="微软雅黑" panose="020B0503020204020204" charset="-122"/>
                      </a:endParaRPr>
                    </a:p>
                  </a:txBody>
                  <a:tcPr marL="0" marR="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57200"/>
            <a:ext cx="2818765" cy="360045"/>
          </a:xfrm>
          <a:prstGeom prst="rect">
            <a:avLst/>
          </a:prstGeom>
        </p:spPr>
        <p:txBody>
          <a:bodyPr vert="horz" wrap="square" lIns="0" tIns="12065" rIns="0" bIns="0" rtlCol="0">
            <a:spAutoFit/>
          </a:bodyPr>
          <a:lstStyle/>
          <a:p>
            <a:pPr marL="12700">
              <a:lnSpc>
                <a:spcPct val="100000"/>
              </a:lnSpc>
              <a:spcBef>
                <a:spcPts val="95"/>
              </a:spcBef>
            </a:pPr>
            <a:r>
              <a:rPr sz="2200" spc="-30" dirty="0">
                <a:solidFill>
                  <a:srgbClr val="002494"/>
                </a:solidFill>
              </a:rPr>
              <a:t>企业生产运行监测平台</a:t>
            </a:r>
            <a:endParaRPr sz="2200"/>
          </a:p>
        </p:txBody>
      </p:sp>
      <p:pic>
        <p:nvPicPr>
          <p:cNvPr id="8" name="object 8"/>
          <p:cNvPicPr/>
          <p:nvPr/>
        </p:nvPicPr>
        <p:blipFill>
          <a:blip r:embed="rId5" cstate="print"/>
          <a:stretch>
            <a:fillRect/>
          </a:stretch>
        </p:blipFill>
        <p:spPr>
          <a:xfrm>
            <a:off x="312737" y="4951399"/>
            <a:ext cx="11566525" cy="1327150"/>
          </a:xfrm>
          <a:prstGeom prst="rect">
            <a:avLst/>
          </a:prstGeom>
        </p:spPr>
      </p:pic>
      <p:sp>
        <p:nvSpPr>
          <p:cNvPr id="9" name="object 9"/>
          <p:cNvSpPr txBox="1"/>
          <p:nvPr/>
        </p:nvSpPr>
        <p:spPr>
          <a:xfrm>
            <a:off x="401002" y="5095786"/>
            <a:ext cx="11334750" cy="985519"/>
          </a:xfrm>
          <a:prstGeom prst="rect">
            <a:avLst/>
          </a:prstGeom>
        </p:spPr>
        <p:txBody>
          <a:bodyPr vert="horz" wrap="square" lIns="0" tIns="12065" rIns="0" bIns="0" rtlCol="0">
            <a:spAutoFit/>
          </a:bodyPr>
          <a:lstStyle/>
          <a:p>
            <a:pPr marL="298450" marR="5080" indent="-285750">
              <a:lnSpc>
                <a:spcPct val="150000"/>
              </a:lnSpc>
              <a:spcBef>
                <a:spcPts val="95"/>
              </a:spcBef>
              <a:buClr>
                <a:srgbClr val="C00000"/>
              </a:buClr>
              <a:buSzPct val="89000"/>
              <a:buFont typeface="Wingdings" panose="05000000000000000000"/>
              <a:buChar char=""/>
              <a:tabLst>
                <a:tab pos="298450" algn="l"/>
              </a:tabLst>
            </a:pPr>
            <a:r>
              <a:rPr sz="1400" spc="-10" dirty="0">
                <a:latin typeface="微软雅黑" panose="020B0503020204020204" charset="-122"/>
                <a:cs typeface="微软雅黑" panose="020B0503020204020204" charset="-122"/>
              </a:rPr>
              <a:t>企业生产运行监测平台基于企业综合能源管理需求，结合物联网、大数据分析和AI</a:t>
            </a:r>
            <a:r>
              <a:rPr sz="1400" spc="-15" dirty="0">
                <a:latin typeface="微软雅黑" panose="020B0503020204020204" charset="-122"/>
                <a:cs typeface="微软雅黑" panose="020B0503020204020204" charset="-122"/>
              </a:rPr>
              <a:t>算法技术，实现了能耗数据的实时采集、分析、应用，为企</a:t>
            </a:r>
            <a:r>
              <a:rPr sz="1400" spc="-10" dirty="0">
                <a:latin typeface="微软雅黑" panose="020B0503020204020204" charset="-122"/>
                <a:cs typeface="微软雅黑" panose="020B0503020204020204" charset="-122"/>
              </a:rPr>
              <a:t>业提供</a:t>
            </a:r>
            <a:r>
              <a:rPr sz="1400" b="1" spc="-10" dirty="0">
                <a:solidFill>
                  <a:srgbClr val="C00000"/>
                </a:solidFill>
                <a:latin typeface="微软雅黑" panose="020B0503020204020204" charset="-122"/>
                <a:cs typeface="微软雅黑" panose="020B0503020204020204" charset="-122"/>
              </a:rPr>
              <a:t>能耗监控、用能分析、用能告警、成本分析及能耗数据上送至政府在线监管平台</a:t>
            </a:r>
            <a:r>
              <a:rPr sz="1400" spc="-20" dirty="0">
                <a:latin typeface="微软雅黑" panose="020B0503020204020204" charset="-122"/>
                <a:cs typeface="微软雅黑" panose="020B0503020204020204" charset="-122"/>
              </a:rPr>
              <a:t>等功能。</a:t>
            </a:r>
            <a:endParaRPr sz="1400">
              <a:latin typeface="微软雅黑" panose="020B0503020204020204" charset="-122"/>
              <a:cs typeface="微软雅黑" panose="020B0503020204020204" charset="-122"/>
            </a:endParaRPr>
          </a:p>
          <a:p>
            <a:pPr marL="297815" indent="-285115">
              <a:lnSpc>
                <a:spcPct val="100000"/>
              </a:lnSpc>
              <a:spcBef>
                <a:spcPts val="840"/>
              </a:spcBef>
              <a:buSzPct val="89000"/>
              <a:buFont typeface="Wingdings" panose="05000000000000000000"/>
              <a:buChar char=""/>
              <a:tabLst>
                <a:tab pos="297815" algn="l"/>
              </a:tabLst>
            </a:pPr>
            <a:r>
              <a:rPr sz="1400" b="1" spc="-20" dirty="0">
                <a:solidFill>
                  <a:srgbClr val="C00000"/>
                </a:solidFill>
                <a:latin typeface="微软雅黑" panose="020B0503020204020204" charset="-122"/>
                <a:cs typeface="微软雅黑" panose="020B0503020204020204" charset="-122"/>
              </a:rPr>
              <a:t>Saas</a:t>
            </a:r>
            <a:r>
              <a:rPr sz="1400" b="1" spc="-10" dirty="0">
                <a:solidFill>
                  <a:srgbClr val="C00000"/>
                </a:solidFill>
                <a:latin typeface="微软雅黑" panose="020B0503020204020204" charset="-122"/>
                <a:cs typeface="微软雅黑" panose="020B0503020204020204" charset="-122"/>
              </a:rPr>
              <a:t>化服务</a:t>
            </a:r>
            <a:r>
              <a:rPr sz="1400" spc="-10" dirty="0">
                <a:latin typeface="微软雅黑" panose="020B0503020204020204" charset="-122"/>
                <a:cs typeface="微软雅黑" panose="020B0503020204020204" charset="-122"/>
              </a:rPr>
              <a:t>，支持</a:t>
            </a:r>
            <a:r>
              <a:rPr sz="1400" b="1" spc="-10" dirty="0">
                <a:solidFill>
                  <a:srgbClr val="C00000"/>
                </a:solidFill>
                <a:latin typeface="微软雅黑" panose="020B0503020204020204" charset="-122"/>
                <a:cs typeface="微软雅黑" panose="020B0503020204020204" charset="-122"/>
              </a:rPr>
              <a:t>公有云和私有化部署</a:t>
            </a:r>
            <a:r>
              <a:rPr sz="1400" spc="-15" dirty="0">
                <a:latin typeface="微软雅黑" panose="020B0503020204020204" charset="-122"/>
                <a:cs typeface="微软雅黑" panose="020B0503020204020204" charset="-122"/>
              </a:rPr>
              <a:t>，满足从中小企业到大型集团公司的能源管理需求。</a:t>
            </a:r>
            <a:endParaRPr sz="1400">
              <a:latin typeface="微软雅黑" panose="020B0503020204020204" charset="-122"/>
              <a:cs typeface="微软雅黑" panose="020B0503020204020204" charset="-122"/>
            </a:endParaRPr>
          </a:p>
        </p:txBody>
      </p:sp>
      <p:pic>
        <p:nvPicPr>
          <p:cNvPr id="10" name="object 10"/>
          <p:cNvPicPr/>
          <p:nvPr/>
        </p:nvPicPr>
        <p:blipFill>
          <a:blip r:embed="rId6" cstate="print"/>
          <a:stretch>
            <a:fillRect/>
          </a:stretch>
        </p:blipFill>
        <p:spPr>
          <a:xfrm>
            <a:off x="2253995" y="865632"/>
            <a:ext cx="7136892" cy="4038600"/>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grpSp>
        <p:nvGrpSpPr>
          <p:cNvPr id="7" name="object 7"/>
          <p:cNvGrpSpPr/>
          <p:nvPr/>
        </p:nvGrpSpPr>
        <p:grpSpPr>
          <a:xfrm>
            <a:off x="172212" y="5826252"/>
            <a:ext cx="11988165" cy="704215"/>
            <a:chOff x="172212" y="5826252"/>
            <a:chExt cx="11988165" cy="704215"/>
          </a:xfrm>
        </p:grpSpPr>
        <p:sp>
          <p:nvSpPr>
            <p:cNvPr id="8" name="object 8"/>
            <p:cNvSpPr/>
            <p:nvPr/>
          </p:nvSpPr>
          <p:spPr>
            <a:xfrm>
              <a:off x="172212" y="5826252"/>
              <a:ext cx="11988165" cy="704215"/>
            </a:xfrm>
            <a:custGeom>
              <a:avLst/>
              <a:gdLst/>
              <a:ahLst/>
              <a:cxnLst/>
              <a:rect l="l" t="t" r="r" b="b"/>
              <a:pathLst>
                <a:path w="11988165" h="704215">
                  <a:moveTo>
                    <a:pt x="11987784" y="704088"/>
                  </a:moveTo>
                  <a:lnTo>
                    <a:pt x="0" y="704088"/>
                  </a:lnTo>
                  <a:lnTo>
                    <a:pt x="0" y="0"/>
                  </a:lnTo>
                  <a:lnTo>
                    <a:pt x="11987784" y="0"/>
                  </a:lnTo>
                  <a:lnTo>
                    <a:pt x="11987784" y="704088"/>
                  </a:lnTo>
                  <a:close/>
                </a:path>
              </a:pathLst>
            </a:custGeom>
            <a:solidFill>
              <a:srgbClr val="FFFFFF"/>
            </a:solidFill>
          </p:spPr>
          <p:txBody>
            <a:bodyPr wrap="square" lIns="0" tIns="0" rIns="0" bIns="0" rtlCol="0"/>
            <a:lstStyle/>
            <a:p/>
          </p:txBody>
        </p:sp>
        <p:sp>
          <p:nvSpPr>
            <p:cNvPr id="9" name="object 9"/>
            <p:cNvSpPr/>
            <p:nvPr/>
          </p:nvSpPr>
          <p:spPr>
            <a:xfrm>
              <a:off x="3137916" y="5853684"/>
              <a:ext cx="1963420" cy="393700"/>
            </a:xfrm>
            <a:custGeom>
              <a:avLst/>
              <a:gdLst/>
              <a:ahLst/>
              <a:cxnLst/>
              <a:rect l="l" t="t" r="r" b="b"/>
              <a:pathLst>
                <a:path w="1963420" h="393700">
                  <a:moveTo>
                    <a:pt x="1897380" y="393191"/>
                  </a:moveTo>
                  <a:lnTo>
                    <a:pt x="65531" y="393191"/>
                  </a:lnTo>
                  <a:lnTo>
                    <a:pt x="39969" y="387796"/>
                  </a:lnTo>
                  <a:lnTo>
                    <a:pt x="19116" y="373665"/>
                  </a:lnTo>
                  <a:lnTo>
                    <a:pt x="5088" y="352915"/>
                  </a:lnTo>
                  <a:lnTo>
                    <a:pt x="0" y="327660"/>
                  </a:lnTo>
                  <a:lnTo>
                    <a:pt x="0" y="65531"/>
                  </a:lnTo>
                  <a:lnTo>
                    <a:pt x="5088" y="39663"/>
                  </a:lnTo>
                  <a:lnTo>
                    <a:pt x="19116" y="18711"/>
                  </a:lnTo>
                  <a:lnTo>
                    <a:pt x="39969" y="4786"/>
                  </a:lnTo>
                  <a:lnTo>
                    <a:pt x="65531" y="0"/>
                  </a:lnTo>
                  <a:lnTo>
                    <a:pt x="1897380" y="0"/>
                  </a:lnTo>
                  <a:lnTo>
                    <a:pt x="1923199" y="4786"/>
                  </a:lnTo>
                  <a:lnTo>
                    <a:pt x="1944138" y="18711"/>
                  </a:lnTo>
                  <a:lnTo>
                    <a:pt x="1958080" y="39663"/>
                  </a:lnTo>
                  <a:lnTo>
                    <a:pt x="1962911" y="65531"/>
                  </a:lnTo>
                  <a:lnTo>
                    <a:pt x="1962911" y="327660"/>
                  </a:lnTo>
                  <a:lnTo>
                    <a:pt x="1958080" y="352915"/>
                  </a:lnTo>
                  <a:lnTo>
                    <a:pt x="1944138" y="373665"/>
                  </a:lnTo>
                  <a:lnTo>
                    <a:pt x="1923199" y="387796"/>
                  </a:lnTo>
                  <a:lnTo>
                    <a:pt x="1897380" y="393191"/>
                  </a:lnTo>
                  <a:close/>
                </a:path>
              </a:pathLst>
            </a:custGeom>
            <a:solidFill>
              <a:srgbClr val="006FC0"/>
            </a:solidFill>
          </p:spPr>
          <p:txBody>
            <a:bodyPr wrap="square" lIns="0" tIns="0" rIns="0" bIns="0" rtlCol="0"/>
            <a:lstStyle/>
            <a:p/>
          </p:txBody>
        </p:sp>
      </p:grpSp>
      <p:sp>
        <p:nvSpPr>
          <p:cNvPr id="10" name="object 10"/>
          <p:cNvSpPr txBox="1"/>
          <p:nvPr/>
        </p:nvSpPr>
        <p:spPr>
          <a:xfrm>
            <a:off x="3628809" y="5877953"/>
            <a:ext cx="979805" cy="329565"/>
          </a:xfrm>
          <a:prstGeom prst="rect">
            <a:avLst/>
          </a:prstGeom>
        </p:spPr>
        <p:txBody>
          <a:bodyPr vert="horz" wrap="square" lIns="0" tIns="12065" rIns="0" bIns="0" rtlCol="0">
            <a:spAutoFit/>
          </a:bodyPr>
          <a:lstStyle/>
          <a:p>
            <a:pPr algn="ctr">
              <a:lnSpc>
                <a:spcPct val="100000"/>
              </a:lnSpc>
              <a:spcBef>
                <a:spcPts val="95"/>
              </a:spcBef>
            </a:pPr>
            <a:r>
              <a:rPr sz="1000" b="1" spc="-20" dirty="0">
                <a:solidFill>
                  <a:srgbClr val="FFFFFF"/>
                </a:solidFill>
                <a:latin typeface="微软雅黑" panose="020B0503020204020204" charset="-122"/>
                <a:cs typeface="微软雅黑" panose="020B0503020204020204" charset="-122"/>
              </a:rPr>
              <a:t>二级用电采集</a:t>
            </a:r>
            <a:endParaRPr sz="1000">
              <a:latin typeface="微软雅黑" panose="020B0503020204020204" charset="-122"/>
              <a:cs typeface="微软雅黑" panose="020B0503020204020204" charset="-122"/>
            </a:endParaRPr>
          </a:p>
          <a:p>
            <a:pPr algn="ctr">
              <a:lnSpc>
                <a:spcPct val="100000"/>
              </a:lnSpc>
            </a:pPr>
            <a:r>
              <a:rPr sz="1000" b="1" spc="-10" dirty="0">
                <a:solidFill>
                  <a:srgbClr val="FFFFFF"/>
                </a:solidFill>
                <a:latin typeface="微软雅黑" panose="020B0503020204020204" charset="-122"/>
                <a:cs typeface="微软雅黑" panose="020B0503020204020204" charset="-122"/>
              </a:rPr>
              <a:t>（</a:t>
            </a:r>
            <a:r>
              <a:rPr sz="1000" b="1" spc="-20" dirty="0">
                <a:solidFill>
                  <a:srgbClr val="FFFFFF"/>
                </a:solidFill>
                <a:latin typeface="微软雅黑" panose="020B0503020204020204" charset="-122"/>
                <a:cs typeface="微软雅黑" panose="020B0503020204020204" charset="-122"/>
              </a:rPr>
              <a:t>车间/楼层/..）</a:t>
            </a:r>
            <a:endParaRPr sz="1000">
              <a:latin typeface="微软雅黑" panose="020B0503020204020204" charset="-122"/>
              <a:cs typeface="微软雅黑" panose="020B0503020204020204" charset="-122"/>
            </a:endParaRPr>
          </a:p>
        </p:txBody>
      </p:sp>
      <p:grpSp>
        <p:nvGrpSpPr>
          <p:cNvPr id="11" name="object 11"/>
          <p:cNvGrpSpPr/>
          <p:nvPr/>
        </p:nvGrpSpPr>
        <p:grpSpPr>
          <a:xfrm>
            <a:off x="3674364" y="4091851"/>
            <a:ext cx="891540" cy="1400810"/>
            <a:chOff x="3674364" y="4091851"/>
            <a:chExt cx="891540" cy="1400810"/>
          </a:xfrm>
        </p:grpSpPr>
        <p:sp>
          <p:nvSpPr>
            <p:cNvPr id="12" name="object 12"/>
            <p:cNvSpPr/>
            <p:nvPr/>
          </p:nvSpPr>
          <p:spPr>
            <a:xfrm>
              <a:off x="4117352" y="4091851"/>
              <a:ext cx="7620" cy="681990"/>
            </a:xfrm>
            <a:custGeom>
              <a:avLst/>
              <a:gdLst/>
              <a:ahLst/>
              <a:cxnLst/>
              <a:rect l="l" t="t" r="r" b="b"/>
              <a:pathLst>
                <a:path w="7620" h="681989">
                  <a:moveTo>
                    <a:pt x="7619" y="681748"/>
                  </a:moveTo>
                  <a:lnTo>
                    <a:pt x="0" y="681748"/>
                  </a:lnTo>
                  <a:lnTo>
                    <a:pt x="0" y="0"/>
                  </a:lnTo>
                  <a:lnTo>
                    <a:pt x="7619" y="0"/>
                  </a:lnTo>
                  <a:lnTo>
                    <a:pt x="7619" y="681748"/>
                  </a:lnTo>
                  <a:close/>
                </a:path>
              </a:pathLst>
            </a:custGeom>
            <a:solidFill>
              <a:srgbClr val="000000"/>
            </a:solidFill>
          </p:spPr>
          <p:txBody>
            <a:bodyPr wrap="square" lIns="0" tIns="0" rIns="0" bIns="0" rtlCol="0"/>
            <a:lstStyle/>
            <a:p/>
          </p:txBody>
        </p:sp>
        <p:pic>
          <p:nvPicPr>
            <p:cNvPr id="13" name="object 13"/>
            <p:cNvPicPr/>
            <p:nvPr/>
          </p:nvPicPr>
          <p:blipFill>
            <a:blip r:embed="rId5" cstate="print"/>
            <a:stretch>
              <a:fillRect/>
            </a:stretch>
          </p:blipFill>
          <p:spPr>
            <a:xfrm>
              <a:off x="3674364" y="4620767"/>
              <a:ext cx="891539" cy="871727"/>
            </a:xfrm>
            <a:prstGeom prst="rect">
              <a:avLst/>
            </a:prstGeom>
          </p:spPr>
        </p:pic>
      </p:grpSp>
      <p:sp>
        <p:nvSpPr>
          <p:cNvPr id="14" name="object 14"/>
          <p:cNvSpPr txBox="1"/>
          <p:nvPr/>
        </p:nvSpPr>
        <p:spPr>
          <a:xfrm>
            <a:off x="3727450" y="5523039"/>
            <a:ext cx="786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C00000"/>
                </a:solidFill>
                <a:latin typeface="微软雅黑" panose="020B0503020204020204" charset="-122"/>
                <a:cs typeface="微软雅黑" panose="020B0503020204020204" charset="-122"/>
              </a:rPr>
              <a:t>标准智能电表</a:t>
            </a:r>
            <a:endParaRPr sz="1000">
              <a:latin typeface="微软雅黑" panose="020B0503020204020204" charset="-122"/>
              <a:cs typeface="微软雅黑" panose="020B0503020204020204" charset="-122"/>
            </a:endParaRPr>
          </a:p>
        </p:txBody>
      </p:sp>
      <p:grpSp>
        <p:nvGrpSpPr>
          <p:cNvPr id="15" name="object 15"/>
          <p:cNvGrpSpPr/>
          <p:nvPr/>
        </p:nvGrpSpPr>
        <p:grpSpPr>
          <a:xfrm>
            <a:off x="3224783" y="3267455"/>
            <a:ext cx="1792605" cy="1109980"/>
            <a:chOff x="3224783" y="3267455"/>
            <a:chExt cx="1792605" cy="1109980"/>
          </a:xfrm>
        </p:grpSpPr>
        <p:pic>
          <p:nvPicPr>
            <p:cNvPr id="16" name="object 16"/>
            <p:cNvPicPr/>
            <p:nvPr/>
          </p:nvPicPr>
          <p:blipFill>
            <a:blip r:embed="rId6" cstate="print"/>
            <a:stretch>
              <a:fillRect/>
            </a:stretch>
          </p:blipFill>
          <p:spPr>
            <a:xfrm>
              <a:off x="3450335" y="3267455"/>
              <a:ext cx="1339596" cy="891539"/>
            </a:xfrm>
            <a:prstGeom prst="rect">
              <a:avLst/>
            </a:prstGeom>
          </p:spPr>
        </p:pic>
        <p:sp>
          <p:nvSpPr>
            <p:cNvPr id="17" name="object 17"/>
            <p:cNvSpPr/>
            <p:nvPr/>
          </p:nvSpPr>
          <p:spPr>
            <a:xfrm>
              <a:off x="3224783" y="4091939"/>
              <a:ext cx="1792605" cy="285115"/>
            </a:xfrm>
            <a:custGeom>
              <a:avLst/>
              <a:gdLst/>
              <a:ahLst/>
              <a:cxnLst/>
              <a:rect l="l" t="t" r="r" b="b"/>
              <a:pathLst>
                <a:path w="1792604" h="285114">
                  <a:moveTo>
                    <a:pt x="1744980" y="284988"/>
                  </a:moveTo>
                  <a:lnTo>
                    <a:pt x="47243" y="284988"/>
                  </a:lnTo>
                  <a:lnTo>
                    <a:pt x="29153" y="281370"/>
                  </a:lnTo>
                  <a:lnTo>
                    <a:pt x="14211" y="271252"/>
                  </a:lnTo>
                  <a:lnTo>
                    <a:pt x="3974" y="256191"/>
                  </a:lnTo>
                  <a:lnTo>
                    <a:pt x="0" y="237744"/>
                  </a:lnTo>
                  <a:lnTo>
                    <a:pt x="0" y="47244"/>
                  </a:lnTo>
                  <a:lnTo>
                    <a:pt x="3974" y="28860"/>
                  </a:lnTo>
                  <a:lnTo>
                    <a:pt x="14211" y="13820"/>
                  </a:lnTo>
                  <a:lnTo>
                    <a:pt x="29153" y="3681"/>
                  </a:lnTo>
                  <a:lnTo>
                    <a:pt x="47243" y="0"/>
                  </a:lnTo>
                  <a:lnTo>
                    <a:pt x="1744980" y="0"/>
                  </a:lnTo>
                  <a:lnTo>
                    <a:pt x="1763370" y="3681"/>
                  </a:lnTo>
                  <a:lnTo>
                    <a:pt x="1778412" y="13820"/>
                  </a:lnTo>
                  <a:lnTo>
                    <a:pt x="1788549" y="28860"/>
                  </a:lnTo>
                  <a:lnTo>
                    <a:pt x="1792224" y="47244"/>
                  </a:lnTo>
                  <a:lnTo>
                    <a:pt x="1792224" y="237744"/>
                  </a:lnTo>
                  <a:lnTo>
                    <a:pt x="1788549" y="256191"/>
                  </a:lnTo>
                  <a:lnTo>
                    <a:pt x="1778412" y="271252"/>
                  </a:lnTo>
                  <a:lnTo>
                    <a:pt x="1763370" y="281370"/>
                  </a:lnTo>
                  <a:lnTo>
                    <a:pt x="1744980" y="284988"/>
                  </a:lnTo>
                  <a:close/>
                </a:path>
              </a:pathLst>
            </a:custGeom>
            <a:solidFill>
              <a:srgbClr val="FFFFFF"/>
            </a:solidFill>
          </p:spPr>
          <p:txBody>
            <a:bodyPr wrap="square" lIns="0" tIns="0" rIns="0" bIns="0" rtlCol="0"/>
            <a:lstStyle/>
            <a:p/>
          </p:txBody>
        </p:sp>
      </p:grpSp>
      <p:sp>
        <p:nvSpPr>
          <p:cNvPr id="18" name="object 18"/>
          <p:cNvSpPr txBox="1"/>
          <p:nvPr/>
        </p:nvSpPr>
        <p:spPr>
          <a:xfrm>
            <a:off x="3588384" y="4138155"/>
            <a:ext cx="1064895" cy="177165"/>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C00000"/>
                </a:solidFill>
                <a:latin typeface="微软雅黑" panose="020B0503020204020204" charset="-122"/>
                <a:cs typeface="微软雅黑" panose="020B0503020204020204" charset="-122"/>
              </a:rPr>
              <a:t>物联网关（DTU）</a:t>
            </a:r>
            <a:endParaRPr sz="1000">
              <a:latin typeface="微软雅黑" panose="020B0503020204020204" charset="-122"/>
              <a:cs typeface="微软雅黑" panose="020B0503020204020204" charset="-122"/>
            </a:endParaRPr>
          </a:p>
        </p:txBody>
      </p:sp>
      <p:grpSp>
        <p:nvGrpSpPr>
          <p:cNvPr id="19" name="object 19"/>
          <p:cNvGrpSpPr/>
          <p:nvPr/>
        </p:nvGrpSpPr>
        <p:grpSpPr>
          <a:xfrm>
            <a:off x="2969069" y="3180041"/>
            <a:ext cx="4519930" cy="3198495"/>
            <a:chOff x="2969069" y="3180041"/>
            <a:chExt cx="4519930" cy="3198495"/>
          </a:xfrm>
        </p:grpSpPr>
        <p:sp>
          <p:nvSpPr>
            <p:cNvPr id="20" name="object 20"/>
            <p:cNvSpPr/>
            <p:nvPr/>
          </p:nvSpPr>
          <p:spPr>
            <a:xfrm>
              <a:off x="2978594" y="3189566"/>
              <a:ext cx="2282190" cy="3179445"/>
            </a:xfrm>
            <a:custGeom>
              <a:avLst/>
              <a:gdLst/>
              <a:ahLst/>
              <a:cxnLst/>
              <a:rect l="l" t="t" r="r" b="b"/>
              <a:pathLst>
                <a:path w="2282190" h="3179445">
                  <a:moveTo>
                    <a:pt x="0" y="35801"/>
                  </a:moveTo>
                  <a:lnTo>
                    <a:pt x="0" y="3179051"/>
                  </a:lnTo>
                </a:path>
                <a:path w="2282190" h="3179445">
                  <a:moveTo>
                    <a:pt x="21348" y="0"/>
                  </a:moveTo>
                  <a:lnTo>
                    <a:pt x="2231148" y="0"/>
                  </a:lnTo>
                </a:path>
                <a:path w="2282190" h="3179445">
                  <a:moveTo>
                    <a:pt x="2282012" y="6286"/>
                  </a:moveTo>
                  <a:lnTo>
                    <a:pt x="2282012" y="3149536"/>
                  </a:lnTo>
                </a:path>
                <a:path w="2282190" h="3179445">
                  <a:moveTo>
                    <a:pt x="44576" y="3179051"/>
                  </a:moveTo>
                  <a:lnTo>
                    <a:pt x="2254377" y="3179051"/>
                  </a:lnTo>
                </a:path>
              </a:pathLst>
            </a:custGeom>
            <a:ln w="19050">
              <a:solidFill>
                <a:srgbClr val="006FC0"/>
              </a:solidFill>
              <a:prstDash val="sysDash"/>
            </a:ln>
          </p:spPr>
          <p:txBody>
            <a:bodyPr wrap="square" lIns="0" tIns="0" rIns="0" bIns="0" rtlCol="0"/>
            <a:lstStyle/>
            <a:p/>
          </p:txBody>
        </p:sp>
        <p:sp>
          <p:nvSpPr>
            <p:cNvPr id="21" name="object 21"/>
            <p:cNvSpPr/>
            <p:nvPr/>
          </p:nvSpPr>
          <p:spPr>
            <a:xfrm>
              <a:off x="5556504" y="5853683"/>
              <a:ext cx="1932939" cy="393700"/>
            </a:xfrm>
            <a:custGeom>
              <a:avLst/>
              <a:gdLst/>
              <a:ahLst/>
              <a:cxnLst/>
              <a:rect l="l" t="t" r="r" b="b"/>
              <a:pathLst>
                <a:path w="1932940" h="393700">
                  <a:moveTo>
                    <a:pt x="1866900" y="393191"/>
                  </a:moveTo>
                  <a:lnTo>
                    <a:pt x="65532" y="393191"/>
                  </a:lnTo>
                  <a:lnTo>
                    <a:pt x="39706" y="387796"/>
                  </a:lnTo>
                  <a:lnTo>
                    <a:pt x="18769" y="373665"/>
                  </a:lnTo>
                  <a:lnTo>
                    <a:pt x="4829" y="352915"/>
                  </a:lnTo>
                  <a:lnTo>
                    <a:pt x="0" y="327660"/>
                  </a:lnTo>
                  <a:lnTo>
                    <a:pt x="0" y="65531"/>
                  </a:lnTo>
                  <a:lnTo>
                    <a:pt x="4829" y="39663"/>
                  </a:lnTo>
                  <a:lnTo>
                    <a:pt x="18769" y="18711"/>
                  </a:lnTo>
                  <a:lnTo>
                    <a:pt x="39706" y="4786"/>
                  </a:lnTo>
                  <a:lnTo>
                    <a:pt x="65532" y="0"/>
                  </a:lnTo>
                  <a:lnTo>
                    <a:pt x="1866900" y="0"/>
                  </a:lnTo>
                  <a:lnTo>
                    <a:pt x="1892046" y="4786"/>
                  </a:lnTo>
                  <a:lnTo>
                    <a:pt x="1912758" y="18711"/>
                  </a:lnTo>
                  <a:lnTo>
                    <a:pt x="1926923" y="39663"/>
                  </a:lnTo>
                  <a:lnTo>
                    <a:pt x="1932431" y="65531"/>
                  </a:lnTo>
                  <a:lnTo>
                    <a:pt x="1932431" y="327660"/>
                  </a:lnTo>
                  <a:lnTo>
                    <a:pt x="1926923" y="352915"/>
                  </a:lnTo>
                  <a:lnTo>
                    <a:pt x="1912758" y="373665"/>
                  </a:lnTo>
                  <a:lnTo>
                    <a:pt x="1892046" y="387796"/>
                  </a:lnTo>
                  <a:lnTo>
                    <a:pt x="1866900" y="393191"/>
                  </a:lnTo>
                  <a:close/>
                </a:path>
              </a:pathLst>
            </a:custGeom>
            <a:solidFill>
              <a:srgbClr val="006FC0"/>
            </a:solidFill>
          </p:spPr>
          <p:txBody>
            <a:bodyPr wrap="square" lIns="0" tIns="0" rIns="0" bIns="0" rtlCol="0"/>
            <a:lstStyle/>
            <a:p/>
          </p:txBody>
        </p:sp>
      </p:grpSp>
      <p:sp>
        <p:nvSpPr>
          <p:cNvPr id="22" name="object 22"/>
          <p:cNvSpPr txBox="1"/>
          <p:nvPr/>
        </p:nvSpPr>
        <p:spPr>
          <a:xfrm>
            <a:off x="6031700" y="5877953"/>
            <a:ext cx="979805" cy="329565"/>
          </a:xfrm>
          <a:prstGeom prst="rect">
            <a:avLst/>
          </a:prstGeom>
        </p:spPr>
        <p:txBody>
          <a:bodyPr vert="horz" wrap="square" lIns="0" tIns="12065" rIns="0" bIns="0" rtlCol="0">
            <a:spAutoFit/>
          </a:bodyPr>
          <a:lstStyle/>
          <a:p>
            <a:pPr algn="ctr">
              <a:lnSpc>
                <a:spcPct val="100000"/>
              </a:lnSpc>
              <a:spcBef>
                <a:spcPts val="95"/>
              </a:spcBef>
            </a:pPr>
            <a:r>
              <a:rPr sz="1000" b="1" spc="-20" dirty="0">
                <a:solidFill>
                  <a:srgbClr val="FFFFFF"/>
                </a:solidFill>
                <a:latin typeface="微软雅黑" panose="020B0503020204020204" charset="-122"/>
                <a:cs typeface="微软雅黑" panose="020B0503020204020204" charset="-122"/>
              </a:rPr>
              <a:t>三级电能采集</a:t>
            </a:r>
            <a:endParaRPr sz="1000">
              <a:latin typeface="微软雅黑" panose="020B0503020204020204" charset="-122"/>
              <a:cs typeface="微软雅黑" panose="020B0503020204020204" charset="-122"/>
            </a:endParaRPr>
          </a:p>
          <a:p>
            <a:pPr algn="ctr">
              <a:lnSpc>
                <a:spcPct val="100000"/>
              </a:lnSpc>
            </a:pPr>
            <a:r>
              <a:rPr sz="1000" b="1" spc="-10" dirty="0">
                <a:solidFill>
                  <a:srgbClr val="FFFFFF"/>
                </a:solidFill>
                <a:latin typeface="微软雅黑" panose="020B0503020204020204" charset="-122"/>
                <a:cs typeface="微软雅黑" panose="020B0503020204020204" charset="-122"/>
              </a:rPr>
              <a:t>（</a:t>
            </a:r>
            <a:r>
              <a:rPr sz="1000" b="1" spc="-20" dirty="0">
                <a:solidFill>
                  <a:srgbClr val="FFFFFF"/>
                </a:solidFill>
                <a:latin typeface="微软雅黑" panose="020B0503020204020204" charset="-122"/>
                <a:cs typeface="微软雅黑" panose="020B0503020204020204" charset="-122"/>
              </a:rPr>
              <a:t>工位/设备/..）</a:t>
            </a:r>
            <a:endParaRPr sz="1000">
              <a:latin typeface="微软雅黑" panose="020B0503020204020204" charset="-122"/>
              <a:cs typeface="微软雅黑" panose="020B0503020204020204" charset="-122"/>
            </a:endParaRPr>
          </a:p>
        </p:txBody>
      </p:sp>
      <p:grpSp>
        <p:nvGrpSpPr>
          <p:cNvPr id="23" name="object 23"/>
          <p:cNvGrpSpPr/>
          <p:nvPr/>
        </p:nvGrpSpPr>
        <p:grpSpPr>
          <a:xfrm>
            <a:off x="6016752" y="4091851"/>
            <a:ext cx="1013460" cy="1454150"/>
            <a:chOff x="6016752" y="4091851"/>
            <a:chExt cx="1013460" cy="1454150"/>
          </a:xfrm>
        </p:grpSpPr>
        <p:sp>
          <p:nvSpPr>
            <p:cNvPr id="24" name="object 24"/>
            <p:cNvSpPr/>
            <p:nvPr/>
          </p:nvSpPr>
          <p:spPr>
            <a:xfrm>
              <a:off x="6517995" y="4091851"/>
              <a:ext cx="7620" cy="647065"/>
            </a:xfrm>
            <a:custGeom>
              <a:avLst/>
              <a:gdLst/>
              <a:ahLst/>
              <a:cxnLst/>
              <a:rect l="l" t="t" r="r" b="b"/>
              <a:pathLst>
                <a:path w="7620" h="647064">
                  <a:moveTo>
                    <a:pt x="7620" y="646925"/>
                  </a:moveTo>
                  <a:lnTo>
                    <a:pt x="0" y="646925"/>
                  </a:lnTo>
                  <a:lnTo>
                    <a:pt x="0" y="0"/>
                  </a:lnTo>
                  <a:lnTo>
                    <a:pt x="7620" y="0"/>
                  </a:lnTo>
                  <a:lnTo>
                    <a:pt x="7620" y="646925"/>
                  </a:lnTo>
                  <a:close/>
                </a:path>
              </a:pathLst>
            </a:custGeom>
            <a:solidFill>
              <a:srgbClr val="000000"/>
            </a:solidFill>
          </p:spPr>
          <p:txBody>
            <a:bodyPr wrap="square" lIns="0" tIns="0" rIns="0" bIns="0" rtlCol="0"/>
            <a:lstStyle/>
            <a:p/>
          </p:txBody>
        </p:sp>
        <p:pic>
          <p:nvPicPr>
            <p:cNvPr id="25" name="object 25"/>
            <p:cNvPicPr/>
            <p:nvPr/>
          </p:nvPicPr>
          <p:blipFill>
            <a:blip r:embed="rId7" cstate="print"/>
            <a:stretch>
              <a:fillRect/>
            </a:stretch>
          </p:blipFill>
          <p:spPr>
            <a:xfrm>
              <a:off x="6016752" y="4570475"/>
              <a:ext cx="1013459" cy="975360"/>
            </a:xfrm>
            <a:prstGeom prst="rect">
              <a:avLst/>
            </a:prstGeom>
          </p:spPr>
        </p:pic>
      </p:grpSp>
      <p:sp>
        <p:nvSpPr>
          <p:cNvPr id="26" name="object 26"/>
          <p:cNvSpPr txBox="1"/>
          <p:nvPr/>
        </p:nvSpPr>
        <p:spPr>
          <a:xfrm>
            <a:off x="6128093" y="5523039"/>
            <a:ext cx="786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C00000"/>
                </a:solidFill>
                <a:latin typeface="微软雅黑" panose="020B0503020204020204" charset="-122"/>
                <a:cs typeface="微软雅黑" panose="020B0503020204020204" charset="-122"/>
              </a:rPr>
              <a:t>小型智能电表</a:t>
            </a:r>
            <a:endParaRPr sz="1000">
              <a:latin typeface="微软雅黑" panose="020B0503020204020204" charset="-122"/>
              <a:cs typeface="微软雅黑" panose="020B0503020204020204" charset="-122"/>
            </a:endParaRPr>
          </a:p>
        </p:txBody>
      </p:sp>
      <p:grpSp>
        <p:nvGrpSpPr>
          <p:cNvPr id="27" name="object 27"/>
          <p:cNvGrpSpPr/>
          <p:nvPr/>
        </p:nvGrpSpPr>
        <p:grpSpPr>
          <a:xfrm>
            <a:off x="5626608" y="3267455"/>
            <a:ext cx="1790700" cy="1109980"/>
            <a:chOff x="5626608" y="3267455"/>
            <a:chExt cx="1790700" cy="1109980"/>
          </a:xfrm>
        </p:grpSpPr>
        <p:pic>
          <p:nvPicPr>
            <p:cNvPr id="28" name="object 28"/>
            <p:cNvPicPr/>
            <p:nvPr/>
          </p:nvPicPr>
          <p:blipFill>
            <a:blip r:embed="rId6" cstate="print"/>
            <a:stretch>
              <a:fillRect/>
            </a:stretch>
          </p:blipFill>
          <p:spPr>
            <a:xfrm>
              <a:off x="5852160" y="3267455"/>
              <a:ext cx="1339595" cy="891539"/>
            </a:xfrm>
            <a:prstGeom prst="rect">
              <a:avLst/>
            </a:prstGeom>
          </p:spPr>
        </p:pic>
        <p:sp>
          <p:nvSpPr>
            <p:cNvPr id="29" name="object 29"/>
            <p:cNvSpPr/>
            <p:nvPr/>
          </p:nvSpPr>
          <p:spPr>
            <a:xfrm>
              <a:off x="5626608" y="4091939"/>
              <a:ext cx="1790700" cy="285115"/>
            </a:xfrm>
            <a:custGeom>
              <a:avLst/>
              <a:gdLst/>
              <a:ahLst/>
              <a:cxnLst/>
              <a:rect l="l" t="t" r="r" b="b"/>
              <a:pathLst>
                <a:path w="1790700" h="285114">
                  <a:moveTo>
                    <a:pt x="1743456" y="284988"/>
                  </a:moveTo>
                  <a:lnTo>
                    <a:pt x="47243" y="284988"/>
                  </a:lnTo>
                  <a:lnTo>
                    <a:pt x="28489" y="281370"/>
                  </a:lnTo>
                  <a:lnTo>
                    <a:pt x="13325" y="271252"/>
                  </a:lnTo>
                  <a:lnTo>
                    <a:pt x="3309" y="256191"/>
                  </a:lnTo>
                  <a:lnTo>
                    <a:pt x="0" y="237744"/>
                  </a:lnTo>
                  <a:lnTo>
                    <a:pt x="0" y="47244"/>
                  </a:lnTo>
                  <a:lnTo>
                    <a:pt x="3309" y="28860"/>
                  </a:lnTo>
                  <a:lnTo>
                    <a:pt x="13325" y="13820"/>
                  </a:lnTo>
                  <a:lnTo>
                    <a:pt x="28489" y="3681"/>
                  </a:lnTo>
                  <a:lnTo>
                    <a:pt x="47243" y="0"/>
                  </a:lnTo>
                  <a:lnTo>
                    <a:pt x="1743456" y="0"/>
                  </a:lnTo>
                  <a:lnTo>
                    <a:pt x="1762039" y="3681"/>
                  </a:lnTo>
                  <a:lnTo>
                    <a:pt x="1777145" y="13820"/>
                  </a:lnTo>
                  <a:lnTo>
                    <a:pt x="1787218" y="28860"/>
                  </a:lnTo>
                  <a:lnTo>
                    <a:pt x="1790699" y="47244"/>
                  </a:lnTo>
                  <a:lnTo>
                    <a:pt x="1790699" y="237744"/>
                  </a:lnTo>
                  <a:lnTo>
                    <a:pt x="1787218" y="256191"/>
                  </a:lnTo>
                  <a:lnTo>
                    <a:pt x="1777145" y="271252"/>
                  </a:lnTo>
                  <a:lnTo>
                    <a:pt x="1762039" y="281370"/>
                  </a:lnTo>
                  <a:lnTo>
                    <a:pt x="1743456" y="284988"/>
                  </a:lnTo>
                  <a:close/>
                </a:path>
              </a:pathLst>
            </a:custGeom>
            <a:solidFill>
              <a:srgbClr val="FFFFFF"/>
            </a:solidFill>
          </p:spPr>
          <p:txBody>
            <a:bodyPr wrap="square" lIns="0" tIns="0" rIns="0" bIns="0" rtlCol="0"/>
            <a:lstStyle/>
            <a:p/>
          </p:txBody>
        </p:sp>
      </p:grpSp>
      <p:sp>
        <p:nvSpPr>
          <p:cNvPr id="30" name="object 30"/>
          <p:cNvSpPr txBox="1"/>
          <p:nvPr/>
        </p:nvSpPr>
        <p:spPr>
          <a:xfrm>
            <a:off x="5989027" y="4138155"/>
            <a:ext cx="1064895" cy="177165"/>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C00000"/>
                </a:solidFill>
                <a:latin typeface="微软雅黑" panose="020B0503020204020204" charset="-122"/>
                <a:cs typeface="微软雅黑" panose="020B0503020204020204" charset="-122"/>
              </a:rPr>
              <a:t>物联网关（DTU）</a:t>
            </a:r>
            <a:endParaRPr sz="1000">
              <a:latin typeface="微软雅黑" panose="020B0503020204020204" charset="-122"/>
              <a:cs typeface="微软雅黑" panose="020B0503020204020204" charset="-122"/>
            </a:endParaRPr>
          </a:p>
        </p:txBody>
      </p:sp>
      <p:grpSp>
        <p:nvGrpSpPr>
          <p:cNvPr id="31" name="object 31"/>
          <p:cNvGrpSpPr/>
          <p:nvPr/>
        </p:nvGrpSpPr>
        <p:grpSpPr>
          <a:xfrm>
            <a:off x="5371579" y="3180041"/>
            <a:ext cx="4449445" cy="3198495"/>
            <a:chOff x="5371579" y="3180041"/>
            <a:chExt cx="4449445" cy="3198495"/>
          </a:xfrm>
        </p:grpSpPr>
        <p:sp>
          <p:nvSpPr>
            <p:cNvPr id="32" name="object 32"/>
            <p:cNvSpPr/>
            <p:nvPr/>
          </p:nvSpPr>
          <p:spPr>
            <a:xfrm>
              <a:off x="5381104" y="3189566"/>
              <a:ext cx="2282190" cy="3179445"/>
            </a:xfrm>
            <a:custGeom>
              <a:avLst/>
              <a:gdLst/>
              <a:ahLst/>
              <a:cxnLst/>
              <a:rect l="l" t="t" r="r" b="b"/>
              <a:pathLst>
                <a:path w="2282190" h="3179445">
                  <a:moveTo>
                    <a:pt x="0" y="35801"/>
                  </a:moveTo>
                  <a:lnTo>
                    <a:pt x="0" y="3179051"/>
                  </a:lnTo>
                </a:path>
                <a:path w="2282190" h="3179445">
                  <a:moveTo>
                    <a:pt x="21348" y="0"/>
                  </a:moveTo>
                  <a:lnTo>
                    <a:pt x="2231148" y="0"/>
                  </a:lnTo>
                </a:path>
                <a:path w="2282190" h="3179445">
                  <a:moveTo>
                    <a:pt x="2282024" y="6286"/>
                  </a:moveTo>
                  <a:lnTo>
                    <a:pt x="2282024" y="3149536"/>
                  </a:lnTo>
                </a:path>
                <a:path w="2282190" h="3179445">
                  <a:moveTo>
                    <a:pt x="44589" y="3179051"/>
                  </a:moveTo>
                  <a:lnTo>
                    <a:pt x="2254389" y="3179051"/>
                  </a:lnTo>
                </a:path>
              </a:pathLst>
            </a:custGeom>
            <a:ln w="19050">
              <a:solidFill>
                <a:srgbClr val="006FC0"/>
              </a:solidFill>
              <a:prstDash val="sysDash"/>
            </a:ln>
          </p:spPr>
          <p:txBody>
            <a:bodyPr wrap="square" lIns="0" tIns="0" rIns="0" bIns="0" rtlCol="0"/>
            <a:lstStyle/>
            <a:p/>
          </p:txBody>
        </p:sp>
        <p:pic>
          <p:nvPicPr>
            <p:cNvPr id="33" name="object 33"/>
            <p:cNvPicPr/>
            <p:nvPr/>
          </p:nvPicPr>
          <p:blipFill>
            <a:blip r:embed="rId8" cstate="print"/>
            <a:stretch>
              <a:fillRect/>
            </a:stretch>
          </p:blipFill>
          <p:spPr>
            <a:xfrm>
              <a:off x="8507786" y="3862799"/>
              <a:ext cx="881910" cy="981525"/>
            </a:xfrm>
            <a:prstGeom prst="rect">
              <a:avLst/>
            </a:prstGeom>
          </p:spPr>
        </p:pic>
        <p:sp>
          <p:nvSpPr>
            <p:cNvPr id="34" name="object 34"/>
            <p:cNvSpPr/>
            <p:nvPr/>
          </p:nvSpPr>
          <p:spPr>
            <a:xfrm>
              <a:off x="8028432" y="5847588"/>
              <a:ext cx="1792605" cy="402590"/>
            </a:xfrm>
            <a:custGeom>
              <a:avLst/>
              <a:gdLst/>
              <a:ahLst/>
              <a:cxnLst/>
              <a:rect l="l" t="t" r="r" b="b"/>
              <a:pathLst>
                <a:path w="1792604" h="402589">
                  <a:moveTo>
                    <a:pt x="1725168" y="402336"/>
                  </a:moveTo>
                  <a:lnTo>
                    <a:pt x="67056" y="402336"/>
                  </a:lnTo>
                  <a:lnTo>
                    <a:pt x="40887" y="396834"/>
                  </a:lnTo>
                  <a:lnTo>
                    <a:pt x="19564" y="382400"/>
                  </a:lnTo>
                  <a:lnTo>
                    <a:pt x="5223" y="361170"/>
                  </a:lnTo>
                  <a:lnTo>
                    <a:pt x="0" y="335279"/>
                  </a:lnTo>
                  <a:lnTo>
                    <a:pt x="0" y="67056"/>
                  </a:lnTo>
                  <a:lnTo>
                    <a:pt x="5223" y="41237"/>
                  </a:lnTo>
                  <a:lnTo>
                    <a:pt x="19564" y="20031"/>
                  </a:lnTo>
                  <a:lnTo>
                    <a:pt x="40887" y="5573"/>
                  </a:lnTo>
                  <a:lnTo>
                    <a:pt x="67056" y="0"/>
                  </a:lnTo>
                  <a:lnTo>
                    <a:pt x="1725168" y="0"/>
                  </a:lnTo>
                  <a:lnTo>
                    <a:pt x="1751079" y="5573"/>
                  </a:lnTo>
                  <a:lnTo>
                    <a:pt x="1772316" y="20031"/>
                  </a:lnTo>
                  <a:lnTo>
                    <a:pt x="1786743" y="41237"/>
                  </a:lnTo>
                  <a:lnTo>
                    <a:pt x="1792224" y="67056"/>
                  </a:lnTo>
                  <a:lnTo>
                    <a:pt x="1792224" y="335279"/>
                  </a:lnTo>
                  <a:lnTo>
                    <a:pt x="1786743" y="361170"/>
                  </a:lnTo>
                  <a:lnTo>
                    <a:pt x="1772316" y="382400"/>
                  </a:lnTo>
                  <a:lnTo>
                    <a:pt x="1751079" y="396834"/>
                  </a:lnTo>
                  <a:lnTo>
                    <a:pt x="1725168" y="402336"/>
                  </a:lnTo>
                  <a:close/>
                </a:path>
              </a:pathLst>
            </a:custGeom>
            <a:solidFill>
              <a:srgbClr val="006FC0"/>
            </a:solidFill>
          </p:spPr>
          <p:txBody>
            <a:bodyPr wrap="square" lIns="0" tIns="0" rIns="0" bIns="0" rtlCol="0"/>
            <a:lstStyle/>
            <a:p/>
          </p:txBody>
        </p:sp>
      </p:grpSp>
      <p:sp>
        <p:nvSpPr>
          <p:cNvPr id="35" name="object 35"/>
          <p:cNvSpPr txBox="1"/>
          <p:nvPr/>
        </p:nvSpPr>
        <p:spPr>
          <a:xfrm>
            <a:off x="8657615" y="4990338"/>
            <a:ext cx="532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C00000"/>
                </a:solidFill>
                <a:latin typeface="微软雅黑" panose="020B0503020204020204" charset="-122"/>
                <a:cs typeface="微软雅黑" panose="020B0503020204020204" charset="-122"/>
              </a:rPr>
              <a:t>智能水表</a:t>
            </a:r>
            <a:endParaRPr sz="1000">
              <a:latin typeface="微软雅黑" panose="020B0503020204020204" charset="-122"/>
              <a:cs typeface="微软雅黑" panose="020B0503020204020204" charset="-122"/>
            </a:endParaRPr>
          </a:p>
        </p:txBody>
      </p:sp>
      <p:sp>
        <p:nvSpPr>
          <p:cNvPr id="36" name="object 36"/>
          <p:cNvSpPr txBox="1"/>
          <p:nvPr/>
        </p:nvSpPr>
        <p:spPr>
          <a:xfrm>
            <a:off x="8657564" y="5952185"/>
            <a:ext cx="532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FFFFFF"/>
                </a:solidFill>
                <a:latin typeface="微软雅黑" panose="020B0503020204020204" charset="-122"/>
                <a:cs typeface="微软雅黑" panose="020B0503020204020204" charset="-122"/>
              </a:rPr>
              <a:t>用水采集</a:t>
            </a:r>
            <a:endParaRPr sz="1000">
              <a:latin typeface="微软雅黑" panose="020B0503020204020204" charset="-122"/>
              <a:cs typeface="微软雅黑" panose="020B0503020204020204" charset="-122"/>
            </a:endParaRPr>
          </a:p>
        </p:txBody>
      </p:sp>
      <p:grpSp>
        <p:nvGrpSpPr>
          <p:cNvPr id="37" name="object 37"/>
          <p:cNvGrpSpPr/>
          <p:nvPr/>
        </p:nvGrpSpPr>
        <p:grpSpPr>
          <a:xfrm>
            <a:off x="777240" y="3180041"/>
            <a:ext cx="9297670" cy="3198495"/>
            <a:chOff x="777240" y="3180041"/>
            <a:chExt cx="9297670" cy="3198495"/>
          </a:xfrm>
        </p:grpSpPr>
        <p:sp>
          <p:nvSpPr>
            <p:cNvPr id="38" name="object 38"/>
            <p:cNvSpPr/>
            <p:nvPr/>
          </p:nvSpPr>
          <p:spPr>
            <a:xfrm>
              <a:off x="7783004" y="3189566"/>
              <a:ext cx="2282190" cy="3179445"/>
            </a:xfrm>
            <a:custGeom>
              <a:avLst/>
              <a:gdLst/>
              <a:ahLst/>
              <a:cxnLst/>
              <a:rect l="l" t="t" r="r" b="b"/>
              <a:pathLst>
                <a:path w="2282190" h="3179445">
                  <a:moveTo>
                    <a:pt x="0" y="35801"/>
                  </a:moveTo>
                  <a:lnTo>
                    <a:pt x="0" y="3179051"/>
                  </a:lnTo>
                </a:path>
                <a:path w="2282190" h="3179445">
                  <a:moveTo>
                    <a:pt x="21348" y="0"/>
                  </a:moveTo>
                  <a:lnTo>
                    <a:pt x="2231148" y="0"/>
                  </a:lnTo>
                </a:path>
                <a:path w="2282190" h="3179445">
                  <a:moveTo>
                    <a:pt x="2282012" y="6286"/>
                  </a:moveTo>
                  <a:lnTo>
                    <a:pt x="2282012" y="3149536"/>
                  </a:lnTo>
                </a:path>
                <a:path w="2282190" h="3179445">
                  <a:moveTo>
                    <a:pt x="44576" y="3179051"/>
                  </a:moveTo>
                  <a:lnTo>
                    <a:pt x="2254377" y="3179051"/>
                  </a:lnTo>
                </a:path>
              </a:pathLst>
            </a:custGeom>
            <a:ln w="19050">
              <a:solidFill>
                <a:srgbClr val="006FC0"/>
              </a:solidFill>
              <a:prstDash val="sysDash"/>
            </a:ln>
          </p:spPr>
          <p:txBody>
            <a:bodyPr wrap="square" lIns="0" tIns="0" rIns="0" bIns="0" rtlCol="0"/>
            <a:lstStyle/>
            <a:p/>
          </p:txBody>
        </p:sp>
        <p:sp>
          <p:nvSpPr>
            <p:cNvPr id="39" name="object 39"/>
            <p:cNvSpPr/>
            <p:nvPr/>
          </p:nvSpPr>
          <p:spPr>
            <a:xfrm>
              <a:off x="777240" y="5853683"/>
              <a:ext cx="1884045" cy="393700"/>
            </a:xfrm>
            <a:custGeom>
              <a:avLst/>
              <a:gdLst/>
              <a:ahLst/>
              <a:cxnLst/>
              <a:rect l="l" t="t" r="r" b="b"/>
              <a:pathLst>
                <a:path w="1884045" h="393700">
                  <a:moveTo>
                    <a:pt x="1816608" y="393191"/>
                  </a:moveTo>
                  <a:lnTo>
                    <a:pt x="65531" y="393191"/>
                  </a:lnTo>
                  <a:lnTo>
                    <a:pt x="40313" y="387796"/>
                  </a:lnTo>
                  <a:lnTo>
                    <a:pt x="19578" y="373665"/>
                  </a:lnTo>
                  <a:lnTo>
                    <a:pt x="5436" y="352915"/>
                  </a:lnTo>
                  <a:lnTo>
                    <a:pt x="0" y="327660"/>
                  </a:lnTo>
                  <a:lnTo>
                    <a:pt x="0" y="65531"/>
                  </a:lnTo>
                  <a:lnTo>
                    <a:pt x="5436" y="39663"/>
                  </a:lnTo>
                  <a:lnTo>
                    <a:pt x="19578" y="18711"/>
                  </a:lnTo>
                  <a:lnTo>
                    <a:pt x="40313" y="4786"/>
                  </a:lnTo>
                  <a:lnTo>
                    <a:pt x="65531" y="0"/>
                  </a:lnTo>
                  <a:lnTo>
                    <a:pt x="1816608" y="0"/>
                  </a:lnTo>
                  <a:lnTo>
                    <a:pt x="1842578" y="4786"/>
                  </a:lnTo>
                  <a:lnTo>
                    <a:pt x="1863723" y="18711"/>
                  </a:lnTo>
                  <a:lnTo>
                    <a:pt x="1878074" y="39663"/>
                  </a:lnTo>
                  <a:lnTo>
                    <a:pt x="1883664" y="65531"/>
                  </a:lnTo>
                  <a:lnTo>
                    <a:pt x="1883664" y="327660"/>
                  </a:lnTo>
                  <a:lnTo>
                    <a:pt x="1878074" y="352915"/>
                  </a:lnTo>
                  <a:lnTo>
                    <a:pt x="1863723" y="373665"/>
                  </a:lnTo>
                  <a:lnTo>
                    <a:pt x="1842578" y="387796"/>
                  </a:lnTo>
                  <a:lnTo>
                    <a:pt x="1816608" y="393191"/>
                  </a:lnTo>
                  <a:close/>
                </a:path>
              </a:pathLst>
            </a:custGeom>
            <a:solidFill>
              <a:srgbClr val="006FC0"/>
            </a:solidFill>
          </p:spPr>
          <p:txBody>
            <a:bodyPr wrap="square" lIns="0" tIns="0" rIns="0" bIns="0" rtlCol="0"/>
            <a:lstStyle/>
            <a:p/>
          </p:txBody>
        </p:sp>
      </p:grpSp>
      <p:sp>
        <p:nvSpPr>
          <p:cNvPr id="40" name="object 40"/>
          <p:cNvSpPr txBox="1"/>
          <p:nvPr/>
        </p:nvSpPr>
        <p:spPr>
          <a:xfrm>
            <a:off x="1228115" y="5877953"/>
            <a:ext cx="979805" cy="329565"/>
          </a:xfrm>
          <a:prstGeom prst="rect">
            <a:avLst/>
          </a:prstGeom>
        </p:spPr>
        <p:txBody>
          <a:bodyPr vert="horz" wrap="square" lIns="0" tIns="12065" rIns="0" bIns="0" rtlCol="0">
            <a:spAutoFit/>
          </a:bodyPr>
          <a:lstStyle/>
          <a:p>
            <a:pPr algn="ctr">
              <a:lnSpc>
                <a:spcPct val="100000"/>
              </a:lnSpc>
              <a:spcBef>
                <a:spcPts val="95"/>
              </a:spcBef>
            </a:pPr>
            <a:r>
              <a:rPr sz="1000" b="1" spc="-20" dirty="0">
                <a:solidFill>
                  <a:srgbClr val="FFFFFF"/>
                </a:solidFill>
                <a:latin typeface="微软雅黑" panose="020B0503020204020204" charset="-122"/>
                <a:cs typeface="微软雅黑" panose="020B0503020204020204" charset="-122"/>
              </a:rPr>
              <a:t>一级用电采集</a:t>
            </a:r>
            <a:endParaRPr sz="1000">
              <a:latin typeface="微软雅黑" panose="020B0503020204020204" charset="-122"/>
              <a:cs typeface="微软雅黑" panose="020B0503020204020204" charset="-122"/>
            </a:endParaRPr>
          </a:p>
          <a:p>
            <a:pPr algn="ctr">
              <a:lnSpc>
                <a:spcPct val="100000"/>
              </a:lnSpc>
            </a:pPr>
            <a:r>
              <a:rPr sz="1000" b="1" spc="-10" dirty="0">
                <a:solidFill>
                  <a:srgbClr val="FFFFFF"/>
                </a:solidFill>
                <a:latin typeface="微软雅黑" panose="020B0503020204020204" charset="-122"/>
                <a:cs typeface="微软雅黑" panose="020B0503020204020204" charset="-122"/>
              </a:rPr>
              <a:t>（</a:t>
            </a:r>
            <a:r>
              <a:rPr sz="1000" b="1" spc="-20" dirty="0">
                <a:solidFill>
                  <a:srgbClr val="FFFFFF"/>
                </a:solidFill>
                <a:latin typeface="微软雅黑" panose="020B0503020204020204" charset="-122"/>
                <a:cs typeface="微软雅黑" panose="020B0503020204020204" charset="-122"/>
              </a:rPr>
              <a:t>厂区/园区/..）</a:t>
            </a:r>
            <a:endParaRPr sz="1000">
              <a:latin typeface="微软雅黑" panose="020B0503020204020204" charset="-122"/>
              <a:cs typeface="微软雅黑" panose="020B0503020204020204" charset="-122"/>
            </a:endParaRPr>
          </a:p>
        </p:txBody>
      </p:sp>
      <p:grpSp>
        <p:nvGrpSpPr>
          <p:cNvPr id="41" name="object 41"/>
          <p:cNvGrpSpPr/>
          <p:nvPr/>
        </p:nvGrpSpPr>
        <p:grpSpPr>
          <a:xfrm>
            <a:off x="568426" y="3180041"/>
            <a:ext cx="2301240" cy="3198495"/>
            <a:chOff x="568426" y="3180041"/>
            <a:chExt cx="2301240" cy="3198495"/>
          </a:xfrm>
        </p:grpSpPr>
        <p:sp>
          <p:nvSpPr>
            <p:cNvPr id="42" name="object 42"/>
            <p:cNvSpPr/>
            <p:nvPr/>
          </p:nvSpPr>
          <p:spPr>
            <a:xfrm>
              <a:off x="577951" y="3189566"/>
              <a:ext cx="2282190" cy="3179445"/>
            </a:xfrm>
            <a:custGeom>
              <a:avLst/>
              <a:gdLst/>
              <a:ahLst/>
              <a:cxnLst/>
              <a:rect l="l" t="t" r="r" b="b"/>
              <a:pathLst>
                <a:path w="2282190" h="3179445">
                  <a:moveTo>
                    <a:pt x="0" y="35801"/>
                  </a:moveTo>
                  <a:lnTo>
                    <a:pt x="0" y="3179051"/>
                  </a:lnTo>
                </a:path>
                <a:path w="2282190" h="3179445">
                  <a:moveTo>
                    <a:pt x="21348" y="0"/>
                  </a:moveTo>
                  <a:lnTo>
                    <a:pt x="2231148" y="0"/>
                  </a:lnTo>
                </a:path>
                <a:path w="2282190" h="3179445">
                  <a:moveTo>
                    <a:pt x="2282012" y="6286"/>
                  </a:moveTo>
                  <a:lnTo>
                    <a:pt x="2282012" y="3149536"/>
                  </a:lnTo>
                </a:path>
                <a:path w="2282190" h="3179445">
                  <a:moveTo>
                    <a:pt x="44576" y="3179051"/>
                  </a:moveTo>
                  <a:lnTo>
                    <a:pt x="2254377" y="3179051"/>
                  </a:lnTo>
                </a:path>
              </a:pathLst>
            </a:custGeom>
            <a:ln w="19050">
              <a:solidFill>
                <a:srgbClr val="006FC0"/>
              </a:solidFill>
              <a:prstDash val="sysDash"/>
            </a:ln>
          </p:spPr>
          <p:txBody>
            <a:bodyPr wrap="square" lIns="0" tIns="0" rIns="0" bIns="0" rtlCol="0"/>
            <a:lstStyle/>
            <a:p/>
          </p:txBody>
        </p:sp>
        <p:sp>
          <p:nvSpPr>
            <p:cNvPr id="43" name="object 43"/>
            <p:cNvSpPr/>
            <p:nvPr/>
          </p:nvSpPr>
          <p:spPr>
            <a:xfrm>
              <a:off x="1714830" y="4099737"/>
              <a:ext cx="18415" cy="855344"/>
            </a:xfrm>
            <a:custGeom>
              <a:avLst/>
              <a:gdLst/>
              <a:ahLst/>
              <a:cxnLst/>
              <a:rect l="l" t="t" r="r" b="b"/>
              <a:pathLst>
                <a:path w="18414" h="855345">
                  <a:moveTo>
                    <a:pt x="7619" y="855332"/>
                  </a:moveTo>
                  <a:lnTo>
                    <a:pt x="0" y="855243"/>
                  </a:lnTo>
                  <a:lnTo>
                    <a:pt x="10617" y="0"/>
                  </a:lnTo>
                  <a:lnTo>
                    <a:pt x="18237" y="101"/>
                  </a:lnTo>
                  <a:lnTo>
                    <a:pt x="7619" y="855332"/>
                  </a:lnTo>
                  <a:close/>
                </a:path>
              </a:pathLst>
            </a:custGeom>
            <a:solidFill>
              <a:srgbClr val="000000"/>
            </a:solidFill>
          </p:spPr>
          <p:txBody>
            <a:bodyPr wrap="square" lIns="0" tIns="0" rIns="0" bIns="0" rtlCol="0"/>
            <a:lstStyle/>
            <a:p/>
          </p:txBody>
        </p:sp>
        <p:pic>
          <p:nvPicPr>
            <p:cNvPr id="44" name="object 44"/>
            <p:cNvPicPr/>
            <p:nvPr/>
          </p:nvPicPr>
          <p:blipFill>
            <a:blip r:embed="rId9" cstate="print"/>
            <a:stretch>
              <a:fillRect/>
            </a:stretch>
          </p:blipFill>
          <p:spPr>
            <a:xfrm>
              <a:off x="1552020" y="5012713"/>
              <a:ext cx="340893" cy="469669"/>
            </a:xfrm>
            <a:prstGeom prst="rect">
              <a:avLst/>
            </a:prstGeom>
          </p:spPr>
        </p:pic>
      </p:grpSp>
      <p:sp>
        <p:nvSpPr>
          <p:cNvPr id="45" name="object 45"/>
          <p:cNvSpPr txBox="1"/>
          <p:nvPr/>
        </p:nvSpPr>
        <p:spPr>
          <a:xfrm>
            <a:off x="1305763" y="5444845"/>
            <a:ext cx="825500" cy="299720"/>
          </a:xfrm>
          <a:prstGeom prst="rect">
            <a:avLst/>
          </a:prstGeom>
        </p:spPr>
        <p:txBody>
          <a:bodyPr vert="horz" wrap="square" lIns="0" tIns="12700" rIns="0" bIns="0" rtlCol="0">
            <a:spAutoFit/>
          </a:bodyPr>
          <a:lstStyle/>
          <a:p>
            <a:pPr marL="355600" marR="5080" indent="-342900">
              <a:lnSpc>
                <a:spcPct val="100000"/>
              </a:lnSpc>
              <a:spcBef>
                <a:spcPts val="100"/>
              </a:spcBef>
            </a:pPr>
            <a:r>
              <a:rPr sz="900" b="1" spc="-10" dirty="0">
                <a:solidFill>
                  <a:srgbClr val="C00000"/>
                </a:solidFill>
                <a:latin typeface="微软雅黑" panose="020B0503020204020204" charset="-122"/>
                <a:cs typeface="微软雅黑" panose="020B0503020204020204" charset="-122"/>
              </a:rPr>
              <a:t>电力公司智能电</a:t>
            </a:r>
            <a:r>
              <a:rPr sz="900" b="1" spc="-50" dirty="0">
                <a:solidFill>
                  <a:srgbClr val="C00000"/>
                </a:solidFill>
                <a:latin typeface="微软雅黑" panose="020B0503020204020204" charset="-122"/>
                <a:cs typeface="微软雅黑" panose="020B0503020204020204" charset="-122"/>
              </a:rPr>
              <a:t>表</a:t>
            </a:r>
            <a:endParaRPr sz="900">
              <a:latin typeface="微软雅黑" panose="020B0503020204020204" charset="-122"/>
              <a:cs typeface="微软雅黑" panose="020B0503020204020204" charset="-122"/>
            </a:endParaRPr>
          </a:p>
        </p:txBody>
      </p:sp>
      <p:grpSp>
        <p:nvGrpSpPr>
          <p:cNvPr id="46" name="object 46"/>
          <p:cNvGrpSpPr/>
          <p:nvPr/>
        </p:nvGrpSpPr>
        <p:grpSpPr>
          <a:xfrm>
            <a:off x="1089660" y="3282696"/>
            <a:ext cx="1270000" cy="995680"/>
            <a:chOff x="1089660" y="3282696"/>
            <a:chExt cx="1270000" cy="995680"/>
          </a:xfrm>
        </p:grpSpPr>
        <p:pic>
          <p:nvPicPr>
            <p:cNvPr id="47" name="object 47"/>
            <p:cNvPicPr/>
            <p:nvPr/>
          </p:nvPicPr>
          <p:blipFill>
            <a:blip r:embed="rId10" cstate="print"/>
            <a:stretch>
              <a:fillRect/>
            </a:stretch>
          </p:blipFill>
          <p:spPr>
            <a:xfrm>
              <a:off x="1089660" y="3282696"/>
              <a:ext cx="1269492" cy="847343"/>
            </a:xfrm>
            <a:prstGeom prst="rect">
              <a:avLst/>
            </a:prstGeom>
          </p:spPr>
        </p:pic>
        <p:sp>
          <p:nvSpPr>
            <p:cNvPr id="48" name="object 48"/>
            <p:cNvSpPr/>
            <p:nvPr/>
          </p:nvSpPr>
          <p:spPr>
            <a:xfrm>
              <a:off x="1171956" y="4099560"/>
              <a:ext cx="1114425" cy="178435"/>
            </a:xfrm>
            <a:custGeom>
              <a:avLst/>
              <a:gdLst/>
              <a:ahLst/>
              <a:cxnLst/>
              <a:rect l="l" t="t" r="r" b="b"/>
              <a:pathLst>
                <a:path w="1114425" h="178435">
                  <a:moveTo>
                    <a:pt x="1085088" y="178307"/>
                  </a:moveTo>
                  <a:lnTo>
                    <a:pt x="30480" y="178307"/>
                  </a:lnTo>
                  <a:lnTo>
                    <a:pt x="18832" y="175792"/>
                  </a:lnTo>
                  <a:lnTo>
                    <a:pt x="9291" y="169297"/>
                  </a:lnTo>
                  <a:lnTo>
                    <a:pt x="2724" y="159687"/>
                  </a:lnTo>
                  <a:lnTo>
                    <a:pt x="0" y="147827"/>
                  </a:lnTo>
                  <a:lnTo>
                    <a:pt x="0" y="30479"/>
                  </a:lnTo>
                  <a:lnTo>
                    <a:pt x="2724" y="18725"/>
                  </a:lnTo>
                  <a:lnTo>
                    <a:pt x="9291" y="9148"/>
                  </a:lnTo>
                  <a:lnTo>
                    <a:pt x="18832" y="2617"/>
                  </a:lnTo>
                  <a:lnTo>
                    <a:pt x="30480" y="0"/>
                  </a:lnTo>
                  <a:lnTo>
                    <a:pt x="1085088" y="0"/>
                  </a:lnTo>
                  <a:lnTo>
                    <a:pt x="1096497" y="2617"/>
                  </a:lnTo>
                  <a:lnTo>
                    <a:pt x="1105800" y="9148"/>
                  </a:lnTo>
                  <a:lnTo>
                    <a:pt x="1111986" y="18725"/>
                  </a:lnTo>
                  <a:lnTo>
                    <a:pt x="1114044" y="30479"/>
                  </a:lnTo>
                  <a:lnTo>
                    <a:pt x="1114044" y="147827"/>
                  </a:lnTo>
                  <a:lnTo>
                    <a:pt x="1111986" y="159687"/>
                  </a:lnTo>
                  <a:lnTo>
                    <a:pt x="1105800" y="169297"/>
                  </a:lnTo>
                  <a:lnTo>
                    <a:pt x="1096497" y="175792"/>
                  </a:lnTo>
                  <a:lnTo>
                    <a:pt x="1085088" y="178307"/>
                  </a:lnTo>
                  <a:close/>
                </a:path>
              </a:pathLst>
            </a:custGeom>
            <a:solidFill>
              <a:srgbClr val="FFFFFF"/>
            </a:solidFill>
          </p:spPr>
          <p:txBody>
            <a:bodyPr wrap="square" lIns="0" tIns="0" rIns="0" bIns="0" rtlCol="0"/>
            <a:lstStyle/>
            <a:p/>
          </p:txBody>
        </p:sp>
      </p:grpSp>
      <p:sp>
        <p:nvSpPr>
          <p:cNvPr id="49" name="object 49"/>
          <p:cNvSpPr txBox="1"/>
          <p:nvPr/>
        </p:nvSpPr>
        <p:spPr>
          <a:xfrm>
            <a:off x="1247978" y="4100461"/>
            <a:ext cx="9620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C00000"/>
                </a:solidFill>
                <a:latin typeface="微软雅黑" panose="020B0503020204020204" charset="-122"/>
                <a:cs typeface="微软雅黑" panose="020B0503020204020204" charset="-122"/>
              </a:rPr>
              <a:t>物联网关</a:t>
            </a:r>
            <a:r>
              <a:rPr sz="900" b="1" spc="-10" dirty="0">
                <a:solidFill>
                  <a:srgbClr val="C00000"/>
                </a:solidFill>
                <a:latin typeface="微软雅黑" panose="020B0503020204020204" charset="-122"/>
                <a:cs typeface="微软雅黑" panose="020B0503020204020204" charset="-122"/>
              </a:rPr>
              <a:t>（DTU）</a:t>
            </a:r>
            <a:endParaRPr sz="900">
              <a:latin typeface="微软雅黑" panose="020B0503020204020204" charset="-122"/>
              <a:cs typeface="微软雅黑" panose="020B0503020204020204" charset="-122"/>
            </a:endParaRPr>
          </a:p>
        </p:txBody>
      </p:sp>
      <p:grpSp>
        <p:nvGrpSpPr>
          <p:cNvPr id="50" name="object 50"/>
          <p:cNvGrpSpPr/>
          <p:nvPr/>
        </p:nvGrpSpPr>
        <p:grpSpPr>
          <a:xfrm>
            <a:off x="1715147" y="2477770"/>
            <a:ext cx="10050145" cy="3900804"/>
            <a:chOff x="1715147" y="2477770"/>
            <a:chExt cx="10050145" cy="3900804"/>
          </a:xfrm>
        </p:grpSpPr>
        <p:sp>
          <p:nvSpPr>
            <p:cNvPr id="51" name="object 51"/>
            <p:cNvSpPr/>
            <p:nvPr/>
          </p:nvSpPr>
          <p:spPr>
            <a:xfrm>
              <a:off x="10175989" y="3180041"/>
              <a:ext cx="1589405" cy="3198495"/>
            </a:xfrm>
            <a:custGeom>
              <a:avLst/>
              <a:gdLst/>
              <a:ahLst/>
              <a:cxnLst/>
              <a:rect l="l" t="t" r="r" b="b"/>
              <a:pathLst>
                <a:path w="1589404" h="3198495">
                  <a:moveTo>
                    <a:pt x="9525" y="3188576"/>
                  </a:moveTo>
                  <a:lnTo>
                    <a:pt x="0" y="3188576"/>
                  </a:lnTo>
                  <a:lnTo>
                    <a:pt x="0" y="3112376"/>
                  </a:lnTo>
                  <a:lnTo>
                    <a:pt x="19050" y="3112376"/>
                  </a:lnTo>
                  <a:lnTo>
                    <a:pt x="19050" y="3179051"/>
                  </a:lnTo>
                  <a:lnTo>
                    <a:pt x="9525" y="3179051"/>
                  </a:lnTo>
                  <a:lnTo>
                    <a:pt x="9525" y="3188576"/>
                  </a:lnTo>
                  <a:close/>
                </a:path>
                <a:path w="1589404" h="3198495">
                  <a:moveTo>
                    <a:pt x="40284" y="3198101"/>
                  </a:moveTo>
                  <a:lnTo>
                    <a:pt x="9525" y="3198101"/>
                  </a:lnTo>
                  <a:lnTo>
                    <a:pt x="9525" y="3179051"/>
                  </a:lnTo>
                  <a:lnTo>
                    <a:pt x="19050" y="3179051"/>
                  </a:lnTo>
                  <a:lnTo>
                    <a:pt x="19050" y="3188576"/>
                  </a:lnTo>
                  <a:lnTo>
                    <a:pt x="40284" y="3188576"/>
                  </a:lnTo>
                  <a:lnTo>
                    <a:pt x="40284" y="3198101"/>
                  </a:lnTo>
                  <a:close/>
                </a:path>
                <a:path w="1589404" h="3198495">
                  <a:moveTo>
                    <a:pt x="40284" y="3188576"/>
                  </a:moveTo>
                  <a:lnTo>
                    <a:pt x="19050" y="3188576"/>
                  </a:lnTo>
                  <a:lnTo>
                    <a:pt x="19050" y="3179051"/>
                  </a:lnTo>
                  <a:lnTo>
                    <a:pt x="40284" y="3179051"/>
                  </a:lnTo>
                  <a:lnTo>
                    <a:pt x="40284" y="3188576"/>
                  </a:lnTo>
                  <a:close/>
                </a:path>
                <a:path w="1589404" h="3198495">
                  <a:moveTo>
                    <a:pt x="19050" y="3055226"/>
                  </a:moveTo>
                  <a:lnTo>
                    <a:pt x="0" y="3055226"/>
                  </a:lnTo>
                  <a:lnTo>
                    <a:pt x="0" y="2979026"/>
                  </a:lnTo>
                  <a:lnTo>
                    <a:pt x="19050" y="2979026"/>
                  </a:lnTo>
                  <a:lnTo>
                    <a:pt x="19050" y="3055226"/>
                  </a:lnTo>
                  <a:close/>
                </a:path>
                <a:path w="1589404" h="3198495">
                  <a:moveTo>
                    <a:pt x="19050" y="2921876"/>
                  </a:moveTo>
                  <a:lnTo>
                    <a:pt x="0" y="2921876"/>
                  </a:lnTo>
                  <a:lnTo>
                    <a:pt x="0" y="2845676"/>
                  </a:lnTo>
                  <a:lnTo>
                    <a:pt x="19050" y="2845676"/>
                  </a:lnTo>
                  <a:lnTo>
                    <a:pt x="19050" y="2921876"/>
                  </a:lnTo>
                  <a:close/>
                </a:path>
                <a:path w="1589404" h="3198495">
                  <a:moveTo>
                    <a:pt x="19050" y="2788526"/>
                  </a:moveTo>
                  <a:lnTo>
                    <a:pt x="0" y="2788526"/>
                  </a:lnTo>
                  <a:lnTo>
                    <a:pt x="0" y="2712326"/>
                  </a:lnTo>
                  <a:lnTo>
                    <a:pt x="19050" y="2712326"/>
                  </a:lnTo>
                  <a:lnTo>
                    <a:pt x="19050" y="2788526"/>
                  </a:lnTo>
                  <a:close/>
                </a:path>
                <a:path w="1589404" h="3198495">
                  <a:moveTo>
                    <a:pt x="19050" y="2655176"/>
                  </a:moveTo>
                  <a:lnTo>
                    <a:pt x="0" y="2655176"/>
                  </a:lnTo>
                  <a:lnTo>
                    <a:pt x="0" y="2578976"/>
                  </a:lnTo>
                  <a:lnTo>
                    <a:pt x="19050" y="2578976"/>
                  </a:lnTo>
                  <a:lnTo>
                    <a:pt x="19050" y="2655176"/>
                  </a:lnTo>
                  <a:close/>
                </a:path>
                <a:path w="1589404" h="3198495">
                  <a:moveTo>
                    <a:pt x="19050" y="2521826"/>
                  </a:moveTo>
                  <a:lnTo>
                    <a:pt x="0" y="2521826"/>
                  </a:lnTo>
                  <a:lnTo>
                    <a:pt x="0" y="2445626"/>
                  </a:lnTo>
                  <a:lnTo>
                    <a:pt x="19050" y="2445626"/>
                  </a:lnTo>
                  <a:lnTo>
                    <a:pt x="19050" y="2521826"/>
                  </a:lnTo>
                  <a:close/>
                </a:path>
                <a:path w="1589404" h="3198495">
                  <a:moveTo>
                    <a:pt x="19050" y="2388476"/>
                  </a:moveTo>
                  <a:lnTo>
                    <a:pt x="0" y="2388476"/>
                  </a:lnTo>
                  <a:lnTo>
                    <a:pt x="0" y="2312276"/>
                  </a:lnTo>
                  <a:lnTo>
                    <a:pt x="19050" y="2312276"/>
                  </a:lnTo>
                  <a:lnTo>
                    <a:pt x="19050" y="2388476"/>
                  </a:lnTo>
                  <a:close/>
                </a:path>
                <a:path w="1589404" h="3198495">
                  <a:moveTo>
                    <a:pt x="19050" y="2255126"/>
                  </a:moveTo>
                  <a:lnTo>
                    <a:pt x="0" y="2255126"/>
                  </a:lnTo>
                  <a:lnTo>
                    <a:pt x="0" y="2178926"/>
                  </a:lnTo>
                  <a:lnTo>
                    <a:pt x="19050" y="2178926"/>
                  </a:lnTo>
                  <a:lnTo>
                    <a:pt x="19050" y="2255126"/>
                  </a:lnTo>
                  <a:close/>
                </a:path>
                <a:path w="1589404" h="3198495">
                  <a:moveTo>
                    <a:pt x="19050" y="2121776"/>
                  </a:moveTo>
                  <a:lnTo>
                    <a:pt x="0" y="2121776"/>
                  </a:lnTo>
                  <a:lnTo>
                    <a:pt x="0" y="2045576"/>
                  </a:lnTo>
                  <a:lnTo>
                    <a:pt x="19050" y="2045576"/>
                  </a:lnTo>
                  <a:lnTo>
                    <a:pt x="19050" y="2121776"/>
                  </a:lnTo>
                  <a:close/>
                </a:path>
                <a:path w="1589404" h="3198495">
                  <a:moveTo>
                    <a:pt x="19050" y="1988426"/>
                  </a:moveTo>
                  <a:lnTo>
                    <a:pt x="0" y="1988426"/>
                  </a:lnTo>
                  <a:lnTo>
                    <a:pt x="0" y="1912226"/>
                  </a:lnTo>
                  <a:lnTo>
                    <a:pt x="19050" y="1912226"/>
                  </a:lnTo>
                  <a:lnTo>
                    <a:pt x="19050" y="1988426"/>
                  </a:lnTo>
                  <a:close/>
                </a:path>
                <a:path w="1589404" h="3198495">
                  <a:moveTo>
                    <a:pt x="19050" y="1855076"/>
                  </a:moveTo>
                  <a:lnTo>
                    <a:pt x="0" y="1855076"/>
                  </a:lnTo>
                  <a:lnTo>
                    <a:pt x="0" y="1778876"/>
                  </a:lnTo>
                  <a:lnTo>
                    <a:pt x="19050" y="1778876"/>
                  </a:lnTo>
                  <a:lnTo>
                    <a:pt x="19050" y="1855076"/>
                  </a:lnTo>
                  <a:close/>
                </a:path>
                <a:path w="1589404" h="3198495">
                  <a:moveTo>
                    <a:pt x="19050" y="1721726"/>
                  </a:moveTo>
                  <a:lnTo>
                    <a:pt x="0" y="1721726"/>
                  </a:lnTo>
                  <a:lnTo>
                    <a:pt x="0" y="1645526"/>
                  </a:lnTo>
                  <a:lnTo>
                    <a:pt x="19050" y="1645526"/>
                  </a:lnTo>
                  <a:lnTo>
                    <a:pt x="19050" y="1721726"/>
                  </a:lnTo>
                  <a:close/>
                </a:path>
                <a:path w="1589404" h="3198495">
                  <a:moveTo>
                    <a:pt x="19050" y="1588376"/>
                  </a:moveTo>
                  <a:lnTo>
                    <a:pt x="0" y="1588376"/>
                  </a:lnTo>
                  <a:lnTo>
                    <a:pt x="0" y="1512176"/>
                  </a:lnTo>
                  <a:lnTo>
                    <a:pt x="19050" y="1512176"/>
                  </a:lnTo>
                  <a:lnTo>
                    <a:pt x="19050" y="1588376"/>
                  </a:lnTo>
                  <a:close/>
                </a:path>
                <a:path w="1589404" h="3198495">
                  <a:moveTo>
                    <a:pt x="19050" y="1455026"/>
                  </a:moveTo>
                  <a:lnTo>
                    <a:pt x="0" y="1455026"/>
                  </a:lnTo>
                  <a:lnTo>
                    <a:pt x="0" y="1378826"/>
                  </a:lnTo>
                  <a:lnTo>
                    <a:pt x="19050" y="1378826"/>
                  </a:lnTo>
                  <a:lnTo>
                    <a:pt x="19050" y="1455026"/>
                  </a:lnTo>
                  <a:close/>
                </a:path>
                <a:path w="1589404" h="3198495">
                  <a:moveTo>
                    <a:pt x="19050" y="1321676"/>
                  </a:moveTo>
                  <a:lnTo>
                    <a:pt x="0" y="1321676"/>
                  </a:lnTo>
                  <a:lnTo>
                    <a:pt x="0" y="1245476"/>
                  </a:lnTo>
                  <a:lnTo>
                    <a:pt x="19050" y="1245476"/>
                  </a:lnTo>
                  <a:lnTo>
                    <a:pt x="19050" y="1321676"/>
                  </a:lnTo>
                  <a:close/>
                </a:path>
                <a:path w="1589404" h="3198495">
                  <a:moveTo>
                    <a:pt x="19050" y="1188326"/>
                  </a:moveTo>
                  <a:lnTo>
                    <a:pt x="0" y="1188326"/>
                  </a:lnTo>
                  <a:lnTo>
                    <a:pt x="0" y="1112126"/>
                  </a:lnTo>
                  <a:lnTo>
                    <a:pt x="19050" y="1112126"/>
                  </a:lnTo>
                  <a:lnTo>
                    <a:pt x="19050" y="1188326"/>
                  </a:lnTo>
                  <a:close/>
                </a:path>
                <a:path w="1589404" h="3198495">
                  <a:moveTo>
                    <a:pt x="19050" y="1054976"/>
                  </a:moveTo>
                  <a:lnTo>
                    <a:pt x="0" y="1054976"/>
                  </a:lnTo>
                  <a:lnTo>
                    <a:pt x="0" y="978776"/>
                  </a:lnTo>
                  <a:lnTo>
                    <a:pt x="19050" y="978776"/>
                  </a:lnTo>
                  <a:lnTo>
                    <a:pt x="19050" y="1054976"/>
                  </a:lnTo>
                  <a:close/>
                </a:path>
                <a:path w="1589404" h="3198495">
                  <a:moveTo>
                    <a:pt x="19050" y="921626"/>
                  </a:moveTo>
                  <a:lnTo>
                    <a:pt x="0" y="921626"/>
                  </a:lnTo>
                  <a:lnTo>
                    <a:pt x="0" y="845426"/>
                  </a:lnTo>
                  <a:lnTo>
                    <a:pt x="19050" y="845426"/>
                  </a:lnTo>
                  <a:lnTo>
                    <a:pt x="19050" y="921626"/>
                  </a:lnTo>
                  <a:close/>
                </a:path>
                <a:path w="1589404" h="3198495">
                  <a:moveTo>
                    <a:pt x="19050" y="788276"/>
                  </a:moveTo>
                  <a:lnTo>
                    <a:pt x="0" y="788276"/>
                  </a:lnTo>
                  <a:lnTo>
                    <a:pt x="0" y="712076"/>
                  </a:lnTo>
                  <a:lnTo>
                    <a:pt x="19050" y="712076"/>
                  </a:lnTo>
                  <a:lnTo>
                    <a:pt x="19050" y="788276"/>
                  </a:lnTo>
                  <a:close/>
                </a:path>
                <a:path w="1589404" h="3198495">
                  <a:moveTo>
                    <a:pt x="19050" y="654926"/>
                  </a:moveTo>
                  <a:lnTo>
                    <a:pt x="0" y="654926"/>
                  </a:lnTo>
                  <a:lnTo>
                    <a:pt x="0" y="578726"/>
                  </a:lnTo>
                  <a:lnTo>
                    <a:pt x="19050" y="578726"/>
                  </a:lnTo>
                  <a:lnTo>
                    <a:pt x="19050" y="654926"/>
                  </a:lnTo>
                  <a:close/>
                </a:path>
                <a:path w="1589404" h="3198495">
                  <a:moveTo>
                    <a:pt x="19050" y="521576"/>
                  </a:moveTo>
                  <a:lnTo>
                    <a:pt x="0" y="521576"/>
                  </a:lnTo>
                  <a:lnTo>
                    <a:pt x="0" y="445376"/>
                  </a:lnTo>
                  <a:lnTo>
                    <a:pt x="19050" y="445376"/>
                  </a:lnTo>
                  <a:lnTo>
                    <a:pt x="19050" y="521576"/>
                  </a:lnTo>
                  <a:close/>
                </a:path>
                <a:path w="1589404" h="3198495">
                  <a:moveTo>
                    <a:pt x="19050" y="388226"/>
                  </a:moveTo>
                  <a:lnTo>
                    <a:pt x="0" y="388226"/>
                  </a:lnTo>
                  <a:lnTo>
                    <a:pt x="0" y="312026"/>
                  </a:lnTo>
                  <a:lnTo>
                    <a:pt x="19050" y="312026"/>
                  </a:lnTo>
                  <a:lnTo>
                    <a:pt x="19050" y="388226"/>
                  </a:lnTo>
                  <a:close/>
                </a:path>
                <a:path w="1589404" h="3198495">
                  <a:moveTo>
                    <a:pt x="19050" y="254876"/>
                  </a:moveTo>
                  <a:lnTo>
                    <a:pt x="0" y="254876"/>
                  </a:lnTo>
                  <a:lnTo>
                    <a:pt x="0" y="178676"/>
                  </a:lnTo>
                  <a:lnTo>
                    <a:pt x="19050" y="178676"/>
                  </a:lnTo>
                  <a:lnTo>
                    <a:pt x="19050" y="254876"/>
                  </a:lnTo>
                  <a:close/>
                </a:path>
                <a:path w="1589404" h="3198495">
                  <a:moveTo>
                    <a:pt x="19050" y="121526"/>
                  </a:moveTo>
                  <a:lnTo>
                    <a:pt x="0" y="121526"/>
                  </a:lnTo>
                  <a:lnTo>
                    <a:pt x="0" y="45326"/>
                  </a:lnTo>
                  <a:lnTo>
                    <a:pt x="19050" y="45326"/>
                  </a:lnTo>
                  <a:lnTo>
                    <a:pt x="19050" y="121526"/>
                  </a:lnTo>
                  <a:close/>
                </a:path>
                <a:path w="1589404" h="3198495">
                  <a:moveTo>
                    <a:pt x="107073" y="19050"/>
                  </a:moveTo>
                  <a:lnTo>
                    <a:pt x="30873" y="19050"/>
                  </a:lnTo>
                  <a:lnTo>
                    <a:pt x="30873" y="0"/>
                  </a:lnTo>
                  <a:lnTo>
                    <a:pt x="107073" y="0"/>
                  </a:lnTo>
                  <a:lnTo>
                    <a:pt x="107073" y="19050"/>
                  </a:lnTo>
                  <a:close/>
                </a:path>
                <a:path w="1589404" h="3198495">
                  <a:moveTo>
                    <a:pt x="240423" y="19050"/>
                  </a:moveTo>
                  <a:lnTo>
                    <a:pt x="164223" y="19050"/>
                  </a:lnTo>
                  <a:lnTo>
                    <a:pt x="164223" y="0"/>
                  </a:lnTo>
                  <a:lnTo>
                    <a:pt x="240423" y="0"/>
                  </a:lnTo>
                  <a:lnTo>
                    <a:pt x="240423" y="19050"/>
                  </a:lnTo>
                  <a:close/>
                </a:path>
                <a:path w="1589404" h="3198495">
                  <a:moveTo>
                    <a:pt x="373773" y="19050"/>
                  </a:moveTo>
                  <a:lnTo>
                    <a:pt x="297573" y="19050"/>
                  </a:lnTo>
                  <a:lnTo>
                    <a:pt x="297573" y="0"/>
                  </a:lnTo>
                  <a:lnTo>
                    <a:pt x="373773" y="0"/>
                  </a:lnTo>
                  <a:lnTo>
                    <a:pt x="373773" y="19050"/>
                  </a:lnTo>
                  <a:close/>
                </a:path>
                <a:path w="1589404" h="3198495">
                  <a:moveTo>
                    <a:pt x="507123" y="19050"/>
                  </a:moveTo>
                  <a:lnTo>
                    <a:pt x="430923" y="19050"/>
                  </a:lnTo>
                  <a:lnTo>
                    <a:pt x="430923" y="0"/>
                  </a:lnTo>
                  <a:lnTo>
                    <a:pt x="507123" y="0"/>
                  </a:lnTo>
                  <a:lnTo>
                    <a:pt x="507123" y="19050"/>
                  </a:lnTo>
                  <a:close/>
                </a:path>
                <a:path w="1589404" h="3198495">
                  <a:moveTo>
                    <a:pt x="640473" y="19050"/>
                  </a:moveTo>
                  <a:lnTo>
                    <a:pt x="564273" y="19050"/>
                  </a:lnTo>
                  <a:lnTo>
                    <a:pt x="564273" y="0"/>
                  </a:lnTo>
                  <a:lnTo>
                    <a:pt x="640473" y="0"/>
                  </a:lnTo>
                  <a:lnTo>
                    <a:pt x="640473" y="19050"/>
                  </a:lnTo>
                  <a:close/>
                </a:path>
                <a:path w="1589404" h="3198495">
                  <a:moveTo>
                    <a:pt x="773823" y="19050"/>
                  </a:moveTo>
                  <a:lnTo>
                    <a:pt x="697623" y="19050"/>
                  </a:lnTo>
                  <a:lnTo>
                    <a:pt x="697623" y="0"/>
                  </a:lnTo>
                  <a:lnTo>
                    <a:pt x="773823" y="0"/>
                  </a:lnTo>
                  <a:lnTo>
                    <a:pt x="773823" y="19050"/>
                  </a:lnTo>
                  <a:close/>
                </a:path>
                <a:path w="1589404" h="3198495">
                  <a:moveTo>
                    <a:pt x="907173" y="19050"/>
                  </a:moveTo>
                  <a:lnTo>
                    <a:pt x="830973" y="19050"/>
                  </a:lnTo>
                  <a:lnTo>
                    <a:pt x="830973" y="0"/>
                  </a:lnTo>
                  <a:lnTo>
                    <a:pt x="907173" y="0"/>
                  </a:lnTo>
                  <a:lnTo>
                    <a:pt x="907173" y="19050"/>
                  </a:lnTo>
                  <a:close/>
                </a:path>
                <a:path w="1589404" h="3198495">
                  <a:moveTo>
                    <a:pt x="1040523" y="19050"/>
                  </a:moveTo>
                  <a:lnTo>
                    <a:pt x="964323" y="19050"/>
                  </a:lnTo>
                  <a:lnTo>
                    <a:pt x="964323" y="0"/>
                  </a:lnTo>
                  <a:lnTo>
                    <a:pt x="1040523" y="0"/>
                  </a:lnTo>
                  <a:lnTo>
                    <a:pt x="1040523" y="19050"/>
                  </a:lnTo>
                  <a:close/>
                </a:path>
                <a:path w="1589404" h="3198495">
                  <a:moveTo>
                    <a:pt x="1173873" y="19050"/>
                  </a:moveTo>
                  <a:lnTo>
                    <a:pt x="1097673" y="19050"/>
                  </a:lnTo>
                  <a:lnTo>
                    <a:pt x="1097673" y="0"/>
                  </a:lnTo>
                  <a:lnTo>
                    <a:pt x="1173873" y="0"/>
                  </a:lnTo>
                  <a:lnTo>
                    <a:pt x="1173873" y="19050"/>
                  </a:lnTo>
                  <a:close/>
                </a:path>
                <a:path w="1589404" h="3198495">
                  <a:moveTo>
                    <a:pt x="1307223" y="19050"/>
                  </a:moveTo>
                  <a:lnTo>
                    <a:pt x="1231023" y="19050"/>
                  </a:lnTo>
                  <a:lnTo>
                    <a:pt x="1231023" y="0"/>
                  </a:lnTo>
                  <a:lnTo>
                    <a:pt x="1307223" y="0"/>
                  </a:lnTo>
                  <a:lnTo>
                    <a:pt x="1307223" y="19050"/>
                  </a:lnTo>
                  <a:close/>
                </a:path>
                <a:path w="1589404" h="3198495">
                  <a:moveTo>
                    <a:pt x="1440573" y="19050"/>
                  </a:moveTo>
                  <a:lnTo>
                    <a:pt x="1364373" y="19050"/>
                  </a:lnTo>
                  <a:lnTo>
                    <a:pt x="1364373" y="0"/>
                  </a:lnTo>
                  <a:lnTo>
                    <a:pt x="1440573" y="0"/>
                  </a:lnTo>
                  <a:lnTo>
                    <a:pt x="1440573" y="19050"/>
                  </a:lnTo>
                  <a:close/>
                </a:path>
                <a:path w="1589404" h="3198495">
                  <a:moveTo>
                    <a:pt x="1573923" y="19050"/>
                  </a:moveTo>
                  <a:lnTo>
                    <a:pt x="1497723" y="19050"/>
                  </a:lnTo>
                  <a:lnTo>
                    <a:pt x="1497723" y="0"/>
                  </a:lnTo>
                  <a:lnTo>
                    <a:pt x="1573923" y="0"/>
                  </a:lnTo>
                  <a:lnTo>
                    <a:pt x="1573923" y="19050"/>
                  </a:lnTo>
                  <a:close/>
                </a:path>
                <a:path w="1589404" h="3198495">
                  <a:moveTo>
                    <a:pt x="1589303" y="137020"/>
                  </a:moveTo>
                  <a:lnTo>
                    <a:pt x="1570253" y="137020"/>
                  </a:lnTo>
                  <a:lnTo>
                    <a:pt x="1570253" y="60820"/>
                  </a:lnTo>
                  <a:lnTo>
                    <a:pt x="1589303" y="60820"/>
                  </a:lnTo>
                  <a:lnTo>
                    <a:pt x="1589303" y="137020"/>
                  </a:lnTo>
                  <a:close/>
                </a:path>
                <a:path w="1589404" h="3198495">
                  <a:moveTo>
                    <a:pt x="1589303" y="270370"/>
                  </a:moveTo>
                  <a:lnTo>
                    <a:pt x="1570253" y="270370"/>
                  </a:lnTo>
                  <a:lnTo>
                    <a:pt x="1570253" y="194170"/>
                  </a:lnTo>
                  <a:lnTo>
                    <a:pt x="1589303" y="194170"/>
                  </a:lnTo>
                  <a:lnTo>
                    <a:pt x="1589303" y="270370"/>
                  </a:lnTo>
                  <a:close/>
                </a:path>
                <a:path w="1589404" h="3198495">
                  <a:moveTo>
                    <a:pt x="1589303" y="403720"/>
                  </a:moveTo>
                  <a:lnTo>
                    <a:pt x="1570253" y="403720"/>
                  </a:lnTo>
                  <a:lnTo>
                    <a:pt x="1570253" y="327520"/>
                  </a:lnTo>
                  <a:lnTo>
                    <a:pt x="1589303" y="327520"/>
                  </a:lnTo>
                  <a:lnTo>
                    <a:pt x="1589303" y="403720"/>
                  </a:lnTo>
                  <a:close/>
                </a:path>
                <a:path w="1589404" h="3198495">
                  <a:moveTo>
                    <a:pt x="1589303" y="537070"/>
                  </a:moveTo>
                  <a:lnTo>
                    <a:pt x="1570253" y="537070"/>
                  </a:lnTo>
                  <a:lnTo>
                    <a:pt x="1570253" y="460870"/>
                  </a:lnTo>
                  <a:lnTo>
                    <a:pt x="1589303" y="460870"/>
                  </a:lnTo>
                  <a:lnTo>
                    <a:pt x="1589303" y="537070"/>
                  </a:lnTo>
                  <a:close/>
                </a:path>
                <a:path w="1589404" h="3198495">
                  <a:moveTo>
                    <a:pt x="1589303" y="670420"/>
                  </a:moveTo>
                  <a:lnTo>
                    <a:pt x="1570253" y="670420"/>
                  </a:lnTo>
                  <a:lnTo>
                    <a:pt x="1570253" y="594220"/>
                  </a:lnTo>
                  <a:lnTo>
                    <a:pt x="1589303" y="594220"/>
                  </a:lnTo>
                  <a:lnTo>
                    <a:pt x="1589303" y="670420"/>
                  </a:lnTo>
                  <a:close/>
                </a:path>
                <a:path w="1589404" h="3198495">
                  <a:moveTo>
                    <a:pt x="1589303" y="803770"/>
                  </a:moveTo>
                  <a:lnTo>
                    <a:pt x="1570253" y="803770"/>
                  </a:lnTo>
                  <a:lnTo>
                    <a:pt x="1570253" y="727570"/>
                  </a:lnTo>
                  <a:lnTo>
                    <a:pt x="1589303" y="727570"/>
                  </a:lnTo>
                  <a:lnTo>
                    <a:pt x="1589303" y="803770"/>
                  </a:lnTo>
                  <a:close/>
                </a:path>
                <a:path w="1589404" h="3198495">
                  <a:moveTo>
                    <a:pt x="1589303" y="937120"/>
                  </a:moveTo>
                  <a:lnTo>
                    <a:pt x="1570253" y="937120"/>
                  </a:lnTo>
                  <a:lnTo>
                    <a:pt x="1570253" y="860920"/>
                  </a:lnTo>
                  <a:lnTo>
                    <a:pt x="1589303" y="860920"/>
                  </a:lnTo>
                  <a:lnTo>
                    <a:pt x="1589303" y="937120"/>
                  </a:lnTo>
                  <a:close/>
                </a:path>
                <a:path w="1589404" h="3198495">
                  <a:moveTo>
                    <a:pt x="1589303" y="1070470"/>
                  </a:moveTo>
                  <a:lnTo>
                    <a:pt x="1570253" y="1070470"/>
                  </a:lnTo>
                  <a:lnTo>
                    <a:pt x="1570253" y="994270"/>
                  </a:lnTo>
                  <a:lnTo>
                    <a:pt x="1589303" y="994270"/>
                  </a:lnTo>
                  <a:lnTo>
                    <a:pt x="1589303" y="1070470"/>
                  </a:lnTo>
                  <a:close/>
                </a:path>
                <a:path w="1589404" h="3198495">
                  <a:moveTo>
                    <a:pt x="1589303" y="1203820"/>
                  </a:moveTo>
                  <a:lnTo>
                    <a:pt x="1570253" y="1203820"/>
                  </a:lnTo>
                  <a:lnTo>
                    <a:pt x="1570253" y="1127620"/>
                  </a:lnTo>
                  <a:lnTo>
                    <a:pt x="1589303" y="1127620"/>
                  </a:lnTo>
                  <a:lnTo>
                    <a:pt x="1589303" y="1203820"/>
                  </a:lnTo>
                  <a:close/>
                </a:path>
                <a:path w="1589404" h="3198495">
                  <a:moveTo>
                    <a:pt x="1589303" y="1337170"/>
                  </a:moveTo>
                  <a:lnTo>
                    <a:pt x="1570253" y="1337170"/>
                  </a:lnTo>
                  <a:lnTo>
                    <a:pt x="1570253" y="1260970"/>
                  </a:lnTo>
                  <a:lnTo>
                    <a:pt x="1589303" y="1260970"/>
                  </a:lnTo>
                  <a:lnTo>
                    <a:pt x="1589303" y="1337170"/>
                  </a:lnTo>
                  <a:close/>
                </a:path>
                <a:path w="1589404" h="3198495">
                  <a:moveTo>
                    <a:pt x="1589303" y="1470520"/>
                  </a:moveTo>
                  <a:lnTo>
                    <a:pt x="1570253" y="1470520"/>
                  </a:lnTo>
                  <a:lnTo>
                    <a:pt x="1570253" y="1394320"/>
                  </a:lnTo>
                  <a:lnTo>
                    <a:pt x="1589303" y="1394320"/>
                  </a:lnTo>
                  <a:lnTo>
                    <a:pt x="1589303" y="1470520"/>
                  </a:lnTo>
                  <a:close/>
                </a:path>
                <a:path w="1589404" h="3198495">
                  <a:moveTo>
                    <a:pt x="1589303" y="1603870"/>
                  </a:moveTo>
                  <a:lnTo>
                    <a:pt x="1570253" y="1603870"/>
                  </a:lnTo>
                  <a:lnTo>
                    <a:pt x="1570253" y="1527670"/>
                  </a:lnTo>
                  <a:lnTo>
                    <a:pt x="1589303" y="1527670"/>
                  </a:lnTo>
                  <a:lnTo>
                    <a:pt x="1589303" y="1603870"/>
                  </a:lnTo>
                  <a:close/>
                </a:path>
                <a:path w="1589404" h="3198495">
                  <a:moveTo>
                    <a:pt x="1589303" y="1737220"/>
                  </a:moveTo>
                  <a:lnTo>
                    <a:pt x="1570253" y="1737220"/>
                  </a:lnTo>
                  <a:lnTo>
                    <a:pt x="1570253" y="1661020"/>
                  </a:lnTo>
                  <a:lnTo>
                    <a:pt x="1589303" y="1661020"/>
                  </a:lnTo>
                  <a:lnTo>
                    <a:pt x="1589303" y="1737220"/>
                  </a:lnTo>
                  <a:close/>
                </a:path>
                <a:path w="1589404" h="3198495">
                  <a:moveTo>
                    <a:pt x="1589303" y="1870570"/>
                  </a:moveTo>
                  <a:lnTo>
                    <a:pt x="1570253" y="1870570"/>
                  </a:lnTo>
                  <a:lnTo>
                    <a:pt x="1570253" y="1794370"/>
                  </a:lnTo>
                  <a:lnTo>
                    <a:pt x="1589303" y="1794370"/>
                  </a:lnTo>
                  <a:lnTo>
                    <a:pt x="1589303" y="1870570"/>
                  </a:lnTo>
                  <a:close/>
                </a:path>
                <a:path w="1589404" h="3198495">
                  <a:moveTo>
                    <a:pt x="1589303" y="2003920"/>
                  </a:moveTo>
                  <a:lnTo>
                    <a:pt x="1570253" y="2003920"/>
                  </a:lnTo>
                  <a:lnTo>
                    <a:pt x="1570253" y="1927720"/>
                  </a:lnTo>
                  <a:lnTo>
                    <a:pt x="1589303" y="1927720"/>
                  </a:lnTo>
                  <a:lnTo>
                    <a:pt x="1589303" y="2003920"/>
                  </a:lnTo>
                  <a:close/>
                </a:path>
                <a:path w="1589404" h="3198495">
                  <a:moveTo>
                    <a:pt x="1589303" y="2137270"/>
                  </a:moveTo>
                  <a:lnTo>
                    <a:pt x="1570253" y="2137270"/>
                  </a:lnTo>
                  <a:lnTo>
                    <a:pt x="1570253" y="2061070"/>
                  </a:lnTo>
                  <a:lnTo>
                    <a:pt x="1589303" y="2061070"/>
                  </a:lnTo>
                  <a:lnTo>
                    <a:pt x="1589303" y="2137270"/>
                  </a:lnTo>
                  <a:close/>
                </a:path>
                <a:path w="1589404" h="3198495">
                  <a:moveTo>
                    <a:pt x="1589303" y="2270620"/>
                  </a:moveTo>
                  <a:lnTo>
                    <a:pt x="1570253" y="2270620"/>
                  </a:lnTo>
                  <a:lnTo>
                    <a:pt x="1570253" y="2194420"/>
                  </a:lnTo>
                  <a:lnTo>
                    <a:pt x="1589303" y="2194420"/>
                  </a:lnTo>
                  <a:lnTo>
                    <a:pt x="1589303" y="2270620"/>
                  </a:lnTo>
                  <a:close/>
                </a:path>
                <a:path w="1589404" h="3198495">
                  <a:moveTo>
                    <a:pt x="1589303" y="2403970"/>
                  </a:moveTo>
                  <a:lnTo>
                    <a:pt x="1570253" y="2403970"/>
                  </a:lnTo>
                  <a:lnTo>
                    <a:pt x="1570253" y="2327770"/>
                  </a:lnTo>
                  <a:lnTo>
                    <a:pt x="1589303" y="2327770"/>
                  </a:lnTo>
                  <a:lnTo>
                    <a:pt x="1589303" y="2403970"/>
                  </a:lnTo>
                  <a:close/>
                </a:path>
                <a:path w="1589404" h="3198495">
                  <a:moveTo>
                    <a:pt x="1589303" y="2537320"/>
                  </a:moveTo>
                  <a:lnTo>
                    <a:pt x="1570253" y="2537320"/>
                  </a:lnTo>
                  <a:lnTo>
                    <a:pt x="1570253" y="2461120"/>
                  </a:lnTo>
                  <a:lnTo>
                    <a:pt x="1589303" y="2461120"/>
                  </a:lnTo>
                  <a:lnTo>
                    <a:pt x="1589303" y="2537320"/>
                  </a:lnTo>
                  <a:close/>
                </a:path>
                <a:path w="1589404" h="3198495">
                  <a:moveTo>
                    <a:pt x="1589303" y="2670670"/>
                  </a:moveTo>
                  <a:lnTo>
                    <a:pt x="1570253" y="2670670"/>
                  </a:lnTo>
                  <a:lnTo>
                    <a:pt x="1570253" y="2594470"/>
                  </a:lnTo>
                  <a:lnTo>
                    <a:pt x="1589303" y="2594470"/>
                  </a:lnTo>
                  <a:lnTo>
                    <a:pt x="1589303" y="2670670"/>
                  </a:lnTo>
                  <a:close/>
                </a:path>
                <a:path w="1589404" h="3198495">
                  <a:moveTo>
                    <a:pt x="1589303" y="2804020"/>
                  </a:moveTo>
                  <a:lnTo>
                    <a:pt x="1570253" y="2804020"/>
                  </a:lnTo>
                  <a:lnTo>
                    <a:pt x="1570253" y="2727820"/>
                  </a:lnTo>
                  <a:lnTo>
                    <a:pt x="1589303" y="2727820"/>
                  </a:lnTo>
                  <a:lnTo>
                    <a:pt x="1589303" y="2804020"/>
                  </a:lnTo>
                  <a:close/>
                </a:path>
                <a:path w="1589404" h="3198495">
                  <a:moveTo>
                    <a:pt x="1589303" y="2937370"/>
                  </a:moveTo>
                  <a:lnTo>
                    <a:pt x="1570253" y="2937370"/>
                  </a:lnTo>
                  <a:lnTo>
                    <a:pt x="1570253" y="2861170"/>
                  </a:lnTo>
                  <a:lnTo>
                    <a:pt x="1589303" y="2861170"/>
                  </a:lnTo>
                  <a:lnTo>
                    <a:pt x="1589303" y="2937370"/>
                  </a:lnTo>
                  <a:close/>
                </a:path>
                <a:path w="1589404" h="3198495">
                  <a:moveTo>
                    <a:pt x="1589303" y="3070720"/>
                  </a:moveTo>
                  <a:lnTo>
                    <a:pt x="1570253" y="3070720"/>
                  </a:lnTo>
                  <a:lnTo>
                    <a:pt x="1570253" y="2994520"/>
                  </a:lnTo>
                  <a:lnTo>
                    <a:pt x="1589303" y="2994520"/>
                  </a:lnTo>
                  <a:lnTo>
                    <a:pt x="1589303" y="3070720"/>
                  </a:lnTo>
                  <a:close/>
                </a:path>
                <a:path w="1589404" h="3198495">
                  <a:moveTo>
                    <a:pt x="1570253" y="3188576"/>
                  </a:moveTo>
                  <a:lnTo>
                    <a:pt x="1570253" y="3127870"/>
                  </a:lnTo>
                  <a:lnTo>
                    <a:pt x="1589303" y="3127870"/>
                  </a:lnTo>
                  <a:lnTo>
                    <a:pt x="1589303" y="3179051"/>
                  </a:lnTo>
                  <a:lnTo>
                    <a:pt x="1579778" y="3179051"/>
                  </a:lnTo>
                  <a:lnTo>
                    <a:pt x="1570253" y="3188576"/>
                  </a:lnTo>
                  <a:close/>
                </a:path>
                <a:path w="1589404" h="3198495">
                  <a:moveTo>
                    <a:pt x="1589303" y="3198101"/>
                  </a:moveTo>
                  <a:lnTo>
                    <a:pt x="1564284" y="3198101"/>
                  </a:lnTo>
                  <a:lnTo>
                    <a:pt x="1564284" y="3179051"/>
                  </a:lnTo>
                  <a:lnTo>
                    <a:pt x="1570253" y="3179051"/>
                  </a:lnTo>
                  <a:lnTo>
                    <a:pt x="1570253" y="3188576"/>
                  </a:lnTo>
                  <a:lnTo>
                    <a:pt x="1589303" y="3188576"/>
                  </a:lnTo>
                  <a:lnTo>
                    <a:pt x="1589303" y="3198101"/>
                  </a:lnTo>
                  <a:close/>
                </a:path>
                <a:path w="1589404" h="3198495">
                  <a:moveTo>
                    <a:pt x="1589303" y="3188576"/>
                  </a:moveTo>
                  <a:lnTo>
                    <a:pt x="1570253" y="3188576"/>
                  </a:lnTo>
                  <a:lnTo>
                    <a:pt x="1579778" y="3179051"/>
                  </a:lnTo>
                  <a:lnTo>
                    <a:pt x="1589303" y="3179051"/>
                  </a:lnTo>
                  <a:lnTo>
                    <a:pt x="1589303" y="3188576"/>
                  </a:lnTo>
                  <a:close/>
                </a:path>
                <a:path w="1589404" h="3198495">
                  <a:moveTo>
                    <a:pt x="1507134" y="3198101"/>
                  </a:moveTo>
                  <a:lnTo>
                    <a:pt x="1430934" y="3198101"/>
                  </a:lnTo>
                  <a:lnTo>
                    <a:pt x="1430934" y="3179051"/>
                  </a:lnTo>
                  <a:lnTo>
                    <a:pt x="1507134" y="3179051"/>
                  </a:lnTo>
                  <a:lnTo>
                    <a:pt x="1507134" y="3198101"/>
                  </a:lnTo>
                  <a:close/>
                </a:path>
                <a:path w="1589404" h="3198495">
                  <a:moveTo>
                    <a:pt x="1373784" y="3198101"/>
                  </a:moveTo>
                  <a:lnTo>
                    <a:pt x="1297584" y="3198101"/>
                  </a:lnTo>
                  <a:lnTo>
                    <a:pt x="1297584" y="3179051"/>
                  </a:lnTo>
                  <a:lnTo>
                    <a:pt x="1373784" y="3179051"/>
                  </a:lnTo>
                  <a:lnTo>
                    <a:pt x="1373784" y="3198101"/>
                  </a:lnTo>
                  <a:close/>
                </a:path>
                <a:path w="1589404" h="3198495">
                  <a:moveTo>
                    <a:pt x="1240434" y="3198101"/>
                  </a:moveTo>
                  <a:lnTo>
                    <a:pt x="1164234" y="3198101"/>
                  </a:lnTo>
                  <a:lnTo>
                    <a:pt x="1164234" y="3179051"/>
                  </a:lnTo>
                  <a:lnTo>
                    <a:pt x="1240434" y="3179051"/>
                  </a:lnTo>
                  <a:lnTo>
                    <a:pt x="1240434" y="3198101"/>
                  </a:lnTo>
                  <a:close/>
                </a:path>
                <a:path w="1589404" h="3198495">
                  <a:moveTo>
                    <a:pt x="1107084" y="3198101"/>
                  </a:moveTo>
                  <a:lnTo>
                    <a:pt x="1030884" y="3198101"/>
                  </a:lnTo>
                  <a:lnTo>
                    <a:pt x="1030884" y="3179051"/>
                  </a:lnTo>
                  <a:lnTo>
                    <a:pt x="1107084" y="3179051"/>
                  </a:lnTo>
                  <a:lnTo>
                    <a:pt x="1107084" y="3198101"/>
                  </a:lnTo>
                  <a:close/>
                </a:path>
                <a:path w="1589404" h="3198495">
                  <a:moveTo>
                    <a:pt x="973734" y="3198101"/>
                  </a:moveTo>
                  <a:lnTo>
                    <a:pt x="897534" y="3198101"/>
                  </a:lnTo>
                  <a:lnTo>
                    <a:pt x="897534" y="3179051"/>
                  </a:lnTo>
                  <a:lnTo>
                    <a:pt x="973734" y="3179051"/>
                  </a:lnTo>
                  <a:lnTo>
                    <a:pt x="973734" y="3198101"/>
                  </a:lnTo>
                  <a:close/>
                </a:path>
                <a:path w="1589404" h="3198495">
                  <a:moveTo>
                    <a:pt x="840384" y="3198101"/>
                  </a:moveTo>
                  <a:lnTo>
                    <a:pt x="764184" y="3198101"/>
                  </a:lnTo>
                  <a:lnTo>
                    <a:pt x="764184" y="3179051"/>
                  </a:lnTo>
                  <a:lnTo>
                    <a:pt x="840384" y="3179051"/>
                  </a:lnTo>
                  <a:lnTo>
                    <a:pt x="840384" y="3198101"/>
                  </a:lnTo>
                  <a:close/>
                </a:path>
                <a:path w="1589404" h="3198495">
                  <a:moveTo>
                    <a:pt x="707034" y="3198101"/>
                  </a:moveTo>
                  <a:lnTo>
                    <a:pt x="630834" y="3198101"/>
                  </a:lnTo>
                  <a:lnTo>
                    <a:pt x="630834" y="3179051"/>
                  </a:lnTo>
                  <a:lnTo>
                    <a:pt x="707034" y="3179051"/>
                  </a:lnTo>
                  <a:lnTo>
                    <a:pt x="707034" y="3198101"/>
                  </a:lnTo>
                  <a:close/>
                </a:path>
                <a:path w="1589404" h="3198495">
                  <a:moveTo>
                    <a:pt x="573684" y="3198101"/>
                  </a:moveTo>
                  <a:lnTo>
                    <a:pt x="497484" y="3198101"/>
                  </a:lnTo>
                  <a:lnTo>
                    <a:pt x="497484" y="3179051"/>
                  </a:lnTo>
                  <a:lnTo>
                    <a:pt x="573684" y="3179051"/>
                  </a:lnTo>
                  <a:lnTo>
                    <a:pt x="573684" y="3198101"/>
                  </a:lnTo>
                  <a:close/>
                </a:path>
                <a:path w="1589404" h="3198495">
                  <a:moveTo>
                    <a:pt x="440334" y="3198101"/>
                  </a:moveTo>
                  <a:lnTo>
                    <a:pt x="364134" y="3198101"/>
                  </a:lnTo>
                  <a:lnTo>
                    <a:pt x="364134" y="3179051"/>
                  </a:lnTo>
                  <a:lnTo>
                    <a:pt x="440334" y="3179051"/>
                  </a:lnTo>
                  <a:lnTo>
                    <a:pt x="440334" y="3198101"/>
                  </a:lnTo>
                  <a:close/>
                </a:path>
                <a:path w="1589404" h="3198495">
                  <a:moveTo>
                    <a:pt x="306984" y="3198101"/>
                  </a:moveTo>
                  <a:lnTo>
                    <a:pt x="230784" y="3198101"/>
                  </a:lnTo>
                  <a:lnTo>
                    <a:pt x="230784" y="3179051"/>
                  </a:lnTo>
                  <a:lnTo>
                    <a:pt x="306984" y="3179051"/>
                  </a:lnTo>
                  <a:lnTo>
                    <a:pt x="306984" y="3198101"/>
                  </a:lnTo>
                  <a:close/>
                </a:path>
                <a:path w="1589404" h="3198495">
                  <a:moveTo>
                    <a:pt x="173634" y="3198101"/>
                  </a:moveTo>
                  <a:lnTo>
                    <a:pt x="97434" y="3198101"/>
                  </a:lnTo>
                  <a:lnTo>
                    <a:pt x="97434" y="3179051"/>
                  </a:lnTo>
                  <a:lnTo>
                    <a:pt x="173634" y="3179051"/>
                  </a:lnTo>
                  <a:lnTo>
                    <a:pt x="173634" y="3198101"/>
                  </a:lnTo>
                  <a:close/>
                </a:path>
              </a:pathLst>
            </a:custGeom>
            <a:solidFill>
              <a:srgbClr val="C00000"/>
            </a:solidFill>
          </p:spPr>
          <p:txBody>
            <a:bodyPr wrap="square" lIns="0" tIns="0" rIns="0" bIns="0" rtlCol="0"/>
            <a:lstStyle/>
            <a:p/>
          </p:txBody>
        </p:sp>
        <p:sp>
          <p:nvSpPr>
            <p:cNvPr id="52" name="object 52"/>
            <p:cNvSpPr/>
            <p:nvPr/>
          </p:nvSpPr>
          <p:spPr>
            <a:xfrm>
              <a:off x="1715147" y="2477769"/>
              <a:ext cx="9937750" cy="3772535"/>
            </a:xfrm>
            <a:custGeom>
              <a:avLst/>
              <a:gdLst/>
              <a:ahLst/>
              <a:cxnLst/>
              <a:rect l="l" t="t" r="r" b="b"/>
              <a:pathLst>
                <a:path w="9937750" h="3772535">
                  <a:moveTo>
                    <a:pt x="7212673" y="391071"/>
                  </a:moveTo>
                  <a:lnTo>
                    <a:pt x="4617224" y="391071"/>
                  </a:lnTo>
                  <a:lnTo>
                    <a:pt x="4617224" y="419"/>
                  </a:lnTo>
                  <a:lnTo>
                    <a:pt x="4616602" y="419"/>
                  </a:lnTo>
                  <a:lnTo>
                    <a:pt x="4616602" y="0"/>
                  </a:lnTo>
                  <a:lnTo>
                    <a:pt x="4608982" y="0"/>
                  </a:lnTo>
                  <a:lnTo>
                    <a:pt x="4608982" y="419"/>
                  </a:lnTo>
                  <a:lnTo>
                    <a:pt x="4608982" y="391160"/>
                  </a:lnTo>
                  <a:lnTo>
                    <a:pt x="2401887" y="391160"/>
                  </a:lnTo>
                  <a:lnTo>
                    <a:pt x="2401887" y="392430"/>
                  </a:lnTo>
                  <a:lnTo>
                    <a:pt x="7048" y="392430"/>
                  </a:lnTo>
                  <a:lnTo>
                    <a:pt x="7048" y="396240"/>
                  </a:lnTo>
                  <a:lnTo>
                    <a:pt x="5143" y="398145"/>
                  </a:lnTo>
                  <a:lnTo>
                    <a:pt x="5143" y="396240"/>
                  </a:lnTo>
                  <a:lnTo>
                    <a:pt x="7048" y="396240"/>
                  </a:lnTo>
                  <a:lnTo>
                    <a:pt x="7048" y="392430"/>
                  </a:lnTo>
                  <a:lnTo>
                    <a:pt x="0" y="392430"/>
                  </a:lnTo>
                  <a:lnTo>
                    <a:pt x="0" y="396240"/>
                  </a:lnTo>
                  <a:lnTo>
                    <a:pt x="0" y="400050"/>
                  </a:lnTo>
                  <a:lnTo>
                    <a:pt x="0" y="789940"/>
                  </a:lnTo>
                  <a:lnTo>
                    <a:pt x="7620" y="789940"/>
                  </a:lnTo>
                  <a:lnTo>
                    <a:pt x="7620" y="400050"/>
                  </a:lnTo>
                  <a:lnTo>
                    <a:pt x="5143" y="400050"/>
                  </a:lnTo>
                  <a:lnTo>
                    <a:pt x="5143" y="399478"/>
                  </a:lnTo>
                  <a:lnTo>
                    <a:pt x="7620" y="399478"/>
                  </a:lnTo>
                  <a:lnTo>
                    <a:pt x="7620" y="400050"/>
                  </a:lnTo>
                  <a:lnTo>
                    <a:pt x="2401887" y="400050"/>
                  </a:lnTo>
                  <a:lnTo>
                    <a:pt x="2401887" y="788670"/>
                  </a:lnTo>
                  <a:lnTo>
                    <a:pt x="2409507" y="788670"/>
                  </a:lnTo>
                  <a:lnTo>
                    <a:pt x="2409507" y="400050"/>
                  </a:lnTo>
                  <a:lnTo>
                    <a:pt x="4616602" y="400050"/>
                  </a:lnTo>
                  <a:lnTo>
                    <a:pt x="4616602" y="399478"/>
                  </a:lnTo>
                  <a:lnTo>
                    <a:pt x="4803165" y="399478"/>
                  </a:lnTo>
                  <a:lnTo>
                    <a:pt x="4803165" y="790295"/>
                  </a:lnTo>
                  <a:lnTo>
                    <a:pt x="4810772" y="790295"/>
                  </a:lnTo>
                  <a:lnTo>
                    <a:pt x="4810772" y="399478"/>
                  </a:lnTo>
                  <a:lnTo>
                    <a:pt x="4810772" y="398691"/>
                  </a:lnTo>
                  <a:lnTo>
                    <a:pt x="7205053" y="398691"/>
                  </a:lnTo>
                  <a:lnTo>
                    <a:pt x="7205053" y="1363306"/>
                  </a:lnTo>
                  <a:lnTo>
                    <a:pt x="7212673" y="1363306"/>
                  </a:lnTo>
                  <a:lnTo>
                    <a:pt x="7212673" y="398691"/>
                  </a:lnTo>
                  <a:lnTo>
                    <a:pt x="7212673" y="391071"/>
                  </a:lnTo>
                  <a:close/>
                </a:path>
                <a:path w="9937750" h="3772535">
                  <a:moveTo>
                    <a:pt x="9937356" y="3436874"/>
                  </a:moveTo>
                  <a:lnTo>
                    <a:pt x="9932225" y="3411067"/>
                  </a:lnTo>
                  <a:lnTo>
                    <a:pt x="9917925" y="3389858"/>
                  </a:lnTo>
                  <a:lnTo>
                    <a:pt x="9896564" y="3375393"/>
                  </a:lnTo>
                  <a:lnTo>
                    <a:pt x="9870300" y="3369818"/>
                  </a:lnTo>
                  <a:lnTo>
                    <a:pt x="8640432" y="3369818"/>
                  </a:lnTo>
                  <a:lnTo>
                    <a:pt x="8614296" y="3375393"/>
                  </a:lnTo>
                  <a:lnTo>
                    <a:pt x="8592998" y="3389858"/>
                  </a:lnTo>
                  <a:lnTo>
                    <a:pt x="8578634" y="3411067"/>
                  </a:lnTo>
                  <a:lnTo>
                    <a:pt x="8573376" y="3436874"/>
                  </a:lnTo>
                  <a:lnTo>
                    <a:pt x="8573376" y="3705098"/>
                  </a:lnTo>
                  <a:lnTo>
                    <a:pt x="8578634" y="3730993"/>
                  </a:lnTo>
                  <a:lnTo>
                    <a:pt x="8592998" y="3752227"/>
                  </a:lnTo>
                  <a:lnTo>
                    <a:pt x="8614296" y="3766655"/>
                  </a:lnTo>
                  <a:lnTo>
                    <a:pt x="8640432" y="3772154"/>
                  </a:lnTo>
                  <a:lnTo>
                    <a:pt x="9870300" y="3772154"/>
                  </a:lnTo>
                  <a:lnTo>
                    <a:pt x="9896564" y="3766655"/>
                  </a:lnTo>
                  <a:lnTo>
                    <a:pt x="9917925" y="3752227"/>
                  </a:lnTo>
                  <a:lnTo>
                    <a:pt x="9932225" y="3730993"/>
                  </a:lnTo>
                  <a:lnTo>
                    <a:pt x="9937356" y="3705098"/>
                  </a:lnTo>
                  <a:lnTo>
                    <a:pt x="9937356" y="3436874"/>
                  </a:lnTo>
                  <a:close/>
                </a:path>
              </a:pathLst>
            </a:custGeom>
            <a:solidFill>
              <a:srgbClr val="006FC0"/>
            </a:solidFill>
          </p:spPr>
          <p:txBody>
            <a:bodyPr wrap="square" lIns="0" tIns="0" rIns="0" bIns="0" rtlCol="0"/>
            <a:lstStyle/>
            <a:p/>
          </p:txBody>
        </p:sp>
      </p:grpSp>
      <p:sp>
        <p:nvSpPr>
          <p:cNvPr id="53" name="object 53"/>
          <p:cNvSpPr txBox="1"/>
          <p:nvPr/>
        </p:nvSpPr>
        <p:spPr>
          <a:xfrm>
            <a:off x="4696967" y="2132076"/>
            <a:ext cx="3263265" cy="344805"/>
          </a:xfrm>
          <a:prstGeom prst="rect">
            <a:avLst/>
          </a:prstGeom>
          <a:solidFill>
            <a:srgbClr val="000000">
              <a:alpha val="50199"/>
            </a:srgbClr>
          </a:solidFill>
        </p:spPr>
        <p:txBody>
          <a:bodyPr vert="horz" wrap="square" lIns="0" tIns="53975" rIns="0" bIns="0" rtlCol="0">
            <a:spAutoFit/>
          </a:bodyPr>
          <a:lstStyle/>
          <a:p>
            <a:pPr marL="919480">
              <a:lnSpc>
                <a:spcPct val="100000"/>
              </a:lnSpc>
              <a:spcBef>
                <a:spcPts val="425"/>
              </a:spcBef>
            </a:pPr>
            <a:r>
              <a:rPr sz="1400" b="1" spc="-20" dirty="0">
                <a:solidFill>
                  <a:srgbClr val="FFFFFF"/>
                </a:solidFill>
                <a:latin typeface="微软雅黑" panose="020B0503020204020204" charset="-122"/>
                <a:cs typeface="微软雅黑" panose="020B0503020204020204" charset="-122"/>
              </a:rPr>
              <a:t>企业运行监测平台</a:t>
            </a:r>
            <a:endParaRPr sz="1400">
              <a:latin typeface="微软雅黑" panose="020B0503020204020204" charset="-122"/>
              <a:cs typeface="微软雅黑" panose="020B0503020204020204" charset="-122"/>
            </a:endParaRPr>
          </a:p>
        </p:txBody>
      </p:sp>
      <p:grpSp>
        <p:nvGrpSpPr>
          <p:cNvPr id="54" name="object 54"/>
          <p:cNvGrpSpPr/>
          <p:nvPr/>
        </p:nvGrpSpPr>
        <p:grpSpPr>
          <a:xfrm>
            <a:off x="9862352" y="1178052"/>
            <a:ext cx="1778635" cy="647700"/>
            <a:chOff x="9862352" y="1178052"/>
            <a:chExt cx="1778635" cy="647700"/>
          </a:xfrm>
        </p:grpSpPr>
        <p:pic>
          <p:nvPicPr>
            <p:cNvPr id="55" name="object 55"/>
            <p:cNvPicPr/>
            <p:nvPr/>
          </p:nvPicPr>
          <p:blipFill>
            <a:blip r:embed="rId11" cstate="print"/>
            <a:stretch>
              <a:fillRect/>
            </a:stretch>
          </p:blipFill>
          <p:spPr>
            <a:xfrm>
              <a:off x="9862352" y="1365808"/>
              <a:ext cx="1778102" cy="459638"/>
            </a:xfrm>
            <a:prstGeom prst="rect">
              <a:avLst/>
            </a:prstGeom>
          </p:spPr>
        </p:pic>
        <p:sp>
          <p:nvSpPr>
            <p:cNvPr id="56" name="object 56"/>
            <p:cNvSpPr/>
            <p:nvPr/>
          </p:nvSpPr>
          <p:spPr>
            <a:xfrm>
              <a:off x="10291648" y="1303857"/>
              <a:ext cx="635000" cy="336550"/>
            </a:xfrm>
            <a:custGeom>
              <a:avLst/>
              <a:gdLst/>
              <a:ahLst/>
              <a:cxnLst/>
              <a:rect l="l" t="t" r="r" b="b"/>
              <a:pathLst>
                <a:path w="635000" h="336550">
                  <a:moveTo>
                    <a:pt x="634733" y="163347"/>
                  </a:moveTo>
                  <a:lnTo>
                    <a:pt x="430923" y="163347"/>
                  </a:lnTo>
                  <a:lnTo>
                    <a:pt x="430923" y="0"/>
                  </a:lnTo>
                  <a:lnTo>
                    <a:pt x="421398" y="0"/>
                  </a:lnTo>
                  <a:lnTo>
                    <a:pt x="421398" y="163347"/>
                  </a:lnTo>
                  <a:lnTo>
                    <a:pt x="154012" y="163347"/>
                  </a:lnTo>
                  <a:lnTo>
                    <a:pt x="154012" y="41554"/>
                  </a:lnTo>
                  <a:lnTo>
                    <a:pt x="144487" y="41554"/>
                  </a:lnTo>
                  <a:lnTo>
                    <a:pt x="144487" y="163347"/>
                  </a:lnTo>
                  <a:lnTo>
                    <a:pt x="0" y="163347"/>
                  </a:lnTo>
                  <a:lnTo>
                    <a:pt x="0" y="172872"/>
                  </a:lnTo>
                  <a:lnTo>
                    <a:pt x="259562" y="172872"/>
                  </a:lnTo>
                  <a:lnTo>
                    <a:pt x="259562" y="336219"/>
                  </a:lnTo>
                  <a:lnTo>
                    <a:pt x="269087" y="336219"/>
                  </a:lnTo>
                  <a:lnTo>
                    <a:pt x="269087" y="172872"/>
                  </a:lnTo>
                  <a:lnTo>
                    <a:pt x="634733" y="172872"/>
                  </a:lnTo>
                  <a:lnTo>
                    <a:pt x="634733" y="163347"/>
                  </a:lnTo>
                  <a:close/>
                </a:path>
              </a:pathLst>
            </a:custGeom>
            <a:solidFill>
              <a:srgbClr val="000000"/>
            </a:solidFill>
          </p:spPr>
          <p:txBody>
            <a:bodyPr wrap="square" lIns="0" tIns="0" rIns="0" bIns="0" rtlCol="0"/>
            <a:lstStyle/>
            <a:p/>
          </p:txBody>
        </p:sp>
        <p:pic>
          <p:nvPicPr>
            <p:cNvPr id="57" name="object 57"/>
            <p:cNvPicPr/>
            <p:nvPr/>
          </p:nvPicPr>
          <p:blipFill>
            <a:blip r:embed="rId12" cstate="print"/>
            <a:stretch>
              <a:fillRect/>
            </a:stretch>
          </p:blipFill>
          <p:spPr>
            <a:xfrm>
              <a:off x="10640568" y="1188720"/>
              <a:ext cx="201168" cy="210312"/>
            </a:xfrm>
            <a:prstGeom prst="rect">
              <a:avLst/>
            </a:prstGeom>
          </p:spPr>
        </p:pic>
        <p:pic>
          <p:nvPicPr>
            <p:cNvPr id="58" name="object 58"/>
            <p:cNvPicPr/>
            <p:nvPr/>
          </p:nvPicPr>
          <p:blipFill>
            <a:blip r:embed="rId13" cstate="print"/>
            <a:stretch>
              <a:fillRect/>
            </a:stretch>
          </p:blipFill>
          <p:spPr>
            <a:xfrm>
              <a:off x="10991088" y="1178052"/>
              <a:ext cx="373379" cy="518160"/>
            </a:xfrm>
            <a:prstGeom prst="rect">
              <a:avLst/>
            </a:prstGeom>
          </p:spPr>
        </p:pic>
        <p:pic>
          <p:nvPicPr>
            <p:cNvPr id="59" name="object 59"/>
            <p:cNvPicPr/>
            <p:nvPr/>
          </p:nvPicPr>
          <p:blipFill>
            <a:blip r:embed="rId14" cstate="print"/>
            <a:stretch>
              <a:fillRect/>
            </a:stretch>
          </p:blipFill>
          <p:spPr>
            <a:xfrm>
              <a:off x="10841736" y="1380744"/>
              <a:ext cx="329183" cy="376427"/>
            </a:xfrm>
            <a:prstGeom prst="rect">
              <a:avLst/>
            </a:prstGeom>
          </p:spPr>
        </p:pic>
        <p:pic>
          <p:nvPicPr>
            <p:cNvPr id="60" name="object 60"/>
            <p:cNvPicPr/>
            <p:nvPr/>
          </p:nvPicPr>
          <p:blipFill>
            <a:blip r:embed="rId12" cstate="print"/>
            <a:stretch>
              <a:fillRect/>
            </a:stretch>
          </p:blipFill>
          <p:spPr>
            <a:xfrm>
              <a:off x="10352532" y="1178052"/>
              <a:ext cx="201168" cy="210312"/>
            </a:xfrm>
            <a:prstGeom prst="rect">
              <a:avLst/>
            </a:prstGeom>
          </p:spPr>
        </p:pic>
        <p:pic>
          <p:nvPicPr>
            <p:cNvPr id="61" name="object 61"/>
            <p:cNvPicPr/>
            <p:nvPr/>
          </p:nvPicPr>
          <p:blipFill>
            <a:blip r:embed="rId12" cstate="print"/>
            <a:stretch>
              <a:fillRect/>
            </a:stretch>
          </p:blipFill>
          <p:spPr>
            <a:xfrm>
              <a:off x="10447020" y="1539240"/>
              <a:ext cx="201168" cy="210312"/>
            </a:xfrm>
            <a:prstGeom prst="rect">
              <a:avLst/>
            </a:prstGeom>
          </p:spPr>
        </p:pic>
      </p:grpSp>
      <p:sp>
        <p:nvSpPr>
          <p:cNvPr id="62" name="object 62"/>
          <p:cNvSpPr txBox="1"/>
          <p:nvPr/>
        </p:nvSpPr>
        <p:spPr>
          <a:xfrm>
            <a:off x="10023526" y="1884578"/>
            <a:ext cx="1448435" cy="240029"/>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微软雅黑" panose="020B0503020204020204" charset="-122"/>
                <a:cs typeface="微软雅黑" panose="020B0503020204020204" charset="-122"/>
              </a:rPr>
              <a:t>政府在线监管平台</a:t>
            </a:r>
            <a:endParaRPr sz="1400">
              <a:latin typeface="微软雅黑" panose="020B0503020204020204" charset="-122"/>
              <a:cs typeface="微软雅黑" panose="020B0503020204020204" charset="-122"/>
            </a:endParaRPr>
          </a:p>
        </p:txBody>
      </p:sp>
      <p:sp>
        <p:nvSpPr>
          <p:cNvPr id="63" name="object 63"/>
          <p:cNvSpPr/>
          <p:nvPr/>
        </p:nvSpPr>
        <p:spPr>
          <a:xfrm>
            <a:off x="571715" y="841197"/>
            <a:ext cx="3996054" cy="1612900"/>
          </a:xfrm>
          <a:custGeom>
            <a:avLst/>
            <a:gdLst/>
            <a:ahLst/>
            <a:cxnLst/>
            <a:rect l="l" t="t" r="r" b="b"/>
            <a:pathLst>
              <a:path w="3996054" h="1612900">
                <a:moveTo>
                  <a:pt x="79044" y="12700"/>
                </a:moveTo>
                <a:lnTo>
                  <a:pt x="38201" y="12700"/>
                </a:lnTo>
                <a:lnTo>
                  <a:pt x="41719" y="0"/>
                </a:lnTo>
                <a:lnTo>
                  <a:pt x="83134" y="0"/>
                </a:lnTo>
                <a:lnTo>
                  <a:pt x="79044" y="12700"/>
                </a:lnTo>
                <a:close/>
              </a:path>
              <a:path w="3996054" h="1612900">
                <a:moveTo>
                  <a:pt x="3957650" y="12700"/>
                </a:moveTo>
                <a:lnTo>
                  <a:pt x="3916807" y="12700"/>
                </a:lnTo>
                <a:lnTo>
                  <a:pt x="3912717" y="0"/>
                </a:lnTo>
                <a:lnTo>
                  <a:pt x="3954119" y="0"/>
                </a:lnTo>
                <a:lnTo>
                  <a:pt x="3957650" y="12700"/>
                </a:lnTo>
                <a:close/>
              </a:path>
              <a:path w="3996054" h="1612900">
                <a:moveTo>
                  <a:pt x="42278" y="25400"/>
                </a:moveTo>
                <a:lnTo>
                  <a:pt x="22466" y="25400"/>
                </a:lnTo>
                <a:lnTo>
                  <a:pt x="25336" y="12700"/>
                </a:lnTo>
                <a:lnTo>
                  <a:pt x="45427" y="12700"/>
                </a:lnTo>
                <a:lnTo>
                  <a:pt x="42278" y="25400"/>
                </a:lnTo>
                <a:close/>
              </a:path>
              <a:path w="3996054" h="1612900">
                <a:moveTo>
                  <a:pt x="3973385" y="25400"/>
                </a:moveTo>
                <a:lnTo>
                  <a:pt x="3953573" y="25400"/>
                </a:lnTo>
                <a:lnTo>
                  <a:pt x="3950411" y="12700"/>
                </a:lnTo>
                <a:lnTo>
                  <a:pt x="3970515" y="12700"/>
                </a:lnTo>
                <a:lnTo>
                  <a:pt x="3973385" y="25400"/>
                </a:lnTo>
                <a:close/>
              </a:path>
              <a:path w="3996054" h="1612900">
                <a:moveTo>
                  <a:pt x="29425" y="38100"/>
                </a:moveTo>
                <a:lnTo>
                  <a:pt x="14731" y="38100"/>
                </a:lnTo>
                <a:lnTo>
                  <a:pt x="17157" y="25400"/>
                </a:lnTo>
                <a:lnTo>
                  <a:pt x="31965" y="25400"/>
                </a:lnTo>
                <a:lnTo>
                  <a:pt x="29425" y="38100"/>
                </a:lnTo>
                <a:close/>
              </a:path>
              <a:path w="3996054" h="1612900">
                <a:moveTo>
                  <a:pt x="3981119" y="38100"/>
                </a:moveTo>
                <a:lnTo>
                  <a:pt x="3966413" y="38100"/>
                </a:lnTo>
                <a:lnTo>
                  <a:pt x="3963885" y="25400"/>
                </a:lnTo>
                <a:lnTo>
                  <a:pt x="3978694" y="25400"/>
                </a:lnTo>
                <a:lnTo>
                  <a:pt x="3981119" y="38100"/>
                </a:lnTo>
                <a:close/>
              </a:path>
              <a:path w="3996054" h="1612900">
                <a:moveTo>
                  <a:pt x="21462" y="50800"/>
                </a:moveTo>
                <a:lnTo>
                  <a:pt x="6718" y="50800"/>
                </a:lnTo>
                <a:lnTo>
                  <a:pt x="8458" y="38100"/>
                </a:lnTo>
                <a:lnTo>
                  <a:pt x="23406" y="38100"/>
                </a:lnTo>
                <a:lnTo>
                  <a:pt x="21462" y="50800"/>
                </a:lnTo>
                <a:close/>
              </a:path>
              <a:path w="3996054" h="1612900">
                <a:moveTo>
                  <a:pt x="3989133" y="50800"/>
                </a:moveTo>
                <a:lnTo>
                  <a:pt x="3974388" y="50800"/>
                </a:lnTo>
                <a:lnTo>
                  <a:pt x="3972445" y="38100"/>
                </a:lnTo>
                <a:lnTo>
                  <a:pt x="3987393" y="38100"/>
                </a:lnTo>
                <a:lnTo>
                  <a:pt x="3989133" y="50800"/>
                </a:lnTo>
                <a:close/>
              </a:path>
              <a:path w="3996054" h="1612900">
                <a:moveTo>
                  <a:pt x="15963" y="63500"/>
                </a:moveTo>
                <a:lnTo>
                  <a:pt x="2616" y="63500"/>
                </a:lnTo>
                <a:lnTo>
                  <a:pt x="3784" y="50800"/>
                </a:lnTo>
                <a:lnTo>
                  <a:pt x="17132" y="50800"/>
                </a:lnTo>
                <a:lnTo>
                  <a:pt x="15963" y="63500"/>
                </a:lnTo>
                <a:close/>
              </a:path>
              <a:path w="3996054" h="1612900">
                <a:moveTo>
                  <a:pt x="3993235" y="63500"/>
                </a:moveTo>
                <a:lnTo>
                  <a:pt x="3979976" y="63500"/>
                </a:lnTo>
                <a:lnTo>
                  <a:pt x="3978821" y="50800"/>
                </a:lnTo>
                <a:lnTo>
                  <a:pt x="3992054" y="50800"/>
                </a:lnTo>
                <a:lnTo>
                  <a:pt x="3993235" y="63500"/>
                </a:lnTo>
                <a:close/>
              </a:path>
              <a:path w="3996054" h="1612900">
                <a:moveTo>
                  <a:pt x="12979" y="76200"/>
                </a:moveTo>
                <a:lnTo>
                  <a:pt x="330" y="76200"/>
                </a:lnTo>
                <a:lnTo>
                  <a:pt x="889" y="63500"/>
                </a:lnTo>
                <a:lnTo>
                  <a:pt x="13461" y="63500"/>
                </a:lnTo>
                <a:lnTo>
                  <a:pt x="12979" y="76200"/>
                </a:lnTo>
                <a:close/>
              </a:path>
              <a:path w="3996054" h="1612900">
                <a:moveTo>
                  <a:pt x="3995521" y="76200"/>
                </a:moveTo>
                <a:lnTo>
                  <a:pt x="3982897" y="76200"/>
                </a:lnTo>
                <a:lnTo>
                  <a:pt x="3982440" y="63500"/>
                </a:lnTo>
                <a:lnTo>
                  <a:pt x="3994962" y="63500"/>
                </a:lnTo>
                <a:lnTo>
                  <a:pt x="3995521" y="76200"/>
                </a:lnTo>
                <a:close/>
              </a:path>
              <a:path w="3996054" h="1612900">
                <a:moveTo>
                  <a:pt x="12953" y="1536700"/>
                </a:moveTo>
                <a:lnTo>
                  <a:pt x="330" y="1536700"/>
                </a:lnTo>
                <a:lnTo>
                  <a:pt x="0" y="1524000"/>
                </a:lnTo>
                <a:lnTo>
                  <a:pt x="0" y="76200"/>
                </a:lnTo>
                <a:lnTo>
                  <a:pt x="12585" y="76200"/>
                </a:lnTo>
                <a:lnTo>
                  <a:pt x="12674" y="1524000"/>
                </a:lnTo>
                <a:lnTo>
                  <a:pt x="12953" y="1536700"/>
                </a:lnTo>
                <a:close/>
              </a:path>
              <a:path w="3996054" h="1612900">
                <a:moveTo>
                  <a:pt x="3995521" y="1536700"/>
                </a:moveTo>
                <a:lnTo>
                  <a:pt x="3982872" y="1536700"/>
                </a:lnTo>
                <a:lnTo>
                  <a:pt x="3983266" y="1524000"/>
                </a:lnTo>
                <a:lnTo>
                  <a:pt x="3983177" y="76200"/>
                </a:lnTo>
                <a:lnTo>
                  <a:pt x="3995851" y="76200"/>
                </a:lnTo>
                <a:lnTo>
                  <a:pt x="3995851" y="1524000"/>
                </a:lnTo>
                <a:lnTo>
                  <a:pt x="3995521" y="1536700"/>
                </a:lnTo>
                <a:close/>
              </a:path>
              <a:path w="3996054" h="1612900">
                <a:moveTo>
                  <a:pt x="15875" y="1549400"/>
                </a:moveTo>
                <a:lnTo>
                  <a:pt x="2616" y="1549400"/>
                </a:lnTo>
                <a:lnTo>
                  <a:pt x="1650" y="1536700"/>
                </a:lnTo>
                <a:lnTo>
                  <a:pt x="14884" y="1536700"/>
                </a:lnTo>
                <a:lnTo>
                  <a:pt x="15875" y="1549400"/>
                </a:lnTo>
                <a:close/>
              </a:path>
              <a:path w="3996054" h="1612900">
                <a:moveTo>
                  <a:pt x="3993235" y="1549400"/>
                </a:moveTo>
                <a:lnTo>
                  <a:pt x="3979887" y="1549400"/>
                </a:lnTo>
                <a:lnTo>
                  <a:pt x="3980891" y="1536700"/>
                </a:lnTo>
                <a:lnTo>
                  <a:pt x="3994200" y="1536700"/>
                </a:lnTo>
                <a:lnTo>
                  <a:pt x="3993235" y="1549400"/>
                </a:lnTo>
                <a:close/>
              </a:path>
              <a:path w="3996054" h="1612900">
                <a:moveTo>
                  <a:pt x="19964" y="1562100"/>
                </a:moveTo>
                <a:lnTo>
                  <a:pt x="6718" y="1562100"/>
                </a:lnTo>
                <a:lnTo>
                  <a:pt x="5156" y="1549400"/>
                </a:lnTo>
                <a:lnTo>
                  <a:pt x="18351" y="1549400"/>
                </a:lnTo>
                <a:lnTo>
                  <a:pt x="19964" y="1562100"/>
                </a:lnTo>
                <a:close/>
              </a:path>
              <a:path w="3996054" h="1612900">
                <a:moveTo>
                  <a:pt x="21615" y="1562100"/>
                </a:moveTo>
                <a:lnTo>
                  <a:pt x="19964" y="1562100"/>
                </a:lnTo>
                <a:lnTo>
                  <a:pt x="19824" y="1549400"/>
                </a:lnTo>
                <a:lnTo>
                  <a:pt x="21615" y="1562100"/>
                </a:lnTo>
                <a:close/>
              </a:path>
              <a:path w="3996054" h="1612900">
                <a:moveTo>
                  <a:pt x="3975887" y="1562100"/>
                </a:moveTo>
                <a:lnTo>
                  <a:pt x="3974236" y="1562100"/>
                </a:lnTo>
                <a:lnTo>
                  <a:pt x="3976014" y="1549400"/>
                </a:lnTo>
                <a:lnTo>
                  <a:pt x="3975887" y="1562100"/>
                </a:lnTo>
                <a:close/>
              </a:path>
              <a:path w="3996054" h="1612900">
                <a:moveTo>
                  <a:pt x="3989133" y="1562100"/>
                </a:moveTo>
                <a:lnTo>
                  <a:pt x="3975887" y="1562100"/>
                </a:lnTo>
                <a:lnTo>
                  <a:pt x="3977373" y="1549400"/>
                </a:lnTo>
                <a:lnTo>
                  <a:pt x="3990695" y="1549400"/>
                </a:lnTo>
                <a:lnTo>
                  <a:pt x="3989133" y="1562100"/>
                </a:lnTo>
                <a:close/>
              </a:path>
              <a:path w="3996054" h="1612900">
                <a:moveTo>
                  <a:pt x="29629" y="1574800"/>
                </a:moveTo>
                <a:lnTo>
                  <a:pt x="12471" y="1574800"/>
                </a:lnTo>
                <a:lnTo>
                  <a:pt x="10375" y="1562100"/>
                </a:lnTo>
                <a:lnTo>
                  <a:pt x="27228" y="1562100"/>
                </a:lnTo>
                <a:lnTo>
                  <a:pt x="29629" y="1574800"/>
                </a:lnTo>
                <a:close/>
              </a:path>
              <a:path w="3996054" h="1612900">
                <a:moveTo>
                  <a:pt x="3983380" y="1574800"/>
                </a:moveTo>
                <a:lnTo>
                  <a:pt x="3966222" y="1574800"/>
                </a:lnTo>
                <a:lnTo>
                  <a:pt x="3968623" y="1562100"/>
                </a:lnTo>
                <a:lnTo>
                  <a:pt x="3985475" y="1562100"/>
                </a:lnTo>
                <a:lnTo>
                  <a:pt x="3983380" y="1574800"/>
                </a:lnTo>
                <a:close/>
              </a:path>
              <a:path w="3996054" h="1612900">
                <a:moveTo>
                  <a:pt x="42519" y="1587500"/>
                </a:moveTo>
                <a:lnTo>
                  <a:pt x="22466" y="1587500"/>
                </a:lnTo>
                <a:lnTo>
                  <a:pt x="19735" y="1574800"/>
                </a:lnTo>
                <a:lnTo>
                  <a:pt x="39471" y="1574800"/>
                </a:lnTo>
                <a:lnTo>
                  <a:pt x="42519" y="1587500"/>
                </a:lnTo>
                <a:close/>
              </a:path>
              <a:path w="3996054" h="1612900">
                <a:moveTo>
                  <a:pt x="3973385" y="1587500"/>
                </a:moveTo>
                <a:lnTo>
                  <a:pt x="3953332" y="1587500"/>
                </a:lnTo>
                <a:lnTo>
                  <a:pt x="3956380" y="1574800"/>
                </a:lnTo>
                <a:lnTo>
                  <a:pt x="3976116" y="1574800"/>
                </a:lnTo>
                <a:lnTo>
                  <a:pt x="3973385" y="1587500"/>
                </a:lnTo>
                <a:close/>
              </a:path>
              <a:path w="3996054" h="1612900">
                <a:moveTo>
                  <a:pt x="64871" y="1600200"/>
                </a:moveTo>
                <a:lnTo>
                  <a:pt x="38201" y="1600200"/>
                </a:lnTo>
                <a:lnTo>
                  <a:pt x="34785" y="1587500"/>
                </a:lnTo>
                <a:lnTo>
                  <a:pt x="61137" y="1587500"/>
                </a:lnTo>
                <a:lnTo>
                  <a:pt x="64871" y="1600200"/>
                </a:lnTo>
                <a:close/>
              </a:path>
              <a:path w="3996054" h="1612900">
                <a:moveTo>
                  <a:pt x="3957650" y="1600200"/>
                </a:moveTo>
                <a:lnTo>
                  <a:pt x="3930980" y="1600200"/>
                </a:lnTo>
                <a:lnTo>
                  <a:pt x="3934714" y="1587500"/>
                </a:lnTo>
                <a:lnTo>
                  <a:pt x="3961053" y="1587500"/>
                </a:lnTo>
                <a:lnTo>
                  <a:pt x="3957650" y="1600200"/>
                </a:lnTo>
                <a:close/>
              </a:path>
              <a:path w="3996054" h="1612900">
                <a:moveTo>
                  <a:pt x="3930764" y="1612900"/>
                </a:moveTo>
                <a:lnTo>
                  <a:pt x="65074" y="1612900"/>
                </a:lnTo>
                <a:lnTo>
                  <a:pt x="60959" y="1600200"/>
                </a:lnTo>
                <a:lnTo>
                  <a:pt x="3934891" y="1600200"/>
                </a:lnTo>
                <a:lnTo>
                  <a:pt x="3930764" y="1612900"/>
                </a:lnTo>
                <a:close/>
              </a:path>
            </a:pathLst>
          </a:custGeom>
          <a:solidFill>
            <a:srgbClr val="00061C"/>
          </a:solidFill>
        </p:spPr>
        <p:txBody>
          <a:bodyPr wrap="square" lIns="0" tIns="0" rIns="0" bIns="0" rtlCol="0"/>
          <a:lstStyle/>
          <a:p/>
        </p:txBody>
      </p:sp>
      <p:sp>
        <p:nvSpPr>
          <p:cNvPr id="64" name="object 64"/>
          <p:cNvSpPr txBox="1"/>
          <p:nvPr/>
        </p:nvSpPr>
        <p:spPr>
          <a:xfrm>
            <a:off x="656691" y="1088758"/>
            <a:ext cx="3817620" cy="1122680"/>
          </a:xfrm>
          <a:prstGeom prst="rect">
            <a:avLst/>
          </a:prstGeom>
        </p:spPr>
        <p:txBody>
          <a:bodyPr vert="horz" wrap="square" lIns="0" tIns="12700" rIns="0" bIns="0" rtlCol="0">
            <a:spAutoFit/>
          </a:bodyPr>
          <a:lstStyle/>
          <a:p>
            <a:pPr marL="12700" marR="5080">
              <a:lnSpc>
                <a:spcPct val="150000"/>
              </a:lnSpc>
              <a:spcBef>
                <a:spcPts val="100"/>
              </a:spcBef>
            </a:pPr>
            <a:r>
              <a:rPr sz="1200" dirty="0">
                <a:latin typeface="微软雅黑" panose="020B0503020204020204" charset="-122"/>
                <a:cs typeface="微软雅黑" panose="020B0503020204020204" charset="-122"/>
              </a:rPr>
              <a:t>企业运行监测平台严格按照国家</a:t>
            </a:r>
            <a:r>
              <a:rPr sz="1200" b="1" spc="-5" dirty="0">
                <a:solidFill>
                  <a:srgbClr val="C00000"/>
                </a:solidFill>
                <a:latin typeface="微软雅黑" panose="020B0503020204020204" charset="-122"/>
                <a:cs typeface="微软雅黑" panose="020B0503020204020204" charset="-122"/>
              </a:rPr>
              <a:t>《重点用能单位节能管</a:t>
            </a:r>
            <a:r>
              <a:rPr sz="1200" b="1" dirty="0">
                <a:solidFill>
                  <a:srgbClr val="C00000"/>
                </a:solidFill>
                <a:latin typeface="微软雅黑" panose="020B0503020204020204" charset="-122"/>
                <a:cs typeface="微软雅黑" panose="020B0503020204020204" charset="-122"/>
              </a:rPr>
              <a:t>理办法》标准规范（</a:t>
            </a:r>
            <a:r>
              <a:rPr sz="1200" b="1" spc="-10" dirty="0">
                <a:solidFill>
                  <a:srgbClr val="C00000"/>
                </a:solidFill>
                <a:latin typeface="微软雅黑" panose="020B0503020204020204" charset="-122"/>
                <a:cs typeface="微软雅黑" panose="020B0503020204020204" charset="-122"/>
              </a:rPr>
              <a:t>发改委 </a:t>
            </a:r>
            <a:r>
              <a:rPr sz="1200" b="1" dirty="0">
                <a:solidFill>
                  <a:srgbClr val="C00000"/>
                </a:solidFill>
                <a:latin typeface="微软雅黑" panose="020B0503020204020204" charset="-122"/>
                <a:cs typeface="微软雅黑" panose="020B0503020204020204" charset="-122"/>
              </a:rPr>
              <a:t>2018</a:t>
            </a:r>
            <a:r>
              <a:rPr sz="1200" b="1" spc="-25" dirty="0">
                <a:solidFill>
                  <a:srgbClr val="C00000"/>
                </a:solidFill>
                <a:latin typeface="微软雅黑" panose="020B0503020204020204" charset="-122"/>
                <a:cs typeface="微软雅黑" panose="020B0503020204020204" charset="-122"/>
              </a:rPr>
              <a:t> 年第 </a:t>
            </a:r>
            <a:r>
              <a:rPr sz="1200" b="1" dirty="0">
                <a:solidFill>
                  <a:srgbClr val="C00000"/>
                </a:solidFill>
                <a:latin typeface="微软雅黑" panose="020B0503020204020204" charset="-122"/>
                <a:cs typeface="微软雅黑" panose="020B0503020204020204" charset="-122"/>
              </a:rPr>
              <a:t>15</a:t>
            </a:r>
            <a:r>
              <a:rPr sz="1200" b="1" spc="-15" dirty="0">
                <a:solidFill>
                  <a:srgbClr val="C00000"/>
                </a:solidFill>
                <a:latin typeface="微软雅黑" panose="020B0503020204020204" charset="-122"/>
                <a:cs typeface="微软雅黑" panose="020B0503020204020204" charset="-122"/>
              </a:rPr>
              <a:t> 号令</a:t>
            </a:r>
            <a:r>
              <a:rPr sz="1200" b="1" dirty="0">
                <a:solidFill>
                  <a:srgbClr val="C00000"/>
                </a:solidFill>
                <a:latin typeface="微软雅黑" panose="020B0503020204020204" charset="-122"/>
                <a:cs typeface="微软雅黑" panose="020B0503020204020204" charset="-122"/>
              </a:rPr>
              <a:t>）</a:t>
            </a:r>
            <a:r>
              <a:rPr sz="1200" spc="-20" dirty="0">
                <a:latin typeface="微软雅黑" panose="020B0503020204020204" charset="-122"/>
                <a:cs typeface="微软雅黑" panose="020B0503020204020204" charset="-122"/>
              </a:rPr>
              <a:t>中规定</a:t>
            </a:r>
            <a:r>
              <a:rPr sz="1200" spc="-5" dirty="0">
                <a:latin typeface="微软雅黑" panose="020B0503020204020204" charset="-122"/>
                <a:cs typeface="微软雅黑" panose="020B0503020204020204" charset="-122"/>
              </a:rPr>
              <a:t>的接口规范、数据采集等标准进行能耗数据的采集和传</a:t>
            </a:r>
            <a:r>
              <a:rPr sz="1200" dirty="0">
                <a:latin typeface="微软雅黑" panose="020B0503020204020204" charset="-122"/>
                <a:cs typeface="微软雅黑" panose="020B0503020204020204" charset="-122"/>
              </a:rPr>
              <a:t>输，以</a:t>
            </a:r>
            <a:r>
              <a:rPr sz="1200" b="1" spc="-5" dirty="0">
                <a:solidFill>
                  <a:srgbClr val="C00000"/>
                </a:solidFill>
                <a:latin typeface="微软雅黑" panose="020B0503020204020204" charset="-122"/>
                <a:cs typeface="微软雅黑" panose="020B0503020204020204" charset="-122"/>
              </a:rPr>
              <a:t>确保数据采集的规范性，提高数据采集质量。</a:t>
            </a:r>
            <a:endParaRPr sz="1200">
              <a:latin typeface="微软雅黑" panose="020B0503020204020204" charset="-122"/>
              <a:cs typeface="微软雅黑" panose="020B0503020204020204" charset="-122"/>
            </a:endParaRPr>
          </a:p>
        </p:txBody>
      </p:sp>
      <p:sp>
        <p:nvSpPr>
          <p:cNvPr id="65" name="object 65"/>
          <p:cNvSpPr/>
          <p:nvPr/>
        </p:nvSpPr>
        <p:spPr>
          <a:xfrm>
            <a:off x="8160740" y="1621929"/>
            <a:ext cx="1380490" cy="85725"/>
          </a:xfrm>
          <a:custGeom>
            <a:avLst/>
            <a:gdLst/>
            <a:ahLst/>
            <a:cxnLst/>
            <a:rect l="l" t="t" r="r" b="b"/>
            <a:pathLst>
              <a:path w="1380490" h="85725">
                <a:moveTo>
                  <a:pt x="1294714" y="85725"/>
                </a:moveTo>
                <a:lnTo>
                  <a:pt x="1294714" y="0"/>
                </a:lnTo>
                <a:lnTo>
                  <a:pt x="1351864" y="28575"/>
                </a:lnTo>
                <a:lnTo>
                  <a:pt x="1316151" y="28575"/>
                </a:lnTo>
                <a:lnTo>
                  <a:pt x="1316151" y="57150"/>
                </a:lnTo>
                <a:lnTo>
                  <a:pt x="1351864" y="57150"/>
                </a:lnTo>
                <a:lnTo>
                  <a:pt x="1294714" y="85725"/>
                </a:lnTo>
                <a:close/>
              </a:path>
              <a:path w="1380490" h="85725">
                <a:moveTo>
                  <a:pt x="1294714" y="57150"/>
                </a:moveTo>
                <a:lnTo>
                  <a:pt x="0" y="57150"/>
                </a:lnTo>
                <a:lnTo>
                  <a:pt x="0" y="28575"/>
                </a:lnTo>
                <a:lnTo>
                  <a:pt x="1294714" y="28575"/>
                </a:lnTo>
                <a:lnTo>
                  <a:pt x="1294714" y="57150"/>
                </a:lnTo>
                <a:close/>
              </a:path>
              <a:path w="1380490" h="85725">
                <a:moveTo>
                  <a:pt x="1351864" y="57150"/>
                </a:moveTo>
                <a:lnTo>
                  <a:pt x="1316151" y="57150"/>
                </a:lnTo>
                <a:lnTo>
                  <a:pt x="1316151" y="28575"/>
                </a:lnTo>
                <a:lnTo>
                  <a:pt x="1351864" y="28575"/>
                </a:lnTo>
                <a:lnTo>
                  <a:pt x="1380439" y="42862"/>
                </a:lnTo>
                <a:lnTo>
                  <a:pt x="1351864" y="57150"/>
                </a:lnTo>
                <a:close/>
              </a:path>
            </a:pathLst>
          </a:custGeom>
          <a:solidFill>
            <a:srgbClr val="006FC0"/>
          </a:solidFill>
        </p:spPr>
        <p:txBody>
          <a:bodyPr wrap="square" lIns="0" tIns="0" rIns="0" bIns="0" rtlCol="0"/>
          <a:lstStyle/>
          <a:p/>
        </p:txBody>
      </p:sp>
      <p:sp>
        <p:nvSpPr>
          <p:cNvPr id="66" name="object 66"/>
          <p:cNvSpPr txBox="1"/>
          <p:nvPr/>
        </p:nvSpPr>
        <p:spPr>
          <a:xfrm>
            <a:off x="8533396" y="1425435"/>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微软雅黑" panose="020B0503020204020204" charset="-122"/>
                <a:cs typeface="微软雅黑" panose="020B0503020204020204" charset="-122"/>
              </a:rPr>
              <a:t>数据上报</a:t>
            </a:r>
            <a:endParaRPr sz="1200">
              <a:latin typeface="微软雅黑" panose="020B0503020204020204" charset="-122"/>
              <a:cs typeface="微软雅黑" panose="020B0503020204020204" charset="-122"/>
            </a:endParaRPr>
          </a:p>
        </p:txBody>
      </p:sp>
      <p:sp>
        <p:nvSpPr>
          <p:cNvPr id="67" name="object 67"/>
          <p:cNvSpPr txBox="1"/>
          <p:nvPr/>
        </p:nvSpPr>
        <p:spPr>
          <a:xfrm>
            <a:off x="10703738" y="5952185"/>
            <a:ext cx="532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FFFFFF"/>
                </a:solidFill>
                <a:latin typeface="微软雅黑" panose="020B0503020204020204" charset="-122"/>
                <a:cs typeface="微软雅黑" panose="020B0503020204020204" charset="-122"/>
              </a:rPr>
              <a:t>用气采集</a:t>
            </a:r>
            <a:endParaRPr sz="1000">
              <a:latin typeface="微软雅黑" panose="020B0503020204020204" charset="-122"/>
              <a:cs typeface="微软雅黑" panose="020B0503020204020204" charset="-122"/>
            </a:endParaRPr>
          </a:p>
        </p:txBody>
      </p:sp>
      <p:sp>
        <p:nvSpPr>
          <p:cNvPr id="68" name="object 68"/>
          <p:cNvSpPr txBox="1"/>
          <p:nvPr/>
        </p:nvSpPr>
        <p:spPr>
          <a:xfrm>
            <a:off x="10703636" y="4990338"/>
            <a:ext cx="532765" cy="177165"/>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C00000"/>
                </a:solidFill>
                <a:latin typeface="微软雅黑" panose="020B0503020204020204" charset="-122"/>
                <a:cs typeface="微软雅黑" panose="020B0503020204020204" charset="-122"/>
              </a:rPr>
              <a:t>智能气表</a:t>
            </a:r>
            <a:endParaRPr sz="1000">
              <a:latin typeface="微软雅黑" panose="020B0503020204020204" charset="-122"/>
              <a:cs typeface="微软雅黑" panose="020B0503020204020204" charset="-122"/>
            </a:endParaRPr>
          </a:p>
        </p:txBody>
      </p:sp>
      <p:sp>
        <p:nvSpPr>
          <p:cNvPr id="69" name="object 69"/>
          <p:cNvSpPr/>
          <p:nvPr/>
        </p:nvSpPr>
        <p:spPr>
          <a:xfrm>
            <a:off x="6324130" y="2478189"/>
            <a:ext cx="4652010" cy="1440180"/>
          </a:xfrm>
          <a:custGeom>
            <a:avLst/>
            <a:gdLst/>
            <a:ahLst/>
            <a:cxnLst/>
            <a:rect l="l" t="t" r="r" b="b"/>
            <a:pathLst>
              <a:path w="4652009" h="1440179">
                <a:moveTo>
                  <a:pt x="4643945" y="398741"/>
                </a:moveTo>
                <a:lnTo>
                  <a:pt x="0" y="398741"/>
                </a:lnTo>
                <a:lnTo>
                  <a:pt x="0" y="0"/>
                </a:lnTo>
                <a:lnTo>
                  <a:pt x="7619" y="0"/>
                </a:lnTo>
                <a:lnTo>
                  <a:pt x="7619" y="391121"/>
                </a:lnTo>
                <a:lnTo>
                  <a:pt x="3809" y="391121"/>
                </a:lnTo>
                <a:lnTo>
                  <a:pt x="7619" y="394931"/>
                </a:lnTo>
                <a:lnTo>
                  <a:pt x="4643945" y="394931"/>
                </a:lnTo>
                <a:lnTo>
                  <a:pt x="4643945" y="398741"/>
                </a:lnTo>
                <a:close/>
              </a:path>
              <a:path w="4652009" h="1440179">
                <a:moveTo>
                  <a:pt x="7619" y="394931"/>
                </a:moveTo>
                <a:lnTo>
                  <a:pt x="3809" y="391121"/>
                </a:lnTo>
                <a:lnTo>
                  <a:pt x="7619" y="391121"/>
                </a:lnTo>
                <a:lnTo>
                  <a:pt x="7619" y="394931"/>
                </a:lnTo>
                <a:close/>
              </a:path>
              <a:path w="4652009" h="1440179">
                <a:moveTo>
                  <a:pt x="4651565" y="398741"/>
                </a:moveTo>
                <a:lnTo>
                  <a:pt x="4647755" y="398741"/>
                </a:lnTo>
                <a:lnTo>
                  <a:pt x="4643945" y="394931"/>
                </a:lnTo>
                <a:lnTo>
                  <a:pt x="7619" y="394931"/>
                </a:lnTo>
                <a:lnTo>
                  <a:pt x="7619" y="391121"/>
                </a:lnTo>
                <a:lnTo>
                  <a:pt x="4651565" y="391121"/>
                </a:lnTo>
                <a:lnTo>
                  <a:pt x="4651565" y="398741"/>
                </a:lnTo>
                <a:close/>
              </a:path>
              <a:path w="4652009" h="1440179">
                <a:moveTo>
                  <a:pt x="4651565" y="1439862"/>
                </a:moveTo>
                <a:lnTo>
                  <a:pt x="4643945" y="1439862"/>
                </a:lnTo>
                <a:lnTo>
                  <a:pt x="4643945" y="394931"/>
                </a:lnTo>
                <a:lnTo>
                  <a:pt x="4647755" y="398741"/>
                </a:lnTo>
                <a:lnTo>
                  <a:pt x="4651565" y="398741"/>
                </a:lnTo>
                <a:lnTo>
                  <a:pt x="4651565" y="1439862"/>
                </a:lnTo>
                <a:close/>
              </a:path>
            </a:pathLst>
          </a:custGeom>
          <a:solidFill>
            <a:srgbClr val="006FC0"/>
          </a:solidFill>
        </p:spPr>
        <p:txBody>
          <a:bodyPr wrap="square" lIns="0" tIns="0" rIns="0" bIns="0" rtlCol="0"/>
          <a:lstStyle/>
          <a:p/>
        </p:txBody>
      </p:sp>
      <p:sp>
        <p:nvSpPr>
          <p:cNvPr id="70" name="object 70"/>
          <p:cNvSpPr txBox="1"/>
          <p:nvPr/>
        </p:nvSpPr>
        <p:spPr>
          <a:xfrm>
            <a:off x="1251534" y="2956445"/>
            <a:ext cx="934085" cy="148590"/>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微软雅黑" panose="020B0503020204020204" charset="-122"/>
                <a:cs typeface="微软雅黑" panose="020B0503020204020204" charset="-122"/>
              </a:rPr>
              <a:t>数据上传（</a:t>
            </a:r>
            <a:r>
              <a:rPr sz="800" b="1" spc="-10" dirty="0">
                <a:latin typeface="Arial" panose="020B0604020202020204"/>
                <a:cs typeface="Arial" panose="020B0604020202020204"/>
              </a:rPr>
              <a:t>4G/5G</a:t>
            </a:r>
            <a:r>
              <a:rPr sz="800" b="1" spc="-10" dirty="0">
                <a:latin typeface="微软雅黑" panose="020B0503020204020204" charset="-122"/>
                <a:cs typeface="微软雅黑" panose="020B0503020204020204" charset="-122"/>
              </a:rPr>
              <a:t>）</a:t>
            </a:r>
            <a:endParaRPr sz="800">
              <a:latin typeface="微软雅黑" panose="020B0503020204020204" charset="-122"/>
              <a:cs typeface="微软雅黑" panose="020B0503020204020204" charset="-122"/>
            </a:endParaRPr>
          </a:p>
        </p:txBody>
      </p:sp>
      <p:sp>
        <p:nvSpPr>
          <p:cNvPr id="71" name="object 71"/>
          <p:cNvSpPr txBox="1"/>
          <p:nvPr/>
        </p:nvSpPr>
        <p:spPr>
          <a:xfrm>
            <a:off x="3653434" y="2957055"/>
            <a:ext cx="934085" cy="148590"/>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微软雅黑" panose="020B0503020204020204" charset="-122"/>
                <a:cs typeface="微软雅黑" panose="020B0503020204020204" charset="-122"/>
              </a:rPr>
              <a:t>数据上传（</a:t>
            </a:r>
            <a:r>
              <a:rPr sz="800" b="1" spc="-10" dirty="0">
                <a:latin typeface="Arial" panose="020B0604020202020204"/>
                <a:cs typeface="Arial" panose="020B0604020202020204"/>
              </a:rPr>
              <a:t>4G/5G</a:t>
            </a:r>
            <a:r>
              <a:rPr sz="800" b="1" spc="-10" dirty="0">
                <a:latin typeface="微软雅黑" panose="020B0503020204020204" charset="-122"/>
                <a:cs typeface="微软雅黑" panose="020B0503020204020204" charset="-122"/>
              </a:rPr>
              <a:t>）</a:t>
            </a:r>
            <a:endParaRPr sz="800">
              <a:latin typeface="微软雅黑" panose="020B0503020204020204" charset="-122"/>
              <a:cs typeface="微软雅黑" panose="020B0503020204020204" charset="-122"/>
            </a:endParaRPr>
          </a:p>
        </p:txBody>
      </p:sp>
      <p:sp>
        <p:nvSpPr>
          <p:cNvPr id="72" name="object 72"/>
          <p:cNvSpPr txBox="1"/>
          <p:nvPr/>
        </p:nvSpPr>
        <p:spPr>
          <a:xfrm>
            <a:off x="6055321" y="2957055"/>
            <a:ext cx="934085" cy="148590"/>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微软雅黑" panose="020B0503020204020204" charset="-122"/>
                <a:cs typeface="微软雅黑" panose="020B0503020204020204" charset="-122"/>
              </a:rPr>
              <a:t>数据上传（</a:t>
            </a:r>
            <a:r>
              <a:rPr sz="800" b="1" spc="-10" dirty="0">
                <a:latin typeface="Arial" panose="020B0604020202020204"/>
                <a:cs typeface="Arial" panose="020B0604020202020204"/>
              </a:rPr>
              <a:t>4G/5G</a:t>
            </a:r>
            <a:r>
              <a:rPr sz="800" b="1" spc="-10" dirty="0">
                <a:latin typeface="微软雅黑" panose="020B0503020204020204" charset="-122"/>
                <a:cs typeface="微软雅黑" panose="020B0503020204020204" charset="-122"/>
              </a:rPr>
              <a:t>）</a:t>
            </a:r>
            <a:endParaRPr sz="800">
              <a:latin typeface="微软雅黑" panose="020B0503020204020204" charset="-122"/>
              <a:cs typeface="微软雅黑" panose="020B0503020204020204" charset="-122"/>
            </a:endParaRPr>
          </a:p>
        </p:txBody>
      </p:sp>
      <p:sp>
        <p:nvSpPr>
          <p:cNvPr id="73" name="object 73"/>
          <p:cNvSpPr txBox="1"/>
          <p:nvPr/>
        </p:nvSpPr>
        <p:spPr>
          <a:xfrm>
            <a:off x="8487689" y="2957220"/>
            <a:ext cx="1042035" cy="148590"/>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微软雅黑" panose="020B0503020204020204" charset="-122"/>
                <a:cs typeface="微软雅黑" panose="020B0503020204020204" charset="-122"/>
              </a:rPr>
              <a:t>数据上传（智能云拍</a:t>
            </a:r>
            <a:r>
              <a:rPr sz="800" b="1" spc="-50" dirty="0">
                <a:latin typeface="微软雅黑" panose="020B0503020204020204" charset="-122"/>
                <a:cs typeface="微软雅黑" panose="020B0503020204020204" charset="-122"/>
              </a:rPr>
              <a:t>）</a:t>
            </a:r>
            <a:endParaRPr sz="800">
              <a:latin typeface="微软雅黑" panose="020B0503020204020204" charset="-122"/>
              <a:cs typeface="微软雅黑" panose="020B0503020204020204" charset="-122"/>
            </a:endParaRPr>
          </a:p>
        </p:txBody>
      </p:sp>
      <p:sp>
        <p:nvSpPr>
          <p:cNvPr id="74" name="object 74"/>
          <p:cNvSpPr txBox="1"/>
          <p:nvPr/>
        </p:nvSpPr>
        <p:spPr>
          <a:xfrm>
            <a:off x="10478973" y="2956001"/>
            <a:ext cx="1042035" cy="148590"/>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微软雅黑" panose="020B0503020204020204" charset="-122"/>
                <a:cs typeface="微软雅黑" panose="020B0503020204020204" charset="-122"/>
              </a:rPr>
              <a:t>数据上传（智能云拍</a:t>
            </a:r>
            <a:r>
              <a:rPr sz="800" b="1" spc="-50" dirty="0">
                <a:latin typeface="微软雅黑" panose="020B0503020204020204" charset="-122"/>
                <a:cs typeface="微软雅黑" panose="020B0503020204020204" charset="-122"/>
              </a:rPr>
              <a:t>）</a:t>
            </a:r>
            <a:endParaRPr sz="800">
              <a:latin typeface="微软雅黑" panose="020B0503020204020204" charset="-122"/>
              <a:cs typeface="微软雅黑" panose="020B0503020204020204" charset="-122"/>
            </a:endParaRPr>
          </a:p>
        </p:txBody>
      </p:sp>
      <p:pic>
        <p:nvPicPr>
          <p:cNvPr id="75" name="object 75"/>
          <p:cNvPicPr/>
          <p:nvPr/>
        </p:nvPicPr>
        <p:blipFill>
          <a:blip r:embed="rId15" cstate="print"/>
          <a:stretch>
            <a:fillRect/>
          </a:stretch>
        </p:blipFill>
        <p:spPr>
          <a:xfrm>
            <a:off x="4692396" y="868680"/>
            <a:ext cx="3262884" cy="1269491"/>
          </a:xfrm>
          <a:prstGeom prst="rect">
            <a:avLst/>
          </a:prstGeom>
        </p:spPr>
      </p:pic>
      <p:pic>
        <p:nvPicPr>
          <p:cNvPr id="76" name="object 76"/>
          <p:cNvPicPr/>
          <p:nvPr/>
        </p:nvPicPr>
        <p:blipFill>
          <a:blip r:embed="rId16" cstate="print"/>
          <a:stretch>
            <a:fillRect/>
          </a:stretch>
        </p:blipFill>
        <p:spPr>
          <a:xfrm>
            <a:off x="10582656" y="3913632"/>
            <a:ext cx="763524" cy="1068324"/>
          </a:xfrm>
          <a:prstGeom prst="rect">
            <a:avLst/>
          </a:prstGeom>
        </p:spPr>
      </p:pic>
      <p:sp>
        <p:nvSpPr>
          <p:cNvPr id="77" name="object 77"/>
          <p:cNvSpPr txBox="1">
            <a:spLocks noGrp="1"/>
          </p:cNvSpPr>
          <p:nvPr>
            <p:ph type="title"/>
          </p:nvPr>
        </p:nvSpPr>
        <p:spPr>
          <a:xfrm>
            <a:off x="517829" y="257200"/>
            <a:ext cx="2818765" cy="360045"/>
          </a:xfrm>
          <a:prstGeom prst="rect">
            <a:avLst/>
          </a:prstGeom>
        </p:spPr>
        <p:txBody>
          <a:bodyPr vert="horz" wrap="square" lIns="0" tIns="12065" rIns="0" bIns="0" rtlCol="0">
            <a:spAutoFit/>
          </a:bodyPr>
          <a:lstStyle/>
          <a:p>
            <a:pPr marL="12700">
              <a:lnSpc>
                <a:spcPct val="100000"/>
              </a:lnSpc>
              <a:spcBef>
                <a:spcPts val="95"/>
              </a:spcBef>
            </a:pPr>
            <a:r>
              <a:rPr sz="2200" spc="-30" dirty="0">
                <a:solidFill>
                  <a:srgbClr val="002494"/>
                </a:solidFill>
              </a:rPr>
              <a:t>企业生产运行监测平台</a:t>
            </a:r>
            <a:endParaRPr sz="2200"/>
          </a:p>
        </p:txBody>
      </p:sp>
      <p:sp>
        <p:nvSpPr>
          <p:cNvPr id="78" name="object 78"/>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818571" y="6425728"/>
            <a:ext cx="11145172" cy="392974"/>
          </a:xfrm>
          <a:prstGeom prst="rect">
            <a:avLst/>
          </a:prstGeom>
        </p:spPr>
      </p:pic>
      <p:pic>
        <p:nvPicPr>
          <p:cNvPr id="3" name="object 3"/>
          <p:cNvPicPr/>
          <p:nvPr/>
        </p:nvPicPr>
        <p:blipFill>
          <a:blip r:embed="rId2" cstate="print"/>
          <a:stretch>
            <a:fillRect/>
          </a:stretch>
        </p:blipFill>
        <p:spPr>
          <a:xfrm>
            <a:off x="0" y="721573"/>
            <a:ext cx="12192000" cy="154485"/>
          </a:xfrm>
          <a:prstGeom prst="rect">
            <a:avLst/>
          </a:prstGeom>
        </p:spPr>
      </p:pic>
      <p:grpSp>
        <p:nvGrpSpPr>
          <p:cNvPr id="4" name="object 4"/>
          <p:cNvGrpSpPr/>
          <p:nvPr/>
        </p:nvGrpSpPr>
        <p:grpSpPr>
          <a:xfrm>
            <a:off x="10849356" y="140207"/>
            <a:ext cx="762000" cy="559435"/>
            <a:chOff x="10849356" y="140207"/>
            <a:chExt cx="762000" cy="559435"/>
          </a:xfrm>
        </p:grpSpPr>
        <p:pic>
          <p:nvPicPr>
            <p:cNvPr id="5" name="object 5"/>
            <p:cNvPicPr/>
            <p:nvPr/>
          </p:nvPicPr>
          <p:blipFill>
            <a:blip r:embed="rId3" cstate="print"/>
            <a:stretch>
              <a:fillRect/>
            </a:stretch>
          </p:blipFill>
          <p:spPr>
            <a:xfrm>
              <a:off x="10959084" y="265176"/>
              <a:ext cx="637031" cy="388620"/>
            </a:xfrm>
            <a:prstGeom prst="rect">
              <a:avLst/>
            </a:prstGeom>
          </p:spPr>
        </p:pic>
        <p:pic>
          <p:nvPicPr>
            <p:cNvPr id="6" name="object 6"/>
            <p:cNvPicPr/>
            <p:nvPr/>
          </p:nvPicPr>
          <p:blipFill>
            <a:blip r:embed="rId4" cstate="print"/>
            <a:stretch>
              <a:fillRect/>
            </a:stretch>
          </p:blipFill>
          <p:spPr>
            <a:xfrm>
              <a:off x="10849356" y="140207"/>
              <a:ext cx="762000" cy="559308"/>
            </a:xfrm>
            <a:prstGeom prst="rect">
              <a:avLst/>
            </a:prstGeom>
          </p:spPr>
        </p:pic>
      </p:grpSp>
      <p:sp>
        <p:nvSpPr>
          <p:cNvPr id="7" name="object 7"/>
          <p:cNvSpPr txBox="1">
            <a:spLocks noGrp="1"/>
          </p:cNvSpPr>
          <p:nvPr>
            <p:ph type="title"/>
          </p:nvPr>
        </p:nvSpPr>
        <p:spPr>
          <a:xfrm>
            <a:off x="517829" y="236245"/>
            <a:ext cx="85598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2494"/>
                </a:solidFill>
              </a:rPr>
              <a:t>应用场景一：全面精细化管理能源数据，助力企业实现节能降耗</a:t>
            </a:r>
            <a:endParaRPr sz="2400"/>
          </a:p>
        </p:txBody>
      </p:sp>
      <p:sp>
        <p:nvSpPr>
          <p:cNvPr id="8" name="object 8"/>
          <p:cNvSpPr/>
          <p:nvPr/>
        </p:nvSpPr>
        <p:spPr>
          <a:xfrm>
            <a:off x="769620" y="4712207"/>
            <a:ext cx="3016250" cy="403860"/>
          </a:xfrm>
          <a:custGeom>
            <a:avLst/>
            <a:gdLst/>
            <a:ahLst/>
            <a:cxnLst/>
            <a:rect l="l" t="t" r="r" b="b"/>
            <a:pathLst>
              <a:path w="3016250" h="403860">
                <a:moveTo>
                  <a:pt x="3015996" y="53340"/>
                </a:moveTo>
                <a:lnTo>
                  <a:pt x="3010217" y="53340"/>
                </a:lnTo>
                <a:lnTo>
                  <a:pt x="3007715" y="40741"/>
                </a:lnTo>
                <a:lnTo>
                  <a:pt x="2993339" y="19329"/>
                </a:lnTo>
                <a:lnTo>
                  <a:pt x="2971990" y="5016"/>
                </a:lnTo>
                <a:lnTo>
                  <a:pt x="2945892" y="0"/>
                </a:lnTo>
                <a:lnTo>
                  <a:pt x="70104" y="0"/>
                </a:lnTo>
                <a:lnTo>
                  <a:pt x="43776" y="5016"/>
                </a:lnTo>
                <a:lnTo>
                  <a:pt x="22364" y="19329"/>
                </a:lnTo>
                <a:lnTo>
                  <a:pt x="8051" y="40741"/>
                </a:lnTo>
                <a:lnTo>
                  <a:pt x="5651" y="53340"/>
                </a:lnTo>
                <a:lnTo>
                  <a:pt x="0" y="53340"/>
                </a:lnTo>
                <a:lnTo>
                  <a:pt x="0" y="350520"/>
                </a:lnTo>
                <a:lnTo>
                  <a:pt x="5664" y="350520"/>
                </a:lnTo>
                <a:lnTo>
                  <a:pt x="8051" y="362915"/>
                </a:lnTo>
                <a:lnTo>
                  <a:pt x="22364" y="384263"/>
                </a:lnTo>
                <a:lnTo>
                  <a:pt x="43776" y="398640"/>
                </a:lnTo>
                <a:lnTo>
                  <a:pt x="70104" y="403860"/>
                </a:lnTo>
                <a:lnTo>
                  <a:pt x="2945892" y="403860"/>
                </a:lnTo>
                <a:lnTo>
                  <a:pt x="2971990" y="398640"/>
                </a:lnTo>
                <a:lnTo>
                  <a:pt x="2993339" y="384263"/>
                </a:lnTo>
                <a:lnTo>
                  <a:pt x="3007715" y="362915"/>
                </a:lnTo>
                <a:lnTo>
                  <a:pt x="3010192" y="350520"/>
                </a:lnTo>
                <a:lnTo>
                  <a:pt x="3015996" y="350520"/>
                </a:lnTo>
                <a:lnTo>
                  <a:pt x="3015996" y="53340"/>
                </a:lnTo>
                <a:close/>
              </a:path>
            </a:pathLst>
          </a:custGeom>
          <a:solidFill>
            <a:srgbClr val="C00000"/>
          </a:solidFill>
        </p:spPr>
        <p:txBody>
          <a:bodyPr wrap="square" lIns="0" tIns="0" rIns="0" bIns="0" rtlCol="0"/>
          <a:lstStyle/>
          <a:p/>
        </p:txBody>
      </p:sp>
      <p:sp>
        <p:nvSpPr>
          <p:cNvPr id="9" name="object 9"/>
          <p:cNvSpPr txBox="1"/>
          <p:nvPr/>
        </p:nvSpPr>
        <p:spPr>
          <a:xfrm>
            <a:off x="1045210" y="4799965"/>
            <a:ext cx="24638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节能工作凭经验，难以发现节能潜力</a:t>
            </a:r>
            <a:endParaRPr sz="1200">
              <a:latin typeface="微软雅黑" panose="020B0503020204020204" charset="-122"/>
              <a:cs typeface="微软雅黑" panose="020B0503020204020204" charset="-122"/>
            </a:endParaRPr>
          </a:p>
        </p:txBody>
      </p:sp>
      <p:sp>
        <p:nvSpPr>
          <p:cNvPr id="10" name="object 10"/>
          <p:cNvSpPr txBox="1"/>
          <p:nvPr/>
        </p:nvSpPr>
        <p:spPr>
          <a:xfrm>
            <a:off x="768095" y="3884676"/>
            <a:ext cx="3016250" cy="490855"/>
          </a:xfrm>
          <a:prstGeom prst="rect">
            <a:avLst/>
          </a:prstGeom>
          <a:solidFill>
            <a:srgbClr val="C00000"/>
          </a:solidFill>
        </p:spPr>
        <p:txBody>
          <a:bodyPr vert="horz" wrap="square" lIns="0" tIns="144145" rIns="0" bIns="0" rtlCol="0">
            <a:spAutoFit/>
          </a:bodyPr>
          <a:lstStyle/>
          <a:p>
            <a:pPr marL="212725">
              <a:lnSpc>
                <a:spcPct val="100000"/>
              </a:lnSpc>
              <a:spcBef>
                <a:spcPts val="1135"/>
              </a:spcBef>
            </a:pPr>
            <a:r>
              <a:rPr sz="1200" b="1" spc="-5" dirty="0">
                <a:solidFill>
                  <a:srgbClr val="FFFFFF"/>
                </a:solidFill>
                <a:latin typeface="微软雅黑" panose="020B0503020204020204" charset="-122"/>
                <a:cs typeface="微软雅黑" panose="020B0503020204020204" charset="-122"/>
              </a:rPr>
              <a:t>用能数据碎片化，缺乏有效的数据支撑</a:t>
            </a:r>
            <a:endParaRPr sz="1200">
              <a:latin typeface="微软雅黑" panose="020B0503020204020204" charset="-122"/>
              <a:cs typeface="微软雅黑" panose="020B0503020204020204" charset="-122"/>
            </a:endParaRPr>
          </a:p>
        </p:txBody>
      </p:sp>
      <p:sp>
        <p:nvSpPr>
          <p:cNvPr id="11" name="object 11"/>
          <p:cNvSpPr/>
          <p:nvPr/>
        </p:nvSpPr>
        <p:spPr>
          <a:xfrm>
            <a:off x="774191" y="3151632"/>
            <a:ext cx="3009900" cy="403860"/>
          </a:xfrm>
          <a:custGeom>
            <a:avLst/>
            <a:gdLst/>
            <a:ahLst/>
            <a:cxnLst/>
            <a:rect l="l" t="t" r="r" b="b"/>
            <a:pathLst>
              <a:path w="3009900" h="403860">
                <a:moveTo>
                  <a:pt x="2942844" y="403860"/>
                </a:moveTo>
                <a:lnTo>
                  <a:pt x="68579" y="403860"/>
                </a:lnTo>
                <a:lnTo>
                  <a:pt x="41964" y="398849"/>
                </a:lnTo>
                <a:lnTo>
                  <a:pt x="20283" y="384529"/>
                </a:lnTo>
                <a:lnTo>
                  <a:pt x="5606" y="363110"/>
                </a:lnTo>
                <a:lnTo>
                  <a:pt x="0" y="336804"/>
                </a:lnTo>
                <a:lnTo>
                  <a:pt x="0" y="67056"/>
                </a:lnTo>
                <a:lnTo>
                  <a:pt x="5606" y="40785"/>
                </a:lnTo>
                <a:lnTo>
                  <a:pt x="20283" y="19378"/>
                </a:lnTo>
                <a:lnTo>
                  <a:pt x="41964" y="5046"/>
                </a:lnTo>
                <a:lnTo>
                  <a:pt x="68579" y="0"/>
                </a:lnTo>
                <a:lnTo>
                  <a:pt x="2942844" y="0"/>
                </a:lnTo>
                <a:lnTo>
                  <a:pt x="2969150" y="5046"/>
                </a:lnTo>
                <a:lnTo>
                  <a:pt x="2990569" y="19378"/>
                </a:lnTo>
                <a:lnTo>
                  <a:pt x="3004889" y="40785"/>
                </a:lnTo>
                <a:lnTo>
                  <a:pt x="3009899" y="67056"/>
                </a:lnTo>
                <a:lnTo>
                  <a:pt x="3009899" y="336804"/>
                </a:lnTo>
                <a:lnTo>
                  <a:pt x="3004889" y="363110"/>
                </a:lnTo>
                <a:lnTo>
                  <a:pt x="2990569" y="384529"/>
                </a:lnTo>
                <a:lnTo>
                  <a:pt x="2969150" y="398849"/>
                </a:lnTo>
                <a:lnTo>
                  <a:pt x="2942844" y="403860"/>
                </a:lnTo>
                <a:close/>
              </a:path>
            </a:pathLst>
          </a:custGeom>
          <a:solidFill>
            <a:srgbClr val="C00000"/>
          </a:solidFill>
        </p:spPr>
        <p:txBody>
          <a:bodyPr wrap="square" lIns="0" tIns="0" rIns="0" bIns="0" rtlCol="0"/>
          <a:lstStyle/>
          <a:p/>
        </p:txBody>
      </p:sp>
      <p:sp>
        <p:nvSpPr>
          <p:cNvPr id="12" name="object 12"/>
          <p:cNvSpPr txBox="1"/>
          <p:nvPr/>
        </p:nvSpPr>
        <p:spPr>
          <a:xfrm>
            <a:off x="968375" y="3232505"/>
            <a:ext cx="26162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用能管理能力弱，能耗情况掌握不清晰</a:t>
            </a:r>
            <a:endParaRPr sz="1200">
              <a:latin typeface="微软雅黑" panose="020B0503020204020204" charset="-122"/>
              <a:cs typeface="微软雅黑" panose="020B0503020204020204" charset="-122"/>
            </a:endParaRPr>
          </a:p>
        </p:txBody>
      </p:sp>
      <p:sp>
        <p:nvSpPr>
          <p:cNvPr id="13" name="object 13"/>
          <p:cNvSpPr/>
          <p:nvPr/>
        </p:nvSpPr>
        <p:spPr>
          <a:xfrm>
            <a:off x="644525" y="2684462"/>
            <a:ext cx="3254375" cy="2819400"/>
          </a:xfrm>
          <a:custGeom>
            <a:avLst/>
            <a:gdLst/>
            <a:ahLst/>
            <a:cxnLst/>
            <a:rect l="l" t="t" r="r" b="b"/>
            <a:pathLst>
              <a:path w="3254375" h="2819400">
                <a:moveTo>
                  <a:pt x="3190913" y="12700"/>
                </a:moveTo>
                <a:lnTo>
                  <a:pt x="63461" y="12700"/>
                </a:lnTo>
                <a:lnTo>
                  <a:pt x="68694" y="0"/>
                </a:lnTo>
                <a:lnTo>
                  <a:pt x="3185680" y="0"/>
                </a:lnTo>
                <a:lnTo>
                  <a:pt x="3190913" y="12700"/>
                </a:lnTo>
                <a:close/>
              </a:path>
              <a:path w="3254375" h="2819400">
                <a:moveTo>
                  <a:pt x="81279" y="25400"/>
                </a:moveTo>
                <a:lnTo>
                  <a:pt x="44132" y="25400"/>
                </a:lnTo>
                <a:lnTo>
                  <a:pt x="48717" y="12700"/>
                </a:lnTo>
                <a:lnTo>
                  <a:pt x="86359" y="12700"/>
                </a:lnTo>
                <a:lnTo>
                  <a:pt x="81279" y="25400"/>
                </a:lnTo>
                <a:close/>
              </a:path>
              <a:path w="3254375" h="2819400">
                <a:moveTo>
                  <a:pt x="3210242" y="25400"/>
                </a:moveTo>
                <a:lnTo>
                  <a:pt x="3173095" y="25400"/>
                </a:lnTo>
                <a:lnTo>
                  <a:pt x="3168015" y="12700"/>
                </a:lnTo>
                <a:lnTo>
                  <a:pt x="3205657" y="12700"/>
                </a:lnTo>
                <a:lnTo>
                  <a:pt x="3210242" y="25400"/>
                </a:lnTo>
                <a:close/>
              </a:path>
              <a:path w="3254375" h="2819400">
                <a:moveTo>
                  <a:pt x="59943" y="38100"/>
                </a:moveTo>
                <a:lnTo>
                  <a:pt x="31508" y="38100"/>
                </a:lnTo>
                <a:lnTo>
                  <a:pt x="35521" y="25400"/>
                </a:lnTo>
                <a:lnTo>
                  <a:pt x="64325" y="25400"/>
                </a:lnTo>
                <a:lnTo>
                  <a:pt x="59943" y="38100"/>
                </a:lnTo>
                <a:close/>
              </a:path>
              <a:path w="3254375" h="2819400">
                <a:moveTo>
                  <a:pt x="3222866" y="38100"/>
                </a:moveTo>
                <a:lnTo>
                  <a:pt x="3194430" y="38100"/>
                </a:lnTo>
                <a:lnTo>
                  <a:pt x="3190049" y="25400"/>
                </a:lnTo>
                <a:lnTo>
                  <a:pt x="3218853" y="25400"/>
                </a:lnTo>
                <a:lnTo>
                  <a:pt x="3222866" y="38100"/>
                </a:lnTo>
                <a:close/>
              </a:path>
              <a:path w="3254375" h="2819400">
                <a:moveTo>
                  <a:pt x="45453" y="50800"/>
                </a:moveTo>
                <a:lnTo>
                  <a:pt x="20713" y="50800"/>
                </a:lnTo>
                <a:lnTo>
                  <a:pt x="24091" y="38100"/>
                </a:lnTo>
                <a:lnTo>
                  <a:pt x="49148" y="38100"/>
                </a:lnTo>
                <a:lnTo>
                  <a:pt x="45453" y="50800"/>
                </a:lnTo>
                <a:close/>
              </a:path>
              <a:path w="3254375" h="2819400">
                <a:moveTo>
                  <a:pt x="3233661" y="50800"/>
                </a:moveTo>
                <a:lnTo>
                  <a:pt x="3208921" y="50800"/>
                </a:lnTo>
                <a:lnTo>
                  <a:pt x="3205226" y="38100"/>
                </a:lnTo>
                <a:lnTo>
                  <a:pt x="3230283" y="38100"/>
                </a:lnTo>
                <a:lnTo>
                  <a:pt x="3233661" y="50800"/>
                </a:lnTo>
                <a:close/>
              </a:path>
              <a:path w="3254375" h="2819400">
                <a:moveTo>
                  <a:pt x="36372" y="63500"/>
                </a:moveTo>
                <a:lnTo>
                  <a:pt x="11963" y="63500"/>
                </a:lnTo>
                <a:lnTo>
                  <a:pt x="14643" y="50800"/>
                </a:lnTo>
                <a:lnTo>
                  <a:pt x="39496" y="50800"/>
                </a:lnTo>
                <a:lnTo>
                  <a:pt x="36372" y="63500"/>
                </a:lnTo>
                <a:close/>
              </a:path>
              <a:path w="3254375" h="2819400">
                <a:moveTo>
                  <a:pt x="3242411" y="63500"/>
                </a:moveTo>
                <a:lnTo>
                  <a:pt x="3218002" y="63500"/>
                </a:lnTo>
                <a:lnTo>
                  <a:pt x="3214878" y="50800"/>
                </a:lnTo>
                <a:lnTo>
                  <a:pt x="3239731" y="50800"/>
                </a:lnTo>
                <a:lnTo>
                  <a:pt x="3242411" y="63500"/>
                </a:lnTo>
                <a:close/>
              </a:path>
              <a:path w="3254375" h="2819400">
                <a:moveTo>
                  <a:pt x="29019" y="76200"/>
                </a:moveTo>
                <a:lnTo>
                  <a:pt x="7353" y="76200"/>
                </a:lnTo>
                <a:lnTo>
                  <a:pt x="9537" y="63500"/>
                </a:lnTo>
                <a:lnTo>
                  <a:pt x="31495" y="63500"/>
                </a:lnTo>
                <a:lnTo>
                  <a:pt x="29019" y="76200"/>
                </a:lnTo>
                <a:close/>
              </a:path>
              <a:path w="3254375" h="2819400">
                <a:moveTo>
                  <a:pt x="3247021" y="76200"/>
                </a:moveTo>
                <a:lnTo>
                  <a:pt x="3225355" y="76200"/>
                </a:lnTo>
                <a:lnTo>
                  <a:pt x="3222879" y="63500"/>
                </a:lnTo>
                <a:lnTo>
                  <a:pt x="3244837" y="63500"/>
                </a:lnTo>
                <a:lnTo>
                  <a:pt x="3247021" y="76200"/>
                </a:lnTo>
                <a:close/>
              </a:path>
              <a:path w="3254375" h="2819400">
                <a:moveTo>
                  <a:pt x="23571" y="88900"/>
                </a:moveTo>
                <a:lnTo>
                  <a:pt x="3809" y="88900"/>
                </a:lnTo>
                <a:lnTo>
                  <a:pt x="5448" y="76200"/>
                </a:lnTo>
                <a:lnTo>
                  <a:pt x="25323" y="76200"/>
                </a:lnTo>
                <a:lnTo>
                  <a:pt x="23571" y="88900"/>
                </a:lnTo>
                <a:close/>
              </a:path>
              <a:path w="3254375" h="2819400">
                <a:moveTo>
                  <a:pt x="3250565" y="88900"/>
                </a:moveTo>
                <a:lnTo>
                  <a:pt x="3230803" y="88900"/>
                </a:lnTo>
                <a:lnTo>
                  <a:pt x="3229051" y="76200"/>
                </a:lnTo>
                <a:lnTo>
                  <a:pt x="3248926" y="76200"/>
                </a:lnTo>
                <a:lnTo>
                  <a:pt x="3250565" y="88900"/>
                </a:lnTo>
                <a:close/>
              </a:path>
              <a:path w="3254375" h="2819400">
                <a:moveTo>
                  <a:pt x="20256" y="101600"/>
                </a:moveTo>
                <a:lnTo>
                  <a:pt x="1396" y="101600"/>
                </a:lnTo>
                <a:lnTo>
                  <a:pt x="2463" y="88900"/>
                </a:lnTo>
                <a:lnTo>
                  <a:pt x="21170" y="88900"/>
                </a:lnTo>
                <a:lnTo>
                  <a:pt x="20256" y="101600"/>
                </a:lnTo>
                <a:close/>
              </a:path>
              <a:path w="3254375" h="2819400">
                <a:moveTo>
                  <a:pt x="3252978" y="101600"/>
                </a:moveTo>
                <a:lnTo>
                  <a:pt x="3234182" y="101600"/>
                </a:lnTo>
                <a:lnTo>
                  <a:pt x="3233292" y="88900"/>
                </a:lnTo>
                <a:lnTo>
                  <a:pt x="3251911" y="88900"/>
                </a:lnTo>
                <a:lnTo>
                  <a:pt x="3252978" y="101600"/>
                </a:lnTo>
                <a:close/>
              </a:path>
              <a:path w="3254375" h="2819400">
                <a:moveTo>
                  <a:pt x="19189" y="114300"/>
                </a:moveTo>
                <a:lnTo>
                  <a:pt x="152" y="114300"/>
                </a:lnTo>
                <a:lnTo>
                  <a:pt x="622" y="101600"/>
                </a:lnTo>
                <a:lnTo>
                  <a:pt x="19596" y="101600"/>
                </a:lnTo>
                <a:lnTo>
                  <a:pt x="19189" y="114300"/>
                </a:lnTo>
                <a:close/>
              </a:path>
              <a:path w="3254375" h="2819400">
                <a:moveTo>
                  <a:pt x="3254222" y="2705100"/>
                </a:moveTo>
                <a:lnTo>
                  <a:pt x="3235185" y="2705100"/>
                </a:lnTo>
                <a:lnTo>
                  <a:pt x="3235210" y="114300"/>
                </a:lnTo>
                <a:lnTo>
                  <a:pt x="3234829" y="101600"/>
                </a:lnTo>
                <a:lnTo>
                  <a:pt x="3253752" y="101600"/>
                </a:lnTo>
                <a:lnTo>
                  <a:pt x="3254222" y="114300"/>
                </a:lnTo>
                <a:lnTo>
                  <a:pt x="3254375" y="114300"/>
                </a:lnTo>
                <a:lnTo>
                  <a:pt x="3254375" y="2692400"/>
                </a:lnTo>
                <a:lnTo>
                  <a:pt x="3254222" y="2705100"/>
                </a:lnTo>
                <a:close/>
              </a:path>
              <a:path w="3254375" h="2819400">
                <a:moveTo>
                  <a:pt x="19164" y="2705100"/>
                </a:moveTo>
                <a:lnTo>
                  <a:pt x="152" y="2705100"/>
                </a:lnTo>
                <a:lnTo>
                  <a:pt x="0" y="2692400"/>
                </a:lnTo>
                <a:lnTo>
                  <a:pt x="0" y="114300"/>
                </a:lnTo>
                <a:lnTo>
                  <a:pt x="19050" y="114300"/>
                </a:lnTo>
                <a:lnTo>
                  <a:pt x="19164" y="2705100"/>
                </a:lnTo>
                <a:close/>
              </a:path>
              <a:path w="3254375" h="2819400">
                <a:moveTo>
                  <a:pt x="20193" y="2717800"/>
                </a:moveTo>
                <a:lnTo>
                  <a:pt x="1396" y="2717800"/>
                </a:lnTo>
                <a:lnTo>
                  <a:pt x="622" y="2705100"/>
                </a:lnTo>
                <a:lnTo>
                  <a:pt x="19545" y="2705100"/>
                </a:lnTo>
                <a:lnTo>
                  <a:pt x="20193" y="2717800"/>
                </a:lnTo>
                <a:close/>
              </a:path>
              <a:path w="3254375" h="2819400">
                <a:moveTo>
                  <a:pt x="3252978" y="2717800"/>
                </a:moveTo>
                <a:lnTo>
                  <a:pt x="3234118" y="2717800"/>
                </a:lnTo>
                <a:lnTo>
                  <a:pt x="3234778" y="2705100"/>
                </a:lnTo>
                <a:lnTo>
                  <a:pt x="3253752" y="2705100"/>
                </a:lnTo>
                <a:lnTo>
                  <a:pt x="3252978" y="2717800"/>
                </a:lnTo>
                <a:close/>
              </a:path>
              <a:path w="3254375" h="2819400">
                <a:moveTo>
                  <a:pt x="23710" y="2730500"/>
                </a:moveTo>
                <a:lnTo>
                  <a:pt x="3809" y="2730500"/>
                </a:lnTo>
                <a:lnTo>
                  <a:pt x="2463" y="2717800"/>
                </a:lnTo>
                <a:lnTo>
                  <a:pt x="22212" y="2717800"/>
                </a:lnTo>
                <a:lnTo>
                  <a:pt x="23710" y="2730500"/>
                </a:lnTo>
                <a:close/>
              </a:path>
              <a:path w="3254375" h="2819400">
                <a:moveTo>
                  <a:pt x="3250565" y="2730500"/>
                </a:moveTo>
                <a:lnTo>
                  <a:pt x="3230664" y="2730500"/>
                </a:lnTo>
                <a:lnTo>
                  <a:pt x="3232048" y="2717800"/>
                </a:lnTo>
                <a:lnTo>
                  <a:pt x="3251911" y="2717800"/>
                </a:lnTo>
                <a:lnTo>
                  <a:pt x="3250565" y="2730500"/>
                </a:lnTo>
                <a:close/>
              </a:path>
              <a:path w="3254375" h="2819400">
                <a:moveTo>
                  <a:pt x="27165" y="2743200"/>
                </a:moveTo>
                <a:lnTo>
                  <a:pt x="7353" y="2743200"/>
                </a:lnTo>
                <a:lnTo>
                  <a:pt x="5448" y="2730500"/>
                </a:lnTo>
                <a:lnTo>
                  <a:pt x="25171" y="2730500"/>
                </a:lnTo>
                <a:lnTo>
                  <a:pt x="27165" y="2743200"/>
                </a:lnTo>
                <a:close/>
              </a:path>
              <a:path w="3254375" h="2819400">
                <a:moveTo>
                  <a:pt x="3247021" y="2743200"/>
                </a:moveTo>
                <a:lnTo>
                  <a:pt x="3227209" y="2743200"/>
                </a:lnTo>
                <a:lnTo>
                  <a:pt x="3229203" y="2730500"/>
                </a:lnTo>
                <a:lnTo>
                  <a:pt x="3248926" y="2730500"/>
                </a:lnTo>
                <a:lnTo>
                  <a:pt x="3247021" y="2743200"/>
                </a:lnTo>
                <a:close/>
              </a:path>
              <a:path w="3254375" h="2819400">
                <a:moveTo>
                  <a:pt x="33959" y="2755900"/>
                </a:moveTo>
                <a:lnTo>
                  <a:pt x="11963" y="2755900"/>
                </a:lnTo>
                <a:lnTo>
                  <a:pt x="9537" y="2743200"/>
                </a:lnTo>
                <a:lnTo>
                  <a:pt x="31267" y="2743200"/>
                </a:lnTo>
                <a:lnTo>
                  <a:pt x="33959" y="2755900"/>
                </a:lnTo>
                <a:close/>
              </a:path>
              <a:path w="3254375" h="2819400">
                <a:moveTo>
                  <a:pt x="3242411" y="2755900"/>
                </a:moveTo>
                <a:lnTo>
                  <a:pt x="3220415" y="2755900"/>
                </a:lnTo>
                <a:lnTo>
                  <a:pt x="3223107" y="2743200"/>
                </a:lnTo>
                <a:lnTo>
                  <a:pt x="3244837" y="2743200"/>
                </a:lnTo>
                <a:lnTo>
                  <a:pt x="3242411" y="2755900"/>
                </a:lnTo>
                <a:close/>
              </a:path>
              <a:path w="3254375" h="2819400">
                <a:moveTo>
                  <a:pt x="42532" y="2768600"/>
                </a:moveTo>
                <a:lnTo>
                  <a:pt x="20713" y="2768600"/>
                </a:lnTo>
                <a:lnTo>
                  <a:pt x="17564" y="2755900"/>
                </a:lnTo>
                <a:lnTo>
                  <a:pt x="39217" y="2755900"/>
                </a:lnTo>
                <a:lnTo>
                  <a:pt x="42532" y="2768600"/>
                </a:lnTo>
                <a:close/>
              </a:path>
              <a:path w="3254375" h="2819400">
                <a:moveTo>
                  <a:pt x="3233661" y="2768600"/>
                </a:moveTo>
                <a:lnTo>
                  <a:pt x="3211842" y="2768600"/>
                </a:lnTo>
                <a:lnTo>
                  <a:pt x="3215157" y="2755900"/>
                </a:lnTo>
                <a:lnTo>
                  <a:pt x="3236810" y="2755900"/>
                </a:lnTo>
                <a:lnTo>
                  <a:pt x="3233661" y="2768600"/>
                </a:lnTo>
                <a:close/>
              </a:path>
              <a:path w="3254375" h="2819400">
                <a:moveTo>
                  <a:pt x="56438" y="2781300"/>
                </a:moveTo>
                <a:lnTo>
                  <a:pt x="27698" y="2781300"/>
                </a:lnTo>
                <a:lnTo>
                  <a:pt x="24091" y="2768600"/>
                </a:lnTo>
                <a:lnTo>
                  <a:pt x="52374" y="2768600"/>
                </a:lnTo>
                <a:lnTo>
                  <a:pt x="56438" y="2781300"/>
                </a:lnTo>
                <a:close/>
              </a:path>
              <a:path w="3254375" h="2819400">
                <a:moveTo>
                  <a:pt x="3226676" y="2781300"/>
                </a:moveTo>
                <a:lnTo>
                  <a:pt x="3197936" y="2781300"/>
                </a:lnTo>
                <a:lnTo>
                  <a:pt x="3202000" y="2768600"/>
                </a:lnTo>
                <a:lnTo>
                  <a:pt x="3230283" y="2768600"/>
                </a:lnTo>
                <a:lnTo>
                  <a:pt x="3226676" y="2781300"/>
                </a:lnTo>
                <a:close/>
              </a:path>
              <a:path w="3254375" h="2819400">
                <a:moveTo>
                  <a:pt x="72758" y="2794000"/>
                </a:moveTo>
                <a:lnTo>
                  <a:pt x="39738" y="2794000"/>
                </a:lnTo>
                <a:lnTo>
                  <a:pt x="35521" y="2781300"/>
                </a:lnTo>
                <a:lnTo>
                  <a:pt x="68084" y="2781300"/>
                </a:lnTo>
                <a:lnTo>
                  <a:pt x="72758" y="2794000"/>
                </a:lnTo>
                <a:close/>
              </a:path>
              <a:path w="3254375" h="2819400">
                <a:moveTo>
                  <a:pt x="3214636" y="2794000"/>
                </a:moveTo>
                <a:lnTo>
                  <a:pt x="3181616" y="2794000"/>
                </a:lnTo>
                <a:lnTo>
                  <a:pt x="3186290" y="2781300"/>
                </a:lnTo>
                <a:lnTo>
                  <a:pt x="3218853" y="2781300"/>
                </a:lnTo>
                <a:lnTo>
                  <a:pt x="3214636" y="2794000"/>
                </a:lnTo>
                <a:close/>
              </a:path>
              <a:path w="3254375" h="2819400">
                <a:moveTo>
                  <a:pt x="121526" y="2806700"/>
                </a:moveTo>
                <a:lnTo>
                  <a:pt x="58381" y="2806700"/>
                </a:lnTo>
                <a:lnTo>
                  <a:pt x="53467" y="2794000"/>
                </a:lnTo>
                <a:lnTo>
                  <a:pt x="115773" y="2794000"/>
                </a:lnTo>
                <a:lnTo>
                  <a:pt x="121526" y="2806700"/>
                </a:lnTo>
                <a:close/>
              </a:path>
              <a:path w="3254375" h="2819400">
                <a:moveTo>
                  <a:pt x="3195993" y="2806700"/>
                </a:moveTo>
                <a:lnTo>
                  <a:pt x="3132848" y="2806700"/>
                </a:lnTo>
                <a:lnTo>
                  <a:pt x="3138601" y="2794000"/>
                </a:lnTo>
                <a:lnTo>
                  <a:pt x="3200908" y="2794000"/>
                </a:lnTo>
                <a:lnTo>
                  <a:pt x="3195993" y="2806700"/>
                </a:lnTo>
                <a:close/>
              </a:path>
              <a:path w="3254375" h="2819400">
                <a:moveTo>
                  <a:pt x="3169145" y="2819400"/>
                </a:moveTo>
                <a:lnTo>
                  <a:pt x="85229" y="2819400"/>
                </a:lnTo>
                <a:lnTo>
                  <a:pt x="79590" y="2806700"/>
                </a:lnTo>
                <a:lnTo>
                  <a:pt x="3174784" y="2806700"/>
                </a:lnTo>
                <a:lnTo>
                  <a:pt x="3169145" y="2819400"/>
                </a:lnTo>
                <a:close/>
              </a:path>
            </a:pathLst>
          </a:custGeom>
          <a:solidFill>
            <a:srgbClr val="C00000"/>
          </a:solidFill>
        </p:spPr>
        <p:txBody>
          <a:bodyPr wrap="square" lIns="0" tIns="0" rIns="0" bIns="0" rtlCol="0"/>
          <a:lstStyle/>
          <a:p/>
        </p:txBody>
      </p:sp>
      <p:sp>
        <p:nvSpPr>
          <p:cNvPr id="14" name="object 14"/>
          <p:cNvSpPr txBox="1"/>
          <p:nvPr/>
        </p:nvSpPr>
        <p:spPr>
          <a:xfrm>
            <a:off x="5365750" y="3943984"/>
            <a:ext cx="2259965" cy="268605"/>
          </a:xfrm>
          <a:prstGeom prst="rect">
            <a:avLst/>
          </a:prstGeom>
        </p:spPr>
        <p:txBody>
          <a:bodyPr vert="horz" wrap="square" lIns="0" tIns="12065" rIns="0" bIns="0" rtlCol="0">
            <a:spAutoFit/>
          </a:bodyPr>
          <a:lstStyle/>
          <a:p>
            <a:pPr marL="12700">
              <a:lnSpc>
                <a:spcPct val="100000"/>
              </a:lnSpc>
              <a:spcBef>
                <a:spcPts val="95"/>
              </a:spcBef>
            </a:pPr>
            <a:r>
              <a:rPr sz="1600" b="1" u="sng" spc="-25" dirty="0">
                <a:solidFill>
                  <a:srgbClr val="C00000"/>
                </a:solidFill>
                <a:uFill>
                  <a:solidFill>
                    <a:srgbClr val="C00000"/>
                  </a:solidFill>
                </a:uFill>
                <a:latin typeface="微软雅黑" panose="020B0503020204020204" charset="-122"/>
                <a:cs typeface="微软雅黑" panose="020B0503020204020204" charset="-122"/>
              </a:rPr>
              <a:t>全面精细化能源数据管理</a:t>
            </a:r>
            <a:endParaRPr sz="1600">
              <a:latin typeface="微软雅黑" panose="020B0503020204020204" charset="-122"/>
              <a:cs typeface="微软雅黑" panose="020B0503020204020204" charset="-122"/>
            </a:endParaRPr>
          </a:p>
        </p:txBody>
      </p:sp>
      <p:grpSp>
        <p:nvGrpSpPr>
          <p:cNvPr id="15" name="object 15"/>
          <p:cNvGrpSpPr/>
          <p:nvPr/>
        </p:nvGrpSpPr>
        <p:grpSpPr>
          <a:xfrm>
            <a:off x="4027487" y="3838397"/>
            <a:ext cx="471170" cy="518159"/>
            <a:chOff x="4027487" y="3838397"/>
            <a:chExt cx="471170" cy="518159"/>
          </a:xfrm>
        </p:grpSpPr>
        <p:sp>
          <p:nvSpPr>
            <p:cNvPr id="16" name="object 16"/>
            <p:cNvSpPr/>
            <p:nvPr/>
          </p:nvSpPr>
          <p:spPr>
            <a:xfrm>
              <a:off x="4034027" y="3854195"/>
              <a:ext cx="455930" cy="486409"/>
            </a:xfrm>
            <a:custGeom>
              <a:avLst/>
              <a:gdLst/>
              <a:ahLst/>
              <a:cxnLst/>
              <a:rect l="l" t="t" r="r" b="b"/>
              <a:pathLst>
                <a:path w="455929" h="486410">
                  <a:moveTo>
                    <a:pt x="227075" y="486155"/>
                  </a:moveTo>
                  <a:lnTo>
                    <a:pt x="227075" y="364236"/>
                  </a:lnTo>
                  <a:lnTo>
                    <a:pt x="0" y="364236"/>
                  </a:lnTo>
                  <a:lnTo>
                    <a:pt x="0" y="121919"/>
                  </a:lnTo>
                  <a:lnTo>
                    <a:pt x="227075" y="121919"/>
                  </a:lnTo>
                  <a:lnTo>
                    <a:pt x="227075" y="0"/>
                  </a:lnTo>
                  <a:lnTo>
                    <a:pt x="455675" y="243839"/>
                  </a:lnTo>
                  <a:lnTo>
                    <a:pt x="227075" y="486155"/>
                  </a:lnTo>
                  <a:close/>
                </a:path>
              </a:pathLst>
            </a:custGeom>
            <a:solidFill>
              <a:srgbClr val="006CB8"/>
            </a:solidFill>
          </p:spPr>
          <p:txBody>
            <a:bodyPr wrap="square" lIns="0" tIns="0" rIns="0" bIns="0" rtlCol="0"/>
            <a:lstStyle/>
            <a:p/>
          </p:txBody>
        </p:sp>
        <p:sp>
          <p:nvSpPr>
            <p:cNvPr id="17" name="object 17"/>
            <p:cNvSpPr/>
            <p:nvPr/>
          </p:nvSpPr>
          <p:spPr>
            <a:xfrm>
              <a:off x="4027487" y="3838397"/>
              <a:ext cx="471170" cy="518159"/>
            </a:xfrm>
            <a:custGeom>
              <a:avLst/>
              <a:gdLst/>
              <a:ahLst/>
              <a:cxnLst/>
              <a:rect l="l" t="t" r="r" b="b"/>
              <a:pathLst>
                <a:path w="471170" h="518160">
                  <a:moveTo>
                    <a:pt x="227799" y="137490"/>
                  </a:moveTo>
                  <a:lnTo>
                    <a:pt x="227799" y="0"/>
                  </a:lnTo>
                  <a:lnTo>
                    <a:pt x="242855" y="16052"/>
                  </a:lnTo>
                  <a:lnTo>
                    <a:pt x="240499" y="16052"/>
                  </a:lnTo>
                  <a:lnTo>
                    <a:pt x="229527" y="20396"/>
                  </a:lnTo>
                  <a:lnTo>
                    <a:pt x="240499" y="32095"/>
                  </a:lnTo>
                  <a:lnTo>
                    <a:pt x="240499" y="131140"/>
                  </a:lnTo>
                  <a:lnTo>
                    <a:pt x="234149" y="131140"/>
                  </a:lnTo>
                  <a:lnTo>
                    <a:pt x="227799" y="137490"/>
                  </a:lnTo>
                  <a:close/>
                </a:path>
                <a:path w="471170" h="518160">
                  <a:moveTo>
                    <a:pt x="240499" y="32095"/>
                  </a:moveTo>
                  <a:lnTo>
                    <a:pt x="229527" y="20396"/>
                  </a:lnTo>
                  <a:lnTo>
                    <a:pt x="240499" y="16052"/>
                  </a:lnTo>
                  <a:lnTo>
                    <a:pt x="240499" y="32095"/>
                  </a:lnTo>
                  <a:close/>
                </a:path>
                <a:path w="471170" h="518160">
                  <a:moveTo>
                    <a:pt x="453253" y="258940"/>
                  </a:moveTo>
                  <a:lnTo>
                    <a:pt x="240499" y="32095"/>
                  </a:lnTo>
                  <a:lnTo>
                    <a:pt x="240499" y="16052"/>
                  </a:lnTo>
                  <a:lnTo>
                    <a:pt x="242855" y="16052"/>
                  </a:lnTo>
                  <a:lnTo>
                    <a:pt x="466588" y="254596"/>
                  </a:lnTo>
                  <a:lnTo>
                    <a:pt x="457326" y="254596"/>
                  </a:lnTo>
                  <a:lnTo>
                    <a:pt x="453253" y="258940"/>
                  </a:lnTo>
                  <a:close/>
                </a:path>
                <a:path w="471170" h="518160">
                  <a:moveTo>
                    <a:pt x="227799" y="386740"/>
                  </a:moveTo>
                  <a:lnTo>
                    <a:pt x="0" y="386740"/>
                  </a:lnTo>
                  <a:lnTo>
                    <a:pt x="0" y="131140"/>
                  </a:lnTo>
                  <a:lnTo>
                    <a:pt x="227799" y="131140"/>
                  </a:lnTo>
                  <a:lnTo>
                    <a:pt x="227799" y="137490"/>
                  </a:lnTo>
                  <a:lnTo>
                    <a:pt x="12700" y="137490"/>
                  </a:lnTo>
                  <a:lnTo>
                    <a:pt x="6350" y="143840"/>
                  </a:lnTo>
                  <a:lnTo>
                    <a:pt x="12700" y="143840"/>
                  </a:lnTo>
                  <a:lnTo>
                    <a:pt x="12700" y="374040"/>
                  </a:lnTo>
                  <a:lnTo>
                    <a:pt x="6350" y="374040"/>
                  </a:lnTo>
                  <a:lnTo>
                    <a:pt x="12700" y="380390"/>
                  </a:lnTo>
                  <a:lnTo>
                    <a:pt x="227799" y="380390"/>
                  </a:lnTo>
                  <a:lnTo>
                    <a:pt x="227799" y="386740"/>
                  </a:lnTo>
                  <a:close/>
                </a:path>
                <a:path w="471170" h="518160">
                  <a:moveTo>
                    <a:pt x="240499" y="143840"/>
                  </a:moveTo>
                  <a:lnTo>
                    <a:pt x="12700" y="143840"/>
                  </a:lnTo>
                  <a:lnTo>
                    <a:pt x="12700" y="137490"/>
                  </a:lnTo>
                  <a:lnTo>
                    <a:pt x="227799" y="137490"/>
                  </a:lnTo>
                  <a:lnTo>
                    <a:pt x="234149" y="131140"/>
                  </a:lnTo>
                  <a:lnTo>
                    <a:pt x="240499" y="131140"/>
                  </a:lnTo>
                  <a:lnTo>
                    <a:pt x="240499" y="143840"/>
                  </a:lnTo>
                  <a:close/>
                </a:path>
                <a:path w="471170" h="518160">
                  <a:moveTo>
                    <a:pt x="12700" y="143840"/>
                  </a:moveTo>
                  <a:lnTo>
                    <a:pt x="6350" y="143840"/>
                  </a:lnTo>
                  <a:lnTo>
                    <a:pt x="12700" y="137490"/>
                  </a:lnTo>
                  <a:lnTo>
                    <a:pt x="12700" y="143840"/>
                  </a:lnTo>
                  <a:close/>
                </a:path>
                <a:path w="471170" h="518160">
                  <a:moveTo>
                    <a:pt x="457326" y="263283"/>
                  </a:moveTo>
                  <a:lnTo>
                    <a:pt x="453253" y="258940"/>
                  </a:lnTo>
                  <a:lnTo>
                    <a:pt x="457326" y="254596"/>
                  </a:lnTo>
                  <a:lnTo>
                    <a:pt x="457326" y="263283"/>
                  </a:lnTo>
                  <a:close/>
                </a:path>
                <a:path w="471170" h="518160">
                  <a:moveTo>
                    <a:pt x="466588" y="263283"/>
                  </a:moveTo>
                  <a:lnTo>
                    <a:pt x="457326" y="263283"/>
                  </a:lnTo>
                  <a:lnTo>
                    <a:pt x="457326" y="254596"/>
                  </a:lnTo>
                  <a:lnTo>
                    <a:pt x="466588" y="254596"/>
                  </a:lnTo>
                  <a:lnTo>
                    <a:pt x="470662" y="258940"/>
                  </a:lnTo>
                  <a:lnTo>
                    <a:pt x="466588" y="263283"/>
                  </a:lnTo>
                  <a:close/>
                </a:path>
                <a:path w="471170" h="518160">
                  <a:moveTo>
                    <a:pt x="242855" y="501827"/>
                  </a:moveTo>
                  <a:lnTo>
                    <a:pt x="240499" y="501827"/>
                  </a:lnTo>
                  <a:lnTo>
                    <a:pt x="240499" y="485784"/>
                  </a:lnTo>
                  <a:lnTo>
                    <a:pt x="453253" y="258940"/>
                  </a:lnTo>
                  <a:lnTo>
                    <a:pt x="457326" y="263283"/>
                  </a:lnTo>
                  <a:lnTo>
                    <a:pt x="466588" y="263283"/>
                  </a:lnTo>
                  <a:lnTo>
                    <a:pt x="242855" y="501827"/>
                  </a:lnTo>
                  <a:close/>
                </a:path>
                <a:path w="471170" h="518160">
                  <a:moveTo>
                    <a:pt x="12700" y="380390"/>
                  </a:moveTo>
                  <a:lnTo>
                    <a:pt x="6350" y="374040"/>
                  </a:lnTo>
                  <a:lnTo>
                    <a:pt x="12700" y="374040"/>
                  </a:lnTo>
                  <a:lnTo>
                    <a:pt x="12700" y="380390"/>
                  </a:lnTo>
                  <a:close/>
                </a:path>
                <a:path w="471170" h="518160">
                  <a:moveTo>
                    <a:pt x="240499" y="386740"/>
                  </a:moveTo>
                  <a:lnTo>
                    <a:pt x="234149" y="386740"/>
                  </a:lnTo>
                  <a:lnTo>
                    <a:pt x="227799" y="380390"/>
                  </a:lnTo>
                  <a:lnTo>
                    <a:pt x="12700" y="380390"/>
                  </a:lnTo>
                  <a:lnTo>
                    <a:pt x="12700" y="374040"/>
                  </a:lnTo>
                  <a:lnTo>
                    <a:pt x="240499" y="374040"/>
                  </a:lnTo>
                  <a:lnTo>
                    <a:pt x="240499" y="386740"/>
                  </a:lnTo>
                  <a:close/>
                </a:path>
                <a:path w="471170" h="518160">
                  <a:moveTo>
                    <a:pt x="227799" y="517880"/>
                  </a:moveTo>
                  <a:lnTo>
                    <a:pt x="227799" y="380390"/>
                  </a:lnTo>
                  <a:lnTo>
                    <a:pt x="234149" y="386740"/>
                  </a:lnTo>
                  <a:lnTo>
                    <a:pt x="240499" y="386740"/>
                  </a:lnTo>
                  <a:lnTo>
                    <a:pt x="240499" y="485784"/>
                  </a:lnTo>
                  <a:lnTo>
                    <a:pt x="229527" y="497484"/>
                  </a:lnTo>
                  <a:lnTo>
                    <a:pt x="240499" y="501827"/>
                  </a:lnTo>
                  <a:lnTo>
                    <a:pt x="242855" y="501827"/>
                  </a:lnTo>
                  <a:lnTo>
                    <a:pt x="227799" y="517880"/>
                  </a:lnTo>
                  <a:close/>
                </a:path>
                <a:path w="471170" h="518160">
                  <a:moveTo>
                    <a:pt x="240499" y="501827"/>
                  </a:moveTo>
                  <a:lnTo>
                    <a:pt x="229527" y="497484"/>
                  </a:lnTo>
                  <a:lnTo>
                    <a:pt x="240499" y="485784"/>
                  </a:lnTo>
                  <a:lnTo>
                    <a:pt x="240499" y="501827"/>
                  </a:lnTo>
                  <a:close/>
                </a:path>
              </a:pathLst>
            </a:custGeom>
            <a:solidFill>
              <a:srgbClr val="9FB7FF"/>
            </a:solidFill>
          </p:spPr>
          <p:txBody>
            <a:bodyPr wrap="square" lIns="0" tIns="0" rIns="0" bIns="0" rtlCol="0"/>
            <a:lstStyle/>
            <a:p/>
          </p:txBody>
        </p:sp>
      </p:grpSp>
      <p:grpSp>
        <p:nvGrpSpPr>
          <p:cNvPr id="18" name="object 18"/>
          <p:cNvGrpSpPr/>
          <p:nvPr/>
        </p:nvGrpSpPr>
        <p:grpSpPr>
          <a:xfrm>
            <a:off x="8697912" y="2851213"/>
            <a:ext cx="2387600" cy="878205"/>
            <a:chOff x="8697912" y="2851213"/>
            <a:chExt cx="2387600" cy="878205"/>
          </a:xfrm>
        </p:grpSpPr>
        <p:sp>
          <p:nvSpPr>
            <p:cNvPr id="19" name="object 19"/>
            <p:cNvSpPr/>
            <p:nvPr/>
          </p:nvSpPr>
          <p:spPr>
            <a:xfrm>
              <a:off x="8697912" y="2851213"/>
              <a:ext cx="2387600" cy="826135"/>
            </a:xfrm>
            <a:custGeom>
              <a:avLst/>
              <a:gdLst/>
              <a:ahLst/>
              <a:cxnLst/>
              <a:rect l="l" t="t" r="r" b="b"/>
              <a:pathLst>
                <a:path w="2387600" h="826135">
                  <a:moveTo>
                    <a:pt x="76200" y="374675"/>
                  </a:moveTo>
                  <a:lnTo>
                    <a:pt x="75425" y="370865"/>
                  </a:lnTo>
                  <a:lnTo>
                    <a:pt x="73202" y="359854"/>
                  </a:lnTo>
                  <a:lnTo>
                    <a:pt x="65036" y="347738"/>
                  </a:lnTo>
                  <a:lnTo>
                    <a:pt x="52920" y="339572"/>
                  </a:lnTo>
                  <a:lnTo>
                    <a:pt x="38100" y="336575"/>
                  </a:lnTo>
                  <a:lnTo>
                    <a:pt x="23266" y="339572"/>
                  </a:lnTo>
                  <a:lnTo>
                    <a:pt x="11150" y="347738"/>
                  </a:lnTo>
                  <a:lnTo>
                    <a:pt x="2984" y="359854"/>
                  </a:lnTo>
                  <a:lnTo>
                    <a:pt x="0" y="374675"/>
                  </a:lnTo>
                  <a:lnTo>
                    <a:pt x="2984" y="389509"/>
                  </a:lnTo>
                  <a:lnTo>
                    <a:pt x="11150" y="401624"/>
                  </a:lnTo>
                  <a:lnTo>
                    <a:pt x="23266" y="409790"/>
                  </a:lnTo>
                  <a:lnTo>
                    <a:pt x="38100" y="412775"/>
                  </a:lnTo>
                  <a:lnTo>
                    <a:pt x="52920" y="409790"/>
                  </a:lnTo>
                  <a:lnTo>
                    <a:pt x="65036" y="401624"/>
                  </a:lnTo>
                  <a:lnTo>
                    <a:pt x="73202" y="389509"/>
                  </a:lnTo>
                  <a:lnTo>
                    <a:pt x="75425" y="378485"/>
                  </a:lnTo>
                  <a:lnTo>
                    <a:pt x="76200" y="374675"/>
                  </a:lnTo>
                  <a:close/>
                </a:path>
                <a:path w="2387600" h="826135">
                  <a:moveTo>
                    <a:pt x="121920" y="370865"/>
                  </a:moveTo>
                  <a:lnTo>
                    <a:pt x="91440" y="370865"/>
                  </a:lnTo>
                  <a:lnTo>
                    <a:pt x="91440" y="378485"/>
                  </a:lnTo>
                  <a:lnTo>
                    <a:pt x="121920" y="378485"/>
                  </a:lnTo>
                  <a:lnTo>
                    <a:pt x="121920" y="370865"/>
                  </a:lnTo>
                  <a:close/>
                </a:path>
                <a:path w="2387600" h="826135">
                  <a:moveTo>
                    <a:pt x="175260" y="370865"/>
                  </a:moveTo>
                  <a:lnTo>
                    <a:pt x="144780" y="370865"/>
                  </a:lnTo>
                  <a:lnTo>
                    <a:pt x="144780" y="378485"/>
                  </a:lnTo>
                  <a:lnTo>
                    <a:pt x="175260" y="378485"/>
                  </a:lnTo>
                  <a:lnTo>
                    <a:pt x="175260" y="370865"/>
                  </a:lnTo>
                  <a:close/>
                </a:path>
                <a:path w="2387600" h="826135">
                  <a:moveTo>
                    <a:pt x="228600" y="370865"/>
                  </a:moveTo>
                  <a:lnTo>
                    <a:pt x="198120" y="370865"/>
                  </a:lnTo>
                  <a:lnTo>
                    <a:pt x="198120" y="378485"/>
                  </a:lnTo>
                  <a:lnTo>
                    <a:pt x="228600" y="378485"/>
                  </a:lnTo>
                  <a:lnTo>
                    <a:pt x="228600" y="370865"/>
                  </a:lnTo>
                  <a:close/>
                </a:path>
                <a:path w="2387600" h="826135">
                  <a:moveTo>
                    <a:pt x="281940" y="370865"/>
                  </a:moveTo>
                  <a:lnTo>
                    <a:pt x="251460" y="370865"/>
                  </a:lnTo>
                  <a:lnTo>
                    <a:pt x="251460" y="378485"/>
                  </a:lnTo>
                  <a:lnTo>
                    <a:pt x="281940" y="378485"/>
                  </a:lnTo>
                  <a:lnTo>
                    <a:pt x="281940" y="370865"/>
                  </a:lnTo>
                  <a:close/>
                </a:path>
                <a:path w="2387600" h="826135">
                  <a:moveTo>
                    <a:pt x="335280" y="370865"/>
                  </a:moveTo>
                  <a:lnTo>
                    <a:pt x="304800" y="370865"/>
                  </a:lnTo>
                  <a:lnTo>
                    <a:pt x="304800" y="378485"/>
                  </a:lnTo>
                  <a:lnTo>
                    <a:pt x="335280" y="378485"/>
                  </a:lnTo>
                  <a:lnTo>
                    <a:pt x="335280" y="370865"/>
                  </a:lnTo>
                  <a:close/>
                </a:path>
                <a:path w="2387600" h="826135">
                  <a:moveTo>
                    <a:pt x="388620" y="370865"/>
                  </a:moveTo>
                  <a:lnTo>
                    <a:pt x="358140" y="370865"/>
                  </a:lnTo>
                  <a:lnTo>
                    <a:pt x="358140" y="378485"/>
                  </a:lnTo>
                  <a:lnTo>
                    <a:pt x="388620" y="378485"/>
                  </a:lnTo>
                  <a:lnTo>
                    <a:pt x="388620" y="370865"/>
                  </a:lnTo>
                  <a:close/>
                </a:path>
                <a:path w="2387600" h="826135">
                  <a:moveTo>
                    <a:pt x="441960" y="370865"/>
                  </a:moveTo>
                  <a:lnTo>
                    <a:pt x="411480" y="370865"/>
                  </a:lnTo>
                  <a:lnTo>
                    <a:pt x="411480" y="378485"/>
                  </a:lnTo>
                  <a:lnTo>
                    <a:pt x="441960" y="378485"/>
                  </a:lnTo>
                  <a:lnTo>
                    <a:pt x="441960" y="370865"/>
                  </a:lnTo>
                  <a:close/>
                </a:path>
                <a:path w="2387600" h="826135">
                  <a:moveTo>
                    <a:pt x="495300" y="370865"/>
                  </a:moveTo>
                  <a:lnTo>
                    <a:pt x="464820" y="370865"/>
                  </a:lnTo>
                  <a:lnTo>
                    <a:pt x="464820" y="378485"/>
                  </a:lnTo>
                  <a:lnTo>
                    <a:pt x="495300" y="378485"/>
                  </a:lnTo>
                  <a:lnTo>
                    <a:pt x="495300" y="370865"/>
                  </a:lnTo>
                  <a:close/>
                </a:path>
                <a:path w="2387600" h="826135">
                  <a:moveTo>
                    <a:pt x="548640" y="370865"/>
                  </a:moveTo>
                  <a:lnTo>
                    <a:pt x="518160" y="370865"/>
                  </a:lnTo>
                  <a:lnTo>
                    <a:pt x="518160" y="378485"/>
                  </a:lnTo>
                  <a:lnTo>
                    <a:pt x="548640" y="378485"/>
                  </a:lnTo>
                  <a:lnTo>
                    <a:pt x="548640" y="370865"/>
                  </a:lnTo>
                  <a:close/>
                </a:path>
                <a:path w="2387600" h="826135">
                  <a:moveTo>
                    <a:pt x="601980" y="370865"/>
                  </a:moveTo>
                  <a:lnTo>
                    <a:pt x="571500" y="370865"/>
                  </a:lnTo>
                  <a:lnTo>
                    <a:pt x="571500" y="378485"/>
                  </a:lnTo>
                  <a:lnTo>
                    <a:pt x="601980" y="378485"/>
                  </a:lnTo>
                  <a:lnTo>
                    <a:pt x="601980" y="370865"/>
                  </a:lnTo>
                  <a:close/>
                </a:path>
                <a:path w="2387600" h="826135">
                  <a:moveTo>
                    <a:pt x="655320" y="370865"/>
                  </a:moveTo>
                  <a:lnTo>
                    <a:pt x="624840" y="370865"/>
                  </a:lnTo>
                  <a:lnTo>
                    <a:pt x="624840" y="378485"/>
                  </a:lnTo>
                  <a:lnTo>
                    <a:pt x="655320" y="378485"/>
                  </a:lnTo>
                  <a:lnTo>
                    <a:pt x="655320" y="370865"/>
                  </a:lnTo>
                  <a:close/>
                </a:path>
                <a:path w="2387600" h="826135">
                  <a:moveTo>
                    <a:pt x="708660" y="370865"/>
                  </a:moveTo>
                  <a:lnTo>
                    <a:pt x="678180" y="370865"/>
                  </a:lnTo>
                  <a:lnTo>
                    <a:pt x="678180" y="378485"/>
                  </a:lnTo>
                  <a:lnTo>
                    <a:pt x="708660" y="378485"/>
                  </a:lnTo>
                  <a:lnTo>
                    <a:pt x="708660" y="370865"/>
                  </a:lnTo>
                  <a:close/>
                </a:path>
                <a:path w="2387600" h="826135">
                  <a:moveTo>
                    <a:pt x="762000" y="370865"/>
                  </a:moveTo>
                  <a:lnTo>
                    <a:pt x="731520" y="370865"/>
                  </a:lnTo>
                  <a:lnTo>
                    <a:pt x="731520" y="378485"/>
                  </a:lnTo>
                  <a:lnTo>
                    <a:pt x="762000" y="378485"/>
                  </a:lnTo>
                  <a:lnTo>
                    <a:pt x="762000" y="370865"/>
                  </a:lnTo>
                  <a:close/>
                </a:path>
                <a:path w="2387600" h="826135">
                  <a:moveTo>
                    <a:pt x="815340" y="370865"/>
                  </a:moveTo>
                  <a:lnTo>
                    <a:pt x="784860" y="370865"/>
                  </a:lnTo>
                  <a:lnTo>
                    <a:pt x="784860" y="378485"/>
                  </a:lnTo>
                  <a:lnTo>
                    <a:pt x="815340" y="378485"/>
                  </a:lnTo>
                  <a:lnTo>
                    <a:pt x="815340" y="370865"/>
                  </a:lnTo>
                  <a:close/>
                </a:path>
                <a:path w="2387600" h="826135">
                  <a:moveTo>
                    <a:pt x="868680" y="370865"/>
                  </a:moveTo>
                  <a:lnTo>
                    <a:pt x="838200" y="370865"/>
                  </a:lnTo>
                  <a:lnTo>
                    <a:pt x="838200" y="378485"/>
                  </a:lnTo>
                  <a:lnTo>
                    <a:pt x="868680" y="378485"/>
                  </a:lnTo>
                  <a:lnTo>
                    <a:pt x="868680" y="370865"/>
                  </a:lnTo>
                  <a:close/>
                </a:path>
                <a:path w="2387600" h="826135">
                  <a:moveTo>
                    <a:pt x="922020" y="370865"/>
                  </a:moveTo>
                  <a:lnTo>
                    <a:pt x="891540" y="370865"/>
                  </a:lnTo>
                  <a:lnTo>
                    <a:pt x="891540" y="378485"/>
                  </a:lnTo>
                  <a:lnTo>
                    <a:pt x="922020" y="378485"/>
                  </a:lnTo>
                  <a:lnTo>
                    <a:pt x="922020" y="370865"/>
                  </a:lnTo>
                  <a:close/>
                </a:path>
                <a:path w="2387600" h="826135">
                  <a:moveTo>
                    <a:pt x="975360" y="370865"/>
                  </a:moveTo>
                  <a:lnTo>
                    <a:pt x="944880" y="370865"/>
                  </a:lnTo>
                  <a:lnTo>
                    <a:pt x="944880" y="378485"/>
                  </a:lnTo>
                  <a:lnTo>
                    <a:pt x="975360" y="378485"/>
                  </a:lnTo>
                  <a:lnTo>
                    <a:pt x="975360" y="370865"/>
                  </a:lnTo>
                  <a:close/>
                </a:path>
                <a:path w="2387600" h="826135">
                  <a:moveTo>
                    <a:pt x="1028700" y="370865"/>
                  </a:moveTo>
                  <a:lnTo>
                    <a:pt x="998220" y="370865"/>
                  </a:lnTo>
                  <a:lnTo>
                    <a:pt x="998220" y="378485"/>
                  </a:lnTo>
                  <a:lnTo>
                    <a:pt x="1028700" y="378485"/>
                  </a:lnTo>
                  <a:lnTo>
                    <a:pt x="1028700" y="370865"/>
                  </a:lnTo>
                  <a:close/>
                </a:path>
                <a:path w="2387600" h="826135">
                  <a:moveTo>
                    <a:pt x="1082040" y="370865"/>
                  </a:moveTo>
                  <a:lnTo>
                    <a:pt x="1051560" y="370865"/>
                  </a:lnTo>
                  <a:lnTo>
                    <a:pt x="1051560" y="378485"/>
                  </a:lnTo>
                  <a:lnTo>
                    <a:pt x="1082040" y="378485"/>
                  </a:lnTo>
                  <a:lnTo>
                    <a:pt x="1082040" y="370865"/>
                  </a:lnTo>
                  <a:close/>
                </a:path>
                <a:path w="2387600" h="826135">
                  <a:moveTo>
                    <a:pt x="1135380" y="370865"/>
                  </a:moveTo>
                  <a:lnTo>
                    <a:pt x="1104900" y="370865"/>
                  </a:lnTo>
                  <a:lnTo>
                    <a:pt x="1104900" y="378485"/>
                  </a:lnTo>
                  <a:lnTo>
                    <a:pt x="1135380" y="378485"/>
                  </a:lnTo>
                  <a:lnTo>
                    <a:pt x="1135380" y="370865"/>
                  </a:lnTo>
                  <a:close/>
                </a:path>
                <a:path w="2387600" h="826135">
                  <a:moveTo>
                    <a:pt x="1188720" y="370865"/>
                  </a:moveTo>
                  <a:lnTo>
                    <a:pt x="1158240" y="370865"/>
                  </a:lnTo>
                  <a:lnTo>
                    <a:pt x="1158240" y="378485"/>
                  </a:lnTo>
                  <a:lnTo>
                    <a:pt x="1188720" y="378485"/>
                  </a:lnTo>
                  <a:lnTo>
                    <a:pt x="1188720" y="370865"/>
                  </a:lnTo>
                  <a:close/>
                </a:path>
                <a:path w="2387600" h="826135">
                  <a:moveTo>
                    <a:pt x="1242060" y="370865"/>
                  </a:moveTo>
                  <a:lnTo>
                    <a:pt x="1211580" y="370865"/>
                  </a:lnTo>
                  <a:lnTo>
                    <a:pt x="1211580" y="378485"/>
                  </a:lnTo>
                  <a:lnTo>
                    <a:pt x="1242060" y="378485"/>
                  </a:lnTo>
                  <a:lnTo>
                    <a:pt x="1242060" y="370865"/>
                  </a:lnTo>
                  <a:close/>
                </a:path>
                <a:path w="2387600" h="826135">
                  <a:moveTo>
                    <a:pt x="1295400" y="370865"/>
                  </a:moveTo>
                  <a:lnTo>
                    <a:pt x="1264920" y="370865"/>
                  </a:lnTo>
                  <a:lnTo>
                    <a:pt x="1264920" y="378485"/>
                  </a:lnTo>
                  <a:lnTo>
                    <a:pt x="1295400" y="378485"/>
                  </a:lnTo>
                  <a:lnTo>
                    <a:pt x="1295400" y="370865"/>
                  </a:lnTo>
                  <a:close/>
                </a:path>
                <a:path w="2387600" h="826135">
                  <a:moveTo>
                    <a:pt x="1348740" y="370865"/>
                  </a:moveTo>
                  <a:lnTo>
                    <a:pt x="1318260" y="370865"/>
                  </a:lnTo>
                  <a:lnTo>
                    <a:pt x="1318260" y="378485"/>
                  </a:lnTo>
                  <a:lnTo>
                    <a:pt x="1348740" y="378485"/>
                  </a:lnTo>
                  <a:lnTo>
                    <a:pt x="1348740" y="370865"/>
                  </a:lnTo>
                  <a:close/>
                </a:path>
                <a:path w="2387600" h="826135">
                  <a:moveTo>
                    <a:pt x="1402080" y="370865"/>
                  </a:moveTo>
                  <a:lnTo>
                    <a:pt x="1371600" y="370865"/>
                  </a:lnTo>
                  <a:lnTo>
                    <a:pt x="1371600" y="378485"/>
                  </a:lnTo>
                  <a:lnTo>
                    <a:pt x="1402080" y="378485"/>
                  </a:lnTo>
                  <a:lnTo>
                    <a:pt x="1402080" y="370865"/>
                  </a:lnTo>
                  <a:close/>
                </a:path>
                <a:path w="2387600" h="826135">
                  <a:moveTo>
                    <a:pt x="1455420" y="370865"/>
                  </a:moveTo>
                  <a:lnTo>
                    <a:pt x="1424940" y="370865"/>
                  </a:lnTo>
                  <a:lnTo>
                    <a:pt x="1424940" y="378485"/>
                  </a:lnTo>
                  <a:lnTo>
                    <a:pt x="1455420" y="378485"/>
                  </a:lnTo>
                  <a:lnTo>
                    <a:pt x="1455420" y="370865"/>
                  </a:lnTo>
                  <a:close/>
                </a:path>
                <a:path w="2387600" h="826135">
                  <a:moveTo>
                    <a:pt x="1508760" y="370865"/>
                  </a:moveTo>
                  <a:lnTo>
                    <a:pt x="1478280" y="370865"/>
                  </a:lnTo>
                  <a:lnTo>
                    <a:pt x="1478280" y="378485"/>
                  </a:lnTo>
                  <a:lnTo>
                    <a:pt x="1508760" y="378485"/>
                  </a:lnTo>
                  <a:lnTo>
                    <a:pt x="1508760" y="370865"/>
                  </a:lnTo>
                  <a:close/>
                </a:path>
                <a:path w="2387600" h="826135">
                  <a:moveTo>
                    <a:pt x="1562100" y="370865"/>
                  </a:moveTo>
                  <a:lnTo>
                    <a:pt x="1531620" y="370865"/>
                  </a:lnTo>
                  <a:lnTo>
                    <a:pt x="1531620" y="378485"/>
                  </a:lnTo>
                  <a:lnTo>
                    <a:pt x="1562100" y="378485"/>
                  </a:lnTo>
                  <a:lnTo>
                    <a:pt x="1562100" y="370865"/>
                  </a:lnTo>
                  <a:close/>
                </a:path>
                <a:path w="2387600" h="826135">
                  <a:moveTo>
                    <a:pt x="1615440" y="370865"/>
                  </a:moveTo>
                  <a:lnTo>
                    <a:pt x="1584960" y="370865"/>
                  </a:lnTo>
                  <a:lnTo>
                    <a:pt x="1584960" y="378485"/>
                  </a:lnTo>
                  <a:lnTo>
                    <a:pt x="1615440" y="378485"/>
                  </a:lnTo>
                  <a:lnTo>
                    <a:pt x="1615440" y="370865"/>
                  </a:lnTo>
                  <a:close/>
                </a:path>
                <a:path w="2387600" h="826135">
                  <a:moveTo>
                    <a:pt x="1668780" y="370865"/>
                  </a:moveTo>
                  <a:lnTo>
                    <a:pt x="1638300" y="370865"/>
                  </a:lnTo>
                  <a:lnTo>
                    <a:pt x="1638300" y="378485"/>
                  </a:lnTo>
                  <a:lnTo>
                    <a:pt x="1668780" y="378485"/>
                  </a:lnTo>
                  <a:lnTo>
                    <a:pt x="1668780" y="370865"/>
                  </a:lnTo>
                  <a:close/>
                </a:path>
                <a:path w="2387600" h="826135">
                  <a:moveTo>
                    <a:pt x="1711325" y="370865"/>
                  </a:moveTo>
                  <a:lnTo>
                    <a:pt x="1691640" y="370865"/>
                  </a:lnTo>
                  <a:lnTo>
                    <a:pt x="1691640" y="378485"/>
                  </a:lnTo>
                  <a:lnTo>
                    <a:pt x="1711325" y="378485"/>
                  </a:lnTo>
                  <a:lnTo>
                    <a:pt x="1711325" y="370865"/>
                  </a:lnTo>
                  <a:close/>
                </a:path>
                <a:path w="2387600" h="826135">
                  <a:moveTo>
                    <a:pt x="2282825" y="825563"/>
                  </a:moveTo>
                  <a:lnTo>
                    <a:pt x="2246223" y="787082"/>
                  </a:lnTo>
                  <a:lnTo>
                    <a:pt x="2214969" y="758647"/>
                  </a:lnTo>
                  <a:lnTo>
                    <a:pt x="2182482" y="738352"/>
                  </a:lnTo>
                  <a:lnTo>
                    <a:pt x="2142693" y="726198"/>
                  </a:lnTo>
                  <a:lnTo>
                    <a:pt x="2042426" y="719099"/>
                  </a:lnTo>
                  <a:lnTo>
                    <a:pt x="1997290" y="709853"/>
                  </a:lnTo>
                  <a:lnTo>
                    <a:pt x="1954479" y="694944"/>
                  </a:lnTo>
                  <a:lnTo>
                    <a:pt x="1914423" y="674801"/>
                  </a:lnTo>
                  <a:lnTo>
                    <a:pt x="1877542" y="649833"/>
                  </a:lnTo>
                  <a:lnTo>
                    <a:pt x="1844217" y="620445"/>
                  </a:lnTo>
                  <a:lnTo>
                    <a:pt x="1814906" y="587057"/>
                  </a:lnTo>
                  <a:lnTo>
                    <a:pt x="1789988" y="550075"/>
                  </a:lnTo>
                  <a:lnTo>
                    <a:pt x="1769884" y="509930"/>
                  </a:lnTo>
                  <a:lnTo>
                    <a:pt x="1755013" y="467029"/>
                  </a:lnTo>
                  <a:lnTo>
                    <a:pt x="1754974" y="466839"/>
                  </a:lnTo>
                  <a:lnTo>
                    <a:pt x="1745792" y="421779"/>
                  </a:lnTo>
                  <a:lnTo>
                    <a:pt x="1745780" y="421589"/>
                  </a:lnTo>
                  <a:lnTo>
                    <a:pt x="1742630" y="374599"/>
                  </a:lnTo>
                  <a:lnTo>
                    <a:pt x="1745792" y="327431"/>
                  </a:lnTo>
                  <a:lnTo>
                    <a:pt x="1755013" y="282181"/>
                  </a:lnTo>
                  <a:lnTo>
                    <a:pt x="1769910" y="239217"/>
                  </a:lnTo>
                  <a:lnTo>
                    <a:pt x="1789988" y="199123"/>
                  </a:lnTo>
                  <a:lnTo>
                    <a:pt x="1814906" y="162153"/>
                  </a:lnTo>
                  <a:lnTo>
                    <a:pt x="1844230" y="128765"/>
                  </a:lnTo>
                  <a:lnTo>
                    <a:pt x="1877542" y="99377"/>
                  </a:lnTo>
                  <a:lnTo>
                    <a:pt x="1914423" y="74396"/>
                  </a:lnTo>
                  <a:lnTo>
                    <a:pt x="1954479" y="54254"/>
                  </a:lnTo>
                  <a:lnTo>
                    <a:pt x="1997290" y="39344"/>
                  </a:lnTo>
                  <a:lnTo>
                    <a:pt x="2042426" y="30099"/>
                  </a:lnTo>
                  <a:lnTo>
                    <a:pt x="2089505" y="26924"/>
                  </a:lnTo>
                  <a:lnTo>
                    <a:pt x="2089505" y="0"/>
                  </a:lnTo>
                  <a:lnTo>
                    <a:pt x="2042617" y="2921"/>
                  </a:lnTo>
                  <a:lnTo>
                    <a:pt x="1997468" y="11442"/>
                  </a:lnTo>
                  <a:lnTo>
                    <a:pt x="1954415" y="25222"/>
                  </a:lnTo>
                  <a:lnTo>
                    <a:pt x="1913801" y="43891"/>
                  </a:lnTo>
                  <a:lnTo>
                    <a:pt x="1875967" y="67119"/>
                  </a:lnTo>
                  <a:lnTo>
                    <a:pt x="1841284" y="94551"/>
                  </a:lnTo>
                  <a:lnTo>
                    <a:pt x="1810080" y="125818"/>
                  </a:lnTo>
                  <a:lnTo>
                    <a:pt x="1782724" y="160591"/>
                  </a:lnTo>
                  <a:lnTo>
                    <a:pt x="1759546" y="198501"/>
                  </a:lnTo>
                  <a:lnTo>
                    <a:pt x="1740916" y="239217"/>
                  </a:lnTo>
                  <a:lnTo>
                    <a:pt x="1727174" y="282371"/>
                  </a:lnTo>
                  <a:lnTo>
                    <a:pt x="1718678" y="327621"/>
                  </a:lnTo>
                  <a:lnTo>
                    <a:pt x="1715770" y="374599"/>
                  </a:lnTo>
                  <a:lnTo>
                    <a:pt x="1718678" y="421589"/>
                  </a:lnTo>
                  <a:lnTo>
                    <a:pt x="1718716" y="421779"/>
                  </a:lnTo>
                  <a:lnTo>
                    <a:pt x="1727174" y="466839"/>
                  </a:lnTo>
                  <a:lnTo>
                    <a:pt x="1727238" y="467029"/>
                  </a:lnTo>
                  <a:lnTo>
                    <a:pt x="1740903" y="509930"/>
                  </a:lnTo>
                  <a:lnTo>
                    <a:pt x="1759546" y="550697"/>
                  </a:lnTo>
                  <a:lnTo>
                    <a:pt x="1782724" y="588619"/>
                  </a:lnTo>
                  <a:lnTo>
                    <a:pt x="1810080" y="623379"/>
                  </a:lnTo>
                  <a:lnTo>
                    <a:pt x="1841284" y="654659"/>
                  </a:lnTo>
                  <a:lnTo>
                    <a:pt x="1875967" y="682078"/>
                  </a:lnTo>
                  <a:lnTo>
                    <a:pt x="1913801" y="705307"/>
                  </a:lnTo>
                  <a:lnTo>
                    <a:pt x="1954415" y="723976"/>
                  </a:lnTo>
                  <a:lnTo>
                    <a:pt x="1997468" y="737755"/>
                  </a:lnTo>
                  <a:lnTo>
                    <a:pt x="2042617" y="746277"/>
                  </a:lnTo>
                  <a:lnTo>
                    <a:pt x="2146173" y="752995"/>
                  </a:lnTo>
                  <a:lnTo>
                    <a:pt x="2181402" y="765136"/>
                  </a:lnTo>
                  <a:lnTo>
                    <a:pt x="2208517" y="786003"/>
                  </a:lnTo>
                  <a:lnTo>
                    <a:pt x="2240889" y="816114"/>
                  </a:lnTo>
                  <a:lnTo>
                    <a:pt x="2243988" y="825563"/>
                  </a:lnTo>
                  <a:lnTo>
                    <a:pt x="2282825" y="825563"/>
                  </a:lnTo>
                  <a:close/>
                </a:path>
                <a:path w="2387600" h="826135">
                  <a:moveTo>
                    <a:pt x="2387600" y="374675"/>
                  </a:moveTo>
                  <a:lnTo>
                    <a:pt x="2383701" y="326275"/>
                  </a:lnTo>
                  <a:lnTo>
                    <a:pt x="2372410" y="280339"/>
                  </a:lnTo>
                  <a:lnTo>
                    <a:pt x="2354351" y="237515"/>
                  </a:lnTo>
                  <a:lnTo>
                    <a:pt x="2330132" y="198412"/>
                  </a:lnTo>
                  <a:lnTo>
                    <a:pt x="2300363" y="163626"/>
                  </a:lnTo>
                  <a:lnTo>
                    <a:pt x="2265667" y="133794"/>
                  </a:lnTo>
                  <a:lnTo>
                    <a:pt x="2226640" y="109524"/>
                  </a:lnTo>
                  <a:lnTo>
                    <a:pt x="2183904" y="91427"/>
                  </a:lnTo>
                  <a:lnTo>
                    <a:pt x="2138083" y="80111"/>
                  </a:lnTo>
                  <a:lnTo>
                    <a:pt x="2089785" y="76200"/>
                  </a:lnTo>
                  <a:lnTo>
                    <a:pt x="2041474" y="80111"/>
                  </a:lnTo>
                  <a:lnTo>
                    <a:pt x="1995639" y="91427"/>
                  </a:lnTo>
                  <a:lnTo>
                    <a:pt x="1952917" y="109537"/>
                  </a:lnTo>
                  <a:lnTo>
                    <a:pt x="1913877" y="133819"/>
                  </a:lnTo>
                  <a:lnTo>
                    <a:pt x="1879168" y="163677"/>
                  </a:lnTo>
                  <a:lnTo>
                    <a:pt x="1849386" y="198501"/>
                  </a:lnTo>
                  <a:lnTo>
                    <a:pt x="1825142" y="237667"/>
                  </a:lnTo>
                  <a:lnTo>
                    <a:pt x="1807044" y="280555"/>
                  </a:lnTo>
                  <a:lnTo>
                    <a:pt x="1795716" y="326580"/>
                  </a:lnTo>
                  <a:lnTo>
                    <a:pt x="1791779" y="375094"/>
                  </a:lnTo>
                  <a:lnTo>
                    <a:pt x="1795716" y="423405"/>
                  </a:lnTo>
                  <a:lnTo>
                    <a:pt x="1807044" y="469239"/>
                  </a:lnTo>
                  <a:lnTo>
                    <a:pt x="1825142" y="511987"/>
                  </a:lnTo>
                  <a:lnTo>
                    <a:pt x="1849386" y="551053"/>
                  </a:lnTo>
                  <a:lnTo>
                    <a:pt x="1879168" y="585787"/>
                  </a:lnTo>
                  <a:lnTo>
                    <a:pt x="1913877" y="615594"/>
                  </a:lnTo>
                  <a:lnTo>
                    <a:pt x="1952917" y="639851"/>
                  </a:lnTo>
                  <a:lnTo>
                    <a:pt x="1995639" y="657948"/>
                  </a:lnTo>
                  <a:lnTo>
                    <a:pt x="2041474" y="669251"/>
                  </a:lnTo>
                  <a:lnTo>
                    <a:pt x="2089785" y="673150"/>
                  </a:lnTo>
                  <a:lnTo>
                    <a:pt x="2138083" y="669251"/>
                  </a:lnTo>
                  <a:lnTo>
                    <a:pt x="2183904" y="657936"/>
                  </a:lnTo>
                  <a:lnTo>
                    <a:pt x="2226640" y="639838"/>
                  </a:lnTo>
                  <a:lnTo>
                    <a:pt x="2265667" y="615569"/>
                  </a:lnTo>
                  <a:lnTo>
                    <a:pt x="2300363" y="585736"/>
                  </a:lnTo>
                  <a:lnTo>
                    <a:pt x="2330132" y="550964"/>
                  </a:lnTo>
                  <a:lnTo>
                    <a:pt x="2354351" y="511848"/>
                  </a:lnTo>
                  <a:lnTo>
                    <a:pt x="2372410" y="469023"/>
                  </a:lnTo>
                  <a:lnTo>
                    <a:pt x="2383701" y="423100"/>
                  </a:lnTo>
                  <a:lnTo>
                    <a:pt x="2387600" y="374675"/>
                  </a:lnTo>
                  <a:close/>
                </a:path>
              </a:pathLst>
            </a:custGeom>
            <a:solidFill>
              <a:srgbClr val="006FC0"/>
            </a:solidFill>
          </p:spPr>
          <p:txBody>
            <a:bodyPr wrap="square" lIns="0" tIns="0" rIns="0" bIns="0" rtlCol="0"/>
            <a:lstStyle/>
            <a:p/>
          </p:txBody>
        </p:sp>
        <p:pic>
          <p:nvPicPr>
            <p:cNvPr id="20" name="object 20"/>
            <p:cNvPicPr/>
            <p:nvPr/>
          </p:nvPicPr>
          <p:blipFill>
            <a:blip r:embed="rId5" cstate="print"/>
            <a:stretch>
              <a:fillRect/>
            </a:stretch>
          </p:blipFill>
          <p:spPr>
            <a:xfrm>
              <a:off x="10931702" y="3656126"/>
              <a:ext cx="72669" cy="73050"/>
            </a:xfrm>
            <a:prstGeom prst="rect">
              <a:avLst/>
            </a:prstGeom>
          </p:spPr>
        </p:pic>
      </p:grpSp>
      <p:sp>
        <p:nvSpPr>
          <p:cNvPr id="21" name="object 21"/>
          <p:cNvSpPr txBox="1"/>
          <p:nvPr/>
        </p:nvSpPr>
        <p:spPr>
          <a:xfrm>
            <a:off x="9013507" y="2971241"/>
            <a:ext cx="1244600" cy="457834"/>
          </a:xfrm>
          <a:prstGeom prst="rect">
            <a:avLst/>
          </a:prstGeom>
        </p:spPr>
        <p:txBody>
          <a:bodyPr vert="horz" wrap="square" lIns="0" tIns="12065" rIns="0" bIns="0" rtlCol="0">
            <a:spAutoFit/>
          </a:bodyPr>
          <a:lstStyle/>
          <a:p>
            <a:pPr marL="127000">
              <a:lnSpc>
                <a:spcPct val="100000"/>
              </a:lnSpc>
              <a:spcBef>
                <a:spcPts val="95"/>
              </a:spcBef>
            </a:pPr>
            <a:r>
              <a:rPr sz="1600" b="1" spc="200" dirty="0">
                <a:solidFill>
                  <a:srgbClr val="006FC0"/>
                </a:solidFill>
                <a:latin typeface="微软雅黑" panose="020B0503020204020204" charset="-122"/>
                <a:cs typeface="微软雅黑" panose="020B0503020204020204" charset="-122"/>
              </a:rPr>
              <a:t>能耗趋势</a:t>
            </a:r>
            <a:endParaRPr sz="1600">
              <a:latin typeface="微软雅黑" panose="020B0503020204020204" charset="-122"/>
              <a:cs typeface="微软雅黑" panose="020B0503020204020204" charset="-122"/>
            </a:endParaRPr>
          </a:p>
          <a:p>
            <a:pPr marL="12700">
              <a:lnSpc>
                <a:spcPct val="100000"/>
              </a:lnSpc>
              <a:spcBef>
                <a:spcPts val="45"/>
              </a:spcBef>
            </a:pPr>
            <a:r>
              <a:rPr sz="1200" b="1" spc="-10" dirty="0">
                <a:solidFill>
                  <a:srgbClr val="000514"/>
                </a:solidFill>
                <a:latin typeface="微软雅黑" panose="020B0503020204020204" charset="-122"/>
                <a:cs typeface="微软雅黑" panose="020B0503020204020204" charset="-122"/>
              </a:rPr>
              <a:t>能耗趋势分析展示</a:t>
            </a:r>
            <a:endParaRPr sz="1200">
              <a:latin typeface="微软雅黑" panose="020B0503020204020204" charset="-122"/>
              <a:cs typeface="微软雅黑" panose="020B0503020204020204" charset="-122"/>
            </a:endParaRPr>
          </a:p>
        </p:txBody>
      </p:sp>
      <p:grpSp>
        <p:nvGrpSpPr>
          <p:cNvPr id="22" name="object 22"/>
          <p:cNvGrpSpPr/>
          <p:nvPr/>
        </p:nvGrpSpPr>
        <p:grpSpPr>
          <a:xfrm>
            <a:off x="8707437" y="2041525"/>
            <a:ext cx="2378075" cy="1346835"/>
            <a:chOff x="8707437" y="2041525"/>
            <a:chExt cx="2378075" cy="1346835"/>
          </a:xfrm>
        </p:grpSpPr>
        <p:pic>
          <p:nvPicPr>
            <p:cNvPr id="23" name="object 23"/>
            <p:cNvPicPr/>
            <p:nvPr/>
          </p:nvPicPr>
          <p:blipFill>
            <a:blip r:embed="rId6" cstate="print"/>
            <a:stretch>
              <a:fillRect/>
            </a:stretch>
          </p:blipFill>
          <p:spPr>
            <a:xfrm>
              <a:off x="10626851" y="3064763"/>
              <a:ext cx="323088" cy="323088"/>
            </a:xfrm>
            <a:prstGeom prst="rect">
              <a:avLst/>
            </a:prstGeom>
          </p:spPr>
        </p:pic>
        <p:sp>
          <p:nvSpPr>
            <p:cNvPr id="24" name="object 24"/>
            <p:cNvSpPr/>
            <p:nvPr/>
          </p:nvSpPr>
          <p:spPr>
            <a:xfrm>
              <a:off x="8707437" y="2041524"/>
              <a:ext cx="2378075" cy="826135"/>
            </a:xfrm>
            <a:custGeom>
              <a:avLst/>
              <a:gdLst/>
              <a:ahLst/>
              <a:cxnLst/>
              <a:rect l="l" t="t" r="r" b="b"/>
              <a:pathLst>
                <a:path w="2378075" h="826135">
                  <a:moveTo>
                    <a:pt x="76200" y="371500"/>
                  </a:moveTo>
                  <a:lnTo>
                    <a:pt x="75425" y="367690"/>
                  </a:lnTo>
                  <a:lnTo>
                    <a:pt x="73202" y="356679"/>
                  </a:lnTo>
                  <a:lnTo>
                    <a:pt x="65036" y="344563"/>
                  </a:lnTo>
                  <a:lnTo>
                    <a:pt x="52920" y="336397"/>
                  </a:lnTo>
                  <a:lnTo>
                    <a:pt x="38100" y="333400"/>
                  </a:lnTo>
                  <a:lnTo>
                    <a:pt x="23266" y="336397"/>
                  </a:lnTo>
                  <a:lnTo>
                    <a:pt x="11150" y="344563"/>
                  </a:lnTo>
                  <a:lnTo>
                    <a:pt x="2984" y="356679"/>
                  </a:lnTo>
                  <a:lnTo>
                    <a:pt x="0" y="371500"/>
                  </a:lnTo>
                  <a:lnTo>
                    <a:pt x="2984" y="386334"/>
                  </a:lnTo>
                  <a:lnTo>
                    <a:pt x="11150" y="398449"/>
                  </a:lnTo>
                  <a:lnTo>
                    <a:pt x="23266" y="406615"/>
                  </a:lnTo>
                  <a:lnTo>
                    <a:pt x="38100" y="409600"/>
                  </a:lnTo>
                  <a:lnTo>
                    <a:pt x="52920" y="406615"/>
                  </a:lnTo>
                  <a:lnTo>
                    <a:pt x="65036" y="398449"/>
                  </a:lnTo>
                  <a:lnTo>
                    <a:pt x="73202" y="386334"/>
                  </a:lnTo>
                  <a:lnTo>
                    <a:pt x="75425" y="375310"/>
                  </a:lnTo>
                  <a:lnTo>
                    <a:pt x="76200" y="371500"/>
                  </a:lnTo>
                  <a:close/>
                </a:path>
                <a:path w="2378075" h="826135">
                  <a:moveTo>
                    <a:pt x="121920" y="367690"/>
                  </a:moveTo>
                  <a:lnTo>
                    <a:pt x="91440" y="367690"/>
                  </a:lnTo>
                  <a:lnTo>
                    <a:pt x="91440" y="375310"/>
                  </a:lnTo>
                  <a:lnTo>
                    <a:pt x="121920" y="375310"/>
                  </a:lnTo>
                  <a:lnTo>
                    <a:pt x="121920" y="367690"/>
                  </a:lnTo>
                  <a:close/>
                </a:path>
                <a:path w="2378075" h="826135">
                  <a:moveTo>
                    <a:pt x="175260" y="367690"/>
                  </a:moveTo>
                  <a:lnTo>
                    <a:pt x="144780" y="367690"/>
                  </a:lnTo>
                  <a:lnTo>
                    <a:pt x="144780" y="375310"/>
                  </a:lnTo>
                  <a:lnTo>
                    <a:pt x="175260" y="375310"/>
                  </a:lnTo>
                  <a:lnTo>
                    <a:pt x="175260" y="367690"/>
                  </a:lnTo>
                  <a:close/>
                </a:path>
                <a:path w="2378075" h="826135">
                  <a:moveTo>
                    <a:pt x="228600" y="367690"/>
                  </a:moveTo>
                  <a:lnTo>
                    <a:pt x="198120" y="367690"/>
                  </a:lnTo>
                  <a:lnTo>
                    <a:pt x="198120" y="375310"/>
                  </a:lnTo>
                  <a:lnTo>
                    <a:pt x="228600" y="375310"/>
                  </a:lnTo>
                  <a:lnTo>
                    <a:pt x="228600" y="367690"/>
                  </a:lnTo>
                  <a:close/>
                </a:path>
                <a:path w="2378075" h="826135">
                  <a:moveTo>
                    <a:pt x="281940" y="367690"/>
                  </a:moveTo>
                  <a:lnTo>
                    <a:pt x="251460" y="367690"/>
                  </a:lnTo>
                  <a:lnTo>
                    <a:pt x="251460" y="375310"/>
                  </a:lnTo>
                  <a:lnTo>
                    <a:pt x="281940" y="375310"/>
                  </a:lnTo>
                  <a:lnTo>
                    <a:pt x="281940" y="367690"/>
                  </a:lnTo>
                  <a:close/>
                </a:path>
                <a:path w="2378075" h="826135">
                  <a:moveTo>
                    <a:pt x="335280" y="367690"/>
                  </a:moveTo>
                  <a:lnTo>
                    <a:pt x="304800" y="367690"/>
                  </a:lnTo>
                  <a:lnTo>
                    <a:pt x="304800" y="375310"/>
                  </a:lnTo>
                  <a:lnTo>
                    <a:pt x="335280" y="375310"/>
                  </a:lnTo>
                  <a:lnTo>
                    <a:pt x="335280" y="367690"/>
                  </a:lnTo>
                  <a:close/>
                </a:path>
                <a:path w="2378075" h="826135">
                  <a:moveTo>
                    <a:pt x="388620" y="367690"/>
                  </a:moveTo>
                  <a:lnTo>
                    <a:pt x="358140" y="367690"/>
                  </a:lnTo>
                  <a:lnTo>
                    <a:pt x="358140" y="375310"/>
                  </a:lnTo>
                  <a:lnTo>
                    <a:pt x="388620" y="375310"/>
                  </a:lnTo>
                  <a:lnTo>
                    <a:pt x="388620" y="367690"/>
                  </a:lnTo>
                  <a:close/>
                </a:path>
                <a:path w="2378075" h="826135">
                  <a:moveTo>
                    <a:pt x="441960" y="367690"/>
                  </a:moveTo>
                  <a:lnTo>
                    <a:pt x="411480" y="367690"/>
                  </a:lnTo>
                  <a:lnTo>
                    <a:pt x="411480" y="375310"/>
                  </a:lnTo>
                  <a:lnTo>
                    <a:pt x="441960" y="375310"/>
                  </a:lnTo>
                  <a:lnTo>
                    <a:pt x="441960" y="367690"/>
                  </a:lnTo>
                  <a:close/>
                </a:path>
                <a:path w="2378075" h="826135">
                  <a:moveTo>
                    <a:pt x="495300" y="367690"/>
                  </a:moveTo>
                  <a:lnTo>
                    <a:pt x="464820" y="367690"/>
                  </a:lnTo>
                  <a:lnTo>
                    <a:pt x="464820" y="375310"/>
                  </a:lnTo>
                  <a:lnTo>
                    <a:pt x="495300" y="375310"/>
                  </a:lnTo>
                  <a:lnTo>
                    <a:pt x="495300" y="367690"/>
                  </a:lnTo>
                  <a:close/>
                </a:path>
                <a:path w="2378075" h="826135">
                  <a:moveTo>
                    <a:pt x="548640" y="367690"/>
                  </a:moveTo>
                  <a:lnTo>
                    <a:pt x="518160" y="367690"/>
                  </a:lnTo>
                  <a:lnTo>
                    <a:pt x="518160" y="375310"/>
                  </a:lnTo>
                  <a:lnTo>
                    <a:pt x="548640" y="375310"/>
                  </a:lnTo>
                  <a:lnTo>
                    <a:pt x="548640" y="367690"/>
                  </a:lnTo>
                  <a:close/>
                </a:path>
                <a:path w="2378075" h="826135">
                  <a:moveTo>
                    <a:pt x="601980" y="367690"/>
                  </a:moveTo>
                  <a:lnTo>
                    <a:pt x="571500" y="367690"/>
                  </a:lnTo>
                  <a:lnTo>
                    <a:pt x="571500" y="375310"/>
                  </a:lnTo>
                  <a:lnTo>
                    <a:pt x="601980" y="375310"/>
                  </a:lnTo>
                  <a:lnTo>
                    <a:pt x="601980" y="367690"/>
                  </a:lnTo>
                  <a:close/>
                </a:path>
                <a:path w="2378075" h="826135">
                  <a:moveTo>
                    <a:pt x="655320" y="367690"/>
                  </a:moveTo>
                  <a:lnTo>
                    <a:pt x="624840" y="367690"/>
                  </a:lnTo>
                  <a:lnTo>
                    <a:pt x="624840" y="375310"/>
                  </a:lnTo>
                  <a:lnTo>
                    <a:pt x="655320" y="375310"/>
                  </a:lnTo>
                  <a:lnTo>
                    <a:pt x="655320" y="367690"/>
                  </a:lnTo>
                  <a:close/>
                </a:path>
                <a:path w="2378075" h="826135">
                  <a:moveTo>
                    <a:pt x="708660" y="367690"/>
                  </a:moveTo>
                  <a:lnTo>
                    <a:pt x="678180" y="367690"/>
                  </a:lnTo>
                  <a:lnTo>
                    <a:pt x="678180" y="375310"/>
                  </a:lnTo>
                  <a:lnTo>
                    <a:pt x="708660" y="375310"/>
                  </a:lnTo>
                  <a:lnTo>
                    <a:pt x="708660" y="367690"/>
                  </a:lnTo>
                  <a:close/>
                </a:path>
                <a:path w="2378075" h="826135">
                  <a:moveTo>
                    <a:pt x="762000" y="367690"/>
                  </a:moveTo>
                  <a:lnTo>
                    <a:pt x="731520" y="367690"/>
                  </a:lnTo>
                  <a:lnTo>
                    <a:pt x="731520" y="375310"/>
                  </a:lnTo>
                  <a:lnTo>
                    <a:pt x="762000" y="375310"/>
                  </a:lnTo>
                  <a:lnTo>
                    <a:pt x="762000" y="367690"/>
                  </a:lnTo>
                  <a:close/>
                </a:path>
                <a:path w="2378075" h="826135">
                  <a:moveTo>
                    <a:pt x="815340" y="367690"/>
                  </a:moveTo>
                  <a:lnTo>
                    <a:pt x="784860" y="367690"/>
                  </a:lnTo>
                  <a:lnTo>
                    <a:pt x="784860" y="375310"/>
                  </a:lnTo>
                  <a:lnTo>
                    <a:pt x="815340" y="375310"/>
                  </a:lnTo>
                  <a:lnTo>
                    <a:pt x="815340" y="367690"/>
                  </a:lnTo>
                  <a:close/>
                </a:path>
                <a:path w="2378075" h="826135">
                  <a:moveTo>
                    <a:pt x="868680" y="367690"/>
                  </a:moveTo>
                  <a:lnTo>
                    <a:pt x="838200" y="367690"/>
                  </a:lnTo>
                  <a:lnTo>
                    <a:pt x="838200" y="375310"/>
                  </a:lnTo>
                  <a:lnTo>
                    <a:pt x="868680" y="375310"/>
                  </a:lnTo>
                  <a:lnTo>
                    <a:pt x="868680" y="367690"/>
                  </a:lnTo>
                  <a:close/>
                </a:path>
                <a:path w="2378075" h="826135">
                  <a:moveTo>
                    <a:pt x="922020" y="367690"/>
                  </a:moveTo>
                  <a:lnTo>
                    <a:pt x="891540" y="367690"/>
                  </a:lnTo>
                  <a:lnTo>
                    <a:pt x="891540" y="375310"/>
                  </a:lnTo>
                  <a:lnTo>
                    <a:pt x="922020" y="375310"/>
                  </a:lnTo>
                  <a:lnTo>
                    <a:pt x="922020" y="367690"/>
                  </a:lnTo>
                  <a:close/>
                </a:path>
                <a:path w="2378075" h="826135">
                  <a:moveTo>
                    <a:pt x="975360" y="367690"/>
                  </a:moveTo>
                  <a:lnTo>
                    <a:pt x="944880" y="367690"/>
                  </a:lnTo>
                  <a:lnTo>
                    <a:pt x="944880" y="375310"/>
                  </a:lnTo>
                  <a:lnTo>
                    <a:pt x="975360" y="375310"/>
                  </a:lnTo>
                  <a:lnTo>
                    <a:pt x="975360" y="367690"/>
                  </a:lnTo>
                  <a:close/>
                </a:path>
                <a:path w="2378075" h="826135">
                  <a:moveTo>
                    <a:pt x="1028700" y="367690"/>
                  </a:moveTo>
                  <a:lnTo>
                    <a:pt x="998220" y="367690"/>
                  </a:lnTo>
                  <a:lnTo>
                    <a:pt x="998220" y="375310"/>
                  </a:lnTo>
                  <a:lnTo>
                    <a:pt x="1028700" y="375310"/>
                  </a:lnTo>
                  <a:lnTo>
                    <a:pt x="1028700" y="367690"/>
                  </a:lnTo>
                  <a:close/>
                </a:path>
                <a:path w="2378075" h="826135">
                  <a:moveTo>
                    <a:pt x="1082040" y="367690"/>
                  </a:moveTo>
                  <a:lnTo>
                    <a:pt x="1051560" y="367690"/>
                  </a:lnTo>
                  <a:lnTo>
                    <a:pt x="1051560" y="375310"/>
                  </a:lnTo>
                  <a:lnTo>
                    <a:pt x="1082040" y="375310"/>
                  </a:lnTo>
                  <a:lnTo>
                    <a:pt x="1082040" y="367690"/>
                  </a:lnTo>
                  <a:close/>
                </a:path>
                <a:path w="2378075" h="826135">
                  <a:moveTo>
                    <a:pt x="1135380" y="367690"/>
                  </a:moveTo>
                  <a:lnTo>
                    <a:pt x="1104900" y="367690"/>
                  </a:lnTo>
                  <a:lnTo>
                    <a:pt x="1104900" y="375310"/>
                  </a:lnTo>
                  <a:lnTo>
                    <a:pt x="1135380" y="375310"/>
                  </a:lnTo>
                  <a:lnTo>
                    <a:pt x="1135380" y="367690"/>
                  </a:lnTo>
                  <a:close/>
                </a:path>
                <a:path w="2378075" h="826135">
                  <a:moveTo>
                    <a:pt x="1188720" y="367690"/>
                  </a:moveTo>
                  <a:lnTo>
                    <a:pt x="1158240" y="367690"/>
                  </a:lnTo>
                  <a:lnTo>
                    <a:pt x="1158240" y="375310"/>
                  </a:lnTo>
                  <a:lnTo>
                    <a:pt x="1188720" y="375310"/>
                  </a:lnTo>
                  <a:lnTo>
                    <a:pt x="1188720" y="367690"/>
                  </a:lnTo>
                  <a:close/>
                </a:path>
                <a:path w="2378075" h="826135">
                  <a:moveTo>
                    <a:pt x="1242060" y="367690"/>
                  </a:moveTo>
                  <a:lnTo>
                    <a:pt x="1211580" y="367690"/>
                  </a:lnTo>
                  <a:lnTo>
                    <a:pt x="1211580" y="375310"/>
                  </a:lnTo>
                  <a:lnTo>
                    <a:pt x="1242060" y="375310"/>
                  </a:lnTo>
                  <a:lnTo>
                    <a:pt x="1242060" y="367690"/>
                  </a:lnTo>
                  <a:close/>
                </a:path>
                <a:path w="2378075" h="826135">
                  <a:moveTo>
                    <a:pt x="1295400" y="367690"/>
                  </a:moveTo>
                  <a:lnTo>
                    <a:pt x="1264920" y="367690"/>
                  </a:lnTo>
                  <a:lnTo>
                    <a:pt x="1264920" y="375310"/>
                  </a:lnTo>
                  <a:lnTo>
                    <a:pt x="1295400" y="375310"/>
                  </a:lnTo>
                  <a:lnTo>
                    <a:pt x="1295400" y="367690"/>
                  </a:lnTo>
                  <a:close/>
                </a:path>
                <a:path w="2378075" h="826135">
                  <a:moveTo>
                    <a:pt x="1348740" y="367690"/>
                  </a:moveTo>
                  <a:lnTo>
                    <a:pt x="1318260" y="367690"/>
                  </a:lnTo>
                  <a:lnTo>
                    <a:pt x="1318260" y="375310"/>
                  </a:lnTo>
                  <a:lnTo>
                    <a:pt x="1348740" y="375310"/>
                  </a:lnTo>
                  <a:lnTo>
                    <a:pt x="1348740" y="367690"/>
                  </a:lnTo>
                  <a:close/>
                </a:path>
                <a:path w="2378075" h="826135">
                  <a:moveTo>
                    <a:pt x="1402080" y="367690"/>
                  </a:moveTo>
                  <a:lnTo>
                    <a:pt x="1371600" y="367690"/>
                  </a:lnTo>
                  <a:lnTo>
                    <a:pt x="1371600" y="375310"/>
                  </a:lnTo>
                  <a:lnTo>
                    <a:pt x="1402080" y="375310"/>
                  </a:lnTo>
                  <a:lnTo>
                    <a:pt x="1402080" y="367690"/>
                  </a:lnTo>
                  <a:close/>
                </a:path>
                <a:path w="2378075" h="826135">
                  <a:moveTo>
                    <a:pt x="1455420" y="367690"/>
                  </a:moveTo>
                  <a:lnTo>
                    <a:pt x="1424940" y="367690"/>
                  </a:lnTo>
                  <a:lnTo>
                    <a:pt x="1424940" y="375310"/>
                  </a:lnTo>
                  <a:lnTo>
                    <a:pt x="1455420" y="375310"/>
                  </a:lnTo>
                  <a:lnTo>
                    <a:pt x="1455420" y="367690"/>
                  </a:lnTo>
                  <a:close/>
                </a:path>
                <a:path w="2378075" h="826135">
                  <a:moveTo>
                    <a:pt x="1508760" y="367690"/>
                  </a:moveTo>
                  <a:lnTo>
                    <a:pt x="1478280" y="367690"/>
                  </a:lnTo>
                  <a:lnTo>
                    <a:pt x="1478280" y="375310"/>
                  </a:lnTo>
                  <a:lnTo>
                    <a:pt x="1508760" y="375310"/>
                  </a:lnTo>
                  <a:lnTo>
                    <a:pt x="1508760" y="367690"/>
                  </a:lnTo>
                  <a:close/>
                </a:path>
                <a:path w="2378075" h="826135">
                  <a:moveTo>
                    <a:pt x="1562100" y="367690"/>
                  </a:moveTo>
                  <a:lnTo>
                    <a:pt x="1531620" y="367690"/>
                  </a:lnTo>
                  <a:lnTo>
                    <a:pt x="1531620" y="375310"/>
                  </a:lnTo>
                  <a:lnTo>
                    <a:pt x="1562100" y="375310"/>
                  </a:lnTo>
                  <a:lnTo>
                    <a:pt x="1562100" y="367690"/>
                  </a:lnTo>
                  <a:close/>
                </a:path>
                <a:path w="2378075" h="826135">
                  <a:moveTo>
                    <a:pt x="1615440" y="367690"/>
                  </a:moveTo>
                  <a:lnTo>
                    <a:pt x="1584960" y="367690"/>
                  </a:lnTo>
                  <a:lnTo>
                    <a:pt x="1584960" y="375310"/>
                  </a:lnTo>
                  <a:lnTo>
                    <a:pt x="1615440" y="375310"/>
                  </a:lnTo>
                  <a:lnTo>
                    <a:pt x="1615440" y="367690"/>
                  </a:lnTo>
                  <a:close/>
                </a:path>
                <a:path w="2378075" h="826135">
                  <a:moveTo>
                    <a:pt x="1668780" y="367690"/>
                  </a:moveTo>
                  <a:lnTo>
                    <a:pt x="1638300" y="367690"/>
                  </a:lnTo>
                  <a:lnTo>
                    <a:pt x="1638300" y="375310"/>
                  </a:lnTo>
                  <a:lnTo>
                    <a:pt x="1668780" y="375310"/>
                  </a:lnTo>
                  <a:lnTo>
                    <a:pt x="1668780" y="367690"/>
                  </a:lnTo>
                  <a:close/>
                </a:path>
                <a:path w="2378075" h="826135">
                  <a:moveTo>
                    <a:pt x="2274570" y="825563"/>
                  </a:moveTo>
                  <a:lnTo>
                    <a:pt x="2237879" y="787082"/>
                  </a:lnTo>
                  <a:lnTo>
                    <a:pt x="2206548" y="758647"/>
                  </a:lnTo>
                  <a:lnTo>
                    <a:pt x="2173998" y="738352"/>
                  </a:lnTo>
                  <a:lnTo>
                    <a:pt x="2134120" y="726198"/>
                  </a:lnTo>
                  <a:lnTo>
                    <a:pt x="2033638" y="719099"/>
                  </a:lnTo>
                  <a:lnTo>
                    <a:pt x="1988388" y="709853"/>
                  </a:lnTo>
                  <a:lnTo>
                    <a:pt x="1945487" y="694944"/>
                  </a:lnTo>
                  <a:lnTo>
                    <a:pt x="1905342" y="674801"/>
                  </a:lnTo>
                  <a:lnTo>
                    <a:pt x="1868373" y="649833"/>
                  </a:lnTo>
                  <a:lnTo>
                    <a:pt x="1834984" y="620445"/>
                  </a:lnTo>
                  <a:lnTo>
                    <a:pt x="1805597" y="587057"/>
                  </a:lnTo>
                  <a:lnTo>
                    <a:pt x="1780628" y="550075"/>
                  </a:lnTo>
                  <a:lnTo>
                    <a:pt x="1760486" y="509930"/>
                  </a:lnTo>
                  <a:lnTo>
                    <a:pt x="1745576" y="467029"/>
                  </a:lnTo>
                  <a:lnTo>
                    <a:pt x="1745538" y="466839"/>
                  </a:lnTo>
                  <a:lnTo>
                    <a:pt x="1736331" y="421779"/>
                  </a:lnTo>
                  <a:lnTo>
                    <a:pt x="1736318" y="421589"/>
                  </a:lnTo>
                  <a:lnTo>
                    <a:pt x="1733169" y="374599"/>
                  </a:lnTo>
                  <a:lnTo>
                    <a:pt x="1736331" y="327431"/>
                  </a:lnTo>
                  <a:lnTo>
                    <a:pt x="1745576" y="282181"/>
                  </a:lnTo>
                  <a:lnTo>
                    <a:pt x="1760512" y="239217"/>
                  </a:lnTo>
                  <a:lnTo>
                    <a:pt x="1780628" y="199123"/>
                  </a:lnTo>
                  <a:lnTo>
                    <a:pt x="1805597" y="162153"/>
                  </a:lnTo>
                  <a:lnTo>
                    <a:pt x="1834984" y="128765"/>
                  </a:lnTo>
                  <a:lnTo>
                    <a:pt x="1868373" y="99377"/>
                  </a:lnTo>
                  <a:lnTo>
                    <a:pt x="1905342" y="74396"/>
                  </a:lnTo>
                  <a:lnTo>
                    <a:pt x="1945487" y="54254"/>
                  </a:lnTo>
                  <a:lnTo>
                    <a:pt x="1988388" y="39344"/>
                  </a:lnTo>
                  <a:lnTo>
                    <a:pt x="2033638" y="30099"/>
                  </a:lnTo>
                  <a:lnTo>
                    <a:pt x="2080818" y="26924"/>
                  </a:lnTo>
                  <a:lnTo>
                    <a:pt x="2080818" y="0"/>
                  </a:lnTo>
                  <a:lnTo>
                    <a:pt x="2033828" y="2921"/>
                  </a:lnTo>
                  <a:lnTo>
                    <a:pt x="1988578" y="11442"/>
                  </a:lnTo>
                  <a:lnTo>
                    <a:pt x="1945436" y="25222"/>
                  </a:lnTo>
                  <a:lnTo>
                    <a:pt x="1904720" y="43891"/>
                  </a:lnTo>
                  <a:lnTo>
                    <a:pt x="1866811" y="67119"/>
                  </a:lnTo>
                  <a:lnTo>
                    <a:pt x="1832038" y="94551"/>
                  </a:lnTo>
                  <a:lnTo>
                    <a:pt x="1800771" y="125818"/>
                  </a:lnTo>
                  <a:lnTo>
                    <a:pt x="1773351" y="160591"/>
                  </a:lnTo>
                  <a:lnTo>
                    <a:pt x="1750123" y="198501"/>
                  </a:lnTo>
                  <a:lnTo>
                    <a:pt x="1731454" y="239217"/>
                  </a:lnTo>
                  <a:lnTo>
                    <a:pt x="1717675" y="282371"/>
                  </a:lnTo>
                  <a:lnTo>
                    <a:pt x="1709153" y="327621"/>
                  </a:lnTo>
                  <a:lnTo>
                    <a:pt x="1706664" y="367690"/>
                  </a:lnTo>
                  <a:lnTo>
                    <a:pt x="1691640" y="367690"/>
                  </a:lnTo>
                  <a:lnTo>
                    <a:pt x="1691640" y="375310"/>
                  </a:lnTo>
                  <a:lnTo>
                    <a:pt x="1706283" y="375310"/>
                  </a:lnTo>
                  <a:lnTo>
                    <a:pt x="1709153" y="421589"/>
                  </a:lnTo>
                  <a:lnTo>
                    <a:pt x="1709191" y="421779"/>
                  </a:lnTo>
                  <a:lnTo>
                    <a:pt x="1717675" y="466839"/>
                  </a:lnTo>
                  <a:lnTo>
                    <a:pt x="1717738" y="467029"/>
                  </a:lnTo>
                  <a:lnTo>
                    <a:pt x="1731429" y="509930"/>
                  </a:lnTo>
                  <a:lnTo>
                    <a:pt x="1750123" y="550697"/>
                  </a:lnTo>
                  <a:lnTo>
                    <a:pt x="1773351" y="588619"/>
                  </a:lnTo>
                  <a:lnTo>
                    <a:pt x="1800771" y="623379"/>
                  </a:lnTo>
                  <a:lnTo>
                    <a:pt x="1832038" y="654659"/>
                  </a:lnTo>
                  <a:lnTo>
                    <a:pt x="1866811" y="682078"/>
                  </a:lnTo>
                  <a:lnTo>
                    <a:pt x="1904720" y="705307"/>
                  </a:lnTo>
                  <a:lnTo>
                    <a:pt x="1945436" y="723976"/>
                  </a:lnTo>
                  <a:lnTo>
                    <a:pt x="1988578" y="737755"/>
                  </a:lnTo>
                  <a:lnTo>
                    <a:pt x="2033828" y="746277"/>
                  </a:lnTo>
                  <a:lnTo>
                    <a:pt x="2137613" y="753008"/>
                  </a:lnTo>
                  <a:lnTo>
                    <a:pt x="2172919" y="765149"/>
                  </a:lnTo>
                  <a:lnTo>
                    <a:pt x="2200110" y="786003"/>
                  </a:lnTo>
                  <a:lnTo>
                    <a:pt x="2232545" y="816114"/>
                  </a:lnTo>
                  <a:lnTo>
                    <a:pt x="2235644" y="825563"/>
                  </a:lnTo>
                  <a:lnTo>
                    <a:pt x="2274570" y="825563"/>
                  </a:lnTo>
                  <a:close/>
                </a:path>
                <a:path w="2378075" h="826135">
                  <a:moveTo>
                    <a:pt x="2378075" y="373722"/>
                  </a:moveTo>
                  <a:lnTo>
                    <a:pt x="2374176" y="325475"/>
                  </a:lnTo>
                  <a:lnTo>
                    <a:pt x="2362885" y="279692"/>
                  </a:lnTo>
                  <a:lnTo>
                    <a:pt x="2344826" y="237007"/>
                  </a:lnTo>
                  <a:lnTo>
                    <a:pt x="2320607" y="198018"/>
                  </a:lnTo>
                  <a:lnTo>
                    <a:pt x="2290838" y="163347"/>
                  </a:lnTo>
                  <a:lnTo>
                    <a:pt x="2256142" y="133616"/>
                  </a:lnTo>
                  <a:lnTo>
                    <a:pt x="2217115" y="109410"/>
                  </a:lnTo>
                  <a:lnTo>
                    <a:pt x="2174379" y="91376"/>
                  </a:lnTo>
                  <a:lnTo>
                    <a:pt x="2128558" y="80098"/>
                  </a:lnTo>
                  <a:lnTo>
                    <a:pt x="2080260" y="76200"/>
                  </a:lnTo>
                  <a:lnTo>
                    <a:pt x="2031949" y="80098"/>
                  </a:lnTo>
                  <a:lnTo>
                    <a:pt x="1986114" y="91376"/>
                  </a:lnTo>
                  <a:lnTo>
                    <a:pt x="1943392" y="109423"/>
                  </a:lnTo>
                  <a:lnTo>
                    <a:pt x="1904352" y="133629"/>
                  </a:lnTo>
                  <a:lnTo>
                    <a:pt x="1869643" y="163385"/>
                  </a:lnTo>
                  <a:lnTo>
                    <a:pt x="1839861" y="198081"/>
                  </a:lnTo>
                  <a:lnTo>
                    <a:pt x="1815617" y="237096"/>
                  </a:lnTo>
                  <a:lnTo>
                    <a:pt x="1797519" y="279844"/>
                  </a:lnTo>
                  <a:lnTo>
                    <a:pt x="1786191" y="325678"/>
                  </a:lnTo>
                  <a:lnTo>
                    <a:pt x="1782254" y="374015"/>
                  </a:lnTo>
                  <a:lnTo>
                    <a:pt x="1786191" y="422198"/>
                  </a:lnTo>
                  <a:lnTo>
                    <a:pt x="1797519" y="467918"/>
                  </a:lnTo>
                  <a:lnTo>
                    <a:pt x="1815617" y="510565"/>
                  </a:lnTo>
                  <a:lnTo>
                    <a:pt x="1839861" y="549503"/>
                  </a:lnTo>
                  <a:lnTo>
                    <a:pt x="1869643" y="584149"/>
                  </a:lnTo>
                  <a:lnTo>
                    <a:pt x="1904352" y="613867"/>
                  </a:lnTo>
                  <a:lnTo>
                    <a:pt x="1943392" y="638048"/>
                  </a:lnTo>
                  <a:lnTo>
                    <a:pt x="1986114" y="656082"/>
                  </a:lnTo>
                  <a:lnTo>
                    <a:pt x="2031949" y="667359"/>
                  </a:lnTo>
                  <a:lnTo>
                    <a:pt x="2080260" y="671245"/>
                  </a:lnTo>
                  <a:lnTo>
                    <a:pt x="2128558" y="667359"/>
                  </a:lnTo>
                  <a:lnTo>
                    <a:pt x="2174379" y="656082"/>
                  </a:lnTo>
                  <a:lnTo>
                    <a:pt x="2217115" y="638048"/>
                  </a:lnTo>
                  <a:lnTo>
                    <a:pt x="2256142" y="613854"/>
                  </a:lnTo>
                  <a:lnTo>
                    <a:pt x="2290838" y="584111"/>
                  </a:lnTo>
                  <a:lnTo>
                    <a:pt x="2320607" y="549440"/>
                  </a:lnTo>
                  <a:lnTo>
                    <a:pt x="2344826" y="510463"/>
                  </a:lnTo>
                  <a:lnTo>
                    <a:pt x="2362885" y="467766"/>
                  </a:lnTo>
                  <a:lnTo>
                    <a:pt x="2374176" y="421995"/>
                  </a:lnTo>
                  <a:lnTo>
                    <a:pt x="2378075" y="373722"/>
                  </a:lnTo>
                  <a:close/>
                </a:path>
              </a:pathLst>
            </a:custGeom>
            <a:solidFill>
              <a:srgbClr val="006FC0"/>
            </a:solidFill>
          </p:spPr>
          <p:txBody>
            <a:bodyPr wrap="square" lIns="0" tIns="0" rIns="0" bIns="0" rtlCol="0"/>
            <a:lstStyle/>
            <a:p/>
          </p:txBody>
        </p:sp>
      </p:grpSp>
      <p:sp>
        <p:nvSpPr>
          <p:cNvPr id="25" name="object 25"/>
          <p:cNvSpPr txBox="1"/>
          <p:nvPr/>
        </p:nvSpPr>
        <p:spPr>
          <a:xfrm>
            <a:off x="443865" y="884428"/>
            <a:ext cx="11200765" cy="1731645"/>
          </a:xfrm>
          <a:prstGeom prst="rect">
            <a:avLst/>
          </a:prstGeom>
        </p:spPr>
        <p:txBody>
          <a:bodyPr vert="horz" wrap="square" lIns="0" tIns="12700" rIns="0" bIns="0" rtlCol="0">
            <a:spAutoFit/>
          </a:bodyPr>
          <a:lstStyle/>
          <a:p>
            <a:pPr marL="12700" marR="5080" algn="just">
              <a:lnSpc>
                <a:spcPct val="120000"/>
              </a:lnSpc>
              <a:spcBef>
                <a:spcPts val="100"/>
              </a:spcBef>
            </a:pPr>
            <a:r>
              <a:rPr sz="1600" b="1" spc="-15" dirty="0">
                <a:solidFill>
                  <a:srgbClr val="C00000"/>
                </a:solidFill>
                <a:latin typeface="微软雅黑" panose="020B0503020204020204" charset="-122"/>
                <a:cs typeface="微软雅黑" panose="020B0503020204020204" charset="-122"/>
              </a:rPr>
              <a:t>企业运行监测平台</a:t>
            </a:r>
            <a:r>
              <a:rPr sz="1600" spc="-20" dirty="0">
                <a:latin typeface="微软雅黑" panose="020B0503020204020204" charset="-122"/>
                <a:cs typeface="微软雅黑" panose="020B0503020204020204" charset="-122"/>
              </a:rPr>
              <a:t>实时监控企业用能情况，采用不同车间、生产线、班次、设备同比、环比比的方式对企业能源使用情况、能</a:t>
            </a:r>
            <a:r>
              <a:rPr sz="1600" spc="-15" dirty="0">
                <a:latin typeface="微软雅黑" panose="020B0503020204020204" charset="-122"/>
                <a:cs typeface="微软雅黑" panose="020B0503020204020204" charset="-122"/>
              </a:rPr>
              <a:t>耗趋势情况、计量器具运维情况等多方面进行分析，通过获取企业产品产量信息实现产品能耗管理，为企业提供能源数据</a:t>
            </a:r>
            <a:r>
              <a:rPr sz="1600" b="1" spc="-20" dirty="0">
                <a:solidFill>
                  <a:srgbClr val="C00000"/>
                </a:solidFill>
                <a:latin typeface="微软雅黑" panose="020B0503020204020204" charset="-122"/>
                <a:cs typeface="微软雅黑" panose="020B0503020204020204" charset="-122"/>
              </a:rPr>
              <a:t>全面</a:t>
            </a:r>
            <a:r>
              <a:rPr sz="1600" b="1" spc="-15" dirty="0">
                <a:solidFill>
                  <a:srgbClr val="C00000"/>
                </a:solidFill>
                <a:latin typeface="微软雅黑" panose="020B0503020204020204" charset="-122"/>
                <a:cs typeface="微软雅黑" panose="020B0503020204020204" charset="-122"/>
              </a:rPr>
              <a:t>精细化管理能力</a:t>
            </a:r>
            <a:r>
              <a:rPr sz="1600" spc="-15" dirty="0">
                <a:latin typeface="微软雅黑" panose="020B0503020204020204" charset="-122"/>
                <a:cs typeface="微软雅黑" panose="020B0503020204020204" charset="-122"/>
              </a:rPr>
              <a:t>，解决企业用能管理短板，帮助企业</a:t>
            </a:r>
            <a:r>
              <a:rPr sz="1600" b="1" spc="-15" dirty="0">
                <a:solidFill>
                  <a:srgbClr val="C00000"/>
                </a:solidFill>
                <a:latin typeface="微软雅黑" panose="020B0503020204020204" charset="-122"/>
                <a:cs typeface="微软雅黑" panose="020B0503020204020204" charset="-122"/>
              </a:rPr>
              <a:t>加强能源管理、发现能耗弱点</a:t>
            </a:r>
            <a:r>
              <a:rPr sz="1600" spc="-15" dirty="0">
                <a:latin typeface="微软雅黑" panose="020B0503020204020204" charset="-122"/>
                <a:cs typeface="微软雅黑" panose="020B0503020204020204" charset="-122"/>
              </a:rPr>
              <a:t>，针对用能情况</a:t>
            </a:r>
            <a:r>
              <a:rPr sz="1600" b="1" spc="-15" dirty="0">
                <a:solidFill>
                  <a:srgbClr val="C00000"/>
                </a:solidFill>
                <a:latin typeface="微软雅黑" panose="020B0503020204020204" charset="-122"/>
                <a:cs typeface="微软雅黑" panose="020B0503020204020204" charset="-122"/>
              </a:rPr>
              <a:t>挖掘节能潜力</a:t>
            </a:r>
            <a:r>
              <a:rPr sz="1600" spc="-20" dirty="0">
                <a:latin typeface="微软雅黑" panose="020B0503020204020204" charset="-122"/>
                <a:cs typeface="微软雅黑" panose="020B0503020204020204" charset="-122"/>
              </a:rPr>
              <a:t>，为企业节能</a:t>
            </a:r>
            <a:r>
              <a:rPr sz="1600" spc="-15" dirty="0">
                <a:latin typeface="微软雅黑" panose="020B0503020204020204" charset="-122"/>
                <a:cs typeface="微软雅黑" panose="020B0503020204020204" charset="-122"/>
              </a:rPr>
              <a:t>降耗</a:t>
            </a:r>
            <a:r>
              <a:rPr sz="1600" b="1" spc="-15" dirty="0">
                <a:solidFill>
                  <a:srgbClr val="C00000"/>
                </a:solidFill>
                <a:latin typeface="微软雅黑" panose="020B0503020204020204" charset="-122"/>
                <a:cs typeface="微软雅黑" panose="020B0503020204020204" charset="-122"/>
              </a:rPr>
              <a:t>提供科学依据</a:t>
            </a:r>
            <a:r>
              <a:rPr sz="1600" spc="-20" dirty="0">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8705850" algn="just">
              <a:lnSpc>
                <a:spcPct val="100000"/>
              </a:lnSpc>
              <a:spcBef>
                <a:spcPts val="835"/>
              </a:spcBef>
            </a:pPr>
            <a:r>
              <a:rPr sz="1600" b="1" spc="200" dirty="0">
                <a:solidFill>
                  <a:srgbClr val="006FC0"/>
                </a:solidFill>
                <a:latin typeface="微软雅黑" panose="020B0503020204020204" charset="-122"/>
                <a:cs typeface="微软雅黑" panose="020B0503020204020204" charset="-122"/>
              </a:rPr>
              <a:t>用能详情</a:t>
            </a:r>
            <a:endParaRPr sz="1600">
              <a:latin typeface="微软雅黑" panose="020B0503020204020204" charset="-122"/>
              <a:cs typeface="微软雅黑" panose="020B0503020204020204" charset="-122"/>
            </a:endParaRPr>
          </a:p>
          <a:p>
            <a:pPr marR="1306830" algn="r">
              <a:lnSpc>
                <a:spcPct val="100000"/>
              </a:lnSpc>
              <a:spcBef>
                <a:spcPts val="35"/>
              </a:spcBef>
            </a:pPr>
            <a:r>
              <a:rPr sz="1200" b="1" spc="-10" dirty="0">
                <a:solidFill>
                  <a:srgbClr val="000514"/>
                </a:solidFill>
                <a:latin typeface="微软雅黑" panose="020B0503020204020204" charset="-122"/>
                <a:cs typeface="微软雅黑" panose="020B0503020204020204" charset="-122"/>
              </a:rPr>
              <a:t>能耗数据可视化管理</a:t>
            </a:r>
            <a:endParaRPr sz="1200">
              <a:latin typeface="微软雅黑" panose="020B0503020204020204" charset="-122"/>
              <a:cs typeface="微软雅黑" panose="020B0503020204020204" charset="-122"/>
            </a:endParaRPr>
          </a:p>
        </p:txBody>
      </p:sp>
      <p:grpSp>
        <p:nvGrpSpPr>
          <p:cNvPr id="26" name="object 26"/>
          <p:cNvGrpSpPr/>
          <p:nvPr/>
        </p:nvGrpSpPr>
        <p:grpSpPr>
          <a:xfrm>
            <a:off x="8697912" y="2263139"/>
            <a:ext cx="2387600" cy="2275840"/>
            <a:chOff x="8697912" y="2263139"/>
            <a:chExt cx="2387600" cy="2275840"/>
          </a:xfrm>
        </p:grpSpPr>
        <p:pic>
          <p:nvPicPr>
            <p:cNvPr id="27" name="object 27"/>
            <p:cNvPicPr/>
            <p:nvPr/>
          </p:nvPicPr>
          <p:blipFill>
            <a:blip r:embed="rId7" cstate="print"/>
            <a:stretch>
              <a:fillRect/>
            </a:stretch>
          </p:blipFill>
          <p:spPr>
            <a:xfrm>
              <a:off x="10931702" y="2844533"/>
              <a:ext cx="72669" cy="73050"/>
            </a:xfrm>
            <a:prstGeom prst="rect">
              <a:avLst/>
            </a:prstGeom>
          </p:spPr>
        </p:pic>
        <p:pic>
          <p:nvPicPr>
            <p:cNvPr id="28" name="object 28"/>
            <p:cNvPicPr/>
            <p:nvPr/>
          </p:nvPicPr>
          <p:blipFill>
            <a:blip r:embed="rId8" cstate="print"/>
            <a:stretch>
              <a:fillRect/>
            </a:stretch>
          </p:blipFill>
          <p:spPr>
            <a:xfrm>
              <a:off x="10635995" y="2263139"/>
              <a:ext cx="304800" cy="304800"/>
            </a:xfrm>
            <a:prstGeom prst="rect">
              <a:avLst/>
            </a:prstGeom>
          </p:spPr>
        </p:pic>
        <p:sp>
          <p:nvSpPr>
            <p:cNvPr id="29" name="object 29"/>
            <p:cNvSpPr/>
            <p:nvPr/>
          </p:nvSpPr>
          <p:spPr>
            <a:xfrm>
              <a:off x="8697912" y="3662171"/>
              <a:ext cx="2387600" cy="826135"/>
            </a:xfrm>
            <a:custGeom>
              <a:avLst/>
              <a:gdLst/>
              <a:ahLst/>
              <a:cxnLst/>
              <a:rect l="l" t="t" r="r" b="b"/>
              <a:pathLst>
                <a:path w="2387600" h="826135">
                  <a:moveTo>
                    <a:pt x="76200" y="374675"/>
                  </a:moveTo>
                  <a:lnTo>
                    <a:pt x="75425" y="370865"/>
                  </a:lnTo>
                  <a:lnTo>
                    <a:pt x="73202" y="359854"/>
                  </a:lnTo>
                  <a:lnTo>
                    <a:pt x="65036" y="347738"/>
                  </a:lnTo>
                  <a:lnTo>
                    <a:pt x="52920" y="339572"/>
                  </a:lnTo>
                  <a:lnTo>
                    <a:pt x="38100" y="336575"/>
                  </a:lnTo>
                  <a:lnTo>
                    <a:pt x="23266" y="339572"/>
                  </a:lnTo>
                  <a:lnTo>
                    <a:pt x="11150" y="347738"/>
                  </a:lnTo>
                  <a:lnTo>
                    <a:pt x="2984" y="359854"/>
                  </a:lnTo>
                  <a:lnTo>
                    <a:pt x="0" y="374675"/>
                  </a:lnTo>
                  <a:lnTo>
                    <a:pt x="2984" y="389509"/>
                  </a:lnTo>
                  <a:lnTo>
                    <a:pt x="11150" y="401624"/>
                  </a:lnTo>
                  <a:lnTo>
                    <a:pt x="23266" y="409790"/>
                  </a:lnTo>
                  <a:lnTo>
                    <a:pt x="38100" y="412775"/>
                  </a:lnTo>
                  <a:lnTo>
                    <a:pt x="52920" y="409790"/>
                  </a:lnTo>
                  <a:lnTo>
                    <a:pt x="65036" y="401624"/>
                  </a:lnTo>
                  <a:lnTo>
                    <a:pt x="73202" y="389509"/>
                  </a:lnTo>
                  <a:lnTo>
                    <a:pt x="75425" y="378485"/>
                  </a:lnTo>
                  <a:lnTo>
                    <a:pt x="76200" y="374675"/>
                  </a:lnTo>
                  <a:close/>
                </a:path>
                <a:path w="2387600" h="826135">
                  <a:moveTo>
                    <a:pt x="121920" y="370865"/>
                  </a:moveTo>
                  <a:lnTo>
                    <a:pt x="91440" y="370865"/>
                  </a:lnTo>
                  <a:lnTo>
                    <a:pt x="91440" y="378485"/>
                  </a:lnTo>
                  <a:lnTo>
                    <a:pt x="121920" y="378485"/>
                  </a:lnTo>
                  <a:lnTo>
                    <a:pt x="121920" y="370865"/>
                  </a:lnTo>
                  <a:close/>
                </a:path>
                <a:path w="2387600" h="826135">
                  <a:moveTo>
                    <a:pt x="175260" y="370865"/>
                  </a:moveTo>
                  <a:lnTo>
                    <a:pt x="144780" y="370865"/>
                  </a:lnTo>
                  <a:lnTo>
                    <a:pt x="144780" y="378485"/>
                  </a:lnTo>
                  <a:lnTo>
                    <a:pt x="175260" y="378485"/>
                  </a:lnTo>
                  <a:lnTo>
                    <a:pt x="175260" y="370865"/>
                  </a:lnTo>
                  <a:close/>
                </a:path>
                <a:path w="2387600" h="826135">
                  <a:moveTo>
                    <a:pt x="228600" y="370865"/>
                  </a:moveTo>
                  <a:lnTo>
                    <a:pt x="198120" y="370865"/>
                  </a:lnTo>
                  <a:lnTo>
                    <a:pt x="198120" y="378485"/>
                  </a:lnTo>
                  <a:lnTo>
                    <a:pt x="228600" y="378485"/>
                  </a:lnTo>
                  <a:lnTo>
                    <a:pt x="228600" y="370865"/>
                  </a:lnTo>
                  <a:close/>
                </a:path>
                <a:path w="2387600" h="826135">
                  <a:moveTo>
                    <a:pt x="281940" y="370865"/>
                  </a:moveTo>
                  <a:lnTo>
                    <a:pt x="251460" y="370865"/>
                  </a:lnTo>
                  <a:lnTo>
                    <a:pt x="251460" y="378485"/>
                  </a:lnTo>
                  <a:lnTo>
                    <a:pt x="281940" y="378485"/>
                  </a:lnTo>
                  <a:lnTo>
                    <a:pt x="281940" y="370865"/>
                  </a:lnTo>
                  <a:close/>
                </a:path>
                <a:path w="2387600" h="826135">
                  <a:moveTo>
                    <a:pt x="335280" y="370865"/>
                  </a:moveTo>
                  <a:lnTo>
                    <a:pt x="304800" y="370865"/>
                  </a:lnTo>
                  <a:lnTo>
                    <a:pt x="304800" y="378485"/>
                  </a:lnTo>
                  <a:lnTo>
                    <a:pt x="335280" y="378485"/>
                  </a:lnTo>
                  <a:lnTo>
                    <a:pt x="335280" y="370865"/>
                  </a:lnTo>
                  <a:close/>
                </a:path>
                <a:path w="2387600" h="826135">
                  <a:moveTo>
                    <a:pt x="388620" y="370865"/>
                  </a:moveTo>
                  <a:lnTo>
                    <a:pt x="358140" y="370865"/>
                  </a:lnTo>
                  <a:lnTo>
                    <a:pt x="358140" y="378485"/>
                  </a:lnTo>
                  <a:lnTo>
                    <a:pt x="388620" y="378485"/>
                  </a:lnTo>
                  <a:lnTo>
                    <a:pt x="388620" y="370865"/>
                  </a:lnTo>
                  <a:close/>
                </a:path>
                <a:path w="2387600" h="826135">
                  <a:moveTo>
                    <a:pt x="441960" y="370865"/>
                  </a:moveTo>
                  <a:lnTo>
                    <a:pt x="411480" y="370865"/>
                  </a:lnTo>
                  <a:lnTo>
                    <a:pt x="411480" y="378485"/>
                  </a:lnTo>
                  <a:lnTo>
                    <a:pt x="441960" y="378485"/>
                  </a:lnTo>
                  <a:lnTo>
                    <a:pt x="441960" y="370865"/>
                  </a:lnTo>
                  <a:close/>
                </a:path>
                <a:path w="2387600" h="826135">
                  <a:moveTo>
                    <a:pt x="495300" y="370865"/>
                  </a:moveTo>
                  <a:lnTo>
                    <a:pt x="464820" y="370865"/>
                  </a:lnTo>
                  <a:lnTo>
                    <a:pt x="464820" y="378485"/>
                  </a:lnTo>
                  <a:lnTo>
                    <a:pt x="495300" y="378485"/>
                  </a:lnTo>
                  <a:lnTo>
                    <a:pt x="495300" y="370865"/>
                  </a:lnTo>
                  <a:close/>
                </a:path>
                <a:path w="2387600" h="826135">
                  <a:moveTo>
                    <a:pt x="548640" y="370865"/>
                  </a:moveTo>
                  <a:lnTo>
                    <a:pt x="518160" y="370865"/>
                  </a:lnTo>
                  <a:lnTo>
                    <a:pt x="518160" y="378485"/>
                  </a:lnTo>
                  <a:lnTo>
                    <a:pt x="548640" y="378485"/>
                  </a:lnTo>
                  <a:lnTo>
                    <a:pt x="548640" y="370865"/>
                  </a:lnTo>
                  <a:close/>
                </a:path>
                <a:path w="2387600" h="826135">
                  <a:moveTo>
                    <a:pt x="601980" y="370865"/>
                  </a:moveTo>
                  <a:lnTo>
                    <a:pt x="571500" y="370865"/>
                  </a:lnTo>
                  <a:lnTo>
                    <a:pt x="571500" y="378485"/>
                  </a:lnTo>
                  <a:lnTo>
                    <a:pt x="601980" y="378485"/>
                  </a:lnTo>
                  <a:lnTo>
                    <a:pt x="601980" y="370865"/>
                  </a:lnTo>
                  <a:close/>
                </a:path>
                <a:path w="2387600" h="826135">
                  <a:moveTo>
                    <a:pt x="655320" y="370865"/>
                  </a:moveTo>
                  <a:lnTo>
                    <a:pt x="624840" y="370865"/>
                  </a:lnTo>
                  <a:lnTo>
                    <a:pt x="624840" y="378485"/>
                  </a:lnTo>
                  <a:lnTo>
                    <a:pt x="655320" y="378485"/>
                  </a:lnTo>
                  <a:lnTo>
                    <a:pt x="655320" y="370865"/>
                  </a:lnTo>
                  <a:close/>
                </a:path>
                <a:path w="2387600" h="826135">
                  <a:moveTo>
                    <a:pt x="708660" y="370865"/>
                  </a:moveTo>
                  <a:lnTo>
                    <a:pt x="678180" y="370865"/>
                  </a:lnTo>
                  <a:lnTo>
                    <a:pt x="678180" y="378485"/>
                  </a:lnTo>
                  <a:lnTo>
                    <a:pt x="708660" y="378485"/>
                  </a:lnTo>
                  <a:lnTo>
                    <a:pt x="708660" y="370865"/>
                  </a:lnTo>
                  <a:close/>
                </a:path>
                <a:path w="2387600" h="826135">
                  <a:moveTo>
                    <a:pt x="762000" y="370865"/>
                  </a:moveTo>
                  <a:lnTo>
                    <a:pt x="731520" y="370865"/>
                  </a:lnTo>
                  <a:lnTo>
                    <a:pt x="731520" y="378485"/>
                  </a:lnTo>
                  <a:lnTo>
                    <a:pt x="762000" y="378485"/>
                  </a:lnTo>
                  <a:lnTo>
                    <a:pt x="762000" y="370865"/>
                  </a:lnTo>
                  <a:close/>
                </a:path>
                <a:path w="2387600" h="826135">
                  <a:moveTo>
                    <a:pt x="815340" y="370865"/>
                  </a:moveTo>
                  <a:lnTo>
                    <a:pt x="784860" y="370865"/>
                  </a:lnTo>
                  <a:lnTo>
                    <a:pt x="784860" y="378485"/>
                  </a:lnTo>
                  <a:lnTo>
                    <a:pt x="815340" y="378485"/>
                  </a:lnTo>
                  <a:lnTo>
                    <a:pt x="815340" y="370865"/>
                  </a:lnTo>
                  <a:close/>
                </a:path>
                <a:path w="2387600" h="826135">
                  <a:moveTo>
                    <a:pt x="868680" y="370865"/>
                  </a:moveTo>
                  <a:lnTo>
                    <a:pt x="838200" y="370865"/>
                  </a:lnTo>
                  <a:lnTo>
                    <a:pt x="838200" y="378485"/>
                  </a:lnTo>
                  <a:lnTo>
                    <a:pt x="868680" y="378485"/>
                  </a:lnTo>
                  <a:lnTo>
                    <a:pt x="868680" y="370865"/>
                  </a:lnTo>
                  <a:close/>
                </a:path>
                <a:path w="2387600" h="826135">
                  <a:moveTo>
                    <a:pt x="922020" y="370865"/>
                  </a:moveTo>
                  <a:lnTo>
                    <a:pt x="891540" y="370865"/>
                  </a:lnTo>
                  <a:lnTo>
                    <a:pt x="891540" y="378485"/>
                  </a:lnTo>
                  <a:lnTo>
                    <a:pt x="922020" y="378485"/>
                  </a:lnTo>
                  <a:lnTo>
                    <a:pt x="922020" y="370865"/>
                  </a:lnTo>
                  <a:close/>
                </a:path>
                <a:path w="2387600" h="826135">
                  <a:moveTo>
                    <a:pt x="975360" y="370865"/>
                  </a:moveTo>
                  <a:lnTo>
                    <a:pt x="944880" y="370865"/>
                  </a:lnTo>
                  <a:lnTo>
                    <a:pt x="944880" y="378485"/>
                  </a:lnTo>
                  <a:lnTo>
                    <a:pt x="975360" y="378485"/>
                  </a:lnTo>
                  <a:lnTo>
                    <a:pt x="975360" y="370865"/>
                  </a:lnTo>
                  <a:close/>
                </a:path>
                <a:path w="2387600" h="826135">
                  <a:moveTo>
                    <a:pt x="1028700" y="370865"/>
                  </a:moveTo>
                  <a:lnTo>
                    <a:pt x="998220" y="370865"/>
                  </a:lnTo>
                  <a:lnTo>
                    <a:pt x="998220" y="378485"/>
                  </a:lnTo>
                  <a:lnTo>
                    <a:pt x="1028700" y="378485"/>
                  </a:lnTo>
                  <a:lnTo>
                    <a:pt x="1028700" y="370865"/>
                  </a:lnTo>
                  <a:close/>
                </a:path>
                <a:path w="2387600" h="826135">
                  <a:moveTo>
                    <a:pt x="1082040" y="370865"/>
                  </a:moveTo>
                  <a:lnTo>
                    <a:pt x="1051560" y="370865"/>
                  </a:lnTo>
                  <a:lnTo>
                    <a:pt x="1051560" y="378485"/>
                  </a:lnTo>
                  <a:lnTo>
                    <a:pt x="1082040" y="378485"/>
                  </a:lnTo>
                  <a:lnTo>
                    <a:pt x="1082040" y="370865"/>
                  </a:lnTo>
                  <a:close/>
                </a:path>
                <a:path w="2387600" h="826135">
                  <a:moveTo>
                    <a:pt x="1135380" y="370865"/>
                  </a:moveTo>
                  <a:lnTo>
                    <a:pt x="1104900" y="370865"/>
                  </a:lnTo>
                  <a:lnTo>
                    <a:pt x="1104900" y="378485"/>
                  </a:lnTo>
                  <a:lnTo>
                    <a:pt x="1135380" y="378485"/>
                  </a:lnTo>
                  <a:lnTo>
                    <a:pt x="1135380" y="370865"/>
                  </a:lnTo>
                  <a:close/>
                </a:path>
                <a:path w="2387600" h="826135">
                  <a:moveTo>
                    <a:pt x="1188720" y="370865"/>
                  </a:moveTo>
                  <a:lnTo>
                    <a:pt x="1158240" y="370865"/>
                  </a:lnTo>
                  <a:lnTo>
                    <a:pt x="1158240" y="378485"/>
                  </a:lnTo>
                  <a:lnTo>
                    <a:pt x="1188720" y="378485"/>
                  </a:lnTo>
                  <a:lnTo>
                    <a:pt x="1188720" y="370865"/>
                  </a:lnTo>
                  <a:close/>
                </a:path>
                <a:path w="2387600" h="826135">
                  <a:moveTo>
                    <a:pt x="1242060" y="370865"/>
                  </a:moveTo>
                  <a:lnTo>
                    <a:pt x="1211580" y="370865"/>
                  </a:lnTo>
                  <a:lnTo>
                    <a:pt x="1211580" y="378485"/>
                  </a:lnTo>
                  <a:lnTo>
                    <a:pt x="1242060" y="378485"/>
                  </a:lnTo>
                  <a:lnTo>
                    <a:pt x="1242060" y="370865"/>
                  </a:lnTo>
                  <a:close/>
                </a:path>
                <a:path w="2387600" h="826135">
                  <a:moveTo>
                    <a:pt x="1295400" y="370865"/>
                  </a:moveTo>
                  <a:lnTo>
                    <a:pt x="1264920" y="370865"/>
                  </a:lnTo>
                  <a:lnTo>
                    <a:pt x="1264920" y="378485"/>
                  </a:lnTo>
                  <a:lnTo>
                    <a:pt x="1295400" y="378485"/>
                  </a:lnTo>
                  <a:lnTo>
                    <a:pt x="1295400" y="370865"/>
                  </a:lnTo>
                  <a:close/>
                </a:path>
                <a:path w="2387600" h="826135">
                  <a:moveTo>
                    <a:pt x="1348740" y="370865"/>
                  </a:moveTo>
                  <a:lnTo>
                    <a:pt x="1318260" y="370865"/>
                  </a:lnTo>
                  <a:lnTo>
                    <a:pt x="1318260" y="378485"/>
                  </a:lnTo>
                  <a:lnTo>
                    <a:pt x="1348740" y="378485"/>
                  </a:lnTo>
                  <a:lnTo>
                    <a:pt x="1348740" y="370865"/>
                  </a:lnTo>
                  <a:close/>
                </a:path>
                <a:path w="2387600" h="826135">
                  <a:moveTo>
                    <a:pt x="1402080" y="370865"/>
                  </a:moveTo>
                  <a:lnTo>
                    <a:pt x="1371600" y="370865"/>
                  </a:lnTo>
                  <a:lnTo>
                    <a:pt x="1371600" y="378485"/>
                  </a:lnTo>
                  <a:lnTo>
                    <a:pt x="1402080" y="378485"/>
                  </a:lnTo>
                  <a:lnTo>
                    <a:pt x="1402080" y="370865"/>
                  </a:lnTo>
                  <a:close/>
                </a:path>
                <a:path w="2387600" h="826135">
                  <a:moveTo>
                    <a:pt x="1455420" y="370865"/>
                  </a:moveTo>
                  <a:lnTo>
                    <a:pt x="1424940" y="370865"/>
                  </a:lnTo>
                  <a:lnTo>
                    <a:pt x="1424940" y="378485"/>
                  </a:lnTo>
                  <a:lnTo>
                    <a:pt x="1455420" y="378485"/>
                  </a:lnTo>
                  <a:lnTo>
                    <a:pt x="1455420" y="370865"/>
                  </a:lnTo>
                  <a:close/>
                </a:path>
                <a:path w="2387600" h="826135">
                  <a:moveTo>
                    <a:pt x="1508760" y="370865"/>
                  </a:moveTo>
                  <a:lnTo>
                    <a:pt x="1478280" y="370865"/>
                  </a:lnTo>
                  <a:lnTo>
                    <a:pt x="1478280" y="378485"/>
                  </a:lnTo>
                  <a:lnTo>
                    <a:pt x="1508760" y="378485"/>
                  </a:lnTo>
                  <a:lnTo>
                    <a:pt x="1508760" y="370865"/>
                  </a:lnTo>
                  <a:close/>
                </a:path>
                <a:path w="2387600" h="826135">
                  <a:moveTo>
                    <a:pt x="1562100" y="370865"/>
                  </a:moveTo>
                  <a:lnTo>
                    <a:pt x="1531620" y="370865"/>
                  </a:lnTo>
                  <a:lnTo>
                    <a:pt x="1531620" y="378485"/>
                  </a:lnTo>
                  <a:lnTo>
                    <a:pt x="1562100" y="378485"/>
                  </a:lnTo>
                  <a:lnTo>
                    <a:pt x="1562100" y="370865"/>
                  </a:lnTo>
                  <a:close/>
                </a:path>
                <a:path w="2387600" h="826135">
                  <a:moveTo>
                    <a:pt x="1615440" y="370865"/>
                  </a:moveTo>
                  <a:lnTo>
                    <a:pt x="1584960" y="370865"/>
                  </a:lnTo>
                  <a:lnTo>
                    <a:pt x="1584960" y="378485"/>
                  </a:lnTo>
                  <a:lnTo>
                    <a:pt x="1615440" y="378485"/>
                  </a:lnTo>
                  <a:lnTo>
                    <a:pt x="1615440" y="370865"/>
                  </a:lnTo>
                  <a:close/>
                </a:path>
                <a:path w="2387600" h="826135">
                  <a:moveTo>
                    <a:pt x="1668780" y="370865"/>
                  </a:moveTo>
                  <a:lnTo>
                    <a:pt x="1638300" y="370865"/>
                  </a:lnTo>
                  <a:lnTo>
                    <a:pt x="1638300" y="378485"/>
                  </a:lnTo>
                  <a:lnTo>
                    <a:pt x="1668780" y="378485"/>
                  </a:lnTo>
                  <a:lnTo>
                    <a:pt x="1668780" y="370865"/>
                  </a:lnTo>
                  <a:close/>
                </a:path>
                <a:path w="2387600" h="826135">
                  <a:moveTo>
                    <a:pt x="1711325" y="370865"/>
                  </a:moveTo>
                  <a:lnTo>
                    <a:pt x="1691640" y="370865"/>
                  </a:lnTo>
                  <a:lnTo>
                    <a:pt x="1691640" y="378485"/>
                  </a:lnTo>
                  <a:lnTo>
                    <a:pt x="1711325" y="378485"/>
                  </a:lnTo>
                  <a:lnTo>
                    <a:pt x="1711325" y="370865"/>
                  </a:lnTo>
                  <a:close/>
                </a:path>
                <a:path w="2387600" h="826135">
                  <a:moveTo>
                    <a:pt x="2284095" y="825563"/>
                  </a:moveTo>
                  <a:lnTo>
                    <a:pt x="2247404" y="787082"/>
                  </a:lnTo>
                  <a:lnTo>
                    <a:pt x="2216073" y="758647"/>
                  </a:lnTo>
                  <a:lnTo>
                    <a:pt x="2183523" y="738352"/>
                  </a:lnTo>
                  <a:lnTo>
                    <a:pt x="2143645" y="726198"/>
                  </a:lnTo>
                  <a:lnTo>
                    <a:pt x="2043163" y="719099"/>
                  </a:lnTo>
                  <a:lnTo>
                    <a:pt x="1997913" y="709853"/>
                  </a:lnTo>
                  <a:lnTo>
                    <a:pt x="1955012" y="694944"/>
                  </a:lnTo>
                  <a:lnTo>
                    <a:pt x="1914867" y="674801"/>
                  </a:lnTo>
                  <a:lnTo>
                    <a:pt x="1877898" y="649820"/>
                  </a:lnTo>
                  <a:lnTo>
                    <a:pt x="1844509" y="620433"/>
                  </a:lnTo>
                  <a:lnTo>
                    <a:pt x="1815122" y="587044"/>
                  </a:lnTo>
                  <a:lnTo>
                    <a:pt x="1790153" y="550075"/>
                  </a:lnTo>
                  <a:lnTo>
                    <a:pt x="1770011" y="509917"/>
                  </a:lnTo>
                  <a:lnTo>
                    <a:pt x="1755101" y="467017"/>
                  </a:lnTo>
                  <a:lnTo>
                    <a:pt x="1755063" y="466826"/>
                  </a:lnTo>
                  <a:lnTo>
                    <a:pt x="1745856" y="421767"/>
                  </a:lnTo>
                  <a:lnTo>
                    <a:pt x="1745843" y="421576"/>
                  </a:lnTo>
                  <a:lnTo>
                    <a:pt x="1742694" y="374586"/>
                  </a:lnTo>
                  <a:lnTo>
                    <a:pt x="1745856" y="327418"/>
                  </a:lnTo>
                  <a:lnTo>
                    <a:pt x="1755101" y="282168"/>
                  </a:lnTo>
                  <a:lnTo>
                    <a:pt x="1770037" y="239204"/>
                  </a:lnTo>
                  <a:lnTo>
                    <a:pt x="1790153" y="199123"/>
                  </a:lnTo>
                  <a:lnTo>
                    <a:pt x="1815122" y="162140"/>
                  </a:lnTo>
                  <a:lnTo>
                    <a:pt x="1844509" y="128752"/>
                  </a:lnTo>
                  <a:lnTo>
                    <a:pt x="1877898" y="99364"/>
                  </a:lnTo>
                  <a:lnTo>
                    <a:pt x="1914867" y="74396"/>
                  </a:lnTo>
                  <a:lnTo>
                    <a:pt x="1955012" y="54254"/>
                  </a:lnTo>
                  <a:lnTo>
                    <a:pt x="1997913" y="39344"/>
                  </a:lnTo>
                  <a:lnTo>
                    <a:pt x="2043163" y="30099"/>
                  </a:lnTo>
                  <a:lnTo>
                    <a:pt x="2090343" y="26924"/>
                  </a:lnTo>
                  <a:lnTo>
                    <a:pt x="2090343" y="0"/>
                  </a:lnTo>
                  <a:lnTo>
                    <a:pt x="2043353" y="2921"/>
                  </a:lnTo>
                  <a:lnTo>
                    <a:pt x="1998103" y="11442"/>
                  </a:lnTo>
                  <a:lnTo>
                    <a:pt x="1954961" y="25222"/>
                  </a:lnTo>
                  <a:lnTo>
                    <a:pt x="1914245" y="43891"/>
                  </a:lnTo>
                  <a:lnTo>
                    <a:pt x="1876336" y="67119"/>
                  </a:lnTo>
                  <a:lnTo>
                    <a:pt x="1841563" y="94538"/>
                  </a:lnTo>
                  <a:lnTo>
                    <a:pt x="1810296" y="125818"/>
                  </a:lnTo>
                  <a:lnTo>
                    <a:pt x="1782876" y="160578"/>
                  </a:lnTo>
                  <a:lnTo>
                    <a:pt x="1759648" y="198501"/>
                  </a:lnTo>
                  <a:lnTo>
                    <a:pt x="1740979" y="239204"/>
                  </a:lnTo>
                  <a:lnTo>
                    <a:pt x="1727200" y="282359"/>
                  </a:lnTo>
                  <a:lnTo>
                    <a:pt x="1718678" y="327609"/>
                  </a:lnTo>
                  <a:lnTo>
                    <a:pt x="1715770" y="374586"/>
                  </a:lnTo>
                  <a:lnTo>
                    <a:pt x="1718678" y="421576"/>
                  </a:lnTo>
                  <a:lnTo>
                    <a:pt x="1718716" y="421767"/>
                  </a:lnTo>
                  <a:lnTo>
                    <a:pt x="1727200" y="466826"/>
                  </a:lnTo>
                  <a:lnTo>
                    <a:pt x="1727263" y="467017"/>
                  </a:lnTo>
                  <a:lnTo>
                    <a:pt x="1740954" y="509917"/>
                  </a:lnTo>
                  <a:lnTo>
                    <a:pt x="1759648" y="550697"/>
                  </a:lnTo>
                  <a:lnTo>
                    <a:pt x="1782876" y="588606"/>
                  </a:lnTo>
                  <a:lnTo>
                    <a:pt x="1810296" y="623379"/>
                  </a:lnTo>
                  <a:lnTo>
                    <a:pt x="1841563" y="654646"/>
                  </a:lnTo>
                  <a:lnTo>
                    <a:pt x="1876336" y="682078"/>
                  </a:lnTo>
                  <a:lnTo>
                    <a:pt x="1914245" y="705307"/>
                  </a:lnTo>
                  <a:lnTo>
                    <a:pt x="1954961" y="723976"/>
                  </a:lnTo>
                  <a:lnTo>
                    <a:pt x="1998103" y="737755"/>
                  </a:lnTo>
                  <a:lnTo>
                    <a:pt x="2043353" y="746277"/>
                  </a:lnTo>
                  <a:lnTo>
                    <a:pt x="2147138" y="752995"/>
                  </a:lnTo>
                  <a:lnTo>
                    <a:pt x="2182444" y="765136"/>
                  </a:lnTo>
                  <a:lnTo>
                    <a:pt x="2209635" y="786003"/>
                  </a:lnTo>
                  <a:lnTo>
                    <a:pt x="2242070" y="816114"/>
                  </a:lnTo>
                  <a:lnTo>
                    <a:pt x="2245169" y="825563"/>
                  </a:lnTo>
                  <a:lnTo>
                    <a:pt x="2284095" y="825563"/>
                  </a:lnTo>
                  <a:close/>
                </a:path>
                <a:path w="2387600" h="826135">
                  <a:moveTo>
                    <a:pt x="2387600" y="373722"/>
                  </a:moveTo>
                  <a:lnTo>
                    <a:pt x="2383701" y="325475"/>
                  </a:lnTo>
                  <a:lnTo>
                    <a:pt x="2372410" y="279692"/>
                  </a:lnTo>
                  <a:lnTo>
                    <a:pt x="2354351" y="237007"/>
                  </a:lnTo>
                  <a:lnTo>
                    <a:pt x="2330132" y="198018"/>
                  </a:lnTo>
                  <a:lnTo>
                    <a:pt x="2300363" y="163347"/>
                  </a:lnTo>
                  <a:lnTo>
                    <a:pt x="2265667" y="133616"/>
                  </a:lnTo>
                  <a:lnTo>
                    <a:pt x="2226640" y="109410"/>
                  </a:lnTo>
                  <a:lnTo>
                    <a:pt x="2183904" y="91376"/>
                  </a:lnTo>
                  <a:lnTo>
                    <a:pt x="2138083" y="80098"/>
                  </a:lnTo>
                  <a:lnTo>
                    <a:pt x="2089785" y="76200"/>
                  </a:lnTo>
                  <a:lnTo>
                    <a:pt x="2041474" y="80098"/>
                  </a:lnTo>
                  <a:lnTo>
                    <a:pt x="1995639" y="91376"/>
                  </a:lnTo>
                  <a:lnTo>
                    <a:pt x="1952917" y="109410"/>
                  </a:lnTo>
                  <a:lnTo>
                    <a:pt x="1913877" y="133591"/>
                  </a:lnTo>
                  <a:lnTo>
                    <a:pt x="1879168" y="163309"/>
                  </a:lnTo>
                  <a:lnTo>
                    <a:pt x="1849386" y="197942"/>
                  </a:lnTo>
                  <a:lnTo>
                    <a:pt x="1825142" y="236880"/>
                  </a:lnTo>
                  <a:lnTo>
                    <a:pt x="1807044" y="279514"/>
                  </a:lnTo>
                  <a:lnTo>
                    <a:pt x="1795716" y="325221"/>
                  </a:lnTo>
                  <a:lnTo>
                    <a:pt x="1791779" y="373380"/>
                  </a:lnTo>
                  <a:lnTo>
                    <a:pt x="1795716" y="421741"/>
                  </a:lnTo>
                  <a:lnTo>
                    <a:pt x="1807044" y="467588"/>
                  </a:lnTo>
                  <a:lnTo>
                    <a:pt x="1825142" y="510336"/>
                  </a:lnTo>
                  <a:lnTo>
                    <a:pt x="1849386" y="549363"/>
                  </a:lnTo>
                  <a:lnTo>
                    <a:pt x="1879168" y="584060"/>
                  </a:lnTo>
                  <a:lnTo>
                    <a:pt x="1913877" y="613829"/>
                  </a:lnTo>
                  <a:lnTo>
                    <a:pt x="1952917" y="638035"/>
                  </a:lnTo>
                  <a:lnTo>
                    <a:pt x="1995639" y="656082"/>
                  </a:lnTo>
                  <a:lnTo>
                    <a:pt x="2041474" y="667359"/>
                  </a:lnTo>
                  <a:lnTo>
                    <a:pt x="2089785" y="671245"/>
                  </a:lnTo>
                  <a:lnTo>
                    <a:pt x="2138083" y="667359"/>
                  </a:lnTo>
                  <a:lnTo>
                    <a:pt x="2183904" y="656082"/>
                  </a:lnTo>
                  <a:lnTo>
                    <a:pt x="2226640" y="638048"/>
                  </a:lnTo>
                  <a:lnTo>
                    <a:pt x="2265667" y="613841"/>
                  </a:lnTo>
                  <a:lnTo>
                    <a:pt x="2300363" y="584111"/>
                  </a:lnTo>
                  <a:lnTo>
                    <a:pt x="2330132" y="549440"/>
                  </a:lnTo>
                  <a:lnTo>
                    <a:pt x="2354351" y="510451"/>
                  </a:lnTo>
                  <a:lnTo>
                    <a:pt x="2372410" y="467766"/>
                  </a:lnTo>
                  <a:lnTo>
                    <a:pt x="2383701" y="421982"/>
                  </a:lnTo>
                  <a:lnTo>
                    <a:pt x="2387600" y="373722"/>
                  </a:lnTo>
                  <a:close/>
                </a:path>
              </a:pathLst>
            </a:custGeom>
            <a:solidFill>
              <a:srgbClr val="006FC0"/>
            </a:solidFill>
          </p:spPr>
          <p:txBody>
            <a:bodyPr wrap="square" lIns="0" tIns="0" rIns="0" bIns="0" rtlCol="0"/>
            <a:lstStyle/>
            <a:p/>
          </p:txBody>
        </p:sp>
        <p:pic>
          <p:nvPicPr>
            <p:cNvPr id="30" name="object 30"/>
            <p:cNvPicPr/>
            <p:nvPr/>
          </p:nvPicPr>
          <p:blipFill>
            <a:blip r:embed="rId9" cstate="print"/>
            <a:stretch>
              <a:fillRect/>
            </a:stretch>
          </p:blipFill>
          <p:spPr>
            <a:xfrm>
              <a:off x="10931702" y="4465815"/>
              <a:ext cx="72669" cy="73050"/>
            </a:xfrm>
            <a:prstGeom prst="rect">
              <a:avLst/>
            </a:prstGeom>
          </p:spPr>
        </p:pic>
      </p:grpSp>
      <p:sp>
        <p:nvSpPr>
          <p:cNvPr id="31" name="object 31"/>
          <p:cNvSpPr txBox="1"/>
          <p:nvPr/>
        </p:nvSpPr>
        <p:spPr>
          <a:xfrm>
            <a:off x="8855392" y="3782834"/>
            <a:ext cx="1470025" cy="455930"/>
          </a:xfrm>
          <a:prstGeom prst="rect">
            <a:avLst/>
          </a:prstGeom>
        </p:spPr>
        <p:txBody>
          <a:bodyPr vert="horz" wrap="square" lIns="0" tIns="12065" rIns="0" bIns="0" rtlCol="0">
            <a:spAutoFit/>
          </a:bodyPr>
          <a:lstStyle/>
          <a:p>
            <a:pPr marL="12700">
              <a:lnSpc>
                <a:spcPct val="100000"/>
              </a:lnSpc>
              <a:spcBef>
                <a:spcPts val="95"/>
              </a:spcBef>
            </a:pPr>
            <a:r>
              <a:rPr sz="1600" b="1" spc="225" dirty="0">
                <a:solidFill>
                  <a:srgbClr val="006FC0"/>
                </a:solidFill>
                <a:latin typeface="微软雅黑" panose="020B0503020204020204" charset="-122"/>
                <a:cs typeface="微软雅黑" panose="020B0503020204020204" charset="-122"/>
              </a:rPr>
              <a:t>计量器具管理</a:t>
            </a:r>
            <a:endParaRPr sz="1600">
              <a:latin typeface="微软雅黑" panose="020B0503020204020204" charset="-122"/>
              <a:cs typeface="微软雅黑" panose="020B0503020204020204" charset="-122"/>
            </a:endParaRPr>
          </a:p>
          <a:p>
            <a:pPr marL="85725">
              <a:lnSpc>
                <a:spcPct val="100000"/>
              </a:lnSpc>
              <a:spcBef>
                <a:spcPts val="30"/>
              </a:spcBef>
            </a:pPr>
            <a:r>
              <a:rPr sz="1200" b="1" spc="-10" dirty="0">
                <a:solidFill>
                  <a:srgbClr val="000514"/>
                </a:solidFill>
                <a:latin typeface="微软雅黑" panose="020B0503020204020204" charset="-122"/>
                <a:cs typeface="微软雅黑" panose="020B0503020204020204" charset="-122"/>
              </a:rPr>
              <a:t>计量器具全流程管理</a:t>
            </a:r>
            <a:endParaRPr sz="1200">
              <a:latin typeface="微软雅黑" panose="020B0503020204020204" charset="-122"/>
              <a:cs typeface="微软雅黑" panose="020B0503020204020204" charset="-122"/>
            </a:endParaRPr>
          </a:p>
        </p:txBody>
      </p:sp>
      <p:grpSp>
        <p:nvGrpSpPr>
          <p:cNvPr id="32" name="object 32"/>
          <p:cNvGrpSpPr/>
          <p:nvPr/>
        </p:nvGrpSpPr>
        <p:grpSpPr>
          <a:xfrm>
            <a:off x="8697912" y="3884676"/>
            <a:ext cx="2387600" cy="1465580"/>
            <a:chOff x="8697912" y="3884676"/>
            <a:chExt cx="2387600" cy="1465580"/>
          </a:xfrm>
        </p:grpSpPr>
        <p:pic>
          <p:nvPicPr>
            <p:cNvPr id="33" name="object 33"/>
            <p:cNvPicPr/>
            <p:nvPr/>
          </p:nvPicPr>
          <p:blipFill>
            <a:blip r:embed="rId10" cstate="print"/>
            <a:stretch>
              <a:fillRect/>
            </a:stretch>
          </p:blipFill>
          <p:spPr>
            <a:xfrm>
              <a:off x="10635995" y="3884676"/>
              <a:ext cx="304800" cy="304800"/>
            </a:xfrm>
            <a:prstGeom prst="rect">
              <a:avLst/>
            </a:prstGeom>
          </p:spPr>
        </p:pic>
        <p:sp>
          <p:nvSpPr>
            <p:cNvPr id="34" name="object 34"/>
            <p:cNvSpPr/>
            <p:nvPr/>
          </p:nvSpPr>
          <p:spPr>
            <a:xfrm>
              <a:off x="8697912" y="4473765"/>
              <a:ext cx="2387600" cy="827405"/>
            </a:xfrm>
            <a:custGeom>
              <a:avLst/>
              <a:gdLst/>
              <a:ahLst/>
              <a:cxnLst/>
              <a:rect l="l" t="t" r="r" b="b"/>
              <a:pathLst>
                <a:path w="2387600" h="827404">
                  <a:moveTo>
                    <a:pt x="76200" y="374675"/>
                  </a:moveTo>
                  <a:lnTo>
                    <a:pt x="75425" y="370865"/>
                  </a:lnTo>
                  <a:lnTo>
                    <a:pt x="73202" y="359854"/>
                  </a:lnTo>
                  <a:lnTo>
                    <a:pt x="65036" y="347738"/>
                  </a:lnTo>
                  <a:lnTo>
                    <a:pt x="52920" y="339572"/>
                  </a:lnTo>
                  <a:lnTo>
                    <a:pt x="38100" y="336575"/>
                  </a:lnTo>
                  <a:lnTo>
                    <a:pt x="23266" y="339572"/>
                  </a:lnTo>
                  <a:lnTo>
                    <a:pt x="11150" y="347738"/>
                  </a:lnTo>
                  <a:lnTo>
                    <a:pt x="2984" y="359854"/>
                  </a:lnTo>
                  <a:lnTo>
                    <a:pt x="0" y="374675"/>
                  </a:lnTo>
                  <a:lnTo>
                    <a:pt x="2984" y="389509"/>
                  </a:lnTo>
                  <a:lnTo>
                    <a:pt x="11150" y="401624"/>
                  </a:lnTo>
                  <a:lnTo>
                    <a:pt x="23266" y="409790"/>
                  </a:lnTo>
                  <a:lnTo>
                    <a:pt x="38100" y="412775"/>
                  </a:lnTo>
                  <a:lnTo>
                    <a:pt x="52920" y="409790"/>
                  </a:lnTo>
                  <a:lnTo>
                    <a:pt x="65036" y="401624"/>
                  </a:lnTo>
                  <a:lnTo>
                    <a:pt x="73202" y="389509"/>
                  </a:lnTo>
                  <a:lnTo>
                    <a:pt x="75425" y="378485"/>
                  </a:lnTo>
                  <a:lnTo>
                    <a:pt x="76200" y="374675"/>
                  </a:lnTo>
                  <a:close/>
                </a:path>
                <a:path w="2387600" h="827404">
                  <a:moveTo>
                    <a:pt x="121920" y="370865"/>
                  </a:moveTo>
                  <a:lnTo>
                    <a:pt x="91440" y="370865"/>
                  </a:lnTo>
                  <a:lnTo>
                    <a:pt x="91440" y="378485"/>
                  </a:lnTo>
                  <a:lnTo>
                    <a:pt x="121920" y="378485"/>
                  </a:lnTo>
                  <a:lnTo>
                    <a:pt x="121920" y="370865"/>
                  </a:lnTo>
                  <a:close/>
                </a:path>
                <a:path w="2387600" h="827404">
                  <a:moveTo>
                    <a:pt x="175260" y="370865"/>
                  </a:moveTo>
                  <a:lnTo>
                    <a:pt x="144780" y="370865"/>
                  </a:lnTo>
                  <a:lnTo>
                    <a:pt x="144780" y="378485"/>
                  </a:lnTo>
                  <a:lnTo>
                    <a:pt x="175260" y="378485"/>
                  </a:lnTo>
                  <a:lnTo>
                    <a:pt x="175260" y="370865"/>
                  </a:lnTo>
                  <a:close/>
                </a:path>
                <a:path w="2387600" h="827404">
                  <a:moveTo>
                    <a:pt x="228600" y="370865"/>
                  </a:moveTo>
                  <a:lnTo>
                    <a:pt x="198120" y="370865"/>
                  </a:lnTo>
                  <a:lnTo>
                    <a:pt x="198120" y="378485"/>
                  </a:lnTo>
                  <a:lnTo>
                    <a:pt x="228600" y="378485"/>
                  </a:lnTo>
                  <a:lnTo>
                    <a:pt x="228600" y="370865"/>
                  </a:lnTo>
                  <a:close/>
                </a:path>
                <a:path w="2387600" h="827404">
                  <a:moveTo>
                    <a:pt x="281940" y="370865"/>
                  </a:moveTo>
                  <a:lnTo>
                    <a:pt x="251460" y="370865"/>
                  </a:lnTo>
                  <a:lnTo>
                    <a:pt x="251460" y="378485"/>
                  </a:lnTo>
                  <a:lnTo>
                    <a:pt x="281940" y="378485"/>
                  </a:lnTo>
                  <a:lnTo>
                    <a:pt x="281940" y="370865"/>
                  </a:lnTo>
                  <a:close/>
                </a:path>
                <a:path w="2387600" h="827404">
                  <a:moveTo>
                    <a:pt x="335280" y="370865"/>
                  </a:moveTo>
                  <a:lnTo>
                    <a:pt x="304800" y="370865"/>
                  </a:lnTo>
                  <a:lnTo>
                    <a:pt x="304800" y="378485"/>
                  </a:lnTo>
                  <a:lnTo>
                    <a:pt x="335280" y="378485"/>
                  </a:lnTo>
                  <a:lnTo>
                    <a:pt x="335280" y="370865"/>
                  </a:lnTo>
                  <a:close/>
                </a:path>
                <a:path w="2387600" h="827404">
                  <a:moveTo>
                    <a:pt x="388620" y="370865"/>
                  </a:moveTo>
                  <a:lnTo>
                    <a:pt x="358140" y="370865"/>
                  </a:lnTo>
                  <a:lnTo>
                    <a:pt x="358140" y="378485"/>
                  </a:lnTo>
                  <a:lnTo>
                    <a:pt x="388620" y="378485"/>
                  </a:lnTo>
                  <a:lnTo>
                    <a:pt x="388620" y="370865"/>
                  </a:lnTo>
                  <a:close/>
                </a:path>
                <a:path w="2387600" h="827404">
                  <a:moveTo>
                    <a:pt x="441960" y="370865"/>
                  </a:moveTo>
                  <a:lnTo>
                    <a:pt x="411480" y="370865"/>
                  </a:lnTo>
                  <a:lnTo>
                    <a:pt x="411480" y="378485"/>
                  </a:lnTo>
                  <a:lnTo>
                    <a:pt x="441960" y="378485"/>
                  </a:lnTo>
                  <a:lnTo>
                    <a:pt x="441960" y="370865"/>
                  </a:lnTo>
                  <a:close/>
                </a:path>
                <a:path w="2387600" h="827404">
                  <a:moveTo>
                    <a:pt x="495300" y="370865"/>
                  </a:moveTo>
                  <a:lnTo>
                    <a:pt x="464820" y="370865"/>
                  </a:lnTo>
                  <a:lnTo>
                    <a:pt x="464820" y="378485"/>
                  </a:lnTo>
                  <a:lnTo>
                    <a:pt x="495300" y="378485"/>
                  </a:lnTo>
                  <a:lnTo>
                    <a:pt x="495300" y="370865"/>
                  </a:lnTo>
                  <a:close/>
                </a:path>
                <a:path w="2387600" h="827404">
                  <a:moveTo>
                    <a:pt x="548640" y="370865"/>
                  </a:moveTo>
                  <a:lnTo>
                    <a:pt x="518160" y="370865"/>
                  </a:lnTo>
                  <a:lnTo>
                    <a:pt x="518160" y="378485"/>
                  </a:lnTo>
                  <a:lnTo>
                    <a:pt x="548640" y="378485"/>
                  </a:lnTo>
                  <a:lnTo>
                    <a:pt x="548640" y="370865"/>
                  </a:lnTo>
                  <a:close/>
                </a:path>
                <a:path w="2387600" h="827404">
                  <a:moveTo>
                    <a:pt x="601980" y="370865"/>
                  </a:moveTo>
                  <a:lnTo>
                    <a:pt x="571500" y="370865"/>
                  </a:lnTo>
                  <a:lnTo>
                    <a:pt x="571500" y="378485"/>
                  </a:lnTo>
                  <a:lnTo>
                    <a:pt x="601980" y="378485"/>
                  </a:lnTo>
                  <a:lnTo>
                    <a:pt x="601980" y="370865"/>
                  </a:lnTo>
                  <a:close/>
                </a:path>
                <a:path w="2387600" h="827404">
                  <a:moveTo>
                    <a:pt x="655320" y="370865"/>
                  </a:moveTo>
                  <a:lnTo>
                    <a:pt x="624840" y="370865"/>
                  </a:lnTo>
                  <a:lnTo>
                    <a:pt x="624840" y="378485"/>
                  </a:lnTo>
                  <a:lnTo>
                    <a:pt x="655320" y="378485"/>
                  </a:lnTo>
                  <a:lnTo>
                    <a:pt x="655320" y="370865"/>
                  </a:lnTo>
                  <a:close/>
                </a:path>
                <a:path w="2387600" h="827404">
                  <a:moveTo>
                    <a:pt x="708660" y="370865"/>
                  </a:moveTo>
                  <a:lnTo>
                    <a:pt x="678180" y="370865"/>
                  </a:lnTo>
                  <a:lnTo>
                    <a:pt x="678180" y="378485"/>
                  </a:lnTo>
                  <a:lnTo>
                    <a:pt x="708660" y="378485"/>
                  </a:lnTo>
                  <a:lnTo>
                    <a:pt x="708660" y="370865"/>
                  </a:lnTo>
                  <a:close/>
                </a:path>
                <a:path w="2387600" h="827404">
                  <a:moveTo>
                    <a:pt x="762000" y="370865"/>
                  </a:moveTo>
                  <a:lnTo>
                    <a:pt x="731520" y="370865"/>
                  </a:lnTo>
                  <a:lnTo>
                    <a:pt x="731520" y="378485"/>
                  </a:lnTo>
                  <a:lnTo>
                    <a:pt x="762000" y="378485"/>
                  </a:lnTo>
                  <a:lnTo>
                    <a:pt x="762000" y="370865"/>
                  </a:lnTo>
                  <a:close/>
                </a:path>
                <a:path w="2387600" h="827404">
                  <a:moveTo>
                    <a:pt x="815340" y="370865"/>
                  </a:moveTo>
                  <a:lnTo>
                    <a:pt x="784860" y="370865"/>
                  </a:lnTo>
                  <a:lnTo>
                    <a:pt x="784860" y="378485"/>
                  </a:lnTo>
                  <a:lnTo>
                    <a:pt x="815340" y="378485"/>
                  </a:lnTo>
                  <a:lnTo>
                    <a:pt x="815340" y="370865"/>
                  </a:lnTo>
                  <a:close/>
                </a:path>
                <a:path w="2387600" h="827404">
                  <a:moveTo>
                    <a:pt x="868680" y="370865"/>
                  </a:moveTo>
                  <a:lnTo>
                    <a:pt x="838200" y="370865"/>
                  </a:lnTo>
                  <a:lnTo>
                    <a:pt x="838200" y="378485"/>
                  </a:lnTo>
                  <a:lnTo>
                    <a:pt x="868680" y="378485"/>
                  </a:lnTo>
                  <a:lnTo>
                    <a:pt x="868680" y="370865"/>
                  </a:lnTo>
                  <a:close/>
                </a:path>
                <a:path w="2387600" h="827404">
                  <a:moveTo>
                    <a:pt x="922020" y="370865"/>
                  </a:moveTo>
                  <a:lnTo>
                    <a:pt x="891540" y="370865"/>
                  </a:lnTo>
                  <a:lnTo>
                    <a:pt x="891540" y="378485"/>
                  </a:lnTo>
                  <a:lnTo>
                    <a:pt x="922020" y="378485"/>
                  </a:lnTo>
                  <a:lnTo>
                    <a:pt x="922020" y="370865"/>
                  </a:lnTo>
                  <a:close/>
                </a:path>
                <a:path w="2387600" h="827404">
                  <a:moveTo>
                    <a:pt x="975360" y="370865"/>
                  </a:moveTo>
                  <a:lnTo>
                    <a:pt x="944880" y="370865"/>
                  </a:lnTo>
                  <a:lnTo>
                    <a:pt x="944880" y="378485"/>
                  </a:lnTo>
                  <a:lnTo>
                    <a:pt x="975360" y="378485"/>
                  </a:lnTo>
                  <a:lnTo>
                    <a:pt x="975360" y="370865"/>
                  </a:lnTo>
                  <a:close/>
                </a:path>
                <a:path w="2387600" h="827404">
                  <a:moveTo>
                    <a:pt x="1028700" y="370865"/>
                  </a:moveTo>
                  <a:lnTo>
                    <a:pt x="998220" y="370865"/>
                  </a:lnTo>
                  <a:lnTo>
                    <a:pt x="998220" y="378485"/>
                  </a:lnTo>
                  <a:lnTo>
                    <a:pt x="1028700" y="378485"/>
                  </a:lnTo>
                  <a:lnTo>
                    <a:pt x="1028700" y="370865"/>
                  </a:lnTo>
                  <a:close/>
                </a:path>
                <a:path w="2387600" h="827404">
                  <a:moveTo>
                    <a:pt x="1082040" y="370865"/>
                  </a:moveTo>
                  <a:lnTo>
                    <a:pt x="1051560" y="370865"/>
                  </a:lnTo>
                  <a:lnTo>
                    <a:pt x="1051560" y="378485"/>
                  </a:lnTo>
                  <a:lnTo>
                    <a:pt x="1082040" y="378485"/>
                  </a:lnTo>
                  <a:lnTo>
                    <a:pt x="1082040" y="370865"/>
                  </a:lnTo>
                  <a:close/>
                </a:path>
                <a:path w="2387600" h="827404">
                  <a:moveTo>
                    <a:pt x="1135380" y="370865"/>
                  </a:moveTo>
                  <a:lnTo>
                    <a:pt x="1104900" y="370865"/>
                  </a:lnTo>
                  <a:lnTo>
                    <a:pt x="1104900" y="378485"/>
                  </a:lnTo>
                  <a:lnTo>
                    <a:pt x="1135380" y="378485"/>
                  </a:lnTo>
                  <a:lnTo>
                    <a:pt x="1135380" y="370865"/>
                  </a:lnTo>
                  <a:close/>
                </a:path>
                <a:path w="2387600" h="827404">
                  <a:moveTo>
                    <a:pt x="1188720" y="370865"/>
                  </a:moveTo>
                  <a:lnTo>
                    <a:pt x="1158240" y="370865"/>
                  </a:lnTo>
                  <a:lnTo>
                    <a:pt x="1158240" y="378485"/>
                  </a:lnTo>
                  <a:lnTo>
                    <a:pt x="1188720" y="378485"/>
                  </a:lnTo>
                  <a:lnTo>
                    <a:pt x="1188720" y="370865"/>
                  </a:lnTo>
                  <a:close/>
                </a:path>
                <a:path w="2387600" h="827404">
                  <a:moveTo>
                    <a:pt x="1242060" y="370865"/>
                  </a:moveTo>
                  <a:lnTo>
                    <a:pt x="1211580" y="370865"/>
                  </a:lnTo>
                  <a:lnTo>
                    <a:pt x="1211580" y="378485"/>
                  </a:lnTo>
                  <a:lnTo>
                    <a:pt x="1242060" y="378485"/>
                  </a:lnTo>
                  <a:lnTo>
                    <a:pt x="1242060" y="370865"/>
                  </a:lnTo>
                  <a:close/>
                </a:path>
                <a:path w="2387600" h="827404">
                  <a:moveTo>
                    <a:pt x="1295400" y="370865"/>
                  </a:moveTo>
                  <a:lnTo>
                    <a:pt x="1264920" y="370865"/>
                  </a:lnTo>
                  <a:lnTo>
                    <a:pt x="1264920" y="378485"/>
                  </a:lnTo>
                  <a:lnTo>
                    <a:pt x="1295400" y="378485"/>
                  </a:lnTo>
                  <a:lnTo>
                    <a:pt x="1295400" y="370865"/>
                  </a:lnTo>
                  <a:close/>
                </a:path>
                <a:path w="2387600" h="827404">
                  <a:moveTo>
                    <a:pt x="1348740" y="370865"/>
                  </a:moveTo>
                  <a:lnTo>
                    <a:pt x="1318260" y="370865"/>
                  </a:lnTo>
                  <a:lnTo>
                    <a:pt x="1318260" y="378485"/>
                  </a:lnTo>
                  <a:lnTo>
                    <a:pt x="1348740" y="378485"/>
                  </a:lnTo>
                  <a:lnTo>
                    <a:pt x="1348740" y="370865"/>
                  </a:lnTo>
                  <a:close/>
                </a:path>
                <a:path w="2387600" h="827404">
                  <a:moveTo>
                    <a:pt x="1402080" y="370865"/>
                  </a:moveTo>
                  <a:lnTo>
                    <a:pt x="1371600" y="370865"/>
                  </a:lnTo>
                  <a:lnTo>
                    <a:pt x="1371600" y="378485"/>
                  </a:lnTo>
                  <a:lnTo>
                    <a:pt x="1402080" y="378485"/>
                  </a:lnTo>
                  <a:lnTo>
                    <a:pt x="1402080" y="370865"/>
                  </a:lnTo>
                  <a:close/>
                </a:path>
                <a:path w="2387600" h="827404">
                  <a:moveTo>
                    <a:pt x="1455420" y="370865"/>
                  </a:moveTo>
                  <a:lnTo>
                    <a:pt x="1424940" y="370865"/>
                  </a:lnTo>
                  <a:lnTo>
                    <a:pt x="1424940" y="378485"/>
                  </a:lnTo>
                  <a:lnTo>
                    <a:pt x="1455420" y="378485"/>
                  </a:lnTo>
                  <a:lnTo>
                    <a:pt x="1455420" y="370865"/>
                  </a:lnTo>
                  <a:close/>
                </a:path>
                <a:path w="2387600" h="827404">
                  <a:moveTo>
                    <a:pt x="1508760" y="370865"/>
                  </a:moveTo>
                  <a:lnTo>
                    <a:pt x="1478280" y="370865"/>
                  </a:lnTo>
                  <a:lnTo>
                    <a:pt x="1478280" y="378485"/>
                  </a:lnTo>
                  <a:lnTo>
                    <a:pt x="1508760" y="378485"/>
                  </a:lnTo>
                  <a:lnTo>
                    <a:pt x="1508760" y="370865"/>
                  </a:lnTo>
                  <a:close/>
                </a:path>
                <a:path w="2387600" h="827404">
                  <a:moveTo>
                    <a:pt x="1562100" y="370865"/>
                  </a:moveTo>
                  <a:lnTo>
                    <a:pt x="1531620" y="370865"/>
                  </a:lnTo>
                  <a:lnTo>
                    <a:pt x="1531620" y="378485"/>
                  </a:lnTo>
                  <a:lnTo>
                    <a:pt x="1562100" y="378485"/>
                  </a:lnTo>
                  <a:lnTo>
                    <a:pt x="1562100" y="370865"/>
                  </a:lnTo>
                  <a:close/>
                </a:path>
                <a:path w="2387600" h="827404">
                  <a:moveTo>
                    <a:pt x="1615440" y="370865"/>
                  </a:moveTo>
                  <a:lnTo>
                    <a:pt x="1584960" y="370865"/>
                  </a:lnTo>
                  <a:lnTo>
                    <a:pt x="1584960" y="378485"/>
                  </a:lnTo>
                  <a:lnTo>
                    <a:pt x="1615440" y="378485"/>
                  </a:lnTo>
                  <a:lnTo>
                    <a:pt x="1615440" y="370865"/>
                  </a:lnTo>
                  <a:close/>
                </a:path>
                <a:path w="2387600" h="827404">
                  <a:moveTo>
                    <a:pt x="1668780" y="370865"/>
                  </a:moveTo>
                  <a:lnTo>
                    <a:pt x="1638300" y="370865"/>
                  </a:lnTo>
                  <a:lnTo>
                    <a:pt x="1638300" y="378485"/>
                  </a:lnTo>
                  <a:lnTo>
                    <a:pt x="1668780" y="378485"/>
                  </a:lnTo>
                  <a:lnTo>
                    <a:pt x="1668780" y="370865"/>
                  </a:lnTo>
                  <a:close/>
                </a:path>
                <a:path w="2387600" h="827404">
                  <a:moveTo>
                    <a:pt x="1711325" y="370865"/>
                  </a:moveTo>
                  <a:lnTo>
                    <a:pt x="1691640" y="370865"/>
                  </a:lnTo>
                  <a:lnTo>
                    <a:pt x="1691640" y="378485"/>
                  </a:lnTo>
                  <a:lnTo>
                    <a:pt x="1711325" y="378485"/>
                  </a:lnTo>
                  <a:lnTo>
                    <a:pt x="1711325" y="370865"/>
                  </a:lnTo>
                  <a:close/>
                </a:path>
                <a:path w="2387600" h="827404">
                  <a:moveTo>
                    <a:pt x="2284095" y="826833"/>
                  </a:moveTo>
                  <a:lnTo>
                    <a:pt x="2247404" y="788301"/>
                  </a:lnTo>
                  <a:lnTo>
                    <a:pt x="2216073" y="759828"/>
                  </a:lnTo>
                  <a:lnTo>
                    <a:pt x="2183523" y="739495"/>
                  </a:lnTo>
                  <a:lnTo>
                    <a:pt x="2143645" y="727316"/>
                  </a:lnTo>
                  <a:lnTo>
                    <a:pt x="2043163" y="720191"/>
                  </a:lnTo>
                  <a:lnTo>
                    <a:pt x="1997913" y="710933"/>
                  </a:lnTo>
                  <a:lnTo>
                    <a:pt x="1955012" y="696010"/>
                  </a:lnTo>
                  <a:lnTo>
                    <a:pt x="1914867" y="675830"/>
                  </a:lnTo>
                  <a:lnTo>
                    <a:pt x="1877898" y="650824"/>
                  </a:lnTo>
                  <a:lnTo>
                    <a:pt x="1844509" y="621385"/>
                  </a:lnTo>
                  <a:lnTo>
                    <a:pt x="1815122" y="587946"/>
                  </a:lnTo>
                  <a:lnTo>
                    <a:pt x="1790153" y="550913"/>
                  </a:lnTo>
                  <a:lnTo>
                    <a:pt x="1770011" y="510705"/>
                  </a:lnTo>
                  <a:lnTo>
                    <a:pt x="1755101" y="467741"/>
                  </a:lnTo>
                  <a:lnTo>
                    <a:pt x="1755063" y="467550"/>
                  </a:lnTo>
                  <a:lnTo>
                    <a:pt x="1745856" y="422427"/>
                  </a:lnTo>
                  <a:lnTo>
                    <a:pt x="1745843" y="422236"/>
                  </a:lnTo>
                  <a:lnTo>
                    <a:pt x="1742694" y="375170"/>
                  </a:lnTo>
                  <a:lnTo>
                    <a:pt x="1745856" y="327926"/>
                  </a:lnTo>
                  <a:lnTo>
                    <a:pt x="1755101" y="282613"/>
                  </a:lnTo>
                  <a:lnTo>
                    <a:pt x="1770037" y="239585"/>
                  </a:lnTo>
                  <a:lnTo>
                    <a:pt x="1790153" y="199428"/>
                  </a:lnTo>
                  <a:lnTo>
                    <a:pt x="1815122" y="162394"/>
                  </a:lnTo>
                  <a:lnTo>
                    <a:pt x="1844509" y="128955"/>
                  </a:lnTo>
                  <a:lnTo>
                    <a:pt x="1877898" y="99517"/>
                  </a:lnTo>
                  <a:lnTo>
                    <a:pt x="1914867" y="74510"/>
                  </a:lnTo>
                  <a:lnTo>
                    <a:pt x="1955012" y="54330"/>
                  </a:lnTo>
                  <a:lnTo>
                    <a:pt x="1997913" y="39408"/>
                  </a:lnTo>
                  <a:lnTo>
                    <a:pt x="2043163" y="30149"/>
                  </a:lnTo>
                  <a:lnTo>
                    <a:pt x="2090343" y="26962"/>
                  </a:lnTo>
                  <a:lnTo>
                    <a:pt x="2090343" y="0"/>
                  </a:lnTo>
                  <a:lnTo>
                    <a:pt x="2043353" y="2933"/>
                  </a:lnTo>
                  <a:lnTo>
                    <a:pt x="1998103" y="11468"/>
                  </a:lnTo>
                  <a:lnTo>
                    <a:pt x="1954961" y="25260"/>
                  </a:lnTo>
                  <a:lnTo>
                    <a:pt x="1914245" y="43967"/>
                  </a:lnTo>
                  <a:lnTo>
                    <a:pt x="1876336" y="67221"/>
                  </a:lnTo>
                  <a:lnTo>
                    <a:pt x="1841563" y="94691"/>
                  </a:lnTo>
                  <a:lnTo>
                    <a:pt x="1810296" y="126009"/>
                  </a:lnTo>
                  <a:lnTo>
                    <a:pt x="1782876" y="160832"/>
                  </a:lnTo>
                  <a:lnTo>
                    <a:pt x="1759648" y="198805"/>
                  </a:lnTo>
                  <a:lnTo>
                    <a:pt x="1740979" y="239585"/>
                  </a:lnTo>
                  <a:lnTo>
                    <a:pt x="1727200" y="282803"/>
                  </a:lnTo>
                  <a:lnTo>
                    <a:pt x="1718678" y="328117"/>
                  </a:lnTo>
                  <a:lnTo>
                    <a:pt x="1715770" y="375170"/>
                  </a:lnTo>
                  <a:lnTo>
                    <a:pt x="1718678" y="422236"/>
                  </a:lnTo>
                  <a:lnTo>
                    <a:pt x="1718716" y="422427"/>
                  </a:lnTo>
                  <a:lnTo>
                    <a:pt x="1727200" y="467550"/>
                  </a:lnTo>
                  <a:lnTo>
                    <a:pt x="1727263" y="467741"/>
                  </a:lnTo>
                  <a:lnTo>
                    <a:pt x="1740954" y="510705"/>
                  </a:lnTo>
                  <a:lnTo>
                    <a:pt x="1759648" y="551548"/>
                  </a:lnTo>
                  <a:lnTo>
                    <a:pt x="1782876" y="589521"/>
                  </a:lnTo>
                  <a:lnTo>
                    <a:pt x="1810296" y="624344"/>
                  </a:lnTo>
                  <a:lnTo>
                    <a:pt x="1841563" y="655662"/>
                  </a:lnTo>
                  <a:lnTo>
                    <a:pt x="1876336" y="683133"/>
                  </a:lnTo>
                  <a:lnTo>
                    <a:pt x="1914245" y="706386"/>
                  </a:lnTo>
                  <a:lnTo>
                    <a:pt x="1954961" y="725093"/>
                  </a:lnTo>
                  <a:lnTo>
                    <a:pt x="1998103" y="738886"/>
                  </a:lnTo>
                  <a:lnTo>
                    <a:pt x="2043353" y="747420"/>
                  </a:lnTo>
                  <a:lnTo>
                    <a:pt x="2147138" y="754164"/>
                  </a:lnTo>
                  <a:lnTo>
                    <a:pt x="2182444" y="766318"/>
                  </a:lnTo>
                  <a:lnTo>
                    <a:pt x="2209635" y="787222"/>
                  </a:lnTo>
                  <a:lnTo>
                    <a:pt x="2242070" y="817372"/>
                  </a:lnTo>
                  <a:lnTo>
                    <a:pt x="2245169" y="826833"/>
                  </a:lnTo>
                  <a:lnTo>
                    <a:pt x="2284095" y="826833"/>
                  </a:lnTo>
                  <a:close/>
                </a:path>
                <a:path w="2387600" h="827404">
                  <a:moveTo>
                    <a:pt x="2387600" y="373722"/>
                  </a:moveTo>
                  <a:lnTo>
                    <a:pt x="2383701" y="325475"/>
                  </a:lnTo>
                  <a:lnTo>
                    <a:pt x="2372410" y="279692"/>
                  </a:lnTo>
                  <a:lnTo>
                    <a:pt x="2354351" y="237007"/>
                  </a:lnTo>
                  <a:lnTo>
                    <a:pt x="2330132" y="198018"/>
                  </a:lnTo>
                  <a:lnTo>
                    <a:pt x="2300363" y="163347"/>
                  </a:lnTo>
                  <a:lnTo>
                    <a:pt x="2265667" y="133616"/>
                  </a:lnTo>
                  <a:lnTo>
                    <a:pt x="2226640" y="109410"/>
                  </a:lnTo>
                  <a:lnTo>
                    <a:pt x="2183904" y="91376"/>
                  </a:lnTo>
                  <a:lnTo>
                    <a:pt x="2138083" y="80098"/>
                  </a:lnTo>
                  <a:lnTo>
                    <a:pt x="2089785" y="76200"/>
                  </a:lnTo>
                  <a:lnTo>
                    <a:pt x="2041474" y="80098"/>
                  </a:lnTo>
                  <a:lnTo>
                    <a:pt x="1995639" y="91376"/>
                  </a:lnTo>
                  <a:lnTo>
                    <a:pt x="1952917" y="109423"/>
                  </a:lnTo>
                  <a:lnTo>
                    <a:pt x="1913877" y="133629"/>
                  </a:lnTo>
                  <a:lnTo>
                    <a:pt x="1879168" y="163398"/>
                  </a:lnTo>
                  <a:lnTo>
                    <a:pt x="1849386" y="198094"/>
                  </a:lnTo>
                  <a:lnTo>
                    <a:pt x="1825142" y="237121"/>
                  </a:lnTo>
                  <a:lnTo>
                    <a:pt x="1807044" y="279869"/>
                  </a:lnTo>
                  <a:lnTo>
                    <a:pt x="1795716" y="325729"/>
                  </a:lnTo>
                  <a:lnTo>
                    <a:pt x="1791779" y="374078"/>
                  </a:lnTo>
                  <a:lnTo>
                    <a:pt x="1795716" y="422249"/>
                  </a:lnTo>
                  <a:lnTo>
                    <a:pt x="1807044" y="467944"/>
                  </a:lnTo>
                  <a:lnTo>
                    <a:pt x="1825142" y="510578"/>
                  </a:lnTo>
                  <a:lnTo>
                    <a:pt x="1849386" y="549516"/>
                  </a:lnTo>
                  <a:lnTo>
                    <a:pt x="1879168" y="584149"/>
                  </a:lnTo>
                  <a:lnTo>
                    <a:pt x="1913877" y="613867"/>
                  </a:lnTo>
                  <a:lnTo>
                    <a:pt x="1952917" y="638048"/>
                  </a:lnTo>
                  <a:lnTo>
                    <a:pt x="1995639" y="656082"/>
                  </a:lnTo>
                  <a:lnTo>
                    <a:pt x="2041474" y="667359"/>
                  </a:lnTo>
                  <a:lnTo>
                    <a:pt x="2089785" y="671245"/>
                  </a:lnTo>
                  <a:lnTo>
                    <a:pt x="2138083" y="667359"/>
                  </a:lnTo>
                  <a:lnTo>
                    <a:pt x="2183904" y="656082"/>
                  </a:lnTo>
                  <a:lnTo>
                    <a:pt x="2226640" y="638048"/>
                  </a:lnTo>
                  <a:lnTo>
                    <a:pt x="2265667" y="613841"/>
                  </a:lnTo>
                  <a:lnTo>
                    <a:pt x="2300363" y="584111"/>
                  </a:lnTo>
                  <a:lnTo>
                    <a:pt x="2330132" y="549440"/>
                  </a:lnTo>
                  <a:lnTo>
                    <a:pt x="2354351" y="510451"/>
                  </a:lnTo>
                  <a:lnTo>
                    <a:pt x="2372410" y="467766"/>
                  </a:lnTo>
                  <a:lnTo>
                    <a:pt x="2383701" y="421982"/>
                  </a:lnTo>
                  <a:lnTo>
                    <a:pt x="2387600" y="373722"/>
                  </a:lnTo>
                  <a:close/>
                </a:path>
              </a:pathLst>
            </a:custGeom>
            <a:solidFill>
              <a:srgbClr val="006FC0"/>
            </a:solidFill>
          </p:spPr>
          <p:txBody>
            <a:bodyPr wrap="square" lIns="0" tIns="0" rIns="0" bIns="0" rtlCol="0"/>
            <a:lstStyle/>
            <a:p/>
          </p:txBody>
        </p:sp>
        <p:pic>
          <p:nvPicPr>
            <p:cNvPr id="35" name="object 35"/>
            <p:cNvPicPr/>
            <p:nvPr/>
          </p:nvPicPr>
          <p:blipFill>
            <a:blip r:embed="rId11" cstate="print"/>
            <a:stretch>
              <a:fillRect/>
            </a:stretch>
          </p:blipFill>
          <p:spPr>
            <a:xfrm>
              <a:off x="10931702" y="5276773"/>
              <a:ext cx="72669" cy="73050"/>
            </a:xfrm>
            <a:prstGeom prst="rect">
              <a:avLst/>
            </a:prstGeom>
          </p:spPr>
        </p:pic>
      </p:grpSp>
      <p:sp>
        <p:nvSpPr>
          <p:cNvPr id="36" name="object 36"/>
          <p:cNvSpPr txBox="1"/>
          <p:nvPr/>
        </p:nvSpPr>
        <p:spPr>
          <a:xfrm>
            <a:off x="8928417" y="4576697"/>
            <a:ext cx="1397000" cy="481330"/>
          </a:xfrm>
          <a:prstGeom prst="rect">
            <a:avLst/>
          </a:prstGeom>
        </p:spPr>
        <p:txBody>
          <a:bodyPr vert="horz" wrap="square" lIns="0" tIns="29209" rIns="0" bIns="0" rtlCol="0">
            <a:spAutoFit/>
          </a:bodyPr>
          <a:lstStyle/>
          <a:p>
            <a:pPr marR="54610" algn="ctr">
              <a:lnSpc>
                <a:spcPct val="100000"/>
              </a:lnSpc>
              <a:spcBef>
                <a:spcPts val="230"/>
              </a:spcBef>
            </a:pPr>
            <a:r>
              <a:rPr sz="1600" b="1" spc="200" dirty="0">
                <a:solidFill>
                  <a:srgbClr val="006FC0"/>
                </a:solidFill>
                <a:latin typeface="微软雅黑" panose="020B0503020204020204" charset="-122"/>
                <a:cs typeface="微软雅黑" panose="020B0503020204020204" charset="-122"/>
              </a:rPr>
              <a:t>产品管理</a:t>
            </a:r>
            <a:endParaRPr sz="1600">
              <a:latin typeface="微软雅黑" panose="020B0503020204020204" charset="-122"/>
              <a:cs typeface="微软雅黑" panose="020B0503020204020204" charset="-122"/>
            </a:endParaRPr>
          </a:p>
          <a:p>
            <a:pPr algn="ctr">
              <a:lnSpc>
                <a:spcPct val="100000"/>
              </a:lnSpc>
              <a:spcBef>
                <a:spcPts val="100"/>
              </a:spcBef>
            </a:pPr>
            <a:r>
              <a:rPr sz="1200" b="1" spc="-10" dirty="0">
                <a:solidFill>
                  <a:srgbClr val="000514"/>
                </a:solidFill>
                <a:latin typeface="微软雅黑" panose="020B0503020204020204" charset="-122"/>
                <a:cs typeface="微软雅黑" panose="020B0503020204020204" charset="-122"/>
              </a:rPr>
              <a:t>产品产量等手工录入</a:t>
            </a:r>
            <a:endParaRPr sz="1200">
              <a:latin typeface="微软雅黑" panose="020B0503020204020204" charset="-122"/>
              <a:cs typeface="微软雅黑" panose="020B0503020204020204" charset="-122"/>
            </a:endParaRPr>
          </a:p>
        </p:txBody>
      </p:sp>
      <p:grpSp>
        <p:nvGrpSpPr>
          <p:cNvPr id="37" name="object 37"/>
          <p:cNvGrpSpPr/>
          <p:nvPr/>
        </p:nvGrpSpPr>
        <p:grpSpPr>
          <a:xfrm>
            <a:off x="8697912" y="4669535"/>
            <a:ext cx="2387600" cy="1490345"/>
            <a:chOff x="8697912" y="4669535"/>
            <a:chExt cx="2387600" cy="1490345"/>
          </a:xfrm>
        </p:grpSpPr>
        <p:pic>
          <p:nvPicPr>
            <p:cNvPr id="38" name="object 38"/>
            <p:cNvPicPr/>
            <p:nvPr/>
          </p:nvPicPr>
          <p:blipFill>
            <a:blip r:embed="rId12" cstate="print"/>
            <a:stretch>
              <a:fillRect/>
            </a:stretch>
          </p:blipFill>
          <p:spPr>
            <a:xfrm>
              <a:off x="10610088" y="4669535"/>
              <a:ext cx="355092" cy="355092"/>
            </a:xfrm>
            <a:prstGeom prst="rect">
              <a:avLst/>
            </a:prstGeom>
          </p:spPr>
        </p:pic>
        <p:sp>
          <p:nvSpPr>
            <p:cNvPr id="39" name="object 39"/>
            <p:cNvSpPr/>
            <p:nvPr/>
          </p:nvSpPr>
          <p:spPr>
            <a:xfrm>
              <a:off x="8697912" y="5283453"/>
              <a:ext cx="2387600" cy="826135"/>
            </a:xfrm>
            <a:custGeom>
              <a:avLst/>
              <a:gdLst/>
              <a:ahLst/>
              <a:cxnLst/>
              <a:rect l="l" t="t" r="r" b="b"/>
              <a:pathLst>
                <a:path w="2387600" h="826135">
                  <a:moveTo>
                    <a:pt x="76200" y="374675"/>
                  </a:moveTo>
                  <a:lnTo>
                    <a:pt x="75425" y="370865"/>
                  </a:lnTo>
                  <a:lnTo>
                    <a:pt x="73202" y="359854"/>
                  </a:lnTo>
                  <a:lnTo>
                    <a:pt x="65036" y="347738"/>
                  </a:lnTo>
                  <a:lnTo>
                    <a:pt x="52920" y="339572"/>
                  </a:lnTo>
                  <a:lnTo>
                    <a:pt x="38100" y="336575"/>
                  </a:lnTo>
                  <a:lnTo>
                    <a:pt x="23266" y="339572"/>
                  </a:lnTo>
                  <a:lnTo>
                    <a:pt x="11150" y="347738"/>
                  </a:lnTo>
                  <a:lnTo>
                    <a:pt x="2984" y="359854"/>
                  </a:lnTo>
                  <a:lnTo>
                    <a:pt x="0" y="374675"/>
                  </a:lnTo>
                  <a:lnTo>
                    <a:pt x="2984" y="389509"/>
                  </a:lnTo>
                  <a:lnTo>
                    <a:pt x="11150" y="401624"/>
                  </a:lnTo>
                  <a:lnTo>
                    <a:pt x="23266" y="409790"/>
                  </a:lnTo>
                  <a:lnTo>
                    <a:pt x="38100" y="412775"/>
                  </a:lnTo>
                  <a:lnTo>
                    <a:pt x="52920" y="409790"/>
                  </a:lnTo>
                  <a:lnTo>
                    <a:pt x="65036" y="401624"/>
                  </a:lnTo>
                  <a:lnTo>
                    <a:pt x="73202" y="389509"/>
                  </a:lnTo>
                  <a:lnTo>
                    <a:pt x="75425" y="378485"/>
                  </a:lnTo>
                  <a:lnTo>
                    <a:pt x="76200" y="374675"/>
                  </a:lnTo>
                  <a:close/>
                </a:path>
                <a:path w="2387600" h="826135">
                  <a:moveTo>
                    <a:pt x="121920" y="370865"/>
                  </a:moveTo>
                  <a:lnTo>
                    <a:pt x="91440" y="370865"/>
                  </a:lnTo>
                  <a:lnTo>
                    <a:pt x="91440" y="378485"/>
                  </a:lnTo>
                  <a:lnTo>
                    <a:pt x="121920" y="378485"/>
                  </a:lnTo>
                  <a:lnTo>
                    <a:pt x="121920" y="370865"/>
                  </a:lnTo>
                  <a:close/>
                </a:path>
                <a:path w="2387600" h="826135">
                  <a:moveTo>
                    <a:pt x="175260" y="370865"/>
                  </a:moveTo>
                  <a:lnTo>
                    <a:pt x="144780" y="370865"/>
                  </a:lnTo>
                  <a:lnTo>
                    <a:pt x="144780" y="378485"/>
                  </a:lnTo>
                  <a:lnTo>
                    <a:pt x="175260" y="378485"/>
                  </a:lnTo>
                  <a:lnTo>
                    <a:pt x="175260" y="370865"/>
                  </a:lnTo>
                  <a:close/>
                </a:path>
                <a:path w="2387600" h="826135">
                  <a:moveTo>
                    <a:pt x="228600" y="370865"/>
                  </a:moveTo>
                  <a:lnTo>
                    <a:pt x="198120" y="370865"/>
                  </a:lnTo>
                  <a:lnTo>
                    <a:pt x="198120" y="378485"/>
                  </a:lnTo>
                  <a:lnTo>
                    <a:pt x="228600" y="378485"/>
                  </a:lnTo>
                  <a:lnTo>
                    <a:pt x="228600" y="370865"/>
                  </a:lnTo>
                  <a:close/>
                </a:path>
                <a:path w="2387600" h="826135">
                  <a:moveTo>
                    <a:pt x="281940" y="370865"/>
                  </a:moveTo>
                  <a:lnTo>
                    <a:pt x="251460" y="370865"/>
                  </a:lnTo>
                  <a:lnTo>
                    <a:pt x="251460" y="378485"/>
                  </a:lnTo>
                  <a:lnTo>
                    <a:pt x="281940" y="378485"/>
                  </a:lnTo>
                  <a:lnTo>
                    <a:pt x="281940" y="370865"/>
                  </a:lnTo>
                  <a:close/>
                </a:path>
                <a:path w="2387600" h="826135">
                  <a:moveTo>
                    <a:pt x="335280" y="370865"/>
                  </a:moveTo>
                  <a:lnTo>
                    <a:pt x="304800" y="370865"/>
                  </a:lnTo>
                  <a:lnTo>
                    <a:pt x="304800" y="378485"/>
                  </a:lnTo>
                  <a:lnTo>
                    <a:pt x="335280" y="378485"/>
                  </a:lnTo>
                  <a:lnTo>
                    <a:pt x="335280" y="370865"/>
                  </a:lnTo>
                  <a:close/>
                </a:path>
                <a:path w="2387600" h="826135">
                  <a:moveTo>
                    <a:pt x="388620" y="370865"/>
                  </a:moveTo>
                  <a:lnTo>
                    <a:pt x="358140" y="370865"/>
                  </a:lnTo>
                  <a:lnTo>
                    <a:pt x="358140" y="378485"/>
                  </a:lnTo>
                  <a:lnTo>
                    <a:pt x="388620" y="378485"/>
                  </a:lnTo>
                  <a:lnTo>
                    <a:pt x="388620" y="370865"/>
                  </a:lnTo>
                  <a:close/>
                </a:path>
                <a:path w="2387600" h="826135">
                  <a:moveTo>
                    <a:pt x="441960" y="370865"/>
                  </a:moveTo>
                  <a:lnTo>
                    <a:pt x="411480" y="370865"/>
                  </a:lnTo>
                  <a:lnTo>
                    <a:pt x="411480" y="378485"/>
                  </a:lnTo>
                  <a:lnTo>
                    <a:pt x="441960" y="378485"/>
                  </a:lnTo>
                  <a:lnTo>
                    <a:pt x="441960" y="370865"/>
                  </a:lnTo>
                  <a:close/>
                </a:path>
                <a:path w="2387600" h="826135">
                  <a:moveTo>
                    <a:pt x="495300" y="370865"/>
                  </a:moveTo>
                  <a:lnTo>
                    <a:pt x="464820" y="370865"/>
                  </a:lnTo>
                  <a:lnTo>
                    <a:pt x="464820" y="378485"/>
                  </a:lnTo>
                  <a:lnTo>
                    <a:pt x="495300" y="378485"/>
                  </a:lnTo>
                  <a:lnTo>
                    <a:pt x="495300" y="370865"/>
                  </a:lnTo>
                  <a:close/>
                </a:path>
                <a:path w="2387600" h="826135">
                  <a:moveTo>
                    <a:pt x="548640" y="370865"/>
                  </a:moveTo>
                  <a:lnTo>
                    <a:pt x="518160" y="370865"/>
                  </a:lnTo>
                  <a:lnTo>
                    <a:pt x="518160" y="378485"/>
                  </a:lnTo>
                  <a:lnTo>
                    <a:pt x="548640" y="378485"/>
                  </a:lnTo>
                  <a:lnTo>
                    <a:pt x="548640" y="370865"/>
                  </a:lnTo>
                  <a:close/>
                </a:path>
                <a:path w="2387600" h="826135">
                  <a:moveTo>
                    <a:pt x="601980" y="370865"/>
                  </a:moveTo>
                  <a:lnTo>
                    <a:pt x="571500" y="370865"/>
                  </a:lnTo>
                  <a:lnTo>
                    <a:pt x="571500" y="378485"/>
                  </a:lnTo>
                  <a:lnTo>
                    <a:pt x="601980" y="378485"/>
                  </a:lnTo>
                  <a:lnTo>
                    <a:pt x="601980" y="370865"/>
                  </a:lnTo>
                  <a:close/>
                </a:path>
                <a:path w="2387600" h="826135">
                  <a:moveTo>
                    <a:pt x="655320" y="370865"/>
                  </a:moveTo>
                  <a:lnTo>
                    <a:pt x="624840" y="370865"/>
                  </a:lnTo>
                  <a:lnTo>
                    <a:pt x="624840" y="378485"/>
                  </a:lnTo>
                  <a:lnTo>
                    <a:pt x="655320" y="378485"/>
                  </a:lnTo>
                  <a:lnTo>
                    <a:pt x="655320" y="370865"/>
                  </a:lnTo>
                  <a:close/>
                </a:path>
                <a:path w="2387600" h="826135">
                  <a:moveTo>
                    <a:pt x="708660" y="370865"/>
                  </a:moveTo>
                  <a:lnTo>
                    <a:pt x="678180" y="370865"/>
                  </a:lnTo>
                  <a:lnTo>
                    <a:pt x="678180" y="378485"/>
                  </a:lnTo>
                  <a:lnTo>
                    <a:pt x="708660" y="378485"/>
                  </a:lnTo>
                  <a:lnTo>
                    <a:pt x="708660" y="370865"/>
                  </a:lnTo>
                  <a:close/>
                </a:path>
                <a:path w="2387600" h="826135">
                  <a:moveTo>
                    <a:pt x="762000" y="370865"/>
                  </a:moveTo>
                  <a:lnTo>
                    <a:pt x="731520" y="370865"/>
                  </a:lnTo>
                  <a:lnTo>
                    <a:pt x="731520" y="378485"/>
                  </a:lnTo>
                  <a:lnTo>
                    <a:pt x="762000" y="378485"/>
                  </a:lnTo>
                  <a:lnTo>
                    <a:pt x="762000" y="370865"/>
                  </a:lnTo>
                  <a:close/>
                </a:path>
                <a:path w="2387600" h="826135">
                  <a:moveTo>
                    <a:pt x="815340" y="370865"/>
                  </a:moveTo>
                  <a:lnTo>
                    <a:pt x="784860" y="370865"/>
                  </a:lnTo>
                  <a:lnTo>
                    <a:pt x="784860" y="378485"/>
                  </a:lnTo>
                  <a:lnTo>
                    <a:pt x="815340" y="378485"/>
                  </a:lnTo>
                  <a:lnTo>
                    <a:pt x="815340" y="370865"/>
                  </a:lnTo>
                  <a:close/>
                </a:path>
                <a:path w="2387600" h="826135">
                  <a:moveTo>
                    <a:pt x="868680" y="370865"/>
                  </a:moveTo>
                  <a:lnTo>
                    <a:pt x="838200" y="370865"/>
                  </a:lnTo>
                  <a:lnTo>
                    <a:pt x="838200" y="378485"/>
                  </a:lnTo>
                  <a:lnTo>
                    <a:pt x="868680" y="378485"/>
                  </a:lnTo>
                  <a:lnTo>
                    <a:pt x="868680" y="370865"/>
                  </a:lnTo>
                  <a:close/>
                </a:path>
                <a:path w="2387600" h="826135">
                  <a:moveTo>
                    <a:pt x="922020" y="370865"/>
                  </a:moveTo>
                  <a:lnTo>
                    <a:pt x="891540" y="370865"/>
                  </a:lnTo>
                  <a:lnTo>
                    <a:pt x="891540" y="378485"/>
                  </a:lnTo>
                  <a:lnTo>
                    <a:pt x="922020" y="378485"/>
                  </a:lnTo>
                  <a:lnTo>
                    <a:pt x="922020" y="370865"/>
                  </a:lnTo>
                  <a:close/>
                </a:path>
                <a:path w="2387600" h="826135">
                  <a:moveTo>
                    <a:pt x="975360" y="370865"/>
                  </a:moveTo>
                  <a:lnTo>
                    <a:pt x="944880" y="370865"/>
                  </a:lnTo>
                  <a:lnTo>
                    <a:pt x="944880" y="378485"/>
                  </a:lnTo>
                  <a:lnTo>
                    <a:pt x="975360" y="378485"/>
                  </a:lnTo>
                  <a:lnTo>
                    <a:pt x="975360" y="370865"/>
                  </a:lnTo>
                  <a:close/>
                </a:path>
                <a:path w="2387600" h="826135">
                  <a:moveTo>
                    <a:pt x="1028700" y="370865"/>
                  </a:moveTo>
                  <a:lnTo>
                    <a:pt x="998220" y="370865"/>
                  </a:lnTo>
                  <a:lnTo>
                    <a:pt x="998220" y="378485"/>
                  </a:lnTo>
                  <a:lnTo>
                    <a:pt x="1028700" y="378485"/>
                  </a:lnTo>
                  <a:lnTo>
                    <a:pt x="1028700" y="370865"/>
                  </a:lnTo>
                  <a:close/>
                </a:path>
                <a:path w="2387600" h="826135">
                  <a:moveTo>
                    <a:pt x="1082040" y="370865"/>
                  </a:moveTo>
                  <a:lnTo>
                    <a:pt x="1051560" y="370865"/>
                  </a:lnTo>
                  <a:lnTo>
                    <a:pt x="1051560" y="378485"/>
                  </a:lnTo>
                  <a:lnTo>
                    <a:pt x="1082040" y="378485"/>
                  </a:lnTo>
                  <a:lnTo>
                    <a:pt x="1082040" y="370865"/>
                  </a:lnTo>
                  <a:close/>
                </a:path>
                <a:path w="2387600" h="826135">
                  <a:moveTo>
                    <a:pt x="1135380" y="370865"/>
                  </a:moveTo>
                  <a:lnTo>
                    <a:pt x="1104900" y="370865"/>
                  </a:lnTo>
                  <a:lnTo>
                    <a:pt x="1104900" y="378485"/>
                  </a:lnTo>
                  <a:lnTo>
                    <a:pt x="1135380" y="378485"/>
                  </a:lnTo>
                  <a:lnTo>
                    <a:pt x="1135380" y="370865"/>
                  </a:lnTo>
                  <a:close/>
                </a:path>
                <a:path w="2387600" h="826135">
                  <a:moveTo>
                    <a:pt x="1188720" y="370865"/>
                  </a:moveTo>
                  <a:lnTo>
                    <a:pt x="1158240" y="370865"/>
                  </a:lnTo>
                  <a:lnTo>
                    <a:pt x="1158240" y="378485"/>
                  </a:lnTo>
                  <a:lnTo>
                    <a:pt x="1188720" y="378485"/>
                  </a:lnTo>
                  <a:lnTo>
                    <a:pt x="1188720" y="370865"/>
                  </a:lnTo>
                  <a:close/>
                </a:path>
                <a:path w="2387600" h="826135">
                  <a:moveTo>
                    <a:pt x="1242060" y="370865"/>
                  </a:moveTo>
                  <a:lnTo>
                    <a:pt x="1211580" y="370865"/>
                  </a:lnTo>
                  <a:lnTo>
                    <a:pt x="1211580" y="378485"/>
                  </a:lnTo>
                  <a:lnTo>
                    <a:pt x="1242060" y="378485"/>
                  </a:lnTo>
                  <a:lnTo>
                    <a:pt x="1242060" y="370865"/>
                  </a:lnTo>
                  <a:close/>
                </a:path>
                <a:path w="2387600" h="826135">
                  <a:moveTo>
                    <a:pt x="1295400" y="370865"/>
                  </a:moveTo>
                  <a:lnTo>
                    <a:pt x="1264920" y="370865"/>
                  </a:lnTo>
                  <a:lnTo>
                    <a:pt x="1264920" y="378485"/>
                  </a:lnTo>
                  <a:lnTo>
                    <a:pt x="1295400" y="378485"/>
                  </a:lnTo>
                  <a:lnTo>
                    <a:pt x="1295400" y="370865"/>
                  </a:lnTo>
                  <a:close/>
                </a:path>
                <a:path w="2387600" h="826135">
                  <a:moveTo>
                    <a:pt x="1348740" y="370865"/>
                  </a:moveTo>
                  <a:lnTo>
                    <a:pt x="1318260" y="370865"/>
                  </a:lnTo>
                  <a:lnTo>
                    <a:pt x="1318260" y="378485"/>
                  </a:lnTo>
                  <a:lnTo>
                    <a:pt x="1348740" y="378485"/>
                  </a:lnTo>
                  <a:lnTo>
                    <a:pt x="1348740" y="370865"/>
                  </a:lnTo>
                  <a:close/>
                </a:path>
                <a:path w="2387600" h="826135">
                  <a:moveTo>
                    <a:pt x="1402080" y="370865"/>
                  </a:moveTo>
                  <a:lnTo>
                    <a:pt x="1371600" y="370865"/>
                  </a:lnTo>
                  <a:lnTo>
                    <a:pt x="1371600" y="378485"/>
                  </a:lnTo>
                  <a:lnTo>
                    <a:pt x="1402080" y="378485"/>
                  </a:lnTo>
                  <a:lnTo>
                    <a:pt x="1402080" y="370865"/>
                  </a:lnTo>
                  <a:close/>
                </a:path>
                <a:path w="2387600" h="826135">
                  <a:moveTo>
                    <a:pt x="1455420" y="370865"/>
                  </a:moveTo>
                  <a:lnTo>
                    <a:pt x="1424940" y="370865"/>
                  </a:lnTo>
                  <a:lnTo>
                    <a:pt x="1424940" y="378485"/>
                  </a:lnTo>
                  <a:lnTo>
                    <a:pt x="1455420" y="378485"/>
                  </a:lnTo>
                  <a:lnTo>
                    <a:pt x="1455420" y="370865"/>
                  </a:lnTo>
                  <a:close/>
                </a:path>
                <a:path w="2387600" h="826135">
                  <a:moveTo>
                    <a:pt x="1508760" y="370865"/>
                  </a:moveTo>
                  <a:lnTo>
                    <a:pt x="1478280" y="370865"/>
                  </a:lnTo>
                  <a:lnTo>
                    <a:pt x="1478280" y="378485"/>
                  </a:lnTo>
                  <a:lnTo>
                    <a:pt x="1508760" y="378485"/>
                  </a:lnTo>
                  <a:lnTo>
                    <a:pt x="1508760" y="370865"/>
                  </a:lnTo>
                  <a:close/>
                </a:path>
                <a:path w="2387600" h="826135">
                  <a:moveTo>
                    <a:pt x="1562100" y="370865"/>
                  </a:moveTo>
                  <a:lnTo>
                    <a:pt x="1531620" y="370865"/>
                  </a:lnTo>
                  <a:lnTo>
                    <a:pt x="1531620" y="378485"/>
                  </a:lnTo>
                  <a:lnTo>
                    <a:pt x="1562100" y="378485"/>
                  </a:lnTo>
                  <a:lnTo>
                    <a:pt x="1562100" y="370865"/>
                  </a:lnTo>
                  <a:close/>
                </a:path>
                <a:path w="2387600" h="826135">
                  <a:moveTo>
                    <a:pt x="1615440" y="370865"/>
                  </a:moveTo>
                  <a:lnTo>
                    <a:pt x="1584960" y="370865"/>
                  </a:lnTo>
                  <a:lnTo>
                    <a:pt x="1584960" y="378485"/>
                  </a:lnTo>
                  <a:lnTo>
                    <a:pt x="1615440" y="378485"/>
                  </a:lnTo>
                  <a:lnTo>
                    <a:pt x="1615440" y="370865"/>
                  </a:lnTo>
                  <a:close/>
                </a:path>
                <a:path w="2387600" h="826135">
                  <a:moveTo>
                    <a:pt x="1668780" y="370865"/>
                  </a:moveTo>
                  <a:lnTo>
                    <a:pt x="1638300" y="370865"/>
                  </a:lnTo>
                  <a:lnTo>
                    <a:pt x="1638300" y="378485"/>
                  </a:lnTo>
                  <a:lnTo>
                    <a:pt x="1668780" y="378485"/>
                  </a:lnTo>
                  <a:lnTo>
                    <a:pt x="1668780" y="370865"/>
                  </a:lnTo>
                  <a:close/>
                </a:path>
                <a:path w="2387600" h="826135">
                  <a:moveTo>
                    <a:pt x="1711325" y="370865"/>
                  </a:moveTo>
                  <a:lnTo>
                    <a:pt x="1691640" y="370865"/>
                  </a:lnTo>
                  <a:lnTo>
                    <a:pt x="1691640" y="378485"/>
                  </a:lnTo>
                  <a:lnTo>
                    <a:pt x="1711325" y="378485"/>
                  </a:lnTo>
                  <a:lnTo>
                    <a:pt x="1711325" y="370865"/>
                  </a:lnTo>
                  <a:close/>
                </a:path>
                <a:path w="2387600" h="826135">
                  <a:moveTo>
                    <a:pt x="2284095" y="825563"/>
                  </a:moveTo>
                  <a:lnTo>
                    <a:pt x="2247404" y="787082"/>
                  </a:lnTo>
                  <a:lnTo>
                    <a:pt x="2216073" y="758647"/>
                  </a:lnTo>
                  <a:lnTo>
                    <a:pt x="2183523" y="738352"/>
                  </a:lnTo>
                  <a:lnTo>
                    <a:pt x="2143645" y="726198"/>
                  </a:lnTo>
                  <a:lnTo>
                    <a:pt x="2043163" y="719099"/>
                  </a:lnTo>
                  <a:lnTo>
                    <a:pt x="1997913" y="709853"/>
                  </a:lnTo>
                  <a:lnTo>
                    <a:pt x="1955012" y="694944"/>
                  </a:lnTo>
                  <a:lnTo>
                    <a:pt x="1914867" y="674801"/>
                  </a:lnTo>
                  <a:lnTo>
                    <a:pt x="1877898" y="649820"/>
                  </a:lnTo>
                  <a:lnTo>
                    <a:pt x="1844509" y="620433"/>
                  </a:lnTo>
                  <a:lnTo>
                    <a:pt x="1815122" y="587044"/>
                  </a:lnTo>
                  <a:lnTo>
                    <a:pt x="1790153" y="550075"/>
                  </a:lnTo>
                  <a:lnTo>
                    <a:pt x="1770011" y="509917"/>
                  </a:lnTo>
                  <a:lnTo>
                    <a:pt x="1755101" y="467017"/>
                  </a:lnTo>
                  <a:lnTo>
                    <a:pt x="1755063" y="466826"/>
                  </a:lnTo>
                  <a:lnTo>
                    <a:pt x="1745856" y="421767"/>
                  </a:lnTo>
                  <a:lnTo>
                    <a:pt x="1745843" y="421576"/>
                  </a:lnTo>
                  <a:lnTo>
                    <a:pt x="1742694" y="374586"/>
                  </a:lnTo>
                  <a:lnTo>
                    <a:pt x="1745856" y="327418"/>
                  </a:lnTo>
                  <a:lnTo>
                    <a:pt x="1755101" y="282168"/>
                  </a:lnTo>
                  <a:lnTo>
                    <a:pt x="1770037" y="239204"/>
                  </a:lnTo>
                  <a:lnTo>
                    <a:pt x="1790153" y="199123"/>
                  </a:lnTo>
                  <a:lnTo>
                    <a:pt x="1815122" y="162140"/>
                  </a:lnTo>
                  <a:lnTo>
                    <a:pt x="1844509" y="128752"/>
                  </a:lnTo>
                  <a:lnTo>
                    <a:pt x="1877898" y="99364"/>
                  </a:lnTo>
                  <a:lnTo>
                    <a:pt x="1914867" y="74396"/>
                  </a:lnTo>
                  <a:lnTo>
                    <a:pt x="1955012" y="54254"/>
                  </a:lnTo>
                  <a:lnTo>
                    <a:pt x="1997913" y="39344"/>
                  </a:lnTo>
                  <a:lnTo>
                    <a:pt x="2043163" y="30099"/>
                  </a:lnTo>
                  <a:lnTo>
                    <a:pt x="2090343" y="26924"/>
                  </a:lnTo>
                  <a:lnTo>
                    <a:pt x="2090343" y="0"/>
                  </a:lnTo>
                  <a:lnTo>
                    <a:pt x="2043353" y="2921"/>
                  </a:lnTo>
                  <a:lnTo>
                    <a:pt x="1998103" y="11442"/>
                  </a:lnTo>
                  <a:lnTo>
                    <a:pt x="1954961" y="25222"/>
                  </a:lnTo>
                  <a:lnTo>
                    <a:pt x="1914245" y="43891"/>
                  </a:lnTo>
                  <a:lnTo>
                    <a:pt x="1876336" y="67119"/>
                  </a:lnTo>
                  <a:lnTo>
                    <a:pt x="1841563" y="94538"/>
                  </a:lnTo>
                  <a:lnTo>
                    <a:pt x="1810296" y="125818"/>
                  </a:lnTo>
                  <a:lnTo>
                    <a:pt x="1782876" y="160578"/>
                  </a:lnTo>
                  <a:lnTo>
                    <a:pt x="1759648" y="198501"/>
                  </a:lnTo>
                  <a:lnTo>
                    <a:pt x="1740979" y="239204"/>
                  </a:lnTo>
                  <a:lnTo>
                    <a:pt x="1727200" y="282359"/>
                  </a:lnTo>
                  <a:lnTo>
                    <a:pt x="1718678" y="327609"/>
                  </a:lnTo>
                  <a:lnTo>
                    <a:pt x="1715770" y="374586"/>
                  </a:lnTo>
                  <a:lnTo>
                    <a:pt x="1718678" y="421576"/>
                  </a:lnTo>
                  <a:lnTo>
                    <a:pt x="1718716" y="421767"/>
                  </a:lnTo>
                  <a:lnTo>
                    <a:pt x="1727200" y="466826"/>
                  </a:lnTo>
                  <a:lnTo>
                    <a:pt x="1727263" y="467017"/>
                  </a:lnTo>
                  <a:lnTo>
                    <a:pt x="1740954" y="509917"/>
                  </a:lnTo>
                  <a:lnTo>
                    <a:pt x="1759648" y="550697"/>
                  </a:lnTo>
                  <a:lnTo>
                    <a:pt x="1782876" y="588606"/>
                  </a:lnTo>
                  <a:lnTo>
                    <a:pt x="1810296" y="623379"/>
                  </a:lnTo>
                  <a:lnTo>
                    <a:pt x="1841563" y="654646"/>
                  </a:lnTo>
                  <a:lnTo>
                    <a:pt x="1876336" y="682078"/>
                  </a:lnTo>
                  <a:lnTo>
                    <a:pt x="1914245" y="705307"/>
                  </a:lnTo>
                  <a:lnTo>
                    <a:pt x="1954961" y="723976"/>
                  </a:lnTo>
                  <a:lnTo>
                    <a:pt x="1998103" y="737755"/>
                  </a:lnTo>
                  <a:lnTo>
                    <a:pt x="2043353" y="746277"/>
                  </a:lnTo>
                  <a:lnTo>
                    <a:pt x="2147138" y="752995"/>
                  </a:lnTo>
                  <a:lnTo>
                    <a:pt x="2182444" y="765136"/>
                  </a:lnTo>
                  <a:lnTo>
                    <a:pt x="2209635" y="786003"/>
                  </a:lnTo>
                  <a:lnTo>
                    <a:pt x="2242070" y="816114"/>
                  </a:lnTo>
                  <a:lnTo>
                    <a:pt x="2245169" y="825563"/>
                  </a:lnTo>
                  <a:lnTo>
                    <a:pt x="2284095" y="825563"/>
                  </a:lnTo>
                  <a:close/>
                </a:path>
                <a:path w="2387600" h="826135">
                  <a:moveTo>
                    <a:pt x="2387600" y="373722"/>
                  </a:moveTo>
                  <a:lnTo>
                    <a:pt x="2383701" y="325475"/>
                  </a:lnTo>
                  <a:lnTo>
                    <a:pt x="2372410" y="279692"/>
                  </a:lnTo>
                  <a:lnTo>
                    <a:pt x="2354351" y="237007"/>
                  </a:lnTo>
                  <a:lnTo>
                    <a:pt x="2330132" y="198018"/>
                  </a:lnTo>
                  <a:lnTo>
                    <a:pt x="2300363" y="163347"/>
                  </a:lnTo>
                  <a:lnTo>
                    <a:pt x="2265667" y="133616"/>
                  </a:lnTo>
                  <a:lnTo>
                    <a:pt x="2226640" y="109410"/>
                  </a:lnTo>
                  <a:lnTo>
                    <a:pt x="2183904" y="91376"/>
                  </a:lnTo>
                  <a:lnTo>
                    <a:pt x="2138083" y="80098"/>
                  </a:lnTo>
                  <a:lnTo>
                    <a:pt x="2089785" y="76200"/>
                  </a:lnTo>
                  <a:lnTo>
                    <a:pt x="2041474" y="80098"/>
                  </a:lnTo>
                  <a:lnTo>
                    <a:pt x="1995639" y="91376"/>
                  </a:lnTo>
                  <a:lnTo>
                    <a:pt x="1952917" y="109410"/>
                  </a:lnTo>
                  <a:lnTo>
                    <a:pt x="1913877" y="133604"/>
                  </a:lnTo>
                  <a:lnTo>
                    <a:pt x="1879168" y="163334"/>
                  </a:lnTo>
                  <a:lnTo>
                    <a:pt x="1849386" y="197993"/>
                  </a:lnTo>
                  <a:lnTo>
                    <a:pt x="1825142" y="236969"/>
                  </a:lnTo>
                  <a:lnTo>
                    <a:pt x="1807044" y="279641"/>
                  </a:lnTo>
                  <a:lnTo>
                    <a:pt x="1795716" y="325412"/>
                  </a:lnTo>
                  <a:lnTo>
                    <a:pt x="1791779" y="373634"/>
                  </a:lnTo>
                  <a:lnTo>
                    <a:pt x="1795716" y="421919"/>
                  </a:lnTo>
                  <a:lnTo>
                    <a:pt x="1807044" y="467728"/>
                  </a:lnTo>
                  <a:lnTo>
                    <a:pt x="1825142" y="510425"/>
                  </a:lnTo>
                  <a:lnTo>
                    <a:pt x="1849386" y="549427"/>
                  </a:lnTo>
                  <a:lnTo>
                    <a:pt x="1879168" y="584098"/>
                  </a:lnTo>
                  <a:lnTo>
                    <a:pt x="1913877" y="613841"/>
                  </a:lnTo>
                  <a:lnTo>
                    <a:pt x="1952917" y="638035"/>
                  </a:lnTo>
                  <a:lnTo>
                    <a:pt x="1995639" y="656082"/>
                  </a:lnTo>
                  <a:lnTo>
                    <a:pt x="2041474" y="667359"/>
                  </a:lnTo>
                  <a:lnTo>
                    <a:pt x="2089785" y="671245"/>
                  </a:lnTo>
                  <a:lnTo>
                    <a:pt x="2138083" y="667359"/>
                  </a:lnTo>
                  <a:lnTo>
                    <a:pt x="2183904" y="656082"/>
                  </a:lnTo>
                  <a:lnTo>
                    <a:pt x="2226640" y="638048"/>
                  </a:lnTo>
                  <a:lnTo>
                    <a:pt x="2265667" y="613841"/>
                  </a:lnTo>
                  <a:lnTo>
                    <a:pt x="2300363" y="584111"/>
                  </a:lnTo>
                  <a:lnTo>
                    <a:pt x="2330132" y="549440"/>
                  </a:lnTo>
                  <a:lnTo>
                    <a:pt x="2354351" y="510451"/>
                  </a:lnTo>
                  <a:lnTo>
                    <a:pt x="2372410" y="467766"/>
                  </a:lnTo>
                  <a:lnTo>
                    <a:pt x="2383701" y="421982"/>
                  </a:lnTo>
                  <a:lnTo>
                    <a:pt x="2387600" y="373722"/>
                  </a:lnTo>
                  <a:close/>
                </a:path>
              </a:pathLst>
            </a:custGeom>
            <a:solidFill>
              <a:srgbClr val="006FC0"/>
            </a:solidFill>
          </p:spPr>
          <p:txBody>
            <a:bodyPr wrap="square" lIns="0" tIns="0" rIns="0" bIns="0" rtlCol="0"/>
            <a:lstStyle/>
            <a:p/>
          </p:txBody>
        </p:sp>
        <p:pic>
          <p:nvPicPr>
            <p:cNvPr id="40" name="object 40"/>
            <p:cNvPicPr/>
            <p:nvPr/>
          </p:nvPicPr>
          <p:blipFill>
            <a:blip r:embed="rId13" cstate="print"/>
            <a:stretch>
              <a:fillRect/>
            </a:stretch>
          </p:blipFill>
          <p:spPr>
            <a:xfrm>
              <a:off x="10931702" y="6086462"/>
              <a:ext cx="72669" cy="73037"/>
            </a:xfrm>
            <a:prstGeom prst="rect">
              <a:avLst/>
            </a:prstGeom>
          </p:spPr>
        </p:pic>
      </p:grpSp>
      <p:sp>
        <p:nvSpPr>
          <p:cNvPr id="41" name="object 41"/>
          <p:cNvSpPr txBox="1"/>
          <p:nvPr/>
        </p:nvSpPr>
        <p:spPr>
          <a:xfrm>
            <a:off x="8927782" y="5403469"/>
            <a:ext cx="1397000" cy="456565"/>
          </a:xfrm>
          <a:prstGeom prst="rect">
            <a:avLst/>
          </a:prstGeom>
        </p:spPr>
        <p:txBody>
          <a:bodyPr vert="horz" wrap="square" lIns="0" tIns="12065" rIns="0" bIns="0" rtlCol="0">
            <a:spAutoFit/>
          </a:bodyPr>
          <a:lstStyle/>
          <a:p>
            <a:pPr marR="53340" algn="ctr">
              <a:lnSpc>
                <a:spcPct val="100000"/>
              </a:lnSpc>
              <a:spcBef>
                <a:spcPts val="95"/>
              </a:spcBef>
            </a:pPr>
            <a:r>
              <a:rPr sz="1600" b="1" spc="200" dirty="0">
                <a:solidFill>
                  <a:srgbClr val="006FC0"/>
                </a:solidFill>
                <a:latin typeface="微软雅黑" panose="020B0503020204020204" charset="-122"/>
                <a:cs typeface="微软雅黑" panose="020B0503020204020204" charset="-122"/>
              </a:rPr>
              <a:t>基础管理</a:t>
            </a:r>
            <a:endParaRPr sz="1600">
              <a:latin typeface="微软雅黑" panose="020B0503020204020204" charset="-122"/>
              <a:cs typeface="微软雅黑" panose="020B0503020204020204" charset="-122"/>
            </a:endParaRPr>
          </a:p>
          <a:p>
            <a:pPr algn="ctr">
              <a:lnSpc>
                <a:spcPct val="100000"/>
              </a:lnSpc>
              <a:spcBef>
                <a:spcPts val="35"/>
              </a:spcBef>
            </a:pPr>
            <a:r>
              <a:rPr sz="1200" b="1" spc="-10" dirty="0">
                <a:solidFill>
                  <a:srgbClr val="000514"/>
                </a:solidFill>
                <a:latin typeface="微软雅黑" panose="020B0503020204020204" charset="-122"/>
                <a:cs typeface="微软雅黑" panose="020B0503020204020204" charset="-122"/>
              </a:rPr>
              <a:t>开放南北向通讯接口</a:t>
            </a:r>
            <a:endParaRPr sz="1200">
              <a:latin typeface="微软雅黑" panose="020B0503020204020204" charset="-122"/>
              <a:cs typeface="微软雅黑" panose="020B0503020204020204" charset="-122"/>
            </a:endParaRPr>
          </a:p>
        </p:txBody>
      </p:sp>
      <p:pic>
        <p:nvPicPr>
          <p:cNvPr id="42" name="object 42"/>
          <p:cNvPicPr/>
          <p:nvPr/>
        </p:nvPicPr>
        <p:blipFill>
          <a:blip r:embed="rId14" cstate="print"/>
          <a:stretch>
            <a:fillRect/>
          </a:stretch>
        </p:blipFill>
        <p:spPr>
          <a:xfrm>
            <a:off x="10594847" y="5465064"/>
            <a:ext cx="385572" cy="385572"/>
          </a:xfrm>
          <a:prstGeom prst="rect">
            <a:avLst/>
          </a:prstGeom>
        </p:spPr>
      </p:pic>
      <p:pic>
        <p:nvPicPr>
          <p:cNvPr id="43" name="object 43"/>
          <p:cNvPicPr/>
          <p:nvPr/>
        </p:nvPicPr>
        <p:blipFill>
          <a:blip r:embed="rId15" cstate="print"/>
          <a:stretch>
            <a:fillRect/>
          </a:stretch>
        </p:blipFill>
        <p:spPr>
          <a:xfrm>
            <a:off x="4604003" y="2066544"/>
            <a:ext cx="3788663" cy="1877567"/>
          </a:xfrm>
          <a:prstGeom prst="rect">
            <a:avLst/>
          </a:prstGeom>
        </p:spPr>
      </p:pic>
      <p:pic>
        <p:nvPicPr>
          <p:cNvPr id="44" name="object 44"/>
          <p:cNvPicPr/>
          <p:nvPr/>
        </p:nvPicPr>
        <p:blipFill>
          <a:blip r:embed="rId16" cstate="print"/>
          <a:stretch>
            <a:fillRect/>
          </a:stretch>
        </p:blipFill>
        <p:spPr>
          <a:xfrm>
            <a:off x="4611623" y="4299203"/>
            <a:ext cx="3794760" cy="1874520"/>
          </a:xfrm>
          <a:prstGeom prst="rect">
            <a:avLst/>
          </a:prstGeom>
        </p:spPr>
      </p:pic>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267335">
              <a:lnSpc>
                <a:spcPts val="1865"/>
              </a:lnSpc>
            </a:pPr>
            <a:fld id="{81D60167-4931-47E6-BA6A-407CBD079E47}" type="slidenum">
              <a:rPr spc="-25" dirty="0">
                <a:solidFill>
                  <a:srgbClr val="7E7E7E"/>
                </a:solidFill>
                <a:latin typeface="Arial MT"/>
                <a:cs typeface="Arial MT"/>
              </a:rPr>
            </a:fld>
            <a:endParaRPr spc="-25" dirty="0">
              <a:solidFill>
                <a:srgbClr val="7E7E7E"/>
              </a:solidFill>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7043</Words>
  <Application>WPS 演示</Application>
  <PresentationFormat>宽屏</PresentationFormat>
  <Paragraphs>696</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微软雅黑</vt:lpstr>
      <vt:lpstr>Calibri</vt:lpstr>
      <vt:lpstr>Arial MT</vt:lpstr>
      <vt:lpstr>Microsoft JhengHei</vt:lpstr>
      <vt:lpstr>Times New Roman</vt:lpstr>
      <vt:lpstr>Wingdings</vt:lpstr>
      <vt:lpstr>Arial</vt:lpstr>
      <vt:lpstr>Arial Unicode MS</vt:lpstr>
      <vt:lpstr>Roboto</vt:lpstr>
      <vt:lpstr>Times New Roman</vt:lpstr>
      <vt:lpstr>Office Theme</vt:lpstr>
      <vt:lpstr>中国电信企业生产运行监测平台</vt:lpstr>
      <vt:lpstr>智慧能耗管理系统</vt:lpstr>
      <vt:lpstr>企业在能耗管理中面临的挑战</vt:lpstr>
      <vt:lpstr>企业痛点</vt:lpstr>
      <vt:lpstr>企业诉求</vt:lpstr>
      <vt:lpstr>建设目标</vt:lpstr>
      <vt:lpstr>企业生产运行监测平台</vt:lpstr>
      <vt:lpstr>企业生产运行监测平台</vt:lpstr>
      <vt:lpstr>应用场景一：全面精细化管理能源数据，助力企业实现节能降耗</vt:lpstr>
      <vt:lpstr>应用场景二：信息化能源计费管理分析，助力企业优化用电计划</vt:lpstr>
      <vt:lpstr>应用场景三：单元产品能耗强度划小分析，强化企业能耗强度考核</vt:lpstr>
      <vt:lpstr>应用场景四：用能异常及时感知告警，提高企业用能可靠性</vt:lpstr>
      <vt:lpstr>应用场景五：企业碳配额全流程管理，自动生成企业碳排放报告</vt:lpstr>
      <vt:lpstr>应用场景五：对接上层监管平台，实现企业能耗数据及时上报</vt:lpstr>
      <vt:lpstr>系统节能三大方法案例介绍</vt:lpstr>
      <vt:lpstr>系统节能三大方法案例介绍</vt:lpstr>
      <vt:lpstr>系统节能三大方法案例介绍</vt:lpstr>
      <vt:lpstr>系统节能三大方法案例介绍</vt:lpstr>
      <vt:lpstr>系统节能三大方法案例介绍</vt:lpstr>
      <vt:lpstr>系统节能三大方法案例介绍</vt:lpstr>
      <vt:lpstr>系统节能三大方法案例介绍</vt:lpstr>
      <vt:lpstr>智慧能耗管理系统</vt:lpstr>
      <vt:lpstr>安全生产-视频AI</vt:lpstr>
      <vt:lpstr>产品核心优势</vt:lpstr>
      <vt:lpstr>工业企业AI应用场景-1</vt:lpstr>
      <vt:lpstr>工业企业AI应用场景-2</vt:lpstr>
      <vt:lpstr>能耗监控</vt:lpstr>
      <vt:lpstr>天翼预测性维护</vt:lpstr>
      <vt:lpstr>核心功能优势</vt:lpstr>
      <vt:lpstr>系统功能-1</vt:lpstr>
      <vt:lpstr>系统功能-2</vt:lpstr>
      <vt:lpstr>项目案例—华辉活性炭股份有限公司</vt:lpstr>
      <vt:lpstr>感知聚数	·	智绘未来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2</cp:revision>
  <dcterms:created xsi:type="dcterms:W3CDTF">2025-01-22T10:23:00Z</dcterms:created>
  <dcterms:modified xsi:type="dcterms:W3CDTF">2025-08-14T07:51:10Z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2024-11-01T08:00:00Z</vt:filetime>
  </property>
  <property fmtid="{D5CDD505-2E9C-101B-9397-08002B2CF9AE}" pid="3" name="Creator">
    <vt:lpwstr>WPS 演示</vt:lpwstr>
  </property>
  <property fmtid="{D5CDD505-2E9C-101B-9397-08002B2CF9AE}" pid="4" name="LastSaved">
    <vt:filetime>2025-01-22T08:00:00Z</vt:filetime>
  </property>
  <property fmtid="{D5CDD505-2E9C-101B-9397-08002B2CF9AE}" pid="5" name="SourceModified">
    <vt:lpwstr>D:20241101175758+08'00'</vt:lpwstr>
  </property>
  <property fmtid="{D5CDD505-2E9C-101B-9397-08002B2CF9AE}" pid="6" name="ICV">
    <vt:lpwstr>9789B36A9CDF4591859521ABC8E062E2_13</vt:lpwstr>
  </property>
  <property fmtid="{D5CDD505-2E9C-101B-9397-08002B2CF9AE}" pid="7" name="KSOProductBuildVer">
    <vt:lpwstr>2052-12.1.0.22215</vt:lpwstr>
  </property>
</Properties>
</file>