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jpeg"/><Relationship Id="rId8" Type="http://schemas.openxmlformats.org/officeDocument/2006/relationships/image" Target="../media/image35.jpeg"/><Relationship Id="rId7" Type="http://schemas.openxmlformats.org/officeDocument/2006/relationships/image" Target="../media/image34.jpeg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8.png"/><Relationship Id="rId1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jpeg"/><Relationship Id="rId7" Type="http://schemas.openxmlformats.org/officeDocument/2006/relationships/image" Target="../media/image40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3" Type="http://schemas.openxmlformats.org/officeDocument/2006/relationships/image" Target="../media/image36.png"/><Relationship Id="rId2" Type="http://schemas.openxmlformats.org/officeDocument/2006/relationships/image" Target="../media/image30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jpeg"/><Relationship Id="rId7" Type="http://schemas.openxmlformats.org/officeDocument/2006/relationships/image" Target="../media/image44.jpeg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jpeg"/><Relationship Id="rId7" Type="http://schemas.openxmlformats.org/officeDocument/2006/relationships/image" Target="../media/image51.jpeg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jpeg"/><Relationship Id="rId7" Type="http://schemas.openxmlformats.org/officeDocument/2006/relationships/image" Target="../media/image55.jpeg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6" Type="http://schemas.openxmlformats.org/officeDocument/2006/relationships/image" Target="../media/image7.jpe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6" Type="http://schemas.openxmlformats.org/officeDocument/2006/relationships/image" Target="../media/image7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png"/><Relationship Id="rId7" Type="http://schemas.openxmlformats.org/officeDocument/2006/relationships/image" Target="../media/image7.jpeg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png"/><Relationship Id="rId7" Type="http://schemas.openxmlformats.org/officeDocument/2006/relationships/image" Target="../media/image7.jpeg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3" Type="http://schemas.openxmlformats.org/officeDocument/2006/relationships/image" Target="../media/image66.jpe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71.png"/><Relationship Id="rId3" Type="http://schemas.openxmlformats.org/officeDocument/2006/relationships/image" Target="../media/image70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74.png"/><Relationship Id="rId1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74.png"/><Relationship Id="rId1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74.png"/><Relationship Id="rId1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74.png"/><Relationship Id="rId1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png"/><Relationship Id="rId7" Type="http://schemas.openxmlformats.org/officeDocument/2006/relationships/image" Target="../media/image7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2912235"/>
            <a:ext cx="7690103" cy="39457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2550" y="62738"/>
            <a:ext cx="2524125" cy="942975"/>
          </a:xfrm>
          <a:prstGeom prst="rect">
            <a:avLst/>
          </a:prstGeom>
        </p:spPr>
      </p:pic>
      <p:sp>
        <p:nvSpPr>
          <p:cNvPr id="6" name="textbox 6"/>
          <p:cNvSpPr/>
          <p:nvPr/>
        </p:nvSpPr>
        <p:spPr>
          <a:xfrm>
            <a:off x="3589305" y="2631103"/>
            <a:ext cx="5160645" cy="4591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32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标准ICT场景化方案赋能材</a:t>
            </a: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料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/>
          <p:nvPr/>
        </p:nvSpPr>
        <p:spPr>
          <a:xfrm>
            <a:off x="4592746" y="3558037"/>
            <a:ext cx="3044825" cy="6070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1500" b="1" kern="0" spc="1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中国电信研究院 标</a:t>
            </a:r>
            <a:r>
              <a:rPr sz="1500" b="1" kern="0" spc="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准</a:t>
            </a:r>
            <a:r>
              <a:rPr sz="1500" b="1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ICT</a:t>
            </a:r>
            <a:r>
              <a:rPr sz="1500" b="1" kern="0" spc="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运营中心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0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11555" algn="l" rtl="0" eaLnBrk="0">
              <a:lnSpc>
                <a:spcPct val="94000"/>
              </a:lnSpc>
            </a:pPr>
            <a:r>
              <a:rPr sz="1500" b="1" kern="0" spc="5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2025年7月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016706" y="201512"/>
            <a:ext cx="788528" cy="591755"/>
          </a:xfrm>
          <a:prstGeom prst="rect">
            <a:avLst/>
          </a:prstGeom>
        </p:spPr>
      </p:pic>
      <p:sp>
        <p:nvSpPr>
          <p:cNvPr id="12" name="path 12"/>
          <p:cNvSpPr/>
          <p:nvPr/>
        </p:nvSpPr>
        <p:spPr>
          <a:xfrm>
            <a:off x="1629654" y="3283965"/>
            <a:ext cx="9389129" cy="28575"/>
          </a:xfrm>
          <a:custGeom>
            <a:avLst/>
            <a:gdLst/>
            <a:ahLst/>
            <a:cxnLst/>
            <a:rect l="0" t="0" r="0" b="0"/>
            <a:pathLst>
              <a:path w="14786" h="45">
                <a:moveTo>
                  <a:pt x="0" y="15"/>
                </a:moveTo>
                <a:lnTo>
                  <a:pt x="14786" y="30"/>
                </a:lnTo>
              </a:path>
            </a:pathLst>
          </a:custGeom>
          <a:noFill/>
          <a:ln w="19050" cap="flat">
            <a:solidFill>
              <a:srgbClr val="A6A6A6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rect 364"/>
          <p:cNvSpPr/>
          <p:nvPr/>
        </p:nvSpPr>
        <p:spPr>
          <a:xfrm>
            <a:off x="145580" y="1072896"/>
            <a:ext cx="6760171" cy="5443905"/>
          </a:xfrm>
          <a:prstGeom prst="rect">
            <a:avLst/>
          </a:prstGeom>
          <a:solidFill>
            <a:srgbClr val="F2F2F2">
              <a:alpha val="64705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66" name="table 366"/>
          <p:cNvGraphicFramePr>
            <a:graphicFrameLocks noGrp="1"/>
          </p:cNvGraphicFramePr>
          <p:nvPr/>
        </p:nvGraphicFramePr>
        <p:xfrm>
          <a:off x="140817" y="1068133"/>
          <a:ext cx="6769100" cy="5453379"/>
        </p:xfrm>
        <a:graphic>
          <a:graphicData uri="http://schemas.openxmlformats.org/drawingml/2006/table">
            <a:tbl>
              <a:tblPr/>
              <a:tblGrid>
                <a:gridCol w="763905"/>
                <a:gridCol w="208914"/>
                <a:gridCol w="1130300"/>
                <a:gridCol w="687705"/>
                <a:gridCol w="587375"/>
                <a:gridCol w="1304925"/>
                <a:gridCol w="2085975"/>
              </a:tblGrid>
              <a:tr h="1381760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810" algn="l" rtl="0" eaLnBrk="0">
                        <a:lnSpc>
                          <a:spcPct val="89000"/>
                        </a:lnSpc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客户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56540" algn="l" rtl="0" eaLnBrk="0">
                        <a:lnSpc>
                          <a:spcPct val="89000"/>
                        </a:lnSpc>
                        <a:spcBef>
                          <a:spcPts val="1025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痛点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ct val="89000"/>
                        </a:lnSpc>
                        <a:spcBef>
                          <a:spcPts val="425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ct val="89000"/>
                        </a:lnSpc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组合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8115" algn="l" rtl="0" eaLnBrk="0">
                        <a:lnSpc>
                          <a:spcPct val="89000"/>
                        </a:lnSpc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1、分散采购</a:t>
                      </a:r>
                      <a:r>
                        <a:rPr sz="1400" kern="0" spc="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，安全性低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；2、无IT专业团队 ，响应延迟，维保实力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弱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1765" algn="l" rtl="0" eaLnBrk="0">
                        <a:lnSpc>
                          <a:spcPct val="89000"/>
                        </a:lnSpc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3、网络卡顿，无法定性障碍来源；4、产品体系零散，没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有服务体系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08430">
                <a:tc v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高阶版网关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54000" algn="l" rtl="0" eaLnBrk="0">
                        <a:lnSpc>
                          <a:spcPts val="252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增强型网关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4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1455" algn="l" rtl="0" eaLnBrk="0">
                        <a:lnSpc>
                          <a:spcPct val="89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WiFi 认证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26060" algn="l" rtl="0" eaLnBrk="0">
                        <a:lnSpc>
                          <a:spcPts val="353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超级上行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4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1559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SD-WAN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4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258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上网行为管理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7500">
                <a:tc gridSpan="7"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810" indent="751205" algn="l" rtl="0" eaLnBrk="0">
                        <a:lnSpc>
                          <a:spcPct val="124000"/>
                        </a:lnSpc>
                        <a:tabLst>
                          <a:tab pos="1153160" algn="l"/>
                        </a:tabLst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成本低：相比传统布线方式，全光布线成本及终端成本降低                 </a:t>
                      </a:r>
                      <a:r>
                        <a:rPr sz="1400" b="1" kern="0" spc="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方案            </a:t>
                      </a: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技术强：采用从路由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WiFi</a:t>
                      </a: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 2.5G上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下行，高密天线技术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57175" algn="l" rtl="0" eaLnBrk="0">
                        <a:lnSpc>
                          <a:spcPct val="90000"/>
                        </a:lnSpc>
                        <a:spcBef>
                          <a:spcPts val="870"/>
                        </a:spcBef>
                      </a:pPr>
                      <a:r>
                        <a:rPr sz="1400" b="1" kern="0" spc="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优势            </a:t>
                      </a: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服务优：标准化交付门槛低，有助于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发挥本地化团队优势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0965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  <a:tabLst>
                          <a:tab pos="1153160" algn="l"/>
                        </a:tabLst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交付快：以小程序为入口，开放企业网管及30+应用插件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568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6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844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典型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810" algn="l" rtl="0" eaLnBrk="0">
                        <a:lnSpc>
                          <a:spcPct val="89000"/>
                        </a:lnSpc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客户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0045" algn="l" rtl="0" eaLnBrk="0">
                        <a:lnSpc>
                          <a:spcPct val="89000"/>
                        </a:lnSpc>
                      </a:pP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楼宇内中小企业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0045" algn="l" rtl="0" eaLnBrk="0">
                        <a:lnSpc>
                          <a:spcPct val="89000"/>
                        </a:lnSpc>
                      </a:pP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沿街露出形工作室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20395" algn="l" rtl="0" eaLnBrk="0">
                        <a:lnSpc>
                          <a:spcPct val="89000"/>
                        </a:lnSpc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园区企业，科技型公司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642620" algn="l" rtl="0" eaLnBrk="0">
                        <a:lnSpc>
                          <a:spcPts val="2520"/>
                        </a:lnSpc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中小微商户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68" name="picture 3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50662" y="5017828"/>
            <a:ext cx="143894" cy="130878"/>
          </a:xfrm>
          <a:prstGeom prst="rect">
            <a:avLst/>
          </a:prstGeom>
        </p:spPr>
      </p:pic>
      <p:pic>
        <p:nvPicPr>
          <p:cNvPr id="370" name="picture 3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54504" y="4697789"/>
            <a:ext cx="143894" cy="130878"/>
          </a:xfrm>
          <a:prstGeom prst="rect">
            <a:avLst/>
          </a:prstGeom>
        </p:spPr>
      </p:pic>
      <p:pic>
        <p:nvPicPr>
          <p:cNvPr id="372" name="picture 3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54861" y="4377749"/>
            <a:ext cx="143894" cy="130878"/>
          </a:xfrm>
          <a:prstGeom prst="rect">
            <a:avLst/>
          </a:prstGeom>
        </p:spPr>
      </p:pic>
      <p:pic>
        <p:nvPicPr>
          <p:cNvPr id="374" name="picture 3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50688" y="4057104"/>
            <a:ext cx="144140" cy="131101"/>
          </a:xfrm>
          <a:prstGeom prst="rect">
            <a:avLst/>
          </a:prstGeom>
        </p:spPr>
      </p:pic>
      <p:pic>
        <p:nvPicPr>
          <p:cNvPr id="376" name="picture 3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065009" y="1126235"/>
            <a:ext cx="2417953" cy="2593975"/>
          </a:xfrm>
          <a:prstGeom prst="rect">
            <a:avLst/>
          </a:prstGeom>
        </p:spPr>
      </p:pic>
      <p:pic>
        <p:nvPicPr>
          <p:cNvPr id="378" name="picture 3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612630" y="1126235"/>
            <a:ext cx="2417953" cy="2593975"/>
          </a:xfrm>
          <a:prstGeom prst="rect">
            <a:avLst/>
          </a:prstGeom>
        </p:spPr>
      </p:pic>
      <p:pic>
        <p:nvPicPr>
          <p:cNvPr id="380" name="picture 3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065009" y="3865943"/>
            <a:ext cx="2417953" cy="2546222"/>
          </a:xfrm>
          <a:prstGeom prst="rect">
            <a:avLst/>
          </a:prstGeom>
        </p:spPr>
      </p:pic>
      <p:pic>
        <p:nvPicPr>
          <p:cNvPr id="382" name="picture 3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642094" y="3865943"/>
            <a:ext cx="2417953" cy="2546222"/>
          </a:xfrm>
          <a:prstGeom prst="rect">
            <a:avLst/>
          </a:prstGeom>
        </p:spPr>
      </p:pic>
      <p:sp>
        <p:nvSpPr>
          <p:cNvPr id="384" name="textbox 384"/>
          <p:cNvSpPr/>
          <p:nvPr/>
        </p:nvSpPr>
        <p:spPr>
          <a:xfrm>
            <a:off x="404394" y="317087"/>
            <a:ext cx="5196840" cy="2965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2000" b="1" kern="0" spc="-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2.1</a:t>
            </a:r>
            <a:r>
              <a:rPr sz="2000" b="1" kern="0" spc="1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内网组网优化</a:t>
            </a:r>
            <a:r>
              <a:rPr sz="2000" b="1" kern="0" spc="-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，网络运维提速增效（1/3）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86" name="picture 38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335356" y="807667"/>
            <a:ext cx="11520043" cy="67235"/>
          </a:xfrm>
          <a:prstGeom prst="rect">
            <a:avLst/>
          </a:prstGeom>
        </p:spPr>
      </p:pic>
      <p:pic>
        <p:nvPicPr>
          <p:cNvPr id="388" name="picture 38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1115421" y="197815"/>
            <a:ext cx="748500" cy="527101"/>
          </a:xfrm>
          <a:prstGeom prst="rect">
            <a:avLst/>
          </a:prstGeom>
        </p:spPr>
      </p:pic>
      <p:sp>
        <p:nvSpPr>
          <p:cNvPr id="390" name="path 390"/>
          <p:cNvSpPr/>
          <p:nvPr/>
        </p:nvSpPr>
        <p:spPr>
          <a:xfrm>
            <a:off x="3138042" y="2828290"/>
            <a:ext cx="244221" cy="844422"/>
          </a:xfrm>
          <a:custGeom>
            <a:avLst/>
            <a:gdLst/>
            <a:ahLst/>
            <a:cxnLst/>
            <a:rect l="0" t="0" r="0" b="0"/>
            <a:pathLst>
              <a:path w="384" h="1329">
                <a:moveTo>
                  <a:pt x="369" y="1314"/>
                </a:moveTo>
                <a:cubicBezTo>
                  <a:pt x="271" y="1314"/>
                  <a:pt x="192" y="1301"/>
                  <a:pt x="192" y="1285"/>
                </a:cubicBezTo>
                <a:lnTo>
                  <a:pt x="192" y="694"/>
                </a:lnTo>
                <a:cubicBezTo>
                  <a:pt x="192" y="678"/>
                  <a:pt x="112" y="664"/>
                  <a:pt x="15" y="664"/>
                </a:cubicBezTo>
                <a:cubicBezTo>
                  <a:pt x="112" y="664"/>
                  <a:pt x="192" y="651"/>
                  <a:pt x="192" y="635"/>
                </a:cubicBezTo>
                <a:lnTo>
                  <a:pt x="192" y="44"/>
                </a:lnTo>
                <a:cubicBezTo>
                  <a:pt x="192" y="28"/>
                  <a:pt x="271" y="15"/>
                  <a:pt x="369" y="15"/>
                </a:cubicBezTo>
              </a:path>
            </a:pathLst>
          </a:custGeom>
          <a:noFill/>
          <a:ln w="19050" cap="flat">
            <a:solidFill>
              <a:srgbClr val="7F7F7F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0" name="group 20"/>
          <p:cNvGrpSpPr/>
          <p:nvPr/>
        </p:nvGrpSpPr>
        <p:grpSpPr>
          <a:xfrm rot="21600000">
            <a:off x="2440432" y="3043047"/>
            <a:ext cx="285877" cy="290067"/>
            <a:chOff x="0" y="0"/>
            <a:chExt cx="285877" cy="290067"/>
          </a:xfrm>
        </p:grpSpPr>
        <p:sp>
          <p:nvSpPr>
            <p:cNvPr id="392" name="path 392"/>
            <p:cNvSpPr/>
            <p:nvPr/>
          </p:nvSpPr>
          <p:spPr>
            <a:xfrm>
              <a:off x="0" y="6350"/>
              <a:ext cx="285877" cy="277367"/>
            </a:xfrm>
            <a:custGeom>
              <a:avLst/>
              <a:gdLst/>
              <a:ahLst/>
              <a:cxnLst/>
              <a:rect l="0" t="0" r="0" b="0"/>
              <a:pathLst>
                <a:path w="450" h="436">
                  <a:moveTo>
                    <a:pt x="0" y="148"/>
                  </a:moveTo>
                  <a:lnTo>
                    <a:pt x="155" y="148"/>
                  </a:lnTo>
                  <a:lnTo>
                    <a:pt x="155" y="0"/>
                  </a:lnTo>
                  <a:lnTo>
                    <a:pt x="294" y="0"/>
                  </a:lnTo>
                  <a:lnTo>
                    <a:pt x="294" y="148"/>
                  </a:lnTo>
                  <a:lnTo>
                    <a:pt x="450" y="148"/>
                  </a:lnTo>
                  <a:lnTo>
                    <a:pt x="450" y="288"/>
                  </a:lnTo>
                  <a:lnTo>
                    <a:pt x="294" y="288"/>
                  </a:lnTo>
                  <a:lnTo>
                    <a:pt x="294" y="436"/>
                  </a:lnTo>
                  <a:lnTo>
                    <a:pt x="155" y="436"/>
                  </a:lnTo>
                  <a:lnTo>
                    <a:pt x="155" y="288"/>
                  </a:lnTo>
                  <a:lnTo>
                    <a:pt x="0" y="28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A6A6A6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94" name="path 394"/>
            <p:cNvSpPr/>
            <p:nvPr/>
          </p:nvSpPr>
          <p:spPr>
            <a:xfrm>
              <a:off x="0" y="0"/>
              <a:ext cx="285877" cy="290067"/>
            </a:xfrm>
            <a:custGeom>
              <a:avLst/>
              <a:gdLst/>
              <a:ahLst/>
              <a:cxnLst/>
              <a:rect l="0" t="0" r="0" b="0"/>
              <a:pathLst>
                <a:path w="450" h="456">
                  <a:moveTo>
                    <a:pt x="0" y="158"/>
                  </a:moveTo>
                  <a:lnTo>
                    <a:pt x="155" y="158"/>
                  </a:lnTo>
                  <a:moveTo>
                    <a:pt x="155" y="10"/>
                  </a:moveTo>
                  <a:lnTo>
                    <a:pt x="294" y="10"/>
                  </a:lnTo>
                  <a:moveTo>
                    <a:pt x="294" y="158"/>
                  </a:moveTo>
                  <a:lnTo>
                    <a:pt x="450" y="158"/>
                  </a:lnTo>
                  <a:moveTo>
                    <a:pt x="450" y="298"/>
                  </a:moveTo>
                  <a:lnTo>
                    <a:pt x="294" y="298"/>
                  </a:lnTo>
                  <a:moveTo>
                    <a:pt x="294" y="446"/>
                  </a:moveTo>
                  <a:lnTo>
                    <a:pt x="155" y="446"/>
                  </a:lnTo>
                  <a:moveTo>
                    <a:pt x="155" y="298"/>
                  </a:moveTo>
                  <a:lnTo>
                    <a:pt x="0" y="298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96" name="textbox 396"/>
          <p:cNvSpPr/>
          <p:nvPr/>
        </p:nvSpPr>
        <p:spPr>
          <a:xfrm>
            <a:off x="11677476" y="6513677"/>
            <a:ext cx="222250" cy="2286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500" kern="0" spc="-40" dirty="0">
                <a:solidFill>
                  <a:srgbClr val="898989">
                    <a:alpha val="100000"/>
                  </a:srgbClr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11</a:t>
            </a:r>
            <a:endParaRPr sz="1500" dirty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rect 398"/>
          <p:cNvSpPr/>
          <p:nvPr/>
        </p:nvSpPr>
        <p:spPr>
          <a:xfrm>
            <a:off x="145580" y="1072896"/>
            <a:ext cx="6760171" cy="5443905"/>
          </a:xfrm>
          <a:prstGeom prst="rect">
            <a:avLst/>
          </a:prstGeom>
          <a:solidFill>
            <a:srgbClr val="F2F2F2">
              <a:alpha val="64705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400" name="table 400"/>
          <p:cNvGraphicFramePr>
            <a:graphicFrameLocks noGrp="1"/>
          </p:cNvGraphicFramePr>
          <p:nvPr/>
        </p:nvGraphicFramePr>
        <p:xfrm>
          <a:off x="140817" y="1068133"/>
          <a:ext cx="6769100" cy="5453379"/>
        </p:xfrm>
        <a:graphic>
          <a:graphicData uri="http://schemas.openxmlformats.org/drawingml/2006/table">
            <a:tbl>
              <a:tblPr/>
              <a:tblGrid>
                <a:gridCol w="977265"/>
                <a:gridCol w="1126490"/>
                <a:gridCol w="747394"/>
                <a:gridCol w="335279"/>
                <a:gridCol w="866775"/>
                <a:gridCol w="808990"/>
                <a:gridCol w="1906905"/>
              </a:tblGrid>
              <a:tr h="1457960">
                <a:tc gridSpan="7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810" algn="l" rtl="0" eaLnBrk="0">
                        <a:lnSpc>
                          <a:spcPct val="89000"/>
                        </a:lnSpc>
                      </a:pPr>
                      <a:r>
                        <a:rPr sz="1400" b="1" kern="0" spc="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客户     </a:t>
                      </a: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1、本地带货、延迟忧患；2、弹幕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及链接不同步，购物体验下降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56540" algn="l" rtl="0" eaLnBrk="0">
                        <a:lnSpc>
                          <a:spcPts val="2520"/>
                        </a:lnSpc>
                      </a:pPr>
                      <a:r>
                        <a:rPr sz="1400" b="1" kern="0" spc="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痛点     </a:t>
                      </a: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3、远程连线卡顿，出现断联；4、音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画面不同步，交互体验降低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487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4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ct val="89000"/>
                        </a:lnSpc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组合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4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127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高阶版网关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40640" algn="l" rtl="0" eaLnBrk="0">
                        <a:lnSpc>
                          <a:spcPts val="252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增强型网关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543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超级上行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654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网络加速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89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810" algn="l" rtl="0" eaLnBrk="0">
                        <a:lnSpc>
                          <a:spcPct val="89000"/>
                        </a:lnSpc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方案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ct val="89000"/>
                        </a:lnSpc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优势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94335" algn="l" rtl="0" eaLnBrk="0">
                        <a:lnSpc>
                          <a:spcPct val="89000"/>
                        </a:lnSpc>
                        <a:tabLst>
                          <a:tab pos="538480" algn="l"/>
                        </a:tabLst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订购快：通过翼智企小程序实现快速业务订购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94335" algn="l" rtl="0" eaLnBrk="0">
                        <a:lnSpc>
                          <a:spcPct val="89000"/>
                        </a:lnSpc>
                        <a:spcBef>
                          <a:spcPts val="1025"/>
                        </a:spcBef>
                        <a:tabLst>
                          <a:tab pos="537210" algn="l"/>
                        </a:tabLst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价格低：网关层面下发插件，无硬件投入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94335" algn="l" rtl="0" eaLnBrk="0">
                        <a:lnSpc>
                          <a:spcPct val="89000"/>
                        </a:lnSpc>
                        <a:tabLst>
                          <a:tab pos="537210" algn="l"/>
                        </a:tabLst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成效优：满足上行加速效果，快速实现客户需求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77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844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典型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810" algn="l" rtl="0" eaLnBrk="0">
                        <a:lnSpc>
                          <a:spcPct val="89000"/>
                        </a:lnSpc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客户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4490" algn="l" rtl="0" eaLnBrk="0">
                        <a:lnSpc>
                          <a:spcPct val="89000"/>
                        </a:lnSpc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电商直播基地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64490" algn="l" rtl="0" eaLnBrk="0">
                        <a:lnSpc>
                          <a:spcPts val="2520"/>
                        </a:lnSpc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电商公司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86130" algn="l" rtl="0" eaLnBrk="0">
                        <a:lnSpc>
                          <a:spcPct val="89000"/>
                        </a:lnSpc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带货达人，商家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97560" algn="l" rtl="0" eaLnBrk="0">
                        <a:lnSpc>
                          <a:spcPct val="89000"/>
                        </a:lnSpc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连锁企业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2" name="picture 4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512434" y="4914196"/>
            <a:ext cx="143894" cy="130878"/>
          </a:xfrm>
          <a:prstGeom prst="rect">
            <a:avLst/>
          </a:prstGeom>
        </p:spPr>
      </p:pic>
      <p:pic>
        <p:nvPicPr>
          <p:cNvPr id="404" name="picture 4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12434" y="4594156"/>
            <a:ext cx="143894" cy="130878"/>
          </a:xfrm>
          <a:prstGeom prst="rect">
            <a:avLst/>
          </a:prstGeom>
        </p:spPr>
      </p:pic>
      <p:pic>
        <p:nvPicPr>
          <p:cNvPr id="406" name="picture 4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12460" y="4273512"/>
            <a:ext cx="144140" cy="131101"/>
          </a:xfrm>
          <a:prstGeom prst="rect">
            <a:avLst/>
          </a:prstGeom>
        </p:spPr>
      </p:pic>
      <p:pic>
        <p:nvPicPr>
          <p:cNvPr id="408" name="picture 4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565513" y="3826776"/>
            <a:ext cx="2480945" cy="2621787"/>
          </a:xfrm>
          <a:prstGeom prst="rect">
            <a:avLst/>
          </a:prstGeom>
        </p:spPr>
      </p:pic>
      <p:pic>
        <p:nvPicPr>
          <p:cNvPr id="410" name="picture 4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565513" y="1072769"/>
            <a:ext cx="2480945" cy="2621787"/>
          </a:xfrm>
          <a:prstGeom prst="rect">
            <a:avLst/>
          </a:prstGeom>
        </p:spPr>
      </p:pic>
      <p:pic>
        <p:nvPicPr>
          <p:cNvPr id="412" name="picture 4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065009" y="3826776"/>
            <a:ext cx="2398014" cy="2621787"/>
          </a:xfrm>
          <a:prstGeom prst="rect">
            <a:avLst/>
          </a:prstGeom>
        </p:spPr>
      </p:pic>
      <p:pic>
        <p:nvPicPr>
          <p:cNvPr id="414" name="picture 4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065009" y="1072769"/>
            <a:ext cx="2398014" cy="2621787"/>
          </a:xfrm>
          <a:prstGeom prst="rect">
            <a:avLst/>
          </a:prstGeom>
        </p:spPr>
      </p:pic>
      <p:sp>
        <p:nvSpPr>
          <p:cNvPr id="416" name="textbox 416"/>
          <p:cNvSpPr/>
          <p:nvPr/>
        </p:nvSpPr>
        <p:spPr>
          <a:xfrm>
            <a:off x="404394" y="317087"/>
            <a:ext cx="6213475" cy="2965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2000" b="1" kern="0" spc="-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2.1 视频加速优化，插件功能彰显一键部署优势（2/3）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18" name="picture 4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35356" y="807667"/>
            <a:ext cx="11520043" cy="67235"/>
          </a:xfrm>
          <a:prstGeom prst="rect">
            <a:avLst/>
          </a:prstGeom>
        </p:spPr>
      </p:pic>
      <p:pic>
        <p:nvPicPr>
          <p:cNvPr id="420" name="picture 4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1115421" y="197815"/>
            <a:ext cx="748500" cy="527101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 rot="21600000">
            <a:off x="2440432" y="3043047"/>
            <a:ext cx="285877" cy="290067"/>
            <a:chOff x="0" y="0"/>
            <a:chExt cx="285877" cy="290067"/>
          </a:xfrm>
        </p:grpSpPr>
        <p:sp>
          <p:nvSpPr>
            <p:cNvPr id="422" name="path 422"/>
            <p:cNvSpPr/>
            <p:nvPr/>
          </p:nvSpPr>
          <p:spPr>
            <a:xfrm>
              <a:off x="0" y="6350"/>
              <a:ext cx="285877" cy="277367"/>
            </a:xfrm>
            <a:custGeom>
              <a:avLst/>
              <a:gdLst/>
              <a:ahLst/>
              <a:cxnLst/>
              <a:rect l="0" t="0" r="0" b="0"/>
              <a:pathLst>
                <a:path w="450" h="436">
                  <a:moveTo>
                    <a:pt x="0" y="148"/>
                  </a:moveTo>
                  <a:lnTo>
                    <a:pt x="155" y="148"/>
                  </a:lnTo>
                  <a:lnTo>
                    <a:pt x="155" y="0"/>
                  </a:lnTo>
                  <a:lnTo>
                    <a:pt x="294" y="0"/>
                  </a:lnTo>
                  <a:lnTo>
                    <a:pt x="294" y="148"/>
                  </a:lnTo>
                  <a:lnTo>
                    <a:pt x="450" y="148"/>
                  </a:lnTo>
                  <a:lnTo>
                    <a:pt x="450" y="288"/>
                  </a:lnTo>
                  <a:lnTo>
                    <a:pt x="294" y="288"/>
                  </a:lnTo>
                  <a:lnTo>
                    <a:pt x="294" y="436"/>
                  </a:lnTo>
                  <a:lnTo>
                    <a:pt x="155" y="436"/>
                  </a:lnTo>
                  <a:lnTo>
                    <a:pt x="155" y="288"/>
                  </a:lnTo>
                  <a:lnTo>
                    <a:pt x="0" y="28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A6A6A6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4" name="path 424"/>
            <p:cNvSpPr/>
            <p:nvPr/>
          </p:nvSpPr>
          <p:spPr>
            <a:xfrm>
              <a:off x="0" y="0"/>
              <a:ext cx="285877" cy="290067"/>
            </a:xfrm>
            <a:custGeom>
              <a:avLst/>
              <a:gdLst/>
              <a:ahLst/>
              <a:cxnLst/>
              <a:rect l="0" t="0" r="0" b="0"/>
              <a:pathLst>
                <a:path w="450" h="456">
                  <a:moveTo>
                    <a:pt x="0" y="158"/>
                  </a:moveTo>
                  <a:lnTo>
                    <a:pt x="155" y="158"/>
                  </a:lnTo>
                  <a:moveTo>
                    <a:pt x="155" y="10"/>
                  </a:moveTo>
                  <a:lnTo>
                    <a:pt x="294" y="10"/>
                  </a:lnTo>
                  <a:moveTo>
                    <a:pt x="294" y="158"/>
                  </a:moveTo>
                  <a:lnTo>
                    <a:pt x="450" y="158"/>
                  </a:lnTo>
                  <a:moveTo>
                    <a:pt x="450" y="298"/>
                  </a:moveTo>
                  <a:lnTo>
                    <a:pt x="294" y="298"/>
                  </a:lnTo>
                  <a:moveTo>
                    <a:pt x="294" y="446"/>
                  </a:moveTo>
                  <a:lnTo>
                    <a:pt x="155" y="446"/>
                  </a:lnTo>
                  <a:moveTo>
                    <a:pt x="155" y="298"/>
                  </a:moveTo>
                  <a:lnTo>
                    <a:pt x="0" y="298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group 24"/>
          <p:cNvGrpSpPr/>
          <p:nvPr/>
        </p:nvGrpSpPr>
        <p:grpSpPr>
          <a:xfrm rot="21600000">
            <a:off x="4421632" y="3043047"/>
            <a:ext cx="285877" cy="290067"/>
            <a:chOff x="0" y="0"/>
            <a:chExt cx="285877" cy="290067"/>
          </a:xfrm>
        </p:grpSpPr>
        <p:sp>
          <p:nvSpPr>
            <p:cNvPr id="426" name="path 426"/>
            <p:cNvSpPr/>
            <p:nvPr/>
          </p:nvSpPr>
          <p:spPr>
            <a:xfrm>
              <a:off x="0" y="6350"/>
              <a:ext cx="285877" cy="277367"/>
            </a:xfrm>
            <a:custGeom>
              <a:avLst/>
              <a:gdLst/>
              <a:ahLst/>
              <a:cxnLst/>
              <a:rect l="0" t="0" r="0" b="0"/>
              <a:pathLst>
                <a:path w="450" h="436">
                  <a:moveTo>
                    <a:pt x="0" y="148"/>
                  </a:moveTo>
                  <a:lnTo>
                    <a:pt x="155" y="148"/>
                  </a:lnTo>
                  <a:lnTo>
                    <a:pt x="155" y="0"/>
                  </a:lnTo>
                  <a:lnTo>
                    <a:pt x="295" y="0"/>
                  </a:lnTo>
                  <a:lnTo>
                    <a:pt x="295" y="148"/>
                  </a:lnTo>
                  <a:lnTo>
                    <a:pt x="450" y="148"/>
                  </a:lnTo>
                  <a:lnTo>
                    <a:pt x="450" y="288"/>
                  </a:lnTo>
                  <a:lnTo>
                    <a:pt x="295" y="288"/>
                  </a:lnTo>
                  <a:lnTo>
                    <a:pt x="295" y="436"/>
                  </a:lnTo>
                  <a:lnTo>
                    <a:pt x="155" y="436"/>
                  </a:lnTo>
                  <a:lnTo>
                    <a:pt x="155" y="288"/>
                  </a:lnTo>
                  <a:lnTo>
                    <a:pt x="0" y="28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A6A6A6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8" name="path 428"/>
            <p:cNvSpPr/>
            <p:nvPr/>
          </p:nvSpPr>
          <p:spPr>
            <a:xfrm>
              <a:off x="0" y="0"/>
              <a:ext cx="285877" cy="290067"/>
            </a:xfrm>
            <a:custGeom>
              <a:avLst/>
              <a:gdLst/>
              <a:ahLst/>
              <a:cxnLst/>
              <a:rect l="0" t="0" r="0" b="0"/>
              <a:pathLst>
                <a:path w="450" h="456">
                  <a:moveTo>
                    <a:pt x="0" y="158"/>
                  </a:moveTo>
                  <a:lnTo>
                    <a:pt x="155" y="158"/>
                  </a:lnTo>
                  <a:moveTo>
                    <a:pt x="155" y="10"/>
                  </a:moveTo>
                  <a:lnTo>
                    <a:pt x="295" y="10"/>
                  </a:lnTo>
                  <a:moveTo>
                    <a:pt x="295" y="158"/>
                  </a:moveTo>
                  <a:lnTo>
                    <a:pt x="450" y="158"/>
                  </a:lnTo>
                  <a:moveTo>
                    <a:pt x="450" y="298"/>
                  </a:moveTo>
                  <a:lnTo>
                    <a:pt x="295" y="298"/>
                  </a:lnTo>
                  <a:moveTo>
                    <a:pt x="295" y="446"/>
                  </a:moveTo>
                  <a:lnTo>
                    <a:pt x="155" y="446"/>
                  </a:lnTo>
                  <a:moveTo>
                    <a:pt x="155" y="298"/>
                  </a:moveTo>
                  <a:lnTo>
                    <a:pt x="0" y="298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30" name="textbox 430"/>
          <p:cNvSpPr/>
          <p:nvPr/>
        </p:nvSpPr>
        <p:spPr>
          <a:xfrm>
            <a:off x="11677476" y="6513677"/>
            <a:ext cx="222250" cy="2286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500" kern="0" spc="-40" dirty="0">
                <a:solidFill>
                  <a:srgbClr val="898989">
                    <a:alpha val="100000"/>
                  </a:srgbClr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12</a:t>
            </a:r>
            <a:endParaRPr sz="1500" dirty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rect 432"/>
          <p:cNvSpPr/>
          <p:nvPr/>
        </p:nvSpPr>
        <p:spPr>
          <a:xfrm>
            <a:off x="131927" y="1072896"/>
            <a:ext cx="6760235" cy="5443905"/>
          </a:xfrm>
          <a:prstGeom prst="rect">
            <a:avLst/>
          </a:prstGeom>
          <a:solidFill>
            <a:srgbClr val="F2F2F2">
              <a:alpha val="64705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434" name="table 434"/>
          <p:cNvGraphicFramePr>
            <a:graphicFrameLocks noGrp="1"/>
          </p:cNvGraphicFramePr>
          <p:nvPr/>
        </p:nvGraphicFramePr>
        <p:xfrm>
          <a:off x="127165" y="1068133"/>
          <a:ext cx="6769735" cy="5453380"/>
        </p:xfrm>
        <a:graphic>
          <a:graphicData uri="http://schemas.openxmlformats.org/drawingml/2006/table">
            <a:tbl>
              <a:tblPr/>
              <a:tblGrid>
                <a:gridCol w="764540"/>
                <a:gridCol w="1639570"/>
                <a:gridCol w="687705"/>
                <a:gridCol w="266700"/>
                <a:gridCol w="320039"/>
                <a:gridCol w="3091179"/>
              </a:tblGrid>
              <a:tr h="1381760"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810" algn="l" rtl="0" eaLnBrk="0">
                        <a:lnSpc>
                          <a:spcPct val="89000"/>
                        </a:lnSpc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客户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56540" algn="l" rtl="0" eaLnBrk="0">
                        <a:lnSpc>
                          <a:spcPct val="89000"/>
                        </a:lnSpc>
                        <a:spcBef>
                          <a:spcPts val="1025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痛点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ct val="89000"/>
                        </a:lnSpc>
                        <a:spcBef>
                          <a:spcPts val="425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57175" algn="l" rtl="0" eaLnBrk="0">
                        <a:lnSpc>
                          <a:spcPct val="89000"/>
                        </a:lnSpc>
                        <a:spcBef>
                          <a:spcPts val="1025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组合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810" algn="l" rtl="0" eaLnBrk="0">
                        <a:lnSpc>
                          <a:spcPct val="89000"/>
                        </a:lnSpc>
                        <a:spcBef>
                          <a:spcPts val="425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方案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57175" algn="l" rtl="0" eaLnBrk="0">
                        <a:lnSpc>
                          <a:spcPct val="89000"/>
                        </a:lnSpc>
                        <a:spcBef>
                          <a:spcPts val="1025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优势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8445" algn="l" rtl="0" eaLnBrk="0">
                        <a:lnSpc>
                          <a:spcPct val="89000"/>
                        </a:lnSpc>
                        <a:spcBef>
                          <a:spcPts val="430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典型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810" algn="l" rtl="0" eaLnBrk="0">
                        <a:lnSpc>
                          <a:spcPct val="89000"/>
                        </a:lnSpc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客户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7480" algn="l" rtl="0" eaLnBrk="0">
                        <a:lnSpc>
                          <a:spcPct val="89000"/>
                        </a:lnSpc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1、无IT运维能力，无安全防护手段；2、防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火墙脱保，设备访问风险大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1765" algn="l" rtl="0" eaLnBrk="0">
                        <a:lnSpc>
                          <a:spcPct val="89000"/>
                        </a:lnSpc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3、实际成本预算较低，无法购买安全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设备及复杂安全运维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6695">
                <a:tc v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5435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高阶版网关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53085" algn="l" rtl="0" eaLnBrk="0">
                        <a:lnSpc>
                          <a:spcPts val="252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增强型网关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4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652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安全大脑（防护版）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6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828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应用控制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9385">
                <a:tc v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rtl="0" eaLnBrk="0">
                        <a:lnSpc>
                          <a:spcPct val="17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47040" algn="l" rtl="0" eaLnBrk="0">
                        <a:lnSpc>
                          <a:spcPct val="89000"/>
                        </a:lnSpc>
                        <a:tabLst>
                          <a:tab pos="590550" algn="l"/>
                        </a:tabLst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4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部署快：轻量化安全能力加载，快速行程防护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447040" algn="l" rtl="0" eaLnBrk="0">
                        <a:lnSpc>
                          <a:spcPct val="89000"/>
                        </a:lnSpc>
                        <a:spcBef>
                          <a:spcPts val="1025"/>
                        </a:spcBef>
                        <a:tabLst>
                          <a:tab pos="590550" algn="l"/>
                        </a:tabLst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4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结构强：放穿透网关，确保下联设备不被攻击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47040" algn="l" rtl="0" eaLnBrk="0">
                        <a:lnSpc>
                          <a:spcPct val="89000"/>
                        </a:lnSpc>
                        <a:tabLst>
                          <a:tab pos="590550" algn="l"/>
                        </a:tabLst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4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成本低：按照服务型产品订购，降低预算压力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5540">
                <a:tc v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69595" algn="l" rtl="0" eaLnBrk="0">
                        <a:lnSpc>
                          <a:spcPct val="89000"/>
                        </a:lnSpc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制造业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5945" algn="l" rtl="0" eaLnBrk="0">
                        <a:lnSpc>
                          <a:spcPct val="89000"/>
                        </a:lnSpc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园区企业、孵化园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03885" algn="l" rtl="0" eaLnBrk="0">
                        <a:lnSpc>
                          <a:spcPct val="89000"/>
                        </a:lnSpc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科技公司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600710" algn="l" rtl="0" eaLnBrk="0">
                        <a:lnSpc>
                          <a:spcPts val="2520"/>
                        </a:lnSpc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科技企业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36" name="picture 4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339333" y="4874826"/>
            <a:ext cx="143894" cy="130878"/>
          </a:xfrm>
          <a:prstGeom prst="rect">
            <a:avLst/>
          </a:prstGeom>
        </p:spPr>
      </p:pic>
      <p:pic>
        <p:nvPicPr>
          <p:cNvPr id="438" name="picture 4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39333" y="4554787"/>
            <a:ext cx="143894" cy="130878"/>
          </a:xfrm>
          <a:prstGeom prst="rect">
            <a:avLst/>
          </a:prstGeom>
        </p:spPr>
      </p:pic>
      <p:pic>
        <p:nvPicPr>
          <p:cNvPr id="440" name="picture 4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339359" y="4234269"/>
            <a:ext cx="144140" cy="131101"/>
          </a:xfrm>
          <a:prstGeom prst="rect">
            <a:avLst/>
          </a:prstGeom>
        </p:spPr>
      </p:pic>
      <p:pic>
        <p:nvPicPr>
          <p:cNvPr id="442" name="picture 4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569450" y="3794797"/>
            <a:ext cx="2504313" cy="2627249"/>
          </a:xfrm>
          <a:prstGeom prst="rect">
            <a:avLst/>
          </a:prstGeom>
        </p:spPr>
      </p:pic>
      <p:pic>
        <p:nvPicPr>
          <p:cNvPr id="444" name="picture 4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982333" y="3794797"/>
            <a:ext cx="2496946" cy="2627249"/>
          </a:xfrm>
          <a:prstGeom prst="rect">
            <a:avLst/>
          </a:prstGeom>
        </p:spPr>
      </p:pic>
      <p:pic>
        <p:nvPicPr>
          <p:cNvPr id="446" name="picture 4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574784" y="1136395"/>
            <a:ext cx="2498979" cy="2575814"/>
          </a:xfrm>
          <a:prstGeom prst="rect">
            <a:avLst/>
          </a:prstGeom>
        </p:spPr>
      </p:pic>
      <p:pic>
        <p:nvPicPr>
          <p:cNvPr id="448" name="picture 4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6982333" y="1136395"/>
            <a:ext cx="2496946" cy="2575814"/>
          </a:xfrm>
          <a:prstGeom prst="rect">
            <a:avLst/>
          </a:prstGeom>
        </p:spPr>
      </p:pic>
      <p:sp>
        <p:nvSpPr>
          <p:cNvPr id="450" name="textbox 450"/>
          <p:cNvSpPr/>
          <p:nvPr/>
        </p:nvSpPr>
        <p:spPr>
          <a:xfrm>
            <a:off x="404394" y="317087"/>
            <a:ext cx="5451475" cy="2965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2000" b="1" kern="0" spc="-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2.1 安全防护，网络及连</a:t>
            </a:r>
            <a:r>
              <a:rPr sz="2000" b="1" kern="0" spc="-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接设备防范攻击（3/3）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52" name="picture 4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35356" y="807667"/>
            <a:ext cx="11520043" cy="67235"/>
          </a:xfrm>
          <a:prstGeom prst="rect">
            <a:avLst/>
          </a:prstGeom>
        </p:spPr>
      </p:pic>
      <p:pic>
        <p:nvPicPr>
          <p:cNvPr id="454" name="picture 4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1115421" y="197815"/>
            <a:ext cx="748500" cy="527101"/>
          </a:xfrm>
          <a:prstGeom prst="rect">
            <a:avLst/>
          </a:prstGeom>
        </p:spPr>
      </p:pic>
      <p:sp>
        <p:nvSpPr>
          <p:cNvPr id="456" name="path 456"/>
          <p:cNvSpPr/>
          <p:nvPr/>
        </p:nvSpPr>
        <p:spPr>
          <a:xfrm>
            <a:off x="3424554" y="2828290"/>
            <a:ext cx="244221" cy="844422"/>
          </a:xfrm>
          <a:custGeom>
            <a:avLst/>
            <a:gdLst/>
            <a:ahLst/>
            <a:cxnLst/>
            <a:rect l="0" t="0" r="0" b="0"/>
            <a:pathLst>
              <a:path w="384" h="1329">
                <a:moveTo>
                  <a:pt x="369" y="1314"/>
                </a:moveTo>
                <a:cubicBezTo>
                  <a:pt x="271" y="1314"/>
                  <a:pt x="192" y="1301"/>
                  <a:pt x="192" y="1285"/>
                </a:cubicBezTo>
                <a:lnTo>
                  <a:pt x="192" y="694"/>
                </a:lnTo>
                <a:cubicBezTo>
                  <a:pt x="192" y="678"/>
                  <a:pt x="112" y="664"/>
                  <a:pt x="15" y="664"/>
                </a:cubicBezTo>
                <a:cubicBezTo>
                  <a:pt x="112" y="664"/>
                  <a:pt x="192" y="651"/>
                  <a:pt x="192" y="635"/>
                </a:cubicBezTo>
                <a:lnTo>
                  <a:pt x="192" y="44"/>
                </a:lnTo>
                <a:cubicBezTo>
                  <a:pt x="192" y="28"/>
                  <a:pt x="271" y="15"/>
                  <a:pt x="369" y="15"/>
                </a:cubicBezTo>
              </a:path>
            </a:pathLst>
          </a:custGeom>
          <a:noFill/>
          <a:ln w="19050" cap="flat">
            <a:solidFill>
              <a:srgbClr val="7F7F7F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6" name="group 26"/>
          <p:cNvGrpSpPr/>
          <p:nvPr/>
        </p:nvGrpSpPr>
        <p:grpSpPr>
          <a:xfrm rot="21600000">
            <a:off x="2727070" y="3043047"/>
            <a:ext cx="285876" cy="290067"/>
            <a:chOff x="0" y="0"/>
            <a:chExt cx="285876" cy="290067"/>
          </a:xfrm>
        </p:grpSpPr>
        <p:sp>
          <p:nvSpPr>
            <p:cNvPr id="458" name="path 458"/>
            <p:cNvSpPr/>
            <p:nvPr/>
          </p:nvSpPr>
          <p:spPr>
            <a:xfrm>
              <a:off x="0" y="6350"/>
              <a:ext cx="285876" cy="277367"/>
            </a:xfrm>
            <a:custGeom>
              <a:avLst/>
              <a:gdLst/>
              <a:ahLst/>
              <a:cxnLst/>
              <a:rect l="0" t="0" r="0" b="0"/>
              <a:pathLst>
                <a:path w="450" h="436">
                  <a:moveTo>
                    <a:pt x="0" y="148"/>
                  </a:moveTo>
                  <a:lnTo>
                    <a:pt x="155" y="148"/>
                  </a:lnTo>
                  <a:lnTo>
                    <a:pt x="155" y="0"/>
                  </a:lnTo>
                  <a:lnTo>
                    <a:pt x="295" y="0"/>
                  </a:lnTo>
                  <a:lnTo>
                    <a:pt x="295" y="148"/>
                  </a:lnTo>
                  <a:lnTo>
                    <a:pt x="450" y="148"/>
                  </a:lnTo>
                  <a:lnTo>
                    <a:pt x="450" y="288"/>
                  </a:lnTo>
                  <a:lnTo>
                    <a:pt x="295" y="288"/>
                  </a:lnTo>
                  <a:lnTo>
                    <a:pt x="295" y="436"/>
                  </a:lnTo>
                  <a:lnTo>
                    <a:pt x="155" y="436"/>
                  </a:lnTo>
                  <a:lnTo>
                    <a:pt x="155" y="288"/>
                  </a:lnTo>
                  <a:lnTo>
                    <a:pt x="0" y="28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A6A6A6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60" name="path 460"/>
            <p:cNvSpPr/>
            <p:nvPr/>
          </p:nvSpPr>
          <p:spPr>
            <a:xfrm>
              <a:off x="0" y="0"/>
              <a:ext cx="285876" cy="290067"/>
            </a:xfrm>
            <a:custGeom>
              <a:avLst/>
              <a:gdLst/>
              <a:ahLst/>
              <a:cxnLst/>
              <a:rect l="0" t="0" r="0" b="0"/>
              <a:pathLst>
                <a:path w="450" h="456">
                  <a:moveTo>
                    <a:pt x="0" y="158"/>
                  </a:moveTo>
                  <a:lnTo>
                    <a:pt x="155" y="158"/>
                  </a:lnTo>
                  <a:moveTo>
                    <a:pt x="155" y="10"/>
                  </a:moveTo>
                  <a:lnTo>
                    <a:pt x="295" y="10"/>
                  </a:lnTo>
                  <a:moveTo>
                    <a:pt x="295" y="158"/>
                  </a:moveTo>
                  <a:lnTo>
                    <a:pt x="450" y="158"/>
                  </a:lnTo>
                  <a:moveTo>
                    <a:pt x="450" y="298"/>
                  </a:moveTo>
                  <a:lnTo>
                    <a:pt x="295" y="298"/>
                  </a:lnTo>
                  <a:moveTo>
                    <a:pt x="295" y="446"/>
                  </a:moveTo>
                  <a:lnTo>
                    <a:pt x="155" y="446"/>
                  </a:lnTo>
                  <a:moveTo>
                    <a:pt x="155" y="298"/>
                  </a:moveTo>
                  <a:lnTo>
                    <a:pt x="0" y="298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2" name="textbox 462"/>
          <p:cNvSpPr/>
          <p:nvPr/>
        </p:nvSpPr>
        <p:spPr>
          <a:xfrm>
            <a:off x="11677476" y="6513677"/>
            <a:ext cx="222250" cy="2286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500" kern="0" spc="-40" dirty="0">
                <a:solidFill>
                  <a:srgbClr val="898989">
                    <a:alpha val="100000"/>
                  </a:srgbClr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13</a:t>
            </a:r>
            <a:endParaRPr sz="1500" dirty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rect 464"/>
          <p:cNvSpPr/>
          <p:nvPr/>
        </p:nvSpPr>
        <p:spPr>
          <a:xfrm>
            <a:off x="166052" y="1011428"/>
            <a:ext cx="6760146" cy="5443956"/>
          </a:xfrm>
          <a:prstGeom prst="rect">
            <a:avLst/>
          </a:prstGeom>
          <a:solidFill>
            <a:srgbClr val="F2F2F2">
              <a:alpha val="62352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466" name="table 466"/>
          <p:cNvGraphicFramePr>
            <a:graphicFrameLocks noGrp="1"/>
          </p:cNvGraphicFramePr>
          <p:nvPr/>
        </p:nvGraphicFramePr>
        <p:xfrm>
          <a:off x="161289" y="1006665"/>
          <a:ext cx="6769100" cy="5453380"/>
        </p:xfrm>
        <a:graphic>
          <a:graphicData uri="http://schemas.openxmlformats.org/drawingml/2006/table">
            <a:tbl>
              <a:tblPr/>
              <a:tblGrid>
                <a:gridCol w="853440"/>
                <a:gridCol w="1260475"/>
                <a:gridCol w="530859"/>
                <a:gridCol w="572769"/>
                <a:gridCol w="381634"/>
                <a:gridCol w="606425"/>
                <a:gridCol w="2563495"/>
              </a:tblGrid>
              <a:tr h="1252220"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6075" algn="l" rtl="0" eaLnBrk="0">
                        <a:lnSpc>
                          <a:spcPct val="89000"/>
                        </a:lnSpc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客户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44805" algn="l" rtl="0" eaLnBrk="0">
                        <a:lnSpc>
                          <a:spcPct val="89000"/>
                        </a:lnSpc>
                        <a:spcBef>
                          <a:spcPts val="1025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痛点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5440" algn="l" rtl="0" eaLnBrk="0">
                        <a:lnSpc>
                          <a:spcPct val="89000"/>
                        </a:lnSpc>
                        <a:spcBef>
                          <a:spcPts val="425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46075" algn="l" rtl="0" eaLnBrk="0">
                        <a:lnSpc>
                          <a:spcPct val="89000"/>
                        </a:lnSpc>
                        <a:spcBef>
                          <a:spcPts val="1025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组合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6710" algn="l" rtl="0" eaLnBrk="0">
                        <a:lnSpc>
                          <a:spcPct val="89000"/>
                        </a:lnSpc>
                        <a:spcBef>
                          <a:spcPts val="425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方案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46075" algn="l" rtl="0" eaLnBrk="0">
                        <a:lnSpc>
                          <a:spcPct val="89000"/>
                        </a:lnSpc>
                        <a:spcBef>
                          <a:spcPts val="1025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优势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7345" algn="l" rtl="0" eaLnBrk="0">
                        <a:lnSpc>
                          <a:spcPct val="89000"/>
                        </a:lnSpc>
                        <a:spcBef>
                          <a:spcPts val="430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典型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6075" algn="l" rtl="0" eaLnBrk="0">
                        <a:lnSpc>
                          <a:spcPct val="89000"/>
                        </a:lnSpc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客户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7480" algn="l" rtl="0" eaLnBrk="0">
                        <a:lnSpc>
                          <a:spcPct val="89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1、设备陈旧，故障多；</a:t>
                      </a:r>
                      <a:r>
                        <a:rPr sz="1400" kern="0" spc="-3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2、分散维护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，运维难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1130" algn="l" rtl="0" eaLnBrk="0">
                        <a:lnSpc>
                          <a:spcPct val="89000"/>
                        </a:lnSpc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3、无统一平台纳管，软件升级复杂；4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、系统拓扑不灵活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7330">
                <a:tc v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000" algn="l" rtl="0" eaLnBrk="0">
                        <a:lnSpc>
                          <a:spcPct val="89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高阶版网关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52730" algn="l" rtl="0" eaLnBrk="0">
                        <a:lnSpc>
                          <a:spcPts val="252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增强型网关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4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129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安全猫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256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量子插件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4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556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应用控制</a:t>
                      </a: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IT代维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511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本地网盘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8750">
                <a:tc v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rtl="0" eaLnBrk="0">
                        <a:lnSpc>
                          <a:spcPct val="17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4704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  <a:tabLst>
                          <a:tab pos="590550" algn="l"/>
                        </a:tabLst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4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高度集成：打破软件多设备堆叠模式，硬件支持多功能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447040" algn="l" rtl="0" eaLnBrk="0">
                        <a:lnSpc>
                          <a:spcPct val="89000"/>
                        </a:lnSpc>
                        <a:spcBef>
                          <a:spcPts val="1025"/>
                        </a:spcBef>
                        <a:tabLst>
                          <a:tab pos="590550" algn="l"/>
                        </a:tabLst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4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云边协同：软件在线快速安装升级，部署效率高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47040" algn="l" rtl="0" eaLnBrk="0">
                        <a:lnSpc>
                          <a:spcPct val="89000"/>
                        </a:lnSpc>
                        <a:tabLst>
                          <a:tab pos="590550" algn="l"/>
                        </a:tabLst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4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成本更优：自带本地NAS，智算卡，成本降低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080">
                <a:tc v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69595" algn="l" rtl="0" eaLnBrk="0">
                        <a:lnSpc>
                          <a:spcPct val="89000"/>
                        </a:lnSpc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高校、职业培训学校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67690" algn="l" rtl="0" eaLnBrk="0">
                        <a:lnSpc>
                          <a:spcPts val="2520"/>
                        </a:lnSpc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综合医院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5310" algn="l" rtl="0" eaLnBrk="0">
                        <a:lnSpc>
                          <a:spcPct val="89000"/>
                        </a:lnSpc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科研机构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7850" algn="l" rtl="0" eaLnBrk="0">
                        <a:lnSpc>
                          <a:spcPct val="89000"/>
                        </a:lnSpc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制造业企业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68" name="picture 4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462142" y="4683692"/>
            <a:ext cx="143894" cy="130878"/>
          </a:xfrm>
          <a:prstGeom prst="rect">
            <a:avLst/>
          </a:prstGeom>
        </p:spPr>
      </p:pic>
      <p:pic>
        <p:nvPicPr>
          <p:cNvPr id="470" name="picture 4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62142" y="4363651"/>
            <a:ext cx="143894" cy="130878"/>
          </a:xfrm>
          <a:prstGeom prst="rect">
            <a:avLst/>
          </a:prstGeom>
        </p:spPr>
      </p:pic>
      <p:pic>
        <p:nvPicPr>
          <p:cNvPr id="472" name="picture 4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462168" y="4043133"/>
            <a:ext cx="144140" cy="131101"/>
          </a:xfrm>
          <a:prstGeom prst="rect">
            <a:avLst/>
          </a:prstGeom>
        </p:spPr>
      </p:pic>
      <p:pic>
        <p:nvPicPr>
          <p:cNvPr id="474" name="picture 4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586976" y="1036446"/>
            <a:ext cx="2412745" cy="2693797"/>
          </a:xfrm>
          <a:prstGeom prst="rect">
            <a:avLst/>
          </a:prstGeom>
        </p:spPr>
      </p:pic>
      <p:pic>
        <p:nvPicPr>
          <p:cNvPr id="476" name="picture 4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065644" y="1036446"/>
            <a:ext cx="2405253" cy="2693797"/>
          </a:xfrm>
          <a:prstGeom prst="rect">
            <a:avLst/>
          </a:prstGeom>
        </p:spPr>
      </p:pic>
      <p:pic>
        <p:nvPicPr>
          <p:cNvPr id="478" name="picture 4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586976" y="3886898"/>
            <a:ext cx="2412745" cy="2558287"/>
          </a:xfrm>
          <a:prstGeom prst="rect">
            <a:avLst/>
          </a:prstGeom>
        </p:spPr>
      </p:pic>
      <p:pic>
        <p:nvPicPr>
          <p:cNvPr id="480" name="picture 4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070344" y="3886898"/>
            <a:ext cx="2400554" cy="2558287"/>
          </a:xfrm>
          <a:prstGeom prst="rect">
            <a:avLst/>
          </a:prstGeom>
        </p:spPr>
      </p:pic>
      <p:sp>
        <p:nvSpPr>
          <p:cNvPr id="482" name="textbox 482"/>
          <p:cNvSpPr/>
          <p:nvPr/>
        </p:nvSpPr>
        <p:spPr>
          <a:xfrm>
            <a:off x="404394" y="317087"/>
            <a:ext cx="4424045" cy="2965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2000" b="1" kern="0" spc="-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2.2</a:t>
            </a:r>
            <a:r>
              <a:rPr sz="2000" b="1" kern="0" spc="1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IT统一网管，实现可</a:t>
            </a:r>
            <a:r>
              <a:rPr sz="2000" b="1" kern="0" spc="-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管可视（1/4）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84" name="picture 48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35356" y="807667"/>
            <a:ext cx="11520043" cy="67235"/>
          </a:xfrm>
          <a:prstGeom prst="rect">
            <a:avLst/>
          </a:prstGeom>
        </p:spPr>
      </p:pic>
      <p:pic>
        <p:nvPicPr>
          <p:cNvPr id="486" name="picture 48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1115421" y="197815"/>
            <a:ext cx="748500" cy="527101"/>
          </a:xfrm>
          <a:prstGeom prst="rect">
            <a:avLst/>
          </a:prstGeom>
        </p:spPr>
      </p:pic>
      <p:sp>
        <p:nvSpPr>
          <p:cNvPr id="488" name="path 488"/>
          <p:cNvSpPr/>
          <p:nvPr/>
        </p:nvSpPr>
        <p:spPr>
          <a:xfrm>
            <a:off x="2933319" y="2637154"/>
            <a:ext cx="244220" cy="844550"/>
          </a:xfrm>
          <a:custGeom>
            <a:avLst/>
            <a:gdLst/>
            <a:ahLst/>
            <a:cxnLst/>
            <a:rect l="0" t="0" r="0" b="0"/>
            <a:pathLst>
              <a:path w="384" h="1330">
                <a:moveTo>
                  <a:pt x="369" y="1315"/>
                </a:moveTo>
                <a:cubicBezTo>
                  <a:pt x="271" y="1315"/>
                  <a:pt x="192" y="1301"/>
                  <a:pt x="192" y="1285"/>
                </a:cubicBezTo>
                <a:lnTo>
                  <a:pt x="192" y="694"/>
                </a:lnTo>
                <a:cubicBezTo>
                  <a:pt x="192" y="678"/>
                  <a:pt x="112" y="665"/>
                  <a:pt x="15" y="665"/>
                </a:cubicBezTo>
                <a:cubicBezTo>
                  <a:pt x="112" y="665"/>
                  <a:pt x="192" y="651"/>
                  <a:pt x="192" y="635"/>
                </a:cubicBezTo>
                <a:lnTo>
                  <a:pt x="192" y="44"/>
                </a:lnTo>
                <a:cubicBezTo>
                  <a:pt x="192" y="28"/>
                  <a:pt x="271" y="15"/>
                  <a:pt x="369" y="15"/>
                </a:cubicBezTo>
              </a:path>
            </a:pathLst>
          </a:custGeom>
          <a:noFill/>
          <a:ln w="19050" cap="flat">
            <a:solidFill>
              <a:srgbClr val="7F7F7F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8" name="group 28"/>
          <p:cNvGrpSpPr/>
          <p:nvPr/>
        </p:nvGrpSpPr>
        <p:grpSpPr>
          <a:xfrm rot="21600000">
            <a:off x="2392679" y="2851911"/>
            <a:ext cx="285876" cy="290067"/>
            <a:chOff x="0" y="0"/>
            <a:chExt cx="285876" cy="290067"/>
          </a:xfrm>
        </p:grpSpPr>
        <p:sp>
          <p:nvSpPr>
            <p:cNvPr id="490" name="path 490"/>
            <p:cNvSpPr/>
            <p:nvPr/>
          </p:nvSpPr>
          <p:spPr>
            <a:xfrm>
              <a:off x="0" y="6350"/>
              <a:ext cx="285876" cy="277367"/>
            </a:xfrm>
            <a:custGeom>
              <a:avLst/>
              <a:gdLst/>
              <a:ahLst/>
              <a:cxnLst/>
              <a:rect l="0" t="0" r="0" b="0"/>
              <a:pathLst>
                <a:path w="450" h="436">
                  <a:moveTo>
                    <a:pt x="0" y="148"/>
                  </a:moveTo>
                  <a:lnTo>
                    <a:pt x="155" y="148"/>
                  </a:lnTo>
                  <a:lnTo>
                    <a:pt x="155" y="0"/>
                  </a:lnTo>
                  <a:lnTo>
                    <a:pt x="295" y="0"/>
                  </a:lnTo>
                  <a:lnTo>
                    <a:pt x="295" y="148"/>
                  </a:lnTo>
                  <a:lnTo>
                    <a:pt x="450" y="148"/>
                  </a:lnTo>
                  <a:lnTo>
                    <a:pt x="450" y="288"/>
                  </a:lnTo>
                  <a:lnTo>
                    <a:pt x="295" y="288"/>
                  </a:lnTo>
                  <a:lnTo>
                    <a:pt x="295" y="436"/>
                  </a:lnTo>
                  <a:lnTo>
                    <a:pt x="155" y="436"/>
                  </a:lnTo>
                  <a:lnTo>
                    <a:pt x="155" y="288"/>
                  </a:lnTo>
                  <a:lnTo>
                    <a:pt x="0" y="28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A6A6A6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92" name="path 492"/>
            <p:cNvSpPr/>
            <p:nvPr/>
          </p:nvSpPr>
          <p:spPr>
            <a:xfrm>
              <a:off x="0" y="0"/>
              <a:ext cx="285876" cy="290067"/>
            </a:xfrm>
            <a:custGeom>
              <a:avLst/>
              <a:gdLst/>
              <a:ahLst/>
              <a:cxnLst/>
              <a:rect l="0" t="0" r="0" b="0"/>
              <a:pathLst>
                <a:path w="450" h="456">
                  <a:moveTo>
                    <a:pt x="0" y="158"/>
                  </a:moveTo>
                  <a:lnTo>
                    <a:pt x="155" y="158"/>
                  </a:lnTo>
                  <a:moveTo>
                    <a:pt x="155" y="10"/>
                  </a:moveTo>
                  <a:lnTo>
                    <a:pt x="295" y="10"/>
                  </a:lnTo>
                  <a:moveTo>
                    <a:pt x="295" y="158"/>
                  </a:moveTo>
                  <a:lnTo>
                    <a:pt x="450" y="158"/>
                  </a:lnTo>
                  <a:moveTo>
                    <a:pt x="450" y="298"/>
                  </a:moveTo>
                  <a:lnTo>
                    <a:pt x="295" y="298"/>
                  </a:lnTo>
                  <a:moveTo>
                    <a:pt x="295" y="446"/>
                  </a:moveTo>
                  <a:lnTo>
                    <a:pt x="155" y="446"/>
                  </a:lnTo>
                  <a:moveTo>
                    <a:pt x="155" y="298"/>
                  </a:moveTo>
                  <a:lnTo>
                    <a:pt x="0" y="298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94" name="textbox 494"/>
          <p:cNvSpPr/>
          <p:nvPr/>
        </p:nvSpPr>
        <p:spPr>
          <a:xfrm>
            <a:off x="11677476" y="6513677"/>
            <a:ext cx="222250" cy="2286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500" kern="0" spc="-40" dirty="0">
                <a:solidFill>
                  <a:srgbClr val="898989">
                    <a:alpha val="100000"/>
                  </a:srgbClr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14</a:t>
            </a:r>
            <a:endParaRPr sz="1500" dirty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rect 496"/>
          <p:cNvSpPr/>
          <p:nvPr/>
        </p:nvSpPr>
        <p:spPr>
          <a:xfrm>
            <a:off x="166052" y="1011428"/>
            <a:ext cx="6760146" cy="5443956"/>
          </a:xfrm>
          <a:prstGeom prst="rect">
            <a:avLst/>
          </a:prstGeom>
          <a:solidFill>
            <a:srgbClr val="F2F2F2">
              <a:alpha val="62352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498" name="table 498"/>
          <p:cNvGraphicFramePr>
            <a:graphicFrameLocks noGrp="1"/>
          </p:cNvGraphicFramePr>
          <p:nvPr/>
        </p:nvGraphicFramePr>
        <p:xfrm>
          <a:off x="161289" y="1006665"/>
          <a:ext cx="6769100" cy="5453380"/>
        </p:xfrm>
        <a:graphic>
          <a:graphicData uri="http://schemas.openxmlformats.org/drawingml/2006/table">
            <a:tbl>
              <a:tblPr/>
              <a:tblGrid>
                <a:gridCol w="852805"/>
                <a:gridCol w="1260475"/>
                <a:gridCol w="530859"/>
                <a:gridCol w="483869"/>
                <a:gridCol w="3641090"/>
              </a:tblGrid>
              <a:tr h="1252220"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6075" algn="l" rtl="0" eaLnBrk="0">
                        <a:lnSpc>
                          <a:spcPct val="89000"/>
                        </a:lnSpc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客户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44805" algn="l" rtl="0" eaLnBrk="0">
                        <a:lnSpc>
                          <a:spcPct val="89000"/>
                        </a:lnSpc>
                        <a:spcBef>
                          <a:spcPts val="1025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痛点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5440" algn="l" rtl="0" eaLnBrk="0">
                        <a:lnSpc>
                          <a:spcPct val="89000"/>
                        </a:lnSpc>
                        <a:spcBef>
                          <a:spcPts val="425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46075" algn="l" rtl="0" eaLnBrk="0">
                        <a:lnSpc>
                          <a:spcPct val="89000"/>
                        </a:lnSpc>
                        <a:spcBef>
                          <a:spcPts val="1025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组合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6710" algn="l" rtl="0" eaLnBrk="0">
                        <a:lnSpc>
                          <a:spcPct val="89000"/>
                        </a:lnSpc>
                        <a:spcBef>
                          <a:spcPts val="425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方案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46075" algn="l" rtl="0" eaLnBrk="0">
                        <a:lnSpc>
                          <a:spcPct val="89000"/>
                        </a:lnSpc>
                        <a:spcBef>
                          <a:spcPts val="1025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优势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7345" algn="l" rtl="0" eaLnBrk="0">
                        <a:lnSpc>
                          <a:spcPct val="89000"/>
                        </a:lnSpc>
                        <a:spcBef>
                          <a:spcPts val="430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典型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6075" algn="l" rtl="0" eaLnBrk="0">
                        <a:lnSpc>
                          <a:spcPct val="89000"/>
                        </a:lnSpc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客户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8115" algn="l" rtl="0" eaLnBrk="0">
                        <a:lnSpc>
                          <a:spcPct val="89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1、会议准确材料多；</a:t>
                      </a:r>
                      <a:r>
                        <a:rPr sz="1400" kern="0" spc="-2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2、会议系统、办公设备连接配网复杂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1765" algn="l" rtl="0" eaLnBrk="0">
                        <a:lnSpc>
                          <a:spcPct val="89000"/>
                        </a:lnSpc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3、会议期间临时出现故障，无法解决；4、文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印设备管理不便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7330">
                <a:tc v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ct val="89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高阶版网关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53365" algn="l" rtl="0" eaLnBrk="0">
                        <a:lnSpc>
                          <a:spcPts val="252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增强型网关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4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019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Xlink办公设备互联（打印机/考勤机）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0162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国信小密盒（无线投屏、共享打印）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8750">
                <a:tc v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7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4767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  <a:tabLst>
                          <a:tab pos="591185" algn="l"/>
                        </a:tabLst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灵活协同：无需HDMI高清线，手机一键投屏会议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447675" algn="l" rtl="0" eaLnBrk="0">
                        <a:lnSpc>
                          <a:spcPct val="89000"/>
                        </a:lnSpc>
                        <a:spcBef>
                          <a:spcPts val="1025"/>
                        </a:spcBef>
                        <a:tabLst>
                          <a:tab pos="591185" algn="l"/>
                        </a:tabLst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效率办公：免驱动打印，</a:t>
                      </a:r>
                      <a:r>
                        <a:rPr sz="1400" kern="0" spc="-2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电脑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、手机一键打印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47675" algn="l" rtl="0" eaLnBrk="0">
                        <a:lnSpc>
                          <a:spcPct val="89000"/>
                        </a:lnSpc>
                        <a:tabLst>
                          <a:tab pos="591185" algn="l"/>
                        </a:tabLst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4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传输高效：部门内文件传输共享，高效且安全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080">
                <a:tc v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68960" algn="l" rtl="0" eaLnBrk="0">
                        <a:lnSpc>
                          <a:spcPct val="89000"/>
                        </a:lnSpc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销售公司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67690" algn="l" rtl="0" eaLnBrk="0">
                        <a:lnSpc>
                          <a:spcPts val="2520"/>
                        </a:lnSpc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研发机构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96315" algn="l" rtl="0" eaLnBrk="0">
                        <a:lnSpc>
                          <a:spcPct val="89000"/>
                        </a:lnSpc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科技企业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95680" algn="l" rtl="0" eaLnBrk="0">
                        <a:lnSpc>
                          <a:spcPct val="89000"/>
                        </a:lnSpc>
                      </a:pP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楼宇内中小企业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00" name="picture 5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462142" y="4683692"/>
            <a:ext cx="143894" cy="130878"/>
          </a:xfrm>
          <a:prstGeom prst="rect">
            <a:avLst/>
          </a:prstGeom>
        </p:spPr>
      </p:pic>
      <p:pic>
        <p:nvPicPr>
          <p:cNvPr id="502" name="picture 5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62142" y="4363651"/>
            <a:ext cx="143894" cy="130878"/>
          </a:xfrm>
          <a:prstGeom prst="rect">
            <a:avLst/>
          </a:prstGeom>
        </p:spPr>
      </p:pic>
      <p:pic>
        <p:nvPicPr>
          <p:cNvPr id="504" name="picture 5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462168" y="4043133"/>
            <a:ext cx="144140" cy="131101"/>
          </a:xfrm>
          <a:prstGeom prst="rect">
            <a:avLst/>
          </a:prstGeom>
        </p:spPr>
      </p:pic>
      <p:pic>
        <p:nvPicPr>
          <p:cNvPr id="506" name="picture 5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018654" y="1113028"/>
            <a:ext cx="2473325" cy="2619628"/>
          </a:xfrm>
          <a:prstGeom prst="rect">
            <a:avLst/>
          </a:prstGeom>
        </p:spPr>
      </p:pic>
      <p:pic>
        <p:nvPicPr>
          <p:cNvPr id="508" name="picture 5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018654" y="3807726"/>
            <a:ext cx="2473325" cy="2494914"/>
          </a:xfrm>
          <a:prstGeom prst="rect">
            <a:avLst/>
          </a:prstGeom>
        </p:spPr>
      </p:pic>
      <p:pic>
        <p:nvPicPr>
          <p:cNvPr id="510" name="picture 5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584435" y="1113028"/>
            <a:ext cx="2344801" cy="2619628"/>
          </a:xfrm>
          <a:prstGeom prst="rect">
            <a:avLst/>
          </a:prstGeom>
        </p:spPr>
      </p:pic>
      <p:pic>
        <p:nvPicPr>
          <p:cNvPr id="512" name="picture 5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584435" y="3807726"/>
            <a:ext cx="2344801" cy="2494914"/>
          </a:xfrm>
          <a:prstGeom prst="rect">
            <a:avLst/>
          </a:prstGeom>
        </p:spPr>
      </p:pic>
      <p:sp>
        <p:nvSpPr>
          <p:cNvPr id="514" name="textbox 514"/>
          <p:cNvSpPr/>
          <p:nvPr/>
        </p:nvSpPr>
        <p:spPr>
          <a:xfrm>
            <a:off x="404394" y="317087"/>
            <a:ext cx="5526404" cy="2965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2000" b="1" kern="0" spc="-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2.2  行政办公支撑协同，提升应用</a:t>
            </a:r>
            <a:r>
              <a:rPr sz="2000" b="1" kern="0" spc="-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适配性（2/4）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16" name="picture 5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35356" y="807667"/>
            <a:ext cx="11520043" cy="67235"/>
          </a:xfrm>
          <a:prstGeom prst="rect">
            <a:avLst/>
          </a:prstGeom>
        </p:spPr>
      </p:pic>
      <p:pic>
        <p:nvPicPr>
          <p:cNvPr id="518" name="picture 5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1115421" y="197815"/>
            <a:ext cx="748500" cy="527101"/>
          </a:xfrm>
          <a:prstGeom prst="rect">
            <a:avLst/>
          </a:prstGeom>
        </p:spPr>
      </p:pic>
      <p:sp>
        <p:nvSpPr>
          <p:cNvPr id="520" name="path 520"/>
          <p:cNvSpPr/>
          <p:nvPr/>
        </p:nvSpPr>
        <p:spPr>
          <a:xfrm>
            <a:off x="2933319" y="2637154"/>
            <a:ext cx="244220" cy="844550"/>
          </a:xfrm>
          <a:custGeom>
            <a:avLst/>
            <a:gdLst/>
            <a:ahLst/>
            <a:cxnLst/>
            <a:rect l="0" t="0" r="0" b="0"/>
            <a:pathLst>
              <a:path w="384" h="1330">
                <a:moveTo>
                  <a:pt x="369" y="1315"/>
                </a:moveTo>
                <a:cubicBezTo>
                  <a:pt x="271" y="1315"/>
                  <a:pt x="192" y="1301"/>
                  <a:pt x="192" y="1285"/>
                </a:cubicBezTo>
                <a:lnTo>
                  <a:pt x="192" y="694"/>
                </a:lnTo>
                <a:cubicBezTo>
                  <a:pt x="192" y="678"/>
                  <a:pt x="112" y="665"/>
                  <a:pt x="15" y="665"/>
                </a:cubicBezTo>
                <a:cubicBezTo>
                  <a:pt x="112" y="665"/>
                  <a:pt x="192" y="651"/>
                  <a:pt x="192" y="635"/>
                </a:cubicBezTo>
                <a:lnTo>
                  <a:pt x="192" y="44"/>
                </a:lnTo>
                <a:cubicBezTo>
                  <a:pt x="192" y="28"/>
                  <a:pt x="271" y="15"/>
                  <a:pt x="369" y="15"/>
                </a:cubicBezTo>
              </a:path>
            </a:pathLst>
          </a:custGeom>
          <a:noFill/>
          <a:ln w="19050" cap="flat">
            <a:solidFill>
              <a:srgbClr val="7F7F7F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30" name="group 30"/>
          <p:cNvGrpSpPr/>
          <p:nvPr/>
        </p:nvGrpSpPr>
        <p:grpSpPr>
          <a:xfrm rot="21600000">
            <a:off x="2392679" y="2851911"/>
            <a:ext cx="285876" cy="290067"/>
            <a:chOff x="0" y="0"/>
            <a:chExt cx="285876" cy="290067"/>
          </a:xfrm>
        </p:grpSpPr>
        <p:sp>
          <p:nvSpPr>
            <p:cNvPr id="522" name="path 522"/>
            <p:cNvSpPr/>
            <p:nvPr/>
          </p:nvSpPr>
          <p:spPr>
            <a:xfrm>
              <a:off x="0" y="6350"/>
              <a:ext cx="285876" cy="277367"/>
            </a:xfrm>
            <a:custGeom>
              <a:avLst/>
              <a:gdLst/>
              <a:ahLst/>
              <a:cxnLst/>
              <a:rect l="0" t="0" r="0" b="0"/>
              <a:pathLst>
                <a:path w="450" h="436">
                  <a:moveTo>
                    <a:pt x="0" y="148"/>
                  </a:moveTo>
                  <a:lnTo>
                    <a:pt x="155" y="148"/>
                  </a:lnTo>
                  <a:lnTo>
                    <a:pt x="155" y="0"/>
                  </a:lnTo>
                  <a:lnTo>
                    <a:pt x="295" y="0"/>
                  </a:lnTo>
                  <a:lnTo>
                    <a:pt x="295" y="148"/>
                  </a:lnTo>
                  <a:lnTo>
                    <a:pt x="450" y="148"/>
                  </a:lnTo>
                  <a:lnTo>
                    <a:pt x="450" y="288"/>
                  </a:lnTo>
                  <a:lnTo>
                    <a:pt x="295" y="288"/>
                  </a:lnTo>
                  <a:lnTo>
                    <a:pt x="295" y="436"/>
                  </a:lnTo>
                  <a:lnTo>
                    <a:pt x="155" y="436"/>
                  </a:lnTo>
                  <a:lnTo>
                    <a:pt x="155" y="288"/>
                  </a:lnTo>
                  <a:lnTo>
                    <a:pt x="0" y="28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A6A6A6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24" name="path 524"/>
            <p:cNvSpPr/>
            <p:nvPr/>
          </p:nvSpPr>
          <p:spPr>
            <a:xfrm>
              <a:off x="0" y="0"/>
              <a:ext cx="285876" cy="290067"/>
            </a:xfrm>
            <a:custGeom>
              <a:avLst/>
              <a:gdLst/>
              <a:ahLst/>
              <a:cxnLst/>
              <a:rect l="0" t="0" r="0" b="0"/>
              <a:pathLst>
                <a:path w="450" h="456">
                  <a:moveTo>
                    <a:pt x="0" y="158"/>
                  </a:moveTo>
                  <a:lnTo>
                    <a:pt x="155" y="158"/>
                  </a:lnTo>
                  <a:moveTo>
                    <a:pt x="155" y="10"/>
                  </a:moveTo>
                  <a:lnTo>
                    <a:pt x="295" y="10"/>
                  </a:lnTo>
                  <a:moveTo>
                    <a:pt x="295" y="158"/>
                  </a:moveTo>
                  <a:lnTo>
                    <a:pt x="450" y="158"/>
                  </a:lnTo>
                  <a:moveTo>
                    <a:pt x="450" y="298"/>
                  </a:moveTo>
                  <a:lnTo>
                    <a:pt x="295" y="298"/>
                  </a:lnTo>
                  <a:moveTo>
                    <a:pt x="295" y="446"/>
                  </a:moveTo>
                  <a:lnTo>
                    <a:pt x="155" y="446"/>
                  </a:lnTo>
                  <a:moveTo>
                    <a:pt x="155" y="298"/>
                  </a:moveTo>
                  <a:lnTo>
                    <a:pt x="0" y="298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26" name="textbox 526"/>
          <p:cNvSpPr/>
          <p:nvPr/>
        </p:nvSpPr>
        <p:spPr>
          <a:xfrm>
            <a:off x="11677476" y="6513677"/>
            <a:ext cx="222250" cy="2286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500" kern="0" spc="-40" dirty="0">
                <a:solidFill>
                  <a:srgbClr val="898989">
                    <a:alpha val="100000"/>
                  </a:srgbClr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15</a:t>
            </a:r>
            <a:endParaRPr sz="1500" dirty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rect 528"/>
          <p:cNvSpPr/>
          <p:nvPr/>
        </p:nvSpPr>
        <p:spPr>
          <a:xfrm>
            <a:off x="161785" y="1018413"/>
            <a:ext cx="6760222" cy="5443956"/>
          </a:xfrm>
          <a:prstGeom prst="rect">
            <a:avLst/>
          </a:prstGeom>
          <a:solidFill>
            <a:srgbClr val="F2F2F2">
              <a:alpha val="64705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530" name="table 530"/>
          <p:cNvGraphicFramePr>
            <a:graphicFrameLocks noGrp="1"/>
          </p:cNvGraphicFramePr>
          <p:nvPr/>
        </p:nvGraphicFramePr>
        <p:xfrm>
          <a:off x="157022" y="1013650"/>
          <a:ext cx="6769734" cy="5453379"/>
        </p:xfrm>
        <a:graphic>
          <a:graphicData uri="http://schemas.openxmlformats.org/drawingml/2006/table">
            <a:tbl>
              <a:tblPr/>
              <a:tblGrid>
                <a:gridCol w="851535"/>
                <a:gridCol w="1266189"/>
                <a:gridCol w="530859"/>
                <a:gridCol w="573404"/>
                <a:gridCol w="3547745"/>
              </a:tblGrid>
              <a:tr h="1245235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052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客户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49250" algn="l" rtl="0" eaLnBrk="0">
                        <a:lnSpc>
                          <a:spcPct val="89000"/>
                        </a:lnSpc>
                        <a:spcBef>
                          <a:spcPts val="1025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痛点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9885" algn="l" rtl="0" eaLnBrk="0">
                        <a:lnSpc>
                          <a:spcPct val="89000"/>
                        </a:lnSpc>
                        <a:spcBef>
                          <a:spcPts val="425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49885" algn="l" rtl="0" eaLnBrk="0">
                        <a:lnSpc>
                          <a:spcPct val="89000"/>
                        </a:lnSpc>
                        <a:spcBef>
                          <a:spcPts val="1025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组合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0520" algn="l" rtl="0" eaLnBrk="0">
                        <a:lnSpc>
                          <a:spcPct val="89000"/>
                        </a:lnSpc>
                        <a:spcBef>
                          <a:spcPts val="425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方案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50520" algn="l" rtl="0" eaLnBrk="0">
                        <a:lnSpc>
                          <a:spcPct val="89000"/>
                        </a:lnSpc>
                        <a:spcBef>
                          <a:spcPts val="1025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优势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1155" algn="l" rtl="0" eaLnBrk="0">
                        <a:lnSpc>
                          <a:spcPct val="89000"/>
                        </a:lnSpc>
                        <a:spcBef>
                          <a:spcPts val="430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典型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0520" algn="l" rtl="0" eaLnBrk="0">
                        <a:lnSpc>
                          <a:spcPct val="89000"/>
                        </a:lnSpc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客户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客户基于数据安全考虑采取本地管理系统的方式，成本较高，同时需要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48590" algn="l" rtl="0" eaLnBrk="0">
                        <a:lnSpc>
                          <a:spcPts val="2520"/>
                        </a:lnSpc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部分生态能力解决财务、办公、采购等系统建设需求。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7330">
                <a:tc v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0350" algn="l" rtl="0" eaLnBrk="0">
                        <a:lnSpc>
                          <a:spcPct val="89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高阶版网关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59080" algn="l" rtl="0" eaLnBrk="0">
                        <a:lnSpc>
                          <a:spcPts val="252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增强型网关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4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129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致远OA     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本地网盘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320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用友ERP  文件共享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舆情监测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0814">
                <a:tc v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7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5339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  <a:tabLst>
                          <a:tab pos="596900" algn="l"/>
                        </a:tabLst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4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通过应用清单一键选择产品，平台侧快速下发完成部署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453390" algn="l" rtl="0" eaLnBrk="0">
                        <a:lnSpc>
                          <a:spcPct val="89000"/>
                        </a:lnSpc>
                        <a:spcBef>
                          <a:spcPts val="1025"/>
                        </a:spcBef>
                        <a:tabLst>
                          <a:tab pos="596900" algn="l"/>
                        </a:tabLst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4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以租代建完成算网一体服务器采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购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453390" algn="l" rtl="0" eaLnBrk="0">
                        <a:lnSpc>
                          <a:spcPct val="89000"/>
                        </a:lnSpc>
                        <a:spcBef>
                          <a:spcPts val="1025"/>
                        </a:spcBef>
                        <a:tabLst>
                          <a:tab pos="596900" algn="l"/>
                        </a:tabLst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4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应用选择多样化，根据需求灵活选配应用产品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3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3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3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5310" algn="l" rtl="0" eaLnBrk="0">
                        <a:lnSpc>
                          <a:spcPct val="89000"/>
                        </a:lnSpc>
                        <a:spcBef>
                          <a:spcPts val="420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制造业</a:t>
                      </a:r>
                      <a:r>
                        <a:rPr sz="14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                        </a:t>
                      </a: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销售公司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3405" algn="l" rtl="0" eaLnBrk="0">
                        <a:lnSpc>
                          <a:spcPct val="89000"/>
                        </a:lnSpc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外贸企业</a:t>
                      </a:r>
                      <a:r>
                        <a:rPr sz="14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                      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科技企业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32" name="picture 5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462142" y="4683692"/>
            <a:ext cx="143894" cy="130878"/>
          </a:xfrm>
          <a:prstGeom prst="rect">
            <a:avLst/>
          </a:prstGeom>
        </p:spPr>
      </p:pic>
      <p:pic>
        <p:nvPicPr>
          <p:cNvPr id="534" name="picture 5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62142" y="4363651"/>
            <a:ext cx="143894" cy="130878"/>
          </a:xfrm>
          <a:prstGeom prst="rect">
            <a:avLst/>
          </a:prstGeom>
        </p:spPr>
      </p:pic>
      <p:pic>
        <p:nvPicPr>
          <p:cNvPr id="536" name="picture 5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462168" y="4043133"/>
            <a:ext cx="144140" cy="131101"/>
          </a:xfrm>
          <a:prstGeom prst="rect">
            <a:avLst/>
          </a:prstGeom>
        </p:spPr>
      </p:pic>
      <p:pic>
        <p:nvPicPr>
          <p:cNvPr id="538" name="picture 5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591294" y="1036320"/>
            <a:ext cx="2464434" cy="5340667"/>
          </a:xfrm>
          <a:prstGeom prst="rect">
            <a:avLst/>
          </a:prstGeom>
        </p:spPr>
      </p:pic>
      <p:pic>
        <p:nvPicPr>
          <p:cNvPr id="540" name="picture 5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049007" y="1036320"/>
            <a:ext cx="2456688" cy="5340667"/>
          </a:xfrm>
          <a:prstGeom prst="rect">
            <a:avLst/>
          </a:prstGeom>
        </p:spPr>
      </p:pic>
      <p:sp>
        <p:nvSpPr>
          <p:cNvPr id="542" name="textbox 542"/>
          <p:cNvSpPr/>
          <p:nvPr/>
        </p:nvSpPr>
        <p:spPr>
          <a:xfrm>
            <a:off x="404394" y="317087"/>
            <a:ext cx="6481445" cy="2965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2000" b="1" kern="0" spc="-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2.2  本地部署+应用</a:t>
            </a:r>
            <a:r>
              <a:rPr sz="2000" b="1" kern="0" spc="-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集成，封装打包切入客户需求（3/4）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44" name="picture 5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35356" y="807667"/>
            <a:ext cx="11520043" cy="67235"/>
          </a:xfrm>
          <a:prstGeom prst="rect">
            <a:avLst/>
          </a:prstGeom>
        </p:spPr>
      </p:pic>
      <p:pic>
        <p:nvPicPr>
          <p:cNvPr id="546" name="picture 5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1115421" y="197815"/>
            <a:ext cx="748500" cy="527101"/>
          </a:xfrm>
          <a:prstGeom prst="rect">
            <a:avLst/>
          </a:prstGeom>
        </p:spPr>
      </p:pic>
      <p:sp>
        <p:nvSpPr>
          <p:cNvPr id="548" name="path 548"/>
          <p:cNvSpPr/>
          <p:nvPr/>
        </p:nvSpPr>
        <p:spPr>
          <a:xfrm>
            <a:off x="2933319" y="2637154"/>
            <a:ext cx="244220" cy="844550"/>
          </a:xfrm>
          <a:custGeom>
            <a:avLst/>
            <a:gdLst/>
            <a:ahLst/>
            <a:cxnLst/>
            <a:rect l="0" t="0" r="0" b="0"/>
            <a:pathLst>
              <a:path w="384" h="1330">
                <a:moveTo>
                  <a:pt x="369" y="1315"/>
                </a:moveTo>
                <a:cubicBezTo>
                  <a:pt x="271" y="1315"/>
                  <a:pt x="192" y="1301"/>
                  <a:pt x="192" y="1285"/>
                </a:cubicBezTo>
                <a:lnTo>
                  <a:pt x="192" y="694"/>
                </a:lnTo>
                <a:cubicBezTo>
                  <a:pt x="192" y="678"/>
                  <a:pt x="112" y="665"/>
                  <a:pt x="15" y="665"/>
                </a:cubicBezTo>
                <a:cubicBezTo>
                  <a:pt x="112" y="665"/>
                  <a:pt x="192" y="651"/>
                  <a:pt x="192" y="635"/>
                </a:cubicBezTo>
                <a:lnTo>
                  <a:pt x="192" y="44"/>
                </a:lnTo>
                <a:cubicBezTo>
                  <a:pt x="192" y="28"/>
                  <a:pt x="271" y="15"/>
                  <a:pt x="369" y="15"/>
                </a:cubicBezTo>
              </a:path>
            </a:pathLst>
          </a:custGeom>
          <a:noFill/>
          <a:ln w="19050" cap="flat">
            <a:solidFill>
              <a:srgbClr val="7F7F7F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32" name="group 32"/>
          <p:cNvGrpSpPr/>
          <p:nvPr/>
        </p:nvGrpSpPr>
        <p:grpSpPr>
          <a:xfrm rot="21600000">
            <a:off x="2392679" y="2851911"/>
            <a:ext cx="285876" cy="290067"/>
            <a:chOff x="0" y="0"/>
            <a:chExt cx="285876" cy="290067"/>
          </a:xfrm>
        </p:grpSpPr>
        <p:sp>
          <p:nvSpPr>
            <p:cNvPr id="550" name="path 550"/>
            <p:cNvSpPr/>
            <p:nvPr/>
          </p:nvSpPr>
          <p:spPr>
            <a:xfrm>
              <a:off x="0" y="6350"/>
              <a:ext cx="285876" cy="277367"/>
            </a:xfrm>
            <a:custGeom>
              <a:avLst/>
              <a:gdLst/>
              <a:ahLst/>
              <a:cxnLst/>
              <a:rect l="0" t="0" r="0" b="0"/>
              <a:pathLst>
                <a:path w="450" h="436">
                  <a:moveTo>
                    <a:pt x="0" y="148"/>
                  </a:moveTo>
                  <a:lnTo>
                    <a:pt x="155" y="148"/>
                  </a:lnTo>
                  <a:lnTo>
                    <a:pt x="155" y="0"/>
                  </a:lnTo>
                  <a:lnTo>
                    <a:pt x="295" y="0"/>
                  </a:lnTo>
                  <a:lnTo>
                    <a:pt x="295" y="148"/>
                  </a:lnTo>
                  <a:lnTo>
                    <a:pt x="450" y="148"/>
                  </a:lnTo>
                  <a:lnTo>
                    <a:pt x="450" y="288"/>
                  </a:lnTo>
                  <a:lnTo>
                    <a:pt x="295" y="288"/>
                  </a:lnTo>
                  <a:lnTo>
                    <a:pt x="295" y="436"/>
                  </a:lnTo>
                  <a:lnTo>
                    <a:pt x="155" y="436"/>
                  </a:lnTo>
                  <a:lnTo>
                    <a:pt x="155" y="288"/>
                  </a:lnTo>
                  <a:lnTo>
                    <a:pt x="0" y="28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A6A6A6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52" name="path 552"/>
            <p:cNvSpPr/>
            <p:nvPr/>
          </p:nvSpPr>
          <p:spPr>
            <a:xfrm>
              <a:off x="0" y="0"/>
              <a:ext cx="285876" cy="290067"/>
            </a:xfrm>
            <a:custGeom>
              <a:avLst/>
              <a:gdLst/>
              <a:ahLst/>
              <a:cxnLst/>
              <a:rect l="0" t="0" r="0" b="0"/>
              <a:pathLst>
                <a:path w="450" h="456">
                  <a:moveTo>
                    <a:pt x="0" y="158"/>
                  </a:moveTo>
                  <a:lnTo>
                    <a:pt x="155" y="158"/>
                  </a:lnTo>
                  <a:moveTo>
                    <a:pt x="155" y="10"/>
                  </a:moveTo>
                  <a:lnTo>
                    <a:pt x="295" y="10"/>
                  </a:lnTo>
                  <a:moveTo>
                    <a:pt x="295" y="158"/>
                  </a:moveTo>
                  <a:lnTo>
                    <a:pt x="450" y="158"/>
                  </a:lnTo>
                  <a:moveTo>
                    <a:pt x="450" y="298"/>
                  </a:moveTo>
                  <a:lnTo>
                    <a:pt x="295" y="298"/>
                  </a:lnTo>
                  <a:moveTo>
                    <a:pt x="295" y="446"/>
                  </a:moveTo>
                  <a:lnTo>
                    <a:pt x="155" y="446"/>
                  </a:lnTo>
                  <a:moveTo>
                    <a:pt x="155" y="298"/>
                  </a:moveTo>
                  <a:lnTo>
                    <a:pt x="0" y="298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54" name="textbox 554"/>
          <p:cNvSpPr/>
          <p:nvPr/>
        </p:nvSpPr>
        <p:spPr>
          <a:xfrm>
            <a:off x="11677476" y="6513677"/>
            <a:ext cx="222250" cy="2286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500" kern="0" spc="-40" dirty="0">
                <a:solidFill>
                  <a:srgbClr val="898989">
                    <a:alpha val="100000"/>
                  </a:srgbClr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16</a:t>
            </a:r>
            <a:endParaRPr sz="1500" dirty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rect 556"/>
          <p:cNvSpPr/>
          <p:nvPr/>
        </p:nvSpPr>
        <p:spPr>
          <a:xfrm>
            <a:off x="161785" y="1018413"/>
            <a:ext cx="6760222" cy="5443956"/>
          </a:xfrm>
          <a:prstGeom prst="rect">
            <a:avLst/>
          </a:prstGeom>
          <a:solidFill>
            <a:srgbClr val="F2F2F2">
              <a:alpha val="64705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558" name="table 558"/>
          <p:cNvGraphicFramePr>
            <a:graphicFrameLocks noGrp="1"/>
          </p:cNvGraphicFramePr>
          <p:nvPr/>
        </p:nvGraphicFramePr>
        <p:xfrm>
          <a:off x="157022" y="1013650"/>
          <a:ext cx="6769735" cy="5453380"/>
        </p:xfrm>
        <a:graphic>
          <a:graphicData uri="http://schemas.openxmlformats.org/drawingml/2006/table">
            <a:tbl>
              <a:tblPr/>
              <a:tblGrid>
                <a:gridCol w="793750"/>
                <a:gridCol w="285115"/>
                <a:gridCol w="506094"/>
                <a:gridCol w="1771650"/>
                <a:gridCol w="2266950"/>
                <a:gridCol w="1146175"/>
              </a:tblGrid>
              <a:tr h="1221740">
                <a:tc gridSpan="6"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860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4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客户     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1、车间网络建设成本高、运维难；</a:t>
                      </a:r>
                      <a:r>
                        <a:rPr sz="14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2、AI场景多样化，算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法获取困难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67335" algn="l" rtl="0" eaLnBrk="0">
                        <a:lnSpc>
                          <a:spcPts val="2520"/>
                        </a:lnSpc>
                      </a:pPr>
                      <a:r>
                        <a:rPr sz="14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痛点     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3、多系统对接，技术难、安全弱；4、数采协议不统一，对接难度大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881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860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8605" algn="l" rtl="0" eaLnBrk="0">
                        <a:lnSpc>
                          <a:spcPct val="89000"/>
                        </a:lnSpc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组合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3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3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32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L2数转</a:t>
                      </a:r>
                      <a:r>
                        <a:rPr sz="1400" b="1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=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1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40分以上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19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2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企业全光组网           ERP、OA    </a:t>
                      </a: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安全大脑、测评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6195" algn="l" rtl="0" eaLnBrk="0">
                        <a:lnSpc>
                          <a:spcPct val="94000"/>
                        </a:lnSpc>
                        <a:spcBef>
                          <a:spcPts val="805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全域覆盖、成本低</a:t>
                      </a:r>
                      <a:r>
                        <a:rPr sz="1200" b="1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+ </a:t>
                      </a: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软件远程按分发</a:t>
                      </a:r>
                      <a:r>
                        <a:rPr sz="1200" b="1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+ 按需、自动配置</a:t>
                      </a:r>
                      <a:r>
                        <a:rPr sz="1200" b="1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+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572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网络建设 8分</a:t>
                      </a:r>
                      <a:r>
                        <a:rPr sz="11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信息系统 20分         信息化安全</a:t>
                      </a:r>
                      <a:r>
                        <a:rPr sz="11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10分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7630" algn="l" rtl="0" eaLnBrk="0">
                        <a:lnSpc>
                          <a:spcPct val="89000"/>
                        </a:lnSpc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AI智慧管理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0170" algn="l" rtl="0" eaLnBrk="0">
                        <a:lnSpc>
                          <a:spcPts val="2160"/>
                        </a:lnSpc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多场景需求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826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数字化管理</a:t>
                      </a:r>
                      <a:r>
                        <a:rPr sz="11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5分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22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924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方案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8605" algn="l" rtl="0" eaLnBrk="0">
                        <a:lnSpc>
                          <a:spcPct val="89000"/>
                        </a:lnSpc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优势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43230" indent="-273050" algn="l" rtl="0" eaLnBrk="0">
                        <a:lnSpc>
                          <a:spcPct val="124000"/>
                        </a:lnSpc>
                        <a:spcBef>
                          <a:spcPts val="0"/>
                        </a:spcBef>
                        <a:tabLst>
                          <a:tab pos="313690" algn="l"/>
                        </a:tabLst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4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整合网络建设、设备数采、信息化应用、安全防护等四大数转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方案，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精准匹配L2、</a:t>
                      </a:r>
                      <a:r>
                        <a:rPr sz="1400" kern="0" spc="-2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L3评测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关键得分及约束性场景要求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70180" algn="l" rtl="0" eaLnBrk="0">
                        <a:lnSpc>
                          <a:spcPct val="100000"/>
                        </a:lnSpc>
                        <a:spcBef>
                          <a:spcPts val="880"/>
                        </a:spcBef>
                        <a:tabLst>
                          <a:tab pos="313690" algn="l"/>
                        </a:tabLst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支持Top生态产品本地化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部署、按月付费、降低企业一次性投入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018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  <a:tabLst>
                          <a:tab pos="314325" algn="l"/>
                        </a:tabLst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全流程服务保障，提供申报全流程指引及参评案例，加快补贴落实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125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987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典型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8605" algn="l" rtl="0" eaLnBrk="0">
                        <a:lnSpc>
                          <a:spcPct val="89000"/>
                        </a:lnSpc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客户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4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5593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中小制造企业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4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6263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中小能源化工类企业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60" name="picture 5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21122" y="4921593"/>
            <a:ext cx="144140" cy="131101"/>
          </a:xfrm>
          <a:prstGeom prst="rect">
            <a:avLst/>
          </a:prstGeom>
        </p:spPr>
      </p:pic>
      <p:pic>
        <p:nvPicPr>
          <p:cNvPr id="562" name="picture 5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1096" y="4601776"/>
            <a:ext cx="143894" cy="130878"/>
          </a:xfrm>
          <a:prstGeom prst="rect">
            <a:avLst/>
          </a:prstGeom>
        </p:spPr>
      </p:pic>
      <p:pic>
        <p:nvPicPr>
          <p:cNvPr id="564" name="picture 5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1096" y="3961696"/>
            <a:ext cx="143894" cy="130878"/>
          </a:xfrm>
          <a:prstGeom prst="rect">
            <a:avLst/>
          </a:prstGeom>
        </p:spPr>
      </p:pic>
      <p:pic>
        <p:nvPicPr>
          <p:cNvPr id="566" name="picture 5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060946" y="1018413"/>
            <a:ext cx="2427605" cy="5336298"/>
          </a:xfrm>
          <a:prstGeom prst="rect">
            <a:avLst/>
          </a:prstGeom>
        </p:spPr>
      </p:pic>
      <p:pic>
        <p:nvPicPr>
          <p:cNvPr id="568" name="picture 5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602596" y="1019302"/>
            <a:ext cx="2427605" cy="5335409"/>
          </a:xfrm>
          <a:prstGeom prst="rect">
            <a:avLst/>
          </a:prstGeom>
        </p:spPr>
      </p:pic>
      <p:sp>
        <p:nvSpPr>
          <p:cNvPr id="570" name="textbox 570"/>
          <p:cNvSpPr/>
          <p:nvPr/>
        </p:nvSpPr>
        <p:spPr>
          <a:xfrm>
            <a:off x="404394" y="317087"/>
            <a:ext cx="6109970" cy="2965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2000" b="1" kern="0" spc="-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2.2   专业化辅助助力企业数字化转型建设达标（4/4）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72" name="picture 5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35356" y="807667"/>
            <a:ext cx="11520043" cy="67235"/>
          </a:xfrm>
          <a:prstGeom prst="rect">
            <a:avLst/>
          </a:prstGeom>
        </p:spPr>
      </p:pic>
      <p:pic>
        <p:nvPicPr>
          <p:cNvPr id="574" name="picture 5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1115421" y="197815"/>
            <a:ext cx="748500" cy="527101"/>
          </a:xfrm>
          <a:prstGeom prst="rect">
            <a:avLst/>
          </a:prstGeom>
        </p:spPr>
      </p:pic>
      <p:sp>
        <p:nvSpPr>
          <p:cNvPr id="576" name="textbox 576"/>
          <p:cNvSpPr/>
          <p:nvPr/>
        </p:nvSpPr>
        <p:spPr>
          <a:xfrm>
            <a:off x="11677476" y="6513677"/>
            <a:ext cx="222250" cy="2286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500" kern="0" spc="-40" dirty="0">
                <a:solidFill>
                  <a:srgbClr val="898989">
                    <a:alpha val="100000"/>
                  </a:srgbClr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17</a:t>
            </a:r>
            <a:endParaRPr sz="1500" dirty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rect 578"/>
          <p:cNvSpPr/>
          <p:nvPr/>
        </p:nvSpPr>
        <p:spPr>
          <a:xfrm>
            <a:off x="161785" y="1018413"/>
            <a:ext cx="6760222" cy="5443956"/>
          </a:xfrm>
          <a:prstGeom prst="rect">
            <a:avLst/>
          </a:prstGeom>
          <a:solidFill>
            <a:srgbClr val="F2F2F2">
              <a:alpha val="64705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580" name="table 580"/>
          <p:cNvGraphicFramePr>
            <a:graphicFrameLocks noGrp="1"/>
          </p:cNvGraphicFramePr>
          <p:nvPr/>
        </p:nvGraphicFramePr>
        <p:xfrm>
          <a:off x="157022" y="1013650"/>
          <a:ext cx="6769734" cy="5453379"/>
        </p:xfrm>
        <a:graphic>
          <a:graphicData uri="http://schemas.openxmlformats.org/drawingml/2006/table">
            <a:tbl>
              <a:tblPr/>
              <a:tblGrid>
                <a:gridCol w="862965"/>
                <a:gridCol w="930275"/>
                <a:gridCol w="317500"/>
                <a:gridCol w="730884"/>
                <a:gridCol w="281940"/>
                <a:gridCol w="208279"/>
                <a:gridCol w="789940"/>
                <a:gridCol w="322579"/>
                <a:gridCol w="657859"/>
                <a:gridCol w="459105"/>
                <a:gridCol w="1208405"/>
              </a:tblGrid>
              <a:tr h="1216660">
                <a:tc gridSpan="11"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860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4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客户     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1、老旧摄像头多，AI升级难；2、多次购置，互通困难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7335" algn="l" rtl="0" eaLnBrk="0">
                        <a:lnSpc>
                          <a:spcPct val="89000"/>
                        </a:lnSpc>
                      </a:pPr>
                      <a:r>
                        <a:rPr sz="14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痛点     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3、硬件绑定算法，购置成本高；4、数据安全保障困难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611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8605" algn="l" rtl="0" eaLnBrk="0">
                        <a:lnSpc>
                          <a:spcPct val="89000"/>
                        </a:lnSpc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8605" algn="l" rtl="0" eaLnBrk="0">
                        <a:lnSpc>
                          <a:spcPct val="89000"/>
                        </a:lnSpc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组合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954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高阶版网关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1915" algn="l" rtl="0" eaLnBrk="0">
                        <a:lnSpc>
                          <a:spcPct val="89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视频监控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7625" algn="l" rtl="0" eaLnBrk="0">
                        <a:lnSpc>
                          <a:spcPct val="89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视频监控平台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4780" algn="l" rtl="0" eaLnBrk="0">
                        <a:lnSpc>
                          <a:spcPts val="1275"/>
                        </a:lnSpc>
                      </a:pPr>
                      <a:r>
                        <a:rPr sz="1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（本地部署）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080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算法仓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4935" algn="l" rtl="0" eaLnBrk="0">
                        <a:lnSpc>
                          <a:spcPct val="89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区域入侵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4775" algn="l" rtl="0" eaLnBrk="0">
                        <a:lnSpc>
                          <a:spcPct val="89000"/>
                        </a:lnSpc>
                        <a:spcBef>
                          <a:spcPts val="137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车辆识别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2870" algn="l" rtl="0" eaLnBrk="0">
                        <a:lnSpc>
                          <a:spcPct val="89000"/>
                        </a:lnSpc>
                        <a:spcBef>
                          <a:spcPts val="120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火情识别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6860" algn="l" rtl="0" eaLnBrk="0">
                        <a:lnSpc>
                          <a:spcPts val="355"/>
                        </a:lnSpc>
                      </a:pPr>
                      <a:r>
                        <a:rPr sz="15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…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38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924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方案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8605" algn="l" rtl="0" eaLnBrk="0">
                        <a:lnSpc>
                          <a:spcPct val="89000"/>
                        </a:lnSpc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优势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rtl="0" eaLnBrk="0">
                        <a:lnSpc>
                          <a:spcPct val="15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160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  <a:tabLst>
                          <a:tab pos="285750" algn="l"/>
                        </a:tabLst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AI算法仓本地化部署，统一标准，支持不同类型算法快速加载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41605" algn="l" rtl="0" eaLnBrk="0">
                        <a:lnSpc>
                          <a:spcPct val="89000"/>
                        </a:lnSpc>
                        <a:spcBef>
                          <a:spcPts val="1025"/>
                        </a:spcBef>
                        <a:tabLst>
                          <a:tab pos="285750" algn="l"/>
                        </a:tabLst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4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摄像头快速叠加本地算法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，自由组合，</a:t>
                      </a:r>
                      <a:r>
                        <a:rPr sz="1400" kern="0" spc="-2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不受型号限制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1605" algn="l" rtl="0" eaLnBrk="0">
                        <a:lnSpc>
                          <a:spcPct val="89000"/>
                        </a:lnSpc>
                        <a:tabLst>
                          <a:tab pos="285750" algn="l"/>
                        </a:tabLst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视频本地存储，叠加安全防护保障隐私安全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17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987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典型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8605" algn="l" rtl="0" eaLnBrk="0">
                        <a:lnSpc>
                          <a:spcPct val="89000"/>
                        </a:lnSpc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客户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8760" algn="l" rtl="0" eaLnBrk="0">
                        <a:lnSpc>
                          <a:spcPct val="89000"/>
                        </a:lnSpc>
                      </a:pP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科技园区、物流园区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40665" algn="l" rtl="0" eaLnBrk="0">
                        <a:lnSpc>
                          <a:spcPts val="2520"/>
                        </a:lnSpc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工业企业 仓储、库房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82930" algn="l" rtl="0" eaLnBrk="0">
                        <a:lnSpc>
                          <a:spcPct val="89000"/>
                        </a:lnSpc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中小制造企业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78485" algn="l" rtl="0" eaLnBrk="0">
                        <a:lnSpc>
                          <a:spcPts val="2520"/>
                        </a:lnSpc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孵化园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82" name="picture 5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61940" y="4780339"/>
            <a:ext cx="143894" cy="130878"/>
          </a:xfrm>
          <a:prstGeom prst="rect">
            <a:avLst/>
          </a:prstGeom>
        </p:spPr>
      </p:pic>
      <p:pic>
        <p:nvPicPr>
          <p:cNvPr id="584" name="picture 5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61940" y="4460299"/>
            <a:ext cx="143894" cy="130878"/>
          </a:xfrm>
          <a:prstGeom prst="rect">
            <a:avLst/>
          </a:prstGeom>
        </p:spPr>
      </p:pic>
      <p:pic>
        <p:nvPicPr>
          <p:cNvPr id="586" name="picture 5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61940" y="4140258"/>
            <a:ext cx="143894" cy="130878"/>
          </a:xfrm>
          <a:prstGeom prst="rect">
            <a:avLst/>
          </a:prstGeom>
        </p:spPr>
      </p:pic>
      <p:pic>
        <p:nvPicPr>
          <p:cNvPr id="588" name="picture 5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571227" y="1070229"/>
            <a:ext cx="2468118" cy="2594228"/>
          </a:xfrm>
          <a:prstGeom prst="rect">
            <a:avLst/>
          </a:prstGeom>
        </p:spPr>
      </p:pic>
      <p:pic>
        <p:nvPicPr>
          <p:cNvPr id="590" name="picture 5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020814" y="1070229"/>
            <a:ext cx="2435859" cy="2594228"/>
          </a:xfrm>
          <a:prstGeom prst="rect">
            <a:avLst/>
          </a:prstGeom>
        </p:spPr>
      </p:pic>
      <p:pic>
        <p:nvPicPr>
          <p:cNvPr id="592" name="picture 5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017257" y="3751275"/>
            <a:ext cx="2451861" cy="2533522"/>
          </a:xfrm>
          <a:prstGeom prst="rect">
            <a:avLst/>
          </a:prstGeom>
        </p:spPr>
      </p:pic>
      <p:pic>
        <p:nvPicPr>
          <p:cNvPr id="594" name="picture 59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587611" y="3751275"/>
            <a:ext cx="2451734" cy="2533522"/>
          </a:xfrm>
          <a:prstGeom prst="rect">
            <a:avLst/>
          </a:prstGeom>
        </p:spPr>
      </p:pic>
      <p:sp>
        <p:nvSpPr>
          <p:cNvPr id="596" name="textbox 596"/>
          <p:cNvSpPr/>
          <p:nvPr/>
        </p:nvSpPr>
        <p:spPr>
          <a:xfrm>
            <a:off x="404394" y="317087"/>
            <a:ext cx="5602604" cy="2965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2000" b="1" kern="0" spc="-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2.3   本地版视频监控、算法加载安全可靠（1</a:t>
            </a:r>
            <a:r>
              <a:rPr sz="2000" b="1" kern="0" spc="-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/3）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98" name="picture 59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35356" y="807667"/>
            <a:ext cx="11520043" cy="67235"/>
          </a:xfrm>
          <a:prstGeom prst="rect">
            <a:avLst/>
          </a:prstGeom>
        </p:spPr>
      </p:pic>
      <p:pic>
        <p:nvPicPr>
          <p:cNvPr id="600" name="picture 6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1115421" y="197815"/>
            <a:ext cx="748500" cy="527101"/>
          </a:xfrm>
          <a:prstGeom prst="rect">
            <a:avLst/>
          </a:prstGeom>
        </p:spPr>
      </p:pic>
      <p:sp>
        <p:nvSpPr>
          <p:cNvPr id="602" name="path 602"/>
          <p:cNvSpPr/>
          <p:nvPr/>
        </p:nvSpPr>
        <p:spPr>
          <a:xfrm>
            <a:off x="5370576" y="2579751"/>
            <a:ext cx="244220" cy="844422"/>
          </a:xfrm>
          <a:custGeom>
            <a:avLst/>
            <a:gdLst/>
            <a:ahLst/>
            <a:cxnLst/>
            <a:rect l="0" t="0" r="0" b="0"/>
            <a:pathLst>
              <a:path w="384" h="1329">
                <a:moveTo>
                  <a:pt x="369" y="1314"/>
                </a:moveTo>
                <a:cubicBezTo>
                  <a:pt x="271" y="1314"/>
                  <a:pt x="192" y="1301"/>
                  <a:pt x="192" y="1285"/>
                </a:cubicBezTo>
                <a:lnTo>
                  <a:pt x="192" y="694"/>
                </a:lnTo>
                <a:cubicBezTo>
                  <a:pt x="192" y="677"/>
                  <a:pt x="112" y="664"/>
                  <a:pt x="15" y="664"/>
                </a:cubicBezTo>
                <a:cubicBezTo>
                  <a:pt x="112" y="664"/>
                  <a:pt x="192" y="651"/>
                  <a:pt x="192" y="635"/>
                </a:cubicBezTo>
                <a:lnTo>
                  <a:pt x="192" y="44"/>
                </a:lnTo>
                <a:cubicBezTo>
                  <a:pt x="192" y="28"/>
                  <a:pt x="271" y="15"/>
                  <a:pt x="369" y="15"/>
                </a:cubicBezTo>
              </a:path>
            </a:pathLst>
          </a:custGeom>
          <a:noFill/>
          <a:ln w="19050" cap="flat">
            <a:solidFill>
              <a:srgbClr val="7F7F7F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34" name="group 34"/>
          <p:cNvGrpSpPr/>
          <p:nvPr/>
        </p:nvGrpSpPr>
        <p:grpSpPr>
          <a:xfrm rot="21600000">
            <a:off x="3038982" y="2882138"/>
            <a:ext cx="193548" cy="229742"/>
            <a:chOff x="0" y="0"/>
            <a:chExt cx="193548" cy="229742"/>
          </a:xfrm>
        </p:grpSpPr>
        <p:sp>
          <p:nvSpPr>
            <p:cNvPr id="604" name="path 604"/>
            <p:cNvSpPr/>
            <p:nvPr/>
          </p:nvSpPr>
          <p:spPr>
            <a:xfrm>
              <a:off x="0" y="6350"/>
              <a:ext cx="193548" cy="217042"/>
            </a:xfrm>
            <a:custGeom>
              <a:avLst/>
              <a:gdLst/>
              <a:ahLst/>
              <a:cxnLst/>
              <a:rect l="0" t="0" r="0" b="0"/>
              <a:pathLst>
                <a:path w="304" h="341">
                  <a:moveTo>
                    <a:pt x="0" y="122"/>
                  </a:moveTo>
                  <a:lnTo>
                    <a:pt x="103" y="122"/>
                  </a:lnTo>
                  <a:lnTo>
                    <a:pt x="103" y="0"/>
                  </a:lnTo>
                  <a:lnTo>
                    <a:pt x="201" y="0"/>
                  </a:lnTo>
                  <a:lnTo>
                    <a:pt x="201" y="122"/>
                  </a:lnTo>
                  <a:lnTo>
                    <a:pt x="304" y="122"/>
                  </a:lnTo>
                  <a:lnTo>
                    <a:pt x="304" y="219"/>
                  </a:lnTo>
                  <a:lnTo>
                    <a:pt x="201" y="219"/>
                  </a:lnTo>
                  <a:lnTo>
                    <a:pt x="201" y="341"/>
                  </a:lnTo>
                  <a:lnTo>
                    <a:pt x="103" y="341"/>
                  </a:lnTo>
                  <a:lnTo>
                    <a:pt x="103" y="219"/>
                  </a:lnTo>
                  <a:lnTo>
                    <a:pt x="0" y="219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A6A6A6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06" name="path 606"/>
            <p:cNvSpPr/>
            <p:nvPr/>
          </p:nvSpPr>
          <p:spPr>
            <a:xfrm>
              <a:off x="0" y="0"/>
              <a:ext cx="193548" cy="229742"/>
            </a:xfrm>
            <a:custGeom>
              <a:avLst/>
              <a:gdLst/>
              <a:ahLst/>
              <a:cxnLst/>
              <a:rect l="0" t="0" r="0" b="0"/>
              <a:pathLst>
                <a:path w="304" h="361">
                  <a:moveTo>
                    <a:pt x="0" y="132"/>
                  </a:moveTo>
                  <a:lnTo>
                    <a:pt x="103" y="132"/>
                  </a:lnTo>
                  <a:moveTo>
                    <a:pt x="103" y="10"/>
                  </a:moveTo>
                  <a:lnTo>
                    <a:pt x="201" y="10"/>
                  </a:lnTo>
                  <a:moveTo>
                    <a:pt x="201" y="132"/>
                  </a:moveTo>
                  <a:lnTo>
                    <a:pt x="304" y="132"/>
                  </a:lnTo>
                  <a:moveTo>
                    <a:pt x="304" y="229"/>
                  </a:moveTo>
                  <a:lnTo>
                    <a:pt x="201" y="229"/>
                  </a:lnTo>
                  <a:moveTo>
                    <a:pt x="201" y="351"/>
                  </a:moveTo>
                  <a:lnTo>
                    <a:pt x="103" y="351"/>
                  </a:lnTo>
                  <a:moveTo>
                    <a:pt x="103" y="229"/>
                  </a:moveTo>
                  <a:lnTo>
                    <a:pt x="0" y="229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group 36"/>
          <p:cNvGrpSpPr/>
          <p:nvPr/>
        </p:nvGrpSpPr>
        <p:grpSpPr>
          <a:xfrm rot="21600000">
            <a:off x="1991360" y="2882138"/>
            <a:ext cx="193547" cy="229742"/>
            <a:chOff x="0" y="0"/>
            <a:chExt cx="193547" cy="229742"/>
          </a:xfrm>
        </p:grpSpPr>
        <p:sp>
          <p:nvSpPr>
            <p:cNvPr id="608" name="path 608"/>
            <p:cNvSpPr/>
            <p:nvPr/>
          </p:nvSpPr>
          <p:spPr>
            <a:xfrm>
              <a:off x="0" y="6350"/>
              <a:ext cx="193547" cy="217042"/>
            </a:xfrm>
            <a:custGeom>
              <a:avLst/>
              <a:gdLst/>
              <a:ahLst/>
              <a:cxnLst/>
              <a:rect l="0" t="0" r="0" b="0"/>
              <a:pathLst>
                <a:path w="304" h="341">
                  <a:moveTo>
                    <a:pt x="0" y="122"/>
                  </a:moveTo>
                  <a:lnTo>
                    <a:pt x="103" y="122"/>
                  </a:lnTo>
                  <a:lnTo>
                    <a:pt x="103" y="0"/>
                  </a:lnTo>
                  <a:lnTo>
                    <a:pt x="201" y="0"/>
                  </a:lnTo>
                  <a:lnTo>
                    <a:pt x="201" y="122"/>
                  </a:lnTo>
                  <a:lnTo>
                    <a:pt x="304" y="122"/>
                  </a:lnTo>
                  <a:lnTo>
                    <a:pt x="304" y="219"/>
                  </a:lnTo>
                  <a:lnTo>
                    <a:pt x="201" y="219"/>
                  </a:lnTo>
                  <a:lnTo>
                    <a:pt x="201" y="341"/>
                  </a:lnTo>
                  <a:lnTo>
                    <a:pt x="103" y="341"/>
                  </a:lnTo>
                  <a:lnTo>
                    <a:pt x="103" y="219"/>
                  </a:lnTo>
                  <a:lnTo>
                    <a:pt x="0" y="219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A6A6A6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10" name="path 610"/>
            <p:cNvSpPr/>
            <p:nvPr/>
          </p:nvSpPr>
          <p:spPr>
            <a:xfrm>
              <a:off x="0" y="0"/>
              <a:ext cx="193547" cy="229742"/>
            </a:xfrm>
            <a:custGeom>
              <a:avLst/>
              <a:gdLst/>
              <a:ahLst/>
              <a:cxnLst/>
              <a:rect l="0" t="0" r="0" b="0"/>
              <a:pathLst>
                <a:path w="304" h="361">
                  <a:moveTo>
                    <a:pt x="0" y="132"/>
                  </a:moveTo>
                  <a:lnTo>
                    <a:pt x="103" y="132"/>
                  </a:lnTo>
                  <a:moveTo>
                    <a:pt x="103" y="10"/>
                  </a:moveTo>
                  <a:lnTo>
                    <a:pt x="201" y="10"/>
                  </a:lnTo>
                  <a:moveTo>
                    <a:pt x="201" y="132"/>
                  </a:moveTo>
                  <a:lnTo>
                    <a:pt x="304" y="132"/>
                  </a:lnTo>
                  <a:moveTo>
                    <a:pt x="304" y="229"/>
                  </a:moveTo>
                  <a:lnTo>
                    <a:pt x="201" y="229"/>
                  </a:lnTo>
                  <a:moveTo>
                    <a:pt x="201" y="351"/>
                  </a:moveTo>
                  <a:lnTo>
                    <a:pt x="103" y="351"/>
                  </a:lnTo>
                  <a:moveTo>
                    <a:pt x="103" y="229"/>
                  </a:moveTo>
                  <a:lnTo>
                    <a:pt x="0" y="229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group 38"/>
          <p:cNvGrpSpPr/>
          <p:nvPr/>
        </p:nvGrpSpPr>
        <p:grpSpPr>
          <a:xfrm rot="21600000">
            <a:off x="4317110" y="2882138"/>
            <a:ext cx="193421" cy="229742"/>
            <a:chOff x="0" y="0"/>
            <a:chExt cx="193421" cy="229742"/>
          </a:xfrm>
        </p:grpSpPr>
        <p:sp>
          <p:nvSpPr>
            <p:cNvPr id="612" name="path 612"/>
            <p:cNvSpPr/>
            <p:nvPr/>
          </p:nvSpPr>
          <p:spPr>
            <a:xfrm>
              <a:off x="0" y="6350"/>
              <a:ext cx="193421" cy="217042"/>
            </a:xfrm>
            <a:custGeom>
              <a:avLst/>
              <a:gdLst/>
              <a:ahLst/>
              <a:cxnLst/>
              <a:rect l="0" t="0" r="0" b="0"/>
              <a:pathLst>
                <a:path w="304" h="341">
                  <a:moveTo>
                    <a:pt x="0" y="122"/>
                  </a:moveTo>
                  <a:lnTo>
                    <a:pt x="103" y="122"/>
                  </a:lnTo>
                  <a:lnTo>
                    <a:pt x="103" y="0"/>
                  </a:lnTo>
                  <a:lnTo>
                    <a:pt x="200" y="0"/>
                  </a:lnTo>
                  <a:lnTo>
                    <a:pt x="200" y="122"/>
                  </a:lnTo>
                  <a:lnTo>
                    <a:pt x="304" y="122"/>
                  </a:lnTo>
                  <a:lnTo>
                    <a:pt x="304" y="219"/>
                  </a:lnTo>
                  <a:lnTo>
                    <a:pt x="200" y="219"/>
                  </a:lnTo>
                  <a:lnTo>
                    <a:pt x="200" y="341"/>
                  </a:lnTo>
                  <a:lnTo>
                    <a:pt x="103" y="341"/>
                  </a:lnTo>
                  <a:lnTo>
                    <a:pt x="103" y="219"/>
                  </a:lnTo>
                  <a:lnTo>
                    <a:pt x="0" y="219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A6A6A6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14" name="path 614"/>
            <p:cNvSpPr/>
            <p:nvPr/>
          </p:nvSpPr>
          <p:spPr>
            <a:xfrm>
              <a:off x="0" y="0"/>
              <a:ext cx="193421" cy="229742"/>
            </a:xfrm>
            <a:custGeom>
              <a:avLst/>
              <a:gdLst/>
              <a:ahLst/>
              <a:cxnLst/>
              <a:rect l="0" t="0" r="0" b="0"/>
              <a:pathLst>
                <a:path w="304" h="361">
                  <a:moveTo>
                    <a:pt x="0" y="132"/>
                  </a:moveTo>
                  <a:lnTo>
                    <a:pt x="103" y="132"/>
                  </a:lnTo>
                  <a:moveTo>
                    <a:pt x="103" y="10"/>
                  </a:moveTo>
                  <a:lnTo>
                    <a:pt x="200" y="10"/>
                  </a:lnTo>
                  <a:moveTo>
                    <a:pt x="200" y="132"/>
                  </a:moveTo>
                  <a:lnTo>
                    <a:pt x="304" y="132"/>
                  </a:lnTo>
                  <a:moveTo>
                    <a:pt x="304" y="229"/>
                  </a:moveTo>
                  <a:lnTo>
                    <a:pt x="200" y="229"/>
                  </a:lnTo>
                  <a:moveTo>
                    <a:pt x="200" y="351"/>
                  </a:moveTo>
                  <a:lnTo>
                    <a:pt x="103" y="351"/>
                  </a:lnTo>
                  <a:moveTo>
                    <a:pt x="103" y="229"/>
                  </a:moveTo>
                  <a:lnTo>
                    <a:pt x="0" y="229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616" name="textbox 616"/>
          <p:cNvSpPr/>
          <p:nvPr/>
        </p:nvSpPr>
        <p:spPr>
          <a:xfrm>
            <a:off x="11677476" y="6513677"/>
            <a:ext cx="222250" cy="2286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500" kern="0" spc="-40" dirty="0">
                <a:solidFill>
                  <a:srgbClr val="898989">
                    <a:alpha val="100000"/>
                  </a:srgbClr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18</a:t>
            </a:r>
            <a:endParaRPr sz="1500" dirty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rect 618"/>
          <p:cNvSpPr/>
          <p:nvPr/>
        </p:nvSpPr>
        <p:spPr>
          <a:xfrm>
            <a:off x="161785" y="1018413"/>
            <a:ext cx="6760222" cy="5443956"/>
          </a:xfrm>
          <a:prstGeom prst="rect">
            <a:avLst/>
          </a:prstGeom>
          <a:solidFill>
            <a:srgbClr val="F2F2F2">
              <a:alpha val="64705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620" name="table 620"/>
          <p:cNvGraphicFramePr>
            <a:graphicFrameLocks noGrp="1"/>
          </p:cNvGraphicFramePr>
          <p:nvPr/>
        </p:nvGraphicFramePr>
        <p:xfrm>
          <a:off x="157022" y="1013650"/>
          <a:ext cx="6769734" cy="5453380"/>
        </p:xfrm>
        <a:graphic>
          <a:graphicData uri="http://schemas.openxmlformats.org/drawingml/2006/table">
            <a:tbl>
              <a:tblPr/>
              <a:tblGrid>
                <a:gridCol w="810894"/>
                <a:gridCol w="1590039"/>
                <a:gridCol w="1365885"/>
                <a:gridCol w="405129"/>
                <a:gridCol w="2597785"/>
              </a:tblGrid>
              <a:tr h="1200150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860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客户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67335" algn="l" rtl="0" eaLnBrk="0">
                        <a:lnSpc>
                          <a:spcPct val="89000"/>
                        </a:lnSpc>
                        <a:spcBef>
                          <a:spcPts val="1025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痛点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8605" algn="l" rtl="0" eaLnBrk="0">
                        <a:lnSpc>
                          <a:spcPct val="89000"/>
                        </a:lnSpc>
                        <a:spcBef>
                          <a:spcPts val="425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68605" algn="l" rtl="0" eaLnBrk="0">
                        <a:lnSpc>
                          <a:spcPct val="89000"/>
                        </a:lnSpc>
                        <a:spcBef>
                          <a:spcPts val="1025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组合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9240" algn="l" rtl="0" eaLnBrk="0">
                        <a:lnSpc>
                          <a:spcPct val="89000"/>
                        </a:lnSpc>
                        <a:spcBef>
                          <a:spcPts val="425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方案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68605" algn="l" rtl="0" eaLnBrk="0">
                        <a:lnSpc>
                          <a:spcPct val="89000"/>
                        </a:lnSpc>
                        <a:spcBef>
                          <a:spcPts val="1025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优势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9875" algn="l" rtl="0" eaLnBrk="0">
                        <a:lnSpc>
                          <a:spcPct val="89000"/>
                        </a:lnSpc>
                        <a:spcBef>
                          <a:spcPts val="430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典型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8605" algn="l" rtl="0" eaLnBrk="0">
                        <a:lnSpc>
                          <a:spcPct val="89000"/>
                        </a:lnSpc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客户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796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消防高位园区或单位，日常消防管理工作通过人工巡查或应急方式进行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87325" algn="l" rtl="0" eaLnBrk="0">
                        <a:lnSpc>
                          <a:spcPts val="2520"/>
                        </a:lnSpc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处置，存在人工无法发觉的高危隐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患，容易产生重大事故。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47825">
                <a:tc v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88670" algn="l" rtl="0" eaLnBrk="0">
                        <a:lnSpc>
                          <a:spcPct val="89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高阶版网关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3680" algn="l" rtl="0" eaLnBrk="0">
                        <a:lnSpc>
                          <a:spcPct val="89000"/>
                        </a:lnSpc>
                        <a:tabLst>
                          <a:tab pos="399415" algn="l"/>
                        </a:tabLst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消防烟感设备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668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水侵监测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6680" algn="l" rtl="0" eaLnBrk="0">
                        <a:lnSpc>
                          <a:spcPct val="89000"/>
                        </a:lnSpc>
                        <a:spcBef>
                          <a:spcPts val="137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视频监控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18110" algn="l" rtl="0" eaLnBrk="0">
                        <a:lnSpc>
                          <a:spcPts val="2475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门禁门磁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0670" algn="l" rtl="0" eaLnBrk="0">
                        <a:lnSpc>
                          <a:spcPts val="355"/>
                        </a:lnSpc>
                      </a:pPr>
                      <a:r>
                        <a:rPr sz="15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…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5405">
                <a:tc v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7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3675" algn="l" rtl="0" eaLnBrk="0">
                        <a:lnSpc>
                          <a:spcPct val="89000"/>
                        </a:lnSpc>
                        <a:tabLst>
                          <a:tab pos="337820" algn="l"/>
                        </a:tabLst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4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物联设备便捷部署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93675" algn="l" rtl="0" eaLnBrk="0">
                        <a:lnSpc>
                          <a:spcPct val="89000"/>
                        </a:lnSpc>
                        <a:spcBef>
                          <a:spcPts val="1025"/>
                        </a:spcBef>
                        <a:tabLst>
                          <a:tab pos="337820" algn="l"/>
                        </a:tabLst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4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本地网关快速响应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93675" algn="l" rtl="0" eaLnBrk="0">
                        <a:lnSpc>
                          <a:spcPct val="89000"/>
                        </a:lnSpc>
                        <a:spcBef>
                          <a:spcPts val="1025"/>
                        </a:spcBef>
                        <a:tabLst>
                          <a:tab pos="337820" algn="l"/>
                        </a:tabLst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多模态综合感知，交叉确认避免误报、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漏报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735" algn="l" rtl="0" eaLnBrk="0">
                        <a:lnSpc>
                          <a:spcPct val="91000"/>
                        </a:lnSpc>
                        <a:spcBef>
                          <a:spcPts val="430"/>
                        </a:spcBef>
                      </a:pP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工业企业</a:t>
                      </a:r>
                      <a:r>
                        <a:rPr sz="14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                    </a:t>
                      </a: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化工园区 、科技园区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、物流园区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9085" algn="l" rtl="0" eaLnBrk="0">
                        <a:lnSpc>
                          <a:spcPct val="89000"/>
                        </a:lnSpc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中小制造企业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22" name="picture 6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61940" y="4780339"/>
            <a:ext cx="143894" cy="130878"/>
          </a:xfrm>
          <a:prstGeom prst="rect">
            <a:avLst/>
          </a:prstGeom>
        </p:spPr>
      </p:pic>
      <p:pic>
        <p:nvPicPr>
          <p:cNvPr id="624" name="picture 6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61940" y="4460299"/>
            <a:ext cx="143894" cy="130878"/>
          </a:xfrm>
          <a:prstGeom prst="rect">
            <a:avLst/>
          </a:prstGeom>
        </p:spPr>
      </p:pic>
      <p:pic>
        <p:nvPicPr>
          <p:cNvPr id="626" name="picture 6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61940" y="4140258"/>
            <a:ext cx="143894" cy="130878"/>
          </a:xfrm>
          <a:prstGeom prst="rect">
            <a:avLst/>
          </a:prstGeom>
        </p:spPr>
      </p:pic>
      <p:grpSp>
        <p:nvGrpSpPr>
          <p:cNvPr id="40" name="group 40"/>
          <p:cNvGrpSpPr/>
          <p:nvPr/>
        </p:nvGrpSpPr>
        <p:grpSpPr>
          <a:xfrm rot="21600000">
            <a:off x="2598674" y="2929636"/>
            <a:ext cx="193547" cy="217042"/>
            <a:chOff x="0" y="0"/>
            <a:chExt cx="193547" cy="217042"/>
          </a:xfrm>
        </p:grpSpPr>
        <p:sp>
          <p:nvSpPr>
            <p:cNvPr id="628" name="path 628"/>
            <p:cNvSpPr/>
            <p:nvPr/>
          </p:nvSpPr>
          <p:spPr>
            <a:xfrm>
              <a:off x="0" y="0"/>
              <a:ext cx="193547" cy="217042"/>
            </a:xfrm>
            <a:custGeom>
              <a:avLst/>
              <a:gdLst/>
              <a:ahLst/>
              <a:cxnLst/>
              <a:rect l="0" t="0" r="0" b="0"/>
              <a:pathLst>
                <a:path w="304" h="341">
                  <a:moveTo>
                    <a:pt x="0" y="122"/>
                  </a:moveTo>
                  <a:lnTo>
                    <a:pt x="103" y="122"/>
                  </a:lnTo>
                  <a:lnTo>
                    <a:pt x="103" y="0"/>
                  </a:lnTo>
                  <a:lnTo>
                    <a:pt x="201" y="0"/>
                  </a:lnTo>
                  <a:lnTo>
                    <a:pt x="201" y="122"/>
                  </a:lnTo>
                  <a:lnTo>
                    <a:pt x="304" y="122"/>
                  </a:lnTo>
                  <a:lnTo>
                    <a:pt x="304" y="219"/>
                  </a:lnTo>
                  <a:lnTo>
                    <a:pt x="201" y="219"/>
                  </a:lnTo>
                  <a:lnTo>
                    <a:pt x="201" y="341"/>
                  </a:lnTo>
                  <a:lnTo>
                    <a:pt x="103" y="341"/>
                  </a:lnTo>
                  <a:lnTo>
                    <a:pt x="103" y="219"/>
                  </a:lnTo>
                  <a:lnTo>
                    <a:pt x="0" y="219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A6A6A6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30" name="path 630"/>
            <p:cNvSpPr/>
            <p:nvPr/>
          </p:nvSpPr>
          <p:spPr>
            <a:xfrm>
              <a:off x="0" y="71246"/>
              <a:ext cx="193547" cy="74676"/>
            </a:xfrm>
            <a:custGeom>
              <a:avLst/>
              <a:gdLst/>
              <a:ahLst/>
              <a:cxnLst/>
              <a:rect l="0" t="0" r="0" b="0"/>
              <a:pathLst>
                <a:path w="304" h="117">
                  <a:moveTo>
                    <a:pt x="0" y="10"/>
                  </a:moveTo>
                  <a:lnTo>
                    <a:pt x="103" y="10"/>
                  </a:lnTo>
                  <a:moveTo>
                    <a:pt x="201" y="10"/>
                  </a:moveTo>
                  <a:lnTo>
                    <a:pt x="304" y="10"/>
                  </a:lnTo>
                  <a:moveTo>
                    <a:pt x="304" y="107"/>
                  </a:moveTo>
                  <a:lnTo>
                    <a:pt x="201" y="107"/>
                  </a:lnTo>
                  <a:moveTo>
                    <a:pt x="103" y="107"/>
                  </a:moveTo>
                  <a:lnTo>
                    <a:pt x="0" y="107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632" name="picture 6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023989" y="1039748"/>
            <a:ext cx="2432177" cy="2626105"/>
          </a:xfrm>
          <a:prstGeom prst="rect">
            <a:avLst/>
          </a:prstGeom>
        </p:spPr>
      </p:pic>
      <p:pic>
        <p:nvPicPr>
          <p:cNvPr id="634" name="picture 6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567926" y="1039748"/>
            <a:ext cx="2393950" cy="2626105"/>
          </a:xfrm>
          <a:prstGeom prst="rect">
            <a:avLst/>
          </a:prstGeom>
        </p:spPr>
      </p:pic>
      <p:pic>
        <p:nvPicPr>
          <p:cNvPr id="636" name="picture 6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015861" y="3759949"/>
            <a:ext cx="2440305" cy="2565780"/>
          </a:xfrm>
          <a:prstGeom prst="rect">
            <a:avLst/>
          </a:prstGeom>
        </p:spPr>
      </p:pic>
      <p:pic>
        <p:nvPicPr>
          <p:cNvPr id="638" name="picture 6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567926" y="3759949"/>
            <a:ext cx="2418206" cy="2565780"/>
          </a:xfrm>
          <a:prstGeom prst="rect">
            <a:avLst/>
          </a:prstGeom>
        </p:spPr>
      </p:pic>
      <p:sp>
        <p:nvSpPr>
          <p:cNvPr id="640" name="textbox 640"/>
          <p:cNvSpPr/>
          <p:nvPr/>
        </p:nvSpPr>
        <p:spPr>
          <a:xfrm>
            <a:off x="404394" y="317087"/>
            <a:ext cx="7200900" cy="2965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2000" b="1" kern="0" spc="-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2.3    安消联动本地部署，实现系统综合感知、快速响应（2</a:t>
            </a:r>
            <a:r>
              <a:rPr sz="2000" b="1" kern="0" spc="-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/3）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42" name="picture 6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35356" y="807667"/>
            <a:ext cx="11520043" cy="67235"/>
          </a:xfrm>
          <a:prstGeom prst="rect">
            <a:avLst/>
          </a:prstGeom>
        </p:spPr>
      </p:pic>
      <p:pic>
        <p:nvPicPr>
          <p:cNvPr id="644" name="picture 6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1115421" y="197815"/>
            <a:ext cx="748500" cy="527101"/>
          </a:xfrm>
          <a:prstGeom prst="rect">
            <a:avLst/>
          </a:prstGeom>
        </p:spPr>
      </p:pic>
      <p:sp>
        <p:nvSpPr>
          <p:cNvPr id="646" name="path 646"/>
          <p:cNvSpPr/>
          <p:nvPr/>
        </p:nvSpPr>
        <p:spPr>
          <a:xfrm>
            <a:off x="3978528" y="2615945"/>
            <a:ext cx="244221" cy="844550"/>
          </a:xfrm>
          <a:custGeom>
            <a:avLst/>
            <a:gdLst/>
            <a:ahLst/>
            <a:cxnLst/>
            <a:rect l="0" t="0" r="0" b="0"/>
            <a:pathLst>
              <a:path w="384" h="1330">
                <a:moveTo>
                  <a:pt x="369" y="1315"/>
                </a:moveTo>
                <a:cubicBezTo>
                  <a:pt x="271" y="1315"/>
                  <a:pt x="192" y="1301"/>
                  <a:pt x="192" y="1285"/>
                </a:cubicBezTo>
                <a:lnTo>
                  <a:pt x="192" y="694"/>
                </a:lnTo>
                <a:cubicBezTo>
                  <a:pt x="192" y="678"/>
                  <a:pt x="112" y="665"/>
                  <a:pt x="15" y="665"/>
                </a:cubicBezTo>
                <a:cubicBezTo>
                  <a:pt x="112" y="665"/>
                  <a:pt x="192" y="651"/>
                  <a:pt x="192" y="635"/>
                </a:cubicBezTo>
                <a:lnTo>
                  <a:pt x="192" y="44"/>
                </a:lnTo>
                <a:cubicBezTo>
                  <a:pt x="192" y="28"/>
                  <a:pt x="271" y="15"/>
                  <a:pt x="369" y="15"/>
                </a:cubicBezTo>
              </a:path>
            </a:pathLst>
          </a:custGeom>
          <a:noFill/>
          <a:ln w="19050" cap="flat">
            <a:solidFill>
              <a:srgbClr val="7F7F7F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48" name="textbox 648"/>
          <p:cNvSpPr/>
          <p:nvPr/>
        </p:nvSpPr>
        <p:spPr>
          <a:xfrm>
            <a:off x="11677476" y="6513677"/>
            <a:ext cx="222250" cy="2286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500" kern="0" spc="-40" dirty="0">
                <a:solidFill>
                  <a:srgbClr val="898989">
                    <a:alpha val="100000"/>
                  </a:srgbClr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19</a:t>
            </a:r>
            <a:endParaRPr sz="1500" dirty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  <p:sp>
        <p:nvSpPr>
          <p:cNvPr id="650" name="path 650"/>
          <p:cNvSpPr/>
          <p:nvPr/>
        </p:nvSpPr>
        <p:spPr>
          <a:xfrm>
            <a:off x="2664460" y="2923286"/>
            <a:ext cx="61976" cy="12700"/>
          </a:xfrm>
          <a:custGeom>
            <a:avLst/>
            <a:gdLst/>
            <a:ahLst/>
            <a:cxnLst/>
            <a:rect l="0" t="0" r="0" b="0"/>
            <a:pathLst>
              <a:path w="97" h="20">
                <a:moveTo>
                  <a:pt x="0" y="10"/>
                </a:moveTo>
                <a:lnTo>
                  <a:pt x="97" y="10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2" name="path 652"/>
          <p:cNvSpPr/>
          <p:nvPr/>
        </p:nvSpPr>
        <p:spPr>
          <a:xfrm>
            <a:off x="2664460" y="3140328"/>
            <a:ext cx="61976" cy="12700"/>
          </a:xfrm>
          <a:custGeom>
            <a:avLst/>
            <a:gdLst/>
            <a:ahLst/>
            <a:cxnLst/>
            <a:rect l="0" t="0" r="0" b="0"/>
            <a:pathLst>
              <a:path w="97" h="20">
                <a:moveTo>
                  <a:pt x="97" y="10"/>
                </a:moveTo>
                <a:lnTo>
                  <a:pt x="0" y="10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rect 654"/>
          <p:cNvSpPr/>
          <p:nvPr/>
        </p:nvSpPr>
        <p:spPr>
          <a:xfrm>
            <a:off x="154952" y="1018413"/>
            <a:ext cx="6760197" cy="5443956"/>
          </a:xfrm>
          <a:prstGeom prst="rect">
            <a:avLst/>
          </a:prstGeom>
          <a:solidFill>
            <a:srgbClr val="F2F2F2">
              <a:alpha val="64705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656" name="table 656"/>
          <p:cNvGraphicFramePr>
            <a:graphicFrameLocks noGrp="1"/>
          </p:cNvGraphicFramePr>
          <p:nvPr/>
        </p:nvGraphicFramePr>
        <p:xfrm>
          <a:off x="150190" y="1013650"/>
          <a:ext cx="6769100" cy="5453380"/>
        </p:xfrm>
        <a:graphic>
          <a:graphicData uri="http://schemas.openxmlformats.org/drawingml/2006/table">
            <a:tbl>
              <a:tblPr/>
              <a:tblGrid>
                <a:gridCol w="743584"/>
                <a:gridCol w="1052830"/>
                <a:gridCol w="942975"/>
                <a:gridCol w="730884"/>
                <a:gridCol w="382270"/>
                <a:gridCol w="2916554"/>
              </a:tblGrid>
              <a:tr h="1198880"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559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客户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74320" algn="l" rtl="0" eaLnBrk="0">
                        <a:lnSpc>
                          <a:spcPct val="89000"/>
                        </a:lnSpc>
                        <a:spcBef>
                          <a:spcPts val="1025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痛点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4955" algn="l" rtl="0" eaLnBrk="0">
                        <a:lnSpc>
                          <a:spcPct val="89000"/>
                        </a:lnSpc>
                        <a:spcBef>
                          <a:spcPts val="425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75590" algn="l" rtl="0" eaLnBrk="0">
                        <a:lnSpc>
                          <a:spcPct val="89000"/>
                        </a:lnSpc>
                        <a:spcBef>
                          <a:spcPts val="1025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组合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5590" algn="l" rtl="0" eaLnBrk="0">
                        <a:lnSpc>
                          <a:spcPct val="89000"/>
                        </a:lnSpc>
                        <a:spcBef>
                          <a:spcPts val="425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方案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75590" algn="l" rtl="0" eaLnBrk="0">
                        <a:lnSpc>
                          <a:spcPct val="89000"/>
                        </a:lnSpc>
                        <a:spcBef>
                          <a:spcPts val="1025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优势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6860" algn="l" rtl="0" eaLnBrk="0">
                        <a:lnSpc>
                          <a:spcPct val="89000"/>
                        </a:lnSpc>
                        <a:spcBef>
                          <a:spcPts val="430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典型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5590" algn="l" rtl="0" eaLnBrk="0">
                        <a:lnSpc>
                          <a:spcPct val="89000"/>
                        </a:lnSpc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客户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098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企业本地部署其他大模型应用，</a:t>
                      </a:r>
                      <a:r>
                        <a:rPr sz="1400" kern="0" spc="-2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IT门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槛高，成本较大；线上使用大模型，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62890" algn="l" rtl="0" eaLnBrk="0">
                        <a:lnSpc>
                          <a:spcPts val="2520"/>
                        </a:lnSpc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安全风险较大，无更多个性化操作。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48460">
                <a:tc v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3030" algn="l" rtl="0" eaLnBrk="0">
                        <a:lnSpc>
                          <a:spcPct val="89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高阶版网关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4475" algn="l" rtl="0" eaLnBrk="0">
                        <a:lnSpc>
                          <a:spcPct val="89000"/>
                        </a:lnSpc>
                        <a:tabLst>
                          <a:tab pos="388620" algn="l"/>
                        </a:tabLst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DS 7b/14b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模型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140" algn="l" rtl="0" eaLnBrk="0">
                        <a:lnSpc>
                          <a:spcPct val="89000"/>
                        </a:lnSpc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本地知识库</a:t>
                      </a:r>
                      <a:r>
                        <a:rPr sz="14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思维导图  生成代码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3505" indent="14605" algn="l" rtl="0" eaLnBrk="0">
                        <a:lnSpc>
                          <a:spcPct val="206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PPT助手     辅助教学   文案校对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合同审阅    医疗辅助   客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服助手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855">
                <a:tc v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797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  <a:tabLst>
                          <a:tab pos="411480" algn="l"/>
                        </a:tabLst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快速建立本地知识库，提高数据检索效率，实现数据不出域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67970" algn="l" rtl="0" eaLnBrk="0">
                        <a:lnSpc>
                          <a:spcPct val="89000"/>
                        </a:lnSpc>
                        <a:spcBef>
                          <a:spcPts val="1025"/>
                        </a:spcBef>
                        <a:tabLst>
                          <a:tab pos="411480" algn="l"/>
                        </a:tabLst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4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7b/14b</a:t>
                      </a:r>
                      <a:r>
                        <a:rPr sz="1400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DS模型按需部署，性价比最高的本地部署方案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7970" algn="l" rtl="0" eaLnBrk="0">
                        <a:lnSpc>
                          <a:spcPct val="89000"/>
                        </a:lnSpc>
                        <a:tabLst>
                          <a:tab pos="411480" algn="l"/>
                        </a:tabLst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叠加安全大脑及本地存储可保证数据加密传输与存储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6185">
                <a:tc vMerge="1"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8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97205" algn="l" rtl="0" eaLnBrk="0">
                        <a:lnSpc>
                          <a:spcPct val="89000"/>
                        </a:lnSpc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电商公司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88950" algn="l" rtl="0" eaLnBrk="0">
                        <a:lnSpc>
                          <a:spcPct val="89000"/>
                        </a:lnSpc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企事业单位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8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17855" algn="l" rtl="0" eaLnBrk="0">
                        <a:lnSpc>
                          <a:spcPct val="89000"/>
                        </a:lnSpc>
                      </a:pP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科技园区、孵化园区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642620" algn="l" rtl="0" eaLnBrk="0">
                        <a:lnSpc>
                          <a:spcPts val="2520"/>
                        </a:lnSpc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融媒体中心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58" name="picture 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61940" y="4780339"/>
            <a:ext cx="143894" cy="130878"/>
          </a:xfrm>
          <a:prstGeom prst="rect">
            <a:avLst/>
          </a:prstGeom>
        </p:spPr>
      </p:pic>
      <p:pic>
        <p:nvPicPr>
          <p:cNvPr id="660" name="picture 6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61940" y="4460299"/>
            <a:ext cx="143894" cy="130878"/>
          </a:xfrm>
          <a:prstGeom prst="rect">
            <a:avLst/>
          </a:prstGeom>
        </p:spPr>
      </p:pic>
      <p:pic>
        <p:nvPicPr>
          <p:cNvPr id="662" name="picture 6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61940" y="4140258"/>
            <a:ext cx="143894" cy="130878"/>
          </a:xfrm>
          <a:prstGeom prst="rect">
            <a:avLst/>
          </a:prstGeom>
        </p:spPr>
      </p:pic>
      <p:grpSp>
        <p:nvGrpSpPr>
          <p:cNvPr id="42" name="group 42"/>
          <p:cNvGrpSpPr/>
          <p:nvPr/>
        </p:nvGrpSpPr>
        <p:grpSpPr>
          <a:xfrm rot="21600000">
            <a:off x="1998217" y="2923286"/>
            <a:ext cx="193421" cy="229742"/>
            <a:chOff x="0" y="0"/>
            <a:chExt cx="193421" cy="229742"/>
          </a:xfrm>
        </p:grpSpPr>
        <p:sp>
          <p:nvSpPr>
            <p:cNvPr id="664" name="path 664"/>
            <p:cNvSpPr/>
            <p:nvPr/>
          </p:nvSpPr>
          <p:spPr>
            <a:xfrm>
              <a:off x="0" y="6350"/>
              <a:ext cx="193421" cy="217042"/>
            </a:xfrm>
            <a:custGeom>
              <a:avLst/>
              <a:gdLst/>
              <a:ahLst/>
              <a:cxnLst/>
              <a:rect l="0" t="0" r="0" b="0"/>
              <a:pathLst>
                <a:path w="304" h="341">
                  <a:moveTo>
                    <a:pt x="0" y="122"/>
                  </a:moveTo>
                  <a:lnTo>
                    <a:pt x="103" y="122"/>
                  </a:lnTo>
                  <a:lnTo>
                    <a:pt x="103" y="0"/>
                  </a:lnTo>
                  <a:lnTo>
                    <a:pt x="201" y="0"/>
                  </a:lnTo>
                  <a:lnTo>
                    <a:pt x="201" y="122"/>
                  </a:lnTo>
                  <a:lnTo>
                    <a:pt x="304" y="122"/>
                  </a:lnTo>
                  <a:lnTo>
                    <a:pt x="304" y="219"/>
                  </a:lnTo>
                  <a:lnTo>
                    <a:pt x="201" y="219"/>
                  </a:lnTo>
                  <a:lnTo>
                    <a:pt x="201" y="341"/>
                  </a:lnTo>
                  <a:lnTo>
                    <a:pt x="103" y="341"/>
                  </a:lnTo>
                  <a:lnTo>
                    <a:pt x="103" y="219"/>
                  </a:lnTo>
                  <a:lnTo>
                    <a:pt x="0" y="219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A6A6A6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66" name="path 666"/>
            <p:cNvSpPr/>
            <p:nvPr/>
          </p:nvSpPr>
          <p:spPr>
            <a:xfrm>
              <a:off x="0" y="0"/>
              <a:ext cx="193421" cy="229742"/>
            </a:xfrm>
            <a:custGeom>
              <a:avLst/>
              <a:gdLst/>
              <a:ahLst/>
              <a:cxnLst/>
              <a:rect l="0" t="0" r="0" b="0"/>
              <a:pathLst>
                <a:path w="304" h="361">
                  <a:moveTo>
                    <a:pt x="0" y="132"/>
                  </a:moveTo>
                  <a:lnTo>
                    <a:pt x="103" y="132"/>
                  </a:lnTo>
                  <a:moveTo>
                    <a:pt x="103" y="10"/>
                  </a:moveTo>
                  <a:lnTo>
                    <a:pt x="201" y="10"/>
                  </a:lnTo>
                  <a:moveTo>
                    <a:pt x="201" y="132"/>
                  </a:moveTo>
                  <a:lnTo>
                    <a:pt x="304" y="132"/>
                  </a:lnTo>
                  <a:moveTo>
                    <a:pt x="304" y="229"/>
                  </a:moveTo>
                  <a:lnTo>
                    <a:pt x="201" y="229"/>
                  </a:lnTo>
                  <a:moveTo>
                    <a:pt x="201" y="351"/>
                  </a:moveTo>
                  <a:lnTo>
                    <a:pt x="103" y="351"/>
                  </a:lnTo>
                  <a:moveTo>
                    <a:pt x="103" y="229"/>
                  </a:moveTo>
                  <a:lnTo>
                    <a:pt x="0" y="229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668" name="picture 6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016115" y="1177163"/>
            <a:ext cx="2561081" cy="5068823"/>
          </a:xfrm>
          <a:prstGeom prst="rect">
            <a:avLst/>
          </a:prstGeom>
        </p:spPr>
      </p:pic>
      <p:pic>
        <p:nvPicPr>
          <p:cNvPr id="670" name="picture 6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682098" y="1177163"/>
            <a:ext cx="2421382" cy="5068823"/>
          </a:xfrm>
          <a:prstGeom prst="rect">
            <a:avLst/>
          </a:prstGeom>
        </p:spPr>
      </p:pic>
      <p:sp>
        <p:nvSpPr>
          <p:cNvPr id="672" name="textbox 672"/>
          <p:cNvSpPr/>
          <p:nvPr/>
        </p:nvSpPr>
        <p:spPr>
          <a:xfrm>
            <a:off x="404394" y="317087"/>
            <a:ext cx="7455534" cy="2965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2000" b="1" kern="0" spc="-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2.3    企业大模型本地智能应用，提高检索效率，安全传输（3/3）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74" name="picture 6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35356" y="807667"/>
            <a:ext cx="11520043" cy="67235"/>
          </a:xfrm>
          <a:prstGeom prst="rect">
            <a:avLst/>
          </a:prstGeom>
        </p:spPr>
      </p:pic>
      <p:pic>
        <p:nvPicPr>
          <p:cNvPr id="676" name="picture 6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115421" y="197815"/>
            <a:ext cx="748500" cy="527101"/>
          </a:xfrm>
          <a:prstGeom prst="rect">
            <a:avLst/>
          </a:prstGeom>
        </p:spPr>
      </p:pic>
      <p:sp>
        <p:nvSpPr>
          <p:cNvPr id="678" name="path 678"/>
          <p:cNvSpPr/>
          <p:nvPr/>
        </p:nvSpPr>
        <p:spPr>
          <a:xfrm>
            <a:off x="3655059" y="2607310"/>
            <a:ext cx="244221" cy="844422"/>
          </a:xfrm>
          <a:custGeom>
            <a:avLst/>
            <a:gdLst/>
            <a:ahLst/>
            <a:cxnLst/>
            <a:rect l="0" t="0" r="0" b="0"/>
            <a:pathLst>
              <a:path w="384" h="1329">
                <a:moveTo>
                  <a:pt x="369" y="1314"/>
                </a:moveTo>
                <a:cubicBezTo>
                  <a:pt x="271" y="1314"/>
                  <a:pt x="192" y="1301"/>
                  <a:pt x="192" y="1285"/>
                </a:cubicBezTo>
                <a:lnTo>
                  <a:pt x="192" y="694"/>
                </a:lnTo>
                <a:cubicBezTo>
                  <a:pt x="192" y="677"/>
                  <a:pt x="112" y="664"/>
                  <a:pt x="15" y="664"/>
                </a:cubicBezTo>
                <a:cubicBezTo>
                  <a:pt x="112" y="664"/>
                  <a:pt x="192" y="651"/>
                  <a:pt x="192" y="635"/>
                </a:cubicBezTo>
                <a:lnTo>
                  <a:pt x="192" y="44"/>
                </a:lnTo>
                <a:cubicBezTo>
                  <a:pt x="192" y="28"/>
                  <a:pt x="271" y="15"/>
                  <a:pt x="369" y="15"/>
                </a:cubicBezTo>
              </a:path>
            </a:pathLst>
          </a:custGeom>
          <a:noFill/>
          <a:ln w="19050" cap="flat">
            <a:solidFill>
              <a:srgbClr val="7F7F7F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80" name="textbox 680"/>
          <p:cNvSpPr/>
          <p:nvPr/>
        </p:nvSpPr>
        <p:spPr>
          <a:xfrm>
            <a:off x="11654775" y="6513677"/>
            <a:ext cx="245109" cy="2286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500" kern="0" spc="20" dirty="0">
                <a:solidFill>
                  <a:srgbClr val="898989">
                    <a:alpha val="100000"/>
                  </a:srgbClr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20</a:t>
            </a:r>
            <a:endParaRPr sz="1500" dirty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1600000">
            <a:off x="4136135" y="2708084"/>
            <a:ext cx="8055736" cy="4134690"/>
            <a:chOff x="0" y="0"/>
            <a:chExt cx="8055736" cy="4134690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8055736" cy="4134690"/>
            </a:xfrm>
            <a:prstGeom prst="rect">
              <a:avLst/>
            </a:prstGeom>
          </p:spPr>
        </p:pic>
        <p:sp>
          <p:nvSpPr>
            <p:cNvPr id="34" name="textbox 34"/>
            <p:cNvSpPr/>
            <p:nvPr/>
          </p:nvSpPr>
          <p:spPr>
            <a:xfrm>
              <a:off x="-12700" y="-12700"/>
              <a:ext cx="8081644" cy="416052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5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370965" algn="l" rtl="0" eaLnBrk="0">
                <a:lnSpc>
                  <a:spcPct val="89000"/>
                </a:lnSpc>
              </a:pPr>
              <a:r>
                <a:rPr sz="2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场景化方案分析</a:t>
              </a:r>
              <a:endParaRPr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1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523365" algn="l" rtl="0" eaLnBrk="0">
                <a:lnSpc>
                  <a:spcPct val="89000"/>
                </a:lnSpc>
                <a:spcBef>
                  <a:spcPts val="720"/>
                </a:spcBef>
              </a:pPr>
              <a:r>
                <a:rPr sz="2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行业细分推介</a:t>
              </a:r>
              <a:endParaRPr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7000"/>
                </a:lnSpc>
              </a:pPr>
              <a:endParaRPr sz="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690485" algn="l" rtl="0" eaLnBrk="0">
                <a:lnSpc>
                  <a:spcPct val="87000"/>
                </a:lnSpc>
              </a:pPr>
              <a:r>
                <a:rPr sz="1400" kern="0" spc="-20" dirty="0">
                  <a:solidFill>
                    <a:srgbClr val="898989">
                      <a:alpha val="100000"/>
                    </a:srgb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rPr>
                <a:t>3</a:t>
              </a:r>
              <a:endParaRPr sz="140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endParaRPr>
            </a:p>
          </p:txBody>
        </p:sp>
      </p:grpSp>
      <p:sp>
        <p:nvSpPr>
          <p:cNvPr id="36" name="textbox 36"/>
          <p:cNvSpPr/>
          <p:nvPr/>
        </p:nvSpPr>
        <p:spPr>
          <a:xfrm>
            <a:off x="4136135" y="1719389"/>
            <a:ext cx="4843779" cy="716280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61745" algn="l" rtl="0" eaLnBrk="0">
              <a:lnSpc>
                <a:spcPct val="89000"/>
              </a:lnSpc>
              <a:spcBef>
                <a:spcPts val="5"/>
              </a:spcBef>
            </a:pPr>
            <a:r>
              <a:rPr sz="2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标准ICT业务概述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74637" y="358101"/>
            <a:ext cx="2114550" cy="59375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21600000">
            <a:off x="3165729" y="3662933"/>
            <a:ext cx="766699" cy="716026"/>
            <a:chOff x="0" y="0"/>
            <a:chExt cx="766699" cy="716026"/>
          </a:xfrm>
        </p:grpSpPr>
        <p:sp>
          <p:nvSpPr>
            <p:cNvPr id="40" name="path 40"/>
            <p:cNvSpPr/>
            <p:nvPr/>
          </p:nvSpPr>
          <p:spPr>
            <a:xfrm>
              <a:off x="0" y="0"/>
              <a:ext cx="766699" cy="716026"/>
            </a:xfrm>
            <a:custGeom>
              <a:avLst/>
              <a:gdLst/>
              <a:ahLst/>
              <a:cxnLst/>
              <a:rect l="0" t="0" r="0" b="0"/>
              <a:pathLst>
                <a:path w="1207" h="1127">
                  <a:moveTo>
                    <a:pt x="1207" y="0"/>
                  </a:moveTo>
                  <a:lnTo>
                    <a:pt x="603" y="0"/>
                  </a:lnTo>
                  <a:cubicBezTo>
                    <a:pt x="270" y="0"/>
                    <a:pt x="0" y="252"/>
                    <a:pt x="0" y="563"/>
                  </a:cubicBezTo>
                  <a:cubicBezTo>
                    <a:pt x="0" y="875"/>
                    <a:pt x="270" y="1127"/>
                    <a:pt x="603" y="1127"/>
                  </a:cubicBezTo>
                  <a:lnTo>
                    <a:pt x="1207" y="1127"/>
                  </a:lnTo>
                  <a:lnTo>
                    <a:pt x="1207" y="0"/>
                  </a:lnTo>
                  <a:close/>
                </a:path>
              </a:pathLst>
            </a:custGeom>
            <a:solidFill>
              <a:srgbClr val="BFBFB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textbox 42"/>
            <p:cNvSpPr/>
            <p:nvPr/>
          </p:nvSpPr>
          <p:spPr>
            <a:xfrm>
              <a:off x="-12700" y="-12700"/>
              <a:ext cx="792480" cy="77850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6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07340" algn="l" rtl="0" eaLnBrk="0">
                <a:lnSpc>
                  <a:spcPct val="79000"/>
                </a:lnSpc>
              </a:pPr>
              <a:r>
                <a:rPr sz="2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三</a:t>
              </a:r>
              <a:endParaRPr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21600000">
            <a:off x="3165475" y="2708782"/>
            <a:ext cx="766826" cy="715899"/>
            <a:chOff x="0" y="0"/>
            <a:chExt cx="766826" cy="715899"/>
          </a:xfrm>
        </p:grpSpPr>
        <p:sp>
          <p:nvSpPr>
            <p:cNvPr id="44" name="path 44"/>
            <p:cNvSpPr/>
            <p:nvPr/>
          </p:nvSpPr>
          <p:spPr>
            <a:xfrm>
              <a:off x="0" y="0"/>
              <a:ext cx="766826" cy="715899"/>
            </a:xfrm>
            <a:custGeom>
              <a:avLst/>
              <a:gdLst/>
              <a:ahLst/>
              <a:cxnLst/>
              <a:rect l="0" t="0" r="0" b="0"/>
              <a:pathLst>
                <a:path w="1207" h="1127">
                  <a:moveTo>
                    <a:pt x="1207" y="0"/>
                  </a:moveTo>
                  <a:lnTo>
                    <a:pt x="603" y="0"/>
                  </a:lnTo>
                  <a:cubicBezTo>
                    <a:pt x="270" y="0"/>
                    <a:pt x="0" y="252"/>
                    <a:pt x="0" y="563"/>
                  </a:cubicBezTo>
                  <a:cubicBezTo>
                    <a:pt x="0" y="875"/>
                    <a:pt x="270" y="1127"/>
                    <a:pt x="603" y="1127"/>
                  </a:cubicBezTo>
                  <a:lnTo>
                    <a:pt x="1207" y="1127"/>
                  </a:lnTo>
                  <a:lnTo>
                    <a:pt x="1207" y="0"/>
                  </a:lnTo>
                  <a:close/>
                </a:path>
              </a:pathLst>
            </a:custGeom>
            <a:solidFill>
              <a:srgbClr val="BFBFB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6" name="textbox 46"/>
            <p:cNvSpPr/>
            <p:nvPr/>
          </p:nvSpPr>
          <p:spPr>
            <a:xfrm>
              <a:off x="-12700" y="-12700"/>
              <a:ext cx="792480" cy="78740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6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08610" algn="l" rtl="0" eaLnBrk="0">
                <a:lnSpc>
                  <a:spcPct val="76000"/>
                </a:lnSpc>
              </a:pPr>
              <a:r>
                <a:rPr sz="2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二</a:t>
              </a:r>
              <a:endParaRPr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21600000">
            <a:off x="3165475" y="1718817"/>
            <a:ext cx="766826" cy="715898"/>
            <a:chOff x="0" y="0"/>
            <a:chExt cx="766826" cy="715898"/>
          </a:xfrm>
        </p:grpSpPr>
        <p:sp>
          <p:nvSpPr>
            <p:cNvPr id="48" name="path 48"/>
            <p:cNvSpPr/>
            <p:nvPr/>
          </p:nvSpPr>
          <p:spPr>
            <a:xfrm>
              <a:off x="0" y="0"/>
              <a:ext cx="766826" cy="715898"/>
            </a:xfrm>
            <a:custGeom>
              <a:avLst/>
              <a:gdLst/>
              <a:ahLst/>
              <a:cxnLst/>
              <a:rect l="0" t="0" r="0" b="0"/>
              <a:pathLst>
                <a:path w="1207" h="1127">
                  <a:moveTo>
                    <a:pt x="1207" y="0"/>
                  </a:moveTo>
                  <a:lnTo>
                    <a:pt x="603" y="0"/>
                  </a:lnTo>
                  <a:cubicBezTo>
                    <a:pt x="270" y="0"/>
                    <a:pt x="0" y="252"/>
                    <a:pt x="0" y="563"/>
                  </a:cubicBezTo>
                  <a:cubicBezTo>
                    <a:pt x="0" y="875"/>
                    <a:pt x="270" y="1127"/>
                    <a:pt x="603" y="1127"/>
                  </a:cubicBezTo>
                  <a:lnTo>
                    <a:pt x="1207" y="1127"/>
                  </a:lnTo>
                  <a:lnTo>
                    <a:pt x="1207" y="0"/>
                  </a:ln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" name="textbox 50"/>
            <p:cNvSpPr/>
            <p:nvPr/>
          </p:nvSpPr>
          <p:spPr>
            <a:xfrm>
              <a:off x="-12700" y="-12700"/>
              <a:ext cx="792480" cy="76136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91160" algn="l" rtl="0" eaLnBrk="0">
                <a:lnSpc>
                  <a:spcPts val="515"/>
                </a:lnSpc>
                <a:spcBef>
                  <a:spcPts val="5"/>
                </a:spcBef>
              </a:pPr>
              <a:r>
                <a:rPr sz="300" b="1" kern="0" spc="20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一</a:t>
              </a:r>
              <a:endParaRPr sz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picture 6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605523" y="2748023"/>
            <a:ext cx="5586348" cy="4094751"/>
          </a:xfrm>
          <a:prstGeom prst="rect">
            <a:avLst/>
          </a:prstGeom>
        </p:spPr>
      </p:pic>
      <p:sp>
        <p:nvSpPr>
          <p:cNvPr id="684" name="textbox 684"/>
          <p:cNvSpPr/>
          <p:nvPr/>
        </p:nvSpPr>
        <p:spPr>
          <a:xfrm>
            <a:off x="4136135" y="1439608"/>
            <a:ext cx="4843779" cy="716280"/>
          </a:xfrm>
          <a:prstGeom prst="rect">
            <a:avLst/>
          </a:prstGeom>
          <a:solidFill>
            <a:srgbClr val="BFBFB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61745" algn="l" rtl="0" eaLnBrk="0">
              <a:lnSpc>
                <a:spcPct val="89000"/>
              </a:lnSpc>
              <a:spcBef>
                <a:spcPts val="5"/>
              </a:spcBef>
            </a:pPr>
            <a:r>
              <a:rPr sz="2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标准ICT业务概述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86" name="textbox 686"/>
          <p:cNvSpPr/>
          <p:nvPr/>
        </p:nvSpPr>
        <p:spPr>
          <a:xfrm>
            <a:off x="4136135" y="2428303"/>
            <a:ext cx="4843779" cy="716280"/>
          </a:xfrm>
          <a:prstGeom prst="rect">
            <a:avLst/>
          </a:prstGeom>
          <a:solidFill>
            <a:srgbClr val="BFBFB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58265" algn="l" rtl="0" eaLnBrk="0">
              <a:lnSpc>
                <a:spcPct val="89000"/>
              </a:lnSpc>
              <a:spcBef>
                <a:spcPts val="5"/>
              </a:spcBef>
            </a:pPr>
            <a:r>
              <a:rPr sz="2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场景化方案分析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88" name="textbox 688"/>
          <p:cNvSpPr/>
          <p:nvPr/>
        </p:nvSpPr>
        <p:spPr>
          <a:xfrm>
            <a:off x="4136263" y="3383216"/>
            <a:ext cx="4843779" cy="716280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10665" algn="l" rtl="0" eaLnBrk="0">
              <a:lnSpc>
                <a:spcPct val="89000"/>
              </a:lnSpc>
              <a:spcBef>
                <a:spcPts val="5"/>
              </a:spcBef>
            </a:pPr>
            <a:r>
              <a:rPr sz="2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行业细分推介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90" name="textbox 690"/>
          <p:cNvSpPr/>
          <p:nvPr/>
        </p:nvSpPr>
        <p:spPr>
          <a:xfrm>
            <a:off x="5205933" y="4287392"/>
            <a:ext cx="2570479" cy="7334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   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工业互联网-定位特点，切入方案</a:t>
            </a:r>
            <a:endParaRPr sz="12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marL="12700" algn="l" rtl="0" eaLnBrk="0">
              <a:lnSpc>
                <a:spcPct val="87000"/>
              </a:lnSpc>
              <a:spcBef>
                <a:spcPts val="91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交通物流-提升运作效率</a:t>
            </a:r>
            <a:endParaRPr sz="12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algn="l" rtl="0" eaLnBrk="0">
              <a:lnSpc>
                <a:spcPct val="108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  <a:spcBef>
                <a:spcPts val="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   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商业客户-紧跟数字化，助力运营</a:t>
            </a:r>
            <a:endParaRPr sz="12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pic>
        <p:nvPicPr>
          <p:cNvPr id="692" name="picture 6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74637" y="358101"/>
            <a:ext cx="2114550" cy="593751"/>
          </a:xfrm>
          <a:prstGeom prst="rect">
            <a:avLst/>
          </a:prstGeom>
        </p:spPr>
      </p:pic>
      <p:grpSp>
        <p:nvGrpSpPr>
          <p:cNvPr id="44" name="group 44"/>
          <p:cNvGrpSpPr/>
          <p:nvPr/>
        </p:nvGrpSpPr>
        <p:grpSpPr>
          <a:xfrm rot="21600000">
            <a:off x="3165729" y="3383152"/>
            <a:ext cx="766699" cy="716026"/>
            <a:chOff x="0" y="0"/>
            <a:chExt cx="766699" cy="716026"/>
          </a:xfrm>
        </p:grpSpPr>
        <p:sp>
          <p:nvSpPr>
            <p:cNvPr id="694" name="path 694"/>
            <p:cNvSpPr/>
            <p:nvPr/>
          </p:nvSpPr>
          <p:spPr>
            <a:xfrm>
              <a:off x="0" y="0"/>
              <a:ext cx="766699" cy="716026"/>
            </a:xfrm>
            <a:custGeom>
              <a:avLst/>
              <a:gdLst/>
              <a:ahLst/>
              <a:cxnLst/>
              <a:rect l="0" t="0" r="0" b="0"/>
              <a:pathLst>
                <a:path w="1207" h="1127">
                  <a:moveTo>
                    <a:pt x="1207" y="0"/>
                  </a:moveTo>
                  <a:lnTo>
                    <a:pt x="603" y="0"/>
                  </a:lnTo>
                  <a:cubicBezTo>
                    <a:pt x="270" y="0"/>
                    <a:pt x="0" y="252"/>
                    <a:pt x="0" y="563"/>
                  </a:cubicBezTo>
                  <a:cubicBezTo>
                    <a:pt x="0" y="875"/>
                    <a:pt x="270" y="1127"/>
                    <a:pt x="603" y="1127"/>
                  </a:cubicBezTo>
                  <a:lnTo>
                    <a:pt x="1207" y="1127"/>
                  </a:lnTo>
                  <a:lnTo>
                    <a:pt x="1207" y="0"/>
                  </a:ln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96" name="textbox 696"/>
            <p:cNvSpPr/>
            <p:nvPr/>
          </p:nvSpPr>
          <p:spPr>
            <a:xfrm>
              <a:off x="-12700" y="-12700"/>
              <a:ext cx="792480" cy="77850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6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07340" algn="l" rtl="0" eaLnBrk="0">
                <a:lnSpc>
                  <a:spcPct val="79000"/>
                </a:lnSpc>
              </a:pPr>
              <a:r>
                <a:rPr sz="2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三</a:t>
              </a:r>
              <a:endParaRPr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1600000">
            <a:off x="3165475" y="1439036"/>
            <a:ext cx="766826" cy="715899"/>
            <a:chOff x="0" y="0"/>
            <a:chExt cx="766826" cy="715899"/>
          </a:xfrm>
        </p:grpSpPr>
        <p:sp>
          <p:nvSpPr>
            <p:cNvPr id="698" name="path 698"/>
            <p:cNvSpPr/>
            <p:nvPr/>
          </p:nvSpPr>
          <p:spPr>
            <a:xfrm>
              <a:off x="0" y="0"/>
              <a:ext cx="766826" cy="715899"/>
            </a:xfrm>
            <a:custGeom>
              <a:avLst/>
              <a:gdLst/>
              <a:ahLst/>
              <a:cxnLst/>
              <a:rect l="0" t="0" r="0" b="0"/>
              <a:pathLst>
                <a:path w="1207" h="1127">
                  <a:moveTo>
                    <a:pt x="1207" y="0"/>
                  </a:moveTo>
                  <a:lnTo>
                    <a:pt x="603" y="0"/>
                  </a:lnTo>
                  <a:cubicBezTo>
                    <a:pt x="270" y="0"/>
                    <a:pt x="0" y="252"/>
                    <a:pt x="0" y="563"/>
                  </a:cubicBezTo>
                  <a:cubicBezTo>
                    <a:pt x="0" y="875"/>
                    <a:pt x="270" y="1127"/>
                    <a:pt x="603" y="1127"/>
                  </a:cubicBezTo>
                  <a:lnTo>
                    <a:pt x="1207" y="1127"/>
                  </a:lnTo>
                  <a:lnTo>
                    <a:pt x="1207" y="0"/>
                  </a:lnTo>
                  <a:close/>
                </a:path>
              </a:pathLst>
            </a:custGeom>
            <a:solidFill>
              <a:srgbClr val="BFBFB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00" name="textbox 700"/>
            <p:cNvSpPr/>
            <p:nvPr/>
          </p:nvSpPr>
          <p:spPr>
            <a:xfrm>
              <a:off x="-12700" y="-12700"/>
              <a:ext cx="792480" cy="76136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91160" algn="l" rtl="0" eaLnBrk="0">
                <a:lnSpc>
                  <a:spcPts val="515"/>
                </a:lnSpc>
                <a:spcBef>
                  <a:spcPts val="5"/>
                </a:spcBef>
              </a:pPr>
              <a:r>
                <a:rPr sz="300" b="1" kern="0" spc="20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一</a:t>
              </a:r>
              <a:endParaRPr sz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48" name="group 48"/>
          <p:cNvGrpSpPr/>
          <p:nvPr/>
        </p:nvGrpSpPr>
        <p:grpSpPr>
          <a:xfrm rot="21600000">
            <a:off x="3165475" y="2429001"/>
            <a:ext cx="766826" cy="715899"/>
            <a:chOff x="0" y="0"/>
            <a:chExt cx="766826" cy="715899"/>
          </a:xfrm>
        </p:grpSpPr>
        <p:sp>
          <p:nvSpPr>
            <p:cNvPr id="702" name="path 702"/>
            <p:cNvSpPr/>
            <p:nvPr/>
          </p:nvSpPr>
          <p:spPr>
            <a:xfrm>
              <a:off x="0" y="0"/>
              <a:ext cx="766826" cy="715899"/>
            </a:xfrm>
            <a:custGeom>
              <a:avLst/>
              <a:gdLst/>
              <a:ahLst/>
              <a:cxnLst/>
              <a:rect l="0" t="0" r="0" b="0"/>
              <a:pathLst>
                <a:path w="1207" h="1127">
                  <a:moveTo>
                    <a:pt x="1207" y="0"/>
                  </a:moveTo>
                  <a:lnTo>
                    <a:pt x="603" y="0"/>
                  </a:lnTo>
                  <a:cubicBezTo>
                    <a:pt x="270" y="0"/>
                    <a:pt x="0" y="252"/>
                    <a:pt x="0" y="563"/>
                  </a:cubicBezTo>
                  <a:cubicBezTo>
                    <a:pt x="0" y="875"/>
                    <a:pt x="270" y="1127"/>
                    <a:pt x="603" y="1127"/>
                  </a:cubicBezTo>
                  <a:lnTo>
                    <a:pt x="1207" y="1127"/>
                  </a:lnTo>
                  <a:lnTo>
                    <a:pt x="1207" y="0"/>
                  </a:lnTo>
                  <a:close/>
                </a:path>
              </a:pathLst>
            </a:custGeom>
            <a:solidFill>
              <a:srgbClr val="BFBFB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04" name="textbox 704"/>
            <p:cNvSpPr/>
            <p:nvPr/>
          </p:nvSpPr>
          <p:spPr>
            <a:xfrm>
              <a:off x="-12700" y="-12700"/>
              <a:ext cx="792480" cy="78740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6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08610" algn="l" rtl="0" eaLnBrk="0">
                <a:lnSpc>
                  <a:spcPct val="76000"/>
                </a:lnSpc>
              </a:pPr>
              <a:r>
                <a:rPr sz="2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二</a:t>
              </a:r>
              <a:endParaRPr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706" name="textbox 706"/>
          <p:cNvSpPr/>
          <p:nvPr/>
        </p:nvSpPr>
        <p:spPr>
          <a:xfrm>
            <a:off x="11803991" y="6576207"/>
            <a:ext cx="204470" cy="2114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400" kern="0" spc="-30" dirty="0">
                <a:solidFill>
                  <a:srgbClr val="898989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21</a:t>
            </a:r>
            <a:endParaRPr sz="14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rect 708"/>
          <p:cNvSpPr/>
          <p:nvPr/>
        </p:nvSpPr>
        <p:spPr>
          <a:xfrm>
            <a:off x="5595620" y="1085062"/>
            <a:ext cx="6248272" cy="5476748"/>
          </a:xfrm>
          <a:prstGeom prst="rect">
            <a:avLst/>
          </a:prstGeom>
          <a:solidFill>
            <a:srgbClr val="F2F2F2">
              <a:alpha val="70588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710" name="table 710"/>
          <p:cNvGraphicFramePr>
            <a:graphicFrameLocks noGrp="1"/>
          </p:cNvGraphicFramePr>
          <p:nvPr/>
        </p:nvGraphicFramePr>
        <p:xfrm>
          <a:off x="5727763" y="3163379"/>
          <a:ext cx="5972175" cy="1377314"/>
        </p:xfrm>
        <a:graphic>
          <a:graphicData uri="http://schemas.openxmlformats.org/drawingml/2006/table">
            <a:tbl>
              <a:tblPr/>
              <a:tblGrid>
                <a:gridCol w="1645920"/>
                <a:gridCol w="4326254"/>
              </a:tblGrid>
              <a:tr h="137731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22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2245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根据本地网“数字交通平台”及“智慧物流平台”客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户</a:t>
                      </a:r>
                      <a:endParaRPr sz="1400" dirty="0"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  <a:p>
                      <a:pPr marL="184785" indent="-3175" algn="l" rtl="0" eaLnBrk="0">
                        <a:lnSpc>
                          <a:spcPct val="153000"/>
                        </a:lnSpc>
                        <a:spcBef>
                          <a:spcPts val="10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分布情况，依据高阶版网关开工即用、高效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运维       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等功能优势融合个性化方案推进客户需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求建设。</a:t>
                      </a:r>
                      <a:endParaRPr sz="1400" dirty="0"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22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12" name="table 712"/>
          <p:cNvGraphicFramePr>
            <a:graphicFrameLocks noGrp="1"/>
          </p:cNvGraphicFramePr>
          <p:nvPr/>
        </p:nvGraphicFramePr>
        <p:xfrm>
          <a:off x="5727763" y="4933632"/>
          <a:ext cx="5972175" cy="1377314"/>
        </p:xfrm>
        <a:graphic>
          <a:graphicData uri="http://schemas.openxmlformats.org/drawingml/2006/table">
            <a:tbl>
              <a:tblPr/>
              <a:tblGrid>
                <a:gridCol w="1645920"/>
                <a:gridCol w="4326254"/>
              </a:tblGrid>
              <a:tr h="137731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22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0660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以专业市场、中小企业、商业园区企业等商客集</a:t>
                      </a:r>
                      <a:endParaRPr sz="1400" dirty="0"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  <a:p>
                      <a:pPr marL="182880" indent="-1270" algn="l" rtl="0" eaLnBrk="0">
                        <a:lnSpc>
                          <a:spcPct val="153000"/>
                        </a:lnSpc>
                        <a:spcBef>
                          <a:spcPts val="5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群客户为代表，在门店营销、企业宣传、客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户管       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理及成本管控方面融入高阶版应用优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势。</a:t>
                      </a:r>
                      <a:endParaRPr sz="1400" dirty="0"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22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14" name="table 714"/>
          <p:cNvGraphicFramePr>
            <a:graphicFrameLocks noGrp="1"/>
          </p:cNvGraphicFramePr>
          <p:nvPr/>
        </p:nvGraphicFramePr>
        <p:xfrm>
          <a:off x="5727763" y="1399095"/>
          <a:ext cx="5972175" cy="1377314"/>
        </p:xfrm>
        <a:graphic>
          <a:graphicData uri="http://schemas.openxmlformats.org/drawingml/2006/table">
            <a:tbl>
              <a:tblPr/>
              <a:tblGrid>
                <a:gridCol w="1646554"/>
                <a:gridCol w="4325620"/>
              </a:tblGrid>
              <a:tr h="137731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22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2245" algn="l" rtl="0" eaLnBrk="0">
                        <a:lnSpc>
                          <a:spcPct val="87000"/>
                        </a:lnSpc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基于园区客户工作属性，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从智慧办公、智能安防、</a:t>
                      </a:r>
                      <a:endParaRPr sz="1400" dirty="0"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  <a:p>
                      <a:pPr marL="194310" indent="-12065" algn="l" rtl="0" eaLnBrk="0">
                        <a:lnSpc>
                          <a:spcPct val="153000"/>
                        </a:lnSpc>
                        <a:spcBef>
                          <a:spcPts val="10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楼宇组网、视频汇聚等需求出发，由智慧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园区平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      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台做客户群分析，对应嵌入高阶版能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力方案。</a:t>
                      </a:r>
                      <a:endParaRPr sz="1400" dirty="0"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22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" name="path 716"/>
          <p:cNvSpPr/>
          <p:nvPr/>
        </p:nvSpPr>
        <p:spPr>
          <a:xfrm>
            <a:off x="4900929" y="1186815"/>
            <a:ext cx="577214" cy="4906352"/>
          </a:xfrm>
          <a:custGeom>
            <a:avLst/>
            <a:gdLst/>
            <a:ahLst/>
            <a:cxnLst/>
            <a:rect l="0" t="0" r="0" b="0"/>
            <a:pathLst>
              <a:path w="908" h="7726">
                <a:moveTo>
                  <a:pt x="30" y="30"/>
                </a:moveTo>
                <a:cubicBezTo>
                  <a:pt x="264" y="30"/>
                  <a:pt x="454" y="61"/>
                  <a:pt x="454" y="100"/>
                </a:cubicBezTo>
                <a:lnTo>
                  <a:pt x="454" y="3781"/>
                </a:lnTo>
                <a:cubicBezTo>
                  <a:pt x="454" y="3820"/>
                  <a:pt x="644" y="3852"/>
                  <a:pt x="878" y="3852"/>
                </a:cubicBezTo>
                <a:cubicBezTo>
                  <a:pt x="644" y="3852"/>
                  <a:pt x="454" y="3884"/>
                  <a:pt x="454" y="3923"/>
                </a:cubicBezTo>
                <a:lnTo>
                  <a:pt x="454" y="7625"/>
                </a:lnTo>
                <a:cubicBezTo>
                  <a:pt x="454" y="7664"/>
                  <a:pt x="264" y="7696"/>
                  <a:pt x="30" y="7696"/>
                </a:cubicBezTo>
              </a:path>
            </a:pathLst>
          </a:custGeom>
          <a:noFill/>
          <a:ln w="38100" cap="flat">
            <a:solidFill>
              <a:srgbClr val="A6A6A6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718" name="table 718"/>
          <p:cNvGraphicFramePr>
            <a:graphicFrameLocks noGrp="1"/>
          </p:cNvGraphicFramePr>
          <p:nvPr/>
        </p:nvGraphicFramePr>
        <p:xfrm>
          <a:off x="2556827" y="3500056"/>
          <a:ext cx="2214244" cy="1153795"/>
        </p:xfrm>
        <a:graphic>
          <a:graphicData uri="http://schemas.openxmlformats.org/drawingml/2006/table">
            <a:tbl>
              <a:tblPr>
                <a:solidFill>
                  <a:srgbClr val="F2F2F2"/>
                </a:solidFill>
              </a:tblPr>
              <a:tblGrid>
                <a:gridCol w="2214244"/>
              </a:tblGrid>
              <a:tr h="11442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7790" indent="1905" algn="l" rtl="0" eaLnBrk="0">
                        <a:lnSpc>
                          <a:spcPct val="128000"/>
                        </a:lnSpc>
                        <a:spcBef>
                          <a:spcPts val="5"/>
                        </a:spcBef>
                      </a:pPr>
                      <a:r>
                        <a:rPr sz="14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支持通过国标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NVR</a:t>
                      </a:r>
                      <a:r>
                        <a:rPr sz="14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完成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摄像头收编</a:t>
                      </a:r>
                      <a:r>
                        <a:rPr sz="14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，支持AI视频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4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分析</a:t>
                      </a:r>
                      <a:r>
                        <a:rPr sz="14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，及时上报告警信息。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0" name="table 720"/>
          <p:cNvGraphicFramePr>
            <a:graphicFrameLocks noGrp="1"/>
          </p:cNvGraphicFramePr>
          <p:nvPr/>
        </p:nvGraphicFramePr>
        <p:xfrm>
          <a:off x="352971" y="1582483"/>
          <a:ext cx="2165985" cy="1153795"/>
        </p:xfrm>
        <a:graphic>
          <a:graphicData uri="http://schemas.openxmlformats.org/drawingml/2006/table">
            <a:tbl>
              <a:tblPr>
                <a:solidFill>
                  <a:srgbClr val="F2F2F2"/>
                </a:solidFill>
              </a:tblPr>
              <a:tblGrid>
                <a:gridCol w="2165985"/>
              </a:tblGrid>
              <a:tr h="11442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8425" indent="5715" algn="l" rtl="0" eaLnBrk="0">
                        <a:lnSpc>
                          <a:spcPct val="128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融合算力卡</a:t>
                      </a:r>
                      <a:r>
                        <a:rPr sz="14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，提供视频监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控、</a:t>
                      </a:r>
                      <a:r>
                        <a:rPr sz="1400" kern="0" spc="-3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园区管理、行为管理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等AI应用。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2" name="table 722"/>
          <p:cNvGraphicFramePr>
            <a:graphicFrameLocks noGrp="1"/>
          </p:cNvGraphicFramePr>
          <p:nvPr/>
        </p:nvGraphicFramePr>
        <p:xfrm>
          <a:off x="352971" y="3500056"/>
          <a:ext cx="2165985" cy="1153795"/>
        </p:xfrm>
        <a:graphic>
          <a:graphicData uri="http://schemas.openxmlformats.org/drawingml/2006/table">
            <a:tbl>
              <a:tblPr>
                <a:solidFill>
                  <a:srgbClr val="F2F2F2"/>
                </a:solidFill>
              </a:tblPr>
              <a:tblGrid>
                <a:gridCol w="2165985"/>
              </a:tblGrid>
              <a:tr h="11442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8425" algn="l" rtl="0" eaLnBrk="0">
                        <a:lnSpc>
                          <a:spcPct val="127000"/>
                        </a:lnSpc>
                        <a:spcBef>
                          <a:spcPts val="0"/>
                        </a:spcBef>
                      </a:pP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流量控制、入侵防御、病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毒查杀、攻击阻断</a:t>
                      </a:r>
                      <a:r>
                        <a:rPr sz="14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，漏洞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扫描、弱口令扫描、高危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端口扫描。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4" name="table 724"/>
          <p:cNvGraphicFramePr>
            <a:graphicFrameLocks noGrp="1"/>
          </p:cNvGraphicFramePr>
          <p:nvPr/>
        </p:nvGraphicFramePr>
        <p:xfrm>
          <a:off x="2556827" y="1582483"/>
          <a:ext cx="2165985" cy="1153795"/>
        </p:xfrm>
        <a:graphic>
          <a:graphicData uri="http://schemas.openxmlformats.org/drawingml/2006/table">
            <a:tbl>
              <a:tblPr>
                <a:solidFill>
                  <a:srgbClr val="F2F2F2"/>
                </a:solidFill>
              </a:tblPr>
              <a:tblGrid>
                <a:gridCol w="2165985"/>
              </a:tblGrid>
              <a:tr h="11442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7790" indent="6350" algn="l" rtl="0" eaLnBrk="0">
                        <a:lnSpc>
                          <a:spcPct val="128000"/>
                        </a:lnSpc>
                        <a:spcBef>
                          <a:spcPts val="0"/>
                        </a:spcBef>
                      </a:pPr>
                      <a:r>
                        <a:rPr sz="14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融合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FTTR</a:t>
                      </a:r>
                      <a:r>
                        <a:rPr sz="14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-B全光组网能</a:t>
                      </a:r>
                      <a:r>
                        <a:rPr sz="1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力</a:t>
                      </a:r>
                      <a:r>
                        <a:rPr sz="14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，支持企业万兆组网</a:t>
                      </a:r>
                      <a:r>
                        <a:rPr sz="14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智慧运维</a:t>
                      </a:r>
                      <a:r>
                        <a:rPr sz="14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，方便维护。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6" name="table 726"/>
          <p:cNvGraphicFramePr>
            <a:graphicFrameLocks noGrp="1"/>
          </p:cNvGraphicFramePr>
          <p:nvPr/>
        </p:nvGraphicFramePr>
        <p:xfrm>
          <a:off x="351345" y="5412778"/>
          <a:ext cx="2165350" cy="1153160"/>
        </p:xfrm>
        <a:graphic>
          <a:graphicData uri="http://schemas.openxmlformats.org/drawingml/2006/table">
            <a:tbl>
              <a:tblPr>
                <a:solidFill>
                  <a:srgbClr val="F2F2F2"/>
                </a:solidFill>
              </a:tblPr>
              <a:tblGrid>
                <a:gridCol w="2165350"/>
              </a:tblGrid>
              <a:tr h="11436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7155" indent="2540" algn="l" rtl="0" eaLnBrk="0">
                        <a:lnSpc>
                          <a:spcPct val="128000"/>
                        </a:lnSpc>
                        <a:spcBef>
                          <a:spcPts val="5"/>
                        </a:spcBef>
                      </a:pP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支持应用容器化部署、按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需加载、灵活编排</a:t>
                      </a:r>
                      <a:r>
                        <a:rPr sz="14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，实现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不同应用间融通互控。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8" name="table 728"/>
          <p:cNvGraphicFramePr>
            <a:graphicFrameLocks noGrp="1"/>
          </p:cNvGraphicFramePr>
          <p:nvPr/>
        </p:nvGraphicFramePr>
        <p:xfrm>
          <a:off x="2555176" y="5412778"/>
          <a:ext cx="2165350" cy="1153160"/>
        </p:xfrm>
        <a:graphic>
          <a:graphicData uri="http://schemas.openxmlformats.org/drawingml/2006/table">
            <a:tbl>
              <a:tblPr>
                <a:solidFill>
                  <a:srgbClr val="F2F2F2"/>
                </a:solidFill>
              </a:tblPr>
              <a:tblGrid>
                <a:gridCol w="2165350"/>
              </a:tblGrid>
              <a:tr h="11436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7790" indent="635" algn="l" rtl="0" eaLnBrk="0">
                        <a:lnSpc>
                          <a:spcPct val="128000"/>
                        </a:lnSpc>
                        <a:spcBef>
                          <a:spcPts val="0"/>
                        </a:spcBef>
                      </a:pP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基于单台设备提供多业务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一体化交付</a:t>
                      </a:r>
                      <a:r>
                        <a:rPr sz="14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，统一运维</a:t>
                      </a:r>
                      <a:r>
                        <a:rPr sz="14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集中管理。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730" name="textbox 730"/>
          <p:cNvSpPr/>
          <p:nvPr/>
        </p:nvSpPr>
        <p:spPr>
          <a:xfrm>
            <a:off x="410757" y="317087"/>
            <a:ext cx="6572250" cy="2965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20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3.0 标准ICT能力汇总，基</a:t>
            </a:r>
            <a:r>
              <a:rPr sz="20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于3+行业平台，定位客户群方向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32" name="textbox 732"/>
          <p:cNvSpPr/>
          <p:nvPr/>
        </p:nvSpPr>
        <p:spPr>
          <a:xfrm>
            <a:off x="5800344" y="3293236"/>
            <a:ext cx="1392555" cy="1029335"/>
          </a:xfrm>
          <a:prstGeom prst="rect">
            <a:avLst/>
          </a:prstGeom>
          <a:solidFill>
            <a:srgbClr val="FFFFFF">
              <a:alpha val="93725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02895" algn="l" rtl="0" eaLnBrk="0">
              <a:lnSpc>
                <a:spcPct val="92000"/>
              </a:lnSpc>
            </a:pP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交通物流</a:t>
            </a:r>
            <a:endParaRPr sz="15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algn="l" rtl="0" eaLnBrk="0">
              <a:lnSpc>
                <a:spcPct val="105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7010" indent="1905" algn="l" rtl="0" eaLnBrk="0">
              <a:lnSpc>
                <a:spcPct val="94000"/>
              </a:lnSpc>
              <a:spcBef>
                <a:spcPts val="5"/>
              </a:spcBef>
            </a:pPr>
            <a:r>
              <a:rPr sz="1400" b="1" kern="0" spc="-10" dirty="0">
                <a:solidFill>
                  <a:srgbClr val="C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数字交通平台</a:t>
            </a:r>
            <a:r>
              <a:rPr sz="1400" b="1" kern="0" spc="0" dirty="0">
                <a:solidFill>
                  <a:srgbClr val="C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  </a:t>
            </a:r>
            <a:r>
              <a:rPr sz="1400" b="1" kern="0" spc="-10" dirty="0">
                <a:solidFill>
                  <a:srgbClr val="C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智慧物流平台</a:t>
            </a:r>
            <a:endParaRPr sz="14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734" name="textbox 734"/>
          <p:cNvSpPr/>
          <p:nvPr/>
        </p:nvSpPr>
        <p:spPr>
          <a:xfrm>
            <a:off x="5800344" y="5081904"/>
            <a:ext cx="1392555" cy="1029335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2420" algn="l" rtl="0" eaLnBrk="0">
              <a:lnSpc>
                <a:spcPct val="92000"/>
              </a:lnSpc>
            </a:pP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商业客户</a:t>
            </a:r>
            <a:endParaRPr sz="15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marL="350520" algn="l" rtl="0" eaLnBrk="0">
              <a:lnSpc>
                <a:spcPct val="87000"/>
              </a:lnSpc>
              <a:spcBef>
                <a:spcPts val="1035"/>
              </a:spcBef>
            </a:pPr>
            <a:r>
              <a:rPr sz="1400" b="1" kern="0" spc="-10" dirty="0">
                <a:solidFill>
                  <a:srgbClr val="C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智慧商业</a:t>
            </a:r>
            <a:endParaRPr sz="14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marL="345440" algn="l" rtl="0" eaLnBrk="0">
              <a:lnSpc>
                <a:spcPts val="1805"/>
              </a:lnSpc>
            </a:pPr>
            <a:r>
              <a:rPr sz="1400" b="1" kern="0" spc="-10" dirty="0">
                <a:solidFill>
                  <a:srgbClr val="C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街区平台</a:t>
            </a:r>
            <a:endParaRPr sz="14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736" name="textbox 736"/>
          <p:cNvSpPr/>
          <p:nvPr/>
        </p:nvSpPr>
        <p:spPr>
          <a:xfrm>
            <a:off x="5800344" y="1553209"/>
            <a:ext cx="1392555" cy="1029335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4625" algn="l" rtl="0" eaLnBrk="0">
              <a:lnSpc>
                <a:spcPct val="92000"/>
              </a:lnSpc>
              <a:spcBef>
                <a:spcPts val="5"/>
              </a:spcBef>
            </a:pP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工业互联网</a:t>
            </a:r>
            <a:endParaRPr sz="15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9385" algn="l" rtl="0" eaLnBrk="0">
              <a:lnSpc>
                <a:spcPct val="87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C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智慧园区平台</a:t>
            </a:r>
            <a:endParaRPr sz="14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738" name="textbox 738"/>
          <p:cNvSpPr/>
          <p:nvPr/>
        </p:nvSpPr>
        <p:spPr>
          <a:xfrm>
            <a:off x="356196" y="1133855"/>
            <a:ext cx="2160270" cy="365125"/>
          </a:xfrm>
          <a:prstGeom prst="rect">
            <a:avLst/>
          </a:prstGeom>
          <a:solidFill>
            <a:srgbClr val="FFF3F3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02310" algn="l" rtl="0" eaLnBrk="0">
              <a:lnSpc>
                <a:spcPct val="89000"/>
              </a:lnSpc>
              <a:spcBef>
                <a:spcPts val="5"/>
              </a:spcBef>
            </a:pPr>
            <a:r>
              <a:rPr sz="15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智算能力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40" name="textbox 740"/>
          <p:cNvSpPr/>
          <p:nvPr/>
        </p:nvSpPr>
        <p:spPr>
          <a:xfrm>
            <a:off x="356196" y="3051428"/>
            <a:ext cx="2160270" cy="365125"/>
          </a:xfrm>
          <a:prstGeom prst="rect">
            <a:avLst/>
          </a:prstGeom>
          <a:solidFill>
            <a:srgbClr val="FFF3F3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01040" algn="l" rtl="0" eaLnBrk="0">
              <a:lnSpc>
                <a:spcPct val="89000"/>
              </a:lnSpc>
              <a:spcBef>
                <a:spcPts val="5"/>
              </a:spcBef>
            </a:pPr>
            <a:r>
              <a:rPr sz="15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安防能力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42" name="textbox 742"/>
          <p:cNvSpPr/>
          <p:nvPr/>
        </p:nvSpPr>
        <p:spPr>
          <a:xfrm>
            <a:off x="2560066" y="1133855"/>
            <a:ext cx="2160270" cy="365125"/>
          </a:xfrm>
          <a:prstGeom prst="rect">
            <a:avLst/>
          </a:prstGeom>
          <a:solidFill>
            <a:srgbClr val="FFF3F3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00405" algn="l" rtl="0" eaLnBrk="0">
              <a:lnSpc>
                <a:spcPct val="89000"/>
              </a:lnSpc>
              <a:spcBef>
                <a:spcPts val="5"/>
              </a:spcBef>
            </a:pPr>
            <a:r>
              <a:rPr sz="15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光网能力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44" name="textbox 744"/>
          <p:cNvSpPr/>
          <p:nvPr/>
        </p:nvSpPr>
        <p:spPr>
          <a:xfrm>
            <a:off x="2560066" y="3051428"/>
            <a:ext cx="2160270" cy="365125"/>
          </a:xfrm>
          <a:prstGeom prst="rect">
            <a:avLst/>
          </a:prstGeom>
          <a:solidFill>
            <a:srgbClr val="FFF3F3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01040" algn="l" rtl="0" eaLnBrk="0">
              <a:lnSpc>
                <a:spcPct val="89000"/>
              </a:lnSpc>
              <a:spcBef>
                <a:spcPts val="5"/>
              </a:spcBef>
            </a:pPr>
            <a:r>
              <a:rPr sz="15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收编能力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46" name="textbox 746"/>
          <p:cNvSpPr/>
          <p:nvPr/>
        </p:nvSpPr>
        <p:spPr>
          <a:xfrm>
            <a:off x="354558" y="4964176"/>
            <a:ext cx="2160270" cy="364490"/>
          </a:xfrm>
          <a:prstGeom prst="rect">
            <a:avLst/>
          </a:prstGeom>
          <a:solidFill>
            <a:srgbClr val="FFF3F3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01675" algn="l" rtl="0" eaLnBrk="0">
              <a:lnSpc>
                <a:spcPct val="89000"/>
              </a:lnSpc>
              <a:spcBef>
                <a:spcPts val="5"/>
              </a:spcBef>
            </a:pPr>
            <a:r>
              <a:rPr sz="15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智用能力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48" name="textbox 748"/>
          <p:cNvSpPr/>
          <p:nvPr/>
        </p:nvSpPr>
        <p:spPr>
          <a:xfrm>
            <a:off x="2558414" y="4964176"/>
            <a:ext cx="2160270" cy="364490"/>
          </a:xfrm>
          <a:prstGeom prst="rect">
            <a:avLst/>
          </a:prstGeom>
          <a:solidFill>
            <a:srgbClr val="FFF3F3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01040" algn="l" rtl="0" eaLnBrk="0">
              <a:lnSpc>
                <a:spcPct val="89000"/>
              </a:lnSpc>
              <a:spcBef>
                <a:spcPts val="5"/>
              </a:spcBef>
            </a:pPr>
            <a:r>
              <a:rPr sz="15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运维能力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50" name="picture 7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35356" y="807667"/>
            <a:ext cx="11520043" cy="67235"/>
          </a:xfrm>
          <a:prstGeom prst="rect">
            <a:avLst/>
          </a:prstGeom>
        </p:spPr>
      </p:pic>
      <p:pic>
        <p:nvPicPr>
          <p:cNvPr id="752" name="picture 7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115421" y="197815"/>
            <a:ext cx="748500" cy="527101"/>
          </a:xfrm>
          <a:prstGeom prst="rect">
            <a:avLst/>
          </a:prstGeom>
        </p:spPr>
      </p:pic>
      <p:sp>
        <p:nvSpPr>
          <p:cNvPr id="754" name="textbox 754"/>
          <p:cNvSpPr/>
          <p:nvPr/>
        </p:nvSpPr>
        <p:spPr>
          <a:xfrm>
            <a:off x="11654775" y="6513677"/>
            <a:ext cx="245109" cy="2286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500" kern="0" spc="20" dirty="0">
                <a:solidFill>
                  <a:srgbClr val="898989">
                    <a:alpha val="100000"/>
                  </a:srgbClr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22</a:t>
            </a:r>
            <a:endParaRPr sz="1500" dirty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" name="picture 7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241495" y="1173867"/>
            <a:ext cx="8712922" cy="5356904"/>
          </a:xfrm>
          <a:prstGeom prst="rect">
            <a:avLst/>
          </a:prstGeom>
        </p:spPr>
      </p:pic>
      <p:sp>
        <p:nvSpPr>
          <p:cNvPr id="758" name="textbox 758"/>
          <p:cNvSpPr/>
          <p:nvPr/>
        </p:nvSpPr>
        <p:spPr>
          <a:xfrm>
            <a:off x="11654775" y="6513677"/>
            <a:ext cx="245109" cy="2286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500" kern="0" spc="20" dirty="0">
                <a:solidFill>
                  <a:srgbClr val="898989">
                    <a:alpha val="100000"/>
                  </a:srgbClr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23</a:t>
            </a:r>
            <a:endParaRPr sz="1500" dirty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  <p:sp>
        <p:nvSpPr>
          <p:cNvPr id="760" name="rect 760"/>
          <p:cNvSpPr/>
          <p:nvPr/>
        </p:nvSpPr>
        <p:spPr>
          <a:xfrm>
            <a:off x="3263264" y="1177950"/>
            <a:ext cx="8666988" cy="495401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762" name="table 762"/>
          <p:cNvGraphicFramePr>
            <a:graphicFrameLocks noGrp="1"/>
          </p:cNvGraphicFramePr>
          <p:nvPr/>
        </p:nvGraphicFramePr>
        <p:xfrm>
          <a:off x="3248977" y="1177950"/>
          <a:ext cx="8681085" cy="5357495"/>
        </p:xfrm>
        <a:graphic>
          <a:graphicData uri="http://schemas.openxmlformats.org/drawingml/2006/table">
            <a:tbl>
              <a:tblPr/>
              <a:tblGrid>
                <a:gridCol w="257809"/>
                <a:gridCol w="536575"/>
                <a:gridCol w="1868805"/>
                <a:gridCol w="370204"/>
                <a:gridCol w="1477010"/>
                <a:gridCol w="370204"/>
                <a:gridCol w="1517650"/>
                <a:gridCol w="313054"/>
                <a:gridCol w="1969770"/>
              </a:tblGrid>
              <a:tr h="572769">
                <a:tc gridSpan="9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74720" algn="l" rtl="0" eaLnBrk="0">
                        <a:lnSpc>
                          <a:spcPct val="95000"/>
                        </a:lnSpc>
                      </a:pPr>
                      <a:r>
                        <a:rPr sz="1500" b="1" kern="0" spc="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r>
                        <a:rPr sz="15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ICT</a:t>
                      </a:r>
                      <a:r>
                        <a:rPr sz="1500" b="1" kern="0" spc="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一体化要点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50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065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5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商机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7620" algn="l" rtl="0" eaLnBrk="0">
                        <a:lnSpc>
                          <a:spcPct val="94000"/>
                        </a:lnSpc>
                        <a:spcBef>
                          <a:spcPts val="230"/>
                        </a:spcBef>
                      </a:pPr>
                      <a:r>
                        <a:rPr sz="15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挖掘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7"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ct val="89000"/>
                        </a:lnSpc>
                      </a:pPr>
                      <a:r>
                        <a:rPr sz="1200" b="1" kern="0" spc="-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需求引导： 以网络架构和信息安全为切入点，对接客户主体需求，引导应</a:t>
                      </a:r>
                      <a:r>
                        <a:rPr sz="1200" b="1" kern="0" spc="-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用类方案；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72415" algn="l" rtl="0" eaLnBrk="0">
                        <a:lnSpc>
                          <a:spcPct val="89000"/>
                        </a:lnSpc>
                        <a:spcBef>
                          <a:spcPts val="880"/>
                        </a:spcBef>
                      </a:pPr>
                      <a:r>
                        <a:rPr sz="1200" b="1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话术举例：了解**公司网线铺设应预埋管道，并与强电管道隔离，确保信号不受干扰</a:t>
                      </a:r>
                      <a:r>
                        <a:rPr sz="1200" b="1" kern="0" spc="-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，可参考标准ICT工业方案；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b="1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需求确认：确认客户高速带宽接入及数</a:t>
                      </a:r>
                      <a:r>
                        <a:rPr sz="1200" b="1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据安全要求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gridSpan="7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94">
                <a:tc vMerge="1" gridSpan="2"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42670"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ct val="94000"/>
                        </a:lnSpc>
                      </a:pPr>
                      <a:r>
                        <a:rPr sz="15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方案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56540" algn="l" rtl="0" eaLnBrk="0">
                        <a:lnSpc>
                          <a:spcPct val="94000"/>
                        </a:lnSpc>
                        <a:spcBef>
                          <a:spcPts val="230"/>
                        </a:spcBef>
                      </a:pPr>
                      <a:r>
                        <a:rPr sz="15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要点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48994">
                <a:tc vMerge="1" gridSpan="2"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7">
                  <a:txBody>
                    <a:bodyPr/>
                    <a:lstStyle/>
                    <a:p>
                      <a:pPr algn="l" rtl="0" eaLnBrk="0">
                        <a:lnSpc>
                          <a:spcPct val="17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178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b="1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接入互联网专线产品，提供高速带宽接入，通过高阶版内FTTR-B光网能力构建整个厂区稳定传输环境，同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78765" algn="l" rtl="0" eaLnBrk="0">
                        <a:lnSpc>
                          <a:spcPts val="2160"/>
                        </a:lnSpc>
                      </a:pPr>
                      <a:r>
                        <a:rPr sz="1200" b="1" kern="0" spc="-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时搭载安全应用和企业网盘填充信息安全及存储</a:t>
                      </a:r>
                      <a:r>
                        <a:rPr sz="1200" b="1" kern="0" spc="-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的需求建设。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335"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gridSpan="7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179">
                <a:tc vMerge="1" gridSpan="2"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7"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178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关键点1：确定工厂企业稳定性、安</a:t>
                      </a: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全性覆盖范围广等个性化需求，交付验收报告需要建立多维度规范条目；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178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关键点2：工厂企业因需存在很多设备兼容性问题，按标准ICT搭建标准完成后需要逐一对接客户兼容测试</a:t>
                      </a: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要求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23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4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3365" algn="l" rtl="0" eaLnBrk="0">
                        <a:lnSpc>
                          <a:spcPct val="94000"/>
                        </a:lnSpc>
                      </a:pPr>
                      <a:r>
                        <a:rPr sz="15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交付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54000" algn="l" rtl="0" eaLnBrk="0">
                        <a:lnSpc>
                          <a:spcPct val="94000"/>
                        </a:lnSpc>
                        <a:spcBef>
                          <a:spcPts val="230"/>
                        </a:spcBef>
                      </a:pPr>
                      <a:r>
                        <a:rPr sz="15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要点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gridSpan="7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64" name="table 764"/>
          <p:cNvGraphicFramePr>
            <a:graphicFrameLocks noGrp="1"/>
          </p:cNvGraphicFramePr>
          <p:nvPr/>
        </p:nvGraphicFramePr>
        <p:xfrm>
          <a:off x="298869" y="2799975"/>
          <a:ext cx="2314575" cy="3863340"/>
        </p:xfrm>
        <a:graphic>
          <a:graphicData uri="http://schemas.openxmlformats.org/drawingml/2006/table">
            <a:tbl>
              <a:tblPr/>
              <a:tblGrid>
                <a:gridCol w="2314575"/>
              </a:tblGrid>
              <a:tr h="558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86410" algn="l" rtl="0" eaLnBrk="0">
                        <a:lnSpc>
                          <a:spcPct val="84000"/>
                        </a:lnSpc>
                      </a:pPr>
                      <a:r>
                        <a:rPr sz="20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What </a:t>
                      </a:r>
                      <a:r>
                        <a:rPr sz="12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场景分析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3045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2405" indent="12065" algn="l" rtl="0" eaLnBrk="0">
                        <a:lnSpc>
                          <a:spcPct val="141000"/>
                        </a:lnSpc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1：网络架构：</a:t>
                      </a: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设备选型应         </a:t>
                      </a:r>
                      <a:r>
                        <a:rPr sz="12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根据实际需求进行，</a:t>
                      </a: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选择工</a:t>
                      </a:r>
                      <a:r>
                        <a:rPr sz="12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</a:t>
                      </a:r>
                      <a:r>
                        <a:rPr sz="12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业级路由器、交换机</a:t>
                      </a: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等通信</a:t>
                      </a:r>
                      <a:r>
                        <a:rPr sz="12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</a:t>
                      </a:r>
                      <a:r>
                        <a:rPr sz="12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设备，确保数据传输</a:t>
                      </a: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的稳定</a:t>
                      </a:r>
                      <a:r>
                        <a:rPr sz="12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</a:t>
                      </a:r>
                      <a:r>
                        <a:rPr sz="12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性，同时考虑设备的</a:t>
                      </a: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兼容性</a:t>
                      </a:r>
                      <a:r>
                        <a:rPr sz="12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</a:t>
                      </a: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和扩展性；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3040" indent="5080" algn="l" rtl="0" eaLnBrk="0">
                        <a:lnSpc>
                          <a:spcPct val="132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2：信息安全：</a:t>
                      </a: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制造业网络</a:t>
                      </a:r>
                      <a:r>
                        <a:rPr sz="12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</a:t>
                      </a:r>
                      <a:r>
                        <a:rPr sz="12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涉及大量敏感数据，</a:t>
                      </a: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需构建       </a:t>
                      </a:r>
                      <a:r>
                        <a:rPr sz="1200" kern="0" spc="-7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多层次的网络安全防护体系。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66" name="textbox 766"/>
          <p:cNvSpPr/>
          <p:nvPr/>
        </p:nvSpPr>
        <p:spPr>
          <a:xfrm>
            <a:off x="330771" y="1723770"/>
            <a:ext cx="2331085" cy="1033144"/>
          </a:xfrm>
          <a:prstGeom prst="roundRect">
            <a:avLst>
              <a:gd name="adj" fmla="val 6524"/>
            </a:avLst>
          </a:prstGeom>
          <a:noFill/>
          <a:ln w="9525" cap="flat">
            <a:solidFill>
              <a:srgbClr val="7F7F7F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21030" algn="l" rtl="0" eaLnBrk="0">
              <a:lnSpc>
                <a:spcPct val="89000"/>
              </a:lnSpc>
            </a:pPr>
            <a:r>
              <a:rPr sz="18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工厂企业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68" name="textbox 768"/>
          <p:cNvSpPr/>
          <p:nvPr/>
        </p:nvSpPr>
        <p:spPr>
          <a:xfrm>
            <a:off x="410757" y="317087"/>
            <a:ext cx="5807075" cy="2965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20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3.1 工业互联网：定</a:t>
            </a:r>
            <a:r>
              <a:rPr sz="20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位工厂企业特点，切入专项方案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70" name="picture 7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767583" y="2053209"/>
            <a:ext cx="391667" cy="3679418"/>
          </a:xfrm>
          <a:prstGeom prst="rect">
            <a:avLst/>
          </a:prstGeom>
        </p:spPr>
      </p:pic>
      <p:sp>
        <p:nvSpPr>
          <p:cNvPr id="772" name="textbox 772"/>
          <p:cNvSpPr/>
          <p:nvPr/>
        </p:nvSpPr>
        <p:spPr>
          <a:xfrm>
            <a:off x="321398" y="1173867"/>
            <a:ext cx="2352039" cy="530859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20420" algn="l" rtl="0" eaLnBrk="0">
              <a:lnSpc>
                <a:spcPct val="89000"/>
              </a:lnSpc>
              <a:spcBef>
                <a:spcPts val="5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客户类型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74" name="textbox 774"/>
          <p:cNvSpPr/>
          <p:nvPr/>
        </p:nvSpPr>
        <p:spPr>
          <a:xfrm>
            <a:off x="8192261" y="3656457"/>
            <a:ext cx="1445260" cy="558165"/>
          </a:xfrm>
          <a:prstGeom prst="roundRect">
            <a:avLst>
              <a:gd name="adj" fmla="val 18608"/>
            </a:avLst>
          </a:prstGeom>
          <a:noFill/>
          <a:ln w="12700" cap="flat">
            <a:solidFill>
              <a:srgbClr val="0D0D0D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7810" algn="l" rtl="0" eaLnBrk="0">
              <a:lnSpc>
                <a:spcPct val="96000"/>
              </a:lnSpc>
            </a:pPr>
            <a:r>
              <a:rPr sz="1500" b="1" kern="0" spc="30" dirty="0">
                <a:solidFill>
                  <a:srgbClr val="C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DeepSeek</a:t>
            </a:r>
            <a:endParaRPr sz="15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776" name="textbox 776"/>
          <p:cNvSpPr/>
          <p:nvPr/>
        </p:nvSpPr>
        <p:spPr>
          <a:xfrm>
            <a:off x="10005441" y="3656457"/>
            <a:ext cx="1445260" cy="558165"/>
          </a:xfrm>
          <a:prstGeom prst="roundRect">
            <a:avLst>
              <a:gd name="adj" fmla="val 18608"/>
            </a:avLst>
          </a:prstGeom>
          <a:noFill/>
          <a:ln w="12700" cap="flat">
            <a:solidFill>
              <a:srgbClr val="0D0D0D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04800" algn="l" rtl="0" eaLnBrk="0">
              <a:lnSpc>
                <a:spcPct val="92000"/>
              </a:lnSpc>
              <a:spcBef>
                <a:spcPts val="0"/>
              </a:spcBef>
            </a:pPr>
            <a:r>
              <a:rPr sz="1500" b="1" kern="0" spc="70" dirty="0">
                <a:solidFill>
                  <a:srgbClr val="C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安全防护</a:t>
            </a:r>
            <a:endParaRPr sz="15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pic>
        <p:nvPicPr>
          <p:cNvPr id="778" name="picture 7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35356" y="807667"/>
            <a:ext cx="11520043" cy="67235"/>
          </a:xfrm>
          <a:prstGeom prst="rect">
            <a:avLst/>
          </a:prstGeom>
        </p:spPr>
      </p:pic>
      <p:sp>
        <p:nvSpPr>
          <p:cNvPr id="780" name="textbox 780"/>
          <p:cNvSpPr/>
          <p:nvPr/>
        </p:nvSpPr>
        <p:spPr>
          <a:xfrm>
            <a:off x="4500117" y="3640328"/>
            <a:ext cx="1363344" cy="558165"/>
          </a:xfrm>
          <a:prstGeom prst="roundRect">
            <a:avLst>
              <a:gd name="adj" fmla="val 18614"/>
            </a:avLst>
          </a:prstGeom>
          <a:noFill/>
          <a:ln w="12700" cap="flat">
            <a:solidFill>
              <a:srgbClr val="0D0D0D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7955" algn="l" rtl="0" eaLnBrk="0">
              <a:lnSpc>
                <a:spcPct val="92000"/>
              </a:lnSpc>
              <a:spcBef>
                <a:spcPts val="0"/>
              </a:spcBef>
            </a:pPr>
            <a:r>
              <a:rPr sz="1500" b="1" kern="0" spc="70" dirty="0">
                <a:solidFill>
                  <a:srgbClr val="C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互联网专线</a:t>
            </a:r>
            <a:endParaRPr sz="15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782" name="textbox 782"/>
          <p:cNvSpPr/>
          <p:nvPr/>
        </p:nvSpPr>
        <p:spPr>
          <a:xfrm>
            <a:off x="6346190" y="3647058"/>
            <a:ext cx="1363344" cy="558165"/>
          </a:xfrm>
          <a:prstGeom prst="roundRect">
            <a:avLst>
              <a:gd name="adj" fmla="val 18602"/>
            </a:avLst>
          </a:prstGeom>
          <a:noFill/>
          <a:ln w="12700" cap="flat">
            <a:solidFill>
              <a:srgbClr val="0D0D0D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9225" algn="l" rtl="0" eaLnBrk="0">
              <a:lnSpc>
                <a:spcPct val="92000"/>
              </a:lnSpc>
            </a:pPr>
            <a:r>
              <a:rPr sz="1500" b="1" kern="0" spc="70" dirty="0">
                <a:solidFill>
                  <a:srgbClr val="C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高阶版网关</a:t>
            </a:r>
            <a:endParaRPr sz="15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pic>
        <p:nvPicPr>
          <p:cNvPr id="784" name="picture 7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115421" y="197815"/>
            <a:ext cx="748500" cy="527101"/>
          </a:xfrm>
          <a:prstGeom prst="rect">
            <a:avLst/>
          </a:prstGeom>
        </p:spPr>
      </p:pic>
      <p:sp>
        <p:nvSpPr>
          <p:cNvPr id="786" name="path 786"/>
          <p:cNvSpPr/>
          <p:nvPr/>
        </p:nvSpPr>
        <p:spPr>
          <a:xfrm>
            <a:off x="3365245" y="3422650"/>
            <a:ext cx="123952" cy="1904364"/>
          </a:xfrm>
          <a:custGeom>
            <a:avLst/>
            <a:gdLst/>
            <a:ahLst/>
            <a:cxnLst/>
            <a:rect l="0" t="0" r="0" b="0"/>
            <a:pathLst>
              <a:path w="195" h="2998">
                <a:moveTo>
                  <a:pt x="10" y="185"/>
                </a:moveTo>
                <a:cubicBezTo>
                  <a:pt x="10" y="88"/>
                  <a:pt x="88" y="10"/>
                  <a:pt x="185" y="10"/>
                </a:cubicBezTo>
                <a:moveTo>
                  <a:pt x="185" y="2988"/>
                </a:moveTo>
                <a:cubicBezTo>
                  <a:pt x="88" y="2988"/>
                  <a:pt x="10" y="2910"/>
                  <a:pt x="10" y="2813"/>
                </a:cubicBezTo>
                <a:lnTo>
                  <a:pt x="10" y="185"/>
                </a:lnTo>
              </a:path>
            </a:pathLst>
          </a:custGeom>
          <a:noFill/>
          <a:ln w="12700" cap="flat">
            <a:solidFill>
              <a:srgbClr val="7F7F7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88" name="path 788"/>
          <p:cNvSpPr/>
          <p:nvPr/>
        </p:nvSpPr>
        <p:spPr>
          <a:xfrm>
            <a:off x="3374517" y="1744345"/>
            <a:ext cx="123951" cy="1207770"/>
          </a:xfrm>
          <a:custGeom>
            <a:avLst/>
            <a:gdLst/>
            <a:ahLst/>
            <a:cxnLst/>
            <a:rect l="0" t="0" r="0" b="0"/>
            <a:pathLst>
              <a:path w="195" h="1902">
                <a:moveTo>
                  <a:pt x="10" y="185"/>
                </a:moveTo>
                <a:cubicBezTo>
                  <a:pt x="10" y="88"/>
                  <a:pt x="88" y="10"/>
                  <a:pt x="185" y="10"/>
                </a:cubicBezTo>
                <a:moveTo>
                  <a:pt x="185" y="1892"/>
                </a:moveTo>
                <a:cubicBezTo>
                  <a:pt x="88" y="1892"/>
                  <a:pt x="10" y="1813"/>
                  <a:pt x="10" y="1716"/>
                </a:cubicBezTo>
                <a:lnTo>
                  <a:pt x="10" y="185"/>
                </a:lnTo>
              </a:path>
            </a:pathLst>
          </a:custGeom>
          <a:noFill/>
          <a:ln w="12700" cap="flat">
            <a:solidFill>
              <a:srgbClr val="7F7F7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90" name="path 790"/>
          <p:cNvSpPr/>
          <p:nvPr/>
        </p:nvSpPr>
        <p:spPr>
          <a:xfrm>
            <a:off x="3362198" y="5624893"/>
            <a:ext cx="124078" cy="869327"/>
          </a:xfrm>
          <a:custGeom>
            <a:avLst/>
            <a:gdLst/>
            <a:ahLst/>
            <a:cxnLst/>
            <a:rect l="0" t="0" r="0" b="0"/>
            <a:pathLst>
              <a:path w="195" h="1369">
                <a:moveTo>
                  <a:pt x="10" y="185"/>
                </a:moveTo>
                <a:cubicBezTo>
                  <a:pt x="10" y="88"/>
                  <a:pt x="88" y="10"/>
                  <a:pt x="185" y="10"/>
                </a:cubicBezTo>
                <a:moveTo>
                  <a:pt x="185" y="1359"/>
                </a:moveTo>
                <a:cubicBezTo>
                  <a:pt x="88" y="1359"/>
                  <a:pt x="10" y="1280"/>
                  <a:pt x="10" y="1183"/>
                </a:cubicBezTo>
                <a:lnTo>
                  <a:pt x="10" y="185"/>
                </a:lnTo>
              </a:path>
            </a:pathLst>
          </a:custGeom>
          <a:noFill/>
          <a:ln w="12700" cap="flat">
            <a:solidFill>
              <a:srgbClr val="7F7F7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92" name="path 792"/>
          <p:cNvSpPr/>
          <p:nvPr/>
        </p:nvSpPr>
        <p:spPr>
          <a:xfrm>
            <a:off x="3296539" y="1668589"/>
            <a:ext cx="8581390" cy="9525"/>
          </a:xfrm>
          <a:custGeom>
            <a:avLst/>
            <a:gdLst/>
            <a:ahLst/>
            <a:cxnLst/>
            <a:rect l="0" t="0" r="0" b="0"/>
            <a:pathLst>
              <a:path w="13514" h="15">
                <a:moveTo>
                  <a:pt x="0" y="7"/>
                </a:moveTo>
                <a:lnTo>
                  <a:pt x="13514" y="7"/>
                </a:lnTo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94" name="path 794"/>
          <p:cNvSpPr/>
          <p:nvPr/>
        </p:nvSpPr>
        <p:spPr>
          <a:xfrm>
            <a:off x="7822311" y="3796792"/>
            <a:ext cx="243965" cy="229488"/>
          </a:xfrm>
          <a:custGeom>
            <a:avLst/>
            <a:gdLst/>
            <a:ahLst/>
            <a:cxnLst/>
            <a:rect l="0" t="0" r="0" b="0"/>
            <a:pathLst>
              <a:path w="384" h="361">
                <a:moveTo>
                  <a:pt x="0" y="122"/>
                </a:moveTo>
                <a:lnTo>
                  <a:pt x="134" y="122"/>
                </a:lnTo>
                <a:lnTo>
                  <a:pt x="134" y="0"/>
                </a:lnTo>
                <a:lnTo>
                  <a:pt x="250" y="0"/>
                </a:lnTo>
                <a:lnTo>
                  <a:pt x="250" y="122"/>
                </a:lnTo>
                <a:lnTo>
                  <a:pt x="384" y="122"/>
                </a:lnTo>
                <a:lnTo>
                  <a:pt x="384" y="238"/>
                </a:lnTo>
                <a:lnTo>
                  <a:pt x="250" y="238"/>
                </a:lnTo>
                <a:lnTo>
                  <a:pt x="250" y="361"/>
                </a:lnTo>
                <a:lnTo>
                  <a:pt x="134" y="361"/>
                </a:lnTo>
                <a:lnTo>
                  <a:pt x="134" y="238"/>
                </a:lnTo>
                <a:lnTo>
                  <a:pt x="0" y="238"/>
                </a:lnTo>
                <a:lnTo>
                  <a:pt x="0" y="122"/>
                </a:lnTo>
                <a:close/>
              </a:path>
            </a:pathLst>
          </a:cu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96" name="path 796"/>
          <p:cNvSpPr/>
          <p:nvPr/>
        </p:nvSpPr>
        <p:spPr>
          <a:xfrm>
            <a:off x="5976239" y="3790060"/>
            <a:ext cx="244094" cy="229362"/>
          </a:xfrm>
          <a:custGeom>
            <a:avLst/>
            <a:gdLst/>
            <a:ahLst/>
            <a:cxnLst/>
            <a:rect l="0" t="0" r="0" b="0"/>
            <a:pathLst>
              <a:path w="384" h="361">
                <a:moveTo>
                  <a:pt x="0" y="122"/>
                </a:moveTo>
                <a:lnTo>
                  <a:pt x="134" y="122"/>
                </a:lnTo>
                <a:lnTo>
                  <a:pt x="134" y="0"/>
                </a:lnTo>
                <a:lnTo>
                  <a:pt x="250" y="0"/>
                </a:lnTo>
                <a:lnTo>
                  <a:pt x="250" y="122"/>
                </a:lnTo>
                <a:lnTo>
                  <a:pt x="384" y="122"/>
                </a:lnTo>
                <a:lnTo>
                  <a:pt x="384" y="238"/>
                </a:lnTo>
                <a:lnTo>
                  <a:pt x="250" y="238"/>
                </a:lnTo>
                <a:lnTo>
                  <a:pt x="250" y="361"/>
                </a:lnTo>
                <a:lnTo>
                  <a:pt x="134" y="361"/>
                </a:lnTo>
                <a:lnTo>
                  <a:pt x="134" y="238"/>
                </a:lnTo>
                <a:lnTo>
                  <a:pt x="0" y="238"/>
                </a:lnTo>
                <a:lnTo>
                  <a:pt x="0" y="122"/>
                </a:lnTo>
                <a:close/>
              </a:path>
            </a:pathLst>
          </a:cu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98" name="path 798"/>
          <p:cNvSpPr/>
          <p:nvPr/>
        </p:nvSpPr>
        <p:spPr>
          <a:xfrm>
            <a:off x="9668256" y="3806317"/>
            <a:ext cx="244093" cy="229361"/>
          </a:xfrm>
          <a:custGeom>
            <a:avLst/>
            <a:gdLst/>
            <a:ahLst/>
            <a:cxnLst/>
            <a:rect l="0" t="0" r="0" b="0"/>
            <a:pathLst>
              <a:path w="384" h="361">
                <a:moveTo>
                  <a:pt x="0" y="122"/>
                </a:moveTo>
                <a:lnTo>
                  <a:pt x="134" y="122"/>
                </a:lnTo>
                <a:lnTo>
                  <a:pt x="134" y="0"/>
                </a:lnTo>
                <a:lnTo>
                  <a:pt x="250" y="0"/>
                </a:lnTo>
                <a:lnTo>
                  <a:pt x="250" y="122"/>
                </a:lnTo>
                <a:lnTo>
                  <a:pt x="384" y="122"/>
                </a:lnTo>
                <a:lnTo>
                  <a:pt x="384" y="238"/>
                </a:lnTo>
                <a:lnTo>
                  <a:pt x="250" y="238"/>
                </a:lnTo>
                <a:lnTo>
                  <a:pt x="250" y="361"/>
                </a:lnTo>
                <a:lnTo>
                  <a:pt x="134" y="361"/>
                </a:lnTo>
                <a:lnTo>
                  <a:pt x="134" y="238"/>
                </a:lnTo>
                <a:lnTo>
                  <a:pt x="0" y="238"/>
                </a:lnTo>
                <a:lnTo>
                  <a:pt x="0" y="122"/>
                </a:lnTo>
                <a:close/>
              </a:path>
            </a:pathLst>
          </a:cu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0" name="picture 8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241495" y="1173867"/>
            <a:ext cx="8712922" cy="5356904"/>
          </a:xfrm>
          <a:prstGeom prst="rect">
            <a:avLst/>
          </a:prstGeom>
        </p:spPr>
      </p:pic>
      <p:sp>
        <p:nvSpPr>
          <p:cNvPr id="802" name="textbox 802"/>
          <p:cNvSpPr/>
          <p:nvPr/>
        </p:nvSpPr>
        <p:spPr>
          <a:xfrm>
            <a:off x="11654775" y="6513677"/>
            <a:ext cx="245109" cy="2286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500" kern="0" spc="20" dirty="0">
                <a:solidFill>
                  <a:srgbClr val="898989">
                    <a:alpha val="100000"/>
                  </a:srgbClr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24</a:t>
            </a:r>
            <a:endParaRPr sz="1500" dirty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  <p:sp>
        <p:nvSpPr>
          <p:cNvPr id="804" name="rect 804"/>
          <p:cNvSpPr/>
          <p:nvPr/>
        </p:nvSpPr>
        <p:spPr>
          <a:xfrm>
            <a:off x="3263264" y="1177950"/>
            <a:ext cx="8666988" cy="495401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806" name="table 806"/>
          <p:cNvGraphicFramePr>
            <a:graphicFrameLocks noGrp="1"/>
          </p:cNvGraphicFramePr>
          <p:nvPr/>
        </p:nvGraphicFramePr>
        <p:xfrm>
          <a:off x="3248977" y="1177950"/>
          <a:ext cx="8681084" cy="5357494"/>
        </p:xfrm>
        <a:graphic>
          <a:graphicData uri="http://schemas.openxmlformats.org/drawingml/2006/table">
            <a:tbl>
              <a:tblPr/>
              <a:tblGrid>
                <a:gridCol w="8681084"/>
              </a:tblGrid>
              <a:tr h="5727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74720" algn="l" rtl="0" eaLnBrk="0">
                        <a:lnSpc>
                          <a:spcPct val="95000"/>
                        </a:lnSpc>
                      </a:pPr>
                      <a:r>
                        <a:rPr sz="1500" b="1" kern="0" spc="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r>
                        <a:rPr sz="15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ICT</a:t>
                      </a:r>
                      <a:r>
                        <a:rPr sz="1500" b="1" kern="0" spc="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一体化要点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47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79830" algn="l" rtl="0" eaLnBrk="0">
                        <a:lnSpc>
                          <a:spcPct val="89000"/>
                        </a:lnSpc>
                      </a:pPr>
                      <a:r>
                        <a:rPr sz="1200" b="1" kern="0" spc="-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需求引导： 以提升网络质量、通过应用增速物流系统</a:t>
                      </a:r>
                      <a:r>
                        <a:rPr sz="1200" b="1" kern="0" spc="-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效率为切入点进行引导；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178560" algn="l" rtl="0" eaLnBrk="0">
                        <a:lnSpc>
                          <a:spcPct val="89000"/>
                        </a:lnSpc>
                        <a:spcBef>
                          <a:spcPts val="880"/>
                        </a:spcBef>
                      </a:pPr>
                      <a:r>
                        <a:rPr sz="1200" b="1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话术举例：了解**公司开业不久，需要快速进入赛道，步入发展期，需要部分信息化应</a:t>
                      </a:r>
                      <a:r>
                        <a:rPr sz="1200" b="1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用辅助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179830" algn="l" rtl="0" eaLnBrk="0">
                        <a:lnSpc>
                          <a:spcPct val="89000"/>
                        </a:lnSpc>
                        <a:spcBef>
                          <a:spcPts val="880"/>
                        </a:spcBef>
                      </a:pPr>
                      <a:r>
                        <a:rPr sz="1200" b="1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需求确认：确认客户在网络刚需的同时需要低成本应用帮助企业度过</a:t>
                      </a:r>
                      <a:r>
                        <a:rPr sz="1200" b="1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“初创期”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77925" algn="l" rtl="0" eaLnBrk="0">
                        <a:lnSpc>
                          <a:spcPct val="89000"/>
                        </a:lnSpc>
                        <a:spcBef>
                          <a:spcPts val="360"/>
                        </a:spcBef>
                      </a:pPr>
                      <a:r>
                        <a:rPr sz="1200" b="1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接入商务宽带产品，保证基础网络传输能力的同时，重点了解客户在初创期遇到的运营成本问题，</a:t>
                      </a:r>
                      <a:r>
                        <a:rPr sz="1200" b="1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结合本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177925" algn="l" rtl="0" eaLnBrk="0">
                        <a:lnSpc>
                          <a:spcPts val="2160"/>
                        </a:lnSpc>
                      </a:pPr>
                      <a:r>
                        <a:rPr sz="1200" b="1" kern="0" spc="-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地部署OA及Saas版进销存，以高性价比方式给予客户标准ICT开业礼包的概念。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77925" algn="l" rtl="0" eaLnBrk="0">
                        <a:lnSpc>
                          <a:spcPct val="89000"/>
                        </a:lnSpc>
                        <a:spcBef>
                          <a:spcPts val="370"/>
                        </a:spcBef>
                      </a:pPr>
                      <a:r>
                        <a:rPr sz="12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关键点1：根据物流公司仓储、配送等业务系统运维要求高的特点，建立交付运维巡查</a:t>
                      </a: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机制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7792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关键点2：在对初创企业交付完成时，加强小程序、应用及客服使用的引导与演示。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08" name="table 808"/>
          <p:cNvGraphicFramePr>
            <a:graphicFrameLocks noGrp="1"/>
          </p:cNvGraphicFramePr>
          <p:nvPr/>
        </p:nvGraphicFramePr>
        <p:xfrm>
          <a:off x="298869" y="2799975"/>
          <a:ext cx="2314575" cy="3863340"/>
        </p:xfrm>
        <a:graphic>
          <a:graphicData uri="http://schemas.openxmlformats.org/drawingml/2006/table">
            <a:tbl>
              <a:tblPr/>
              <a:tblGrid>
                <a:gridCol w="2314575"/>
              </a:tblGrid>
              <a:tr h="558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86410" algn="l" rtl="0" eaLnBrk="0">
                        <a:lnSpc>
                          <a:spcPct val="84000"/>
                        </a:lnSpc>
                      </a:pPr>
                      <a:r>
                        <a:rPr sz="20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What </a:t>
                      </a:r>
                      <a:r>
                        <a:rPr sz="12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场景分析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3045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2405" indent="11430" algn="l" rtl="0" eaLnBrk="0">
                        <a:lnSpc>
                          <a:spcPct val="137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1：网络布局：</a:t>
                      </a: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通过组网建         </a:t>
                      </a:r>
                      <a:r>
                        <a:rPr sz="12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设对物流设施的空间</a:t>
                      </a: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位置进       </a:t>
                      </a:r>
                      <a:r>
                        <a:rPr sz="12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行优化和配置。确定</a:t>
                      </a: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各个物       </a:t>
                      </a:r>
                      <a:r>
                        <a:rPr sz="1200" kern="0" spc="-2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流中心之间的距离和路径</a:t>
                      </a:r>
                      <a:r>
                        <a:rPr sz="1200" kern="0" spc="-3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92405" indent="5080" algn="l" rtl="0" eaLnBrk="0">
                        <a:lnSpc>
                          <a:spcPct val="124000"/>
                        </a:lnSpc>
                        <a:spcBef>
                          <a:spcPts val="750"/>
                        </a:spcBef>
                      </a:pP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以及根据生产经营活动对物</a:t>
                      </a:r>
                      <a:r>
                        <a:rPr sz="12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</a:t>
                      </a:r>
                      <a:r>
                        <a:rPr sz="1200" kern="0" spc="-7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流配送服务的要求进行规划；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2405" indent="5715" algn="l" rtl="0" eaLnBrk="0">
                        <a:lnSpc>
                          <a:spcPct val="137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2：物流技术应用：</a:t>
                      </a: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组合标</a:t>
                      </a:r>
                      <a:r>
                        <a:rPr sz="12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</a:t>
                      </a:r>
                      <a:r>
                        <a:rPr sz="12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准ICT能力，对物</a:t>
                      </a: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流系统进         </a:t>
                      </a:r>
                      <a:r>
                        <a:rPr sz="12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行优化和升级，以提</a:t>
                      </a: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高资源</a:t>
                      </a:r>
                      <a:r>
                        <a:rPr sz="12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</a:t>
                      </a: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利用率和劳动生产率。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0" name="textbox 810"/>
          <p:cNvSpPr/>
          <p:nvPr/>
        </p:nvSpPr>
        <p:spPr>
          <a:xfrm>
            <a:off x="330771" y="1723770"/>
            <a:ext cx="2331085" cy="1033144"/>
          </a:xfrm>
          <a:prstGeom prst="roundRect">
            <a:avLst>
              <a:gd name="adj" fmla="val 6524"/>
            </a:avLst>
          </a:prstGeom>
          <a:noFill/>
          <a:ln w="9525" cap="flat">
            <a:solidFill>
              <a:srgbClr val="7F7F7F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2885" algn="l" rtl="0" eaLnBrk="0">
              <a:lnSpc>
                <a:spcPct val="89000"/>
              </a:lnSpc>
            </a:pPr>
            <a:r>
              <a:rPr sz="1800" b="1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物流公司（新建）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2" name="textbox 812"/>
          <p:cNvSpPr/>
          <p:nvPr/>
        </p:nvSpPr>
        <p:spPr>
          <a:xfrm>
            <a:off x="410757" y="317087"/>
            <a:ext cx="5968365" cy="2965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20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3.2 交通物流：融合标准</a:t>
            </a:r>
            <a:r>
              <a:rPr sz="20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ICT能力，提速客户运作效率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14" name="picture 8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767583" y="2053209"/>
            <a:ext cx="391667" cy="3679418"/>
          </a:xfrm>
          <a:prstGeom prst="rect">
            <a:avLst/>
          </a:prstGeom>
        </p:spPr>
      </p:pic>
      <p:sp>
        <p:nvSpPr>
          <p:cNvPr id="816" name="textbox 816"/>
          <p:cNvSpPr/>
          <p:nvPr/>
        </p:nvSpPr>
        <p:spPr>
          <a:xfrm>
            <a:off x="3358895" y="3416300"/>
            <a:ext cx="694055" cy="1917064"/>
          </a:xfrm>
          <a:prstGeom prst="roundRect">
            <a:avLst>
              <a:gd name="adj" fmla="val 18218"/>
            </a:avLst>
          </a:prstGeom>
          <a:noFill/>
          <a:ln w="12700" cap="flat">
            <a:solidFill>
              <a:srgbClr val="7F7F7F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9220" algn="l" rtl="0" eaLnBrk="0">
              <a:lnSpc>
                <a:spcPct val="94000"/>
              </a:lnSpc>
            </a:pP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方案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09855" algn="l" rtl="0" eaLnBrk="0">
              <a:lnSpc>
                <a:spcPct val="94000"/>
              </a:lnSpc>
              <a:spcBef>
                <a:spcPts val="230"/>
              </a:spcBef>
            </a:pP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要点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8" name="textbox 818"/>
          <p:cNvSpPr/>
          <p:nvPr/>
        </p:nvSpPr>
        <p:spPr>
          <a:xfrm>
            <a:off x="321398" y="1173867"/>
            <a:ext cx="2352039" cy="530859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20420" algn="l" rtl="0" eaLnBrk="0">
              <a:lnSpc>
                <a:spcPct val="89000"/>
              </a:lnSpc>
              <a:spcBef>
                <a:spcPts val="5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客户类型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0" name="textbox 820"/>
          <p:cNvSpPr/>
          <p:nvPr/>
        </p:nvSpPr>
        <p:spPr>
          <a:xfrm>
            <a:off x="8212708" y="3745229"/>
            <a:ext cx="1445260" cy="558165"/>
          </a:xfrm>
          <a:prstGeom prst="roundRect">
            <a:avLst>
              <a:gd name="adj" fmla="val 18608"/>
            </a:avLst>
          </a:prstGeom>
          <a:noFill/>
          <a:ln w="12700" cap="flat">
            <a:solidFill>
              <a:srgbClr val="0D0D0D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65430" algn="l" rtl="0" eaLnBrk="0">
              <a:lnSpc>
                <a:spcPct val="92000"/>
              </a:lnSpc>
            </a:pPr>
            <a:r>
              <a:rPr sz="1500" b="1" kern="0" spc="0" dirty="0">
                <a:solidFill>
                  <a:srgbClr val="C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OA</a:t>
            </a:r>
            <a:r>
              <a:rPr sz="1500" b="1" kern="0" spc="110" dirty="0">
                <a:solidFill>
                  <a:srgbClr val="C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办公</a:t>
            </a:r>
            <a:endParaRPr sz="15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822" name="textbox 822"/>
          <p:cNvSpPr/>
          <p:nvPr/>
        </p:nvSpPr>
        <p:spPr>
          <a:xfrm>
            <a:off x="10025888" y="3745229"/>
            <a:ext cx="1445260" cy="558165"/>
          </a:xfrm>
          <a:prstGeom prst="roundRect">
            <a:avLst>
              <a:gd name="adj" fmla="val 18608"/>
            </a:avLst>
          </a:prstGeom>
          <a:noFill/>
          <a:ln w="12700" cap="flat">
            <a:solidFill>
              <a:srgbClr val="0D0D0D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39090" algn="l" rtl="0" eaLnBrk="0">
              <a:lnSpc>
                <a:spcPct val="92000"/>
              </a:lnSpc>
            </a:pPr>
            <a:r>
              <a:rPr sz="1500" b="1" kern="0" spc="0" dirty="0">
                <a:solidFill>
                  <a:srgbClr val="C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ERP</a:t>
            </a:r>
            <a:r>
              <a:rPr sz="1500" b="1" kern="0" spc="100" dirty="0">
                <a:solidFill>
                  <a:srgbClr val="C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应用</a:t>
            </a:r>
            <a:endParaRPr sz="15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pic>
        <p:nvPicPr>
          <p:cNvPr id="824" name="picture 8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35356" y="807667"/>
            <a:ext cx="11520043" cy="67235"/>
          </a:xfrm>
          <a:prstGeom prst="rect">
            <a:avLst/>
          </a:prstGeom>
        </p:spPr>
      </p:pic>
      <p:graphicFrame>
        <p:nvGraphicFramePr>
          <p:cNvPr id="826" name="table 826"/>
          <p:cNvGraphicFramePr>
            <a:graphicFrameLocks noGrp="1"/>
          </p:cNvGraphicFramePr>
          <p:nvPr/>
        </p:nvGraphicFramePr>
        <p:xfrm>
          <a:off x="3374517" y="1862074"/>
          <a:ext cx="680084" cy="1089659"/>
        </p:xfrm>
        <a:graphic>
          <a:graphicData uri="http://schemas.openxmlformats.org/drawingml/2006/table">
            <a:tbl>
              <a:tblPr/>
              <a:tblGrid>
                <a:gridCol w="680084"/>
              </a:tblGrid>
              <a:tr h="10896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4780" algn="l" rtl="0" eaLnBrk="0">
                        <a:lnSpc>
                          <a:spcPct val="94000"/>
                        </a:lnSpc>
                      </a:pPr>
                      <a:r>
                        <a:rPr sz="15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商机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39700" algn="l" rtl="0" eaLnBrk="0">
                        <a:lnSpc>
                          <a:spcPct val="94000"/>
                        </a:lnSpc>
                        <a:spcBef>
                          <a:spcPts val="230"/>
                        </a:spcBef>
                      </a:pPr>
                      <a:r>
                        <a:rPr sz="15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挖掘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28" name="textbox 828"/>
          <p:cNvSpPr/>
          <p:nvPr/>
        </p:nvSpPr>
        <p:spPr>
          <a:xfrm>
            <a:off x="4520564" y="3728973"/>
            <a:ext cx="1363344" cy="558165"/>
          </a:xfrm>
          <a:prstGeom prst="roundRect">
            <a:avLst>
              <a:gd name="adj" fmla="val 18614"/>
            </a:avLst>
          </a:prstGeom>
          <a:noFill/>
          <a:ln w="12700" cap="flat">
            <a:solidFill>
              <a:srgbClr val="0D0D0D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8120" algn="l" rtl="0" eaLnBrk="0">
              <a:lnSpc>
                <a:spcPct val="92000"/>
              </a:lnSpc>
              <a:spcBef>
                <a:spcPts val="0"/>
              </a:spcBef>
            </a:pPr>
            <a:r>
              <a:rPr sz="1500" b="1" kern="0" spc="60" dirty="0">
                <a:solidFill>
                  <a:srgbClr val="C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商务宽带</a:t>
            </a:r>
            <a:endParaRPr sz="15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830" name="textbox 830"/>
          <p:cNvSpPr/>
          <p:nvPr/>
        </p:nvSpPr>
        <p:spPr>
          <a:xfrm>
            <a:off x="6366636" y="3735832"/>
            <a:ext cx="1363344" cy="558165"/>
          </a:xfrm>
          <a:prstGeom prst="roundRect">
            <a:avLst>
              <a:gd name="adj" fmla="val 18614"/>
            </a:avLst>
          </a:prstGeom>
          <a:noFill/>
          <a:ln w="12700" cap="flat">
            <a:solidFill>
              <a:srgbClr val="0D0D0D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9225" algn="l" rtl="0" eaLnBrk="0">
              <a:lnSpc>
                <a:spcPct val="92000"/>
              </a:lnSpc>
            </a:pPr>
            <a:r>
              <a:rPr sz="1500" b="1" kern="0" spc="70" dirty="0">
                <a:solidFill>
                  <a:srgbClr val="C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高阶版网关</a:t>
            </a:r>
            <a:endParaRPr sz="15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graphicFrame>
        <p:nvGraphicFramePr>
          <p:cNvPr id="832" name="table 832"/>
          <p:cNvGraphicFramePr>
            <a:graphicFrameLocks noGrp="1"/>
          </p:cNvGraphicFramePr>
          <p:nvPr/>
        </p:nvGraphicFramePr>
        <p:xfrm>
          <a:off x="3362198" y="5624893"/>
          <a:ext cx="680720" cy="869314"/>
        </p:xfrm>
        <a:graphic>
          <a:graphicData uri="http://schemas.openxmlformats.org/drawingml/2006/table">
            <a:tbl>
              <a:tblPr/>
              <a:tblGrid>
                <a:gridCol w="680720"/>
              </a:tblGrid>
              <a:tr h="85661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0335" algn="l" rtl="0" eaLnBrk="0">
                        <a:lnSpc>
                          <a:spcPct val="94000"/>
                        </a:lnSpc>
                      </a:pPr>
                      <a:r>
                        <a:rPr sz="15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交付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40970" algn="l" rtl="0" eaLnBrk="0">
                        <a:lnSpc>
                          <a:spcPct val="94000"/>
                        </a:lnSpc>
                        <a:spcBef>
                          <a:spcPts val="230"/>
                        </a:spcBef>
                      </a:pPr>
                      <a:r>
                        <a:rPr sz="15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要点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34" name="picture 8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115421" y="197815"/>
            <a:ext cx="748500" cy="527101"/>
          </a:xfrm>
          <a:prstGeom prst="rect">
            <a:avLst/>
          </a:prstGeom>
        </p:spPr>
      </p:pic>
      <p:sp>
        <p:nvSpPr>
          <p:cNvPr id="836" name="path 836"/>
          <p:cNvSpPr/>
          <p:nvPr/>
        </p:nvSpPr>
        <p:spPr>
          <a:xfrm>
            <a:off x="3296539" y="1668589"/>
            <a:ext cx="8581390" cy="9525"/>
          </a:xfrm>
          <a:custGeom>
            <a:avLst/>
            <a:gdLst/>
            <a:ahLst/>
            <a:cxnLst/>
            <a:rect l="0" t="0" r="0" b="0"/>
            <a:pathLst>
              <a:path w="13514" h="15">
                <a:moveTo>
                  <a:pt x="0" y="7"/>
                </a:moveTo>
                <a:lnTo>
                  <a:pt x="13514" y="7"/>
                </a:lnTo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38" name="path 838"/>
          <p:cNvSpPr/>
          <p:nvPr/>
        </p:nvSpPr>
        <p:spPr>
          <a:xfrm>
            <a:off x="7842757" y="3885565"/>
            <a:ext cx="244094" cy="229362"/>
          </a:xfrm>
          <a:custGeom>
            <a:avLst/>
            <a:gdLst/>
            <a:ahLst/>
            <a:cxnLst/>
            <a:rect l="0" t="0" r="0" b="0"/>
            <a:pathLst>
              <a:path w="384" h="361">
                <a:moveTo>
                  <a:pt x="0" y="122"/>
                </a:moveTo>
                <a:lnTo>
                  <a:pt x="134" y="122"/>
                </a:lnTo>
                <a:lnTo>
                  <a:pt x="134" y="0"/>
                </a:lnTo>
                <a:lnTo>
                  <a:pt x="250" y="0"/>
                </a:lnTo>
                <a:lnTo>
                  <a:pt x="250" y="122"/>
                </a:lnTo>
                <a:lnTo>
                  <a:pt x="384" y="122"/>
                </a:lnTo>
                <a:lnTo>
                  <a:pt x="384" y="238"/>
                </a:lnTo>
                <a:lnTo>
                  <a:pt x="250" y="238"/>
                </a:lnTo>
                <a:lnTo>
                  <a:pt x="250" y="361"/>
                </a:lnTo>
                <a:lnTo>
                  <a:pt x="134" y="361"/>
                </a:lnTo>
                <a:lnTo>
                  <a:pt x="134" y="238"/>
                </a:lnTo>
                <a:lnTo>
                  <a:pt x="0" y="238"/>
                </a:lnTo>
                <a:lnTo>
                  <a:pt x="0" y="122"/>
                </a:lnTo>
                <a:close/>
              </a:path>
            </a:pathLst>
          </a:cu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40" name="path 840"/>
          <p:cNvSpPr/>
          <p:nvPr/>
        </p:nvSpPr>
        <p:spPr>
          <a:xfrm>
            <a:off x="5996685" y="3878707"/>
            <a:ext cx="244094" cy="229361"/>
          </a:xfrm>
          <a:custGeom>
            <a:avLst/>
            <a:gdLst/>
            <a:ahLst/>
            <a:cxnLst/>
            <a:rect l="0" t="0" r="0" b="0"/>
            <a:pathLst>
              <a:path w="384" h="361">
                <a:moveTo>
                  <a:pt x="0" y="122"/>
                </a:moveTo>
                <a:lnTo>
                  <a:pt x="134" y="122"/>
                </a:lnTo>
                <a:lnTo>
                  <a:pt x="134" y="0"/>
                </a:lnTo>
                <a:lnTo>
                  <a:pt x="250" y="0"/>
                </a:lnTo>
                <a:lnTo>
                  <a:pt x="250" y="122"/>
                </a:lnTo>
                <a:lnTo>
                  <a:pt x="384" y="122"/>
                </a:lnTo>
                <a:lnTo>
                  <a:pt x="384" y="238"/>
                </a:lnTo>
                <a:lnTo>
                  <a:pt x="250" y="238"/>
                </a:lnTo>
                <a:lnTo>
                  <a:pt x="250" y="361"/>
                </a:lnTo>
                <a:lnTo>
                  <a:pt x="134" y="361"/>
                </a:lnTo>
                <a:lnTo>
                  <a:pt x="134" y="238"/>
                </a:lnTo>
                <a:lnTo>
                  <a:pt x="0" y="238"/>
                </a:lnTo>
                <a:lnTo>
                  <a:pt x="0" y="122"/>
                </a:lnTo>
                <a:close/>
              </a:path>
            </a:pathLst>
          </a:cu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42" name="path 842"/>
          <p:cNvSpPr/>
          <p:nvPr/>
        </p:nvSpPr>
        <p:spPr>
          <a:xfrm>
            <a:off x="9688830" y="3894963"/>
            <a:ext cx="243966" cy="229361"/>
          </a:xfrm>
          <a:custGeom>
            <a:avLst/>
            <a:gdLst/>
            <a:ahLst/>
            <a:cxnLst/>
            <a:rect l="0" t="0" r="0" b="0"/>
            <a:pathLst>
              <a:path w="384" h="361">
                <a:moveTo>
                  <a:pt x="0" y="122"/>
                </a:moveTo>
                <a:lnTo>
                  <a:pt x="134" y="122"/>
                </a:lnTo>
                <a:lnTo>
                  <a:pt x="134" y="0"/>
                </a:lnTo>
                <a:lnTo>
                  <a:pt x="249" y="0"/>
                </a:lnTo>
                <a:lnTo>
                  <a:pt x="249" y="122"/>
                </a:lnTo>
                <a:lnTo>
                  <a:pt x="384" y="122"/>
                </a:lnTo>
                <a:lnTo>
                  <a:pt x="384" y="238"/>
                </a:lnTo>
                <a:lnTo>
                  <a:pt x="249" y="238"/>
                </a:lnTo>
                <a:lnTo>
                  <a:pt x="249" y="361"/>
                </a:lnTo>
                <a:lnTo>
                  <a:pt x="134" y="361"/>
                </a:lnTo>
                <a:lnTo>
                  <a:pt x="134" y="238"/>
                </a:lnTo>
                <a:lnTo>
                  <a:pt x="0" y="238"/>
                </a:lnTo>
                <a:lnTo>
                  <a:pt x="0" y="122"/>
                </a:lnTo>
                <a:close/>
              </a:path>
            </a:pathLst>
          </a:cu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44" name="path 844"/>
          <p:cNvSpPr/>
          <p:nvPr/>
        </p:nvSpPr>
        <p:spPr>
          <a:xfrm>
            <a:off x="4049394" y="3008757"/>
            <a:ext cx="7686294" cy="6350"/>
          </a:xfrm>
          <a:custGeom>
            <a:avLst/>
            <a:gdLst/>
            <a:ahLst/>
            <a:cxnLst/>
            <a:rect l="0" t="0" r="0" b="0"/>
            <a:pathLst>
              <a:path w="12104" h="10">
                <a:moveTo>
                  <a:pt x="0" y="5"/>
                </a:moveTo>
                <a:lnTo>
                  <a:pt x="12104" y="5"/>
                </a:lnTo>
              </a:path>
            </a:pathLst>
          </a:custGeom>
          <a:noFill/>
          <a:ln w="6350" cap="flat">
            <a:solidFill>
              <a:srgbClr val="A6A6A6"/>
            </a:solidFill>
            <a:prstDash val="dash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46" name="path 846"/>
          <p:cNvSpPr/>
          <p:nvPr/>
        </p:nvSpPr>
        <p:spPr>
          <a:xfrm>
            <a:off x="4036694" y="5457697"/>
            <a:ext cx="7686294" cy="6350"/>
          </a:xfrm>
          <a:custGeom>
            <a:avLst/>
            <a:gdLst/>
            <a:ahLst/>
            <a:cxnLst/>
            <a:rect l="0" t="0" r="0" b="0"/>
            <a:pathLst>
              <a:path w="12104" h="10">
                <a:moveTo>
                  <a:pt x="0" y="5"/>
                </a:moveTo>
                <a:lnTo>
                  <a:pt x="12104" y="5"/>
                </a:lnTo>
              </a:path>
            </a:pathLst>
          </a:custGeom>
          <a:noFill/>
          <a:ln w="6350" cap="flat">
            <a:solidFill>
              <a:srgbClr val="A6A6A6"/>
            </a:solidFill>
            <a:prstDash val="dash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48" name="path 848"/>
          <p:cNvSpPr/>
          <p:nvPr/>
        </p:nvSpPr>
        <p:spPr>
          <a:xfrm>
            <a:off x="3374517" y="1744345"/>
            <a:ext cx="123951" cy="124079"/>
          </a:xfrm>
          <a:custGeom>
            <a:avLst/>
            <a:gdLst/>
            <a:ahLst/>
            <a:cxnLst/>
            <a:rect l="0" t="0" r="0" b="0"/>
            <a:pathLst>
              <a:path w="195" h="195">
                <a:moveTo>
                  <a:pt x="10" y="185"/>
                </a:moveTo>
                <a:cubicBezTo>
                  <a:pt x="10" y="88"/>
                  <a:pt x="88" y="10"/>
                  <a:pt x="185" y="10"/>
                </a:cubicBezTo>
              </a:path>
            </a:pathLst>
          </a:custGeom>
          <a:noFill/>
          <a:ln w="12700" cap="flat">
            <a:solidFill>
              <a:srgbClr val="7F7F7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" name="picture 8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241495" y="1173867"/>
            <a:ext cx="8712922" cy="5356904"/>
          </a:xfrm>
          <a:prstGeom prst="rect">
            <a:avLst/>
          </a:prstGeom>
        </p:spPr>
      </p:pic>
      <p:sp>
        <p:nvSpPr>
          <p:cNvPr id="852" name="rect 852"/>
          <p:cNvSpPr/>
          <p:nvPr/>
        </p:nvSpPr>
        <p:spPr>
          <a:xfrm>
            <a:off x="3263264" y="1177950"/>
            <a:ext cx="8666988" cy="495401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54" name="textbox 854"/>
          <p:cNvSpPr/>
          <p:nvPr/>
        </p:nvSpPr>
        <p:spPr>
          <a:xfrm>
            <a:off x="11654775" y="6513677"/>
            <a:ext cx="245109" cy="2286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500" kern="0" spc="20" dirty="0">
                <a:solidFill>
                  <a:srgbClr val="898989">
                    <a:alpha val="100000"/>
                  </a:srgbClr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25</a:t>
            </a:r>
            <a:endParaRPr sz="1500" dirty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  <p:graphicFrame>
        <p:nvGraphicFramePr>
          <p:cNvPr id="856" name="table 856"/>
          <p:cNvGraphicFramePr>
            <a:graphicFrameLocks noGrp="1"/>
          </p:cNvGraphicFramePr>
          <p:nvPr/>
        </p:nvGraphicFramePr>
        <p:xfrm>
          <a:off x="3248977" y="1177950"/>
          <a:ext cx="8681084" cy="5357495"/>
        </p:xfrm>
        <a:graphic>
          <a:graphicData uri="http://schemas.openxmlformats.org/drawingml/2006/table">
            <a:tbl>
              <a:tblPr/>
              <a:tblGrid>
                <a:gridCol w="257809"/>
                <a:gridCol w="536575"/>
                <a:gridCol w="1889125"/>
                <a:gridCol w="5997575"/>
              </a:tblGrid>
              <a:tr h="572769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74720" algn="l" rtl="0" eaLnBrk="0">
                        <a:lnSpc>
                          <a:spcPct val="95000"/>
                        </a:lnSpc>
                      </a:pPr>
                      <a:r>
                        <a:rPr sz="1500" b="1" kern="0" spc="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r>
                        <a:rPr sz="15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ICT</a:t>
                      </a:r>
                      <a:r>
                        <a:rPr sz="1500" b="1" kern="0" spc="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一体化要点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50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065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5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商机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7620" algn="l" rtl="0" eaLnBrk="0">
                        <a:lnSpc>
                          <a:spcPct val="94000"/>
                        </a:lnSpc>
                        <a:spcBef>
                          <a:spcPts val="230"/>
                        </a:spcBef>
                      </a:pPr>
                      <a:r>
                        <a:rPr sz="15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挖掘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8544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需求引导： 以办公网络体制增效，提升分支机</a:t>
                      </a:r>
                      <a:r>
                        <a:rPr sz="1200" b="1" kern="0" spc="-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构管理及运营效率为切入点；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84175" algn="l" rtl="0" eaLnBrk="0">
                        <a:lnSpc>
                          <a:spcPct val="89000"/>
                        </a:lnSpc>
                        <a:spcBef>
                          <a:spcPts val="880"/>
                        </a:spcBef>
                      </a:pPr>
                      <a:r>
                        <a:rPr sz="1200" b="1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话术举例：了解**公司在</a:t>
                      </a:r>
                      <a:r>
                        <a:rPr sz="1200" b="1" kern="0" spc="-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发展期，最近面对各网点业绩运营及管理，出现不少难题？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8544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需求确认：确认客户在企业办公方面的刚需，以及待数</a:t>
                      </a:r>
                      <a:r>
                        <a:rPr sz="1200" b="1" kern="0" spc="-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字化工具拓展业绩的问题。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gridSpan="2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94">
                <a:tc vMerge="1" gridSpan="2"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05485" algn="l" rtl="0" eaLnBrk="0">
                        <a:lnSpc>
                          <a:spcPct val="92000"/>
                        </a:lnSpc>
                      </a:pPr>
                      <a:r>
                        <a:rPr sz="1500" b="1" kern="0" spc="6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商务宽带</a:t>
                      </a:r>
                      <a:endParaRPr sz="1500" dirty="0"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1404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1500" b="1" kern="0" spc="7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高阶版网关</a:t>
                      </a:r>
                      <a:endParaRPr sz="1500" dirty="0"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86485"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ct val="94000"/>
                        </a:lnSpc>
                      </a:pPr>
                      <a:r>
                        <a:rPr sz="15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方案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56540" algn="l" rtl="0" eaLnBrk="0">
                        <a:lnSpc>
                          <a:spcPct val="94000"/>
                        </a:lnSpc>
                        <a:spcBef>
                          <a:spcPts val="230"/>
                        </a:spcBef>
                      </a:pPr>
                      <a:r>
                        <a:rPr sz="15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要点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05179">
                <a:tc vMerge="1" gridSpan="2"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82270" algn="l" rtl="0" eaLnBrk="0">
                        <a:lnSpc>
                          <a:spcPct val="89000"/>
                        </a:lnSpc>
                      </a:pPr>
                      <a:r>
                        <a:rPr sz="1200" b="1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确认大部分发展期中小企业已度过初创难关，在企业运营管理方面均有固化应用，可通过标准ICT容器</a:t>
                      </a:r>
                      <a:r>
                        <a:rPr sz="1200" b="1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化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84175" algn="l" rtl="0" eaLnBrk="0">
                        <a:lnSpc>
                          <a:spcPts val="2160"/>
                        </a:lnSpc>
                      </a:pPr>
                      <a:r>
                        <a:rPr sz="1200" b="1" kern="0" spc="-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部署特点，以月付型服务产品特点嵌入客户推动分支机构业务运营，加</a:t>
                      </a:r>
                      <a:r>
                        <a:rPr sz="1200" b="1" kern="0" spc="-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强管理等需求。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335"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gridSpan="2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179">
                <a:tc vMerge="1" gridSpan="2"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3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3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83540" algn="l" rtl="0" eaLnBrk="0">
                        <a:lnSpc>
                          <a:spcPct val="89000"/>
                        </a:lnSpc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关键点1：加深中小企业在办公、存储、数据安全等方面的常</a:t>
                      </a:r>
                      <a:r>
                        <a:rPr sz="1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态化运维机制。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8354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关键点2：引导客户通过“翼智企”小程</a:t>
                      </a:r>
                      <a:r>
                        <a:rPr sz="1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序管理运营本企业相关应用。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23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4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3365" algn="l" rtl="0" eaLnBrk="0">
                        <a:lnSpc>
                          <a:spcPct val="94000"/>
                        </a:lnSpc>
                      </a:pPr>
                      <a:r>
                        <a:rPr sz="15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交付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54000" algn="l" rtl="0" eaLnBrk="0">
                        <a:lnSpc>
                          <a:spcPct val="94000"/>
                        </a:lnSpc>
                        <a:spcBef>
                          <a:spcPts val="230"/>
                        </a:spcBef>
                      </a:pPr>
                      <a:r>
                        <a:rPr sz="15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要点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gridSpan="2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58" name="table 858"/>
          <p:cNvGraphicFramePr>
            <a:graphicFrameLocks noGrp="1"/>
          </p:cNvGraphicFramePr>
          <p:nvPr/>
        </p:nvGraphicFramePr>
        <p:xfrm>
          <a:off x="298869" y="2799975"/>
          <a:ext cx="2314575" cy="3863340"/>
        </p:xfrm>
        <a:graphic>
          <a:graphicData uri="http://schemas.openxmlformats.org/drawingml/2006/table">
            <a:tbl>
              <a:tblPr/>
              <a:tblGrid>
                <a:gridCol w="2314575"/>
              </a:tblGrid>
              <a:tr h="558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86410" algn="l" rtl="0" eaLnBrk="0">
                        <a:lnSpc>
                          <a:spcPct val="84000"/>
                        </a:lnSpc>
                      </a:pPr>
                      <a:r>
                        <a:rPr sz="20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What </a:t>
                      </a:r>
                      <a:r>
                        <a:rPr sz="12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场景分析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3045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1770" indent="12700" algn="l" rtl="0" eaLnBrk="0">
                        <a:lnSpc>
                          <a:spcPct val="139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1：办公网络：</a:t>
                      </a: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基本需求包         </a:t>
                      </a:r>
                      <a:r>
                        <a:rPr sz="12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括稳定的网络连接、高</a:t>
                      </a: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速的       </a:t>
                      </a:r>
                      <a:r>
                        <a:rPr sz="12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网络带宽以及安全的数</a:t>
                      </a: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据传       </a:t>
                      </a:r>
                      <a:r>
                        <a:rPr sz="12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输。还需要支持远程办</a:t>
                      </a: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公和       </a:t>
                      </a:r>
                      <a:r>
                        <a:rPr sz="12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移动办公等新兴办公模</a:t>
                      </a: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式；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1135" indent="6985" algn="l" rtl="0" eaLnBrk="0">
                        <a:lnSpc>
                          <a:spcPct val="140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2：数据存储：</a:t>
                      </a: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需要存储大</a:t>
                      </a:r>
                      <a:r>
                        <a:rPr sz="12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</a:t>
                      </a:r>
                      <a:r>
                        <a:rPr sz="12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量的数据，包括公司各</a:t>
                      </a: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类业       </a:t>
                      </a:r>
                      <a:r>
                        <a:rPr sz="12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务数据、客户信息等。</a:t>
                      </a: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同时       </a:t>
                      </a:r>
                      <a:r>
                        <a:rPr sz="12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需要确保数据的安全性</a:t>
                      </a: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和可       </a:t>
                      </a:r>
                      <a:r>
                        <a:rPr sz="1200" kern="0" spc="-6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靠性。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60" name="textbox 860"/>
          <p:cNvSpPr/>
          <p:nvPr/>
        </p:nvSpPr>
        <p:spPr>
          <a:xfrm>
            <a:off x="330771" y="1723770"/>
            <a:ext cx="2331085" cy="1033144"/>
          </a:xfrm>
          <a:prstGeom prst="roundRect">
            <a:avLst>
              <a:gd name="adj" fmla="val 6524"/>
            </a:avLst>
          </a:prstGeom>
          <a:noFill/>
          <a:ln w="9525" cap="flat">
            <a:solidFill>
              <a:srgbClr val="7F7F7F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90880" algn="l" rtl="0" eaLnBrk="0">
              <a:lnSpc>
                <a:spcPct val="89000"/>
              </a:lnSpc>
            </a:pPr>
            <a:r>
              <a:rPr sz="18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中小企业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62" name="textbox 862"/>
          <p:cNvSpPr/>
          <p:nvPr/>
        </p:nvSpPr>
        <p:spPr>
          <a:xfrm>
            <a:off x="410757" y="317087"/>
            <a:ext cx="6714490" cy="2965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2000" b="1" kern="0" spc="-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3.3 商业客户：中小企业数字化转型，提升企业效益（1/2）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64" name="picture 8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767583" y="2053209"/>
            <a:ext cx="391667" cy="3679418"/>
          </a:xfrm>
          <a:prstGeom prst="rect">
            <a:avLst/>
          </a:prstGeom>
        </p:spPr>
      </p:pic>
      <p:sp>
        <p:nvSpPr>
          <p:cNvPr id="866" name="textbox 866"/>
          <p:cNvSpPr/>
          <p:nvPr/>
        </p:nvSpPr>
        <p:spPr>
          <a:xfrm>
            <a:off x="321398" y="1173867"/>
            <a:ext cx="2352039" cy="530859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20420" algn="l" rtl="0" eaLnBrk="0">
              <a:lnSpc>
                <a:spcPct val="89000"/>
              </a:lnSpc>
              <a:spcBef>
                <a:spcPts val="5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客户类型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0" name="group 50"/>
          <p:cNvGrpSpPr/>
          <p:nvPr/>
        </p:nvGrpSpPr>
        <p:grpSpPr>
          <a:xfrm rot="21600000">
            <a:off x="8219058" y="3751579"/>
            <a:ext cx="1713738" cy="544957"/>
            <a:chOff x="0" y="0"/>
            <a:chExt cx="1713738" cy="544957"/>
          </a:xfrm>
        </p:grpSpPr>
        <p:sp>
          <p:nvSpPr>
            <p:cNvPr id="868" name="path 868"/>
            <p:cNvSpPr/>
            <p:nvPr/>
          </p:nvSpPr>
          <p:spPr>
            <a:xfrm>
              <a:off x="0" y="0"/>
              <a:ext cx="1432052" cy="544957"/>
            </a:xfrm>
            <a:custGeom>
              <a:avLst/>
              <a:gdLst/>
              <a:ahLst/>
              <a:cxnLst/>
              <a:rect l="0" t="0" r="0" b="0"/>
              <a:pathLst>
                <a:path w="2255" h="858">
                  <a:moveTo>
                    <a:pt x="10" y="149"/>
                  </a:moveTo>
                  <a:cubicBezTo>
                    <a:pt x="10" y="72"/>
                    <a:pt x="72" y="10"/>
                    <a:pt x="149" y="10"/>
                  </a:cubicBezTo>
                  <a:lnTo>
                    <a:pt x="2105" y="10"/>
                  </a:lnTo>
                  <a:cubicBezTo>
                    <a:pt x="2182" y="10"/>
                    <a:pt x="2245" y="72"/>
                    <a:pt x="2245" y="149"/>
                  </a:cubicBezTo>
                  <a:lnTo>
                    <a:pt x="2245" y="708"/>
                  </a:lnTo>
                  <a:cubicBezTo>
                    <a:pt x="2245" y="785"/>
                    <a:pt x="2182" y="848"/>
                    <a:pt x="2105" y="848"/>
                  </a:cubicBezTo>
                  <a:lnTo>
                    <a:pt x="149" y="848"/>
                  </a:lnTo>
                  <a:cubicBezTo>
                    <a:pt x="72" y="848"/>
                    <a:pt x="10" y="785"/>
                    <a:pt x="10" y="708"/>
                  </a:cubicBezTo>
                  <a:lnTo>
                    <a:pt x="10" y="149"/>
                  </a:lnTo>
                  <a:close/>
                </a:path>
              </a:pathLst>
            </a:custGeom>
            <a:noFill/>
            <a:ln w="12700" cap="flat">
              <a:solidFill>
                <a:srgbClr val="0D0D0D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70" name="path 870"/>
            <p:cNvSpPr/>
            <p:nvPr/>
          </p:nvSpPr>
          <p:spPr>
            <a:xfrm>
              <a:off x="1469771" y="143383"/>
              <a:ext cx="243966" cy="229361"/>
            </a:xfrm>
            <a:custGeom>
              <a:avLst/>
              <a:gdLst/>
              <a:ahLst/>
              <a:cxnLst/>
              <a:rect l="0" t="0" r="0" b="0"/>
              <a:pathLst>
                <a:path w="384" h="361">
                  <a:moveTo>
                    <a:pt x="0" y="122"/>
                  </a:moveTo>
                  <a:lnTo>
                    <a:pt x="134" y="122"/>
                  </a:lnTo>
                  <a:lnTo>
                    <a:pt x="134" y="0"/>
                  </a:lnTo>
                  <a:lnTo>
                    <a:pt x="249" y="0"/>
                  </a:lnTo>
                  <a:lnTo>
                    <a:pt x="249" y="122"/>
                  </a:lnTo>
                  <a:lnTo>
                    <a:pt x="384" y="122"/>
                  </a:lnTo>
                  <a:lnTo>
                    <a:pt x="384" y="238"/>
                  </a:lnTo>
                  <a:lnTo>
                    <a:pt x="249" y="238"/>
                  </a:lnTo>
                  <a:lnTo>
                    <a:pt x="249" y="361"/>
                  </a:lnTo>
                  <a:lnTo>
                    <a:pt x="134" y="361"/>
                  </a:lnTo>
                  <a:lnTo>
                    <a:pt x="134" y="238"/>
                  </a:lnTo>
                  <a:lnTo>
                    <a:pt x="0" y="238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872" name="path 872"/>
          <p:cNvSpPr/>
          <p:nvPr/>
        </p:nvSpPr>
        <p:spPr>
          <a:xfrm>
            <a:off x="10032238" y="3751579"/>
            <a:ext cx="1432052" cy="544957"/>
          </a:xfrm>
          <a:custGeom>
            <a:avLst/>
            <a:gdLst/>
            <a:ahLst/>
            <a:cxnLst/>
            <a:rect l="0" t="0" r="0" b="0"/>
            <a:pathLst>
              <a:path w="2255" h="858">
                <a:moveTo>
                  <a:pt x="10" y="149"/>
                </a:moveTo>
                <a:cubicBezTo>
                  <a:pt x="10" y="72"/>
                  <a:pt x="72" y="10"/>
                  <a:pt x="149" y="10"/>
                </a:cubicBezTo>
                <a:lnTo>
                  <a:pt x="2105" y="10"/>
                </a:lnTo>
                <a:cubicBezTo>
                  <a:pt x="2182" y="10"/>
                  <a:pt x="2245" y="72"/>
                  <a:pt x="2245" y="149"/>
                </a:cubicBezTo>
                <a:lnTo>
                  <a:pt x="2245" y="708"/>
                </a:lnTo>
                <a:cubicBezTo>
                  <a:pt x="2245" y="785"/>
                  <a:pt x="2182" y="848"/>
                  <a:pt x="2105" y="848"/>
                </a:cubicBezTo>
                <a:lnTo>
                  <a:pt x="149" y="848"/>
                </a:lnTo>
                <a:cubicBezTo>
                  <a:pt x="72" y="848"/>
                  <a:pt x="10" y="785"/>
                  <a:pt x="10" y="708"/>
                </a:cubicBezTo>
                <a:lnTo>
                  <a:pt x="10" y="149"/>
                </a:lnTo>
                <a:close/>
              </a:path>
            </a:pathLst>
          </a:custGeom>
          <a:noFill/>
          <a:ln w="12700" cap="flat">
            <a:solidFill>
              <a:srgbClr val="0D0D0D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874" name="picture 8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35356" y="807667"/>
            <a:ext cx="11520043" cy="67235"/>
          </a:xfrm>
          <a:prstGeom prst="rect">
            <a:avLst/>
          </a:prstGeom>
        </p:spPr>
      </p:pic>
      <p:sp>
        <p:nvSpPr>
          <p:cNvPr id="876" name="path 876"/>
          <p:cNvSpPr/>
          <p:nvPr/>
        </p:nvSpPr>
        <p:spPr>
          <a:xfrm>
            <a:off x="4526914" y="3735323"/>
            <a:ext cx="1350264" cy="544957"/>
          </a:xfrm>
          <a:custGeom>
            <a:avLst/>
            <a:gdLst/>
            <a:ahLst/>
            <a:cxnLst/>
            <a:rect l="0" t="0" r="0" b="0"/>
            <a:pathLst>
              <a:path w="2126" h="858">
                <a:moveTo>
                  <a:pt x="10" y="149"/>
                </a:moveTo>
                <a:cubicBezTo>
                  <a:pt x="10" y="72"/>
                  <a:pt x="72" y="10"/>
                  <a:pt x="149" y="10"/>
                </a:cubicBezTo>
                <a:lnTo>
                  <a:pt x="1976" y="10"/>
                </a:lnTo>
                <a:cubicBezTo>
                  <a:pt x="2053" y="10"/>
                  <a:pt x="2116" y="72"/>
                  <a:pt x="2116" y="149"/>
                </a:cubicBezTo>
                <a:lnTo>
                  <a:pt x="2116" y="708"/>
                </a:lnTo>
                <a:cubicBezTo>
                  <a:pt x="2116" y="785"/>
                  <a:pt x="2053" y="848"/>
                  <a:pt x="1976" y="848"/>
                </a:cubicBezTo>
                <a:lnTo>
                  <a:pt x="149" y="848"/>
                </a:lnTo>
                <a:cubicBezTo>
                  <a:pt x="72" y="848"/>
                  <a:pt x="10" y="785"/>
                  <a:pt x="10" y="708"/>
                </a:cubicBezTo>
                <a:lnTo>
                  <a:pt x="10" y="149"/>
                </a:lnTo>
                <a:close/>
              </a:path>
            </a:pathLst>
          </a:custGeom>
          <a:noFill/>
          <a:ln w="12700" cap="flat">
            <a:solidFill>
              <a:srgbClr val="0D0D0D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78" name="path 878"/>
          <p:cNvSpPr/>
          <p:nvPr/>
        </p:nvSpPr>
        <p:spPr>
          <a:xfrm>
            <a:off x="6372986" y="3742182"/>
            <a:ext cx="1350264" cy="544957"/>
          </a:xfrm>
          <a:custGeom>
            <a:avLst/>
            <a:gdLst/>
            <a:ahLst/>
            <a:cxnLst/>
            <a:rect l="0" t="0" r="0" b="0"/>
            <a:pathLst>
              <a:path w="2126" h="858">
                <a:moveTo>
                  <a:pt x="10" y="149"/>
                </a:moveTo>
                <a:cubicBezTo>
                  <a:pt x="10" y="72"/>
                  <a:pt x="72" y="10"/>
                  <a:pt x="149" y="10"/>
                </a:cubicBezTo>
                <a:lnTo>
                  <a:pt x="1976" y="10"/>
                </a:lnTo>
                <a:cubicBezTo>
                  <a:pt x="2053" y="10"/>
                  <a:pt x="2116" y="72"/>
                  <a:pt x="2116" y="149"/>
                </a:cubicBezTo>
                <a:lnTo>
                  <a:pt x="2116" y="708"/>
                </a:lnTo>
                <a:cubicBezTo>
                  <a:pt x="2116" y="785"/>
                  <a:pt x="2053" y="848"/>
                  <a:pt x="1976" y="848"/>
                </a:cubicBezTo>
                <a:lnTo>
                  <a:pt x="149" y="848"/>
                </a:lnTo>
                <a:cubicBezTo>
                  <a:pt x="72" y="848"/>
                  <a:pt x="10" y="785"/>
                  <a:pt x="10" y="708"/>
                </a:cubicBezTo>
                <a:lnTo>
                  <a:pt x="10" y="149"/>
                </a:lnTo>
                <a:close/>
              </a:path>
            </a:pathLst>
          </a:custGeom>
          <a:noFill/>
          <a:ln w="12700" cap="flat">
            <a:solidFill>
              <a:srgbClr val="0D0D0D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880" name="picture 8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115421" y="197815"/>
            <a:ext cx="748500" cy="527101"/>
          </a:xfrm>
          <a:prstGeom prst="rect">
            <a:avLst/>
          </a:prstGeom>
        </p:spPr>
      </p:pic>
      <p:sp>
        <p:nvSpPr>
          <p:cNvPr id="882" name="path 882"/>
          <p:cNvSpPr/>
          <p:nvPr/>
        </p:nvSpPr>
        <p:spPr>
          <a:xfrm>
            <a:off x="3365245" y="3422650"/>
            <a:ext cx="123952" cy="1904364"/>
          </a:xfrm>
          <a:custGeom>
            <a:avLst/>
            <a:gdLst/>
            <a:ahLst/>
            <a:cxnLst/>
            <a:rect l="0" t="0" r="0" b="0"/>
            <a:pathLst>
              <a:path w="195" h="2998">
                <a:moveTo>
                  <a:pt x="10" y="185"/>
                </a:moveTo>
                <a:cubicBezTo>
                  <a:pt x="10" y="88"/>
                  <a:pt x="88" y="10"/>
                  <a:pt x="185" y="10"/>
                </a:cubicBezTo>
                <a:moveTo>
                  <a:pt x="185" y="2988"/>
                </a:moveTo>
                <a:cubicBezTo>
                  <a:pt x="88" y="2988"/>
                  <a:pt x="10" y="2910"/>
                  <a:pt x="10" y="2813"/>
                </a:cubicBezTo>
                <a:lnTo>
                  <a:pt x="10" y="185"/>
                </a:lnTo>
              </a:path>
            </a:pathLst>
          </a:custGeom>
          <a:noFill/>
          <a:ln w="12700" cap="flat">
            <a:solidFill>
              <a:srgbClr val="7F7F7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84" name="textbox 884"/>
          <p:cNvSpPr/>
          <p:nvPr/>
        </p:nvSpPr>
        <p:spPr>
          <a:xfrm>
            <a:off x="10343121" y="3918996"/>
            <a:ext cx="831214" cy="2368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2000"/>
              </a:lnSpc>
            </a:pPr>
            <a:r>
              <a:rPr sz="1500" b="1" kern="0" spc="80" dirty="0">
                <a:solidFill>
                  <a:srgbClr val="C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本地存储</a:t>
            </a:r>
            <a:endParaRPr sz="15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886" name="textbox 886"/>
          <p:cNvSpPr/>
          <p:nvPr/>
        </p:nvSpPr>
        <p:spPr>
          <a:xfrm>
            <a:off x="8431986" y="3918996"/>
            <a:ext cx="828675" cy="2368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2000"/>
              </a:lnSpc>
            </a:pPr>
            <a:r>
              <a:rPr sz="1500" b="1" kern="0" spc="120" dirty="0">
                <a:solidFill>
                  <a:srgbClr val="C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视联网</a:t>
            </a:r>
            <a:r>
              <a:rPr sz="1500" b="1" kern="0" spc="0" dirty="0">
                <a:solidFill>
                  <a:srgbClr val="C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AI</a:t>
            </a:r>
            <a:endParaRPr sz="15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888" name="path 888"/>
          <p:cNvSpPr/>
          <p:nvPr/>
        </p:nvSpPr>
        <p:spPr>
          <a:xfrm>
            <a:off x="3374517" y="1744345"/>
            <a:ext cx="124078" cy="1207770"/>
          </a:xfrm>
          <a:custGeom>
            <a:avLst/>
            <a:gdLst/>
            <a:ahLst/>
            <a:cxnLst/>
            <a:rect l="0" t="0" r="0" b="0"/>
            <a:pathLst>
              <a:path w="195" h="1902">
                <a:moveTo>
                  <a:pt x="10" y="185"/>
                </a:moveTo>
                <a:cubicBezTo>
                  <a:pt x="10" y="88"/>
                  <a:pt x="88" y="10"/>
                  <a:pt x="185" y="10"/>
                </a:cubicBezTo>
                <a:moveTo>
                  <a:pt x="185" y="1892"/>
                </a:moveTo>
                <a:cubicBezTo>
                  <a:pt x="88" y="1892"/>
                  <a:pt x="10" y="1813"/>
                  <a:pt x="10" y="1716"/>
                </a:cubicBezTo>
                <a:lnTo>
                  <a:pt x="10" y="185"/>
                </a:lnTo>
              </a:path>
            </a:pathLst>
          </a:custGeom>
          <a:noFill/>
          <a:ln w="12700" cap="flat">
            <a:solidFill>
              <a:srgbClr val="7F7F7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90" name="path 890"/>
          <p:cNvSpPr/>
          <p:nvPr/>
        </p:nvSpPr>
        <p:spPr>
          <a:xfrm>
            <a:off x="3362198" y="5624893"/>
            <a:ext cx="124078" cy="869327"/>
          </a:xfrm>
          <a:custGeom>
            <a:avLst/>
            <a:gdLst/>
            <a:ahLst/>
            <a:cxnLst/>
            <a:rect l="0" t="0" r="0" b="0"/>
            <a:pathLst>
              <a:path w="195" h="1369">
                <a:moveTo>
                  <a:pt x="10" y="185"/>
                </a:moveTo>
                <a:cubicBezTo>
                  <a:pt x="10" y="88"/>
                  <a:pt x="88" y="10"/>
                  <a:pt x="185" y="10"/>
                </a:cubicBezTo>
                <a:moveTo>
                  <a:pt x="185" y="1359"/>
                </a:moveTo>
                <a:cubicBezTo>
                  <a:pt x="88" y="1359"/>
                  <a:pt x="10" y="1280"/>
                  <a:pt x="10" y="1183"/>
                </a:cubicBezTo>
                <a:lnTo>
                  <a:pt x="10" y="185"/>
                </a:lnTo>
              </a:path>
            </a:pathLst>
          </a:custGeom>
          <a:noFill/>
          <a:ln w="12700" cap="flat">
            <a:solidFill>
              <a:srgbClr val="7F7F7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92" name="path 892"/>
          <p:cNvSpPr/>
          <p:nvPr/>
        </p:nvSpPr>
        <p:spPr>
          <a:xfrm>
            <a:off x="3296539" y="1668589"/>
            <a:ext cx="8581390" cy="9525"/>
          </a:xfrm>
          <a:custGeom>
            <a:avLst/>
            <a:gdLst/>
            <a:ahLst/>
            <a:cxnLst/>
            <a:rect l="0" t="0" r="0" b="0"/>
            <a:pathLst>
              <a:path w="13514" h="15">
                <a:moveTo>
                  <a:pt x="0" y="7"/>
                </a:moveTo>
                <a:lnTo>
                  <a:pt x="13514" y="7"/>
                </a:lnTo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94" name="path 894"/>
          <p:cNvSpPr/>
          <p:nvPr/>
        </p:nvSpPr>
        <p:spPr>
          <a:xfrm>
            <a:off x="7842757" y="3885565"/>
            <a:ext cx="244094" cy="229362"/>
          </a:xfrm>
          <a:custGeom>
            <a:avLst/>
            <a:gdLst/>
            <a:ahLst/>
            <a:cxnLst/>
            <a:rect l="0" t="0" r="0" b="0"/>
            <a:pathLst>
              <a:path w="384" h="361">
                <a:moveTo>
                  <a:pt x="0" y="122"/>
                </a:moveTo>
                <a:lnTo>
                  <a:pt x="134" y="122"/>
                </a:lnTo>
                <a:lnTo>
                  <a:pt x="134" y="0"/>
                </a:lnTo>
                <a:lnTo>
                  <a:pt x="250" y="0"/>
                </a:lnTo>
                <a:lnTo>
                  <a:pt x="250" y="122"/>
                </a:lnTo>
                <a:lnTo>
                  <a:pt x="384" y="122"/>
                </a:lnTo>
                <a:lnTo>
                  <a:pt x="384" y="238"/>
                </a:lnTo>
                <a:lnTo>
                  <a:pt x="250" y="238"/>
                </a:lnTo>
                <a:lnTo>
                  <a:pt x="250" y="361"/>
                </a:lnTo>
                <a:lnTo>
                  <a:pt x="134" y="361"/>
                </a:lnTo>
                <a:lnTo>
                  <a:pt x="134" y="238"/>
                </a:lnTo>
                <a:lnTo>
                  <a:pt x="0" y="238"/>
                </a:lnTo>
                <a:lnTo>
                  <a:pt x="0" y="122"/>
                </a:lnTo>
                <a:close/>
              </a:path>
            </a:pathLst>
          </a:cu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96" name="path 896"/>
          <p:cNvSpPr/>
          <p:nvPr/>
        </p:nvSpPr>
        <p:spPr>
          <a:xfrm>
            <a:off x="5996685" y="3878707"/>
            <a:ext cx="244094" cy="229361"/>
          </a:xfrm>
          <a:custGeom>
            <a:avLst/>
            <a:gdLst/>
            <a:ahLst/>
            <a:cxnLst/>
            <a:rect l="0" t="0" r="0" b="0"/>
            <a:pathLst>
              <a:path w="384" h="361">
                <a:moveTo>
                  <a:pt x="0" y="122"/>
                </a:moveTo>
                <a:lnTo>
                  <a:pt x="134" y="122"/>
                </a:lnTo>
                <a:lnTo>
                  <a:pt x="134" y="0"/>
                </a:lnTo>
                <a:lnTo>
                  <a:pt x="250" y="0"/>
                </a:lnTo>
                <a:lnTo>
                  <a:pt x="250" y="122"/>
                </a:lnTo>
                <a:lnTo>
                  <a:pt x="384" y="122"/>
                </a:lnTo>
                <a:lnTo>
                  <a:pt x="384" y="238"/>
                </a:lnTo>
                <a:lnTo>
                  <a:pt x="250" y="238"/>
                </a:lnTo>
                <a:lnTo>
                  <a:pt x="250" y="361"/>
                </a:lnTo>
                <a:lnTo>
                  <a:pt x="134" y="361"/>
                </a:lnTo>
                <a:lnTo>
                  <a:pt x="134" y="238"/>
                </a:lnTo>
                <a:lnTo>
                  <a:pt x="0" y="238"/>
                </a:lnTo>
                <a:lnTo>
                  <a:pt x="0" y="122"/>
                </a:lnTo>
                <a:close/>
              </a:path>
            </a:pathLst>
          </a:cu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8" name="picture 8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241495" y="1173867"/>
            <a:ext cx="8712922" cy="5356904"/>
          </a:xfrm>
          <a:prstGeom prst="rect">
            <a:avLst/>
          </a:prstGeom>
        </p:spPr>
      </p:pic>
      <p:sp>
        <p:nvSpPr>
          <p:cNvPr id="900" name="textbox 900"/>
          <p:cNvSpPr/>
          <p:nvPr/>
        </p:nvSpPr>
        <p:spPr>
          <a:xfrm>
            <a:off x="11654775" y="6513677"/>
            <a:ext cx="245109" cy="2286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500" kern="0" spc="20" dirty="0">
                <a:solidFill>
                  <a:srgbClr val="898989">
                    <a:alpha val="100000"/>
                  </a:srgbClr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26</a:t>
            </a:r>
            <a:endParaRPr sz="1500" dirty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  <p:sp>
        <p:nvSpPr>
          <p:cNvPr id="902" name="rect 902"/>
          <p:cNvSpPr/>
          <p:nvPr/>
        </p:nvSpPr>
        <p:spPr>
          <a:xfrm>
            <a:off x="3263264" y="1177950"/>
            <a:ext cx="8666988" cy="495401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904" name="table 904"/>
          <p:cNvGraphicFramePr>
            <a:graphicFrameLocks noGrp="1"/>
          </p:cNvGraphicFramePr>
          <p:nvPr/>
        </p:nvGraphicFramePr>
        <p:xfrm>
          <a:off x="3248977" y="1177950"/>
          <a:ext cx="8681084" cy="5357495"/>
        </p:xfrm>
        <a:graphic>
          <a:graphicData uri="http://schemas.openxmlformats.org/drawingml/2006/table">
            <a:tbl>
              <a:tblPr/>
              <a:tblGrid>
                <a:gridCol w="257809"/>
                <a:gridCol w="536575"/>
                <a:gridCol w="1889125"/>
                <a:gridCol w="5997575"/>
              </a:tblGrid>
              <a:tr h="572769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74720" algn="l" rtl="0" eaLnBrk="0">
                        <a:lnSpc>
                          <a:spcPct val="95000"/>
                        </a:lnSpc>
                      </a:pPr>
                      <a:r>
                        <a:rPr sz="1500" b="1" kern="0" spc="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  <a:r>
                        <a:rPr sz="15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ICT</a:t>
                      </a:r>
                      <a:r>
                        <a:rPr sz="1500" b="1" kern="0" spc="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一体化要点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50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065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5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商机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7620" algn="l" rtl="0" eaLnBrk="0">
                        <a:lnSpc>
                          <a:spcPct val="94000"/>
                        </a:lnSpc>
                        <a:spcBef>
                          <a:spcPts val="230"/>
                        </a:spcBef>
                      </a:pPr>
                      <a:r>
                        <a:rPr sz="15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挖掘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8544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b="1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需求引导： 确立客户信息化成本，定位直播及连锁运营需求，进</a:t>
                      </a:r>
                      <a:r>
                        <a:rPr sz="1200" b="1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行方案引导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84175" algn="l" rtl="0" eaLnBrk="0">
                        <a:lnSpc>
                          <a:spcPct val="89000"/>
                        </a:lnSpc>
                        <a:spcBef>
                          <a:spcPts val="880"/>
                        </a:spcBef>
                      </a:pPr>
                      <a:r>
                        <a:rPr sz="1200" b="1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话术举例：了解**公司在夜间产品</a:t>
                      </a:r>
                      <a:r>
                        <a:rPr sz="1200" b="1" kern="0" spc="-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直播期间网络效率不高，可参考标准ICT连锁商户方案的帮助；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8544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b="1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需求确认：确认客户1、连锁需求 2、直播需求，进行对</a:t>
                      </a:r>
                      <a:r>
                        <a:rPr sz="1200" b="1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应产品组合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gridSpan="2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94">
                <a:tc vMerge="1" gridSpan="2"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05485" algn="l" rtl="0" eaLnBrk="0">
                        <a:lnSpc>
                          <a:spcPct val="92000"/>
                        </a:lnSpc>
                      </a:pPr>
                      <a:r>
                        <a:rPr sz="1500" b="1" kern="0" spc="6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商务宽带</a:t>
                      </a:r>
                      <a:endParaRPr sz="1500" dirty="0"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0388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1500" b="1" kern="0" spc="8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增强版网关</a:t>
                      </a:r>
                      <a:endParaRPr sz="1500" dirty="0"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86485"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ct val="94000"/>
                        </a:lnSpc>
                      </a:pPr>
                      <a:r>
                        <a:rPr sz="15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方案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56540" algn="l" rtl="0" eaLnBrk="0">
                        <a:lnSpc>
                          <a:spcPct val="94000"/>
                        </a:lnSpc>
                        <a:spcBef>
                          <a:spcPts val="230"/>
                        </a:spcBef>
                      </a:pPr>
                      <a:r>
                        <a:rPr sz="15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要点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05179">
                <a:tc vMerge="1" gridSpan="2"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82905" algn="l" rtl="0" eaLnBrk="0">
                        <a:lnSpc>
                          <a:spcPct val="89000"/>
                        </a:lnSpc>
                      </a:pPr>
                      <a:r>
                        <a:rPr sz="1200" b="1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根据客户体量及业务容量，考虑高阶版的搭载与否，方案侧重点体现连锁监控、直播插件功能、总</a:t>
                      </a:r>
                      <a:r>
                        <a:rPr sz="1200" b="1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部对各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82905" algn="l" rtl="0" eaLnBrk="0">
                        <a:lnSpc>
                          <a:spcPts val="2160"/>
                        </a:lnSpc>
                      </a:pPr>
                      <a:r>
                        <a:rPr sz="1200" b="1" kern="0" spc="-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分支机构的协同效率等，建立多账号管理、维</a:t>
                      </a:r>
                      <a:r>
                        <a:rPr sz="1200" b="1" kern="0" spc="-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护响应速度等个性化服务方案。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335"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gridSpan="2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179">
                <a:tc vMerge="1" gridSpan="2"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4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83540" algn="l" rtl="0" eaLnBrk="0">
                        <a:lnSpc>
                          <a:spcPct val="89000"/>
                        </a:lnSpc>
                      </a:pPr>
                      <a:r>
                        <a:rPr sz="1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关键点1：在网络使用高峰</a:t>
                      </a:r>
                      <a:r>
                        <a:rPr sz="12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期进行直播专项测试。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8354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关键点2：引导客户后期在直播业务需求增加的情况下，可提供个性化组合方</a:t>
                      </a:r>
                      <a:r>
                        <a:rPr sz="1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案。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23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4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3365" algn="l" rtl="0" eaLnBrk="0">
                        <a:lnSpc>
                          <a:spcPct val="94000"/>
                        </a:lnSpc>
                      </a:pPr>
                      <a:r>
                        <a:rPr sz="15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交付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54000" algn="l" rtl="0" eaLnBrk="0">
                        <a:lnSpc>
                          <a:spcPct val="94000"/>
                        </a:lnSpc>
                        <a:spcBef>
                          <a:spcPts val="230"/>
                        </a:spcBef>
                      </a:pPr>
                      <a:r>
                        <a:rPr sz="15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要点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gridSpan="2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06" name="table 906"/>
          <p:cNvGraphicFramePr>
            <a:graphicFrameLocks noGrp="1"/>
          </p:cNvGraphicFramePr>
          <p:nvPr/>
        </p:nvGraphicFramePr>
        <p:xfrm>
          <a:off x="298869" y="2799975"/>
          <a:ext cx="2314575" cy="3863340"/>
        </p:xfrm>
        <a:graphic>
          <a:graphicData uri="http://schemas.openxmlformats.org/drawingml/2006/table">
            <a:tbl>
              <a:tblPr/>
              <a:tblGrid>
                <a:gridCol w="2314575"/>
              </a:tblGrid>
              <a:tr h="558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86410" algn="l" rtl="0" eaLnBrk="0">
                        <a:lnSpc>
                          <a:spcPct val="84000"/>
                        </a:lnSpc>
                      </a:pPr>
                      <a:r>
                        <a:rPr sz="20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What </a:t>
                      </a:r>
                      <a:r>
                        <a:rPr sz="12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场景分析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3045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1770" indent="12065" algn="l" rtl="0" eaLnBrk="0">
                        <a:lnSpc>
                          <a:spcPct val="142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1：商户网络：</a:t>
                      </a: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商户需要稳         </a:t>
                      </a:r>
                      <a:r>
                        <a:rPr sz="12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定的网络环境和较高</a:t>
                      </a: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的传输</a:t>
                      </a:r>
                      <a:r>
                        <a:rPr sz="12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</a:t>
                      </a:r>
                      <a:r>
                        <a:rPr sz="12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速度，特别是对于需</a:t>
                      </a: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要处理</a:t>
                      </a:r>
                      <a:r>
                        <a:rPr sz="12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</a:t>
                      </a:r>
                      <a:r>
                        <a:rPr sz="12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大量数据和频繁交易的</a:t>
                      </a: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商铺。</a:t>
                      </a:r>
                      <a:r>
                        <a:rPr sz="12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2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商用宽带通常提供更</a:t>
                      </a: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稳定的</a:t>
                      </a:r>
                      <a:r>
                        <a:rPr sz="12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</a:t>
                      </a:r>
                      <a:r>
                        <a:rPr sz="12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网络环境和更高的传输速</a:t>
                      </a: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度，</a:t>
                      </a:r>
                      <a:r>
                        <a:rPr sz="12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适合商户的需求；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1770" indent="6350" algn="l" rtl="0" eaLnBrk="0">
                        <a:lnSpc>
                          <a:spcPct val="138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2：直播线路：</a:t>
                      </a: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商用宽带+直</a:t>
                      </a:r>
                      <a:r>
                        <a:rPr sz="12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sz="12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播插件通常拥有独立</a:t>
                      </a: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于普通</a:t>
                      </a:r>
                      <a:r>
                        <a:rPr sz="12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</a:t>
                      </a:r>
                      <a:r>
                        <a:rPr sz="12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网络的专用网络资源</a:t>
                      </a: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，为商</a:t>
                      </a:r>
                      <a:r>
                        <a:rPr sz="12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</a:t>
                      </a:r>
                      <a:r>
                        <a:rPr sz="12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铺提供更高效的网络</a:t>
                      </a: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服务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08" name="textbox 908"/>
          <p:cNvSpPr/>
          <p:nvPr/>
        </p:nvSpPr>
        <p:spPr>
          <a:xfrm>
            <a:off x="330771" y="1723770"/>
            <a:ext cx="2331085" cy="1033144"/>
          </a:xfrm>
          <a:prstGeom prst="roundRect">
            <a:avLst>
              <a:gd name="adj" fmla="val 6524"/>
            </a:avLst>
          </a:prstGeom>
          <a:noFill/>
          <a:ln w="9525" cap="flat">
            <a:solidFill>
              <a:srgbClr val="7F7F7F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82625" algn="l" rtl="0" eaLnBrk="0">
              <a:lnSpc>
                <a:spcPct val="89000"/>
              </a:lnSpc>
            </a:pPr>
            <a:r>
              <a:rPr sz="18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连锁商户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10" name="textbox 910"/>
          <p:cNvSpPr/>
          <p:nvPr/>
        </p:nvSpPr>
        <p:spPr>
          <a:xfrm>
            <a:off x="410757" y="317087"/>
            <a:ext cx="7383780" cy="2965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2000" b="1" kern="0" spc="-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3.3 商业客户：建设标准ICT贴身数字管家，助力连锁</a:t>
            </a:r>
            <a:r>
              <a:rPr sz="2000" b="1" kern="0" spc="-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运营（2/2）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12" name="picture 9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767583" y="2053209"/>
            <a:ext cx="391667" cy="3679418"/>
          </a:xfrm>
          <a:prstGeom prst="rect">
            <a:avLst/>
          </a:prstGeom>
        </p:spPr>
      </p:pic>
      <p:sp>
        <p:nvSpPr>
          <p:cNvPr id="914" name="textbox 914"/>
          <p:cNvSpPr/>
          <p:nvPr/>
        </p:nvSpPr>
        <p:spPr>
          <a:xfrm>
            <a:off x="321398" y="1173867"/>
            <a:ext cx="2352039" cy="530859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20420" algn="l" rtl="0" eaLnBrk="0">
              <a:lnSpc>
                <a:spcPct val="89000"/>
              </a:lnSpc>
              <a:spcBef>
                <a:spcPts val="5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客户类型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2" name="group 52"/>
          <p:cNvGrpSpPr/>
          <p:nvPr/>
        </p:nvGrpSpPr>
        <p:grpSpPr>
          <a:xfrm rot="21600000">
            <a:off x="8219058" y="3751579"/>
            <a:ext cx="1713738" cy="544957"/>
            <a:chOff x="0" y="0"/>
            <a:chExt cx="1713738" cy="544957"/>
          </a:xfrm>
        </p:grpSpPr>
        <p:sp>
          <p:nvSpPr>
            <p:cNvPr id="916" name="path 916"/>
            <p:cNvSpPr/>
            <p:nvPr/>
          </p:nvSpPr>
          <p:spPr>
            <a:xfrm>
              <a:off x="0" y="0"/>
              <a:ext cx="1432052" cy="544957"/>
            </a:xfrm>
            <a:custGeom>
              <a:avLst/>
              <a:gdLst/>
              <a:ahLst/>
              <a:cxnLst/>
              <a:rect l="0" t="0" r="0" b="0"/>
              <a:pathLst>
                <a:path w="2255" h="858">
                  <a:moveTo>
                    <a:pt x="10" y="149"/>
                  </a:moveTo>
                  <a:cubicBezTo>
                    <a:pt x="10" y="72"/>
                    <a:pt x="72" y="10"/>
                    <a:pt x="149" y="10"/>
                  </a:cubicBezTo>
                  <a:lnTo>
                    <a:pt x="2105" y="10"/>
                  </a:lnTo>
                  <a:cubicBezTo>
                    <a:pt x="2182" y="10"/>
                    <a:pt x="2245" y="72"/>
                    <a:pt x="2245" y="149"/>
                  </a:cubicBezTo>
                  <a:lnTo>
                    <a:pt x="2245" y="708"/>
                  </a:lnTo>
                  <a:cubicBezTo>
                    <a:pt x="2245" y="785"/>
                    <a:pt x="2182" y="848"/>
                    <a:pt x="2105" y="848"/>
                  </a:cubicBezTo>
                  <a:lnTo>
                    <a:pt x="149" y="848"/>
                  </a:lnTo>
                  <a:cubicBezTo>
                    <a:pt x="72" y="848"/>
                    <a:pt x="10" y="785"/>
                    <a:pt x="10" y="708"/>
                  </a:cubicBezTo>
                  <a:lnTo>
                    <a:pt x="10" y="149"/>
                  </a:lnTo>
                  <a:close/>
                </a:path>
              </a:pathLst>
            </a:custGeom>
            <a:noFill/>
            <a:ln w="12700" cap="flat">
              <a:solidFill>
                <a:srgbClr val="0D0D0D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918" name="path 918"/>
            <p:cNvSpPr/>
            <p:nvPr/>
          </p:nvSpPr>
          <p:spPr>
            <a:xfrm>
              <a:off x="1469771" y="143383"/>
              <a:ext cx="243966" cy="229361"/>
            </a:xfrm>
            <a:custGeom>
              <a:avLst/>
              <a:gdLst/>
              <a:ahLst/>
              <a:cxnLst/>
              <a:rect l="0" t="0" r="0" b="0"/>
              <a:pathLst>
                <a:path w="384" h="361">
                  <a:moveTo>
                    <a:pt x="0" y="122"/>
                  </a:moveTo>
                  <a:lnTo>
                    <a:pt x="134" y="122"/>
                  </a:lnTo>
                  <a:lnTo>
                    <a:pt x="134" y="0"/>
                  </a:lnTo>
                  <a:lnTo>
                    <a:pt x="249" y="0"/>
                  </a:lnTo>
                  <a:lnTo>
                    <a:pt x="249" y="122"/>
                  </a:lnTo>
                  <a:lnTo>
                    <a:pt x="384" y="122"/>
                  </a:lnTo>
                  <a:lnTo>
                    <a:pt x="384" y="238"/>
                  </a:lnTo>
                  <a:lnTo>
                    <a:pt x="249" y="238"/>
                  </a:lnTo>
                  <a:lnTo>
                    <a:pt x="249" y="361"/>
                  </a:lnTo>
                  <a:lnTo>
                    <a:pt x="134" y="361"/>
                  </a:lnTo>
                  <a:lnTo>
                    <a:pt x="134" y="238"/>
                  </a:lnTo>
                  <a:lnTo>
                    <a:pt x="0" y="238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920" name="path 920"/>
          <p:cNvSpPr/>
          <p:nvPr/>
        </p:nvSpPr>
        <p:spPr>
          <a:xfrm>
            <a:off x="10032238" y="3751579"/>
            <a:ext cx="1432052" cy="544957"/>
          </a:xfrm>
          <a:custGeom>
            <a:avLst/>
            <a:gdLst/>
            <a:ahLst/>
            <a:cxnLst/>
            <a:rect l="0" t="0" r="0" b="0"/>
            <a:pathLst>
              <a:path w="2255" h="858">
                <a:moveTo>
                  <a:pt x="10" y="149"/>
                </a:moveTo>
                <a:cubicBezTo>
                  <a:pt x="10" y="72"/>
                  <a:pt x="72" y="10"/>
                  <a:pt x="149" y="10"/>
                </a:cubicBezTo>
                <a:lnTo>
                  <a:pt x="2105" y="10"/>
                </a:lnTo>
                <a:cubicBezTo>
                  <a:pt x="2182" y="10"/>
                  <a:pt x="2245" y="72"/>
                  <a:pt x="2245" y="149"/>
                </a:cubicBezTo>
                <a:lnTo>
                  <a:pt x="2245" y="708"/>
                </a:lnTo>
                <a:cubicBezTo>
                  <a:pt x="2245" y="785"/>
                  <a:pt x="2182" y="848"/>
                  <a:pt x="2105" y="848"/>
                </a:cubicBezTo>
                <a:lnTo>
                  <a:pt x="149" y="848"/>
                </a:lnTo>
                <a:cubicBezTo>
                  <a:pt x="72" y="848"/>
                  <a:pt x="10" y="785"/>
                  <a:pt x="10" y="708"/>
                </a:cubicBezTo>
                <a:lnTo>
                  <a:pt x="10" y="149"/>
                </a:lnTo>
                <a:close/>
              </a:path>
            </a:pathLst>
          </a:custGeom>
          <a:noFill/>
          <a:ln w="12700" cap="flat">
            <a:solidFill>
              <a:srgbClr val="0D0D0D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22" name="picture 9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35356" y="807667"/>
            <a:ext cx="11520043" cy="67235"/>
          </a:xfrm>
          <a:prstGeom prst="rect">
            <a:avLst/>
          </a:prstGeom>
        </p:spPr>
      </p:pic>
      <p:sp>
        <p:nvSpPr>
          <p:cNvPr id="924" name="path 924"/>
          <p:cNvSpPr/>
          <p:nvPr/>
        </p:nvSpPr>
        <p:spPr>
          <a:xfrm>
            <a:off x="4526914" y="3735323"/>
            <a:ext cx="1350264" cy="544957"/>
          </a:xfrm>
          <a:custGeom>
            <a:avLst/>
            <a:gdLst/>
            <a:ahLst/>
            <a:cxnLst/>
            <a:rect l="0" t="0" r="0" b="0"/>
            <a:pathLst>
              <a:path w="2126" h="858">
                <a:moveTo>
                  <a:pt x="10" y="149"/>
                </a:moveTo>
                <a:cubicBezTo>
                  <a:pt x="10" y="72"/>
                  <a:pt x="72" y="10"/>
                  <a:pt x="149" y="10"/>
                </a:cubicBezTo>
                <a:lnTo>
                  <a:pt x="1976" y="10"/>
                </a:lnTo>
                <a:cubicBezTo>
                  <a:pt x="2053" y="10"/>
                  <a:pt x="2116" y="72"/>
                  <a:pt x="2116" y="149"/>
                </a:cubicBezTo>
                <a:lnTo>
                  <a:pt x="2116" y="708"/>
                </a:lnTo>
                <a:cubicBezTo>
                  <a:pt x="2116" y="785"/>
                  <a:pt x="2053" y="848"/>
                  <a:pt x="1976" y="848"/>
                </a:cubicBezTo>
                <a:lnTo>
                  <a:pt x="149" y="848"/>
                </a:lnTo>
                <a:cubicBezTo>
                  <a:pt x="72" y="848"/>
                  <a:pt x="10" y="785"/>
                  <a:pt x="10" y="708"/>
                </a:cubicBezTo>
                <a:lnTo>
                  <a:pt x="10" y="149"/>
                </a:lnTo>
                <a:close/>
              </a:path>
            </a:pathLst>
          </a:custGeom>
          <a:noFill/>
          <a:ln w="12700" cap="flat">
            <a:solidFill>
              <a:srgbClr val="0D0D0D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26" name="path 926"/>
          <p:cNvSpPr/>
          <p:nvPr/>
        </p:nvSpPr>
        <p:spPr>
          <a:xfrm>
            <a:off x="6372986" y="3742182"/>
            <a:ext cx="1350264" cy="544957"/>
          </a:xfrm>
          <a:custGeom>
            <a:avLst/>
            <a:gdLst/>
            <a:ahLst/>
            <a:cxnLst/>
            <a:rect l="0" t="0" r="0" b="0"/>
            <a:pathLst>
              <a:path w="2126" h="858">
                <a:moveTo>
                  <a:pt x="10" y="149"/>
                </a:moveTo>
                <a:cubicBezTo>
                  <a:pt x="10" y="72"/>
                  <a:pt x="72" y="10"/>
                  <a:pt x="149" y="10"/>
                </a:cubicBezTo>
                <a:lnTo>
                  <a:pt x="1976" y="10"/>
                </a:lnTo>
                <a:cubicBezTo>
                  <a:pt x="2053" y="10"/>
                  <a:pt x="2116" y="72"/>
                  <a:pt x="2116" y="149"/>
                </a:cubicBezTo>
                <a:lnTo>
                  <a:pt x="2116" y="708"/>
                </a:lnTo>
                <a:cubicBezTo>
                  <a:pt x="2116" y="785"/>
                  <a:pt x="2053" y="848"/>
                  <a:pt x="1976" y="848"/>
                </a:cubicBezTo>
                <a:lnTo>
                  <a:pt x="149" y="848"/>
                </a:lnTo>
                <a:cubicBezTo>
                  <a:pt x="72" y="848"/>
                  <a:pt x="10" y="785"/>
                  <a:pt x="10" y="708"/>
                </a:cubicBezTo>
                <a:lnTo>
                  <a:pt x="10" y="149"/>
                </a:lnTo>
                <a:close/>
              </a:path>
            </a:pathLst>
          </a:custGeom>
          <a:noFill/>
          <a:ln w="12700" cap="flat">
            <a:solidFill>
              <a:srgbClr val="0D0D0D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28" name="picture 9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115421" y="197815"/>
            <a:ext cx="748500" cy="527101"/>
          </a:xfrm>
          <a:prstGeom prst="rect">
            <a:avLst/>
          </a:prstGeom>
        </p:spPr>
      </p:pic>
      <p:sp>
        <p:nvSpPr>
          <p:cNvPr id="930" name="path 930"/>
          <p:cNvSpPr/>
          <p:nvPr/>
        </p:nvSpPr>
        <p:spPr>
          <a:xfrm>
            <a:off x="3365245" y="3422650"/>
            <a:ext cx="123952" cy="1904364"/>
          </a:xfrm>
          <a:custGeom>
            <a:avLst/>
            <a:gdLst/>
            <a:ahLst/>
            <a:cxnLst/>
            <a:rect l="0" t="0" r="0" b="0"/>
            <a:pathLst>
              <a:path w="195" h="2998">
                <a:moveTo>
                  <a:pt x="10" y="185"/>
                </a:moveTo>
                <a:cubicBezTo>
                  <a:pt x="10" y="88"/>
                  <a:pt x="88" y="10"/>
                  <a:pt x="185" y="10"/>
                </a:cubicBezTo>
                <a:moveTo>
                  <a:pt x="185" y="2988"/>
                </a:moveTo>
                <a:cubicBezTo>
                  <a:pt x="88" y="2988"/>
                  <a:pt x="10" y="2910"/>
                  <a:pt x="10" y="2813"/>
                </a:cubicBezTo>
                <a:lnTo>
                  <a:pt x="10" y="185"/>
                </a:lnTo>
              </a:path>
            </a:pathLst>
          </a:custGeom>
          <a:noFill/>
          <a:ln w="12700" cap="flat">
            <a:solidFill>
              <a:srgbClr val="7F7F7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32" name="textbox 932"/>
          <p:cNvSpPr/>
          <p:nvPr/>
        </p:nvSpPr>
        <p:spPr>
          <a:xfrm>
            <a:off x="10338256" y="3918996"/>
            <a:ext cx="836294" cy="2368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2000"/>
              </a:lnSpc>
            </a:pPr>
            <a:r>
              <a:rPr sz="1500" b="1" kern="0" spc="90" dirty="0">
                <a:solidFill>
                  <a:srgbClr val="C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视频监控</a:t>
            </a:r>
            <a:endParaRPr sz="15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934" name="textbox 934"/>
          <p:cNvSpPr/>
          <p:nvPr/>
        </p:nvSpPr>
        <p:spPr>
          <a:xfrm>
            <a:off x="8433600" y="3918996"/>
            <a:ext cx="831850" cy="2368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2000"/>
              </a:lnSpc>
            </a:pPr>
            <a:r>
              <a:rPr sz="1500" b="1" kern="0" spc="80" dirty="0">
                <a:solidFill>
                  <a:srgbClr val="C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分支互联</a:t>
            </a:r>
            <a:endParaRPr sz="15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936" name="path 936"/>
          <p:cNvSpPr/>
          <p:nvPr/>
        </p:nvSpPr>
        <p:spPr>
          <a:xfrm>
            <a:off x="3374517" y="1744345"/>
            <a:ext cx="124078" cy="1207770"/>
          </a:xfrm>
          <a:custGeom>
            <a:avLst/>
            <a:gdLst/>
            <a:ahLst/>
            <a:cxnLst/>
            <a:rect l="0" t="0" r="0" b="0"/>
            <a:pathLst>
              <a:path w="195" h="1902">
                <a:moveTo>
                  <a:pt x="10" y="185"/>
                </a:moveTo>
                <a:cubicBezTo>
                  <a:pt x="10" y="88"/>
                  <a:pt x="88" y="10"/>
                  <a:pt x="185" y="10"/>
                </a:cubicBezTo>
                <a:moveTo>
                  <a:pt x="185" y="1892"/>
                </a:moveTo>
                <a:cubicBezTo>
                  <a:pt x="88" y="1892"/>
                  <a:pt x="10" y="1813"/>
                  <a:pt x="10" y="1716"/>
                </a:cubicBezTo>
                <a:lnTo>
                  <a:pt x="10" y="185"/>
                </a:lnTo>
              </a:path>
            </a:pathLst>
          </a:custGeom>
          <a:noFill/>
          <a:ln w="12700" cap="flat">
            <a:solidFill>
              <a:srgbClr val="7F7F7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38" name="path 938"/>
          <p:cNvSpPr/>
          <p:nvPr/>
        </p:nvSpPr>
        <p:spPr>
          <a:xfrm>
            <a:off x="3362198" y="5624893"/>
            <a:ext cx="124078" cy="869327"/>
          </a:xfrm>
          <a:custGeom>
            <a:avLst/>
            <a:gdLst/>
            <a:ahLst/>
            <a:cxnLst/>
            <a:rect l="0" t="0" r="0" b="0"/>
            <a:pathLst>
              <a:path w="195" h="1369">
                <a:moveTo>
                  <a:pt x="10" y="185"/>
                </a:moveTo>
                <a:cubicBezTo>
                  <a:pt x="10" y="88"/>
                  <a:pt x="88" y="10"/>
                  <a:pt x="185" y="10"/>
                </a:cubicBezTo>
                <a:moveTo>
                  <a:pt x="185" y="1359"/>
                </a:moveTo>
                <a:cubicBezTo>
                  <a:pt x="88" y="1359"/>
                  <a:pt x="10" y="1280"/>
                  <a:pt x="10" y="1183"/>
                </a:cubicBezTo>
                <a:lnTo>
                  <a:pt x="10" y="185"/>
                </a:lnTo>
              </a:path>
            </a:pathLst>
          </a:custGeom>
          <a:noFill/>
          <a:ln w="12700" cap="flat">
            <a:solidFill>
              <a:srgbClr val="7F7F7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40" name="path 940"/>
          <p:cNvSpPr/>
          <p:nvPr/>
        </p:nvSpPr>
        <p:spPr>
          <a:xfrm>
            <a:off x="3296539" y="1668589"/>
            <a:ext cx="8581390" cy="9525"/>
          </a:xfrm>
          <a:custGeom>
            <a:avLst/>
            <a:gdLst/>
            <a:ahLst/>
            <a:cxnLst/>
            <a:rect l="0" t="0" r="0" b="0"/>
            <a:pathLst>
              <a:path w="13514" h="15">
                <a:moveTo>
                  <a:pt x="0" y="7"/>
                </a:moveTo>
                <a:lnTo>
                  <a:pt x="13514" y="7"/>
                </a:lnTo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42" name="path 942"/>
          <p:cNvSpPr/>
          <p:nvPr/>
        </p:nvSpPr>
        <p:spPr>
          <a:xfrm>
            <a:off x="7842757" y="3885565"/>
            <a:ext cx="244094" cy="229362"/>
          </a:xfrm>
          <a:custGeom>
            <a:avLst/>
            <a:gdLst/>
            <a:ahLst/>
            <a:cxnLst/>
            <a:rect l="0" t="0" r="0" b="0"/>
            <a:pathLst>
              <a:path w="384" h="361">
                <a:moveTo>
                  <a:pt x="0" y="122"/>
                </a:moveTo>
                <a:lnTo>
                  <a:pt x="134" y="122"/>
                </a:lnTo>
                <a:lnTo>
                  <a:pt x="134" y="0"/>
                </a:lnTo>
                <a:lnTo>
                  <a:pt x="250" y="0"/>
                </a:lnTo>
                <a:lnTo>
                  <a:pt x="250" y="122"/>
                </a:lnTo>
                <a:lnTo>
                  <a:pt x="384" y="122"/>
                </a:lnTo>
                <a:lnTo>
                  <a:pt x="384" y="238"/>
                </a:lnTo>
                <a:lnTo>
                  <a:pt x="250" y="238"/>
                </a:lnTo>
                <a:lnTo>
                  <a:pt x="250" y="361"/>
                </a:lnTo>
                <a:lnTo>
                  <a:pt x="134" y="361"/>
                </a:lnTo>
                <a:lnTo>
                  <a:pt x="134" y="238"/>
                </a:lnTo>
                <a:lnTo>
                  <a:pt x="0" y="238"/>
                </a:lnTo>
                <a:lnTo>
                  <a:pt x="0" y="122"/>
                </a:lnTo>
                <a:close/>
              </a:path>
            </a:pathLst>
          </a:cu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44" name="path 944"/>
          <p:cNvSpPr/>
          <p:nvPr/>
        </p:nvSpPr>
        <p:spPr>
          <a:xfrm>
            <a:off x="5996685" y="3878707"/>
            <a:ext cx="244094" cy="229361"/>
          </a:xfrm>
          <a:custGeom>
            <a:avLst/>
            <a:gdLst/>
            <a:ahLst/>
            <a:cxnLst/>
            <a:rect l="0" t="0" r="0" b="0"/>
            <a:pathLst>
              <a:path w="384" h="361">
                <a:moveTo>
                  <a:pt x="0" y="122"/>
                </a:moveTo>
                <a:lnTo>
                  <a:pt x="134" y="122"/>
                </a:lnTo>
                <a:lnTo>
                  <a:pt x="134" y="0"/>
                </a:lnTo>
                <a:lnTo>
                  <a:pt x="250" y="0"/>
                </a:lnTo>
                <a:lnTo>
                  <a:pt x="250" y="122"/>
                </a:lnTo>
                <a:lnTo>
                  <a:pt x="384" y="122"/>
                </a:lnTo>
                <a:lnTo>
                  <a:pt x="384" y="238"/>
                </a:lnTo>
                <a:lnTo>
                  <a:pt x="250" y="238"/>
                </a:lnTo>
                <a:lnTo>
                  <a:pt x="250" y="361"/>
                </a:lnTo>
                <a:lnTo>
                  <a:pt x="134" y="361"/>
                </a:lnTo>
                <a:lnTo>
                  <a:pt x="134" y="238"/>
                </a:lnTo>
                <a:lnTo>
                  <a:pt x="0" y="238"/>
                </a:lnTo>
                <a:lnTo>
                  <a:pt x="0" y="122"/>
                </a:lnTo>
                <a:close/>
              </a:path>
            </a:pathLst>
          </a:cu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46" name="path 946"/>
          <p:cNvSpPr/>
          <p:nvPr/>
        </p:nvSpPr>
        <p:spPr>
          <a:xfrm>
            <a:off x="3479927" y="6481521"/>
            <a:ext cx="445388" cy="12700"/>
          </a:xfrm>
          <a:custGeom>
            <a:avLst/>
            <a:gdLst/>
            <a:ahLst/>
            <a:cxnLst/>
            <a:rect l="0" t="0" r="0" b="0"/>
            <a:pathLst>
              <a:path w="701" h="20">
                <a:moveTo>
                  <a:pt x="701" y="10"/>
                </a:moveTo>
                <a:lnTo>
                  <a:pt x="0" y="10"/>
                </a:lnTo>
              </a:path>
            </a:pathLst>
          </a:custGeom>
          <a:noFill/>
          <a:ln w="12700" cap="flat">
            <a:solidFill>
              <a:srgbClr val="7F7F7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8" name="picture 9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2912235"/>
            <a:ext cx="7690103" cy="3945762"/>
          </a:xfrm>
          <a:prstGeom prst="rect">
            <a:avLst/>
          </a:prstGeom>
        </p:spPr>
      </p:pic>
      <p:pic>
        <p:nvPicPr>
          <p:cNvPr id="950" name="picture 9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2550" y="62738"/>
            <a:ext cx="2524125" cy="942975"/>
          </a:xfrm>
          <a:prstGeom prst="rect">
            <a:avLst/>
          </a:prstGeom>
        </p:spPr>
      </p:pic>
      <p:sp>
        <p:nvSpPr>
          <p:cNvPr id="952" name="textbox 952"/>
          <p:cNvSpPr/>
          <p:nvPr/>
        </p:nvSpPr>
        <p:spPr>
          <a:xfrm>
            <a:off x="2958464" y="3083712"/>
            <a:ext cx="6421754" cy="350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24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助力企业突破数字化边界，共绘智能</a:t>
            </a:r>
            <a:r>
              <a:rPr sz="24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未来的蓝图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54" name="textbox 954"/>
          <p:cNvSpPr/>
          <p:nvPr/>
        </p:nvSpPr>
        <p:spPr>
          <a:xfrm>
            <a:off x="3476940" y="2408079"/>
            <a:ext cx="5339715" cy="350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2400" b="1" kern="0" spc="-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以标准ICT能力为基石，深化</a:t>
            </a:r>
            <a:r>
              <a:rPr sz="2400" b="1" kern="0" spc="-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创新融合，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56" name="picture 9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016706" y="201512"/>
            <a:ext cx="788528" cy="5917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2"/>
          <p:cNvSpPr/>
          <p:nvPr/>
        </p:nvSpPr>
        <p:spPr>
          <a:xfrm>
            <a:off x="184799" y="1943868"/>
            <a:ext cx="11316969" cy="6070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4000"/>
              </a:lnSpc>
            </a:pP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中小企业标准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ICT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是以中国电信</a:t>
            </a:r>
            <a:r>
              <a:rPr sz="15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全光网络为基础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，以</a:t>
            </a:r>
            <a:r>
              <a:rPr sz="15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政企融合网关为核心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，通过</a:t>
            </a:r>
            <a:r>
              <a:rPr sz="15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构建统一网管及中间件平台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连通各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类战新能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880"/>
              </a:lnSpc>
            </a:pP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力及生态应用，打造</a:t>
            </a:r>
            <a:r>
              <a:rPr sz="15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小程序订购与自服务入口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全面推进“基础+战新”业务规模拓展的平台类业务。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4" name="textbox 54"/>
          <p:cNvSpPr/>
          <p:nvPr/>
        </p:nvSpPr>
        <p:spPr>
          <a:xfrm>
            <a:off x="3648075" y="4851768"/>
            <a:ext cx="4158615" cy="1576705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7005" algn="l" rtl="0" eaLnBrk="0">
              <a:lnSpc>
                <a:spcPct val="89000"/>
              </a:lnSpc>
              <a:spcBef>
                <a:spcPts val="5"/>
              </a:spcBef>
            </a:pP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硬件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200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PON、语音、 WiFi6/WiFi7、2000M上行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组网：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68275" algn="l" rtl="0" eaLnBrk="0">
              <a:lnSpc>
                <a:spcPct val="89000"/>
              </a:lnSpc>
              <a:spcBef>
                <a:spcPts val="880"/>
              </a:spcBef>
            </a:pP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组网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200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FTTR-B全光组网、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VPN组网、xLink终端互联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68275" algn="l" rtl="0" eaLnBrk="0">
              <a:lnSpc>
                <a:spcPct val="148000"/>
              </a:lnSpc>
              <a:spcBef>
                <a:spcPts val="205"/>
              </a:spcBef>
            </a:pP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插件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 30+LXC插件拓展应用，新增WiFi加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速、一键检测、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绿色上网、终端防窥探、量子加密等插件，并与本地视频    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NVR、</a:t>
            </a:r>
            <a:r>
              <a:rPr sz="12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NAS、会议大屏联动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" name="textbox 56"/>
          <p:cNvSpPr/>
          <p:nvPr/>
        </p:nvSpPr>
        <p:spPr>
          <a:xfrm>
            <a:off x="8059039" y="4858601"/>
            <a:ext cx="3917315" cy="1576705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0490" algn="l" rtl="0" eaLnBrk="0">
              <a:lnSpc>
                <a:spcPct val="89000"/>
              </a:lnSpc>
              <a:spcBef>
                <a:spcPts val="5"/>
              </a:spcBef>
            </a:pP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硬件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2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FTTR-B 通用计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算（虚机、容器）算力卡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1760" algn="l" rtl="0" eaLnBrk="0">
              <a:lnSpc>
                <a:spcPct val="89000"/>
              </a:lnSpc>
              <a:spcBef>
                <a:spcPts val="880"/>
              </a:spcBef>
            </a:pP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组网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200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FTTR-B全光组网、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VPN组网、xLink终端互联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1760" algn="l" rtl="0" eaLnBrk="0">
              <a:lnSpc>
                <a:spcPct val="147000"/>
              </a:lnSpc>
              <a:spcBef>
                <a:spcPts val="205"/>
              </a:spcBef>
            </a:pP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插件及本地应用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：安全大脑、视频NVR、网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盘、AI算  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法舱、考勤门禁应用、财务/进销存软件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、OA软件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8" name="textbox 58"/>
          <p:cNvSpPr/>
          <p:nvPr/>
        </p:nvSpPr>
        <p:spPr>
          <a:xfrm>
            <a:off x="102346" y="4844910"/>
            <a:ext cx="3293745" cy="1583689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4620" algn="l" rtl="0" eaLnBrk="0">
              <a:lnSpc>
                <a:spcPct val="89000"/>
              </a:lnSpc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硬件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2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PON、WiFi5/WiFi6、语音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5890" algn="l" rtl="0" eaLnBrk="0">
              <a:lnSpc>
                <a:spcPct val="100000"/>
              </a:lnSpc>
              <a:spcBef>
                <a:spcPts val="5"/>
              </a:spcBef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组网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：VPN组网、</a:t>
            </a:r>
            <a:r>
              <a:rPr sz="1200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Ipsec云网关、</a:t>
            </a:r>
            <a:r>
              <a:rPr sz="1200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DNS防护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60" name="table 60"/>
          <p:cNvGraphicFramePr>
            <a:graphicFrameLocks noGrp="1"/>
          </p:cNvGraphicFramePr>
          <p:nvPr/>
        </p:nvGraphicFramePr>
        <p:xfrm>
          <a:off x="1561972" y="3025775"/>
          <a:ext cx="3886200" cy="903604"/>
        </p:xfrm>
        <a:graphic>
          <a:graphicData uri="http://schemas.openxmlformats.org/drawingml/2006/table">
            <a:tbl>
              <a:tblPr/>
              <a:tblGrid>
                <a:gridCol w="3886200"/>
              </a:tblGrid>
              <a:tr h="8909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0330" algn="l" rtl="0" eaLnBrk="0">
                        <a:lnSpc>
                          <a:spcPct val="89000"/>
                        </a:lnSpc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为企业客户提供自服务管理平台，可依据应用类型按需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7155" algn="l" rtl="0" eaLnBrk="0">
                        <a:lnSpc>
                          <a:spcPts val="216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选择及下单预约、同时提供网关、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终端管理等服务。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2" name="table 62"/>
          <p:cNvGraphicFramePr>
            <a:graphicFrameLocks noGrp="1"/>
          </p:cNvGraphicFramePr>
          <p:nvPr/>
        </p:nvGraphicFramePr>
        <p:xfrm>
          <a:off x="6421628" y="3025775"/>
          <a:ext cx="3886200" cy="903604"/>
        </p:xfrm>
        <a:graphic>
          <a:graphicData uri="http://schemas.openxmlformats.org/drawingml/2006/table">
            <a:tbl>
              <a:tblPr/>
              <a:tblGrid>
                <a:gridCol w="3886200"/>
              </a:tblGrid>
              <a:tr h="8909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446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通过M-BUS中间件，实现平台纳管、主动告警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、远程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25095" algn="l" rtl="0" eaLnBrk="0">
                        <a:lnSpc>
                          <a:spcPts val="216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运维、增值业务按需下发、终端设备统一收编等功能。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" name="group 10"/>
          <p:cNvGrpSpPr/>
          <p:nvPr/>
        </p:nvGrpSpPr>
        <p:grpSpPr>
          <a:xfrm rot="21600000">
            <a:off x="3518862" y="992885"/>
            <a:ext cx="4594204" cy="653455"/>
            <a:chOff x="0" y="0"/>
            <a:chExt cx="4594204" cy="653455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4594204" cy="653455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4619625" cy="6794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6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52525" algn="l" rtl="0" eaLnBrk="0">
                <a:lnSpc>
                  <a:spcPct val="95000"/>
                </a:lnSpc>
                <a:spcBef>
                  <a:spcPts val="0"/>
                </a:spcBef>
              </a:pPr>
              <a:r>
                <a:rPr sz="1500" b="1" kern="0" spc="1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中国电信标准</a:t>
              </a:r>
              <a:r>
                <a:rPr sz="1500" b="1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ICT</a:t>
              </a:r>
              <a:r>
                <a:rPr sz="1500" b="1" kern="0" spc="1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业务定位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68" name="textbox 68"/>
          <p:cNvSpPr/>
          <p:nvPr/>
        </p:nvSpPr>
        <p:spPr>
          <a:xfrm>
            <a:off x="437434" y="308197"/>
            <a:ext cx="6043929" cy="2965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20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1.1 标准ICT整体业务</a:t>
            </a:r>
            <a:r>
              <a:rPr sz="20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概述 助力中小企业发展提至增效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70" name="table 70"/>
          <p:cNvGraphicFramePr>
            <a:graphicFrameLocks noGrp="1"/>
          </p:cNvGraphicFramePr>
          <p:nvPr/>
        </p:nvGraphicFramePr>
        <p:xfrm>
          <a:off x="8840596" y="4477639"/>
          <a:ext cx="2428240" cy="379095"/>
        </p:xfrm>
        <a:graphic>
          <a:graphicData uri="http://schemas.openxmlformats.org/drawingml/2006/table">
            <a:tbl>
              <a:tblPr/>
              <a:tblGrid>
                <a:gridCol w="1026794"/>
                <a:gridCol w="1401444"/>
              </a:tblGrid>
              <a:tr h="379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302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高阶版网关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0490" algn="l" rtl="0" eaLnBrk="0">
                        <a:lnSpc>
                          <a:spcPct val="89000"/>
                        </a:lnSpc>
                      </a:pPr>
                      <a:r>
                        <a:rPr sz="14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算网一体服务器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2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35356" y="807667"/>
            <a:ext cx="11520043" cy="67235"/>
          </a:xfrm>
          <a:prstGeom prst="rect">
            <a:avLst/>
          </a:prstGeom>
        </p:spPr>
      </p:pic>
      <p:sp>
        <p:nvSpPr>
          <p:cNvPr id="74" name="textbox 74"/>
          <p:cNvSpPr/>
          <p:nvPr/>
        </p:nvSpPr>
        <p:spPr>
          <a:xfrm>
            <a:off x="7223379" y="2903220"/>
            <a:ext cx="2469514" cy="311150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5740" algn="l" rtl="0" eaLnBrk="0">
              <a:lnSpc>
                <a:spcPct val="89000"/>
              </a:lnSpc>
              <a:spcBef>
                <a:spcPts val="5"/>
              </a:spcBef>
            </a:pPr>
            <a:r>
              <a:rPr sz="12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平台二   标准ICT运营</a:t>
            </a:r>
            <a:r>
              <a:rPr sz="12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管理平台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6" name="textbox 76"/>
          <p:cNvSpPr/>
          <p:nvPr/>
        </p:nvSpPr>
        <p:spPr>
          <a:xfrm>
            <a:off x="2411602" y="2903220"/>
            <a:ext cx="2468245" cy="311150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4635" algn="l" rtl="0" eaLnBrk="0">
              <a:lnSpc>
                <a:spcPct val="89000"/>
              </a:lnSpc>
              <a:spcBef>
                <a:spcPts val="5"/>
              </a:spcBef>
            </a:pPr>
            <a:r>
              <a:rPr sz="12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平台一   翼智企用户</a:t>
            </a:r>
            <a:r>
              <a:rPr sz="12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服务平台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78" name="table 78"/>
          <p:cNvGraphicFramePr>
            <a:graphicFrameLocks noGrp="1"/>
          </p:cNvGraphicFramePr>
          <p:nvPr/>
        </p:nvGraphicFramePr>
        <p:xfrm>
          <a:off x="4739385" y="4470780"/>
          <a:ext cx="1903095" cy="379095"/>
        </p:xfrm>
        <a:graphic>
          <a:graphicData uri="http://schemas.openxmlformats.org/drawingml/2006/table">
            <a:tbl>
              <a:tblPr/>
              <a:tblGrid>
                <a:gridCol w="1026794"/>
                <a:gridCol w="876300"/>
              </a:tblGrid>
              <a:tr h="379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112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增强版网关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446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FTTR-B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0" name="table 80"/>
          <p:cNvGraphicFramePr>
            <a:graphicFrameLocks noGrp="1"/>
          </p:cNvGraphicFramePr>
          <p:nvPr/>
        </p:nvGraphicFramePr>
        <p:xfrm>
          <a:off x="672388" y="4463922"/>
          <a:ext cx="1773555" cy="379095"/>
        </p:xfrm>
        <a:graphic>
          <a:graphicData uri="http://schemas.openxmlformats.org/drawingml/2006/table">
            <a:tbl>
              <a:tblPr/>
              <a:tblGrid>
                <a:gridCol w="1026795"/>
                <a:gridCol w="746759"/>
              </a:tblGrid>
              <a:tr h="379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985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基础版网关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9860" algn="l" rtl="0" eaLnBrk="0">
                        <a:lnSpc>
                          <a:spcPct val="81000"/>
                        </a:lnSpc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A8-C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2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115421" y="197815"/>
            <a:ext cx="748500" cy="527101"/>
          </a:xfrm>
          <a:prstGeom prst="rect">
            <a:avLst/>
          </a:prstGeom>
        </p:spPr>
      </p:pic>
      <p:sp>
        <p:nvSpPr>
          <p:cNvPr id="84" name="textbox 84"/>
          <p:cNvSpPr/>
          <p:nvPr/>
        </p:nvSpPr>
        <p:spPr>
          <a:xfrm>
            <a:off x="11653761" y="6513677"/>
            <a:ext cx="132714" cy="2286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500" kern="0" spc="0" dirty="0">
                <a:solidFill>
                  <a:srgbClr val="898989">
                    <a:alpha val="100000"/>
                  </a:srgbClr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4</a:t>
            </a:r>
            <a:endParaRPr sz="1500" dirty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table 86"/>
          <p:cNvGraphicFramePr>
            <a:graphicFrameLocks noGrp="1"/>
          </p:cNvGraphicFramePr>
          <p:nvPr/>
        </p:nvGraphicFramePr>
        <p:xfrm>
          <a:off x="686041" y="1542669"/>
          <a:ext cx="10784204" cy="2250440"/>
        </p:xfrm>
        <a:graphic>
          <a:graphicData uri="http://schemas.openxmlformats.org/drawingml/2006/table">
            <a:tbl>
              <a:tblPr/>
              <a:tblGrid>
                <a:gridCol w="3707765"/>
                <a:gridCol w="3380104"/>
                <a:gridCol w="3696334"/>
              </a:tblGrid>
              <a:tr h="5930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113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组网+标品应用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172C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72C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00075" algn="l" rtl="0" eaLnBrk="0">
                        <a:lnSpc>
                          <a:spcPct val="89000"/>
                        </a:lnSpc>
                      </a:pPr>
                      <a:r>
                        <a:rPr sz="1400" b="1" kern="0" spc="-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内网、机房整治、弱电等服务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72C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85240" algn="l" rtl="0" eaLnBrk="0">
                        <a:lnSpc>
                          <a:spcPct val="89000"/>
                        </a:lnSpc>
                      </a:pPr>
                      <a:r>
                        <a:rPr sz="1400" b="1" kern="0" spc="-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集成服务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172C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2C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73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172C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72C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72C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172C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72C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8" name="rect 88"/>
          <p:cNvSpPr/>
          <p:nvPr/>
        </p:nvSpPr>
        <p:spPr>
          <a:xfrm>
            <a:off x="4703698" y="2234310"/>
            <a:ext cx="2737484" cy="128308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0" name="rect 90"/>
          <p:cNvSpPr/>
          <p:nvPr/>
        </p:nvSpPr>
        <p:spPr>
          <a:xfrm>
            <a:off x="1347088" y="2234310"/>
            <a:ext cx="2737484" cy="128308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2" name="rect 92"/>
          <p:cNvSpPr/>
          <p:nvPr/>
        </p:nvSpPr>
        <p:spPr>
          <a:xfrm>
            <a:off x="8107426" y="2228469"/>
            <a:ext cx="2737484" cy="128308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4" name="textbox 94"/>
          <p:cNvSpPr/>
          <p:nvPr/>
        </p:nvSpPr>
        <p:spPr>
          <a:xfrm>
            <a:off x="8724336" y="5450276"/>
            <a:ext cx="3020060" cy="11722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indent="4445" algn="l" rtl="0" eaLnBrk="0">
              <a:lnSpc>
                <a:spcPct val="122000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1.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方案设计、受理及交付能力要求高、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流程较为复杂；</a:t>
            </a:r>
            <a:endParaRPr sz="14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marL="14605" algn="l" rtl="0" eaLnBrk="0">
              <a:lnSpc>
                <a:spcPct val="87000"/>
              </a:lnSpc>
              <a:spcBef>
                <a:spcPts val="94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2. 项目交付具备多样性，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涉及生态合</a:t>
            </a:r>
            <a:endParaRPr sz="14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algn="l" rtl="0" eaLnBrk="0">
              <a:lnSpc>
                <a:spcPct val="110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  <a:spcBef>
                <a:spcPts val="5"/>
              </a:spcBef>
            </a:pPr>
            <a:r>
              <a:rPr sz="1400" kern="0" spc="-8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作的前后项管理难度大。</a:t>
            </a:r>
            <a:endParaRPr sz="14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96" name="textbox 96"/>
          <p:cNvSpPr/>
          <p:nvPr/>
        </p:nvSpPr>
        <p:spPr>
          <a:xfrm>
            <a:off x="604417" y="5290916"/>
            <a:ext cx="2991485" cy="11842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445" algn="l" rtl="0" eaLnBrk="0">
              <a:lnSpc>
                <a:spcPct val="121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1.</a:t>
            </a:r>
            <a:r>
              <a:rPr sz="1400" kern="0" spc="16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围绕办公、安全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、安防等提供较为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  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单一的标品或标品组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合；</a:t>
            </a:r>
            <a:endParaRPr sz="14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algn="l" rtl="0" eaLnBrk="0">
              <a:lnSpc>
                <a:spcPct val="112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indent="-635" algn="l" rtl="0" eaLnBrk="0">
              <a:lnSpc>
                <a:spcPct val="122000"/>
              </a:lnSpc>
              <a:spcBef>
                <a:spcPts val="5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2.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受理安装过程简单，无场景化联动，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可单独完成交付。</a:t>
            </a:r>
            <a:endParaRPr sz="14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98" name="textbox 98"/>
          <p:cNvSpPr/>
          <p:nvPr/>
        </p:nvSpPr>
        <p:spPr>
          <a:xfrm>
            <a:off x="4725986" y="5386293"/>
            <a:ext cx="2830829" cy="8515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400" b="1" kern="0" spc="0" dirty="0">
                <a:solidFill>
                  <a:srgbClr val="C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多产品的统一交付  </a:t>
            </a:r>
            <a:r>
              <a:rPr sz="1400" b="1" kern="0" spc="-10" dirty="0">
                <a:solidFill>
                  <a:srgbClr val="C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多场景互触互通</a:t>
            </a:r>
            <a:endParaRPr sz="14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marL="438150" algn="l" rtl="0" eaLnBrk="0">
              <a:lnSpc>
                <a:spcPct val="87000"/>
              </a:lnSpc>
              <a:spcBef>
                <a:spcPts val="1060"/>
              </a:spcBef>
            </a:pPr>
            <a:r>
              <a:rPr sz="1400" b="1" kern="0" spc="-10" dirty="0">
                <a:solidFill>
                  <a:srgbClr val="C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业务受理、交付统一标准</a:t>
            </a:r>
            <a:endParaRPr sz="14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algn="l" rtl="0" eaLnBrk="0">
              <a:lnSpc>
                <a:spcPct val="110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76300" algn="l" rtl="0" eaLnBrk="0">
              <a:lnSpc>
                <a:spcPct val="87000"/>
              </a:lnSpc>
              <a:spcBef>
                <a:spcPts val="5"/>
              </a:spcBef>
            </a:pPr>
            <a:r>
              <a:rPr sz="1400" b="1" kern="0" spc="-10" dirty="0">
                <a:solidFill>
                  <a:srgbClr val="C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简化评审流程</a:t>
            </a:r>
            <a:endParaRPr sz="14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00" name="textbox 100"/>
          <p:cNvSpPr/>
          <p:nvPr/>
        </p:nvSpPr>
        <p:spPr>
          <a:xfrm>
            <a:off x="437434" y="308197"/>
            <a:ext cx="6313170" cy="2965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20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1.2 解决的问题：通过</a:t>
            </a:r>
            <a:r>
              <a:rPr sz="20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产品、流程规范化，实现标准交付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" name="textbox 102"/>
          <p:cNvSpPr/>
          <p:nvPr/>
        </p:nvSpPr>
        <p:spPr>
          <a:xfrm>
            <a:off x="3552306" y="1052835"/>
            <a:ext cx="5093970" cy="241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升级“</a:t>
            </a:r>
            <a:r>
              <a:rPr sz="1500"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一根线</a:t>
            </a: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500" b="1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，拓展</a:t>
            </a:r>
            <a:r>
              <a:rPr sz="1500" b="1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sz="15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一张网</a:t>
            </a: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500" b="1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，提供“</a:t>
            </a:r>
            <a:r>
              <a:rPr sz="15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一体化</a:t>
            </a: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”服务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" name="textbox 104"/>
          <p:cNvSpPr/>
          <p:nvPr/>
        </p:nvSpPr>
        <p:spPr>
          <a:xfrm>
            <a:off x="869950" y="4278883"/>
            <a:ext cx="2467610" cy="33782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85140" algn="l" rtl="0" eaLnBrk="0">
              <a:lnSpc>
                <a:spcPct val="94000"/>
              </a:lnSpc>
              <a:spcBef>
                <a:spcPts val="5"/>
              </a:spcBef>
            </a:pP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单产品/产品组合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6" name="textbox 106"/>
          <p:cNvSpPr/>
          <p:nvPr/>
        </p:nvSpPr>
        <p:spPr>
          <a:xfrm>
            <a:off x="4861559" y="4278883"/>
            <a:ext cx="2467610" cy="33782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71220" algn="l" rtl="0" eaLnBrk="0">
              <a:lnSpc>
                <a:spcPct val="94000"/>
              </a:lnSpc>
              <a:spcBef>
                <a:spcPts val="5"/>
              </a:spcBef>
            </a:pPr>
            <a:r>
              <a:rPr sz="1500" b="1" kern="0" spc="1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</a:t>
            </a:r>
            <a:r>
              <a:rPr sz="15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ICT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8930640" y="4278883"/>
            <a:ext cx="2467610" cy="33782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08355" algn="l" rtl="0" eaLnBrk="0">
              <a:lnSpc>
                <a:spcPct val="94000"/>
              </a:lnSpc>
              <a:spcBef>
                <a:spcPts val="5"/>
              </a:spcBef>
            </a:pP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DICT</a:t>
            </a:r>
            <a:r>
              <a:rPr sz="15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0" name="picture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35356" y="807667"/>
            <a:ext cx="11520043" cy="67235"/>
          </a:xfrm>
          <a:prstGeom prst="rect">
            <a:avLst/>
          </a:prstGeom>
        </p:spPr>
      </p:pic>
      <p:pic>
        <p:nvPicPr>
          <p:cNvPr id="112" name="picture 1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115421" y="197815"/>
            <a:ext cx="748500" cy="527101"/>
          </a:xfrm>
          <a:prstGeom prst="rect">
            <a:avLst/>
          </a:prstGeom>
        </p:spPr>
      </p:pic>
      <p:graphicFrame>
        <p:nvGraphicFramePr>
          <p:cNvPr id="114" name="table 114"/>
          <p:cNvGraphicFramePr>
            <a:graphicFrameLocks noGrp="1"/>
          </p:cNvGraphicFramePr>
          <p:nvPr/>
        </p:nvGraphicFramePr>
        <p:xfrm>
          <a:off x="443141" y="1297051"/>
          <a:ext cx="566420" cy="593725"/>
        </p:xfrm>
        <a:graphic>
          <a:graphicData uri="http://schemas.openxmlformats.org/drawingml/2006/table">
            <a:tbl>
              <a:tblPr/>
              <a:tblGrid>
                <a:gridCol w="566420"/>
              </a:tblGrid>
              <a:tr h="584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3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旧</a:t>
                      </a:r>
                      <a:endParaRPr sz="3200" dirty="0"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6" name="textbox 116"/>
          <p:cNvSpPr/>
          <p:nvPr/>
        </p:nvSpPr>
        <p:spPr>
          <a:xfrm>
            <a:off x="4183507" y="3981704"/>
            <a:ext cx="582930" cy="535305"/>
          </a:xfrm>
          <a:prstGeom prst="roundRect">
            <a:avLst>
              <a:gd name="adj" fmla="val 21088"/>
            </a:avLst>
          </a:prstGeom>
          <a:noFill/>
          <a:ln w="28575" cap="flat">
            <a:solidFill>
              <a:srgbClr val="C00000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2390" algn="l" rtl="0" eaLnBrk="0">
              <a:lnSpc>
                <a:spcPct val="87000"/>
              </a:lnSpc>
            </a:pPr>
            <a:r>
              <a:rPr sz="3200" kern="0" spc="-10" dirty="0">
                <a:solidFill>
                  <a:srgbClr val="C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新</a:t>
            </a:r>
            <a:endParaRPr sz="32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18" name="textbox 118"/>
          <p:cNvSpPr/>
          <p:nvPr/>
        </p:nvSpPr>
        <p:spPr>
          <a:xfrm>
            <a:off x="8563991" y="2387841"/>
            <a:ext cx="793115" cy="277495"/>
          </a:xfrm>
          <a:prstGeom prst="rect">
            <a:avLst/>
          </a:prstGeom>
          <a:solidFill>
            <a:srgbClr val="BFBFBF">
              <a:alpha val="49803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8425" algn="l" rtl="0" eaLnBrk="0">
              <a:lnSpc>
                <a:spcPct val="89000"/>
              </a:lnSpc>
              <a:spcBef>
                <a:spcPts val="0"/>
              </a:spcBef>
            </a:pPr>
            <a:r>
              <a:rPr sz="1200" b="1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安防布控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0" name="textbox 120"/>
          <p:cNvSpPr/>
          <p:nvPr/>
        </p:nvSpPr>
        <p:spPr>
          <a:xfrm>
            <a:off x="1803780" y="2393683"/>
            <a:ext cx="793115" cy="277495"/>
          </a:xfrm>
          <a:prstGeom prst="rect">
            <a:avLst/>
          </a:prstGeom>
          <a:solidFill>
            <a:srgbClr val="BFBFBF">
              <a:alpha val="49803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0330" algn="l" rtl="0" eaLnBrk="0">
              <a:lnSpc>
                <a:spcPct val="89000"/>
              </a:lnSpc>
              <a:spcBef>
                <a:spcPts val="0"/>
              </a:spcBef>
            </a:pPr>
            <a:r>
              <a:rPr sz="1200" b="1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商企组网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2" name="textbox 122"/>
          <p:cNvSpPr/>
          <p:nvPr/>
        </p:nvSpPr>
        <p:spPr>
          <a:xfrm>
            <a:off x="5160263" y="2393683"/>
            <a:ext cx="793115" cy="277495"/>
          </a:xfrm>
          <a:prstGeom prst="rect">
            <a:avLst/>
          </a:prstGeom>
          <a:solidFill>
            <a:srgbClr val="BFBFBF">
              <a:alpha val="49803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7155" algn="l" rtl="0" eaLnBrk="0">
              <a:lnSpc>
                <a:spcPct val="89000"/>
              </a:lnSpc>
              <a:spcBef>
                <a:spcPts val="0"/>
              </a:spcBef>
            </a:pPr>
            <a:r>
              <a:rPr sz="1200" b="1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综合布线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4" name="textbox 124"/>
          <p:cNvSpPr/>
          <p:nvPr/>
        </p:nvSpPr>
        <p:spPr>
          <a:xfrm>
            <a:off x="9663430" y="2387841"/>
            <a:ext cx="792480" cy="277495"/>
          </a:xfrm>
          <a:prstGeom prst="rect">
            <a:avLst/>
          </a:prstGeom>
          <a:solidFill>
            <a:srgbClr val="BFBFBF">
              <a:alpha val="49803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9695" algn="l" rtl="0" eaLnBrk="0">
              <a:lnSpc>
                <a:spcPct val="89000"/>
              </a:lnSpc>
              <a:spcBef>
                <a:spcPts val="0"/>
              </a:spcBef>
            </a:pPr>
            <a:r>
              <a:rPr sz="1200" b="1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车辆管理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6" name="textbox 126"/>
          <p:cNvSpPr/>
          <p:nvPr/>
        </p:nvSpPr>
        <p:spPr>
          <a:xfrm>
            <a:off x="2903092" y="2393683"/>
            <a:ext cx="792480" cy="277495"/>
          </a:xfrm>
          <a:prstGeom prst="rect">
            <a:avLst/>
          </a:prstGeom>
          <a:solidFill>
            <a:srgbClr val="BFBFBF">
              <a:alpha val="49803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7155" algn="l" rtl="0" eaLnBrk="0">
              <a:lnSpc>
                <a:spcPct val="89000"/>
              </a:lnSpc>
              <a:spcBef>
                <a:spcPts val="0"/>
              </a:spcBef>
            </a:pPr>
            <a:r>
              <a:rPr sz="1200" b="1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天翼云眼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8" name="textbox 128"/>
          <p:cNvSpPr/>
          <p:nvPr/>
        </p:nvSpPr>
        <p:spPr>
          <a:xfrm>
            <a:off x="6259702" y="2393683"/>
            <a:ext cx="792480" cy="277495"/>
          </a:xfrm>
          <a:prstGeom prst="rect">
            <a:avLst/>
          </a:prstGeom>
          <a:solidFill>
            <a:srgbClr val="BFBFBF">
              <a:alpha val="49803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7155" algn="l" rtl="0" eaLnBrk="0">
              <a:lnSpc>
                <a:spcPct val="89000"/>
              </a:lnSpc>
              <a:spcBef>
                <a:spcPts val="0"/>
              </a:spcBef>
            </a:pPr>
            <a:r>
              <a:rPr sz="1200" b="1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客网代维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0" name="textbox 130"/>
          <p:cNvSpPr/>
          <p:nvPr/>
        </p:nvSpPr>
        <p:spPr>
          <a:xfrm>
            <a:off x="5160263" y="2709913"/>
            <a:ext cx="793115" cy="276859"/>
          </a:xfrm>
          <a:prstGeom prst="rect">
            <a:avLst/>
          </a:prstGeom>
          <a:solidFill>
            <a:srgbClr val="BFBFBF">
              <a:alpha val="49803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7155" algn="l" rtl="0" eaLnBrk="0">
              <a:lnSpc>
                <a:spcPct val="89000"/>
              </a:lnSpc>
              <a:spcBef>
                <a:spcPts val="5"/>
              </a:spcBef>
            </a:pPr>
            <a:r>
              <a:rPr sz="1200" b="1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组网服务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2" name="textbox 132"/>
          <p:cNvSpPr/>
          <p:nvPr/>
        </p:nvSpPr>
        <p:spPr>
          <a:xfrm>
            <a:off x="8563991" y="2704071"/>
            <a:ext cx="793115" cy="276859"/>
          </a:xfrm>
          <a:prstGeom prst="rect">
            <a:avLst/>
          </a:prstGeom>
          <a:solidFill>
            <a:srgbClr val="BFBFBF">
              <a:alpha val="49803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5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7790" algn="l" rtl="0" eaLnBrk="0">
              <a:lnSpc>
                <a:spcPct val="89000"/>
              </a:lnSpc>
            </a:pPr>
            <a:r>
              <a:rPr sz="1200" b="1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消防烟感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4" name="textbox 134"/>
          <p:cNvSpPr/>
          <p:nvPr/>
        </p:nvSpPr>
        <p:spPr>
          <a:xfrm>
            <a:off x="9663430" y="3047351"/>
            <a:ext cx="793115" cy="276859"/>
          </a:xfrm>
          <a:prstGeom prst="rect">
            <a:avLst/>
          </a:prstGeom>
          <a:solidFill>
            <a:srgbClr val="BFBFBF">
              <a:alpha val="49803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7790" algn="l" rtl="0" eaLnBrk="0">
              <a:lnSpc>
                <a:spcPct val="89000"/>
              </a:lnSpc>
              <a:spcBef>
                <a:spcPts val="0"/>
              </a:spcBef>
            </a:pPr>
            <a:r>
              <a:rPr sz="1200" b="1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视频收编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6" name="textbox 136"/>
          <p:cNvSpPr/>
          <p:nvPr/>
        </p:nvSpPr>
        <p:spPr>
          <a:xfrm>
            <a:off x="1803780" y="2709913"/>
            <a:ext cx="793115" cy="276859"/>
          </a:xfrm>
          <a:prstGeom prst="rect">
            <a:avLst/>
          </a:prstGeom>
          <a:solidFill>
            <a:srgbClr val="BFBFBF">
              <a:alpha val="49803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635" algn="l" rtl="0" eaLnBrk="0">
              <a:lnSpc>
                <a:spcPct val="81000"/>
              </a:lnSpc>
              <a:spcBef>
                <a:spcPts val="0"/>
              </a:spcBef>
            </a:pPr>
            <a:r>
              <a:rPr sz="1200" b="1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AC+AP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8" name="textbox 138"/>
          <p:cNvSpPr/>
          <p:nvPr/>
        </p:nvSpPr>
        <p:spPr>
          <a:xfrm>
            <a:off x="2903092" y="3053194"/>
            <a:ext cx="793115" cy="276859"/>
          </a:xfrm>
          <a:prstGeom prst="rect">
            <a:avLst/>
          </a:prstGeom>
          <a:solidFill>
            <a:srgbClr val="BFBFBF">
              <a:alpha val="49803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5260" algn="l" rtl="0" eaLnBrk="0">
              <a:lnSpc>
                <a:spcPct val="89000"/>
              </a:lnSpc>
              <a:spcBef>
                <a:spcPts val="5"/>
              </a:spcBef>
            </a:pPr>
            <a:r>
              <a:rPr sz="1200" b="1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云主机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0" name="textbox 140"/>
          <p:cNvSpPr/>
          <p:nvPr/>
        </p:nvSpPr>
        <p:spPr>
          <a:xfrm>
            <a:off x="6259702" y="3053194"/>
            <a:ext cx="793115" cy="276859"/>
          </a:xfrm>
          <a:prstGeom prst="rect">
            <a:avLst/>
          </a:prstGeom>
          <a:solidFill>
            <a:srgbClr val="BFBFBF">
              <a:alpha val="49803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7155" algn="l" rtl="0" eaLnBrk="0">
              <a:lnSpc>
                <a:spcPct val="89000"/>
              </a:lnSpc>
              <a:spcBef>
                <a:spcPts val="5"/>
              </a:spcBef>
            </a:pPr>
            <a:r>
              <a:rPr sz="1200" b="1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机房整改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2" name="textbox 142"/>
          <p:cNvSpPr/>
          <p:nvPr/>
        </p:nvSpPr>
        <p:spPr>
          <a:xfrm>
            <a:off x="9663430" y="2713215"/>
            <a:ext cx="792480" cy="276859"/>
          </a:xfrm>
          <a:prstGeom prst="rect">
            <a:avLst/>
          </a:prstGeom>
          <a:solidFill>
            <a:srgbClr val="BFBFBF">
              <a:alpha val="49803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8425" algn="l" rtl="0" eaLnBrk="0">
              <a:lnSpc>
                <a:spcPct val="89000"/>
              </a:lnSpc>
              <a:spcBef>
                <a:spcPts val="5"/>
              </a:spcBef>
            </a:pPr>
            <a:r>
              <a:rPr sz="1200" b="1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智慧大屏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4" name="textbox 144"/>
          <p:cNvSpPr/>
          <p:nvPr/>
        </p:nvSpPr>
        <p:spPr>
          <a:xfrm>
            <a:off x="8574404" y="3047351"/>
            <a:ext cx="792480" cy="276859"/>
          </a:xfrm>
          <a:prstGeom prst="rect">
            <a:avLst/>
          </a:prstGeom>
          <a:solidFill>
            <a:srgbClr val="BFBFBF">
              <a:alpha val="49803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7155" algn="l" rtl="0" eaLnBrk="0">
              <a:lnSpc>
                <a:spcPct val="89000"/>
              </a:lnSpc>
              <a:spcBef>
                <a:spcPts val="0"/>
              </a:spcBef>
            </a:pPr>
            <a:r>
              <a:rPr sz="1200" b="1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绿色照明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6" name="textbox 146"/>
          <p:cNvSpPr/>
          <p:nvPr/>
        </p:nvSpPr>
        <p:spPr>
          <a:xfrm>
            <a:off x="6259702" y="2719057"/>
            <a:ext cx="792480" cy="276859"/>
          </a:xfrm>
          <a:prstGeom prst="rect">
            <a:avLst/>
          </a:prstGeom>
          <a:solidFill>
            <a:srgbClr val="BFBFBF">
              <a:alpha val="49803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7155" algn="l" rtl="0" eaLnBrk="0">
              <a:lnSpc>
                <a:spcPct val="89000"/>
              </a:lnSpc>
              <a:spcBef>
                <a:spcPts val="0"/>
              </a:spcBef>
            </a:pPr>
            <a:r>
              <a:rPr sz="1200" b="1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视频监控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8" name="textbox 148"/>
          <p:cNvSpPr/>
          <p:nvPr/>
        </p:nvSpPr>
        <p:spPr>
          <a:xfrm>
            <a:off x="5170551" y="3053194"/>
            <a:ext cx="792480" cy="276859"/>
          </a:xfrm>
          <a:prstGeom prst="rect">
            <a:avLst/>
          </a:prstGeom>
          <a:solidFill>
            <a:srgbClr val="BFBFBF">
              <a:alpha val="49803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6520" algn="l" rtl="0" eaLnBrk="0">
              <a:lnSpc>
                <a:spcPct val="89000"/>
              </a:lnSpc>
              <a:spcBef>
                <a:spcPts val="5"/>
              </a:spcBef>
            </a:pPr>
            <a:r>
              <a:rPr sz="1200" b="1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线缆整理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0" name="textbox 150"/>
          <p:cNvSpPr/>
          <p:nvPr/>
        </p:nvSpPr>
        <p:spPr>
          <a:xfrm>
            <a:off x="2903092" y="2719057"/>
            <a:ext cx="792480" cy="276859"/>
          </a:xfrm>
          <a:prstGeom prst="rect">
            <a:avLst/>
          </a:prstGeom>
          <a:solidFill>
            <a:srgbClr val="BFBFBF">
              <a:alpha val="49803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4625" algn="l" rtl="0" eaLnBrk="0">
              <a:lnSpc>
                <a:spcPct val="89000"/>
              </a:lnSpc>
              <a:spcBef>
                <a:spcPts val="0"/>
              </a:spcBef>
            </a:pPr>
            <a:r>
              <a:rPr sz="1200" b="1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云电脑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2" name="textbox 152"/>
          <p:cNvSpPr/>
          <p:nvPr/>
        </p:nvSpPr>
        <p:spPr>
          <a:xfrm>
            <a:off x="1814067" y="3053194"/>
            <a:ext cx="792480" cy="276859"/>
          </a:xfrm>
          <a:prstGeom prst="rect">
            <a:avLst/>
          </a:prstGeom>
          <a:solidFill>
            <a:srgbClr val="BFBFBF">
              <a:alpha val="49803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0345" algn="l" rtl="0" eaLnBrk="0">
              <a:lnSpc>
                <a:spcPct val="80000"/>
              </a:lnSpc>
              <a:spcBef>
                <a:spcPts val="0"/>
              </a:spcBef>
            </a:pPr>
            <a:r>
              <a:rPr sz="1200" b="1" kern="0" spc="-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FTTR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4" name="path 154"/>
          <p:cNvSpPr/>
          <p:nvPr/>
        </p:nvSpPr>
        <p:spPr>
          <a:xfrm>
            <a:off x="7999730" y="5621870"/>
            <a:ext cx="358774" cy="328294"/>
          </a:xfrm>
          <a:custGeom>
            <a:avLst/>
            <a:gdLst/>
            <a:ahLst/>
            <a:cxnLst/>
            <a:rect l="0" t="0" r="0" b="0"/>
            <a:pathLst>
              <a:path w="564" h="516">
                <a:moveTo>
                  <a:pt x="564" y="387"/>
                </a:moveTo>
                <a:lnTo>
                  <a:pt x="258" y="387"/>
                </a:lnTo>
                <a:lnTo>
                  <a:pt x="258" y="516"/>
                </a:lnTo>
                <a:lnTo>
                  <a:pt x="0" y="258"/>
                </a:lnTo>
                <a:lnTo>
                  <a:pt x="258" y="0"/>
                </a:lnTo>
                <a:lnTo>
                  <a:pt x="258" y="129"/>
                </a:lnTo>
                <a:lnTo>
                  <a:pt x="564" y="129"/>
                </a:lnTo>
                <a:lnTo>
                  <a:pt x="564" y="387"/>
                </a:lnTo>
                <a:close/>
              </a:path>
            </a:pathLst>
          </a:custGeom>
          <a:solidFill>
            <a:srgbClr val="A6A6A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6" name="path 156"/>
          <p:cNvSpPr/>
          <p:nvPr/>
        </p:nvSpPr>
        <p:spPr>
          <a:xfrm>
            <a:off x="3939540" y="5508879"/>
            <a:ext cx="358774" cy="328256"/>
          </a:xfrm>
          <a:custGeom>
            <a:avLst/>
            <a:gdLst/>
            <a:ahLst/>
            <a:cxnLst/>
            <a:rect l="0" t="0" r="0" b="0"/>
            <a:pathLst>
              <a:path w="564" h="516">
                <a:moveTo>
                  <a:pt x="0" y="129"/>
                </a:moveTo>
                <a:lnTo>
                  <a:pt x="306" y="129"/>
                </a:lnTo>
                <a:lnTo>
                  <a:pt x="306" y="0"/>
                </a:lnTo>
                <a:lnTo>
                  <a:pt x="564" y="258"/>
                </a:lnTo>
                <a:lnTo>
                  <a:pt x="306" y="516"/>
                </a:lnTo>
                <a:lnTo>
                  <a:pt x="306" y="387"/>
                </a:lnTo>
                <a:lnTo>
                  <a:pt x="0" y="387"/>
                </a:lnTo>
                <a:lnTo>
                  <a:pt x="0" y="129"/>
                </a:lnTo>
                <a:close/>
              </a:path>
            </a:pathLst>
          </a:custGeom>
          <a:solidFill>
            <a:srgbClr val="A6A6A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8" name="textbox 158"/>
          <p:cNvSpPr/>
          <p:nvPr/>
        </p:nvSpPr>
        <p:spPr>
          <a:xfrm>
            <a:off x="11657004" y="6513677"/>
            <a:ext cx="129539" cy="2286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500" kern="0" spc="-10" dirty="0">
                <a:solidFill>
                  <a:srgbClr val="898989">
                    <a:alpha val="100000"/>
                  </a:srgbClr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5</a:t>
            </a:r>
            <a:endParaRPr sz="1500" dirty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table 160"/>
          <p:cNvGraphicFramePr>
            <a:graphicFrameLocks noGrp="1"/>
          </p:cNvGraphicFramePr>
          <p:nvPr/>
        </p:nvGraphicFramePr>
        <p:xfrm>
          <a:off x="3964368" y="1045908"/>
          <a:ext cx="7661909" cy="1318895"/>
        </p:xfrm>
        <a:graphic>
          <a:graphicData uri="http://schemas.openxmlformats.org/drawingml/2006/table">
            <a:tbl>
              <a:tblPr/>
              <a:tblGrid>
                <a:gridCol w="2621280"/>
                <a:gridCol w="2449829"/>
                <a:gridCol w="2590800"/>
              </a:tblGrid>
              <a:tr h="13188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2" name="table 162"/>
          <p:cNvGraphicFramePr>
            <a:graphicFrameLocks noGrp="1"/>
          </p:cNvGraphicFramePr>
          <p:nvPr/>
        </p:nvGraphicFramePr>
        <p:xfrm>
          <a:off x="3985450" y="3897058"/>
          <a:ext cx="7661909" cy="1318260"/>
        </p:xfrm>
        <a:graphic>
          <a:graphicData uri="http://schemas.openxmlformats.org/drawingml/2006/table">
            <a:tbl>
              <a:tblPr/>
              <a:tblGrid>
                <a:gridCol w="2621280"/>
                <a:gridCol w="2449829"/>
                <a:gridCol w="2590800"/>
              </a:tblGrid>
              <a:tr h="13182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4" name="table 164"/>
          <p:cNvGraphicFramePr>
            <a:graphicFrameLocks noGrp="1"/>
          </p:cNvGraphicFramePr>
          <p:nvPr/>
        </p:nvGraphicFramePr>
        <p:xfrm>
          <a:off x="3964368" y="2471483"/>
          <a:ext cx="7661909" cy="1318260"/>
        </p:xfrm>
        <a:graphic>
          <a:graphicData uri="http://schemas.openxmlformats.org/drawingml/2006/table">
            <a:tbl>
              <a:tblPr/>
              <a:tblGrid>
                <a:gridCol w="2621280"/>
                <a:gridCol w="2449829"/>
                <a:gridCol w="2590800"/>
              </a:tblGrid>
              <a:tr h="13182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6" name="table 166"/>
          <p:cNvGraphicFramePr>
            <a:graphicFrameLocks noGrp="1"/>
          </p:cNvGraphicFramePr>
          <p:nvPr/>
        </p:nvGraphicFramePr>
        <p:xfrm>
          <a:off x="3985450" y="5322633"/>
          <a:ext cx="7661909" cy="1318260"/>
        </p:xfrm>
        <a:graphic>
          <a:graphicData uri="http://schemas.openxmlformats.org/drawingml/2006/table">
            <a:tbl>
              <a:tblPr/>
              <a:tblGrid>
                <a:gridCol w="2621280"/>
                <a:gridCol w="2449829"/>
                <a:gridCol w="2590800"/>
              </a:tblGrid>
              <a:tr h="13182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8" name="textbox 168"/>
          <p:cNvSpPr/>
          <p:nvPr/>
        </p:nvSpPr>
        <p:spPr>
          <a:xfrm>
            <a:off x="4235577" y="4018026"/>
            <a:ext cx="2287270" cy="1080769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41045" algn="l" rtl="0" eaLnBrk="0">
              <a:lnSpc>
                <a:spcPct val="94000"/>
              </a:lnSpc>
            </a:pPr>
            <a:r>
              <a:rPr sz="1500"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应用订购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8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80060" indent="-174625" algn="l" rtl="0" eaLnBrk="0">
              <a:lnSpc>
                <a:spcPct val="127000"/>
              </a:lnSpc>
              <a:spcBef>
                <a:spcPts val="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营销、办公、管理等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应用自助化订购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0" name="textbox 170"/>
          <p:cNvSpPr/>
          <p:nvPr/>
        </p:nvSpPr>
        <p:spPr>
          <a:xfrm>
            <a:off x="6690867" y="4018026"/>
            <a:ext cx="2287270" cy="1080769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42315" algn="l" rtl="0" eaLnBrk="0">
              <a:lnSpc>
                <a:spcPct val="94000"/>
              </a:lnSpc>
            </a:pPr>
            <a:r>
              <a:rPr sz="1500"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厂商能力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94970" indent="-177800" algn="l" rtl="0" eaLnBrk="0">
              <a:lnSpc>
                <a:spcPct val="127000"/>
              </a:lnSpc>
              <a:spcBef>
                <a:spcPts val="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用友、致远、国信等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头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部生态与平台融通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2" name="textbox 172"/>
          <p:cNvSpPr/>
          <p:nvPr/>
        </p:nvSpPr>
        <p:spPr>
          <a:xfrm>
            <a:off x="9135871" y="4018026"/>
            <a:ext cx="2287270" cy="1080769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23265" algn="l" rtl="0" eaLnBrk="0">
              <a:lnSpc>
                <a:spcPct val="94000"/>
              </a:lnSpc>
            </a:pPr>
            <a:r>
              <a:rPr sz="15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Saas</a:t>
            </a:r>
            <a:r>
              <a:rPr sz="1500" b="1" kern="0" spc="1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清单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8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7555" indent="-451485" algn="l" rtl="0" eaLnBrk="0">
              <a:lnSpc>
                <a:spcPct val="127000"/>
              </a:lnSpc>
              <a:spcBef>
                <a:spcPts val="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翼企问大模型等应用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即选即用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4" name="textbox 174"/>
          <p:cNvSpPr/>
          <p:nvPr/>
        </p:nvSpPr>
        <p:spPr>
          <a:xfrm>
            <a:off x="4235577" y="5443575"/>
            <a:ext cx="2287270" cy="1080769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31215" algn="l" rtl="0" eaLnBrk="0">
              <a:lnSpc>
                <a:spcPct val="94000"/>
              </a:lnSpc>
              <a:spcBef>
                <a:spcPts val="0"/>
              </a:spcBef>
            </a:pPr>
            <a:r>
              <a:rPr sz="15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sz="1500" b="1" kern="0" spc="1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功能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8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82600" indent="-267335" algn="l" rtl="0" eaLnBrk="0">
              <a:lnSpc>
                <a:spcPct val="127000"/>
              </a:lnSpc>
              <a:spcBef>
                <a:spcPts val="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统一算法仓，自研及生    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态算法按需调用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6" name="textbox 176"/>
          <p:cNvSpPr/>
          <p:nvPr/>
        </p:nvSpPr>
        <p:spPr>
          <a:xfrm>
            <a:off x="6690867" y="5443575"/>
            <a:ext cx="2287270" cy="1080769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41680" algn="l" rtl="0" eaLnBrk="0">
              <a:lnSpc>
                <a:spcPct val="94000"/>
              </a:lnSpc>
              <a:spcBef>
                <a:spcPts val="0"/>
              </a:spcBef>
            </a:pPr>
            <a:r>
              <a:rPr sz="1500"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服务入口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94970" algn="l" rtl="0" eaLnBrk="0">
              <a:lnSpc>
                <a:spcPct val="89000"/>
              </a:lnSpc>
              <a:spcBef>
                <a:spcPts val="116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实现线上自助服务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50570" algn="l" rtl="0" eaLnBrk="0">
              <a:lnSpc>
                <a:spcPts val="2185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按需订购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8" name="textbox 178"/>
          <p:cNvSpPr/>
          <p:nvPr/>
        </p:nvSpPr>
        <p:spPr>
          <a:xfrm>
            <a:off x="9135871" y="5443575"/>
            <a:ext cx="2287270" cy="1080769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41680" algn="l" rtl="0" eaLnBrk="0">
              <a:lnSpc>
                <a:spcPct val="94000"/>
              </a:lnSpc>
              <a:spcBef>
                <a:spcPts val="0"/>
              </a:spcBef>
            </a:pPr>
            <a:r>
              <a:rPr sz="1500"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售后服务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9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95605" indent="-92710" algn="l" rtl="0" eaLnBrk="0">
              <a:lnSpc>
                <a:spcPct val="127000"/>
              </a:lnSpc>
              <a:spcBef>
                <a:spcPts val="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整合自研及生态能力      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组件售后维保机制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0" name="textbox 180"/>
          <p:cNvSpPr/>
          <p:nvPr/>
        </p:nvSpPr>
        <p:spPr>
          <a:xfrm>
            <a:off x="4214494" y="1166876"/>
            <a:ext cx="2287270" cy="1080135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39140" algn="l" rtl="0" eaLnBrk="0">
              <a:lnSpc>
                <a:spcPct val="95000"/>
              </a:lnSpc>
            </a:pPr>
            <a:r>
              <a:rPr sz="1500" b="1" kern="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硬件采购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9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72135" indent="-289560" algn="l" rtl="0" eaLnBrk="0">
              <a:lnSpc>
                <a:spcPct val="127000"/>
              </a:lnSpc>
              <a:spcBef>
                <a:spcPts val="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FTTR-B及高阶版网关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终端规模集采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2" name="textbox 182"/>
          <p:cNvSpPr/>
          <p:nvPr/>
        </p:nvSpPr>
        <p:spPr>
          <a:xfrm>
            <a:off x="6669785" y="1166876"/>
            <a:ext cx="2287270" cy="1080135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42950" algn="l" rtl="0" eaLnBrk="0">
              <a:lnSpc>
                <a:spcPct val="95000"/>
              </a:lnSpc>
            </a:pPr>
            <a:r>
              <a:rPr sz="1500"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生态统谈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10235" algn="l" rtl="0" eaLnBrk="0">
              <a:lnSpc>
                <a:spcPct val="89000"/>
              </a:lnSpc>
              <a:spcBef>
                <a:spcPts val="116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软件统谈3折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4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93065" algn="l" rtl="0" eaLnBrk="0">
              <a:lnSpc>
                <a:spcPct val="89000"/>
              </a:lnSpc>
              <a:spcBef>
                <a:spcPts val="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低于社会渠道价格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4" name="textbox 184"/>
          <p:cNvSpPr/>
          <p:nvPr/>
        </p:nvSpPr>
        <p:spPr>
          <a:xfrm>
            <a:off x="9114790" y="1166876"/>
            <a:ext cx="2287270" cy="1080135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41045" algn="l" rtl="0" eaLnBrk="0">
              <a:lnSpc>
                <a:spcPct val="95000"/>
              </a:lnSpc>
            </a:pPr>
            <a:r>
              <a:rPr sz="1500"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政府补贴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94970" algn="l" rtl="0" eaLnBrk="0">
              <a:lnSpc>
                <a:spcPct val="89000"/>
              </a:lnSpc>
              <a:spcBef>
                <a:spcPts val="116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助力企业快速通过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81965" algn="l" rtl="0" eaLnBrk="0">
              <a:lnSpc>
                <a:spcPts val="2185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数字化转型评级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6" name="textbox 186"/>
          <p:cNvSpPr/>
          <p:nvPr/>
        </p:nvSpPr>
        <p:spPr>
          <a:xfrm>
            <a:off x="4214494" y="2592451"/>
            <a:ext cx="2287270" cy="1080135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42950" algn="l" rtl="0" eaLnBrk="0">
              <a:lnSpc>
                <a:spcPct val="94000"/>
              </a:lnSpc>
            </a:pPr>
            <a:r>
              <a:rPr sz="1500"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互融互控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72135" algn="l" rtl="0" eaLnBrk="0">
              <a:lnSpc>
                <a:spcPct val="89000"/>
              </a:lnSpc>
              <a:spcBef>
                <a:spcPts val="116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基于生态能力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63575" algn="l" rtl="0" eaLnBrk="0">
              <a:lnSpc>
                <a:spcPts val="2185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多平台协同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6669785" y="2592451"/>
            <a:ext cx="2287270" cy="1080135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41045" algn="l" rtl="0" eaLnBrk="0">
              <a:lnSpc>
                <a:spcPct val="94000"/>
              </a:lnSpc>
            </a:pPr>
            <a:r>
              <a:rPr sz="1500"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场景方案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94970" algn="l" rtl="0" eaLnBrk="0">
              <a:lnSpc>
                <a:spcPct val="89000"/>
              </a:lnSpc>
              <a:spcBef>
                <a:spcPts val="116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灵活组合解决方案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08305" algn="l" rtl="0" eaLnBrk="0">
              <a:lnSpc>
                <a:spcPts val="2185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匹配企业发展需求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0" name="textbox 190"/>
          <p:cNvSpPr/>
          <p:nvPr/>
        </p:nvSpPr>
        <p:spPr>
          <a:xfrm>
            <a:off x="9114790" y="2592451"/>
            <a:ext cx="2287270" cy="1080135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39775" algn="l" rtl="0" eaLnBrk="0">
              <a:lnSpc>
                <a:spcPct val="94000"/>
              </a:lnSpc>
            </a:pPr>
            <a:r>
              <a:rPr sz="1500" b="1" kern="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快速响应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93700" algn="l" rtl="0" eaLnBrk="0">
              <a:lnSpc>
                <a:spcPct val="89000"/>
              </a:lnSpc>
              <a:spcBef>
                <a:spcPts val="116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便捷受理快速交付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72770" algn="l" rtl="0" eaLnBrk="0">
              <a:lnSpc>
                <a:spcPts val="2185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提供代维服务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2" name="textbox 192"/>
          <p:cNvSpPr/>
          <p:nvPr/>
        </p:nvSpPr>
        <p:spPr>
          <a:xfrm>
            <a:off x="543471" y="1851405"/>
            <a:ext cx="2916554" cy="51689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4320" algn="l" rtl="0" eaLnBrk="0">
              <a:lnSpc>
                <a:spcPct val="93000"/>
              </a:lnSpc>
              <a:spcBef>
                <a:spcPts val="0"/>
              </a:spcBef>
            </a:pP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IT</a:t>
            </a:r>
            <a:r>
              <a:rPr sz="1500" b="1" kern="0" spc="9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设备即插即融，即扫即</a:t>
            </a: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开</a:t>
            </a:r>
            <a:endParaRPr sz="15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94" name="textbox 194"/>
          <p:cNvSpPr/>
          <p:nvPr/>
        </p:nvSpPr>
        <p:spPr>
          <a:xfrm>
            <a:off x="606145" y="3515740"/>
            <a:ext cx="2916554" cy="51689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49580" algn="l" rtl="0" eaLnBrk="0">
              <a:lnSpc>
                <a:spcPct val="92000"/>
              </a:lnSpc>
            </a:pP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统一入口、 一站式订购</a:t>
            </a:r>
            <a:endParaRPr sz="15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96" name="textbox 196"/>
          <p:cNvSpPr/>
          <p:nvPr/>
        </p:nvSpPr>
        <p:spPr>
          <a:xfrm>
            <a:off x="606145" y="4347844"/>
            <a:ext cx="2916554" cy="516890"/>
          </a:xfrm>
          <a:prstGeom prst="rect">
            <a:avLst/>
          </a:prstGeom>
          <a:solidFill>
            <a:srgbClr val="F2F2F2">
              <a:alpha val="94509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62255" algn="l" rtl="0" eaLnBrk="0">
              <a:lnSpc>
                <a:spcPct val="93000"/>
              </a:lnSpc>
              <a:spcBef>
                <a:spcPts val="5"/>
              </a:spcBef>
            </a:pP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网关平台实现设备可视可管</a:t>
            </a:r>
            <a:endParaRPr sz="15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98" name="textbox 198"/>
          <p:cNvSpPr/>
          <p:nvPr/>
        </p:nvSpPr>
        <p:spPr>
          <a:xfrm>
            <a:off x="606145" y="5179948"/>
            <a:ext cx="2916554" cy="516890"/>
          </a:xfrm>
          <a:prstGeom prst="rect">
            <a:avLst/>
          </a:prstGeom>
          <a:solidFill>
            <a:srgbClr val="F2F2F2">
              <a:alpha val="93725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55930" algn="l" rtl="0" eaLnBrk="0">
              <a:lnSpc>
                <a:spcPct val="92000"/>
              </a:lnSpc>
              <a:spcBef>
                <a:spcPts val="0"/>
              </a:spcBef>
            </a:pP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平台下发应用一点部署</a:t>
            </a:r>
            <a:endParaRPr sz="15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00" name="textbox 200"/>
          <p:cNvSpPr/>
          <p:nvPr/>
        </p:nvSpPr>
        <p:spPr>
          <a:xfrm>
            <a:off x="543471" y="2683636"/>
            <a:ext cx="2916554" cy="51689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8285" algn="l" rtl="0" eaLnBrk="0">
              <a:lnSpc>
                <a:spcPct val="92000"/>
              </a:lnSpc>
            </a:pPr>
            <a:r>
              <a:rPr sz="1500" b="1" kern="0" spc="9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融合网关、算力及插件运行</a:t>
            </a:r>
            <a:endParaRPr sz="15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02" name="textbox 202"/>
          <p:cNvSpPr/>
          <p:nvPr/>
        </p:nvSpPr>
        <p:spPr>
          <a:xfrm>
            <a:off x="437434" y="308197"/>
            <a:ext cx="4535170" cy="2965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20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 构建应用架构标准化，实现按需订购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4" name="picture 2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35356" y="807667"/>
            <a:ext cx="11520043" cy="67235"/>
          </a:xfrm>
          <a:prstGeom prst="rect">
            <a:avLst/>
          </a:prstGeom>
        </p:spPr>
      </p:pic>
      <p:pic>
        <p:nvPicPr>
          <p:cNvPr id="206" name="picture 2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115421" y="197815"/>
            <a:ext cx="748500" cy="527101"/>
          </a:xfrm>
          <a:prstGeom prst="rect">
            <a:avLst/>
          </a:prstGeom>
        </p:spPr>
      </p:pic>
      <p:sp>
        <p:nvSpPr>
          <p:cNvPr id="208" name="path 208"/>
          <p:cNvSpPr/>
          <p:nvPr/>
        </p:nvSpPr>
        <p:spPr>
          <a:xfrm>
            <a:off x="587095" y="3912743"/>
            <a:ext cx="371017" cy="554735"/>
          </a:xfrm>
          <a:custGeom>
            <a:avLst/>
            <a:gdLst/>
            <a:ahLst/>
            <a:cxnLst/>
            <a:rect l="0" t="0" r="0" b="0"/>
            <a:pathLst>
              <a:path w="584" h="873">
                <a:moveTo>
                  <a:pt x="356" y="843"/>
                </a:moveTo>
                <a:lnTo>
                  <a:pt x="356" y="30"/>
                </a:lnTo>
                <a:moveTo>
                  <a:pt x="356" y="843"/>
                </a:moveTo>
                <a:lnTo>
                  <a:pt x="554" y="693"/>
                </a:lnTo>
                <a:moveTo>
                  <a:pt x="227" y="30"/>
                </a:moveTo>
                <a:lnTo>
                  <a:pt x="227" y="843"/>
                </a:lnTo>
                <a:moveTo>
                  <a:pt x="227" y="30"/>
                </a:moveTo>
                <a:lnTo>
                  <a:pt x="30" y="179"/>
                </a:lnTo>
              </a:path>
            </a:pathLst>
          </a:custGeom>
          <a:noFill/>
          <a:ln w="38100" cap="rnd">
            <a:solidFill>
              <a:srgbClr val="A6A6A6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0" name="path 210"/>
          <p:cNvSpPr/>
          <p:nvPr/>
        </p:nvSpPr>
        <p:spPr>
          <a:xfrm>
            <a:off x="3049270" y="3096640"/>
            <a:ext cx="370966" cy="554736"/>
          </a:xfrm>
          <a:custGeom>
            <a:avLst/>
            <a:gdLst/>
            <a:ahLst/>
            <a:cxnLst/>
            <a:rect l="0" t="0" r="0" b="0"/>
            <a:pathLst>
              <a:path w="584" h="873">
                <a:moveTo>
                  <a:pt x="356" y="843"/>
                </a:moveTo>
                <a:lnTo>
                  <a:pt x="356" y="30"/>
                </a:lnTo>
                <a:moveTo>
                  <a:pt x="356" y="843"/>
                </a:moveTo>
                <a:lnTo>
                  <a:pt x="554" y="693"/>
                </a:lnTo>
                <a:moveTo>
                  <a:pt x="227" y="30"/>
                </a:moveTo>
                <a:lnTo>
                  <a:pt x="227" y="843"/>
                </a:lnTo>
                <a:moveTo>
                  <a:pt x="227" y="30"/>
                </a:moveTo>
                <a:lnTo>
                  <a:pt x="30" y="180"/>
                </a:lnTo>
              </a:path>
            </a:pathLst>
          </a:custGeom>
          <a:noFill/>
          <a:ln w="38100" cap="rnd">
            <a:solidFill>
              <a:srgbClr val="A6A6A6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2" name="path 212"/>
          <p:cNvSpPr/>
          <p:nvPr/>
        </p:nvSpPr>
        <p:spPr>
          <a:xfrm>
            <a:off x="3049270" y="4801743"/>
            <a:ext cx="370966" cy="554735"/>
          </a:xfrm>
          <a:custGeom>
            <a:avLst/>
            <a:gdLst/>
            <a:ahLst/>
            <a:cxnLst/>
            <a:rect l="0" t="0" r="0" b="0"/>
            <a:pathLst>
              <a:path w="584" h="873">
                <a:moveTo>
                  <a:pt x="356" y="843"/>
                </a:moveTo>
                <a:lnTo>
                  <a:pt x="356" y="30"/>
                </a:lnTo>
                <a:moveTo>
                  <a:pt x="356" y="843"/>
                </a:moveTo>
                <a:lnTo>
                  <a:pt x="554" y="693"/>
                </a:lnTo>
                <a:moveTo>
                  <a:pt x="227" y="30"/>
                </a:moveTo>
                <a:lnTo>
                  <a:pt x="227" y="843"/>
                </a:lnTo>
                <a:moveTo>
                  <a:pt x="227" y="30"/>
                </a:moveTo>
                <a:lnTo>
                  <a:pt x="30" y="180"/>
                </a:lnTo>
              </a:path>
            </a:pathLst>
          </a:custGeom>
          <a:noFill/>
          <a:ln w="38100" cap="rnd">
            <a:solidFill>
              <a:srgbClr val="A6A6A6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4" name="path 214"/>
          <p:cNvSpPr/>
          <p:nvPr/>
        </p:nvSpPr>
        <p:spPr>
          <a:xfrm>
            <a:off x="524421" y="2222627"/>
            <a:ext cx="371017" cy="554609"/>
          </a:xfrm>
          <a:custGeom>
            <a:avLst/>
            <a:gdLst/>
            <a:ahLst/>
            <a:cxnLst/>
            <a:rect l="0" t="0" r="0" b="0"/>
            <a:pathLst>
              <a:path w="584" h="873">
                <a:moveTo>
                  <a:pt x="356" y="843"/>
                </a:moveTo>
                <a:lnTo>
                  <a:pt x="356" y="30"/>
                </a:lnTo>
                <a:moveTo>
                  <a:pt x="356" y="843"/>
                </a:moveTo>
                <a:lnTo>
                  <a:pt x="554" y="693"/>
                </a:lnTo>
                <a:moveTo>
                  <a:pt x="227" y="30"/>
                </a:moveTo>
                <a:lnTo>
                  <a:pt x="227" y="843"/>
                </a:lnTo>
                <a:moveTo>
                  <a:pt x="227" y="30"/>
                </a:moveTo>
                <a:lnTo>
                  <a:pt x="30" y="179"/>
                </a:lnTo>
              </a:path>
            </a:pathLst>
          </a:custGeom>
          <a:noFill/>
          <a:ln w="38100" cap="rnd">
            <a:solidFill>
              <a:srgbClr val="A6A6A6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6" name="textbox 216"/>
          <p:cNvSpPr/>
          <p:nvPr/>
        </p:nvSpPr>
        <p:spPr>
          <a:xfrm>
            <a:off x="11662274" y="6513677"/>
            <a:ext cx="124460" cy="2286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500" kern="0" spc="-10" dirty="0">
                <a:solidFill>
                  <a:srgbClr val="898989">
                    <a:alpha val="100000"/>
                  </a:srgbClr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6</a:t>
            </a:r>
            <a:endParaRPr sz="1500" dirty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2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308340" y="2422435"/>
            <a:ext cx="1885569" cy="4148328"/>
          </a:xfrm>
          <a:prstGeom prst="rect">
            <a:avLst/>
          </a:prstGeom>
        </p:spPr>
      </p:pic>
      <p:pic>
        <p:nvPicPr>
          <p:cNvPr id="220" name="picture 2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1332" y="2422435"/>
            <a:ext cx="1885569" cy="4148328"/>
          </a:xfrm>
          <a:prstGeom prst="rect">
            <a:avLst/>
          </a:prstGeom>
        </p:spPr>
      </p:pic>
      <p:pic>
        <p:nvPicPr>
          <p:cNvPr id="222" name="picture 2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198873" y="2422435"/>
            <a:ext cx="1885569" cy="4148328"/>
          </a:xfrm>
          <a:prstGeom prst="rect">
            <a:avLst/>
          </a:prstGeom>
        </p:spPr>
      </p:pic>
      <p:pic>
        <p:nvPicPr>
          <p:cNvPr id="224" name="picture 2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287642" y="2422435"/>
            <a:ext cx="1885569" cy="4148328"/>
          </a:xfrm>
          <a:prstGeom prst="rect">
            <a:avLst/>
          </a:prstGeom>
        </p:spPr>
      </p:pic>
      <p:pic>
        <p:nvPicPr>
          <p:cNvPr id="226" name="picture 2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110105" y="2422435"/>
            <a:ext cx="1885568" cy="4148328"/>
          </a:xfrm>
          <a:prstGeom prst="rect">
            <a:avLst/>
          </a:prstGeom>
        </p:spPr>
      </p:pic>
      <p:sp>
        <p:nvSpPr>
          <p:cNvPr id="228" name="textbox 228"/>
          <p:cNvSpPr/>
          <p:nvPr/>
        </p:nvSpPr>
        <p:spPr>
          <a:xfrm>
            <a:off x="11663288" y="6513677"/>
            <a:ext cx="123189" cy="2286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500" kern="0" spc="-10" dirty="0">
                <a:solidFill>
                  <a:srgbClr val="898989">
                    <a:alpha val="100000"/>
                  </a:srgbClr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7</a:t>
            </a:r>
            <a:endParaRPr sz="1500" dirty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  <p:pic>
        <p:nvPicPr>
          <p:cNvPr id="230" name="picture 2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329036" y="2483904"/>
            <a:ext cx="1857629" cy="4086859"/>
          </a:xfrm>
          <a:prstGeom prst="rect">
            <a:avLst/>
          </a:prstGeom>
        </p:spPr>
      </p:pic>
      <p:sp>
        <p:nvSpPr>
          <p:cNvPr id="232" name="textbox 232"/>
          <p:cNvSpPr/>
          <p:nvPr/>
        </p:nvSpPr>
        <p:spPr>
          <a:xfrm>
            <a:off x="1687712" y="1169041"/>
            <a:ext cx="8467725" cy="241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4000"/>
              </a:lnSpc>
            </a:pP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“翼智企”标准</a:t>
            </a: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ICT</a:t>
            </a: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服务通过融合网关与管理平台实现战新产品互控互智，提供一站式解决方案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4" name="textbox 234"/>
          <p:cNvSpPr/>
          <p:nvPr/>
        </p:nvSpPr>
        <p:spPr>
          <a:xfrm>
            <a:off x="414574" y="317087"/>
            <a:ext cx="4787900" cy="2965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20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1.4 翼智企小程序，一站式解决方案的入口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36" name="picture 2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35356" y="807667"/>
            <a:ext cx="11520043" cy="67235"/>
          </a:xfrm>
          <a:prstGeom prst="rect">
            <a:avLst/>
          </a:prstGeom>
        </p:spPr>
      </p:pic>
      <p:sp>
        <p:nvSpPr>
          <p:cNvPr id="238" name="textbox 238"/>
          <p:cNvSpPr/>
          <p:nvPr/>
        </p:nvSpPr>
        <p:spPr>
          <a:xfrm>
            <a:off x="6367652" y="1809241"/>
            <a:ext cx="1725929" cy="33909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6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8635" algn="l" rtl="0" eaLnBrk="0">
              <a:lnSpc>
                <a:spcPct val="89000"/>
              </a:lnSpc>
              <a:spcBef>
                <a:spcPts val="5"/>
              </a:spcBef>
            </a:pPr>
            <a:r>
              <a:rPr sz="14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应用管理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0" name="textbox 240"/>
          <p:cNvSpPr/>
          <p:nvPr/>
        </p:nvSpPr>
        <p:spPr>
          <a:xfrm>
            <a:off x="4311141" y="1809241"/>
            <a:ext cx="1725929" cy="33909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6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8000" algn="l" rtl="0" eaLnBrk="0">
              <a:lnSpc>
                <a:spcPct val="89000"/>
              </a:lnSpc>
              <a:spcBef>
                <a:spcPts val="5"/>
              </a:spcBef>
            </a:pPr>
            <a:r>
              <a:rPr sz="14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场景规划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2" name="textbox 242"/>
          <p:cNvSpPr/>
          <p:nvPr/>
        </p:nvSpPr>
        <p:spPr>
          <a:xfrm>
            <a:off x="2190114" y="1809241"/>
            <a:ext cx="1725929" cy="339090"/>
          </a:xfrm>
          <a:prstGeom prst="rect">
            <a:avLst/>
          </a:prstGeom>
          <a:solidFill>
            <a:srgbClr val="F2F2F2">
              <a:alpha val="98039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6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9270" algn="l" rtl="0" eaLnBrk="0">
              <a:lnSpc>
                <a:spcPct val="89000"/>
              </a:lnSpc>
              <a:spcBef>
                <a:spcPts val="5"/>
              </a:spcBef>
            </a:pPr>
            <a:r>
              <a:rPr sz="14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业务订购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4" name="textbox 244"/>
          <p:cNvSpPr/>
          <p:nvPr/>
        </p:nvSpPr>
        <p:spPr>
          <a:xfrm>
            <a:off x="69099" y="1809241"/>
            <a:ext cx="1725929" cy="339090"/>
          </a:xfrm>
          <a:prstGeom prst="rect">
            <a:avLst/>
          </a:prstGeom>
          <a:solidFill>
            <a:srgbClr val="F2F2F2">
              <a:alpha val="93333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6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8000" algn="l" rtl="0" eaLnBrk="0">
              <a:lnSpc>
                <a:spcPct val="89000"/>
              </a:lnSpc>
              <a:spcBef>
                <a:spcPts val="5"/>
              </a:spcBef>
            </a:pPr>
            <a:r>
              <a:rPr sz="14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设备管理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6" name="textbox 246"/>
          <p:cNvSpPr/>
          <p:nvPr/>
        </p:nvSpPr>
        <p:spPr>
          <a:xfrm>
            <a:off x="8388350" y="1808988"/>
            <a:ext cx="1725929" cy="338454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6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8635" algn="l" rtl="0" eaLnBrk="0">
              <a:lnSpc>
                <a:spcPct val="89000"/>
              </a:lnSpc>
              <a:spcBef>
                <a:spcPts val="5"/>
              </a:spcBef>
            </a:pPr>
            <a:r>
              <a:rPr sz="14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服务预约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8" name="textbox 248"/>
          <p:cNvSpPr/>
          <p:nvPr/>
        </p:nvSpPr>
        <p:spPr>
          <a:xfrm>
            <a:off x="10329036" y="1808988"/>
            <a:ext cx="1725929" cy="338454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6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9270" algn="l" rtl="0" eaLnBrk="0">
              <a:lnSpc>
                <a:spcPct val="89000"/>
              </a:lnSpc>
              <a:spcBef>
                <a:spcPts val="5"/>
              </a:spcBef>
            </a:pPr>
            <a:r>
              <a:rPr sz="14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设备连接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50" name="picture 2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1115421" y="197815"/>
            <a:ext cx="748500" cy="5271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" name="table 252"/>
          <p:cNvGraphicFramePr>
            <a:graphicFrameLocks noGrp="1"/>
          </p:cNvGraphicFramePr>
          <p:nvPr/>
        </p:nvGraphicFramePr>
        <p:xfrm>
          <a:off x="293890" y="5207990"/>
          <a:ext cx="11663044" cy="1520825"/>
        </p:xfrm>
        <a:graphic>
          <a:graphicData uri="http://schemas.openxmlformats.org/drawingml/2006/table">
            <a:tbl>
              <a:tblPr/>
              <a:tblGrid>
                <a:gridCol w="2882900"/>
                <a:gridCol w="2894329"/>
                <a:gridCol w="2883535"/>
                <a:gridCol w="3002280"/>
              </a:tblGrid>
              <a:tr h="12966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33450" algn="l" rtl="0" eaLnBrk="0">
                        <a:lnSpc>
                          <a:spcPct val="89000"/>
                        </a:lnSpc>
                        <a:tabLst>
                          <a:tab pos="1056005" algn="l"/>
                        </a:tabLst>
                      </a:pPr>
                      <a:r>
                        <a:rPr sz="12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2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b="1" kern="0" spc="-1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企业办公管理：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12750" indent="-165735" algn="l" rtl="0" eaLnBrk="0">
                        <a:lnSpc>
                          <a:spcPct val="132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2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解决客户在人员管理、协同办公、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流程审批等方面效率低、管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控难等  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问题，促成企业管理提速增效。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70585" algn="l" rtl="0" eaLnBrk="0">
                        <a:lnSpc>
                          <a:spcPct val="89000"/>
                        </a:lnSpc>
                        <a:tabLst>
                          <a:tab pos="993775" algn="l"/>
                        </a:tabLst>
                      </a:pPr>
                      <a:r>
                        <a:rPr sz="12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2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b="1" kern="0" spc="-1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客户数据安全：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1155" indent="-166370" algn="l" rtl="0" eaLnBrk="0">
                        <a:lnSpc>
                          <a:spcPct val="132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2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结合客户运营需求，建立数据安全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组织体系，加强业务保密及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重要数       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据的保护。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44880" algn="l" rtl="0" eaLnBrk="0">
                        <a:lnSpc>
                          <a:spcPct val="89000"/>
                        </a:lnSpc>
                        <a:tabLst>
                          <a:tab pos="1067435" algn="l"/>
                        </a:tabLst>
                      </a:pPr>
                      <a:r>
                        <a:rPr sz="12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2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b="1" kern="0" spc="-1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商户营销优化：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26085" indent="-167005" algn="l" rtl="0" eaLnBrk="0">
                        <a:lnSpc>
                          <a:spcPct val="132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向连锁类、门店类运营客户提供数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字化工具，协助客户定位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热销区域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业务，有效性提升运营业绩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60425" algn="l" rtl="0" eaLnBrk="0">
                        <a:lnSpc>
                          <a:spcPct val="89000"/>
                        </a:lnSpc>
                        <a:tabLst>
                          <a:tab pos="982980" algn="l"/>
                        </a:tabLst>
                      </a:pPr>
                      <a:r>
                        <a:rPr sz="12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200" b="1" kern="0" spc="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b="1" kern="0" spc="-1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园区视联收编：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0995" indent="-167005" algn="l" rtl="0" eaLnBrk="0">
                        <a:lnSpc>
                          <a:spcPct val="132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2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通过20余种常见算法模型，针对各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类园区企业安全生产、规范运营等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业务进行视频统一纳管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4154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374120" algn="l" rtl="0" eaLnBrk="0">
                        <a:lnSpc>
                          <a:spcPct val="86000"/>
                        </a:lnSpc>
                      </a:pPr>
                      <a:r>
                        <a:rPr sz="1500" kern="0" spc="-10" dirty="0">
                          <a:solidFill>
                            <a:srgbClr val="898989">
                              <a:alpha val="100000"/>
                            </a:srgbClr>
                          </a:solidFill>
                          <a:latin typeface="华文细黑" panose="02010600040101010101" charset="-122"/>
                          <a:ea typeface="华文细黑" panose="02010600040101010101" charset="-122"/>
                          <a:cs typeface="华文细黑" panose="02010600040101010101" charset="-122"/>
                        </a:rPr>
                        <a:t>8</a:t>
                      </a:r>
                      <a:endParaRPr sz="1500" dirty="0">
                        <a:latin typeface="华文细黑" panose="02010600040101010101" charset="-122"/>
                        <a:ea typeface="华文细黑" panose="02010600040101010101" charset="-122"/>
                        <a:cs typeface="华文细黑" panose="02010600040101010101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54" name="picture 2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815423" y="5472963"/>
            <a:ext cx="122987" cy="111861"/>
          </a:xfrm>
          <a:prstGeom prst="rect">
            <a:avLst/>
          </a:prstGeom>
        </p:spPr>
      </p:pic>
      <p:pic>
        <p:nvPicPr>
          <p:cNvPr id="256" name="picture 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016470" y="5472963"/>
            <a:ext cx="122987" cy="111861"/>
          </a:xfrm>
          <a:prstGeom prst="rect">
            <a:avLst/>
          </a:prstGeom>
        </p:spPr>
      </p:pic>
      <p:pic>
        <p:nvPicPr>
          <p:cNvPr id="258" name="picture 2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047718" y="5472963"/>
            <a:ext cx="122986" cy="111861"/>
          </a:xfrm>
          <a:prstGeom prst="rect">
            <a:avLst/>
          </a:prstGeom>
        </p:spPr>
      </p:pic>
      <p:pic>
        <p:nvPicPr>
          <p:cNvPr id="260" name="picture 2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227734" y="5472963"/>
            <a:ext cx="122986" cy="111861"/>
          </a:xfrm>
          <a:prstGeom prst="rect">
            <a:avLst/>
          </a:prstGeom>
        </p:spPr>
      </p:pic>
      <p:sp>
        <p:nvSpPr>
          <p:cNvPr id="262" name="textbox 262"/>
          <p:cNvSpPr/>
          <p:nvPr/>
        </p:nvSpPr>
        <p:spPr>
          <a:xfrm>
            <a:off x="6178803" y="2213228"/>
            <a:ext cx="5812154" cy="1041400"/>
          </a:xfrm>
          <a:prstGeom prst="roundRect">
            <a:avLst>
              <a:gd name="adj" fmla="val 17696"/>
            </a:avLst>
          </a:prstGeom>
          <a:noFill/>
          <a:ln w="12700" cap="flat">
            <a:solidFill>
              <a:srgbClr val="172C51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5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27735" algn="l" rtl="0" eaLnBrk="0">
              <a:lnSpc>
                <a:spcPct val="87000"/>
              </a:lnSpc>
            </a:pP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企业网盘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：面向中小微企业的专业私有化网盘服务，支持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文</a:t>
            </a:r>
            <a:endParaRPr sz="14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marL="930275" algn="l" rtl="0" eaLnBrk="0">
              <a:lnSpc>
                <a:spcPts val="2520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件存储、权限管理、数据备份、分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享功能、多端同步等功能。</a:t>
            </a:r>
            <a:endParaRPr sz="14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64" name="textbox 264"/>
          <p:cNvSpPr/>
          <p:nvPr/>
        </p:nvSpPr>
        <p:spPr>
          <a:xfrm>
            <a:off x="6185661" y="3479800"/>
            <a:ext cx="5812154" cy="1040764"/>
          </a:xfrm>
          <a:prstGeom prst="roundRect">
            <a:avLst>
              <a:gd name="adj" fmla="val 17693"/>
            </a:avLst>
          </a:prstGeom>
          <a:noFill/>
          <a:ln w="12700" cap="flat">
            <a:solidFill>
              <a:srgbClr val="172C51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5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33450" algn="l" rtl="0" eaLnBrk="0">
              <a:lnSpc>
                <a:spcPct val="87000"/>
              </a:lnSpc>
            </a:pP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安全大脑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：提供防火墙、病毒库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等，助力客户构建本地运营</a:t>
            </a:r>
            <a:endParaRPr sz="14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marL="929005" algn="l" rtl="0" eaLnBrk="0">
              <a:lnSpc>
                <a:spcPts val="2520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分析，</a:t>
            </a:r>
            <a:r>
              <a:rPr sz="1400" kern="0" spc="0" dirty="0">
                <a:solidFill>
                  <a:srgbClr val="333333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帮助客户解决网络安全防御方面的问题</a:t>
            </a:r>
            <a:r>
              <a:rPr sz="1400" kern="0" spc="-10" dirty="0">
                <a:solidFill>
                  <a:srgbClr val="333333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。</a:t>
            </a:r>
            <a:endParaRPr sz="14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66" name="textbox 266"/>
          <p:cNvSpPr/>
          <p:nvPr/>
        </p:nvSpPr>
        <p:spPr>
          <a:xfrm>
            <a:off x="294373" y="3479800"/>
            <a:ext cx="5784850" cy="1040764"/>
          </a:xfrm>
          <a:prstGeom prst="roundRect">
            <a:avLst>
              <a:gd name="adj" fmla="val 17694"/>
            </a:avLst>
          </a:prstGeom>
          <a:noFill/>
          <a:ln w="12700" cap="flat">
            <a:solidFill>
              <a:srgbClr val="172C51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5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32180" algn="l" rtl="0" eaLnBrk="0">
              <a:lnSpc>
                <a:spcPct val="87000"/>
              </a:lnSpc>
            </a:pP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进销存应用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：专为商贸企业量身打适的智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能生意系统，帮者</a:t>
            </a:r>
            <a:endParaRPr sz="14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marL="930275" algn="l" rtl="0" eaLnBrk="0">
              <a:lnSpc>
                <a:spcPts val="2520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户管生息，做生意，助力企业高效运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营。</a:t>
            </a:r>
            <a:endParaRPr sz="14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68" name="textbox 268"/>
          <p:cNvSpPr/>
          <p:nvPr/>
        </p:nvSpPr>
        <p:spPr>
          <a:xfrm>
            <a:off x="6178803" y="957707"/>
            <a:ext cx="5784850" cy="1040764"/>
          </a:xfrm>
          <a:prstGeom prst="roundRect">
            <a:avLst>
              <a:gd name="adj" fmla="val 17696"/>
            </a:avLst>
          </a:prstGeom>
          <a:noFill/>
          <a:ln w="12700" cap="flat">
            <a:solidFill>
              <a:srgbClr val="172C51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5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77570" algn="l" rtl="0" eaLnBrk="0">
              <a:lnSpc>
                <a:spcPct val="87000"/>
              </a:lnSpc>
              <a:spcBef>
                <a:spcPts val="5"/>
              </a:spcBef>
            </a:pP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消防烟感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：消防烟感是一款基于天翼物联网平台(AIOT)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的24小</a:t>
            </a:r>
            <a:endParaRPr sz="14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marL="888365" algn="l" rtl="0" eaLnBrk="0">
              <a:lnSpc>
                <a:spcPts val="2520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时消防安全防护，全方位火灾监测，有效加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强消防监控。</a:t>
            </a:r>
            <a:endParaRPr sz="14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70" name="textbox 270"/>
          <p:cNvSpPr/>
          <p:nvPr/>
        </p:nvSpPr>
        <p:spPr>
          <a:xfrm>
            <a:off x="287540" y="2213228"/>
            <a:ext cx="5784850" cy="1041400"/>
          </a:xfrm>
          <a:prstGeom prst="roundRect">
            <a:avLst>
              <a:gd name="adj" fmla="val 17694"/>
            </a:avLst>
          </a:prstGeom>
          <a:noFill/>
          <a:ln w="12700" cap="flat">
            <a:solidFill>
              <a:srgbClr val="172C51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5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7000"/>
              </a:lnSpc>
            </a:pP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本地OA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：本地协同办公产品以“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数智助力、流程连接、全面移</a:t>
            </a:r>
            <a:endParaRPr sz="14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marL="933450" algn="l" rtl="0" eaLnBrk="0">
              <a:lnSpc>
                <a:spcPts val="2520"/>
              </a:lnSpc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动</a:t>
            </a:r>
            <a:r>
              <a:rPr sz="1400" kern="0" spc="-29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”为核心，提供“小、快、轻、准”的数字化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解决方案。</a:t>
            </a:r>
            <a:endParaRPr sz="14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72" name="textbox 272"/>
          <p:cNvSpPr/>
          <p:nvPr/>
        </p:nvSpPr>
        <p:spPr>
          <a:xfrm>
            <a:off x="287540" y="957707"/>
            <a:ext cx="5784850" cy="1040764"/>
          </a:xfrm>
          <a:prstGeom prst="roundRect">
            <a:avLst>
              <a:gd name="adj" fmla="val 17694"/>
            </a:avLst>
          </a:prstGeom>
          <a:noFill/>
          <a:ln w="12700" cap="flat">
            <a:solidFill>
              <a:srgbClr val="172C51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04520" indent="65405" algn="l" rtl="0" eaLnBrk="0">
              <a:lnSpc>
                <a:spcPct val="122000"/>
              </a:lnSpc>
              <a:spcBef>
                <a:spcPts val="5"/>
              </a:spcBef>
              <a:tabLst>
                <a:tab pos="938530" algn="l"/>
                <a:tab pos="943610" algn="l"/>
              </a:tabLst>
            </a:pP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	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Deep Seek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：算网一体级务器+ DeepSeek ，部署位置在客户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	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	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网络接入侧，可提供客户内网端侧本地轻量级大模型算力。</a:t>
            </a:r>
            <a:endParaRPr sz="14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pic>
        <p:nvPicPr>
          <p:cNvPr id="274" name="picture 2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81924" y="1452107"/>
            <a:ext cx="464078" cy="290464"/>
          </a:xfrm>
          <a:prstGeom prst="rect">
            <a:avLst/>
          </a:prstGeom>
        </p:spPr>
      </p:pic>
      <p:pic>
        <p:nvPicPr>
          <p:cNvPr id="276" name="picture 2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25812" y="1208785"/>
            <a:ext cx="486026" cy="217503"/>
          </a:xfrm>
          <a:prstGeom prst="rect">
            <a:avLst/>
          </a:prstGeom>
        </p:spPr>
      </p:pic>
      <p:sp>
        <p:nvSpPr>
          <p:cNvPr id="278" name="textbox 278"/>
          <p:cNvSpPr/>
          <p:nvPr/>
        </p:nvSpPr>
        <p:spPr>
          <a:xfrm>
            <a:off x="414574" y="317087"/>
            <a:ext cx="7326630" cy="2965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20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1.5 多应用覆盖行业全场景</a:t>
            </a:r>
            <a:r>
              <a:rPr sz="20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，客户侧便捷部署，产品能力融通高效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80" name="picture 2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583229" y="4653343"/>
            <a:ext cx="2965260" cy="447484"/>
          </a:xfrm>
          <a:prstGeom prst="rect">
            <a:avLst/>
          </a:prstGeom>
        </p:spPr>
      </p:pic>
      <p:pic>
        <p:nvPicPr>
          <p:cNvPr id="282" name="picture 2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35356" y="807667"/>
            <a:ext cx="11520043" cy="67235"/>
          </a:xfrm>
          <a:prstGeom prst="rect">
            <a:avLst/>
          </a:prstGeom>
        </p:spPr>
      </p:pic>
      <p:pic>
        <p:nvPicPr>
          <p:cNvPr id="284" name="picture 2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115421" y="197815"/>
            <a:ext cx="748500" cy="527101"/>
          </a:xfrm>
          <a:prstGeom prst="rect">
            <a:avLst/>
          </a:prstGeom>
        </p:spPr>
      </p:pic>
      <p:sp>
        <p:nvSpPr>
          <p:cNvPr id="286" name="textbox 286"/>
          <p:cNvSpPr/>
          <p:nvPr/>
        </p:nvSpPr>
        <p:spPr>
          <a:xfrm>
            <a:off x="5358655" y="4495134"/>
            <a:ext cx="1309369" cy="2908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2000" b="1" kern="0" spc="-10" dirty="0">
                <a:solidFill>
                  <a:srgbClr val="C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30+ 款应用</a:t>
            </a:r>
            <a:endParaRPr sz="20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pic>
        <p:nvPicPr>
          <p:cNvPr id="288" name="picture 28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6419179" y="3673488"/>
            <a:ext cx="505996" cy="590081"/>
          </a:xfrm>
          <a:prstGeom prst="rect">
            <a:avLst/>
          </a:prstGeom>
        </p:spPr>
      </p:pic>
      <p:pic>
        <p:nvPicPr>
          <p:cNvPr id="290" name="picture 29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328557" y="1252299"/>
            <a:ext cx="514824" cy="514817"/>
          </a:xfrm>
          <a:prstGeom prst="rect">
            <a:avLst/>
          </a:prstGeom>
        </p:spPr>
      </p:pic>
      <p:pic>
        <p:nvPicPr>
          <p:cNvPr id="292" name="picture 29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6321069" y="2564503"/>
            <a:ext cx="596136" cy="362878"/>
          </a:xfrm>
          <a:prstGeom prst="rect">
            <a:avLst/>
          </a:prstGeom>
        </p:spPr>
      </p:pic>
      <p:pic>
        <p:nvPicPr>
          <p:cNvPr id="294" name="picture 29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501826" y="3765337"/>
            <a:ext cx="421921" cy="421935"/>
          </a:xfrm>
          <a:prstGeom prst="rect">
            <a:avLst/>
          </a:prstGeom>
        </p:spPr>
      </p:pic>
      <p:pic>
        <p:nvPicPr>
          <p:cNvPr id="296" name="picture 29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548266" y="2512074"/>
            <a:ext cx="328799" cy="424253"/>
          </a:xfrm>
          <a:prstGeom prst="rect">
            <a:avLst/>
          </a:prstGeom>
        </p:spPr>
      </p:pic>
      <p:sp>
        <p:nvSpPr>
          <p:cNvPr id="298" name="path 298"/>
          <p:cNvSpPr/>
          <p:nvPr/>
        </p:nvSpPr>
        <p:spPr>
          <a:xfrm>
            <a:off x="2915285" y="1939797"/>
            <a:ext cx="310895" cy="300736"/>
          </a:xfrm>
          <a:custGeom>
            <a:avLst/>
            <a:gdLst/>
            <a:ahLst/>
            <a:cxnLst/>
            <a:rect l="0" t="0" r="0" b="0"/>
            <a:pathLst>
              <a:path w="489" h="473">
                <a:moveTo>
                  <a:pt x="0" y="160"/>
                </a:moveTo>
                <a:lnTo>
                  <a:pt x="168" y="160"/>
                </a:lnTo>
                <a:lnTo>
                  <a:pt x="168" y="0"/>
                </a:lnTo>
                <a:lnTo>
                  <a:pt x="320" y="0"/>
                </a:lnTo>
                <a:lnTo>
                  <a:pt x="320" y="160"/>
                </a:lnTo>
                <a:lnTo>
                  <a:pt x="489" y="160"/>
                </a:lnTo>
                <a:lnTo>
                  <a:pt x="489" y="312"/>
                </a:lnTo>
                <a:lnTo>
                  <a:pt x="320" y="312"/>
                </a:lnTo>
                <a:lnTo>
                  <a:pt x="320" y="473"/>
                </a:lnTo>
                <a:lnTo>
                  <a:pt x="168" y="473"/>
                </a:lnTo>
                <a:lnTo>
                  <a:pt x="168" y="312"/>
                </a:lnTo>
                <a:lnTo>
                  <a:pt x="0" y="312"/>
                </a:lnTo>
                <a:lnTo>
                  <a:pt x="0" y="160"/>
                </a:lnTo>
                <a:close/>
              </a:path>
            </a:pathLst>
          </a:cu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0" name="path 300"/>
          <p:cNvSpPr/>
          <p:nvPr/>
        </p:nvSpPr>
        <p:spPr>
          <a:xfrm>
            <a:off x="2915285" y="3221609"/>
            <a:ext cx="310895" cy="300608"/>
          </a:xfrm>
          <a:custGeom>
            <a:avLst/>
            <a:gdLst/>
            <a:ahLst/>
            <a:cxnLst/>
            <a:rect l="0" t="0" r="0" b="0"/>
            <a:pathLst>
              <a:path w="489" h="473">
                <a:moveTo>
                  <a:pt x="0" y="160"/>
                </a:moveTo>
                <a:lnTo>
                  <a:pt x="168" y="160"/>
                </a:lnTo>
                <a:lnTo>
                  <a:pt x="168" y="0"/>
                </a:lnTo>
                <a:lnTo>
                  <a:pt x="320" y="0"/>
                </a:lnTo>
                <a:lnTo>
                  <a:pt x="320" y="160"/>
                </a:lnTo>
                <a:lnTo>
                  <a:pt x="489" y="160"/>
                </a:lnTo>
                <a:lnTo>
                  <a:pt x="489" y="312"/>
                </a:lnTo>
                <a:lnTo>
                  <a:pt x="320" y="312"/>
                </a:lnTo>
                <a:lnTo>
                  <a:pt x="320" y="473"/>
                </a:lnTo>
                <a:lnTo>
                  <a:pt x="168" y="473"/>
                </a:lnTo>
                <a:lnTo>
                  <a:pt x="168" y="312"/>
                </a:lnTo>
                <a:lnTo>
                  <a:pt x="0" y="312"/>
                </a:lnTo>
                <a:lnTo>
                  <a:pt x="0" y="160"/>
                </a:lnTo>
                <a:close/>
              </a:path>
            </a:pathLst>
          </a:cu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2" name="path 302"/>
          <p:cNvSpPr/>
          <p:nvPr/>
        </p:nvSpPr>
        <p:spPr>
          <a:xfrm>
            <a:off x="8965819" y="1945640"/>
            <a:ext cx="310895" cy="300608"/>
          </a:xfrm>
          <a:custGeom>
            <a:avLst/>
            <a:gdLst/>
            <a:ahLst/>
            <a:cxnLst/>
            <a:rect l="0" t="0" r="0" b="0"/>
            <a:pathLst>
              <a:path w="489" h="473">
                <a:moveTo>
                  <a:pt x="0" y="160"/>
                </a:moveTo>
                <a:lnTo>
                  <a:pt x="169" y="160"/>
                </a:lnTo>
                <a:lnTo>
                  <a:pt x="169" y="0"/>
                </a:lnTo>
                <a:lnTo>
                  <a:pt x="320" y="0"/>
                </a:lnTo>
                <a:lnTo>
                  <a:pt x="320" y="160"/>
                </a:lnTo>
                <a:lnTo>
                  <a:pt x="489" y="160"/>
                </a:lnTo>
                <a:lnTo>
                  <a:pt x="489" y="312"/>
                </a:lnTo>
                <a:lnTo>
                  <a:pt x="320" y="312"/>
                </a:lnTo>
                <a:lnTo>
                  <a:pt x="320" y="473"/>
                </a:lnTo>
                <a:lnTo>
                  <a:pt x="169" y="473"/>
                </a:lnTo>
                <a:lnTo>
                  <a:pt x="169" y="312"/>
                </a:lnTo>
                <a:lnTo>
                  <a:pt x="0" y="312"/>
                </a:lnTo>
                <a:lnTo>
                  <a:pt x="0" y="160"/>
                </a:lnTo>
                <a:close/>
              </a:path>
            </a:pathLst>
          </a:cu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4" name="path 304"/>
          <p:cNvSpPr/>
          <p:nvPr/>
        </p:nvSpPr>
        <p:spPr>
          <a:xfrm>
            <a:off x="8965819" y="3201670"/>
            <a:ext cx="310895" cy="300608"/>
          </a:xfrm>
          <a:custGeom>
            <a:avLst/>
            <a:gdLst/>
            <a:ahLst/>
            <a:cxnLst/>
            <a:rect l="0" t="0" r="0" b="0"/>
            <a:pathLst>
              <a:path w="489" h="473">
                <a:moveTo>
                  <a:pt x="0" y="160"/>
                </a:moveTo>
                <a:lnTo>
                  <a:pt x="169" y="160"/>
                </a:lnTo>
                <a:lnTo>
                  <a:pt x="169" y="0"/>
                </a:lnTo>
                <a:lnTo>
                  <a:pt x="320" y="0"/>
                </a:lnTo>
                <a:lnTo>
                  <a:pt x="320" y="160"/>
                </a:lnTo>
                <a:lnTo>
                  <a:pt x="489" y="160"/>
                </a:lnTo>
                <a:lnTo>
                  <a:pt x="489" y="312"/>
                </a:lnTo>
                <a:lnTo>
                  <a:pt x="320" y="312"/>
                </a:lnTo>
                <a:lnTo>
                  <a:pt x="320" y="473"/>
                </a:lnTo>
                <a:lnTo>
                  <a:pt x="169" y="473"/>
                </a:lnTo>
                <a:lnTo>
                  <a:pt x="169" y="312"/>
                </a:lnTo>
                <a:lnTo>
                  <a:pt x="0" y="312"/>
                </a:lnTo>
                <a:lnTo>
                  <a:pt x="0" y="160"/>
                </a:lnTo>
                <a:close/>
              </a:path>
            </a:pathLst>
          </a:cu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 rot="21600000">
            <a:off x="4136135" y="2510218"/>
            <a:ext cx="8055736" cy="4332556"/>
            <a:chOff x="0" y="0"/>
            <a:chExt cx="8055736" cy="4332556"/>
          </a:xfrm>
        </p:grpSpPr>
        <p:pic>
          <p:nvPicPr>
            <p:cNvPr id="306" name="picture 30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8055736" cy="4332556"/>
            </a:xfrm>
            <a:prstGeom prst="rect">
              <a:avLst/>
            </a:prstGeom>
          </p:spPr>
        </p:pic>
        <p:sp>
          <p:nvSpPr>
            <p:cNvPr id="308" name="textbox 308"/>
            <p:cNvSpPr/>
            <p:nvPr/>
          </p:nvSpPr>
          <p:spPr>
            <a:xfrm>
              <a:off x="-12700" y="-12700"/>
              <a:ext cx="8081644" cy="435800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5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370965" algn="l" rtl="0" eaLnBrk="0">
                <a:lnSpc>
                  <a:spcPct val="89000"/>
                </a:lnSpc>
              </a:pPr>
              <a:r>
                <a:rPr sz="2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场景化方案分析</a:t>
              </a:r>
              <a:endParaRPr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1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026795" algn="l" rtl="0" eaLnBrk="0">
                <a:lnSpc>
                  <a:spcPct val="87000"/>
                </a:lnSpc>
                <a:spcBef>
                  <a:spcPts val="360"/>
                </a:spcBef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r>
                <a:rPr sz="1200" kern="0" spc="5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   </a:t>
              </a:r>
              <a:r>
                <a:rPr sz="1200" b="1" kern="0" spc="-10" dirty="0">
                  <a:solidFill>
                    <a:srgbClr val="000000">
                      <a:alpha val="100000"/>
                    </a:srgb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rPr>
                <a:t>组网布置</a:t>
              </a:r>
              <a:r>
                <a:rPr sz="1200" b="1" kern="0" spc="360" dirty="0">
                  <a:solidFill>
                    <a:srgbClr val="000000">
                      <a:alpha val="100000"/>
                    </a:srgb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rPr>
                <a:t> </a:t>
              </a:r>
              <a:r>
                <a:rPr sz="1200" b="1" kern="0" spc="-10" dirty="0">
                  <a:solidFill>
                    <a:srgbClr val="000000">
                      <a:alpha val="100000"/>
                    </a:srgb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rPr>
                <a:t>—  内网优化、视频加速</a:t>
              </a:r>
              <a:endParaRPr sz="120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endParaRPr>
            </a:p>
            <a:p>
              <a:pPr marL="1026795" algn="l" rtl="0" eaLnBrk="0">
                <a:lnSpc>
                  <a:spcPct val="87000"/>
                </a:lnSpc>
                <a:spcBef>
                  <a:spcPts val="905"/>
                </a:spcBef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r>
                <a:rPr sz="1200" kern="0" spc="5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   </a:t>
              </a:r>
              <a:r>
                <a:rPr sz="1200" b="1" kern="0" spc="-10" dirty="0">
                  <a:solidFill>
                    <a:srgbClr val="000000">
                      <a:alpha val="100000"/>
                    </a:srgb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rPr>
                <a:t>运营系统部署 — 统一网管、低成本部署</a:t>
              </a:r>
              <a:endParaRPr sz="120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endParaRPr>
            </a:p>
            <a:p>
              <a:pPr marL="1026795" algn="l" rtl="0" eaLnBrk="0">
                <a:lnSpc>
                  <a:spcPct val="87000"/>
                </a:lnSpc>
                <a:spcBef>
                  <a:spcPts val="910"/>
                </a:spcBef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r>
                <a:rPr sz="1200" kern="0" spc="6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   </a:t>
              </a:r>
              <a:r>
                <a:rPr sz="1200" b="1" kern="0" spc="-10" dirty="0">
                  <a:solidFill>
                    <a:srgbClr val="000000">
                      <a:alpha val="100000"/>
                    </a:srgb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rPr>
                <a:t>应用智能化 — 本地部署、数据安全加载</a:t>
              </a:r>
              <a:endParaRPr sz="120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endParaRPr>
            </a:p>
            <a:p>
              <a:pPr algn="l" rtl="0" eaLnBrk="0">
                <a:lnSpc>
                  <a:spcPct val="14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4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523365" algn="l" rtl="0" eaLnBrk="0">
                <a:lnSpc>
                  <a:spcPct val="89000"/>
                </a:lnSpc>
                <a:spcBef>
                  <a:spcPts val="725"/>
                </a:spcBef>
              </a:pPr>
              <a:r>
                <a:rPr sz="2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行业细分推介</a:t>
              </a:r>
              <a:endParaRPr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6000"/>
                </a:lnSpc>
              </a:pPr>
              <a:endParaRPr sz="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692390" algn="l" rtl="0" eaLnBrk="0">
                <a:lnSpc>
                  <a:spcPct val="87000"/>
                </a:lnSpc>
                <a:spcBef>
                  <a:spcPts val="5"/>
                </a:spcBef>
              </a:pPr>
              <a:r>
                <a:rPr sz="1400" kern="0" spc="-20" dirty="0">
                  <a:solidFill>
                    <a:srgbClr val="898989">
                      <a:alpha val="100000"/>
                    </a:srgb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rPr>
                <a:t>9</a:t>
              </a:r>
              <a:endParaRPr sz="140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endParaRPr>
            </a:p>
          </p:txBody>
        </p:sp>
      </p:grpSp>
      <p:sp>
        <p:nvSpPr>
          <p:cNvPr id="310" name="textbox 310"/>
          <p:cNvSpPr/>
          <p:nvPr/>
        </p:nvSpPr>
        <p:spPr>
          <a:xfrm>
            <a:off x="4136135" y="1521523"/>
            <a:ext cx="4843779" cy="716280"/>
          </a:xfrm>
          <a:prstGeom prst="rect">
            <a:avLst/>
          </a:prstGeom>
          <a:solidFill>
            <a:srgbClr val="BFBFB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61745" algn="l" rtl="0" eaLnBrk="0">
              <a:lnSpc>
                <a:spcPct val="89000"/>
              </a:lnSpc>
              <a:spcBef>
                <a:spcPts val="5"/>
              </a:spcBef>
            </a:pPr>
            <a:r>
              <a:rPr sz="2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标准ICT业务概述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12" name="picture 3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74637" y="358101"/>
            <a:ext cx="2114550" cy="593751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3165475" y="1520825"/>
            <a:ext cx="766826" cy="716026"/>
            <a:chOff x="0" y="0"/>
            <a:chExt cx="766826" cy="716026"/>
          </a:xfrm>
        </p:grpSpPr>
        <p:sp>
          <p:nvSpPr>
            <p:cNvPr id="314" name="path 314"/>
            <p:cNvSpPr/>
            <p:nvPr/>
          </p:nvSpPr>
          <p:spPr>
            <a:xfrm>
              <a:off x="0" y="0"/>
              <a:ext cx="766826" cy="716026"/>
            </a:xfrm>
            <a:custGeom>
              <a:avLst/>
              <a:gdLst/>
              <a:ahLst/>
              <a:cxnLst/>
              <a:rect l="0" t="0" r="0" b="0"/>
              <a:pathLst>
                <a:path w="1207" h="1127">
                  <a:moveTo>
                    <a:pt x="1207" y="0"/>
                  </a:moveTo>
                  <a:lnTo>
                    <a:pt x="603" y="0"/>
                  </a:lnTo>
                  <a:cubicBezTo>
                    <a:pt x="270" y="0"/>
                    <a:pt x="0" y="252"/>
                    <a:pt x="0" y="563"/>
                  </a:cubicBezTo>
                  <a:cubicBezTo>
                    <a:pt x="0" y="875"/>
                    <a:pt x="270" y="1127"/>
                    <a:pt x="603" y="1127"/>
                  </a:cubicBezTo>
                  <a:lnTo>
                    <a:pt x="1207" y="1127"/>
                  </a:lnTo>
                  <a:lnTo>
                    <a:pt x="1207" y="0"/>
                  </a:lnTo>
                  <a:close/>
                </a:path>
              </a:pathLst>
            </a:custGeom>
            <a:solidFill>
              <a:srgbClr val="BFBFB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16" name="textbox 316"/>
            <p:cNvSpPr/>
            <p:nvPr/>
          </p:nvSpPr>
          <p:spPr>
            <a:xfrm>
              <a:off x="-12700" y="-12700"/>
              <a:ext cx="792480" cy="76136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6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91160" algn="l" rtl="0" eaLnBrk="0">
                <a:lnSpc>
                  <a:spcPts val="515"/>
                </a:lnSpc>
              </a:pPr>
              <a:r>
                <a:rPr sz="300" b="1" kern="0" spc="20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一</a:t>
              </a:r>
              <a:endParaRPr sz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 rot="21600000">
            <a:off x="3165475" y="2510790"/>
            <a:ext cx="766826" cy="716026"/>
            <a:chOff x="0" y="0"/>
            <a:chExt cx="766826" cy="716026"/>
          </a:xfrm>
        </p:grpSpPr>
        <p:sp>
          <p:nvSpPr>
            <p:cNvPr id="318" name="path 318"/>
            <p:cNvSpPr/>
            <p:nvPr/>
          </p:nvSpPr>
          <p:spPr>
            <a:xfrm>
              <a:off x="0" y="0"/>
              <a:ext cx="766826" cy="716026"/>
            </a:xfrm>
            <a:custGeom>
              <a:avLst/>
              <a:gdLst/>
              <a:ahLst/>
              <a:cxnLst/>
              <a:rect l="0" t="0" r="0" b="0"/>
              <a:pathLst>
                <a:path w="1207" h="1127">
                  <a:moveTo>
                    <a:pt x="1207" y="0"/>
                  </a:moveTo>
                  <a:lnTo>
                    <a:pt x="603" y="0"/>
                  </a:lnTo>
                  <a:cubicBezTo>
                    <a:pt x="270" y="0"/>
                    <a:pt x="0" y="252"/>
                    <a:pt x="0" y="563"/>
                  </a:cubicBezTo>
                  <a:cubicBezTo>
                    <a:pt x="0" y="875"/>
                    <a:pt x="270" y="1127"/>
                    <a:pt x="603" y="1127"/>
                  </a:cubicBezTo>
                  <a:lnTo>
                    <a:pt x="1207" y="1127"/>
                  </a:lnTo>
                  <a:lnTo>
                    <a:pt x="1207" y="0"/>
                  </a:ln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20" name="textbox 320"/>
            <p:cNvSpPr/>
            <p:nvPr/>
          </p:nvSpPr>
          <p:spPr>
            <a:xfrm>
              <a:off x="-12700" y="-12700"/>
              <a:ext cx="792480" cy="78803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6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08610" algn="l" rtl="0" eaLnBrk="0">
                <a:lnSpc>
                  <a:spcPct val="76000"/>
                </a:lnSpc>
              </a:pPr>
              <a:r>
                <a:rPr sz="2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二</a:t>
              </a:r>
              <a:endParaRPr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 rot="21600000">
            <a:off x="3165729" y="4461383"/>
            <a:ext cx="766699" cy="715898"/>
            <a:chOff x="0" y="0"/>
            <a:chExt cx="766699" cy="715898"/>
          </a:xfrm>
        </p:grpSpPr>
        <p:sp>
          <p:nvSpPr>
            <p:cNvPr id="322" name="path 322"/>
            <p:cNvSpPr/>
            <p:nvPr/>
          </p:nvSpPr>
          <p:spPr>
            <a:xfrm>
              <a:off x="0" y="0"/>
              <a:ext cx="766699" cy="715898"/>
            </a:xfrm>
            <a:custGeom>
              <a:avLst/>
              <a:gdLst/>
              <a:ahLst/>
              <a:cxnLst/>
              <a:rect l="0" t="0" r="0" b="0"/>
              <a:pathLst>
                <a:path w="1207" h="1127">
                  <a:moveTo>
                    <a:pt x="1207" y="0"/>
                  </a:moveTo>
                  <a:lnTo>
                    <a:pt x="603" y="0"/>
                  </a:lnTo>
                  <a:cubicBezTo>
                    <a:pt x="270" y="0"/>
                    <a:pt x="0" y="252"/>
                    <a:pt x="0" y="563"/>
                  </a:cubicBezTo>
                  <a:cubicBezTo>
                    <a:pt x="0" y="875"/>
                    <a:pt x="270" y="1127"/>
                    <a:pt x="603" y="1127"/>
                  </a:cubicBezTo>
                  <a:lnTo>
                    <a:pt x="1207" y="1127"/>
                  </a:lnTo>
                  <a:lnTo>
                    <a:pt x="1207" y="0"/>
                  </a:lnTo>
                  <a:close/>
                </a:path>
              </a:pathLst>
            </a:custGeom>
            <a:solidFill>
              <a:srgbClr val="BFBFB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24" name="textbox 324"/>
            <p:cNvSpPr/>
            <p:nvPr/>
          </p:nvSpPr>
          <p:spPr>
            <a:xfrm>
              <a:off x="-12700" y="-12700"/>
              <a:ext cx="792480" cy="77850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6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07340" algn="l" rtl="0" eaLnBrk="0">
                <a:lnSpc>
                  <a:spcPct val="79000"/>
                </a:lnSpc>
              </a:pPr>
              <a:r>
                <a:rPr sz="2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三</a:t>
              </a:r>
              <a:endParaRPr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rect 326"/>
          <p:cNvSpPr/>
          <p:nvPr/>
        </p:nvSpPr>
        <p:spPr>
          <a:xfrm>
            <a:off x="68281" y="1098703"/>
            <a:ext cx="11960606" cy="5658230"/>
          </a:xfrm>
          <a:prstGeom prst="rect">
            <a:avLst/>
          </a:prstGeom>
          <a:solidFill>
            <a:srgbClr val="DAE3F3">
              <a:alpha val="70588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8" name="rect 328"/>
          <p:cNvSpPr/>
          <p:nvPr/>
        </p:nvSpPr>
        <p:spPr>
          <a:xfrm>
            <a:off x="161797" y="3140582"/>
            <a:ext cx="11708510" cy="1641856"/>
          </a:xfrm>
          <a:prstGeom prst="rect">
            <a:avLst/>
          </a:prstGeom>
          <a:solidFill>
            <a:srgbClr val="FFFFFF">
              <a:alpha val="96078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30" name="table 330"/>
          <p:cNvGraphicFramePr>
            <a:graphicFrameLocks noGrp="1"/>
          </p:cNvGraphicFramePr>
          <p:nvPr/>
        </p:nvGraphicFramePr>
        <p:xfrm>
          <a:off x="158622" y="3137407"/>
          <a:ext cx="11714480" cy="1647825"/>
        </p:xfrm>
        <a:graphic>
          <a:graphicData uri="http://schemas.openxmlformats.org/drawingml/2006/table">
            <a:tbl>
              <a:tblPr/>
              <a:tblGrid>
                <a:gridCol w="2529204"/>
                <a:gridCol w="2874645"/>
                <a:gridCol w="4165600"/>
                <a:gridCol w="2145030"/>
              </a:tblGrid>
              <a:tr h="16478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3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5000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500" b="1" kern="0" spc="9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运营系统赋能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736600" algn="l" rtl="0" eaLnBrk="0">
                        <a:lnSpc>
                          <a:spcPts val="2880"/>
                        </a:lnSpc>
                      </a:pPr>
                      <a:r>
                        <a:rPr sz="1500" b="1" kern="0" spc="8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轻量化部署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27125" algn="l" rtl="0" eaLnBrk="0">
                        <a:lnSpc>
                          <a:spcPct val="89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统一网管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770890" algn="l" rtl="0" eaLnBrk="0">
                        <a:lnSpc>
                          <a:spcPct val="89000"/>
                        </a:lnSpc>
                        <a:spcBef>
                          <a:spcPts val="102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行政办公支撑协同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680720" algn="l" rtl="0" eaLnBrk="0">
                        <a:lnSpc>
                          <a:spcPct val="89000"/>
                        </a:lnSpc>
                        <a:spcBef>
                          <a:spcPts val="1025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低成本部署业务系统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80720" algn="l" rtl="0" eaLnBrk="0">
                        <a:lnSpc>
                          <a:spcPct val="89000"/>
                        </a:lnSpc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企业数字化转型评级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3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90550" algn="l" rtl="0" eaLnBrk="0">
                        <a:lnSpc>
                          <a:spcPct val="89000"/>
                        </a:lnSpc>
                        <a:tabLst>
                          <a:tab pos="713740" algn="l"/>
                        </a:tabLst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拓扑可视、网络状态监测、上网行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为管理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90550" algn="l" rtl="0" eaLnBrk="0">
                        <a:lnSpc>
                          <a:spcPct val="89000"/>
                        </a:lnSpc>
                        <a:spcBef>
                          <a:spcPts val="880"/>
                        </a:spcBef>
                        <a:tabLst>
                          <a:tab pos="713740" algn="l"/>
                        </a:tabLst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2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门禁考勤、会议投屏、打印共享、文件共享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90550" algn="l" rtl="0" eaLnBrk="0">
                        <a:lnSpc>
                          <a:spcPct val="89000"/>
                        </a:lnSpc>
                        <a:spcBef>
                          <a:spcPts val="880"/>
                        </a:spcBef>
                        <a:tabLst>
                          <a:tab pos="713740" algn="l"/>
                        </a:tabLst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用友ERP、致远OA、舆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情监测、营销管理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9055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  <a:tabLst>
                          <a:tab pos="713740" algn="l"/>
                        </a:tabLst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协助企业达标数字化转型建设评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级要求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20065" algn="l" rtl="0" eaLnBrk="0">
                        <a:lnSpc>
                          <a:spcPct val="94000"/>
                        </a:lnSpc>
                      </a:pPr>
                      <a:r>
                        <a:rPr sz="15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信息技术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32" name="picture 3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153632" y="4368952"/>
            <a:ext cx="122986" cy="111861"/>
          </a:xfrm>
          <a:prstGeom prst="rect">
            <a:avLst/>
          </a:prstGeom>
        </p:spPr>
      </p:pic>
      <p:pic>
        <p:nvPicPr>
          <p:cNvPr id="334" name="picture 3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153632" y="4094632"/>
            <a:ext cx="122986" cy="111861"/>
          </a:xfrm>
          <a:prstGeom prst="rect">
            <a:avLst/>
          </a:prstGeom>
        </p:spPr>
      </p:pic>
      <p:pic>
        <p:nvPicPr>
          <p:cNvPr id="336" name="picture 3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153632" y="3820312"/>
            <a:ext cx="122986" cy="111861"/>
          </a:xfrm>
          <a:prstGeom prst="rect">
            <a:avLst/>
          </a:prstGeom>
        </p:spPr>
      </p:pic>
      <p:pic>
        <p:nvPicPr>
          <p:cNvPr id="338" name="picture 3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153632" y="3545992"/>
            <a:ext cx="122986" cy="111861"/>
          </a:xfrm>
          <a:prstGeom prst="rect">
            <a:avLst/>
          </a:prstGeom>
        </p:spPr>
      </p:pic>
      <p:sp>
        <p:nvSpPr>
          <p:cNvPr id="340" name="textbox 340"/>
          <p:cNvSpPr/>
          <p:nvPr/>
        </p:nvSpPr>
        <p:spPr>
          <a:xfrm>
            <a:off x="11677476" y="6513677"/>
            <a:ext cx="222250" cy="2286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500" kern="0" spc="-40" dirty="0">
                <a:solidFill>
                  <a:srgbClr val="898989">
                    <a:alpha val="100000"/>
                  </a:srgbClr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10</a:t>
            </a:r>
            <a:endParaRPr sz="1500" dirty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  <p:graphicFrame>
        <p:nvGraphicFramePr>
          <p:cNvPr id="342" name="table 342"/>
          <p:cNvGraphicFramePr>
            <a:graphicFrameLocks noGrp="1"/>
          </p:cNvGraphicFramePr>
          <p:nvPr/>
        </p:nvGraphicFramePr>
        <p:xfrm>
          <a:off x="158622" y="4933695"/>
          <a:ext cx="11714480" cy="1647825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</a:tblPr>
              <a:tblGrid>
                <a:gridCol w="2433955"/>
                <a:gridCol w="3014980"/>
                <a:gridCol w="4196715"/>
                <a:gridCol w="2068829"/>
              </a:tblGrid>
              <a:tr h="16478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3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3820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本地应用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737870" algn="l" rtl="0" eaLnBrk="0">
                        <a:lnSpc>
                          <a:spcPts val="2880"/>
                        </a:lnSpc>
                      </a:pPr>
                      <a:r>
                        <a:rPr sz="1500" b="1" kern="0" spc="8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智能化管理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3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65505" algn="l" rtl="0" eaLnBrk="0">
                        <a:lnSpc>
                          <a:spcPct val="89000"/>
                        </a:lnSpc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视频监控本地部署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44575" algn="l" rtl="0" eaLnBrk="0">
                        <a:lnSpc>
                          <a:spcPct val="89000"/>
                        </a:lnSpc>
                        <a:spcBef>
                          <a:spcPts val="102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安全消防联动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85800" algn="l" rtl="0" eaLnBrk="0">
                        <a:lnSpc>
                          <a:spcPct val="89000"/>
                        </a:lnSpc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企业大模型智能化应用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45465" algn="l" rtl="0" eaLnBrk="0">
                        <a:lnSpc>
                          <a:spcPct val="89000"/>
                        </a:lnSpc>
                        <a:tabLst>
                          <a:tab pos="668655" algn="l"/>
                        </a:tabLst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AI算法本地应用，统一标准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，快速加载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45465" algn="l" rtl="0" eaLnBrk="0">
                        <a:lnSpc>
                          <a:spcPct val="89000"/>
                        </a:lnSpc>
                        <a:spcBef>
                          <a:spcPts val="880"/>
                        </a:spcBef>
                        <a:tabLst>
                          <a:tab pos="668655" algn="l"/>
                        </a:tabLst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高阶版网关+消防烟感设备联网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感知报警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4546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  <a:tabLst>
                          <a:tab pos="668655" algn="l"/>
                        </a:tabLst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搭建本地知识库，提高检索效率，数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据不出域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43230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5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数据服务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44" name="picture 3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153632" y="5959449"/>
            <a:ext cx="122986" cy="111861"/>
          </a:xfrm>
          <a:prstGeom prst="rect">
            <a:avLst/>
          </a:prstGeom>
        </p:spPr>
      </p:pic>
      <p:pic>
        <p:nvPicPr>
          <p:cNvPr id="346" name="picture 3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153632" y="5685129"/>
            <a:ext cx="122986" cy="111861"/>
          </a:xfrm>
          <a:prstGeom prst="rect">
            <a:avLst/>
          </a:prstGeom>
        </p:spPr>
      </p:pic>
      <p:pic>
        <p:nvPicPr>
          <p:cNvPr id="348" name="picture 3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153632" y="5410860"/>
            <a:ext cx="122986" cy="111861"/>
          </a:xfrm>
          <a:prstGeom prst="rect">
            <a:avLst/>
          </a:prstGeom>
        </p:spPr>
      </p:pic>
      <p:graphicFrame>
        <p:nvGraphicFramePr>
          <p:cNvPr id="350" name="table 350"/>
          <p:cNvGraphicFramePr>
            <a:graphicFrameLocks noGrp="1"/>
          </p:cNvGraphicFramePr>
          <p:nvPr/>
        </p:nvGraphicFramePr>
        <p:xfrm>
          <a:off x="158622" y="1341246"/>
          <a:ext cx="11714480" cy="1647825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</a:tblPr>
              <a:tblGrid>
                <a:gridCol w="2619375"/>
                <a:gridCol w="2695575"/>
                <a:gridCol w="4255134"/>
                <a:gridCol w="2144395"/>
              </a:tblGrid>
              <a:tr h="16478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38200" algn="l" rtl="0" eaLnBrk="0">
                        <a:lnSpc>
                          <a:spcPct val="94000"/>
                        </a:lnSpc>
                      </a:pPr>
                      <a:r>
                        <a:rPr sz="1500" b="1" kern="0" spc="8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组网布置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4452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网络环境优化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4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7376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内网组网优化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770255" algn="l" rtl="0" eaLnBrk="0">
                        <a:lnSpc>
                          <a:spcPts val="2525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视频类业务加速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782320" algn="l" rtl="0" eaLnBrk="0">
                        <a:lnSpc>
                          <a:spcPts val="2520"/>
                        </a:lnSpc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网络连接防攻击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40740" indent="-161290" algn="l" rtl="0" eaLnBrk="0">
                        <a:lnSpc>
                          <a:spcPct val="122000"/>
                        </a:lnSpc>
                        <a:spcBef>
                          <a:spcPts val="5"/>
                        </a:spcBef>
                        <a:tabLst>
                          <a:tab pos="802640" algn="l"/>
                        </a:tabLst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2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FTTR-B主从光猫搭配实现无线及有线组网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  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优化（综合布线）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841375" indent="-161925" algn="l" rtl="0" eaLnBrk="0">
                        <a:lnSpc>
                          <a:spcPct val="123000"/>
                        </a:lnSpc>
                        <a:spcBef>
                          <a:spcPts val="815"/>
                        </a:spcBef>
                        <a:tabLst>
                          <a:tab pos="802640" algn="l"/>
                        </a:tabLst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部署加速插件实现直播加速，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通过本地算法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实现监控视频业务流畅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7945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  <a:tabLst>
                          <a:tab pos="802640" algn="l"/>
                        </a:tabLst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布置安全插件实现终端防窥探、网络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防攻击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20065" algn="l" rtl="0" eaLnBrk="0">
                        <a:lnSpc>
                          <a:spcPct val="94000"/>
                        </a:lnSpc>
                      </a:pPr>
                      <a:r>
                        <a:rPr sz="15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通信连接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52" name="picture 3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153632" y="2680360"/>
            <a:ext cx="122986" cy="111861"/>
          </a:xfrm>
          <a:prstGeom prst="rect">
            <a:avLst/>
          </a:prstGeom>
        </p:spPr>
      </p:pic>
      <p:pic>
        <p:nvPicPr>
          <p:cNvPr id="354" name="picture 3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153632" y="2131720"/>
            <a:ext cx="122986" cy="111861"/>
          </a:xfrm>
          <a:prstGeom prst="rect">
            <a:avLst/>
          </a:prstGeom>
        </p:spPr>
      </p:pic>
      <p:pic>
        <p:nvPicPr>
          <p:cNvPr id="356" name="picture 3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153632" y="1582826"/>
            <a:ext cx="122986" cy="111861"/>
          </a:xfrm>
          <a:prstGeom prst="rect">
            <a:avLst/>
          </a:prstGeom>
        </p:spPr>
      </p:pic>
      <p:sp>
        <p:nvSpPr>
          <p:cNvPr id="358" name="textbox 358"/>
          <p:cNvSpPr/>
          <p:nvPr/>
        </p:nvSpPr>
        <p:spPr>
          <a:xfrm>
            <a:off x="404394" y="317087"/>
            <a:ext cx="5560059" cy="2965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20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2.0 场景化赋能汇总，基于客</a:t>
            </a:r>
            <a:r>
              <a:rPr sz="20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户需求建立方案体系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60" name="picture 3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35356" y="807667"/>
            <a:ext cx="11520043" cy="67235"/>
          </a:xfrm>
          <a:prstGeom prst="rect">
            <a:avLst/>
          </a:prstGeom>
        </p:spPr>
      </p:pic>
      <p:pic>
        <p:nvPicPr>
          <p:cNvPr id="362" name="picture 3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115421" y="197815"/>
            <a:ext cx="748500" cy="5271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22397</Words>
  <Application>WPS 演示</Application>
  <PresentationFormat/>
  <Paragraphs>3115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Arial</vt:lpstr>
      <vt:lpstr>宋体</vt:lpstr>
      <vt:lpstr>Wingdings</vt:lpstr>
      <vt:lpstr>Arial</vt:lpstr>
      <vt:lpstr>微软雅黑</vt:lpstr>
      <vt:lpstr>华文细黑</vt:lpstr>
      <vt:lpstr>等线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lenovo</cp:lastModifiedBy>
  <cp:revision>1</cp:revision>
  <dcterms:created xsi:type="dcterms:W3CDTF">2025-08-14T07:47:08Z</dcterms:created>
  <dcterms:modified xsi:type="dcterms:W3CDTF">2025-08-14T07:47:08Z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wqlLaW5nc29mdCBQREYgdG8gV1BTIDExMA</vt:lpwstr>
  </property>
  <property fmtid="{D5CDD505-2E9C-101B-9397-08002B2CF9AE}" pid="3" name="Created">
    <vt:filetime>2025-08-14T15:46:07Z</vt:filetime>
  </property>
  <property fmtid="{D5CDD505-2E9C-101B-9397-08002B2CF9AE}" pid="4" name="ICV">
    <vt:lpwstr>4BBA4252B13F4982B5B383C54F53CCBC_12</vt:lpwstr>
  </property>
  <property fmtid="{D5CDD505-2E9C-101B-9397-08002B2CF9AE}" pid="5" name="KSOProductBuildVer">
    <vt:lpwstr>2052-12.1.0.22215</vt:lpwstr>
  </property>
</Properties>
</file>