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media/image3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4559" r:id="rId3"/>
    <p:sldId id="14680" r:id="rId5"/>
    <p:sldId id="14681" r:id="rId6"/>
    <p:sldId id="14682" r:id="rId7"/>
    <p:sldId id="14679" r:id="rId8"/>
    <p:sldId id="14563" r:id="rId9"/>
    <p:sldId id="14691" r:id="rId10"/>
    <p:sldId id="14687" r:id="rId11"/>
    <p:sldId id="14688" r:id="rId12"/>
    <p:sldId id="14695" r:id="rId13"/>
    <p:sldId id="14694" r:id="rId14"/>
    <p:sldId id="14689" r:id="rId15"/>
    <p:sldId id="14690" r:id="rId16"/>
    <p:sldId id="14693" r:id="rId17"/>
    <p:sldId id="14692" r:id="rId18"/>
    <p:sldId id="14697" r:id="rId19"/>
    <p:sldId id="14696" r:id="rId20"/>
    <p:sldId id="14683" r:id="rId21"/>
    <p:sldId id="14684" r:id="rId22"/>
    <p:sldId id="14685" r:id="rId23"/>
    <p:sldId id="14673" r:id="rId24"/>
    <p:sldId id="14674" r:id="rId25"/>
    <p:sldId id="1467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D60000"/>
    <a:srgbClr val="FE0000"/>
    <a:srgbClr val="FF3737"/>
    <a:srgbClr val="FF4F4F"/>
    <a:srgbClr val="FF6D6D"/>
    <a:srgbClr val="FFA3A3"/>
    <a:srgbClr val="FFCDCD"/>
    <a:srgbClr val="070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7" autoAdjust="0"/>
    <p:restoredTop sz="92664" autoAdjust="0"/>
  </p:normalViewPr>
  <p:slideViewPr>
    <p:cSldViewPr snapToGrid="0">
      <p:cViewPr varScale="1">
        <p:scale>
          <a:sx n="61" d="100"/>
          <a:sy n="61" d="100"/>
        </p:scale>
        <p:origin x="-86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1B992CC-D11A-4430-8FCC-223C1BFA1BC0}" type="doc">
      <dgm:prSet loTypeId="urn:microsoft.com/office/officeart/2005/8/layout/pyramid1#1" loCatId="pyramid" qsTypeId="urn:microsoft.com/office/officeart/2005/8/quickstyle/simple1#1" qsCatId="simple" csTypeId="urn:microsoft.com/office/officeart/2005/8/colors/accent1_3#1" csCatId="accent1" phldr="1"/>
      <dgm:spPr/>
    </dgm:pt>
    <dgm:pt modelId="{EC076A6A-D75E-4233-B479-8AC3ED2E408D}">
      <dgm:prSet phldrT="[文本]" custT="1"/>
      <dgm:spPr/>
      <dgm:t>
        <a:bodyPr/>
        <a:lstStyle/>
        <a:p>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5</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46C774B3-5A20-4475-8E89-3A5BE7F97196}" cxnId="{6C6AE793-3FB7-46D9-9CB7-1A723C81FAF8}" type="par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E44EE663-6DD7-42CD-A180-A8B3B4DB8EB3}" cxnId="{6C6AE793-3FB7-46D9-9CB7-1A723C81FAF8}" type="sib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D93F5678-07E5-4036-BC52-B13C5E5BDFFF}">
      <dgm:prSet phldrT="[文本]" custT="1"/>
      <dgm:spPr/>
      <dgm:t>
        <a:bodyPr/>
        <a:lstStyle/>
        <a:p>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3</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8975B0E8-4E1B-4AD5-AC1E-1123A95D3F91}" cxnId="{80814AD6-7FBE-4175-9E1A-D31A1BD9CF3A}" type="par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F415ADA6-9C88-4130-B657-EE06D075FF9B}" cxnId="{80814AD6-7FBE-4175-9E1A-D31A1BD9CF3A}" type="sib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6F480ADF-B210-4943-83DE-C333A3AA5AA7}">
      <dgm:prSet phldrT="[文本]" custT="1"/>
      <dgm:spPr/>
      <dgm:t>
        <a:bodyPr/>
        <a:lstStyle/>
        <a:p>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1</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080F8875-30FB-4AD9-ABCB-638845D5AEBF}" cxnId="{088B3DA3-4706-4B20-B5A5-58153ACD5ADF}" type="par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6E97334D-900C-4C35-A6E0-2AC1853B7831}" cxnId="{088B3DA3-4706-4B20-B5A5-58153ACD5ADF}" type="sib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9D5A284F-8381-4E17-8926-69FCDEF0C7AF}">
      <dgm:prSet phldrT="[文本]" custT="1"/>
      <dgm:spPr/>
      <dgm:t>
        <a:bodyPr/>
        <a:lstStyle/>
        <a:p>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2</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EB88076F-8725-4B45-8514-9D4B2A2E112C}" cxnId="{96780406-1EB6-4159-ADB5-FEFE88C7839D}" type="par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185CDC90-EA13-4216-A007-956363A2E445}" cxnId="{96780406-1EB6-4159-ADB5-FEFE88C7839D}" type="sib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67D8019A-54C1-4642-B31F-48049E662BCC}">
      <dgm:prSet phldrT="[文本]" custT="1"/>
      <dgm:spPr/>
      <dgm:t>
        <a:bodyPr/>
        <a:lstStyle/>
        <a:p>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4</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56852D2F-6236-45F9-87F6-08526FA13C38}" cxnId="{F66C1C5D-A3C7-477B-AC26-C691DB0F304F}" type="par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089A380F-2E87-45B0-900C-7485ED0EC8FE}" cxnId="{F66C1C5D-A3C7-477B-AC26-C691DB0F304F}" type="sibTrans">
      <dgm:prSet/>
      <dgm:spPr/>
      <dgm:t>
        <a:bodyPr/>
        <a:lstStyle/>
        <a:p>
          <a:endParaRPr lang="zh-CN" altLang="en-US" sz="2800">
            <a:solidFill>
              <a:schemeClr val="accent3">
                <a:lumMod val="20000"/>
                <a:lumOff val="80000"/>
              </a:schemeClr>
            </a:solidFill>
            <a:latin typeface="华文行楷" panose="02010800040101010101" pitchFamily="2" charset="-122"/>
            <a:ea typeface="华文行楷" panose="02010800040101010101" pitchFamily="2" charset="-122"/>
          </a:endParaRPr>
        </a:p>
      </dgm:t>
    </dgm:pt>
    <dgm:pt modelId="{22E52670-4BB9-4C7D-9DD0-4DE7CBE9E754}" type="pres">
      <dgm:prSet presAssocID="{11B992CC-D11A-4430-8FCC-223C1BFA1BC0}" presName="Name0" presStyleCnt="0">
        <dgm:presLayoutVars>
          <dgm:dir/>
          <dgm:animLvl val="lvl"/>
          <dgm:resizeHandles val="exact"/>
        </dgm:presLayoutVars>
      </dgm:prSet>
      <dgm:spPr/>
    </dgm:pt>
    <dgm:pt modelId="{15E9ADEC-53FA-4396-89A6-7A09E24A4E21}" type="pres">
      <dgm:prSet presAssocID="{EC076A6A-D75E-4233-B479-8AC3ED2E408D}" presName="Name8" presStyleCnt="0"/>
      <dgm:spPr/>
    </dgm:pt>
    <dgm:pt modelId="{732CB250-5A9F-4C90-9066-16D901E7C655}" type="pres">
      <dgm:prSet presAssocID="{EC076A6A-D75E-4233-B479-8AC3ED2E408D}" presName="level" presStyleLbl="node1" presStyleIdx="0" presStyleCnt="5">
        <dgm:presLayoutVars>
          <dgm:chMax val="1"/>
          <dgm:bulletEnabled val="1"/>
        </dgm:presLayoutVars>
      </dgm:prSet>
      <dgm:spPr/>
      <dgm:t>
        <a:bodyPr/>
        <a:lstStyle/>
        <a:p>
          <a:endParaRPr lang="zh-CN" altLang="en-US"/>
        </a:p>
      </dgm:t>
    </dgm:pt>
    <dgm:pt modelId="{8418C039-6358-4BA1-BCE2-2259AA538DA1}" type="pres">
      <dgm:prSet presAssocID="{EC076A6A-D75E-4233-B479-8AC3ED2E408D}" presName="levelTx" presStyleLbl="revTx" presStyleIdx="0" presStyleCnt="0">
        <dgm:presLayoutVars>
          <dgm:chMax val="1"/>
          <dgm:bulletEnabled val="1"/>
        </dgm:presLayoutVars>
      </dgm:prSet>
      <dgm:spPr/>
      <dgm:t>
        <a:bodyPr/>
        <a:lstStyle/>
        <a:p>
          <a:endParaRPr lang="zh-CN" altLang="en-US"/>
        </a:p>
      </dgm:t>
    </dgm:pt>
    <dgm:pt modelId="{BD1832BC-DFB5-44FE-B970-5D85D7B2CB76}" type="pres">
      <dgm:prSet presAssocID="{67D8019A-54C1-4642-B31F-48049E662BCC}" presName="Name8" presStyleCnt="0"/>
      <dgm:spPr/>
    </dgm:pt>
    <dgm:pt modelId="{D1276DDC-7342-4B30-9D88-B8B2A9A34A17}" type="pres">
      <dgm:prSet presAssocID="{67D8019A-54C1-4642-B31F-48049E662BCC}" presName="level" presStyleLbl="node1" presStyleIdx="1" presStyleCnt="5">
        <dgm:presLayoutVars>
          <dgm:chMax val="1"/>
          <dgm:bulletEnabled val="1"/>
        </dgm:presLayoutVars>
      </dgm:prSet>
      <dgm:spPr/>
      <dgm:t>
        <a:bodyPr/>
        <a:lstStyle/>
        <a:p>
          <a:endParaRPr lang="zh-CN" altLang="en-US"/>
        </a:p>
      </dgm:t>
    </dgm:pt>
    <dgm:pt modelId="{1BB479E1-5D76-472C-A65E-38DDC6F4503A}" type="pres">
      <dgm:prSet presAssocID="{67D8019A-54C1-4642-B31F-48049E662BCC}" presName="levelTx" presStyleLbl="revTx" presStyleIdx="0" presStyleCnt="0">
        <dgm:presLayoutVars>
          <dgm:chMax val="1"/>
          <dgm:bulletEnabled val="1"/>
        </dgm:presLayoutVars>
      </dgm:prSet>
      <dgm:spPr/>
      <dgm:t>
        <a:bodyPr/>
        <a:lstStyle/>
        <a:p>
          <a:endParaRPr lang="zh-CN" altLang="en-US"/>
        </a:p>
      </dgm:t>
    </dgm:pt>
    <dgm:pt modelId="{48175170-E25D-4CA7-A451-567B6EAC294A}" type="pres">
      <dgm:prSet presAssocID="{D93F5678-07E5-4036-BC52-B13C5E5BDFFF}" presName="Name8" presStyleCnt="0"/>
      <dgm:spPr/>
    </dgm:pt>
    <dgm:pt modelId="{2AC008A7-740D-41F7-B75C-3D91B6CE15DD}" type="pres">
      <dgm:prSet presAssocID="{D93F5678-07E5-4036-BC52-B13C5E5BDFFF}" presName="level" presStyleLbl="node1" presStyleIdx="2" presStyleCnt="5">
        <dgm:presLayoutVars>
          <dgm:chMax val="1"/>
          <dgm:bulletEnabled val="1"/>
        </dgm:presLayoutVars>
      </dgm:prSet>
      <dgm:spPr/>
      <dgm:t>
        <a:bodyPr/>
        <a:lstStyle/>
        <a:p>
          <a:endParaRPr lang="zh-CN" altLang="en-US"/>
        </a:p>
      </dgm:t>
    </dgm:pt>
    <dgm:pt modelId="{9DDF55A6-67EC-4E7D-8AC6-8DC351D044D5}" type="pres">
      <dgm:prSet presAssocID="{D93F5678-07E5-4036-BC52-B13C5E5BDFFF}" presName="levelTx" presStyleLbl="revTx" presStyleIdx="0" presStyleCnt="0">
        <dgm:presLayoutVars>
          <dgm:chMax val="1"/>
          <dgm:bulletEnabled val="1"/>
        </dgm:presLayoutVars>
      </dgm:prSet>
      <dgm:spPr/>
      <dgm:t>
        <a:bodyPr/>
        <a:lstStyle/>
        <a:p>
          <a:endParaRPr lang="zh-CN" altLang="en-US"/>
        </a:p>
      </dgm:t>
    </dgm:pt>
    <dgm:pt modelId="{267E4B2D-C8DB-4939-A5D8-8A9138B998EA}" type="pres">
      <dgm:prSet presAssocID="{9D5A284F-8381-4E17-8926-69FCDEF0C7AF}" presName="Name8" presStyleCnt="0"/>
      <dgm:spPr/>
    </dgm:pt>
    <dgm:pt modelId="{28D7AAA5-A144-4305-820D-915612513849}" type="pres">
      <dgm:prSet presAssocID="{9D5A284F-8381-4E17-8926-69FCDEF0C7AF}" presName="level" presStyleLbl="node1" presStyleIdx="3" presStyleCnt="5">
        <dgm:presLayoutVars>
          <dgm:chMax val="1"/>
          <dgm:bulletEnabled val="1"/>
        </dgm:presLayoutVars>
      </dgm:prSet>
      <dgm:spPr/>
      <dgm:t>
        <a:bodyPr/>
        <a:lstStyle/>
        <a:p>
          <a:endParaRPr lang="zh-CN" altLang="en-US"/>
        </a:p>
      </dgm:t>
    </dgm:pt>
    <dgm:pt modelId="{0C3826A8-13BF-4DEA-85FF-CA3DBBDDE111}" type="pres">
      <dgm:prSet presAssocID="{9D5A284F-8381-4E17-8926-69FCDEF0C7AF}" presName="levelTx" presStyleLbl="revTx" presStyleIdx="0" presStyleCnt="0">
        <dgm:presLayoutVars>
          <dgm:chMax val="1"/>
          <dgm:bulletEnabled val="1"/>
        </dgm:presLayoutVars>
      </dgm:prSet>
      <dgm:spPr/>
      <dgm:t>
        <a:bodyPr/>
        <a:lstStyle/>
        <a:p>
          <a:endParaRPr lang="zh-CN" altLang="en-US"/>
        </a:p>
      </dgm:t>
    </dgm:pt>
    <dgm:pt modelId="{1B05164F-47D7-4606-BC3E-E575F8A46D48}" type="pres">
      <dgm:prSet presAssocID="{6F480ADF-B210-4943-83DE-C333A3AA5AA7}" presName="Name8" presStyleCnt="0"/>
      <dgm:spPr/>
    </dgm:pt>
    <dgm:pt modelId="{569A08A0-C8E6-4910-9F29-62F44C8052F1}" type="pres">
      <dgm:prSet presAssocID="{6F480ADF-B210-4943-83DE-C333A3AA5AA7}" presName="level" presStyleLbl="node1" presStyleIdx="4" presStyleCnt="5">
        <dgm:presLayoutVars>
          <dgm:chMax val="1"/>
          <dgm:bulletEnabled val="1"/>
        </dgm:presLayoutVars>
      </dgm:prSet>
      <dgm:spPr/>
      <dgm:t>
        <a:bodyPr/>
        <a:lstStyle/>
        <a:p>
          <a:endParaRPr lang="zh-CN" altLang="en-US"/>
        </a:p>
      </dgm:t>
    </dgm:pt>
    <dgm:pt modelId="{C869C0D4-55E8-4BC4-89EE-8D3D9C57CEC4}" type="pres">
      <dgm:prSet presAssocID="{6F480ADF-B210-4943-83DE-C333A3AA5AA7}" presName="levelTx" presStyleLbl="revTx" presStyleIdx="0" presStyleCnt="0">
        <dgm:presLayoutVars>
          <dgm:chMax val="1"/>
          <dgm:bulletEnabled val="1"/>
        </dgm:presLayoutVars>
      </dgm:prSet>
      <dgm:spPr/>
      <dgm:t>
        <a:bodyPr/>
        <a:lstStyle/>
        <a:p>
          <a:endParaRPr lang="zh-CN" altLang="en-US"/>
        </a:p>
      </dgm:t>
    </dgm:pt>
  </dgm:ptLst>
  <dgm:cxnLst>
    <dgm:cxn modelId="{80814AD6-7FBE-4175-9E1A-D31A1BD9CF3A}" srcId="{11B992CC-D11A-4430-8FCC-223C1BFA1BC0}" destId="{D93F5678-07E5-4036-BC52-B13C5E5BDFFF}" srcOrd="2" destOrd="0" parTransId="{8975B0E8-4E1B-4AD5-AC1E-1123A95D3F91}" sibTransId="{F415ADA6-9C88-4130-B657-EE06D075FF9B}"/>
    <dgm:cxn modelId="{3A86C4AE-D57D-41C3-8D33-DF4F39983FC0}" type="presOf" srcId="{6F480ADF-B210-4943-83DE-C333A3AA5AA7}" destId="{569A08A0-C8E6-4910-9F29-62F44C8052F1}" srcOrd="0" destOrd="0" presId="urn:microsoft.com/office/officeart/2005/8/layout/pyramid1#1"/>
    <dgm:cxn modelId="{6C6AE793-3FB7-46D9-9CB7-1A723C81FAF8}" srcId="{11B992CC-D11A-4430-8FCC-223C1BFA1BC0}" destId="{EC076A6A-D75E-4233-B479-8AC3ED2E408D}" srcOrd="0" destOrd="0" parTransId="{46C774B3-5A20-4475-8E89-3A5BE7F97196}" sibTransId="{E44EE663-6DD7-42CD-A180-A8B3B4DB8EB3}"/>
    <dgm:cxn modelId="{E79B7AE0-53A1-47CA-87C7-45E85CD3A14D}" type="presOf" srcId="{EC076A6A-D75E-4233-B479-8AC3ED2E408D}" destId="{732CB250-5A9F-4C90-9066-16D901E7C655}" srcOrd="0" destOrd="0" presId="urn:microsoft.com/office/officeart/2005/8/layout/pyramid1#1"/>
    <dgm:cxn modelId="{088B3DA3-4706-4B20-B5A5-58153ACD5ADF}" srcId="{11B992CC-D11A-4430-8FCC-223C1BFA1BC0}" destId="{6F480ADF-B210-4943-83DE-C333A3AA5AA7}" srcOrd="4" destOrd="0" parTransId="{080F8875-30FB-4AD9-ABCB-638845D5AEBF}" sibTransId="{6E97334D-900C-4C35-A6E0-2AC1853B7831}"/>
    <dgm:cxn modelId="{EE75052E-4B80-4785-99A1-078DBA1A1DD5}" type="presOf" srcId="{11B992CC-D11A-4430-8FCC-223C1BFA1BC0}" destId="{22E52670-4BB9-4C7D-9DD0-4DE7CBE9E754}" srcOrd="0" destOrd="0" presId="urn:microsoft.com/office/officeart/2005/8/layout/pyramid1#1"/>
    <dgm:cxn modelId="{4BD878DA-553E-4186-89C2-D8F06455ABB8}" type="presOf" srcId="{EC076A6A-D75E-4233-B479-8AC3ED2E408D}" destId="{8418C039-6358-4BA1-BCE2-2259AA538DA1}" srcOrd="1" destOrd="0" presId="urn:microsoft.com/office/officeart/2005/8/layout/pyramid1#1"/>
    <dgm:cxn modelId="{906C86C0-4B8C-4B8A-B4F0-80AC8F48578A}" type="presOf" srcId="{67D8019A-54C1-4642-B31F-48049E662BCC}" destId="{D1276DDC-7342-4B30-9D88-B8B2A9A34A17}" srcOrd="0" destOrd="0" presId="urn:microsoft.com/office/officeart/2005/8/layout/pyramid1#1"/>
    <dgm:cxn modelId="{C2660276-DB76-4DCC-806B-36E90531D6C9}" type="presOf" srcId="{D93F5678-07E5-4036-BC52-B13C5E5BDFFF}" destId="{2AC008A7-740D-41F7-B75C-3D91B6CE15DD}" srcOrd="0" destOrd="0" presId="urn:microsoft.com/office/officeart/2005/8/layout/pyramid1#1"/>
    <dgm:cxn modelId="{F66C1C5D-A3C7-477B-AC26-C691DB0F304F}" srcId="{11B992CC-D11A-4430-8FCC-223C1BFA1BC0}" destId="{67D8019A-54C1-4642-B31F-48049E662BCC}" srcOrd="1" destOrd="0" parTransId="{56852D2F-6236-45F9-87F6-08526FA13C38}" sibTransId="{089A380F-2E87-45B0-900C-7485ED0EC8FE}"/>
    <dgm:cxn modelId="{3EE597D2-6BA4-4345-AF75-8CFB4900667E}" type="presOf" srcId="{9D5A284F-8381-4E17-8926-69FCDEF0C7AF}" destId="{0C3826A8-13BF-4DEA-85FF-CA3DBBDDE111}" srcOrd="1" destOrd="0" presId="urn:microsoft.com/office/officeart/2005/8/layout/pyramid1#1"/>
    <dgm:cxn modelId="{96780406-1EB6-4159-ADB5-FEFE88C7839D}" srcId="{11B992CC-D11A-4430-8FCC-223C1BFA1BC0}" destId="{9D5A284F-8381-4E17-8926-69FCDEF0C7AF}" srcOrd="3" destOrd="0" parTransId="{EB88076F-8725-4B45-8514-9D4B2A2E112C}" sibTransId="{185CDC90-EA13-4216-A007-956363A2E445}"/>
    <dgm:cxn modelId="{AF3CC417-A68F-4597-BD04-5741CEFA5B46}" type="presOf" srcId="{6F480ADF-B210-4943-83DE-C333A3AA5AA7}" destId="{C869C0D4-55E8-4BC4-89EE-8D3D9C57CEC4}" srcOrd="1" destOrd="0" presId="urn:microsoft.com/office/officeart/2005/8/layout/pyramid1#1"/>
    <dgm:cxn modelId="{B10DB2FE-5B39-4D46-8700-3CE789702B9A}" type="presOf" srcId="{D93F5678-07E5-4036-BC52-B13C5E5BDFFF}" destId="{9DDF55A6-67EC-4E7D-8AC6-8DC351D044D5}" srcOrd="1" destOrd="0" presId="urn:microsoft.com/office/officeart/2005/8/layout/pyramid1#1"/>
    <dgm:cxn modelId="{6BF09186-CA18-4BF7-99D0-C5CFA5E81FF9}" type="presOf" srcId="{9D5A284F-8381-4E17-8926-69FCDEF0C7AF}" destId="{28D7AAA5-A144-4305-820D-915612513849}" srcOrd="0" destOrd="0" presId="urn:microsoft.com/office/officeart/2005/8/layout/pyramid1#1"/>
    <dgm:cxn modelId="{8DD8AF9E-2501-4F96-B7BF-1CE5212D56FD}" type="presOf" srcId="{67D8019A-54C1-4642-B31F-48049E662BCC}" destId="{1BB479E1-5D76-472C-A65E-38DDC6F4503A}" srcOrd="1" destOrd="0" presId="urn:microsoft.com/office/officeart/2005/8/layout/pyramid1#1"/>
    <dgm:cxn modelId="{F1765124-E676-4D96-9A2C-9E52DADE0857}" type="presParOf" srcId="{22E52670-4BB9-4C7D-9DD0-4DE7CBE9E754}" destId="{15E9ADEC-53FA-4396-89A6-7A09E24A4E21}" srcOrd="0" destOrd="0" presId="urn:microsoft.com/office/officeart/2005/8/layout/pyramid1#1"/>
    <dgm:cxn modelId="{EAEE7FD2-8AD2-4B7D-8BB3-8FA32F098C63}" type="presParOf" srcId="{15E9ADEC-53FA-4396-89A6-7A09E24A4E21}" destId="{732CB250-5A9F-4C90-9066-16D901E7C655}" srcOrd="0" destOrd="0" presId="urn:microsoft.com/office/officeart/2005/8/layout/pyramid1#1"/>
    <dgm:cxn modelId="{183D6CA0-62D2-4E75-B728-7F601459E69F}" type="presParOf" srcId="{15E9ADEC-53FA-4396-89A6-7A09E24A4E21}" destId="{8418C039-6358-4BA1-BCE2-2259AA538DA1}" srcOrd="1" destOrd="0" presId="urn:microsoft.com/office/officeart/2005/8/layout/pyramid1#1"/>
    <dgm:cxn modelId="{3E3F1AD1-0881-41FA-A8B4-6CE2C007DE7E}" type="presParOf" srcId="{22E52670-4BB9-4C7D-9DD0-4DE7CBE9E754}" destId="{BD1832BC-DFB5-44FE-B970-5D85D7B2CB76}" srcOrd="1" destOrd="0" presId="urn:microsoft.com/office/officeart/2005/8/layout/pyramid1#1"/>
    <dgm:cxn modelId="{B8E1986E-F741-4453-BDD9-2F36E542BEC5}" type="presParOf" srcId="{BD1832BC-DFB5-44FE-B970-5D85D7B2CB76}" destId="{D1276DDC-7342-4B30-9D88-B8B2A9A34A17}" srcOrd="0" destOrd="0" presId="urn:microsoft.com/office/officeart/2005/8/layout/pyramid1#1"/>
    <dgm:cxn modelId="{B0F08EA4-825E-4546-94D5-7A3BFFA0BAF3}" type="presParOf" srcId="{BD1832BC-DFB5-44FE-B970-5D85D7B2CB76}" destId="{1BB479E1-5D76-472C-A65E-38DDC6F4503A}" srcOrd="1" destOrd="0" presId="urn:microsoft.com/office/officeart/2005/8/layout/pyramid1#1"/>
    <dgm:cxn modelId="{44CF4098-78A1-4E7E-BD78-BA12AC7E4557}" type="presParOf" srcId="{22E52670-4BB9-4C7D-9DD0-4DE7CBE9E754}" destId="{48175170-E25D-4CA7-A451-567B6EAC294A}" srcOrd="2" destOrd="0" presId="urn:microsoft.com/office/officeart/2005/8/layout/pyramid1#1"/>
    <dgm:cxn modelId="{E072BFD2-2A9F-4233-9029-79408289E852}" type="presParOf" srcId="{48175170-E25D-4CA7-A451-567B6EAC294A}" destId="{2AC008A7-740D-41F7-B75C-3D91B6CE15DD}" srcOrd="0" destOrd="0" presId="urn:microsoft.com/office/officeart/2005/8/layout/pyramid1#1"/>
    <dgm:cxn modelId="{FF33D881-11BF-4250-B79D-511ACFAA6E02}" type="presParOf" srcId="{48175170-E25D-4CA7-A451-567B6EAC294A}" destId="{9DDF55A6-67EC-4E7D-8AC6-8DC351D044D5}" srcOrd="1" destOrd="0" presId="urn:microsoft.com/office/officeart/2005/8/layout/pyramid1#1"/>
    <dgm:cxn modelId="{A3021DCB-3929-4036-B427-AA455500376E}" type="presParOf" srcId="{22E52670-4BB9-4C7D-9DD0-4DE7CBE9E754}" destId="{267E4B2D-C8DB-4939-A5D8-8A9138B998EA}" srcOrd="3" destOrd="0" presId="urn:microsoft.com/office/officeart/2005/8/layout/pyramid1#1"/>
    <dgm:cxn modelId="{BE272D77-E0E8-4DCE-84CD-5E3654D8C85A}" type="presParOf" srcId="{267E4B2D-C8DB-4939-A5D8-8A9138B998EA}" destId="{28D7AAA5-A144-4305-820D-915612513849}" srcOrd="0" destOrd="0" presId="urn:microsoft.com/office/officeart/2005/8/layout/pyramid1#1"/>
    <dgm:cxn modelId="{A6A7869F-8846-4FAF-B404-51B5E55C045C}" type="presParOf" srcId="{267E4B2D-C8DB-4939-A5D8-8A9138B998EA}" destId="{0C3826A8-13BF-4DEA-85FF-CA3DBBDDE111}" srcOrd="1" destOrd="0" presId="urn:microsoft.com/office/officeart/2005/8/layout/pyramid1#1"/>
    <dgm:cxn modelId="{AC7D92FD-A994-4C11-97AF-4AB94672E906}" type="presParOf" srcId="{22E52670-4BB9-4C7D-9DD0-4DE7CBE9E754}" destId="{1B05164F-47D7-4606-BC3E-E575F8A46D48}" srcOrd="4" destOrd="0" presId="urn:microsoft.com/office/officeart/2005/8/layout/pyramid1#1"/>
    <dgm:cxn modelId="{0BF9FD17-AB64-4704-AB77-302F1337B974}" type="presParOf" srcId="{1B05164F-47D7-4606-BC3E-E575F8A46D48}" destId="{569A08A0-C8E6-4910-9F29-62F44C8052F1}" srcOrd="0" destOrd="0" presId="urn:microsoft.com/office/officeart/2005/8/layout/pyramid1#1"/>
    <dgm:cxn modelId="{D62B9407-8BB3-4A68-A1F5-A2E738402C11}" type="presParOf" srcId="{1B05164F-47D7-4606-BC3E-E575F8A46D48}" destId="{C869C0D4-55E8-4BC4-89EE-8D3D9C57CEC4}" srcOrd="1" destOrd="0" presId="urn:microsoft.com/office/officeart/2005/8/layout/pyramid1#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2E209-7436-409A-AC41-CCC2BD584FCB}" type="doc">
      <dgm:prSet loTypeId="urn:microsoft.com/office/officeart/2008/layout/HorizontalMultiLevelHierarchy#1" loCatId="hierarchy" qsTypeId="urn:microsoft.com/office/officeart/2005/8/quickstyle/simple4#1" qsCatId="simple" csTypeId="urn:microsoft.com/office/officeart/2005/8/colors/colorful3#1" csCatId="colorful" phldr="1"/>
      <dgm:spPr/>
      <dgm:t>
        <a:bodyPr/>
        <a:lstStyle/>
        <a:p>
          <a:endParaRPr lang="zh-CN" altLang="en-US"/>
        </a:p>
      </dgm:t>
    </dgm:pt>
    <dgm:pt modelId="{0914B5B7-0704-4E23-8D4B-D7069A4A6066}">
      <dgm:prSet phldrT="[文本]" custT="1"/>
      <dgm:spPr/>
      <dgm:t>
        <a:bodyPr/>
        <a:lstStyle/>
        <a:p>
          <a:r>
            <a:rPr lang="zh-CN" altLang="en-US" sz="1800" dirty="0"/>
            <a:t>基本要求</a:t>
          </a:r>
        </a:p>
      </dgm:t>
    </dgm:pt>
    <dgm:pt modelId="{1EDC76A3-95E9-4D5A-98D4-6C119EE22A03}" cxnId="{7F0BF6CC-F448-4C84-BFFE-AFC6EA89FB91}" type="parTrans">
      <dgm:prSet/>
      <dgm:spPr/>
      <dgm:t>
        <a:bodyPr/>
        <a:lstStyle/>
        <a:p>
          <a:endParaRPr lang="zh-CN" altLang="en-US" sz="2000"/>
        </a:p>
      </dgm:t>
    </dgm:pt>
    <dgm:pt modelId="{8D59EE39-F149-438E-AFB0-BD94E3042462}" cxnId="{7F0BF6CC-F448-4C84-BFFE-AFC6EA89FB91}" type="sibTrans">
      <dgm:prSet/>
      <dgm:spPr/>
      <dgm:t>
        <a:bodyPr/>
        <a:lstStyle/>
        <a:p>
          <a:endParaRPr lang="zh-CN" altLang="en-US" sz="2000"/>
        </a:p>
      </dgm:t>
    </dgm:pt>
    <dgm:pt modelId="{7F877CCD-62EC-4CD9-BE85-EA69F9432348}">
      <dgm:prSet phldrT="[文本]" custT="1"/>
      <dgm:spPr/>
      <dgm:t>
        <a:bodyPr/>
        <a:lstStyle/>
        <a:p>
          <a:r>
            <a:rPr lang="zh-CN" altLang="en-US" sz="1800" dirty="0"/>
            <a:t>技术要求</a:t>
          </a:r>
        </a:p>
      </dgm:t>
    </dgm:pt>
    <dgm:pt modelId="{D0893F8A-5109-4465-B50A-FFE58314A44D}" cxnId="{ACD5F24C-8B77-4940-A406-3BA49A528244}" type="parTrans">
      <dgm:prSet/>
      <dgm:spPr/>
      <dgm:t>
        <a:bodyPr/>
        <a:lstStyle/>
        <a:p>
          <a:endParaRPr lang="zh-CN" altLang="en-US" sz="2000"/>
        </a:p>
      </dgm:t>
    </dgm:pt>
    <dgm:pt modelId="{0507F85A-2463-41D6-AE7B-01D987D86BEA}" cxnId="{ACD5F24C-8B77-4940-A406-3BA49A528244}" type="sibTrans">
      <dgm:prSet/>
      <dgm:spPr/>
      <dgm:t>
        <a:bodyPr/>
        <a:lstStyle/>
        <a:p>
          <a:endParaRPr lang="zh-CN" altLang="en-US" sz="2000"/>
        </a:p>
      </dgm:t>
    </dgm:pt>
    <dgm:pt modelId="{7397F5D2-C150-4C61-9D09-EBF492E6260A}">
      <dgm:prSet phldrT="[文本]" phldr="0" custT="1"/>
      <dgm:spPr/>
      <dgm:t>
        <a:bodyPr vert="horz" wrap="square"/>
        <a:lstStyle/>
        <a:p>
          <a:pPr>
            <a:lnSpc>
              <a:spcPct val="100000"/>
            </a:lnSpc>
            <a:spcBef>
              <a:spcPct val="0"/>
            </a:spcBef>
            <a:spcAft>
              <a:spcPct val="35000"/>
            </a:spcAft>
          </a:pPr>
          <a:r>
            <a:rPr lang="zh-CN" altLang="en-US" sz="1600" dirty="0"/>
            <a:t>安全物理环境</a:t>
          </a:r>
        </a:p>
      </dgm:t>
    </dgm:pt>
    <dgm:pt modelId="{B67E1AAD-B6B8-4D72-84C5-0BB7278564BC}" cxnId="{8665CDCA-252D-4753-935C-2835B56DF4C4}" type="parTrans">
      <dgm:prSet/>
      <dgm:spPr/>
      <dgm:t>
        <a:bodyPr/>
        <a:lstStyle/>
        <a:p>
          <a:endParaRPr lang="zh-CN" altLang="en-US" sz="2000"/>
        </a:p>
      </dgm:t>
    </dgm:pt>
    <dgm:pt modelId="{3FF7B05A-0598-4984-9B8E-9FEAF9117606}" cxnId="{8665CDCA-252D-4753-935C-2835B56DF4C4}" type="sibTrans">
      <dgm:prSet/>
      <dgm:spPr/>
      <dgm:t>
        <a:bodyPr/>
        <a:lstStyle/>
        <a:p>
          <a:endParaRPr lang="zh-CN" altLang="en-US" sz="2000"/>
        </a:p>
      </dgm:t>
    </dgm:pt>
    <dgm:pt modelId="{9C367439-BFA6-4E62-BC92-D0DAC67D6A96}">
      <dgm:prSet phldrT="[文本]" phldr="0" custT="1"/>
      <dgm:spPr/>
      <dgm:t>
        <a:bodyPr vert="horz" wrap="square"/>
        <a:lstStyle/>
        <a:p>
          <a:pPr>
            <a:lnSpc>
              <a:spcPct val="100000"/>
            </a:lnSpc>
            <a:spcBef>
              <a:spcPct val="0"/>
            </a:spcBef>
            <a:spcAft>
              <a:spcPct val="35000"/>
            </a:spcAft>
          </a:pPr>
          <a:r>
            <a:rPr lang="zh-CN" altLang="en-US" sz="1600" dirty="0"/>
            <a:t>安全通信网络</a:t>
          </a:r>
        </a:p>
      </dgm:t>
    </dgm:pt>
    <dgm:pt modelId="{BA826420-B5B4-4459-9927-81290A9D978A}" cxnId="{FC4DE116-DCFF-4638-BC0A-94C371B4B4D3}" type="parTrans">
      <dgm:prSet/>
      <dgm:spPr/>
      <dgm:t>
        <a:bodyPr/>
        <a:lstStyle/>
        <a:p>
          <a:endParaRPr lang="zh-CN" altLang="en-US" sz="2000"/>
        </a:p>
      </dgm:t>
    </dgm:pt>
    <dgm:pt modelId="{4772D0E5-416B-4A00-97AA-2C003088C984}" cxnId="{FC4DE116-DCFF-4638-BC0A-94C371B4B4D3}" type="sibTrans">
      <dgm:prSet/>
      <dgm:spPr/>
      <dgm:t>
        <a:bodyPr/>
        <a:lstStyle/>
        <a:p>
          <a:endParaRPr lang="zh-CN" altLang="en-US" sz="2000"/>
        </a:p>
      </dgm:t>
    </dgm:pt>
    <dgm:pt modelId="{621DB5C7-5E7E-4243-86D5-253224F93E5B}">
      <dgm:prSet phldrT="[文本]" phldr="0" custT="1"/>
      <dgm:spPr/>
      <dgm:t>
        <a:bodyPr vert="horz" wrap="square"/>
        <a:lstStyle/>
        <a:p>
          <a:pPr>
            <a:lnSpc>
              <a:spcPct val="100000"/>
            </a:lnSpc>
            <a:spcBef>
              <a:spcPct val="0"/>
            </a:spcBef>
            <a:spcAft>
              <a:spcPct val="35000"/>
            </a:spcAft>
          </a:pPr>
          <a:r>
            <a:rPr lang="zh-CN" altLang="en-US" sz="1600" dirty="0"/>
            <a:t>安全区域边界</a:t>
          </a:r>
        </a:p>
      </dgm:t>
    </dgm:pt>
    <dgm:pt modelId="{D49F3D33-6F5A-4B6E-BF46-335FA4C4C20E}" cxnId="{F0417B0B-1478-4C18-9322-ADC39C6CF6D7}" type="parTrans">
      <dgm:prSet/>
      <dgm:spPr/>
      <dgm:t>
        <a:bodyPr/>
        <a:lstStyle/>
        <a:p>
          <a:endParaRPr lang="zh-CN" altLang="en-US" sz="2000"/>
        </a:p>
      </dgm:t>
    </dgm:pt>
    <dgm:pt modelId="{EEB89EC8-3EDA-415D-ACCC-D8101C74D5C6}" cxnId="{F0417B0B-1478-4C18-9322-ADC39C6CF6D7}" type="sibTrans">
      <dgm:prSet/>
      <dgm:spPr/>
      <dgm:t>
        <a:bodyPr/>
        <a:lstStyle/>
        <a:p>
          <a:endParaRPr lang="zh-CN" altLang="en-US" sz="2000"/>
        </a:p>
      </dgm:t>
    </dgm:pt>
    <dgm:pt modelId="{6E099D77-4446-40F1-9CEF-3E2D4220C4C3}">
      <dgm:prSet phldrT="[文本]" phldr="0" custT="1"/>
      <dgm:spPr/>
      <dgm:t>
        <a:bodyPr vert="horz" wrap="square"/>
        <a:lstStyle/>
        <a:p>
          <a:pPr>
            <a:lnSpc>
              <a:spcPct val="100000"/>
            </a:lnSpc>
            <a:spcBef>
              <a:spcPct val="0"/>
            </a:spcBef>
            <a:spcAft>
              <a:spcPct val="35000"/>
            </a:spcAft>
          </a:pPr>
          <a:r>
            <a:rPr lang="zh-CN" altLang="en-US" sz="1600" dirty="0"/>
            <a:t>安全计算环境</a:t>
          </a:r>
        </a:p>
      </dgm:t>
    </dgm:pt>
    <dgm:pt modelId="{314BC416-E58B-4C9F-8C93-F3283A5190E1}" cxnId="{C746819C-3ABF-4AB1-A5DC-5CF773FDD66A}" type="parTrans">
      <dgm:prSet/>
      <dgm:spPr/>
      <dgm:t>
        <a:bodyPr/>
        <a:lstStyle/>
        <a:p>
          <a:endParaRPr lang="zh-CN" altLang="en-US" sz="2000"/>
        </a:p>
      </dgm:t>
    </dgm:pt>
    <dgm:pt modelId="{6A35A726-31C3-4EF6-83A5-48551E77619B}" cxnId="{C746819C-3ABF-4AB1-A5DC-5CF773FDD66A}" type="sibTrans">
      <dgm:prSet/>
      <dgm:spPr/>
      <dgm:t>
        <a:bodyPr/>
        <a:lstStyle/>
        <a:p>
          <a:endParaRPr lang="zh-CN" altLang="en-US" sz="2000"/>
        </a:p>
      </dgm:t>
    </dgm:pt>
    <dgm:pt modelId="{C9C9BE41-0B5C-441A-B3B6-E4CD59C111F5}">
      <dgm:prSet phldrT="[文本]" phldr="0" custT="1"/>
      <dgm:spPr/>
      <dgm:t>
        <a:bodyPr vert="horz" wrap="square"/>
        <a:lstStyle/>
        <a:p>
          <a:pPr>
            <a:lnSpc>
              <a:spcPct val="100000"/>
            </a:lnSpc>
            <a:spcBef>
              <a:spcPct val="0"/>
            </a:spcBef>
            <a:spcAft>
              <a:spcPct val="35000"/>
            </a:spcAft>
          </a:pPr>
          <a:r>
            <a:rPr lang="zh-CN" altLang="en-US" sz="1600" dirty="0"/>
            <a:t>安全管理中心</a:t>
          </a:r>
        </a:p>
      </dgm:t>
    </dgm:pt>
    <dgm:pt modelId="{B866FD9D-216E-4907-B3CF-FD3ADF74C647}" cxnId="{46A7B822-AAEC-4C6F-AAFE-B8027AFC3DCA}" type="parTrans">
      <dgm:prSet/>
      <dgm:spPr/>
      <dgm:t>
        <a:bodyPr/>
        <a:lstStyle/>
        <a:p>
          <a:endParaRPr lang="zh-CN" altLang="en-US" sz="2000"/>
        </a:p>
      </dgm:t>
    </dgm:pt>
    <dgm:pt modelId="{CAE5E954-A871-4292-9BDD-AF9839509207}" cxnId="{46A7B822-AAEC-4C6F-AAFE-B8027AFC3DCA}" type="sibTrans">
      <dgm:prSet/>
      <dgm:spPr/>
      <dgm:t>
        <a:bodyPr/>
        <a:lstStyle/>
        <a:p>
          <a:endParaRPr lang="zh-CN" altLang="en-US" sz="2000"/>
        </a:p>
      </dgm:t>
    </dgm:pt>
    <dgm:pt modelId="{67F557CC-AB60-421D-939C-F0D3CD9B3655}">
      <dgm:prSet phldrT="[文本]" custT="1"/>
      <dgm:spPr/>
      <dgm:t>
        <a:bodyPr/>
        <a:lstStyle/>
        <a:p>
          <a:r>
            <a:rPr lang="zh-CN" altLang="en-US" sz="1800" dirty="0"/>
            <a:t>管理要求</a:t>
          </a:r>
        </a:p>
      </dgm:t>
    </dgm:pt>
    <dgm:pt modelId="{2B352571-1393-47F6-B35F-6AAB63E12430}" cxnId="{92776AB8-5303-47EF-B7F3-52B4ACAC0B21}" type="parTrans">
      <dgm:prSet/>
      <dgm:spPr/>
      <dgm:t>
        <a:bodyPr/>
        <a:lstStyle/>
        <a:p>
          <a:endParaRPr lang="zh-CN" altLang="en-US" sz="2000"/>
        </a:p>
      </dgm:t>
    </dgm:pt>
    <dgm:pt modelId="{665A4170-D030-43C2-8754-CE6870CF4C5E}" cxnId="{92776AB8-5303-47EF-B7F3-52B4ACAC0B21}" type="sibTrans">
      <dgm:prSet/>
      <dgm:spPr/>
      <dgm:t>
        <a:bodyPr/>
        <a:lstStyle/>
        <a:p>
          <a:endParaRPr lang="zh-CN" altLang="en-US" sz="2000"/>
        </a:p>
      </dgm:t>
    </dgm:pt>
    <dgm:pt modelId="{CD78E58D-03AC-4E2D-A95F-0973DEBE79E2}">
      <dgm:prSet phldrT="[文本]" phldr="0" custT="1"/>
      <dgm:spPr/>
      <dgm:t>
        <a:bodyPr vert="horz" wrap="square"/>
        <a:lstStyle/>
        <a:p>
          <a:pPr>
            <a:lnSpc>
              <a:spcPct val="100000"/>
            </a:lnSpc>
            <a:spcBef>
              <a:spcPct val="0"/>
            </a:spcBef>
            <a:spcAft>
              <a:spcPct val="35000"/>
            </a:spcAft>
          </a:pPr>
          <a:r>
            <a:rPr lang="zh-CN" altLang="en-US" sz="1600" dirty="0"/>
            <a:t>安全管理制度</a:t>
          </a:r>
        </a:p>
      </dgm:t>
    </dgm:pt>
    <dgm:pt modelId="{A598F237-96B5-470A-AE5A-E3974026A6E4}" cxnId="{B81EF2DB-1D65-4C89-A0FC-1062317A1DBD}" type="parTrans">
      <dgm:prSet/>
      <dgm:spPr/>
      <dgm:t>
        <a:bodyPr/>
        <a:lstStyle/>
        <a:p>
          <a:endParaRPr lang="zh-CN" altLang="en-US" sz="2000"/>
        </a:p>
      </dgm:t>
    </dgm:pt>
    <dgm:pt modelId="{40D4A133-E5AE-4321-A4E5-00F44EF35FFE}" cxnId="{B81EF2DB-1D65-4C89-A0FC-1062317A1DBD}" type="sibTrans">
      <dgm:prSet/>
      <dgm:spPr/>
      <dgm:t>
        <a:bodyPr/>
        <a:lstStyle/>
        <a:p>
          <a:endParaRPr lang="zh-CN" altLang="en-US" sz="2000"/>
        </a:p>
      </dgm:t>
    </dgm:pt>
    <dgm:pt modelId="{13EADDEC-8ABD-4D14-9A38-FBF859B6FDB8}">
      <dgm:prSet phldrT="[文本]" phldr="0" custT="1"/>
      <dgm:spPr/>
      <dgm:t>
        <a:bodyPr vert="horz" wrap="square"/>
        <a:lstStyle/>
        <a:p>
          <a:pPr>
            <a:lnSpc>
              <a:spcPct val="100000"/>
            </a:lnSpc>
            <a:spcBef>
              <a:spcPct val="0"/>
            </a:spcBef>
            <a:spcAft>
              <a:spcPct val="35000"/>
            </a:spcAft>
          </a:pPr>
          <a:r>
            <a:rPr lang="zh-CN" altLang="en-US" sz="1600" dirty="0"/>
            <a:t>安全管理机构</a:t>
          </a:r>
        </a:p>
      </dgm:t>
    </dgm:pt>
    <dgm:pt modelId="{C480D2AB-3780-4B96-8A6D-836E6F2CEAEF}" cxnId="{ADA2D0EB-EEFD-4559-A558-0364DB905472}" type="parTrans">
      <dgm:prSet/>
      <dgm:spPr/>
      <dgm:t>
        <a:bodyPr/>
        <a:lstStyle/>
        <a:p>
          <a:endParaRPr lang="zh-CN" altLang="en-US" sz="2000"/>
        </a:p>
      </dgm:t>
    </dgm:pt>
    <dgm:pt modelId="{A194CF45-B1B8-414F-94F0-30242DC1817C}" cxnId="{ADA2D0EB-EEFD-4559-A558-0364DB905472}" type="sibTrans">
      <dgm:prSet/>
      <dgm:spPr/>
      <dgm:t>
        <a:bodyPr/>
        <a:lstStyle/>
        <a:p>
          <a:endParaRPr lang="zh-CN" altLang="en-US" sz="2000"/>
        </a:p>
      </dgm:t>
    </dgm:pt>
    <dgm:pt modelId="{B38A8955-102A-4A3F-86C6-ECDFFDA8E16A}">
      <dgm:prSet phldrT="[文本]" phldr="0" custT="1"/>
      <dgm:spPr/>
      <dgm:t>
        <a:bodyPr vert="horz" wrap="square"/>
        <a:lstStyle/>
        <a:p>
          <a:pPr>
            <a:lnSpc>
              <a:spcPct val="100000"/>
            </a:lnSpc>
            <a:spcBef>
              <a:spcPct val="0"/>
            </a:spcBef>
            <a:spcAft>
              <a:spcPct val="35000"/>
            </a:spcAft>
          </a:pPr>
          <a:r>
            <a:rPr lang="zh-CN" altLang="en-US" sz="1600" dirty="0"/>
            <a:t>安全管理人员</a:t>
          </a:r>
        </a:p>
      </dgm:t>
    </dgm:pt>
    <dgm:pt modelId="{68C9185B-12FA-4DB8-B92B-4459DDD615BF}" cxnId="{9FBA9112-994E-4793-B34F-D3AB88258ADF}" type="parTrans">
      <dgm:prSet/>
      <dgm:spPr/>
      <dgm:t>
        <a:bodyPr/>
        <a:lstStyle/>
        <a:p>
          <a:endParaRPr lang="zh-CN" altLang="en-US" sz="2000"/>
        </a:p>
      </dgm:t>
    </dgm:pt>
    <dgm:pt modelId="{833FD763-0A2C-4644-A994-C6D908D1A7D1}" cxnId="{9FBA9112-994E-4793-B34F-D3AB88258ADF}" type="sibTrans">
      <dgm:prSet/>
      <dgm:spPr/>
      <dgm:t>
        <a:bodyPr/>
        <a:lstStyle/>
        <a:p>
          <a:endParaRPr lang="zh-CN" altLang="en-US" sz="2000"/>
        </a:p>
      </dgm:t>
    </dgm:pt>
    <dgm:pt modelId="{0CEAD208-039B-43AF-A279-042E92492189}">
      <dgm:prSet phldrT="[文本]" phldr="0" custT="1"/>
      <dgm:spPr/>
      <dgm:t>
        <a:bodyPr vert="horz" wrap="square"/>
        <a:lstStyle/>
        <a:p>
          <a:pPr>
            <a:lnSpc>
              <a:spcPct val="100000"/>
            </a:lnSpc>
            <a:spcBef>
              <a:spcPct val="0"/>
            </a:spcBef>
            <a:spcAft>
              <a:spcPct val="35000"/>
            </a:spcAft>
          </a:pPr>
          <a:r>
            <a:rPr lang="zh-CN" altLang="en-US" sz="1600" dirty="0"/>
            <a:t>安全建设管理</a:t>
          </a:r>
        </a:p>
      </dgm:t>
    </dgm:pt>
    <dgm:pt modelId="{88DE31CE-62FF-4F4F-8564-DFA90D089A02}" cxnId="{5DF90FB4-5FA8-4D72-8E2A-0F047C2C837A}" type="parTrans">
      <dgm:prSet/>
      <dgm:spPr/>
      <dgm:t>
        <a:bodyPr/>
        <a:lstStyle/>
        <a:p>
          <a:endParaRPr lang="zh-CN" altLang="en-US" sz="2000"/>
        </a:p>
      </dgm:t>
    </dgm:pt>
    <dgm:pt modelId="{DB823106-89FF-43FC-BF57-28139ADDA948}" cxnId="{5DF90FB4-5FA8-4D72-8E2A-0F047C2C837A}" type="sibTrans">
      <dgm:prSet/>
      <dgm:spPr/>
      <dgm:t>
        <a:bodyPr/>
        <a:lstStyle/>
        <a:p>
          <a:endParaRPr lang="zh-CN" altLang="en-US" sz="2000"/>
        </a:p>
      </dgm:t>
    </dgm:pt>
    <dgm:pt modelId="{4BADEED5-68A2-44A3-A9AB-25078B22DF81}">
      <dgm:prSet phldrT="[文本]" phldr="0" custT="1"/>
      <dgm:spPr/>
      <dgm:t>
        <a:bodyPr vert="horz" wrap="square"/>
        <a:lstStyle/>
        <a:p>
          <a:pPr>
            <a:lnSpc>
              <a:spcPct val="100000"/>
            </a:lnSpc>
            <a:spcBef>
              <a:spcPct val="0"/>
            </a:spcBef>
            <a:spcAft>
              <a:spcPct val="35000"/>
            </a:spcAft>
          </a:pPr>
          <a:r>
            <a:rPr lang="zh-CN" altLang="en-US" sz="1600" dirty="0"/>
            <a:t>安全运维管理</a:t>
          </a:r>
        </a:p>
      </dgm:t>
    </dgm:pt>
    <dgm:pt modelId="{8FFBFE84-8FB3-4ACF-84D1-2ACC1419954D}" cxnId="{B4B1536E-47BB-4A08-9C02-8AFE8F52C630}" type="parTrans">
      <dgm:prSet/>
      <dgm:spPr/>
      <dgm:t>
        <a:bodyPr/>
        <a:lstStyle/>
        <a:p>
          <a:endParaRPr lang="zh-CN" altLang="en-US" sz="2000"/>
        </a:p>
      </dgm:t>
    </dgm:pt>
    <dgm:pt modelId="{03CD716D-52B3-4D1D-BDB1-C321BB774351}" cxnId="{B4B1536E-47BB-4A08-9C02-8AFE8F52C630}" type="sibTrans">
      <dgm:prSet/>
      <dgm:spPr/>
      <dgm:t>
        <a:bodyPr/>
        <a:lstStyle/>
        <a:p>
          <a:endParaRPr lang="zh-CN" altLang="en-US" sz="2000"/>
        </a:p>
      </dgm:t>
    </dgm:pt>
    <dgm:pt modelId="{9931D978-970D-457E-B801-2651A80940C9}" type="pres">
      <dgm:prSet presAssocID="{7A32E209-7436-409A-AC41-CCC2BD584FCB}" presName="Name0" presStyleCnt="0">
        <dgm:presLayoutVars>
          <dgm:chPref val="1"/>
          <dgm:dir/>
          <dgm:animOne val="branch"/>
          <dgm:animLvl val="lvl"/>
          <dgm:resizeHandles val="exact"/>
        </dgm:presLayoutVars>
      </dgm:prSet>
      <dgm:spPr/>
      <dgm:t>
        <a:bodyPr/>
        <a:lstStyle/>
        <a:p>
          <a:endParaRPr lang="zh-CN" altLang="en-US"/>
        </a:p>
      </dgm:t>
    </dgm:pt>
    <dgm:pt modelId="{B5A6AEA7-29D2-4BAC-ACA8-B32A747ADCEA}" type="pres">
      <dgm:prSet presAssocID="{0914B5B7-0704-4E23-8D4B-D7069A4A6066}" presName="root1" presStyleCnt="0"/>
      <dgm:spPr/>
    </dgm:pt>
    <dgm:pt modelId="{3BF675B8-3459-4C8D-AA00-013B10360DD0}" type="pres">
      <dgm:prSet presAssocID="{0914B5B7-0704-4E23-8D4B-D7069A4A6066}" presName="LevelOneTextNode" presStyleLbl="node0" presStyleIdx="0" presStyleCnt="1">
        <dgm:presLayoutVars>
          <dgm:chPref val="3"/>
        </dgm:presLayoutVars>
      </dgm:prSet>
      <dgm:spPr/>
      <dgm:t>
        <a:bodyPr/>
        <a:lstStyle/>
        <a:p>
          <a:endParaRPr lang="zh-CN" altLang="en-US"/>
        </a:p>
      </dgm:t>
    </dgm:pt>
    <dgm:pt modelId="{25FBCE46-BD55-4863-ACEB-A54CEC102A52}" type="pres">
      <dgm:prSet presAssocID="{0914B5B7-0704-4E23-8D4B-D7069A4A6066}" presName="level2hierChild" presStyleCnt="0"/>
      <dgm:spPr/>
    </dgm:pt>
    <dgm:pt modelId="{AC1FA881-EA29-454A-B0E9-E76B286C8F47}" type="pres">
      <dgm:prSet presAssocID="{D0893F8A-5109-4465-B50A-FFE58314A44D}" presName="conn2-1" presStyleLbl="parChTrans1D2" presStyleIdx="0" presStyleCnt="2"/>
      <dgm:spPr/>
      <dgm:t>
        <a:bodyPr/>
        <a:lstStyle/>
        <a:p>
          <a:endParaRPr lang="zh-CN" altLang="en-US"/>
        </a:p>
      </dgm:t>
    </dgm:pt>
    <dgm:pt modelId="{B1BEDDF6-0064-4509-ABFF-E78C426584B4}" type="pres">
      <dgm:prSet presAssocID="{D0893F8A-5109-4465-B50A-FFE58314A44D}" presName="connTx" presStyleLbl="parChTrans1D2" presStyleIdx="0" presStyleCnt="2"/>
      <dgm:spPr/>
      <dgm:t>
        <a:bodyPr/>
        <a:lstStyle/>
        <a:p>
          <a:endParaRPr lang="zh-CN" altLang="en-US"/>
        </a:p>
      </dgm:t>
    </dgm:pt>
    <dgm:pt modelId="{F4FAC8A9-1C95-4580-9D33-4B5109C67B88}" type="pres">
      <dgm:prSet presAssocID="{7F877CCD-62EC-4CD9-BE85-EA69F9432348}" presName="root2" presStyleCnt="0"/>
      <dgm:spPr/>
    </dgm:pt>
    <dgm:pt modelId="{45E65BED-27A2-4F18-BE06-C2813A8ADD97}" type="pres">
      <dgm:prSet presAssocID="{7F877CCD-62EC-4CD9-BE85-EA69F9432348}" presName="LevelTwoTextNode" presStyleLbl="node2" presStyleIdx="0" presStyleCnt="2">
        <dgm:presLayoutVars>
          <dgm:chPref val="3"/>
        </dgm:presLayoutVars>
      </dgm:prSet>
      <dgm:spPr/>
      <dgm:t>
        <a:bodyPr/>
        <a:lstStyle/>
        <a:p>
          <a:endParaRPr lang="zh-CN" altLang="en-US"/>
        </a:p>
      </dgm:t>
    </dgm:pt>
    <dgm:pt modelId="{5BBC5637-9AB0-4986-8425-6CF34D3D89D2}" type="pres">
      <dgm:prSet presAssocID="{7F877CCD-62EC-4CD9-BE85-EA69F9432348}" presName="level3hierChild" presStyleCnt="0"/>
      <dgm:spPr/>
    </dgm:pt>
    <dgm:pt modelId="{D8751471-35FF-430D-9225-72729F00576B}" type="pres">
      <dgm:prSet presAssocID="{B67E1AAD-B6B8-4D72-84C5-0BB7278564BC}" presName="conn2-1" presStyleLbl="parChTrans1D3" presStyleIdx="0" presStyleCnt="10"/>
      <dgm:spPr/>
      <dgm:t>
        <a:bodyPr/>
        <a:lstStyle/>
        <a:p>
          <a:endParaRPr lang="zh-CN" altLang="en-US"/>
        </a:p>
      </dgm:t>
    </dgm:pt>
    <dgm:pt modelId="{C9710086-D3AF-4FE4-A1DE-457927A4717E}" type="pres">
      <dgm:prSet presAssocID="{B67E1AAD-B6B8-4D72-84C5-0BB7278564BC}" presName="connTx" presStyleLbl="parChTrans1D3" presStyleIdx="0" presStyleCnt="10"/>
      <dgm:spPr/>
      <dgm:t>
        <a:bodyPr/>
        <a:lstStyle/>
        <a:p>
          <a:endParaRPr lang="zh-CN" altLang="en-US"/>
        </a:p>
      </dgm:t>
    </dgm:pt>
    <dgm:pt modelId="{98BFB3E8-C793-4F5C-B76D-606DC8E8B4A0}" type="pres">
      <dgm:prSet presAssocID="{7397F5D2-C150-4C61-9D09-EBF492E6260A}" presName="root2" presStyleCnt="0"/>
      <dgm:spPr/>
    </dgm:pt>
    <dgm:pt modelId="{45F151A0-B68C-49EA-B0C4-874DCF690EAF}" type="pres">
      <dgm:prSet presAssocID="{7397F5D2-C150-4C61-9D09-EBF492E6260A}" presName="LevelTwoTextNode" presStyleLbl="node3" presStyleIdx="0" presStyleCnt="10">
        <dgm:presLayoutVars>
          <dgm:chPref val="3"/>
        </dgm:presLayoutVars>
      </dgm:prSet>
      <dgm:spPr/>
      <dgm:t>
        <a:bodyPr/>
        <a:lstStyle/>
        <a:p>
          <a:endParaRPr lang="zh-CN" altLang="en-US"/>
        </a:p>
      </dgm:t>
    </dgm:pt>
    <dgm:pt modelId="{BB6A3C58-874E-4E4B-9846-3E1FE47B41B8}" type="pres">
      <dgm:prSet presAssocID="{7397F5D2-C150-4C61-9D09-EBF492E6260A}" presName="level3hierChild" presStyleCnt="0"/>
      <dgm:spPr/>
    </dgm:pt>
    <dgm:pt modelId="{A66111C3-08E5-47F2-BE15-39E5CAA10106}" type="pres">
      <dgm:prSet presAssocID="{BA826420-B5B4-4459-9927-81290A9D978A}" presName="conn2-1" presStyleLbl="parChTrans1D3" presStyleIdx="1" presStyleCnt="10"/>
      <dgm:spPr/>
      <dgm:t>
        <a:bodyPr/>
        <a:lstStyle/>
        <a:p>
          <a:endParaRPr lang="zh-CN" altLang="en-US"/>
        </a:p>
      </dgm:t>
    </dgm:pt>
    <dgm:pt modelId="{92A87E4A-AA3F-468A-AACC-377A50BAFDA7}" type="pres">
      <dgm:prSet presAssocID="{BA826420-B5B4-4459-9927-81290A9D978A}" presName="connTx" presStyleLbl="parChTrans1D3" presStyleIdx="1" presStyleCnt="10"/>
      <dgm:spPr/>
      <dgm:t>
        <a:bodyPr/>
        <a:lstStyle/>
        <a:p>
          <a:endParaRPr lang="zh-CN" altLang="en-US"/>
        </a:p>
      </dgm:t>
    </dgm:pt>
    <dgm:pt modelId="{2CA5B825-9F39-4B7D-A3C7-F253F21E005D}" type="pres">
      <dgm:prSet presAssocID="{9C367439-BFA6-4E62-BC92-D0DAC67D6A96}" presName="root2" presStyleCnt="0"/>
      <dgm:spPr/>
    </dgm:pt>
    <dgm:pt modelId="{84540266-291D-4122-A2EF-E11B794A9574}" type="pres">
      <dgm:prSet presAssocID="{9C367439-BFA6-4E62-BC92-D0DAC67D6A96}" presName="LevelTwoTextNode" presStyleLbl="node3" presStyleIdx="1" presStyleCnt="10">
        <dgm:presLayoutVars>
          <dgm:chPref val="3"/>
        </dgm:presLayoutVars>
      </dgm:prSet>
      <dgm:spPr/>
      <dgm:t>
        <a:bodyPr/>
        <a:lstStyle/>
        <a:p>
          <a:endParaRPr lang="zh-CN" altLang="en-US"/>
        </a:p>
      </dgm:t>
    </dgm:pt>
    <dgm:pt modelId="{C93D4E51-8CC3-414D-B3D5-A5428389EA7B}" type="pres">
      <dgm:prSet presAssocID="{9C367439-BFA6-4E62-BC92-D0DAC67D6A96}" presName="level3hierChild" presStyleCnt="0"/>
      <dgm:spPr/>
    </dgm:pt>
    <dgm:pt modelId="{42F657EC-1C56-470F-B003-BEFCE2CA8AA9}" type="pres">
      <dgm:prSet presAssocID="{D49F3D33-6F5A-4B6E-BF46-335FA4C4C20E}" presName="conn2-1" presStyleLbl="parChTrans1D3" presStyleIdx="2" presStyleCnt="10"/>
      <dgm:spPr/>
      <dgm:t>
        <a:bodyPr/>
        <a:lstStyle/>
        <a:p>
          <a:endParaRPr lang="zh-CN" altLang="en-US"/>
        </a:p>
      </dgm:t>
    </dgm:pt>
    <dgm:pt modelId="{5F604A7A-D6DD-4371-8BAE-006CCB7B154F}" type="pres">
      <dgm:prSet presAssocID="{D49F3D33-6F5A-4B6E-BF46-335FA4C4C20E}" presName="connTx" presStyleLbl="parChTrans1D3" presStyleIdx="2" presStyleCnt="10"/>
      <dgm:spPr/>
      <dgm:t>
        <a:bodyPr/>
        <a:lstStyle/>
        <a:p>
          <a:endParaRPr lang="zh-CN" altLang="en-US"/>
        </a:p>
      </dgm:t>
    </dgm:pt>
    <dgm:pt modelId="{28254E05-0D93-451A-9C9A-F96B5FA5C556}" type="pres">
      <dgm:prSet presAssocID="{621DB5C7-5E7E-4243-86D5-253224F93E5B}" presName="root2" presStyleCnt="0"/>
      <dgm:spPr/>
    </dgm:pt>
    <dgm:pt modelId="{255CA357-2A7B-4718-9997-1AB1D5D253DD}" type="pres">
      <dgm:prSet presAssocID="{621DB5C7-5E7E-4243-86D5-253224F93E5B}" presName="LevelTwoTextNode" presStyleLbl="node3" presStyleIdx="2" presStyleCnt="10">
        <dgm:presLayoutVars>
          <dgm:chPref val="3"/>
        </dgm:presLayoutVars>
      </dgm:prSet>
      <dgm:spPr/>
      <dgm:t>
        <a:bodyPr/>
        <a:lstStyle/>
        <a:p>
          <a:endParaRPr lang="zh-CN" altLang="en-US"/>
        </a:p>
      </dgm:t>
    </dgm:pt>
    <dgm:pt modelId="{A613240C-B1D3-4C86-8265-087A3380F57E}" type="pres">
      <dgm:prSet presAssocID="{621DB5C7-5E7E-4243-86D5-253224F93E5B}" presName="level3hierChild" presStyleCnt="0"/>
      <dgm:spPr/>
    </dgm:pt>
    <dgm:pt modelId="{32C2A5A0-54D2-4597-9EFF-7A1C2D052A72}" type="pres">
      <dgm:prSet presAssocID="{314BC416-E58B-4C9F-8C93-F3283A5190E1}" presName="conn2-1" presStyleLbl="parChTrans1D3" presStyleIdx="3" presStyleCnt="10"/>
      <dgm:spPr/>
      <dgm:t>
        <a:bodyPr/>
        <a:lstStyle/>
        <a:p>
          <a:endParaRPr lang="zh-CN" altLang="en-US"/>
        </a:p>
      </dgm:t>
    </dgm:pt>
    <dgm:pt modelId="{3B504AD7-FFAF-477B-AE6F-B384C61CBC13}" type="pres">
      <dgm:prSet presAssocID="{314BC416-E58B-4C9F-8C93-F3283A5190E1}" presName="connTx" presStyleLbl="parChTrans1D3" presStyleIdx="3" presStyleCnt="10"/>
      <dgm:spPr/>
      <dgm:t>
        <a:bodyPr/>
        <a:lstStyle/>
        <a:p>
          <a:endParaRPr lang="zh-CN" altLang="en-US"/>
        </a:p>
      </dgm:t>
    </dgm:pt>
    <dgm:pt modelId="{0811254F-F863-4017-8214-EE9C72FC5AE8}" type="pres">
      <dgm:prSet presAssocID="{6E099D77-4446-40F1-9CEF-3E2D4220C4C3}" presName="root2" presStyleCnt="0"/>
      <dgm:spPr/>
    </dgm:pt>
    <dgm:pt modelId="{63A0B3C7-A083-4EDC-8BAF-3B3035EB85AB}" type="pres">
      <dgm:prSet presAssocID="{6E099D77-4446-40F1-9CEF-3E2D4220C4C3}" presName="LevelTwoTextNode" presStyleLbl="node3" presStyleIdx="3" presStyleCnt="10">
        <dgm:presLayoutVars>
          <dgm:chPref val="3"/>
        </dgm:presLayoutVars>
      </dgm:prSet>
      <dgm:spPr/>
      <dgm:t>
        <a:bodyPr/>
        <a:lstStyle/>
        <a:p>
          <a:endParaRPr lang="zh-CN" altLang="en-US"/>
        </a:p>
      </dgm:t>
    </dgm:pt>
    <dgm:pt modelId="{253A5A51-D92E-40A3-98FF-39CBE8426C7B}" type="pres">
      <dgm:prSet presAssocID="{6E099D77-4446-40F1-9CEF-3E2D4220C4C3}" presName="level3hierChild" presStyleCnt="0"/>
      <dgm:spPr/>
    </dgm:pt>
    <dgm:pt modelId="{FD031378-E0BD-4D53-95CC-DF247D99F825}" type="pres">
      <dgm:prSet presAssocID="{B866FD9D-216E-4907-B3CF-FD3ADF74C647}" presName="conn2-1" presStyleLbl="parChTrans1D3" presStyleIdx="4" presStyleCnt="10"/>
      <dgm:spPr/>
      <dgm:t>
        <a:bodyPr/>
        <a:lstStyle/>
        <a:p>
          <a:endParaRPr lang="zh-CN" altLang="en-US"/>
        </a:p>
      </dgm:t>
    </dgm:pt>
    <dgm:pt modelId="{7D8B203B-4A4D-4AD3-AF18-F984BD2D8ACD}" type="pres">
      <dgm:prSet presAssocID="{B866FD9D-216E-4907-B3CF-FD3ADF74C647}" presName="connTx" presStyleLbl="parChTrans1D3" presStyleIdx="4" presStyleCnt="10"/>
      <dgm:spPr/>
      <dgm:t>
        <a:bodyPr/>
        <a:lstStyle/>
        <a:p>
          <a:endParaRPr lang="zh-CN" altLang="en-US"/>
        </a:p>
      </dgm:t>
    </dgm:pt>
    <dgm:pt modelId="{51D3B0F6-2002-4698-928D-1788C29769E2}" type="pres">
      <dgm:prSet presAssocID="{C9C9BE41-0B5C-441A-B3B6-E4CD59C111F5}" presName="root2" presStyleCnt="0"/>
      <dgm:spPr/>
    </dgm:pt>
    <dgm:pt modelId="{8BBBD119-ED12-4A6B-B98B-8A9DCD0832A4}" type="pres">
      <dgm:prSet presAssocID="{C9C9BE41-0B5C-441A-B3B6-E4CD59C111F5}" presName="LevelTwoTextNode" presStyleLbl="node3" presStyleIdx="4" presStyleCnt="10">
        <dgm:presLayoutVars>
          <dgm:chPref val="3"/>
        </dgm:presLayoutVars>
      </dgm:prSet>
      <dgm:spPr/>
      <dgm:t>
        <a:bodyPr/>
        <a:lstStyle/>
        <a:p>
          <a:endParaRPr lang="zh-CN" altLang="en-US"/>
        </a:p>
      </dgm:t>
    </dgm:pt>
    <dgm:pt modelId="{C00262F3-DBD5-466D-9AC8-7D05DEE4F8AB}" type="pres">
      <dgm:prSet presAssocID="{C9C9BE41-0B5C-441A-B3B6-E4CD59C111F5}" presName="level3hierChild" presStyleCnt="0"/>
      <dgm:spPr/>
    </dgm:pt>
    <dgm:pt modelId="{DB4ED2CF-368A-4656-AAAA-2C15125F1881}" type="pres">
      <dgm:prSet presAssocID="{2B352571-1393-47F6-B35F-6AAB63E12430}" presName="conn2-1" presStyleLbl="parChTrans1D2" presStyleIdx="1" presStyleCnt="2"/>
      <dgm:spPr/>
      <dgm:t>
        <a:bodyPr/>
        <a:lstStyle/>
        <a:p>
          <a:endParaRPr lang="zh-CN" altLang="en-US"/>
        </a:p>
      </dgm:t>
    </dgm:pt>
    <dgm:pt modelId="{C95E3922-EA3B-4368-8F06-C1180133CE19}" type="pres">
      <dgm:prSet presAssocID="{2B352571-1393-47F6-B35F-6AAB63E12430}" presName="connTx" presStyleLbl="parChTrans1D2" presStyleIdx="1" presStyleCnt="2"/>
      <dgm:spPr/>
      <dgm:t>
        <a:bodyPr/>
        <a:lstStyle/>
        <a:p>
          <a:endParaRPr lang="zh-CN" altLang="en-US"/>
        </a:p>
      </dgm:t>
    </dgm:pt>
    <dgm:pt modelId="{8000AD8F-3407-47CC-8B4E-6A80C5F10F87}" type="pres">
      <dgm:prSet presAssocID="{67F557CC-AB60-421D-939C-F0D3CD9B3655}" presName="root2" presStyleCnt="0"/>
      <dgm:spPr/>
    </dgm:pt>
    <dgm:pt modelId="{6F245EF6-CB2F-4D6B-A7C7-234F600A9C9B}" type="pres">
      <dgm:prSet presAssocID="{67F557CC-AB60-421D-939C-F0D3CD9B3655}" presName="LevelTwoTextNode" presStyleLbl="node2" presStyleIdx="1" presStyleCnt="2">
        <dgm:presLayoutVars>
          <dgm:chPref val="3"/>
        </dgm:presLayoutVars>
      </dgm:prSet>
      <dgm:spPr/>
      <dgm:t>
        <a:bodyPr/>
        <a:lstStyle/>
        <a:p>
          <a:endParaRPr lang="zh-CN" altLang="en-US"/>
        </a:p>
      </dgm:t>
    </dgm:pt>
    <dgm:pt modelId="{AE2AA44A-FB2B-4E5F-ABE4-CB94F45734D6}" type="pres">
      <dgm:prSet presAssocID="{67F557CC-AB60-421D-939C-F0D3CD9B3655}" presName="level3hierChild" presStyleCnt="0"/>
      <dgm:spPr/>
    </dgm:pt>
    <dgm:pt modelId="{1E811959-C36C-4DD4-974D-ADBCCDA66C79}" type="pres">
      <dgm:prSet presAssocID="{A598F237-96B5-470A-AE5A-E3974026A6E4}" presName="conn2-1" presStyleLbl="parChTrans1D3" presStyleIdx="5" presStyleCnt="10"/>
      <dgm:spPr/>
      <dgm:t>
        <a:bodyPr/>
        <a:lstStyle/>
        <a:p>
          <a:endParaRPr lang="zh-CN" altLang="en-US"/>
        </a:p>
      </dgm:t>
    </dgm:pt>
    <dgm:pt modelId="{379DF608-568F-4192-9A18-361598ED72F9}" type="pres">
      <dgm:prSet presAssocID="{A598F237-96B5-470A-AE5A-E3974026A6E4}" presName="connTx" presStyleLbl="parChTrans1D3" presStyleIdx="5" presStyleCnt="10"/>
      <dgm:spPr/>
      <dgm:t>
        <a:bodyPr/>
        <a:lstStyle/>
        <a:p>
          <a:endParaRPr lang="zh-CN" altLang="en-US"/>
        </a:p>
      </dgm:t>
    </dgm:pt>
    <dgm:pt modelId="{71D47618-79D5-41E3-9278-B23241A1D731}" type="pres">
      <dgm:prSet presAssocID="{CD78E58D-03AC-4E2D-A95F-0973DEBE79E2}" presName="root2" presStyleCnt="0"/>
      <dgm:spPr/>
    </dgm:pt>
    <dgm:pt modelId="{552E70FF-CDD4-4E25-BE8B-D65A26DE3DFA}" type="pres">
      <dgm:prSet presAssocID="{CD78E58D-03AC-4E2D-A95F-0973DEBE79E2}" presName="LevelTwoTextNode" presStyleLbl="node3" presStyleIdx="5" presStyleCnt="10">
        <dgm:presLayoutVars>
          <dgm:chPref val="3"/>
        </dgm:presLayoutVars>
      </dgm:prSet>
      <dgm:spPr/>
      <dgm:t>
        <a:bodyPr/>
        <a:lstStyle/>
        <a:p>
          <a:endParaRPr lang="zh-CN" altLang="en-US"/>
        </a:p>
      </dgm:t>
    </dgm:pt>
    <dgm:pt modelId="{53B254A1-9C54-465A-8BA8-3CDE9FDC446D}" type="pres">
      <dgm:prSet presAssocID="{CD78E58D-03AC-4E2D-A95F-0973DEBE79E2}" presName="level3hierChild" presStyleCnt="0"/>
      <dgm:spPr/>
    </dgm:pt>
    <dgm:pt modelId="{5BB82738-6488-401E-A920-8E35A8F4C0DA}" type="pres">
      <dgm:prSet presAssocID="{C480D2AB-3780-4B96-8A6D-836E6F2CEAEF}" presName="conn2-1" presStyleLbl="parChTrans1D3" presStyleIdx="6" presStyleCnt="10"/>
      <dgm:spPr/>
      <dgm:t>
        <a:bodyPr/>
        <a:lstStyle/>
        <a:p>
          <a:endParaRPr lang="zh-CN" altLang="en-US"/>
        </a:p>
      </dgm:t>
    </dgm:pt>
    <dgm:pt modelId="{8124540A-BA13-4F7D-981B-64856FC208A7}" type="pres">
      <dgm:prSet presAssocID="{C480D2AB-3780-4B96-8A6D-836E6F2CEAEF}" presName="connTx" presStyleLbl="parChTrans1D3" presStyleIdx="6" presStyleCnt="10"/>
      <dgm:spPr/>
      <dgm:t>
        <a:bodyPr/>
        <a:lstStyle/>
        <a:p>
          <a:endParaRPr lang="zh-CN" altLang="en-US"/>
        </a:p>
      </dgm:t>
    </dgm:pt>
    <dgm:pt modelId="{D8F05600-06C4-4F1B-8338-A693037F5D41}" type="pres">
      <dgm:prSet presAssocID="{13EADDEC-8ABD-4D14-9A38-FBF859B6FDB8}" presName="root2" presStyleCnt="0"/>
      <dgm:spPr/>
    </dgm:pt>
    <dgm:pt modelId="{F38E205A-A6D5-4FF3-BE42-68EFC9AB1FAC}" type="pres">
      <dgm:prSet presAssocID="{13EADDEC-8ABD-4D14-9A38-FBF859B6FDB8}" presName="LevelTwoTextNode" presStyleLbl="node3" presStyleIdx="6" presStyleCnt="10">
        <dgm:presLayoutVars>
          <dgm:chPref val="3"/>
        </dgm:presLayoutVars>
      </dgm:prSet>
      <dgm:spPr/>
      <dgm:t>
        <a:bodyPr/>
        <a:lstStyle/>
        <a:p>
          <a:endParaRPr lang="zh-CN" altLang="en-US"/>
        </a:p>
      </dgm:t>
    </dgm:pt>
    <dgm:pt modelId="{3F5826DC-5F2D-453C-8216-875C49B26074}" type="pres">
      <dgm:prSet presAssocID="{13EADDEC-8ABD-4D14-9A38-FBF859B6FDB8}" presName="level3hierChild" presStyleCnt="0"/>
      <dgm:spPr/>
    </dgm:pt>
    <dgm:pt modelId="{A5327E79-AFF8-44B7-87BC-311A14D6817C}" type="pres">
      <dgm:prSet presAssocID="{68C9185B-12FA-4DB8-B92B-4459DDD615BF}" presName="conn2-1" presStyleLbl="parChTrans1D3" presStyleIdx="7" presStyleCnt="10"/>
      <dgm:spPr/>
      <dgm:t>
        <a:bodyPr/>
        <a:lstStyle/>
        <a:p>
          <a:endParaRPr lang="zh-CN" altLang="en-US"/>
        </a:p>
      </dgm:t>
    </dgm:pt>
    <dgm:pt modelId="{2E37F656-A87D-46CE-B1E8-A482885FD2E8}" type="pres">
      <dgm:prSet presAssocID="{68C9185B-12FA-4DB8-B92B-4459DDD615BF}" presName="connTx" presStyleLbl="parChTrans1D3" presStyleIdx="7" presStyleCnt="10"/>
      <dgm:spPr/>
      <dgm:t>
        <a:bodyPr/>
        <a:lstStyle/>
        <a:p>
          <a:endParaRPr lang="zh-CN" altLang="en-US"/>
        </a:p>
      </dgm:t>
    </dgm:pt>
    <dgm:pt modelId="{021F567F-E202-4A7C-B9AA-9058DBEC25EB}" type="pres">
      <dgm:prSet presAssocID="{B38A8955-102A-4A3F-86C6-ECDFFDA8E16A}" presName="root2" presStyleCnt="0"/>
      <dgm:spPr/>
    </dgm:pt>
    <dgm:pt modelId="{5C31525E-F2B7-4178-ADDA-5578D3FAF504}" type="pres">
      <dgm:prSet presAssocID="{B38A8955-102A-4A3F-86C6-ECDFFDA8E16A}" presName="LevelTwoTextNode" presStyleLbl="node3" presStyleIdx="7" presStyleCnt="10">
        <dgm:presLayoutVars>
          <dgm:chPref val="3"/>
        </dgm:presLayoutVars>
      </dgm:prSet>
      <dgm:spPr/>
      <dgm:t>
        <a:bodyPr/>
        <a:lstStyle/>
        <a:p>
          <a:endParaRPr lang="zh-CN" altLang="en-US"/>
        </a:p>
      </dgm:t>
    </dgm:pt>
    <dgm:pt modelId="{8DBDB351-FA0D-4665-828A-5518BA4D51DB}" type="pres">
      <dgm:prSet presAssocID="{B38A8955-102A-4A3F-86C6-ECDFFDA8E16A}" presName="level3hierChild" presStyleCnt="0"/>
      <dgm:spPr/>
    </dgm:pt>
    <dgm:pt modelId="{C8EBBB4A-1A8A-44A4-AD49-6404FB98CB0A}" type="pres">
      <dgm:prSet presAssocID="{88DE31CE-62FF-4F4F-8564-DFA90D089A02}" presName="conn2-1" presStyleLbl="parChTrans1D3" presStyleIdx="8" presStyleCnt="10"/>
      <dgm:spPr/>
      <dgm:t>
        <a:bodyPr/>
        <a:lstStyle/>
        <a:p>
          <a:endParaRPr lang="zh-CN" altLang="en-US"/>
        </a:p>
      </dgm:t>
    </dgm:pt>
    <dgm:pt modelId="{860A95A2-123C-45D0-B329-FA725089F758}" type="pres">
      <dgm:prSet presAssocID="{88DE31CE-62FF-4F4F-8564-DFA90D089A02}" presName="connTx" presStyleLbl="parChTrans1D3" presStyleIdx="8" presStyleCnt="10"/>
      <dgm:spPr/>
      <dgm:t>
        <a:bodyPr/>
        <a:lstStyle/>
        <a:p>
          <a:endParaRPr lang="zh-CN" altLang="en-US"/>
        </a:p>
      </dgm:t>
    </dgm:pt>
    <dgm:pt modelId="{2607EE27-C22F-4B06-9912-26846AC41CF4}" type="pres">
      <dgm:prSet presAssocID="{0CEAD208-039B-43AF-A279-042E92492189}" presName="root2" presStyleCnt="0"/>
      <dgm:spPr/>
    </dgm:pt>
    <dgm:pt modelId="{AAD9F3B9-0A51-4C23-9B8D-3360ECBB5D09}" type="pres">
      <dgm:prSet presAssocID="{0CEAD208-039B-43AF-A279-042E92492189}" presName="LevelTwoTextNode" presStyleLbl="node3" presStyleIdx="8" presStyleCnt="10">
        <dgm:presLayoutVars>
          <dgm:chPref val="3"/>
        </dgm:presLayoutVars>
      </dgm:prSet>
      <dgm:spPr/>
      <dgm:t>
        <a:bodyPr/>
        <a:lstStyle/>
        <a:p>
          <a:endParaRPr lang="zh-CN" altLang="en-US"/>
        </a:p>
      </dgm:t>
    </dgm:pt>
    <dgm:pt modelId="{70A873D4-25BB-45B0-8D6F-36337443B7D0}" type="pres">
      <dgm:prSet presAssocID="{0CEAD208-039B-43AF-A279-042E92492189}" presName="level3hierChild" presStyleCnt="0"/>
      <dgm:spPr/>
    </dgm:pt>
    <dgm:pt modelId="{4A2BE1C4-902A-4135-A92E-EBC94CCE11B4}" type="pres">
      <dgm:prSet presAssocID="{8FFBFE84-8FB3-4ACF-84D1-2ACC1419954D}" presName="conn2-1" presStyleLbl="parChTrans1D3" presStyleIdx="9" presStyleCnt="10"/>
      <dgm:spPr/>
      <dgm:t>
        <a:bodyPr/>
        <a:lstStyle/>
        <a:p>
          <a:endParaRPr lang="zh-CN" altLang="en-US"/>
        </a:p>
      </dgm:t>
    </dgm:pt>
    <dgm:pt modelId="{2A040983-9D54-4649-A201-2DABBFAD13D0}" type="pres">
      <dgm:prSet presAssocID="{8FFBFE84-8FB3-4ACF-84D1-2ACC1419954D}" presName="connTx" presStyleLbl="parChTrans1D3" presStyleIdx="9" presStyleCnt="10"/>
      <dgm:spPr/>
      <dgm:t>
        <a:bodyPr/>
        <a:lstStyle/>
        <a:p>
          <a:endParaRPr lang="zh-CN" altLang="en-US"/>
        </a:p>
      </dgm:t>
    </dgm:pt>
    <dgm:pt modelId="{91E8A93F-316A-4ACE-B075-690AEDE17242}" type="pres">
      <dgm:prSet presAssocID="{4BADEED5-68A2-44A3-A9AB-25078B22DF81}" presName="root2" presStyleCnt="0"/>
      <dgm:spPr/>
    </dgm:pt>
    <dgm:pt modelId="{5A53C0AC-E3F3-4CAC-A072-70A0A5FFD18D}" type="pres">
      <dgm:prSet presAssocID="{4BADEED5-68A2-44A3-A9AB-25078B22DF81}" presName="LevelTwoTextNode" presStyleLbl="node3" presStyleIdx="9" presStyleCnt="10">
        <dgm:presLayoutVars>
          <dgm:chPref val="3"/>
        </dgm:presLayoutVars>
      </dgm:prSet>
      <dgm:spPr/>
      <dgm:t>
        <a:bodyPr/>
        <a:lstStyle/>
        <a:p>
          <a:endParaRPr lang="zh-CN" altLang="en-US"/>
        </a:p>
      </dgm:t>
    </dgm:pt>
    <dgm:pt modelId="{D037A1DD-AE4C-4296-917C-A24A7ECAF34B}" type="pres">
      <dgm:prSet presAssocID="{4BADEED5-68A2-44A3-A9AB-25078B22DF81}" presName="level3hierChild" presStyleCnt="0"/>
      <dgm:spPr/>
    </dgm:pt>
  </dgm:ptLst>
  <dgm:cxnLst>
    <dgm:cxn modelId="{7F8FD95A-97E6-42E7-AAC0-4BAF0BB016A9}" type="presOf" srcId="{A598F237-96B5-470A-AE5A-E3974026A6E4}" destId="{379DF608-568F-4192-9A18-361598ED72F9}" srcOrd="1" destOrd="0" presId="urn:microsoft.com/office/officeart/2008/layout/HorizontalMultiLevelHierarchy#1"/>
    <dgm:cxn modelId="{B81EF2DB-1D65-4C89-A0FC-1062317A1DBD}" srcId="{67F557CC-AB60-421D-939C-F0D3CD9B3655}" destId="{CD78E58D-03AC-4E2D-A95F-0973DEBE79E2}" srcOrd="0" destOrd="0" parTransId="{A598F237-96B5-470A-AE5A-E3974026A6E4}" sibTransId="{40D4A133-E5AE-4321-A4E5-00F44EF35FFE}"/>
    <dgm:cxn modelId="{FA10A378-C4AF-4854-AAEF-789E60B18CDE}" type="presOf" srcId="{0914B5B7-0704-4E23-8D4B-D7069A4A6066}" destId="{3BF675B8-3459-4C8D-AA00-013B10360DD0}" srcOrd="0" destOrd="0" presId="urn:microsoft.com/office/officeart/2008/layout/HorizontalMultiLevelHierarchy#1"/>
    <dgm:cxn modelId="{612DB7C4-BD7E-44DE-BB35-ECF1D0210296}" type="presOf" srcId="{67F557CC-AB60-421D-939C-F0D3CD9B3655}" destId="{6F245EF6-CB2F-4D6B-A7C7-234F600A9C9B}" srcOrd="0" destOrd="0" presId="urn:microsoft.com/office/officeart/2008/layout/HorizontalMultiLevelHierarchy#1"/>
    <dgm:cxn modelId="{25CFB75D-CA6A-4F46-8639-27A3ADCAE159}" type="presOf" srcId="{88DE31CE-62FF-4F4F-8564-DFA90D089A02}" destId="{860A95A2-123C-45D0-B329-FA725089F758}" srcOrd="1" destOrd="0" presId="urn:microsoft.com/office/officeart/2008/layout/HorizontalMultiLevelHierarchy#1"/>
    <dgm:cxn modelId="{43A03915-6326-433E-837D-F433E40F5B96}" type="presOf" srcId="{314BC416-E58B-4C9F-8C93-F3283A5190E1}" destId="{3B504AD7-FFAF-477B-AE6F-B384C61CBC13}" srcOrd="1" destOrd="0" presId="urn:microsoft.com/office/officeart/2008/layout/HorizontalMultiLevelHierarchy#1"/>
    <dgm:cxn modelId="{FC4DE116-DCFF-4638-BC0A-94C371B4B4D3}" srcId="{7F877CCD-62EC-4CD9-BE85-EA69F9432348}" destId="{9C367439-BFA6-4E62-BC92-D0DAC67D6A96}" srcOrd="1" destOrd="0" parTransId="{BA826420-B5B4-4459-9927-81290A9D978A}" sibTransId="{4772D0E5-416B-4A00-97AA-2C003088C984}"/>
    <dgm:cxn modelId="{31AB24F8-3AAD-42EE-B0A6-3899AE86701D}" type="presOf" srcId="{C9C9BE41-0B5C-441A-B3B6-E4CD59C111F5}" destId="{8BBBD119-ED12-4A6B-B98B-8A9DCD0832A4}" srcOrd="0" destOrd="0" presId="urn:microsoft.com/office/officeart/2008/layout/HorizontalMultiLevelHierarchy#1"/>
    <dgm:cxn modelId="{B4B1536E-47BB-4A08-9C02-8AFE8F52C630}" srcId="{67F557CC-AB60-421D-939C-F0D3CD9B3655}" destId="{4BADEED5-68A2-44A3-A9AB-25078B22DF81}" srcOrd="4" destOrd="0" parTransId="{8FFBFE84-8FB3-4ACF-84D1-2ACC1419954D}" sibTransId="{03CD716D-52B3-4D1D-BDB1-C321BB774351}"/>
    <dgm:cxn modelId="{39E998A2-98FC-42C1-BC25-22C8BB8F6CBE}" type="presOf" srcId="{68C9185B-12FA-4DB8-B92B-4459DDD615BF}" destId="{A5327E79-AFF8-44B7-87BC-311A14D6817C}" srcOrd="0" destOrd="0" presId="urn:microsoft.com/office/officeart/2008/layout/HorizontalMultiLevelHierarchy#1"/>
    <dgm:cxn modelId="{00FF625F-4500-424E-818C-22F376ACBC59}" type="presOf" srcId="{621DB5C7-5E7E-4243-86D5-253224F93E5B}" destId="{255CA357-2A7B-4718-9997-1AB1D5D253DD}" srcOrd="0" destOrd="0" presId="urn:microsoft.com/office/officeart/2008/layout/HorizontalMultiLevelHierarchy#1"/>
    <dgm:cxn modelId="{F54F16A4-9571-4032-857C-F443CE0EBF4A}" type="presOf" srcId="{D49F3D33-6F5A-4B6E-BF46-335FA4C4C20E}" destId="{5F604A7A-D6DD-4371-8BAE-006CCB7B154F}" srcOrd="1" destOrd="0" presId="urn:microsoft.com/office/officeart/2008/layout/HorizontalMultiLevelHierarchy#1"/>
    <dgm:cxn modelId="{7F0BF6CC-F448-4C84-BFFE-AFC6EA89FB91}" srcId="{7A32E209-7436-409A-AC41-CCC2BD584FCB}" destId="{0914B5B7-0704-4E23-8D4B-D7069A4A6066}" srcOrd="0" destOrd="0" parTransId="{1EDC76A3-95E9-4D5A-98D4-6C119EE22A03}" sibTransId="{8D59EE39-F149-438E-AFB0-BD94E3042462}"/>
    <dgm:cxn modelId="{7439ACE6-5C96-4066-B4B1-85AFA2F8EAF5}" type="presOf" srcId="{8FFBFE84-8FB3-4ACF-84D1-2ACC1419954D}" destId="{4A2BE1C4-902A-4135-A92E-EBC94CCE11B4}" srcOrd="0" destOrd="0" presId="urn:microsoft.com/office/officeart/2008/layout/HorizontalMultiLevelHierarchy#1"/>
    <dgm:cxn modelId="{F0417B0B-1478-4C18-9322-ADC39C6CF6D7}" srcId="{7F877CCD-62EC-4CD9-BE85-EA69F9432348}" destId="{621DB5C7-5E7E-4243-86D5-253224F93E5B}" srcOrd="2" destOrd="0" parTransId="{D49F3D33-6F5A-4B6E-BF46-335FA4C4C20E}" sibTransId="{EEB89EC8-3EDA-415D-ACCC-D8101C74D5C6}"/>
    <dgm:cxn modelId="{D8DF4622-14A8-4FF1-837B-AE45B34A899F}" type="presOf" srcId="{88DE31CE-62FF-4F4F-8564-DFA90D089A02}" destId="{C8EBBB4A-1A8A-44A4-AD49-6404FB98CB0A}" srcOrd="0" destOrd="0" presId="urn:microsoft.com/office/officeart/2008/layout/HorizontalMultiLevelHierarchy#1"/>
    <dgm:cxn modelId="{1E209E25-DE4B-47DC-9BF2-0AA5A277323C}" type="presOf" srcId="{13EADDEC-8ABD-4D14-9A38-FBF859B6FDB8}" destId="{F38E205A-A6D5-4FF3-BE42-68EFC9AB1FAC}" srcOrd="0" destOrd="0" presId="urn:microsoft.com/office/officeart/2008/layout/HorizontalMultiLevelHierarchy#1"/>
    <dgm:cxn modelId="{5DF90FB4-5FA8-4D72-8E2A-0F047C2C837A}" srcId="{67F557CC-AB60-421D-939C-F0D3CD9B3655}" destId="{0CEAD208-039B-43AF-A279-042E92492189}" srcOrd="3" destOrd="0" parTransId="{88DE31CE-62FF-4F4F-8564-DFA90D089A02}" sibTransId="{DB823106-89FF-43FC-BF57-28139ADDA948}"/>
    <dgm:cxn modelId="{95067D9F-E23E-4A8E-BAC7-C10CBBB67E19}" type="presOf" srcId="{B866FD9D-216E-4907-B3CF-FD3ADF74C647}" destId="{7D8B203B-4A4D-4AD3-AF18-F984BD2D8ACD}" srcOrd="1" destOrd="0" presId="urn:microsoft.com/office/officeart/2008/layout/HorizontalMultiLevelHierarchy#1"/>
    <dgm:cxn modelId="{42ADFB69-C234-4844-B171-D0CEA24E48EE}" type="presOf" srcId="{C480D2AB-3780-4B96-8A6D-836E6F2CEAEF}" destId="{5BB82738-6488-401E-A920-8E35A8F4C0DA}" srcOrd="0" destOrd="0" presId="urn:microsoft.com/office/officeart/2008/layout/HorizontalMultiLevelHierarchy#1"/>
    <dgm:cxn modelId="{E171E442-DF77-4086-80FB-1FBAB46FA1BA}" type="presOf" srcId="{7A32E209-7436-409A-AC41-CCC2BD584FCB}" destId="{9931D978-970D-457E-B801-2651A80940C9}" srcOrd="0" destOrd="0" presId="urn:microsoft.com/office/officeart/2008/layout/HorizontalMultiLevelHierarchy#1"/>
    <dgm:cxn modelId="{937B93AA-148B-4D4B-932F-6D98959E1C0A}" type="presOf" srcId="{B38A8955-102A-4A3F-86C6-ECDFFDA8E16A}" destId="{5C31525E-F2B7-4178-ADDA-5578D3FAF504}" srcOrd="0" destOrd="0" presId="urn:microsoft.com/office/officeart/2008/layout/HorizontalMultiLevelHierarchy#1"/>
    <dgm:cxn modelId="{C746819C-3ABF-4AB1-A5DC-5CF773FDD66A}" srcId="{7F877CCD-62EC-4CD9-BE85-EA69F9432348}" destId="{6E099D77-4446-40F1-9CEF-3E2D4220C4C3}" srcOrd="3" destOrd="0" parTransId="{314BC416-E58B-4C9F-8C93-F3283A5190E1}" sibTransId="{6A35A726-31C3-4EF6-83A5-48551E77619B}"/>
    <dgm:cxn modelId="{8B1754D7-3840-42C5-A329-04B560564CE3}" type="presOf" srcId="{314BC416-E58B-4C9F-8C93-F3283A5190E1}" destId="{32C2A5A0-54D2-4597-9EFF-7A1C2D052A72}" srcOrd="0" destOrd="0" presId="urn:microsoft.com/office/officeart/2008/layout/HorizontalMultiLevelHierarchy#1"/>
    <dgm:cxn modelId="{B14DAF58-949B-4572-8E38-9A51FCE156D2}" type="presOf" srcId="{8FFBFE84-8FB3-4ACF-84D1-2ACC1419954D}" destId="{2A040983-9D54-4649-A201-2DABBFAD13D0}" srcOrd="1" destOrd="0" presId="urn:microsoft.com/office/officeart/2008/layout/HorizontalMultiLevelHierarchy#1"/>
    <dgm:cxn modelId="{4DD6B858-6BED-4BAD-93D1-CD295FB6F8DA}" type="presOf" srcId="{C480D2AB-3780-4B96-8A6D-836E6F2CEAEF}" destId="{8124540A-BA13-4F7D-981B-64856FC208A7}" srcOrd="1" destOrd="0" presId="urn:microsoft.com/office/officeart/2008/layout/HorizontalMultiLevelHierarchy#1"/>
    <dgm:cxn modelId="{35294CCC-12C2-4FF0-9821-097D42921198}" type="presOf" srcId="{0CEAD208-039B-43AF-A279-042E92492189}" destId="{AAD9F3B9-0A51-4C23-9B8D-3360ECBB5D09}" srcOrd="0" destOrd="0" presId="urn:microsoft.com/office/officeart/2008/layout/HorizontalMultiLevelHierarchy#1"/>
    <dgm:cxn modelId="{2D49EF6D-A8AF-4DEE-B374-18949D966A41}" type="presOf" srcId="{B866FD9D-216E-4907-B3CF-FD3ADF74C647}" destId="{FD031378-E0BD-4D53-95CC-DF247D99F825}" srcOrd="0" destOrd="0" presId="urn:microsoft.com/office/officeart/2008/layout/HorizontalMultiLevelHierarchy#1"/>
    <dgm:cxn modelId="{340E74C8-5D7E-40D4-95AD-2B1D31F5CE73}" type="presOf" srcId="{B67E1AAD-B6B8-4D72-84C5-0BB7278564BC}" destId="{C9710086-D3AF-4FE4-A1DE-457927A4717E}" srcOrd="1" destOrd="0" presId="urn:microsoft.com/office/officeart/2008/layout/HorizontalMultiLevelHierarchy#1"/>
    <dgm:cxn modelId="{9B4CE01B-D16F-4DA5-B23D-75F9D3FD7385}" type="presOf" srcId="{2B352571-1393-47F6-B35F-6AAB63E12430}" destId="{DB4ED2CF-368A-4656-AAAA-2C15125F1881}" srcOrd="0" destOrd="0" presId="urn:microsoft.com/office/officeart/2008/layout/HorizontalMultiLevelHierarchy#1"/>
    <dgm:cxn modelId="{9FBA9112-994E-4793-B34F-D3AB88258ADF}" srcId="{67F557CC-AB60-421D-939C-F0D3CD9B3655}" destId="{B38A8955-102A-4A3F-86C6-ECDFFDA8E16A}" srcOrd="2" destOrd="0" parTransId="{68C9185B-12FA-4DB8-B92B-4459DDD615BF}" sibTransId="{833FD763-0A2C-4644-A994-C6D908D1A7D1}"/>
    <dgm:cxn modelId="{92776AB8-5303-47EF-B7F3-52B4ACAC0B21}" srcId="{0914B5B7-0704-4E23-8D4B-D7069A4A6066}" destId="{67F557CC-AB60-421D-939C-F0D3CD9B3655}" srcOrd="1" destOrd="0" parTransId="{2B352571-1393-47F6-B35F-6AAB63E12430}" sibTransId="{665A4170-D030-43C2-8754-CE6870CF4C5E}"/>
    <dgm:cxn modelId="{8665CDCA-252D-4753-935C-2835B56DF4C4}" srcId="{7F877CCD-62EC-4CD9-BE85-EA69F9432348}" destId="{7397F5D2-C150-4C61-9D09-EBF492E6260A}" srcOrd="0" destOrd="0" parTransId="{B67E1AAD-B6B8-4D72-84C5-0BB7278564BC}" sibTransId="{3FF7B05A-0598-4984-9B8E-9FEAF9117606}"/>
    <dgm:cxn modelId="{2AE5A9F6-00B2-45EB-B4EC-D70104A1810B}" type="presOf" srcId="{D0893F8A-5109-4465-B50A-FFE58314A44D}" destId="{B1BEDDF6-0064-4509-ABFF-E78C426584B4}" srcOrd="1" destOrd="0" presId="urn:microsoft.com/office/officeart/2008/layout/HorizontalMultiLevelHierarchy#1"/>
    <dgm:cxn modelId="{216E34A7-4F5C-475E-B355-4DB42D6B21C1}" type="presOf" srcId="{9C367439-BFA6-4E62-BC92-D0DAC67D6A96}" destId="{84540266-291D-4122-A2EF-E11B794A9574}" srcOrd="0" destOrd="0" presId="urn:microsoft.com/office/officeart/2008/layout/HorizontalMultiLevelHierarchy#1"/>
    <dgm:cxn modelId="{5CCC4178-B426-41AC-8B7F-EBD7C550ABEC}" type="presOf" srcId="{2B352571-1393-47F6-B35F-6AAB63E12430}" destId="{C95E3922-EA3B-4368-8F06-C1180133CE19}" srcOrd="1" destOrd="0" presId="urn:microsoft.com/office/officeart/2008/layout/HorizontalMultiLevelHierarchy#1"/>
    <dgm:cxn modelId="{DA32556B-4503-4D39-B88E-EEEFEFD488F9}" type="presOf" srcId="{68C9185B-12FA-4DB8-B92B-4459DDD615BF}" destId="{2E37F656-A87D-46CE-B1E8-A482885FD2E8}" srcOrd="1" destOrd="0" presId="urn:microsoft.com/office/officeart/2008/layout/HorizontalMultiLevelHierarchy#1"/>
    <dgm:cxn modelId="{A287EF3A-CE89-4C04-9D47-F4A5FE326318}" type="presOf" srcId="{D0893F8A-5109-4465-B50A-FFE58314A44D}" destId="{AC1FA881-EA29-454A-B0E9-E76B286C8F47}" srcOrd="0" destOrd="0" presId="urn:microsoft.com/office/officeart/2008/layout/HorizontalMultiLevelHierarchy#1"/>
    <dgm:cxn modelId="{A9E661AC-03FC-4AD1-89B8-EC780F1333DF}" type="presOf" srcId="{BA826420-B5B4-4459-9927-81290A9D978A}" destId="{92A87E4A-AA3F-468A-AACC-377A50BAFDA7}" srcOrd="1" destOrd="0" presId="urn:microsoft.com/office/officeart/2008/layout/HorizontalMultiLevelHierarchy#1"/>
    <dgm:cxn modelId="{8AA54979-BE83-42C5-872B-47F6385A9B20}" type="presOf" srcId="{6E099D77-4446-40F1-9CEF-3E2D4220C4C3}" destId="{63A0B3C7-A083-4EDC-8BAF-3B3035EB85AB}" srcOrd="0" destOrd="0" presId="urn:microsoft.com/office/officeart/2008/layout/HorizontalMultiLevelHierarchy#1"/>
    <dgm:cxn modelId="{5DC9765F-91EC-451A-97C7-95C493982492}" type="presOf" srcId="{7F877CCD-62EC-4CD9-BE85-EA69F9432348}" destId="{45E65BED-27A2-4F18-BE06-C2813A8ADD97}" srcOrd="0" destOrd="0" presId="urn:microsoft.com/office/officeart/2008/layout/HorizontalMultiLevelHierarchy#1"/>
    <dgm:cxn modelId="{A423C18D-AF42-4437-903C-166567F080B0}" type="presOf" srcId="{7397F5D2-C150-4C61-9D09-EBF492E6260A}" destId="{45F151A0-B68C-49EA-B0C4-874DCF690EAF}" srcOrd="0" destOrd="0" presId="urn:microsoft.com/office/officeart/2008/layout/HorizontalMultiLevelHierarchy#1"/>
    <dgm:cxn modelId="{8C22F486-B093-4A27-87B0-428175A58779}" type="presOf" srcId="{B67E1AAD-B6B8-4D72-84C5-0BB7278564BC}" destId="{D8751471-35FF-430D-9225-72729F00576B}" srcOrd="0" destOrd="0" presId="urn:microsoft.com/office/officeart/2008/layout/HorizontalMultiLevelHierarchy#1"/>
    <dgm:cxn modelId="{46A7B822-AAEC-4C6F-AAFE-B8027AFC3DCA}" srcId="{7F877CCD-62EC-4CD9-BE85-EA69F9432348}" destId="{C9C9BE41-0B5C-441A-B3B6-E4CD59C111F5}" srcOrd="4" destOrd="0" parTransId="{B866FD9D-216E-4907-B3CF-FD3ADF74C647}" sibTransId="{CAE5E954-A871-4292-9BDD-AF9839509207}"/>
    <dgm:cxn modelId="{18DF8298-67B4-46D0-BC30-71A8433AA947}" type="presOf" srcId="{CD78E58D-03AC-4E2D-A95F-0973DEBE79E2}" destId="{552E70FF-CDD4-4E25-BE8B-D65A26DE3DFA}" srcOrd="0" destOrd="0" presId="urn:microsoft.com/office/officeart/2008/layout/HorizontalMultiLevelHierarchy#1"/>
    <dgm:cxn modelId="{09C06F4F-AA5C-45A3-95D8-C8B8A5AA0FC2}" type="presOf" srcId="{4BADEED5-68A2-44A3-A9AB-25078B22DF81}" destId="{5A53C0AC-E3F3-4CAC-A072-70A0A5FFD18D}" srcOrd="0" destOrd="0" presId="urn:microsoft.com/office/officeart/2008/layout/HorizontalMultiLevelHierarchy#1"/>
    <dgm:cxn modelId="{2A2430E8-234C-4B04-8893-8990ACFA98CC}" type="presOf" srcId="{A598F237-96B5-470A-AE5A-E3974026A6E4}" destId="{1E811959-C36C-4DD4-974D-ADBCCDA66C79}" srcOrd="0" destOrd="0" presId="urn:microsoft.com/office/officeart/2008/layout/HorizontalMultiLevelHierarchy#1"/>
    <dgm:cxn modelId="{ACD5F24C-8B77-4940-A406-3BA49A528244}" srcId="{0914B5B7-0704-4E23-8D4B-D7069A4A6066}" destId="{7F877CCD-62EC-4CD9-BE85-EA69F9432348}" srcOrd="0" destOrd="0" parTransId="{D0893F8A-5109-4465-B50A-FFE58314A44D}" sibTransId="{0507F85A-2463-41D6-AE7B-01D987D86BEA}"/>
    <dgm:cxn modelId="{0EF4B2D1-34BA-4F32-A5C8-4366502CA764}" type="presOf" srcId="{D49F3D33-6F5A-4B6E-BF46-335FA4C4C20E}" destId="{42F657EC-1C56-470F-B003-BEFCE2CA8AA9}" srcOrd="0" destOrd="0" presId="urn:microsoft.com/office/officeart/2008/layout/HorizontalMultiLevelHierarchy#1"/>
    <dgm:cxn modelId="{ADA2D0EB-EEFD-4559-A558-0364DB905472}" srcId="{67F557CC-AB60-421D-939C-F0D3CD9B3655}" destId="{13EADDEC-8ABD-4D14-9A38-FBF859B6FDB8}" srcOrd="1" destOrd="0" parTransId="{C480D2AB-3780-4B96-8A6D-836E6F2CEAEF}" sibTransId="{A194CF45-B1B8-414F-94F0-30242DC1817C}"/>
    <dgm:cxn modelId="{2B271E72-3F19-4473-8822-6CD0C43BFDB0}" type="presOf" srcId="{BA826420-B5B4-4459-9927-81290A9D978A}" destId="{A66111C3-08E5-47F2-BE15-39E5CAA10106}" srcOrd="0" destOrd="0" presId="urn:microsoft.com/office/officeart/2008/layout/HorizontalMultiLevelHierarchy#1"/>
    <dgm:cxn modelId="{011B7D0C-D5C9-49DC-89A3-98F032E320A1}" type="presParOf" srcId="{9931D978-970D-457E-B801-2651A80940C9}" destId="{B5A6AEA7-29D2-4BAC-ACA8-B32A747ADCEA}" srcOrd="0" destOrd="0" presId="urn:microsoft.com/office/officeart/2008/layout/HorizontalMultiLevelHierarchy#1"/>
    <dgm:cxn modelId="{84F6EE7C-D7ED-4A29-A55C-24DB566CFA01}" type="presParOf" srcId="{B5A6AEA7-29D2-4BAC-ACA8-B32A747ADCEA}" destId="{3BF675B8-3459-4C8D-AA00-013B10360DD0}" srcOrd="0" destOrd="0" presId="urn:microsoft.com/office/officeart/2008/layout/HorizontalMultiLevelHierarchy#1"/>
    <dgm:cxn modelId="{0DB58B0B-013A-4EC9-A720-D92B6C0E55C3}" type="presParOf" srcId="{B5A6AEA7-29D2-4BAC-ACA8-B32A747ADCEA}" destId="{25FBCE46-BD55-4863-ACEB-A54CEC102A52}" srcOrd="1" destOrd="0" presId="urn:microsoft.com/office/officeart/2008/layout/HorizontalMultiLevelHierarchy#1"/>
    <dgm:cxn modelId="{31CE3EC1-208D-45BD-8D2F-FFB80C6A59F2}" type="presParOf" srcId="{25FBCE46-BD55-4863-ACEB-A54CEC102A52}" destId="{AC1FA881-EA29-454A-B0E9-E76B286C8F47}" srcOrd="0" destOrd="0" presId="urn:microsoft.com/office/officeart/2008/layout/HorizontalMultiLevelHierarchy#1"/>
    <dgm:cxn modelId="{6BD83F00-0FF7-48EA-9910-3ADD0716A530}" type="presParOf" srcId="{AC1FA881-EA29-454A-B0E9-E76B286C8F47}" destId="{B1BEDDF6-0064-4509-ABFF-E78C426584B4}" srcOrd="0" destOrd="0" presId="urn:microsoft.com/office/officeart/2008/layout/HorizontalMultiLevelHierarchy#1"/>
    <dgm:cxn modelId="{6EA3AB6E-8D06-4FF5-A9F8-6ECF62E57D44}" type="presParOf" srcId="{25FBCE46-BD55-4863-ACEB-A54CEC102A52}" destId="{F4FAC8A9-1C95-4580-9D33-4B5109C67B88}" srcOrd="1" destOrd="0" presId="urn:microsoft.com/office/officeart/2008/layout/HorizontalMultiLevelHierarchy#1"/>
    <dgm:cxn modelId="{AAC9510F-2E2F-483E-AF9A-A68F03BA3A83}" type="presParOf" srcId="{F4FAC8A9-1C95-4580-9D33-4B5109C67B88}" destId="{45E65BED-27A2-4F18-BE06-C2813A8ADD97}" srcOrd="0" destOrd="0" presId="urn:microsoft.com/office/officeart/2008/layout/HorizontalMultiLevelHierarchy#1"/>
    <dgm:cxn modelId="{50B6AB35-D908-4250-AF8A-7595F4D80893}" type="presParOf" srcId="{F4FAC8A9-1C95-4580-9D33-4B5109C67B88}" destId="{5BBC5637-9AB0-4986-8425-6CF34D3D89D2}" srcOrd="1" destOrd="0" presId="urn:microsoft.com/office/officeart/2008/layout/HorizontalMultiLevelHierarchy#1"/>
    <dgm:cxn modelId="{E9FD32E4-30B3-4C31-91FB-9868E6A10131}" type="presParOf" srcId="{5BBC5637-9AB0-4986-8425-6CF34D3D89D2}" destId="{D8751471-35FF-430D-9225-72729F00576B}" srcOrd="0" destOrd="0" presId="urn:microsoft.com/office/officeart/2008/layout/HorizontalMultiLevelHierarchy#1"/>
    <dgm:cxn modelId="{56564F28-50E1-46C4-BF85-7B5C893EC005}" type="presParOf" srcId="{D8751471-35FF-430D-9225-72729F00576B}" destId="{C9710086-D3AF-4FE4-A1DE-457927A4717E}" srcOrd="0" destOrd="0" presId="urn:microsoft.com/office/officeart/2008/layout/HorizontalMultiLevelHierarchy#1"/>
    <dgm:cxn modelId="{66CDDD4F-1FDC-4D11-A07A-A3847FC69BED}" type="presParOf" srcId="{5BBC5637-9AB0-4986-8425-6CF34D3D89D2}" destId="{98BFB3E8-C793-4F5C-B76D-606DC8E8B4A0}" srcOrd="1" destOrd="0" presId="urn:microsoft.com/office/officeart/2008/layout/HorizontalMultiLevelHierarchy#1"/>
    <dgm:cxn modelId="{16C01F8C-0221-48BF-A6B9-61A2AA6C0E09}" type="presParOf" srcId="{98BFB3E8-C793-4F5C-B76D-606DC8E8B4A0}" destId="{45F151A0-B68C-49EA-B0C4-874DCF690EAF}" srcOrd="0" destOrd="0" presId="urn:microsoft.com/office/officeart/2008/layout/HorizontalMultiLevelHierarchy#1"/>
    <dgm:cxn modelId="{BB47ED0A-2346-4565-95D2-E91120845566}" type="presParOf" srcId="{98BFB3E8-C793-4F5C-B76D-606DC8E8B4A0}" destId="{BB6A3C58-874E-4E4B-9846-3E1FE47B41B8}" srcOrd="1" destOrd="0" presId="urn:microsoft.com/office/officeart/2008/layout/HorizontalMultiLevelHierarchy#1"/>
    <dgm:cxn modelId="{21F05B6B-0589-4CD3-B31A-ADF0C85D0951}" type="presParOf" srcId="{5BBC5637-9AB0-4986-8425-6CF34D3D89D2}" destId="{A66111C3-08E5-47F2-BE15-39E5CAA10106}" srcOrd="2" destOrd="0" presId="urn:microsoft.com/office/officeart/2008/layout/HorizontalMultiLevelHierarchy#1"/>
    <dgm:cxn modelId="{D698C9CA-DE4A-4D2D-9275-E2CE3967CFB1}" type="presParOf" srcId="{A66111C3-08E5-47F2-BE15-39E5CAA10106}" destId="{92A87E4A-AA3F-468A-AACC-377A50BAFDA7}" srcOrd="0" destOrd="0" presId="urn:microsoft.com/office/officeart/2008/layout/HorizontalMultiLevelHierarchy#1"/>
    <dgm:cxn modelId="{72FDB541-E207-4C90-A23B-645B48B564B2}" type="presParOf" srcId="{5BBC5637-9AB0-4986-8425-6CF34D3D89D2}" destId="{2CA5B825-9F39-4B7D-A3C7-F253F21E005D}" srcOrd="3" destOrd="0" presId="urn:microsoft.com/office/officeart/2008/layout/HorizontalMultiLevelHierarchy#1"/>
    <dgm:cxn modelId="{970FCCE8-0ACD-4B79-B2D5-61F6527F713E}" type="presParOf" srcId="{2CA5B825-9F39-4B7D-A3C7-F253F21E005D}" destId="{84540266-291D-4122-A2EF-E11B794A9574}" srcOrd="0" destOrd="0" presId="urn:microsoft.com/office/officeart/2008/layout/HorizontalMultiLevelHierarchy#1"/>
    <dgm:cxn modelId="{1533666B-B0F2-44D2-B131-6F938395F6A2}" type="presParOf" srcId="{2CA5B825-9F39-4B7D-A3C7-F253F21E005D}" destId="{C93D4E51-8CC3-414D-B3D5-A5428389EA7B}" srcOrd="1" destOrd="0" presId="urn:microsoft.com/office/officeart/2008/layout/HorizontalMultiLevelHierarchy#1"/>
    <dgm:cxn modelId="{4B6D8648-A75C-43D4-A22D-1FB386991491}" type="presParOf" srcId="{5BBC5637-9AB0-4986-8425-6CF34D3D89D2}" destId="{42F657EC-1C56-470F-B003-BEFCE2CA8AA9}" srcOrd="4" destOrd="0" presId="urn:microsoft.com/office/officeart/2008/layout/HorizontalMultiLevelHierarchy#1"/>
    <dgm:cxn modelId="{76805287-5FF0-425A-876D-4819CE4E1DF2}" type="presParOf" srcId="{42F657EC-1C56-470F-B003-BEFCE2CA8AA9}" destId="{5F604A7A-D6DD-4371-8BAE-006CCB7B154F}" srcOrd="0" destOrd="0" presId="urn:microsoft.com/office/officeart/2008/layout/HorizontalMultiLevelHierarchy#1"/>
    <dgm:cxn modelId="{AA021D9C-9EFF-41BB-AC89-02082472FC62}" type="presParOf" srcId="{5BBC5637-9AB0-4986-8425-6CF34D3D89D2}" destId="{28254E05-0D93-451A-9C9A-F96B5FA5C556}" srcOrd="5" destOrd="0" presId="urn:microsoft.com/office/officeart/2008/layout/HorizontalMultiLevelHierarchy#1"/>
    <dgm:cxn modelId="{094F6761-C831-45C6-98CF-435DDF8B0C3B}" type="presParOf" srcId="{28254E05-0D93-451A-9C9A-F96B5FA5C556}" destId="{255CA357-2A7B-4718-9997-1AB1D5D253DD}" srcOrd="0" destOrd="0" presId="urn:microsoft.com/office/officeart/2008/layout/HorizontalMultiLevelHierarchy#1"/>
    <dgm:cxn modelId="{CAD54B9D-23C6-426E-BF87-EB116DF579EB}" type="presParOf" srcId="{28254E05-0D93-451A-9C9A-F96B5FA5C556}" destId="{A613240C-B1D3-4C86-8265-087A3380F57E}" srcOrd="1" destOrd="0" presId="urn:microsoft.com/office/officeart/2008/layout/HorizontalMultiLevelHierarchy#1"/>
    <dgm:cxn modelId="{15CD323E-5E83-493E-B2BC-D509C3C21A23}" type="presParOf" srcId="{5BBC5637-9AB0-4986-8425-6CF34D3D89D2}" destId="{32C2A5A0-54D2-4597-9EFF-7A1C2D052A72}" srcOrd="6" destOrd="0" presId="urn:microsoft.com/office/officeart/2008/layout/HorizontalMultiLevelHierarchy#1"/>
    <dgm:cxn modelId="{85F77132-2F9F-4A3B-93E9-4CB531BA8189}" type="presParOf" srcId="{32C2A5A0-54D2-4597-9EFF-7A1C2D052A72}" destId="{3B504AD7-FFAF-477B-AE6F-B384C61CBC13}" srcOrd="0" destOrd="0" presId="urn:microsoft.com/office/officeart/2008/layout/HorizontalMultiLevelHierarchy#1"/>
    <dgm:cxn modelId="{0D0CE7AA-70AF-45E5-9E12-A0780CA495AD}" type="presParOf" srcId="{5BBC5637-9AB0-4986-8425-6CF34D3D89D2}" destId="{0811254F-F863-4017-8214-EE9C72FC5AE8}" srcOrd="7" destOrd="0" presId="urn:microsoft.com/office/officeart/2008/layout/HorizontalMultiLevelHierarchy#1"/>
    <dgm:cxn modelId="{2322FBA2-B592-4B74-A615-E85D083FB2FB}" type="presParOf" srcId="{0811254F-F863-4017-8214-EE9C72FC5AE8}" destId="{63A0B3C7-A083-4EDC-8BAF-3B3035EB85AB}" srcOrd="0" destOrd="0" presId="urn:microsoft.com/office/officeart/2008/layout/HorizontalMultiLevelHierarchy#1"/>
    <dgm:cxn modelId="{F629DFE7-0B55-492E-A4F6-906D51BA2BC5}" type="presParOf" srcId="{0811254F-F863-4017-8214-EE9C72FC5AE8}" destId="{253A5A51-D92E-40A3-98FF-39CBE8426C7B}" srcOrd="1" destOrd="0" presId="urn:microsoft.com/office/officeart/2008/layout/HorizontalMultiLevelHierarchy#1"/>
    <dgm:cxn modelId="{DDD71BE4-D9DA-483D-AFC1-43B558EB1FAE}" type="presParOf" srcId="{5BBC5637-9AB0-4986-8425-6CF34D3D89D2}" destId="{FD031378-E0BD-4D53-95CC-DF247D99F825}" srcOrd="8" destOrd="0" presId="urn:microsoft.com/office/officeart/2008/layout/HorizontalMultiLevelHierarchy#1"/>
    <dgm:cxn modelId="{C3C8A27B-B7EE-43B7-9951-0E942AB1E7B1}" type="presParOf" srcId="{FD031378-E0BD-4D53-95CC-DF247D99F825}" destId="{7D8B203B-4A4D-4AD3-AF18-F984BD2D8ACD}" srcOrd="0" destOrd="0" presId="urn:microsoft.com/office/officeart/2008/layout/HorizontalMultiLevelHierarchy#1"/>
    <dgm:cxn modelId="{C32FBE3F-9F2E-4E8F-932A-CD79FBA8B381}" type="presParOf" srcId="{5BBC5637-9AB0-4986-8425-6CF34D3D89D2}" destId="{51D3B0F6-2002-4698-928D-1788C29769E2}" srcOrd="9" destOrd="0" presId="urn:microsoft.com/office/officeart/2008/layout/HorizontalMultiLevelHierarchy#1"/>
    <dgm:cxn modelId="{5EE60F8E-FE13-479B-9972-D9C48855889E}" type="presParOf" srcId="{51D3B0F6-2002-4698-928D-1788C29769E2}" destId="{8BBBD119-ED12-4A6B-B98B-8A9DCD0832A4}" srcOrd="0" destOrd="0" presId="urn:microsoft.com/office/officeart/2008/layout/HorizontalMultiLevelHierarchy#1"/>
    <dgm:cxn modelId="{373C710B-FC6B-4E00-9933-9E964F99B5FA}" type="presParOf" srcId="{51D3B0F6-2002-4698-928D-1788C29769E2}" destId="{C00262F3-DBD5-466D-9AC8-7D05DEE4F8AB}" srcOrd="1" destOrd="0" presId="urn:microsoft.com/office/officeart/2008/layout/HorizontalMultiLevelHierarchy#1"/>
    <dgm:cxn modelId="{9926C96D-559D-4CCD-B57D-6665FA7FCCD3}" type="presParOf" srcId="{25FBCE46-BD55-4863-ACEB-A54CEC102A52}" destId="{DB4ED2CF-368A-4656-AAAA-2C15125F1881}" srcOrd="2" destOrd="0" presId="urn:microsoft.com/office/officeart/2008/layout/HorizontalMultiLevelHierarchy#1"/>
    <dgm:cxn modelId="{21C158B0-01D4-44AB-A392-09D09324C0B6}" type="presParOf" srcId="{DB4ED2CF-368A-4656-AAAA-2C15125F1881}" destId="{C95E3922-EA3B-4368-8F06-C1180133CE19}" srcOrd="0" destOrd="0" presId="urn:microsoft.com/office/officeart/2008/layout/HorizontalMultiLevelHierarchy#1"/>
    <dgm:cxn modelId="{A36608ED-9471-4278-8C5F-6E4D240FB1D5}" type="presParOf" srcId="{25FBCE46-BD55-4863-ACEB-A54CEC102A52}" destId="{8000AD8F-3407-47CC-8B4E-6A80C5F10F87}" srcOrd="3" destOrd="0" presId="urn:microsoft.com/office/officeart/2008/layout/HorizontalMultiLevelHierarchy#1"/>
    <dgm:cxn modelId="{467F027C-1BA9-4310-9F64-F8096C1D1ACD}" type="presParOf" srcId="{8000AD8F-3407-47CC-8B4E-6A80C5F10F87}" destId="{6F245EF6-CB2F-4D6B-A7C7-234F600A9C9B}" srcOrd="0" destOrd="0" presId="urn:microsoft.com/office/officeart/2008/layout/HorizontalMultiLevelHierarchy#1"/>
    <dgm:cxn modelId="{75A6336F-91FB-40A1-915C-87023FC5868B}" type="presParOf" srcId="{8000AD8F-3407-47CC-8B4E-6A80C5F10F87}" destId="{AE2AA44A-FB2B-4E5F-ABE4-CB94F45734D6}" srcOrd="1" destOrd="0" presId="urn:microsoft.com/office/officeart/2008/layout/HorizontalMultiLevelHierarchy#1"/>
    <dgm:cxn modelId="{967F05C6-BFE6-41AE-95C8-A2D94DA5FBAD}" type="presParOf" srcId="{AE2AA44A-FB2B-4E5F-ABE4-CB94F45734D6}" destId="{1E811959-C36C-4DD4-974D-ADBCCDA66C79}" srcOrd="0" destOrd="0" presId="urn:microsoft.com/office/officeart/2008/layout/HorizontalMultiLevelHierarchy#1"/>
    <dgm:cxn modelId="{00F9E6D3-D852-4B7E-B189-F1C93594EFDC}" type="presParOf" srcId="{1E811959-C36C-4DD4-974D-ADBCCDA66C79}" destId="{379DF608-568F-4192-9A18-361598ED72F9}" srcOrd="0" destOrd="0" presId="urn:microsoft.com/office/officeart/2008/layout/HorizontalMultiLevelHierarchy#1"/>
    <dgm:cxn modelId="{0F660D9F-7EF3-46BD-AE48-DBCD1FDEC339}" type="presParOf" srcId="{AE2AA44A-FB2B-4E5F-ABE4-CB94F45734D6}" destId="{71D47618-79D5-41E3-9278-B23241A1D731}" srcOrd="1" destOrd="0" presId="urn:microsoft.com/office/officeart/2008/layout/HorizontalMultiLevelHierarchy#1"/>
    <dgm:cxn modelId="{6EA0D89B-40F6-4E29-8102-C1665C327749}" type="presParOf" srcId="{71D47618-79D5-41E3-9278-B23241A1D731}" destId="{552E70FF-CDD4-4E25-BE8B-D65A26DE3DFA}" srcOrd="0" destOrd="0" presId="urn:microsoft.com/office/officeart/2008/layout/HorizontalMultiLevelHierarchy#1"/>
    <dgm:cxn modelId="{072820E8-E858-49A0-9DD4-7E6AEA37C0E9}" type="presParOf" srcId="{71D47618-79D5-41E3-9278-B23241A1D731}" destId="{53B254A1-9C54-465A-8BA8-3CDE9FDC446D}" srcOrd="1" destOrd="0" presId="urn:microsoft.com/office/officeart/2008/layout/HorizontalMultiLevelHierarchy#1"/>
    <dgm:cxn modelId="{770C40EB-AD30-4063-8249-0282E1125BD0}" type="presParOf" srcId="{AE2AA44A-FB2B-4E5F-ABE4-CB94F45734D6}" destId="{5BB82738-6488-401E-A920-8E35A8F4C0DA}" srcOrd="2" destOrd="0" presId="urn:microsoft.com/office/officeart/2008/layout/HorizontalMultiLevelHierarchy#1"/>
    <dgm:cxn modelId="{0EC71C96-3509-4900-B1B6-706A402E07CD}" type="presParOf" srcId="{5BB82738-6488-401E-A920-8E35A8F4C0DA}" destId="{8124540A-BA13-4F7D-981B-64856FC208A7}" srcOrd="0" destOrd="0" presId="urn:microsoft.com/office/officeart/2008/layout/HorizontalMultiLevelHierarchy#1"/>
    <dgm:cxn modelId="{A02E7D18-7873-4935-BD25-93D5EAE0E21A}" type="presParOf" srcId="{AE2AA44A-FB2B-4E5F-ABE4-CB94F45734D6}" destId="{D8F05600-06C4-4F1B-8338-A693037F5D41}" srcOrd="3" destOrd="0" presId="urn:microsoft.com/office/officeart/2008/layout/HorizontalMultiLevelHierarchy#1"/>
    <dgm:cxn modelId="{A5C1E871-BC3C-4124-B06F-AF4CBB3711D0}" type="presParOf" srcId="{D8F05600-06C4-4F1B-8338-A693037F5D41}" destId="{F38E205A-A6D5-4FF3-BE42-68EFC9AB1FAC}" srcOrd="0" destOrd="0" presId="urn:microsoft.com/office/officeart/2008/layout/HorizontalMultiLevelHierarchy#1"/>
    <dgm:cxn modelId="{A95F0262-86AE-4719-AE0D-7E6B4CC36210}" type="presParOf" srcId="{D8F05600-06C4-4F1B-8338-A693037F5D41}" destId="{3F5826DC-5F2D-453C-8216-875C49B26074}" srcOrd="1" destOrd="0" presId="urn:microsoft.com/office/officeart/2008/layout/HorizontalMultiLevelHierarchy#1"/>
    <dgm:cxn modelId="{03673CD1-2D98-4D93-B7D1-2721A0505A5C}" type="presParOf" srcId="{AE2AA44A-FB2B-4E5F-ABE4-CB94F45734D6}" destId="{A5327E79-AFF8-44B7-87BC-311A14D6817C}" srcOrd="4" destOrd="0" presId="urn:microsoft.com/office/officeart/2008/layout/HorizontalMultiLevelHierarchy#1"/>
    <dgm:cxn modelId="{79BF3BBF-6EE6-4E19-B801-E6ABF9A822C3}" type="presParOf" srcId="{A5327E79-AFF8-44B7-87BC-311A14D6817C}" destId="{2E37F656-A87D-46CE-B1E8-A482885FD2E8}" srcOrd="0" destOrd="0" presId="urn:microsoft.com/office/officeart/2008/layout/HorizontalMultiLevelHierarchy#1"/>
    <dgm:cxn modelId="{624D179A-E7B2-46C6-8D21-2C3C7B2D4D3C}" type="presParOf" srcId="{AE2AA44A-FB2B-4E5F-ABE4-CB94F45734D6}" destId="{021F567F-E202-4A7C-B9AA-9058DBEC25EB}" srcOrd="5" destOrd="0" presId="urn:microsoft.com/office/officeart/2008/layout/HorizontalMultiLevelHierarchy#1"/>
    <dgm:cxn modelId="{182B59EB-2E7B-4937-B290-72F187877451}" type="presParOf" srcId="{021F567F-E202-4A7C-B9AA-9058DBEC25EB}" destId="{5C31525E-F2B7-4178-ADDA-5578D3FAF504}" srcOrd="0" destOrd="0" presId="urn:microsoft.com/office/officeart/2008/layout/HorizontalMultiLevelHierarchy#1"/>
    <dgm:cxn modelId="{71320C99-90AA-4E10-B5DB-3E6AE30BBE78}" type="presParOf" srcId="{021F567F-E202-4A7C-B9AA-9058DBEC25EB}" destId="{8DBDB351-FA0D-4665-828A-5518BA4D51DB}" srcOrd="1" destOrd="0" presId="urn:microsoft.com/office/officeart/2008/layout/HorizontalMultiLevelHierarchy#1"/>
    <dgm:cxn modelId="{00164610-7819-4EE9-80DB-75D3868112E6}" type="presParOf" srcId="{AE2AA44A-FB2B-4E5F-ABE4-CB94F45734D6}" destId="{C8EBBB4A-1A8A-44A4-AD49-6404FB98CB0A}" srcOrd="6" destOrd="0" presId="urn:microsoft.com/office/officeart/2008/layout/HorizontalMultiLevelHierarchy#1"/>
    <dgm:cxn modelId="{72E57CAB-A259-45C1-B964-065D86D5404C}" type="presParOf" srcId="{C8EBBB4A-1A8A-44A4-AD49-6404FB98CB0A}" destId="{860A95A2-123C-45D0-B329-FA725089F758}" srcOrd="0" destOrd="0" presId="urn:microsoft.com/office/officeart/2008/layout/HorizontalMultiLevelHierarchy#1"/>
    <dgm:cxn modelId="{C740F016-629A-4EDE-969D-4465572B7964}" type="presParOf" srcId="{AE2AA44A-FB2B-4E5F-ABE4-CB94F45734D6}" destId="{2607EE27-C22F-4B06-9912-26846AC41CF4}" srcOrd="7" destOrd="0" presId="urn:microsoft.com/office/officeart/2008/layout/HorizontalMultiLevelHierarchy#1"/>
    <dgm:cxn modelId="{82E09567-744D-4705-A571-A2EF462F034B}" type="presParOf" srcId="{2607EE27-C22F-4B06-9912-26846AC41CF4}" destId="{AAD9F3B9-0A51-4C23-9B8D-3360ECBB5D09}" srcOrd="0" destOrd="0" presId="urn:microsoft.com/office/officeart/2008/layout/HorizontalMultiLevelHierarchy#1"/>
    <dgm:cxn modelId="{859F8EF3-7AC1-4488-B446-DC2206020E82}" type="presParOf" srcId="{2607EE27-C22F-4B06-9912-26846AC41CF4}" destId="{70A873D4-25BB-45B0-8D6F-36337443B7D0}" srcOrd="1" destOrd="0" presId="urn:microsoft.com/office/officeart/2008/layout/HorizontalMultiLevelHierarchy#1"/>
    <dgm:cxn modelId="{1E9BA24D-DF2D-434A-9DDB-4D9DED106411}" type="presParOf" srcId="{AE2AA44A-FB2B-4E5F-ABE4-CB94F45734D6}" destId="{4A2BE1C4-902A-4135-A92E-EBC94CCE11B4}" srcOrd="8" destOrd="0" presId="urn:microsoft.com/office/officeart/2008/layout/HorizontalMultiLevelHierarchy#1"/>
    <dgm:cxn modelId="{6BADBCEA-A713-4944-B337-38CFD8170E6C}" type="presParOf" srcId="{4A2BE1C4-902A-4135-A92E-EBC94CCE11B4}" destId="{2A040983-9D54-4649-A201-2DABBFAD13D0}" srcOrd="0" destOrd="0" presId="urn:microsoft.com/office/officeart/2008/layout/HorizontalMultiLevelHierarchy#1"/>
    <dgm:cxn modelId="{6CDE4D89-6DB4-41EA-9A50-4B214514D91C}" type="presParOf" srcId="{AE2AA44A-FB2B-4E5F-ABE4-CB94F45734D6}" destId="{91E8A93F-316A-4ACE-B075-690AEDE17242}" srcOrd="9" destOrd="0" presId="urn:microsoft.com/office/officeart/2008/layout/HorizontalMultiLevelHierarchy#1"/>
    <dgm:cxn modelId="{BE7323EE-B519-43DA-9441-700F331B3ED8}" type="presParOf" srcId="{91E8A93F-316A-4ACE-B075-690AEDE17242}" destId="{5A53C0AC-E3F3-4CAC-A072-70A0A5FFD18D}" srcOrd="0" destOrd="0" presId="urn:microsoft.com/office/officeart/2008/layout/HorizontalMultiLevelHierarchy#1"/>
    <dgm:cxn modelId="{7700BA8A-9A68-4B72-AF34-23B3CCD58942}" type="presParOf" srcId="{91E8A93F-316A-4ACE-B075-690AEDE17242}" destId="{D037A1DD-AE4C-4296-917C-A24A7ECAF34B}" srcOrd="1" destOrd="0" presId="urn:microsoft.com/office/officeart/2008/layout/HorizontalMultiLevel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951480" cy="2971800"/>
        <a:chOff x="0" y="0"/>
        <a:chExt cx="2951480" cy="2971800"/>
      </a:xfrm>
    </dsp:grpSpPr>
    <dsp:sp modelId="{732CB250-5A9F-4C90-9066-16D901E7C655}">
      <dsp:nvSpPr>
        <dsp:cNvPr id="3" name="梯形 2"/>
        <dsp:cNvSpPr/>
      </dsp:nvSpPr>
      <dsp:spPr bwMode="white">
        <a:xfrm>
          <a:off x="1180592" y="0"/>
          <a:ext cx="590296" cy="594360"/>
        </a:xfrm>
        <a:prstGeom prst="trapezoid">
          <a:avLst>
            <a:gd name="adj" fmla="val 50000"/>
          </a:avLst>
        </a:prstGeom>
      </dsp:spPr>
      <dsp:style>
        <a:lnRef idx="2">
          <a:schemeClr val="lt1"/>
        </a:lnRef>
        <a:fillRef idx="1">
          <a:schemeClr val="accent1">
            <a:shade val="80000"/>
            <a:hueOff val="0"/>
            <a:satOff val="0"/>
            <a:lumOff val="0"/>
            <a:alpha val="100000"/>
          </a:schemeClr>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5</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sp:txBody>
      <dsp:txXfrm>
        <a:off x="1180592" y="0"/>
        <a:ext cx="590296" cy="594360"/>
      </dsp:txXfrm>
    </dsp:sp>
    <dsp:sp modelId="{D1276DDC-7342-4B30-9D88-B8B2A9A34A17}">
      <dsp:nvSpPr>
        <dsp:cNvPr id="4" name="梯形 3"/>
        <dsp:cNvSpPr/>
      </dsp:nvSpPr>
      <dsp:spPr bwMode="white">
        <a:xfrm>
          <a:off x="885444" y="594360"/>
          <a:ext cx="1180592" cy="594360"/>
        </a:xfrm>
        <a:prstGeom prst="trapezoid">
          <a:avLst>
            <a:gd name="adj" fmla="val 49658"/>
          </a:avLst>
        </a:prstGeom>
      </dsp:spPr>
      <dsp:style>
        <a:lnRef idx="2">
          <a:schemeClr val="lt1"/>
        </a:lnRef>
        <a:fillRef idx="1">
          <a:schemeClr val="accent1">
            <a:shade val="80000"/>
            <a:hueOff val="90000"/>
            <a:satOff val="-1470"/>
            <a:lumOff val="6667"/>
            <a:alpha val="100000"/>
          </a:schemeClr>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4</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sp:txBody>
      <dsp:txXfrm>
        <a:off x="885444" y="594360"/>
        <a:ext cx="1180592" cy="594360"/>
      </dsp:txXfrm>
    </dsp:sp>
    <dsp:sp modelId="{2AC008A7-740D-41F7-B75C-3D91B6CE15DD}">
      <dsp:nvSpPr>
        <dsp:cNvPr id="5" name="梯形 4"/>
        <dsp:cNvSpPr/>
      </dsp:nvSpPr>
      <dsp:spPr bwMode="white">
        <a:xfrm>
          <a:off x="590296" y="1188720"/>
          <a:ext cx="1770888" cy="594360"/>
        </a:xfrm>
        <a:prstGeom prst="trapezoid">
          <a:avLst>
            <a:gd name="adj" fmla="val 49658"/>
          </a:avLst>
        </a:prstGeom>
      </dsp:spPr>
      <dsp:style>
        <a:lnRef idx="2">
          <a:schemeClr val="lt1"/>
        </a:lnRef>
        <a:fillRef idx="1">
          <a:schemeClr val="accent1">
            <a:shade val="80000"/>
            <a:hueOff val="180000"/>
            <a:satOff val="-2940"/>
            <a:lumOff val="13333"/>
            <a:alpha val="100000"/>
          </a:schemeClr>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3</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sp:txBody>
      <dsp:txXfrm>
        <a:off x="590296" y="1188720"/>
        <a:ext cx="1770888" cy="594360"/>
      </dsp:txXfrm>
    </dsp:sp>
    <dsp:sp modelId="{28D7AAA5-A144-4305-820D-915612513849}">
      <dsp:nvSpPr>
        <dsp:cNvPr id="6" name="梯形 5"/>
        <dsp:cNvSpPr/>
      </dsp:nvSpPr>
      <dsp:spPr bwMode="white">
        <a:xfrm>
          <a:off x="295148" y="1783080"/>
          <a:ext cx="2361184" cy="594360"/>
        </a:xfrm>
        <a:prstGeom prst="trapezoid">
          <a:avLst>
            <a:gd name="adj" fmla="val 49658"/>
          </a:avLst>
        </a:prstGeom>
      </dsp:spPr>
      <dsp:style>
        <a:lnRef idx="2">
          <a:schemeClr val="lt1"/>
        </a:lnRef>
        <a:fillRef idx="1">
          <a:schemeClr val="accent1">
            <a:shade val="80000"/>
            <a:hueOff val="270000"/>
            <a:satOff val="-4411"/>
            <a:lumOff val="20000"/>
            <a:alpha val="100000"/>
          </a:schemeClr>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2</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sp:txBody>
      <dsp:txXfrm>
        <a:off x="295148" y="1783080"/>
        <a:ext cx="2361184" cy="594360"/>
      </dsp:txXfrm>
    </dsp:sp>
    <dsp:sp modelId="{569A08A0-C8E6-4910-9F29-62F44C8052F1}">
      <dsp:nvSpPr>
        <dsp:cNvPr id="7" name="梯形 6"/>
        <dsp:cNvSpPr/>
      </dsp:nvSpPr>
      <dsp:spPr bwMode="white">
        <a:xfrm>
          <a:off x="0" y="2377440"/>
          <a:ext cx="2951480" cy="594360"/>
        </a:xfrm>
        <a:prstGeom prst="trapezoid">
          <a:avLst>
            <a:gd name="adj" fmla="val 49658"/>
          </a:avLst>
        </a:prstGeom>
      </dsp:spPr>
      <dsp:style>
        <a:lnRef idx="2">
          <a:schemeClr val="lt1"/>
        </a:lnRef>
        <a:fillRef idx="1">
          <a:schemeClr val="accent1">
            <a:shade val="80000"/>
            <a:hueOff val="360000"/>
            <a:satOff val="-5881"/>
            <a:lumOff val="26667"/>
            <a:alpha val="100000"/>
          </a:schemeClr>
        </a:fillRef>
        <a:effectRef idx="0">
          <a:scrgbClr r="0" g="0" b="0"/>
        </a:effectRef>
        <a:fontRef idx="minor">
          <a:schemeClr val="lt1"/>
        </a:fontRef>
      </dsp:style>
      <dsp:txBody>
        <a:bodyPr lIns="35560" tIns="35560" rIns="35560" bIns="35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800" dirty="0">
              <a:solidFill>
                <a:schemeClr val="accent3">
                  <a:lumMod val="20000"/>
                  <a:lumOff val="80000"/>
                </a:schemeClr>
              </a:solidFill>
              <a:latin typeface="华文行楷" panose="02010800040101010101" pitchFamily="2" charset="-122"/>
              <a:ea typeface="华文行楷" panose="02010800040101010101" pitchFamily="2" charset="-122"/>
            </a:rPr>
            <a:t>1</a:t>
          </a:r>
          <a:endParaRPr lang="zh-CN" altLang="en-US" sz="2800" dirty="0">
            <a:solidFill>
              <a:schemeClr val="accent3">
                <a:lumMod val="20000"/>
                <a:lumOff val="80000"/>
              </a:schemeClr>
            </a:solidFill>
            <a:latin typeface="华文行楷" panose="02010800040101010101" pitchFamily="2" charset="-122"/>
            <a:ea typeface="华文行楷" panose="02010800040101010101" pitchFamily="2" charset="-122"/>
          </a:endParaRPr>
        </a:p>
      </dsp:txBody>
      <dsp:txXfrm>
        <a:off x="0" y="2377440"/>
        <a:ext cx="2951480" cy="594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48455" cy="4881880"/>
        <a:chOff x="0" y="0"/>
        <a:chExt cx="4148455" cy="4881880"/>
      </a:xfrm>
    </dsp:grpSpPr>
    <dsp:sp modelId="{AC1FA881-EA29-454A-B0E9-E76B286C8F47}">
      <dsp:nvSpPr>
        <dsp:cNvPr id="4" name="任意多边形 3"/>
        <dsp:cNvSpPr/>
      </dsp:nvSpPr>
      <dsp:spPr bwMode="white">
        <a:xfrm>
          <a:off x="704910" y="1195562"/>
          <a:ext cx="261430" cy="1245378"/>
        </a:xfrm>
        <a:custGeom>
          <a:avLst/>
          <a:gdLst/>
          <a:ahLst/>
          <a:cxnLst/>
          <a:pathLst>
            <a:path w="412" h="1961">
              <a:moveTo>
                <a:pt x="0" y="1961"/>
              </a:moveTo>
              <a:lnTo>
                <a:pt x="206" y="1961"/>
              </a:lnTo>
              <a:lnTo>
                <a:pt x="206" y="0"/>
              </a:lnTo>
              <a:lnTo>
                <a:pt x="412" y="0"/>
              </a:lnTo>
            </a:path>
          </a:pathLst>
        </a:custGeom>
      </dsp:spPr>
      <dsp:style>
        <a:lnRef idx="1">
          <a:schemeClr val="accent4"/>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704910" y="1195562"/>
        <a:ext cx="261430" cy="1245378"/>
      </dsp:txXfrm>
    </dsp:sp>
    <dsp:sp modelId="{D8751471-35FF-430D-9225-72729F00576B}">
      <dsp:nvSpPr>
        <dsp:cNvPr id="6" name="任意多边形 5"/>
        <dsp:cNvSpPr/>
      </dsp:nvSpPr>
      <dsp:spPr bwMode="white">
        <a:xfrm>
          <a:off x="2273488" y="199260"/>
          <a:ext cx="261430" cy="996302"/>
        </a:xfrm>
        <a:custGeom>
          <a:avLst/>
          <a:gdLst/>
          <a:ahLst/>
          <a:cxnLst/>
          <a:pathLst>
            <a:path w="412" h="1569">
              <a:moveTo>
                <a:pt x="0" y="1569"/>
              </a:moveTo>
              <a:lnTo>
                <a:pt x="206" y="1569"/>
              </a:lnTo>
              <a:lnTo>
                <a:pt x="206" y="0"/>
              </a:lnTo>
              <a:lnTo>
                <a:pt x="412" y="0"/>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199260"/>
        <a:ext cx="261430" cy="996302"/>
      </dsp:txXfrm>
    </dsp:sp>
    <dsp:sp modelId="{A66111C3-08E5-47F2-BE15-39E5CAA10106}">
      <dsp:nvSpPr>
        <dsp:cNvPr id="8" name="任意多边形 7"/>
        <dsp:cNvSpPr/>
      </dsp:nvSpPr>
      <dsp:spPr bwMode="white">
        <a:xfrm>
          <a:off x="2273488" y="697411"/>
          <a:ext cx="261430" cy="498151"/>
        </a:xfrm>
        <a:custGeom>
          <a:avLst/>
          <a:gdLst/>
          <a:ahLst/>
          <a:cxnLst/>
          <a:pathLst>
            <a:path w="412" h="784">
              <a:moveTo>
                <a:pt x="0" y="784"/>
              </a:moveTo>
              <a:lnTo>
                <a:pt x="206" y="784"/>
              </a:lnTo>
              <a:lnTo>
                <a:pt x="206" y="0"/>
              </a:lnTo>
              <a:lnTo>
                <a:pt x="412" y="0"/>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697411"/>
        <a:ext cx="261430" cy="498151"/>
      </dsp:txXfrm>
    </dsp:sp>
    <dsp:sp modelId="{42F657EC-1C56-470F-B003-BEFCE2CA8AA9}">
      <dsp:nvSpPr>
        <dsp:cNvPr id="10" name="任意多边形 9"/>
        <dsp:cNvSpPr/>
      </dsp:nvSpPr>
      <dsp:spPr bwMode="white">
        <a:xfrm>
          <a:off x="2273488" y="1195562"/>
          <a:ext cx="261430" cy="0"/>
        </a:xfrm>
        <a:custGeom>
          <a:avLst/>
          <a:gdLst/>
          <a:ahLst/>
          <a:cxnLst/>
          <a:pathLst>
            <a:path w="412">
              <a:moveTo>
                <a:pt x="0" y="0"/>
              </a:moveTo>
              <a:lnTo>
                <a:pt x="412" y="0"/>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1195562"/>
        <a:ext cx="261430" cy="0"/>
      </dsp:txXfrm>
    </dsp:sp>
    <dsp:sp modelId="{32C2A5A0-54D2-4597-9EFF-7A1C2D052A72}">
      <dsp:nvSpPr>
        <dsp:cNvPr id="12" name="任意多边形 11"/>
        <dsp:cNvSpPr/>
      </dsp:nvSpPr>
      <dsp:spPr bwMode="white">
        <a:xfrm>
          <a:off x="2273488" y="1195562"/>
          <a:ext cx="261430" cy="498151"/>
        </a:xfrm>
        <a:custGeom>
          <a:avLst/>
          <a:gdLst/>
          <a:ahLst/>
          <a:cxnLst/>
          <a:pathLst>
            <a:path w="412" h="784">
              <a:moveTo>
                <a:pt x="0" y="0"/>
              </a:moveTo>
              <a:lnTo>
                <a:pt x="206" y="0"/>
              </a:lnTo>
              <a:lnTo>
                <a:pt x="206" y="784"/>
              </a:lnTo>
              <a:lnTo>
                <a:pt x="412" y="784"/>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1195562"/>
        <a:ext cx="261430" cy="498151"/>
      </dsp:txXfrm>
    </dsp:sp>
    <dsp:sp modelId="{FD031378-E0BD-4D53-95CC-DF247D99F825}">
      <dsp:nvSpPr>
        <dsp:cNvPr id="14" name="任意多边形 13"/>
        <dsp:cNvSpPr/>
      </dsp:nvSpPr>
      <dsp:spPr bwMode="white">
        <a:xfrm>
          <a:off x="2273488" y="1195562"/>
          <a:ext cx="261430" cy="996302"/>
        </a:xfrm>
        <a:custGeom>
          <a:avLst/>
          <a:gdLst/>
          <a:ahLst/>
          <a:cxnLst/>
          <a:pathLst>
            <a:path w="412" h="1569">
              <a:moveTo>
                <a:pt x="0" y="0"/>
              </a:moveTo>
              <a:lnTo>
                <a:pt x="206" y="0"/>
              </a:lnTo>
              <a:lnTo>
                <a:pt x="206" y="1569"/>
              </a:lnTo>
              <a:lnTo>
                <a:pt x="412" y="1569"/>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1195562"/>
        <a:ext cx="261430" cy="996302"/>
      </dsp:txXfrm>
    </dsp:sp>
    <dsp:sp modelId="{DB4ED2CF-368A-4656-AAAA-2C15125F1881}">
      <dsp:nvSpPr>
        <dsp:cNvPr id="16" name="任意多边形 15"/>
        <dsp:cNvSpPr/>
      </dsp:nvSpPr>
      <dsp:spPr bwMode="white">
        <a:xfrm>
          <a:off x="704910" y="2440940"/>
          <a:ext cx="261430" cy="1245378"/>
        </a:xfrm>
        <a:custGeom>
          <a:avLst/>
          <a:gdLst/>
          <a:ahLst/>
          <a:cxnLst/>
          <a:pathLst>
            <a:path w="412" h="1961">
              <a:moveTo>
                <a:pt x="0" y="0"/>
              </a:moveTo>
              <a:lnTo>
                <a:pt x="206" y="0"/>
              </a:lnTo>
              <a:lnTo>
                <a:pt x="206" y="1961"/>
              </a:lnTo>
              <a:lnTo>
                <a:pt x="412" y="1961"/>
              </a:lnTo>
            </a:path>
          </a:pathLst>
        </a:custGeom>
      </dsp:spPr>
      <dsp:style>
        <a:lnRef idx="1">
          <a:schemeClr val="accent4"/>
        </a:lnRef>
        <a:fillRef idx="0">
          <a:schemeClr val="accent2">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704910" y="2440940"/>
        <a:ext cx="261430" cy="1245378"/>
      </dsp:txXfrm>
    </dsp:sp>
    <dsp:sp modelId="{1E811959-C36C-4DD4-974D-ADBCCDA66C79}">
      <dsp:nvSpPr>
        <dsp:cNvPr id="18" name="任意多边形 17"/>
        <dsp:cNvSpPr/>
      </dsp:nvSpPr>
      <dsp:spPr bwMode="white">
        <a:xfrm>
          <a:off x="2273488" y="2690016"/>
          <a:ext cx="261430" cy="996302"/>
        </a:xfrm>
        <a:custGeom>
          <a:avLst/>
          <a:gdLst/>
          <a:ahLst/>
          <a:cxnLst/>
          <a:pathLst>
            <a:path w="412" h="1569">
              <a:moveTo>
                <a:pt x="0" y="1569"/>
              </a:moveTo>
              <a:lnTo>
                <a:pt x="206" y="1569"/>
              </a:lnTo>
              <a:lnTo>
                <a:pt x="206" y="0"/>
              </a:lnTo>
              <a:lnTo>
                <a:pt x="412" y="0"/>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2690016"/>
        <a:ext cx="261430" cy="996302"/>
      </dsp:txXfrm>
    </dsp:sp>
    <dsp:sp modelId="{5BB82738-6488-401E-A920-8E35A8F4C0DA}">
      <dsp:nvSpPr>
        <dsp:cNvPr id="20" name="任意多边形 19"/>
        <dsp:cNvSpPr/>
      </dsp:nvSpPr>
      <dsp:spPr bwMode="white">
        <a:xfrm>
          <a:off x="2273488" y="3188167"/>
          <a:ext cx="261430" cy="498151"/>
        </a:xfrm>
        <a:custGeom>
          <a:avLst/>
          <a:gdLst/>
          <a:ahLst/>
          <a:cxnLst/>
          <a:pathLst>
            <a:path w="412" h="784">
              <a:moveTo>
                <a:pt x="0" y="784"/>
              </a:moveTo>
              <a:lnTo>
                <a:pt x="206" y="784"/>
              </a:lnTo>
              <a:lnTo>
                <a:pt x="206" y="0"/>
              </a:lnTo>
              <a:lnTo>
                <a:pt x="412" y="0"/>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3188167"/>
        <a:ext cx="261430" cy="498151"/>
      </dsp:txXfrm>
    </dsp:sp>
    <dsp:sp modelId="{A5327E79-AFF8-44B7-87BC-311A14D6817C}">
      <dsp:nvSpPr>
        <dsp:cNvPr id="22" name="任意多边形 21"/>
        <dsp:cNvSpPr/>
      </dsp:nvSpPr>
      <dsp:spPr bwMode="white">
        <a:xfrm>
          <a:off x="2273488" y="3686318"/>
          <a:ext cx="261430" cy="0"/>
        </a:xfrm>
        <a:custGeom>
          <a:avLst/>
          <a:gdLst/>
          <a:ahLst/>
          <a:cxnLst/>
          <a:pathLst>
            <a:path w="412">
              <a:moveTo>
                <a:pt x="0" y="0"/>
              </a:moveTo>
              <a:lnTo>
                <a:pt x="412" y="0"/>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3686318"/>
        <a:ext cx="261430" cy="0"/>
      </dsp:txXfrm>
    </dsp:sp>
    <dsp:sp modelId="{C8EBBB4A-1A8A-44A4-AD49-6404FB98CB0A}">
      <dsp:nvSpPr>
        <dsp:cNvPr id="24" name="任意多边形 23"/>
        <dsp:cNvSpPr/>
      </dsp:nvSpPr>
      <dsp:spPr bwMode="white">
        <a:xfrm>
          <a:off x="2273488" y="3686318"/>
          <a:ext cx="261430" cy="498151"/>
        </a:xfrm>
        <a:custGeom>
          <a:avLst/>
          <a:gdLst/>
          <a:ahLst/>
          <a:cxnLst/>
          <a:pathLst>
            <a:path w="412" h="784">
              <a:moveTo>
                <a:pt x="0" y="0"/>
              </a:moveTo>
              <a:lnTo>
                <a:pt x="206" y="0"/>
              </a:lnTo>
              <a:lnTo>
                <a:pt x="206" y="784"/>
              </a:lnTo>
              <a:lnTo>
                <a:pt x="412" y="784"/>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3686318"/>
        <a:ext cx="261430" cy="498151"/>
      </dsp:txXfrm>
    </dsp:sp>
    <dsp:sp modelId="{4A2BE1C4-902A-4135-A92E-EBC94CCE11B4}">
      <dsp:nvSpPr>
        <dsp:cNvPr id="26" name="任意多边形 25"/>
        <dsp:cNvSpPr/>
      </dsp:nvSpPr>
      <dsp:spPr bwMode="white">
        <a:xfrm>
          <a:off x="2273488" y="3686318"/>
          <a:ext cx="261430" cy="996302"/>
        </a:xfrm>
        <a:custGeom>
          <a:avLst/>
          <a:gdLst/>
          <a:ahLst/>
          <a:cxnLst/>
          <a:pathLst>
            <a:path w="412" h="1569">
              <a:moveTo>
                <a:pt x="0" y="0"/>
              </a:moveTo>
              <a:lnTo>
                <a:pt x="206" y="0"/>
              </a:lnTo>
              <a:lnTo>
                <a:pt x="206" y="1569"/>
              </a:lnTo>
              <a:lnTo>
                <a:pt x="412" y="1569"/>
              </a:lnTo>
            </a:path>
          </a:pathLst>
        </a:custGeom>
      </dsp:spPr>
      <dsp:style>
        <a:lnRef idx="1">
          <a:schemeClr val="accent5"/>
        </a:lnRef>
        <a:fillRef idx="0">
          <a:schemeClr val="accent2">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2000">
            <a:solidFill>
              <a:schemeClr val="tx1"/>
            </a:solidFill>
          </a:endParaRPr>
        </a:p>
      </dsp:txBody>
      <dsp:txXfrm>
        <a:off x="2273488" y="3686318"/>
        <a:ext cx="261430" cy="996302"/>
      </dsp:txXfrm>
    </dsp:sp>
    <dsp:sp modelId="{3BF675B8-3459-4C8D-AA00-013B10360DD0}">
      <dsp:nvSpPr>
        <dsp:cNvPr id="3" name="矩形 2"/>
        <dsp:cNvSpPr/>
      </dsp:nvSpPr>
      <dsp:spPr bwMode="white">
        <a:xfrm rot="16200000">
          <a:off x="-543089" y="2241680"/>
          <a:ext cx="2097478" cy="398521"/>
        </a:xfrm>
        <a:prstGeom prst="rect">
          <a:avLst/>
        </a:prstGeom>
      </dsp:spPr>
      <dsp:style>
        <a:lnRef idx="0">
          <a:schemeClr val="lt1"/>
        </a:lnRef>
        <a:fillRef idx="3">
          <a:schemeClr val="accent2"/>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t>基本要求</a:t>
          </a:r>
        </a:p>
      </dsp:txBody>
      <dsp:txXfrm rot="16200000">
        <a:off x="-543089" y="2241680"/>
        <a:ext cx="2097478" cy="398521"/>
      </dsp:txXfrm>
    </dsp:sp>
    <dsp:sp modelId="{45E65BED-27A2-4F18-BE06-C2813A8ADD97}">
      <dsp:nvSpPr>
        <dsp:cNvPr id="5" name="矩形 4"/>
        <dsp:cNvSpPr/>
      </dsp:nvSpPr>
      <dsp:spPr bwMode="white">
        <a:xfrm>
          <a:off x="966340" y="996302"/>
          <a:ext cx="1307148" cy="398521"/>
        </a:xfrm>
        <a:prstGeom prst="rect">
          <a:avLst/>
        </a:prstGeom>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t>技术要求</a:t>
          </a:r>
        </a:p>
      </dsp:txBody>
      <dsp:txXfrm>
        <a:off x="966340" y="996302"/>
        <a:ext cx="1307148" cy="398521"/>
      </dsp:txXfrm>
    </dsp:sp>
    <dsp:sp modelId="{45F151A0-B68C-49EA-B0C4-874DCF690EAF}">
      <dsp:nvSpPr>
        <dsp:cNvPr id="7" name="矩形 6"/>
        <dsp:cNvSpPr/>
      </dsp:nvSpPr>
      <dsp:spPr bwMode="white">
        <a:xfrm>
          <a:off x="2534918" y="0"/>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安全物理环境</a:t>
          </a:r>
        </a:p>
      </dsp:txBody>
      <dsp:txXfrm>
        <a:off x="2534918" y="0"/>
        <a:ext cx="1307148" cy="398521"/>
      </dsp:txXfrm>
    </dsp:sp>
    <dsp:sp modelId="{84540266-291D-4122-A2EF-E11B794A9574}">
      <dsp:nvSpPr>
        <dsp:cNvPr id="9" name="矩形 8"/>
        <dsp:cNvSpPr/>
      </dsp:nvSpPr>
      <dsp:spPr bwMode="white">
        <a:xfrm>
          <a:off x="2534918" y="498151"/>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安全通信网络</a:t>
          </a:r>
        </a:p>
      </dsp:txBody>
      <dsp:txXfrm>
        <a:off x="2534918" y="498151"/>
        <a:ext cx="1307148" cy="398521"/>
      </dsp:txXfrm>
    </dsp:sp>
    <dsp:sp modelId="{255CA357-2A7B-4718-9997-1AB1D5D253DD}">
      <dsp:nvSpPr>
        <dsp:cNvPr id="11" name="矩形 10"/>
        <dsp:cNvSpPr/>
      </dsp:nvSpPr>
      <dsp:spPr bwMode="white">
        <a:xfrm>
          <a:off x="2534918" y="996302"/>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安全区域边界</a:t>
          </a:r>
        </a:p>
      </dsp:txBody>
      <dsp:txXfrm>
        <a:off x="2534918" y="996302"/>
        <a:ext cx="1307148" cy="398521"/>
      </dsp:txXfrm>
    </dsp:sp>
    <dsp:sp modelId="{63A0B3C7-A083-4EDC-8BAF-3B3035EB85AB}">
      <dsp:nvSpPr>
        <dsp:cNvPr id="13" name="矩形 12"/>
        <dsp:cNvSpPr/>
      </dsp:nvSpPr>
      <dsp:spPr bwMode="white">
        <a:xfrm>
          <a:off x="2534918" y="1494453"/>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安全计算环境</a:t>
          </a:r>
        </a:p>
      </dsp:txBody>
      <dsp:txXfrm>
        <a:off x="2534918" y="1494453"/>
        <a:ext cx="1307148" cy="398521"/>
      </dsp:txXfrm>
    </dsp:sp>
    <dsp:sp modelId="{8BBBD119-ED12-4A6B-B98B-8A9DCD0832A4}">
      <dsp:nvSpPr>
        <dsp:cNvPr id="15" name="矩形 14"/>
        <dsp:cNvSpPr/>
      </dsp:nvSpPr>
      <dsp:spPr bwMode="white">
        <a:xfrm>
          <a:off x="2534918" y="1992604"/>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安全管理中心</a:t>
          </a:r>
        </a:p>
      </dsp:txBody>
      <dsp:txXfrm>
        <a:off x="2534918" y="1992604"/>
        <a:ext cx="1307148" cy="398521"/>
      </dsp:txXfrm>
    </dsp:sp>
    <dsp:sp modelId="{6F245EF6-CB2F-4D6B-A7C7-234F600A9C9B}">
      <dsp:nvSpPr>
        <dsp:cNvPr id="17" name="矩形 16"/>
        <dsp:cNvSpPr/>
      </dsp:nvSpPr>
      <dsp:spPr bwMode="white">
        <a:xfrm>
          <a:off x="966340" y="3487057"/>
          <a:ext cx="1307148" cy="398521"/>
        </a:xfrm>
        <a:prstGeom prst="rect">
          <a:avLst/>
        </a:prstGeom>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t>管理要求</a:t>
          </a:r>
        </a:p>
      </dsp:txBody>
      <dsp:txXfrm>
        <a:off x="966340" y="3487057"/>
        <a:ext cx="1307148" cy="398521"/>
      </dsp:txXfrm>
    </dsp:sp>
    <dsp:sp modelId="{552E70FF-CDD4-4E25-BE8B-D65A26DE3DFA}">
      <dsp:nvSpPr>
        <dsp:cNvPr id="19" name="矩形 18"/>
        <dsp:cNvSpPr/>
      </dsp:nvSpPr>
      <dsp:spPr bwMode="white">
        <a:xfrm>
          <a:off x="2534918" y="2490755"/>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安全管理制度</a:t>
          </a:r>
        </a:p>
      </dsp:txBody>
      <dsp:txXfrm>
        <a:off x="2534918" y="2490755"/>
        <a:ext cx="1307148" cy="398521"/>
      </dsp:txXfrm>
    </dsp:sp>
    <dsp:sp modelId="{F38E205A-A6D5-4FF3-BE42-68EFC9AB1FAC}">
      <dsp:nvSpPr>
        <dsp:cNvPr id="21" name="矩形 20"/>
        <dsp:cNvSpPr/>
      </dsp:nvSpPr>
      <dsp:spPr bwMode="white">
        <a:xfrm>
          <a:off x="2534918" y="2988906"/>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安全管理机构</a:t>
          </a:r>
        </a:p>
      </dsp:txBody>
      <dsp:txXfrm>
        <a:off x="2534918" y="2988906"/>
        <a:ext cx="1307148" cy="398521"/>
      </dsp:txXfrm>
    </dsp:sp>
    <dsp:sp modelId="{5C31525E-F2B7-4178-ADDA-5578D3FAF504}">
      <dsp:nvSpPr>
        <dsp:cNvPr id="23" name="矩形 22"/>
        <dsp:cNvSpPr/>
      </dsp:nvSpPr>
      <dsp:spPr bwMode="white">
        <a:xfrm>
          <a:off x="2534918" y="3487057"/>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安全管理人员</a:t>
          </a:r>
        </a:p>
      </dsp:txBody>
      <dsp:txXfrm>
        <a:off x="2534918" y="3487057"/>
        <a:ext cx="1307148" cy="398521"/>
      </dsp:txXfrm>
    </dsp:sp>
    <dsp:sp modelId="{AAD9F3B9-0A51-4C23-9B8D-3360ECBB5D09}">
      <dsp:nvSpPr>
        <dsp:cNvPr id="25" name="矩形 24"/>
        <dsp:cNvSpPr/>
      </dsp:nvSpPr>
      <dsp:spPr bwMode="white">
        <a:xfrm>
          <a:off x="2534918" y="3985208"/>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安全建设管理</a:t>
          </a:r>
        </a:p>
      </dsp:txBody>
      <dsp:txXfrm>
        <a:off x="2534918" y="3985208"/>
        <a:ext cx="1307148" cy="398521"/>
      </dsp:txXfrm>
    </dsp:sp>
    <dsp:sp modelId="{5A53C0AC-E3F3-4CAC-A072-70A0A5FFD18D}">
      <dsp:nvSpPr>
        <dsp:cNvPr id="27" name="矩形 26"/>
        <dsp:cNvSpPr/>
      </dsp:nvSpPr>
      <dsp:spPr bwMode="white">
        <a:xfrm>
          <a:off x="2534918" y="4483359"/>
          <a:ext cx="1307148" cy="398521"/>
        </a:xfrm>
        <a:prstGeom prst="rect">
          <a:avLst/>
        </a:prstGeom>
      </dsp:spPr>
      <dsp:style>
        <a:lnRef idx="0">
          <a:schemeClr val="lt1"/>
        </a:lnRef>
        <a:fillRef idx="3">
          <a:schemeClr val="accent5">
            <a:hueOff val="0"/>
            <a:satOff val="0"/>
            <a:lumOff val="0"/>
            <a:alpha val="100000"/>
          </a:schemeClr>
        </a:fillRef>
        <a:effectRef idx="2">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t>安全运维管理</a:t>
          </a:r>
        </a:p>
      </dsp:txBody>
      <dsp:txXfrm>
        <a:off x="2534918" y="4483359"/>
        <a:ext cx="1307148" cy="3985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8468A-18EF-487C-B2CA-AF52BD0C727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3C69F-1189-4DDB-B8BA-F81A8A5385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大家好，非常感谢</a:t>
            </a:r>
            <a:r>
              <a:rPr lang="en-US" altLang="zh-CN" dirty="0">
                <a:sym typeface="+mn-ea"/>
              </a:rPr>
              <a:t>XXX</a:t>
            </a:r>
            <a:r>
              <a:rPr lang="zh-CN" altLang="en-US" dirty="0">
                <a:sym typeface="+mn-ea"/>
              </a:rPr>
              <a:t>给我这次宝贵的机会，能够线上和线上与大家做交流和分享。</a:t>
            </a:r>
            <a:endParaRPr lang="zh-CN" altLang="en-US" dirty="0"/>
          </a:p>
          <a:p>
            <a:r>
              <a:rPr lang="zh-CN" altLang="en-US" dirty="0">
                <a:sym typeface="+mn-ea"/>
              </a:rPr>
              <a:t>当前全集团上下一致正在深入推进云改数转战略，服务国家数字经济发展。天翼云科技公司，作为云改数转的攻坚部队、排头兵、尖刀连。目前已经全面动员起来，埋头苦干争创佳绩。下面我向大家汇报我们对云改数转战略的认识和对应工作的推进情况。</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C5C68C7-5137-47AF-B326-5CA8AB984F9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sym typeface="+mn-ea"/>
              </a:rPr>
              <a:t>21</a:t>
            </a:r>
            <a:r>
              <a:rPr lang="zh-CN" altLang="en-US">
                <a:sym typeface="+mn-ea"/>
              </a:rPr>
              <a:t>年11月11日，以“云网融合 数智相生”为主题的2021天翼智能生态博览会在广州顺利开幕。</a:t>
            </a:r>
            <a:endParaRPr lang="zh-CN" altLang="en-US"/>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a:p>
            <a:pPr marL="0" marR="0" lvl="0" indent="0" algn="l" defTabSz="914400" rtl="0" eaLnBrk="1" fontAlgn="auto" latinLnBrk="0" hangingPunct="1">
              <a:lnSpc>
                <a:spcPct val="100000"/>
              </a:lnSpc>
              <a:spcBef>
                <a:spcPts val="0"/>
              </a:spcBef>
              <a:spcAft>
                <a:spcPts val="0"/>
              </a:spcAft>
              <a:buClrTx/>
              <a:buSzTx/>
              <a:buFontTx/>
              <a:buNone/>
              <a:defRPr/>
            </a:pPr>
            <a:r>
              <a:rPr lang="zh-CN" altLang="en-US">
                <a:sym typeface="+mn-ea"/>
              </a:rPr>
              <a:t>同期举办的天翼智能生态高峰论坛现场，中国电信集团有限公司党组副书记邵广禄发布了天翼云4.0分布式云。至此，天翼云以云网融合战略为核心，升级分布式云基础设施、云操作系统、云产品能力，重磅推出中国电信分布式云天翼云4.0，致力于打造智能化综合性数字信息基础设施。</a:t>
            </a:r>
            <a:endParaRPr lang="zh-CN" altLang="en-US"/>
          </a:p>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523C69F-1189-4DDB-B8BA-F81A8A5385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523C69F-1189-4DDB-B8BA-F81A8A538597}" type="slidenum">
              <a:rPr lang="zh-CN" altLang="en-US" smtClean="0">
                <a:solidFill>
                  <a:prstClr val="black"/>
                </a:solidFill>
                <a:latin typeface="等线" panose="02010600030101010101" charset="-122"/>
                <a:ea typeface="等线" panose="02010600030101010101" charset="-122"/>
              </a:rPr>
            </a:fld>
            <a:endParaRPr lang="zh-CN" altLang="en-US">
              <a:solidFill>
                <a:prstClr val="black"/>
              </a:solidFill>
              <a:latin typeface="等线" panose="02010600030101010101" charset="-122"/>
              <a:ea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523C69F-1189-4DDB-B8BA-F81A8A5385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23C69F-1189-4DDB-B8BA-F81A8A5385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 y="0"/>
            <a:ext cx="12190615" cy="6858000"/>
          </a:xfrm>
          <a:prstGeom prst="rect">
            <a:avLst/>
          </a:prstGeom>
        </p:spPr>
      </p:pic>
      <p:sp>
        <p:nvSpPr>
          <p:cNvPr id="10" name="矩形 9"/>
          <p:cNvSpPr/>
          <p:nvPr userDrawn="1"/>
        </p:nvSpPr>
        <p:spPr>
          <a:xfrm>
            <a:off x="9490671" y="214027"/>
            <a:ext cx="2442755" cy="49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ctrTitle"/>
          </p:nvPr>
        </p:nvSpPr>
        <p:spPr>
          <a:xfrm>
            <a:off x="1995390" y="2071394"/>
            <a:ext cx="8172000" cy="1357606"/>
          </a:xfrm>
        </p:spPr>
        <p:txBody>
          <a:bodyPr anchor="ctr">
            <a:normAutofit/>
          </a:bodyPr>
          <a:lstStyle>
            <a:lvl1pPr algn="ctr">
              <a:defRPr sz="4000" b="1">
                <a:solidFill>
                  <a:srgbClr val="C00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cxnSp>
        <p:nvCxnSpPr>
          <p:cNvPr id="11" name="直接连接符 10"/>
          <p:cNvCxnSpPr/>
          <p:nvPr userDrawn="1"/>
        </p:nvCxnSpPr>
        <p:spPr>
          <a:xfrm flipV="1">
            <a:off x="1995390" y="3699774"/>
            <a:ext cx="8172000" cy="106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0044" y="268531"/>
            <a:ext cx="1744906" cy="5781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AAC6E1F-4729-4765-B132-71C1BB9F3F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CC3D92-BF50-4D9E-9CF0-0E19601673D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AAC6E1F-4729-4765-B132-71C1BB9F3F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CC3D92-BF50-4D9E-9CF0-0E19601673D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9E5EA85-E081-45B3-883C-303110E4D0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E18678-0768-4BD8-9A00-9464861BC69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空内容">
    <p:spTree>
      <p:nvGrpSpPr>
        <p:cNvPr id="1" name=""/>
        <p:cNvGrpSpPr/>
        <p:nvPr/>
      </p:nvGrpSpPr>
      <p:grpSpPr>
        <a:xfrm>
          <a:off x="0" y="0"/>
          <a:ext cx="0" cy="0"/>
          <a:chOff x="0" y="0"/>
          <a:chExt cx="0" cy="0"/>
        </a:xfrm>
      </p:grpSpPr>
      <p:sp>
        <p:nvSpPr>
          <p:cNvPr id="3" name="矩形 2"/>
          <p:cNvSpPr/>
          <p:nvPr userDrawn="1"/>
        </p:nvSpPr>
        <p:spPr>
          <a:xfrm>
            <a:off x="11568608" y="6444602"/>
            <a:ext cx="425116" cy="338554"/>
          </a:xfrm>
          <a:prstGeom prst="rect">
            <a:avLst/>
          </a:prstGeom>
        </p:spPr>
        <p:txBody>
          <a:bodyPr wrap="none">
            <a:spAutoFit/>
          </a:bodyPr>
          <a:lstStyle/>
          <a:p>
            <a:pPr defTabSz="1217295"/>
            <a:fld id="{D5DDBE9D-0EAE-4BF9-9976-992BCF72F40A}" type="slidenum">
              <a:rPr lang="zh-CN" altLang="en-US" sz="1600">
                <a:solidFill>
                  <a:prstClr val="black">
                    <a:tint val="75000"/>
                  </a:prstClr>
                </a:solidFill>
              </a:rPr>
            </a:fld>
            <a:endParaRPr lang="zh-CN" altLang="en-US" sz="1600" dirty="0">
              <a:solidFill>
                <a:prstClr val="black"/>
              </a:solidFill>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5359" y="807730"/>
            <a:ext cx="11520001" cy="67235"/>
          </a:xfrm>
          <a:prstGeom prst="rect">
            <a:avLst/>
          </a:prstGeom>
        </p:spPr>
      </p:pic>
      <p:sp>
        <p:nvSpPr>
          <p:cNvPr id="6" name="标题 1"/>
          <p:cNvSpPr>
            <a:spLocks noGrp="1"/>
          </p:cNvSpPr>
          <p:nvPr>
            <p:ph type="title"/>
          </p:nvPr>
        </p:nvSpPr>
        <p:spPr>
          <a:xfrm>
            <a:off x="335359" y="122216"/>
            <a:ext cx="10314711" cy="658085"/>
          </a:xfrm>
        </p:spPr>
        <p:txBody>
          <a:bodyPr>
            <a:noAutofit/>
          </a:bodyPr>
          <a:lstStyle>
            <a:lvl1pPr algn="l" defTabSz="1218565" rtl="0" eaLnBrk="1" latinLnBrk="0" hangingPunct="1">
              <a:spcBef>
                <a:spcPct val="0"/>
              </a:spcBef>
              <a:buNone/>
              <a:defRPr lang="zh-CN" altLang="en-US" sz="2400" b="1" kern="1200" dirty="0">
                <a:solidFill>
                  <a:srgbClr val="C00000"/>
                </a:solidFill>
                <a:latin typeface="微软雅黑" panose="020B0503020204020204" pitchFamily="34" charset="-122"/>
                <a:ea typeface="微软雅黑" panose="020B0503020204020204" pitchFamily="34" charset="-122"/>
                <a:cs typeface="+mj-cs"/>
              </a:defRPr>
            </a:lvl1pPr>
          </a:lstStyle>
          <a:p>
            <a:r>
              <a:rPr lang="zh-CN" altLang="en-US" dirty="0"/>
              <a:t>单击此处编辑母版标题样式</a:t>
            </a:r>
            <a:endParaRPr lang="zh-CN" altLang="en-US" dirty="0"/>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9389" y="189018"/>
            <a:ext cx="1436426" cy="40333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加文本">
    <p:spTree>
      <p:nvGrpSpPr>
        <p:cNvPr id="1" name=""/>
        <p:cNvGrpSpPr/>
        <p:nvPr/>
      </p:nvGrpSpPr>
      <p:grpSpPr>
        <a:xfrm>
          <a:off x="0" y="0"/>
          <a:ext cx="0" cy="0"/>
          <a:chOff x="0" y="0"/>
          <a:chExt cx="0" cy="0"/>
        </a:xfrm>
      </p:grpSpPr>
      <p:sp>
        <p:nvSpPr>
          <p:cNvPr id="2" name="标题 1"/>
          <p:cNvSpPr>
            <a:spLocks noGrp="1"/>
          </p:cNvSpPr>
          <p:nvPr>
            <p:ph type="title"/>
          </p:nvPr>
        </p:nvSpPr>
        <p:spPr>
          <a:xfrm>
            <a:off x="335359" y="122216"/>
            <a:ext cx="10314711" cy="658085"/>
          </a:xfrm>
        </p:spPr>
        <p:txBody>
          <a:bodyPr>
            <a:noAutofit/>
          </a:bodyPr>
          <a:lstStyle>
            <a:lvl1pPr algn="l" defTabSz="1218565" rtl="0" eaLnBrk="1" latinLnBrk="0" hangingPunct="1">
              <a:spcBef>
                <a:spcPct val="0"/>
              </a:spcBef>
              <a:buNone/>
              <a:defRPr lang="zh-CN" altLang="en-US" sz="2400" b="1" kern="1200" dirty="0">
                <a:solidFill>
                  <a:srgbClr val="C00000"/>
                </a:solidFill>
                <a:latin typeface="华文细黑" panose="02010600040101010101" pitchFamily="2" charset="-122"/>
                <a:ea typeface="华文细黑" panose="02010600040101010101" pitchFamily="2" charset="-122"/>
                <a:cs typeface="+mj-cs"/>
              </a:defRPr>
            </a:lvl1pPr>
          </a:lstStyle>
          <a:p>
            <a:r>
              <a:rPr lang="zh-CN" altLang="en-US" dirty="0"/>
              <a:t>单击此处编辑母版标题样式</a:t>
            </a:r>
            <a:endParaRPr lang="zh-CN" altLang="en-US" dirty="0"/>
          </a:p>
        </p:txBody>
      </p:sp>
      <p:sp>
        <p:nvSpPr>
          <p:cNvPr id="3" name="矩形 2"/>
          <p:cNvSpPr/>
          <p:nvPr userDrawn="1"/>
        </p:nvSpPr>
        <p:spPr>
          <a:xfrm>
            <a:off x="11568608" y="6444602"/>
            <a:ext cx="425116" cy="338554"/>
          </a:xfrm>
          <a:prstGeom prst="rect">
            <a:avLst/>
          </a:prstGeom>
        </p:spPr>
        <p:txBody>
          <a:bodyPr wrap="none">
            <a:spAutoFit/>
          </a:bodyPr>
          <a:lstStyle/>
          <a:p>
            <a:pPr defTabSz="1217295"/>
            <a:fld id="{D5DDBE9D-0EAE-4BF9-9976-992BCF72F40A}" type="slidenum">
              <a:rPr lang="zh-CN" altLang="en-US" sz="1600">
                <a:solidFill>
                  <a:prstClr val="black">
                    <a:tint val="75000"/>
                  </a:prstClr>
                </a:solidFill>
              </a:rPr>
            </a:fld>
            <a:endParaRPr lang="zh-CN" altLang="en-US" sz="1600" dirty="0">
              <a:solidFill>
                <a:prstClr val="black"/>
              </a:solidFill>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5359" y="807730"/>
            <a:ext cx="11520001" cy="67235"/>
          </a:xfrm>
          <a:prstGeom prst="rect">
            <a:avLst/>
          </a:prstGeom>
        </p:spPr>
      </p:pic>
      <p:sp>
        <p:nvSpPr>
          <p:cNvPr id="10" name="内容占位符 4"/>
          <p:cNvSpPr>
            <a:spLocks noGrp="1"/>
          </p:cNvSpPr>
          <p:nvPr>
            <p:ph sz="quarter" idx="10"/>
          </p:nvPr>
        </p:nvSpPr>
        <p:spPr>
          <a:xfrm>
            <a:off x="983665" y="1365661"/>
            <a:ext cx="8314714" cy="2433637"/>
          </a:xfrm>
        </p:spPr>
        <p:txBody>
          <a:bodyPr>
            <a:noAutofit/>
          </a:bodyPr>
          <a:lstStyle>
            <a:lvl1pPr marL="457200" indent="-457200">
              <a:buFont typeface="Wingdings" panose="05000000000000000000" pitchFamily="2" charset="2"/>
              <a:buChar char="p"/>
              <a:defRPr sz="2000">
                <a:latin typeface="华文细黑" panose="02010600040101010101" pitchFamily="2" charset="-122"/>
                <a:ea typeface="华文细黑" panose="02010600040101010101" pitchFamily="2" charset="-122"/>
              </a:defRPr>
            </a:lvl1pPr>
            <a:lvl2pPr marL="1181100" indent="-571500">
              <a:buFont typeface="Arial" panose="020B0604020202020204" pitchFamily="34" charset="0"/>
              <a:buChar char="•"/>
              <a:defRPr sz="1800">
                <a:latin typeface="华文细黑" panose="02010600040101010101" pitchFamily="2" charset="-122"/>
                <a:ea typeface="华文细黑" panose="02010600040101010101" pitchFamily="2" charset="-122"/>
              </a:defRPr>
            </a:lvl2pPr>
            <a:lvl3pPr marL="1523365" indent="-304800">
              <a:buFont typeface="华文细黑" panose="02010600040101010101" pitchFamily="2" charset="-122"/>
              <a:buChar char="−"/>
              <a:defRPr sz="1400">
                <a:latin typeface="华文细黑" panose="02010600040101010101" pitchFamily="2" charset="-122"/>
                <a:ea typeface="华文细黑" panose="02010600040101010101" pitchFamily="2" charset="-122"/>
              </a:defRPr>
            </a:lvl3pPr>
            <a:lvl4pPr>
              <a:defRPr sz="1200">
                <a:latin typeface="华文细黑" panose="02010600040101010101" pitchFamily="2" charset="-122"/>
                <a:ea typeface="华文细黑" panose="02010600040101010101" pitchFamily="2" charset="-122"/>
              </a:defRPr>
            </a:lvl4pPr>
            <a:lvl5pPr>
              <a:defRPr sz="1200">
                <a:latin typeface="华文细黑" panose="02010600040101010101" pitchFamily="2" charset="-122"/>
                <a:ea typeface="华文细黑" panose="02010600040101010101"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9389" y="189018"/>
            <a:ext cx="1436426" cy="40333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正文页">
    <p:spTree>
      <p:nvGrpSpPr>
        <p:cNvPr id="1" name=""/>
        <p:cNvGrpSpPr/>
        <p:nvPr/>
      </p:nvGrpSpPr>
      <p:grpSpPr>
        <a:xfrm>
          <a:off x="0" y="0"/>
          <a:ext cx="0" cy="0"/>
          <a:chOff x="0" y="0"/>
          <a:chExt cx="0" cy="0"/>
        </a:xfrm>
      </p:grpSpPr>
      <p:sp>
        <p:nvSpPr>
          <p:cNvPr id="22" name="标题 1"/>
          <p:cNvSpPr>
            <a:spLocks noGrp="1"/>
          </p:cNvSpPr>
          <p:nvPr>
            <p:ph type="title" hasCustomPrompt="1"/>
          </p:nvPr>
        </p:nvSpPr>
        <p:spPr>
          <a:xfrm>
            <a:off x="1860884" y="232779"/>
            <a:ext cx="10515600" cy="471069"/>
          </a:xfrm>
          <a:prstGeom prst="rect">
            <a:avLst/>
          </a:prstGeom>
        </p:spPr>
        <p:txBody>
          <a:bodyPr anchor="ctr" anchorCtr="0">
            <a:normAutofit/>
          </a:bodyPr>
          <a:lstStyle>
            <a:lvl1pPr>
              <a:defRPr sz="2200" b="1">
                <a:latin typeface="微软雅黑" panose="020B0503020204020204" pitchFamily="34" charset="-122"/>
                <a:ea typeface="微软雅黑" panose="020B0503020204020204" pitchFamily="34" charset="-122"/>
              </a:defRPr>
            </a:lvl1pPr>
          </a:lstStyle>
          <a:p>
            <a:r>
              <a:rPr lang="zh-CN" altLang="en-US" dirty="0"/>
              <a:t>微软雅黑，</a:t>
            </a:r>
            <a:r>
              <a:rPr lang="en-US" altLang="zh-CN" dirty="0"/>
              <a:t>22</a:t>
            </a:r>
            <a:r>
              <a:rPr lang="zh-CN" altLang="en-US" dirty="0"/>
              <a:t>号，加粗</a:t>
            </a:r>
            <a:endParaRPr lang="zh-CN" altLang="en-US" dirty="0"/>
          </a:p>
        </p:txBody>
      </p:sp>
      <p:grpSp>
        <p:nvGrpSpPr>
          <p:cNvPr id="24" name="组合 23"/>
          <p:cNvGrpSpPr/>
          <p:nvPr userDrawn="1"/>
        </p:nvGrpSpPr>
        <p:grpSpPr>
          <a:xfrm>
            <a:off x="1" y="121083"/>
            <a:ext cx="12192000" cy="751636"/>
            <a:chOff x="-1" y="58366"/>
            <a:chExt cx="12413673" cy="751636"/>
          </a:xfrm>
          <a:solidFill>
            <a:schemeClr val="accent2">
              <a:lumMod val="50000"/>
            </a:schemeClr>
          </a:solidFill>
        </p:grpSpPr>
        <p:sp>
          <p:nvSpPr>
            <p:cNvPr id="26" name="矩形 25"/>
            <p:cNvSpPr/>
            <p:nvPr userDrawn="1"/>
          </p:nvSpPr>
          <p:spPr>
            <a:xfrm>
              <a:off x="-1" y="738002"/>
              <a:ext cx="12413673" cy="72000"/>
            </a:xfrm>
            <a:prstGeom prst="rect">
              <a:avLst/>
            </a:prstGeom>
            <a:solidFill>
              <a:srgbClr val="A00C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27" name="任意多边形: 形状 26"/>
            <p:cNvSpPr/>
            <p:nvPr userDrawn="1"/>
          </p:nvSpPr>
          <p:spPr>
            <a:xfrm>
              <a:off x="0" y="58366"/>
              <a:ext cx="2140539" cy="683135"/>
            </a:xfrm>
            <a:custGeom>
              <a:avLst/>
              <a:gdLst>
                <a:gd name="connsiteX0" fmla="*/ 0 w 2140539"/>
                <a:gd name="connsiteY0" fmla="*/ 0 h 683135"/>
                <a:gd name="connsiteX1" fmla="*/ 1572683 w 2140539"/>
                <a:gd name="connsiteY1" fmla="*/ 0 h 683135"/>
                <a:gd name="connsiteX2" fmla="*/ 1800000 w 2140539"/>
                <a:gd name="connsiteY2" fmla="*/ 208134 h 683135"/>
                <a:gd name="connsiteX3" fmla="*/ 1800000 w 2140539"/>
                <a:gd name="connsiteY3" fmla="*/ 341135 h 683135"/>
                <a:gd name="connsiteX4" fmla="*/ 1800000 w 2140539"/>
                <a:gd name="connsiteY4" fmla="*/ 342000 h 683135"/>
                <a:gd name="connsiteX5" fmla="*/ 1800000 w 2140539"/>
                <a:gd name="connsiteY5" fmla="*/ 462289 h 683135"/>
                <a:gd name="connsiteX6" fmla="*/ 1815760 w 2140539"/>
                <a:gd name="connsiteY6" fmla="*/ 545928 h 683135"/>
                <a:gd name="connsiteX7" fmla="*/ 2007538 w 2140539"/>
                <a:gd name="connsiteY7" fmla="*/ 682127 h 683135"/>
                <a:gd name="connsiteX8" fmla="*/ 2140539 w 2140539"/>
                <a:gd name="connsiteY8" fmla="*/ 682127 h 683135"/>
                <a:gd name="connsiteX9" fmla="*/ 2140539 w 2140539"/>
                <a:gd name="connsiteY9" fmla="*/ 683135 h 683135"/>
                <a:gd name="connsiteX10" fmla="*/ 1800000 w 2140539"/>
                <a:gd name="connsiteY10" fmla="*/ 683135 h 683135"/>
                <a:gd name="connsiteX11" fmla="*/ 1799404 w 2140539"/>
                <a:gd name="connsiteY11" fmla="*/ 683135 h 683135"/>
                <a:gd name="connsiteX12" fmla="*/ 0 w 2140539"/>
                <a:gd name="connsiteY12" fmla="*/ 683135 h 68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539" h="683135">
                  <a:moveTo>
                    <a:pt x="0" y="0"/>
                  </a:moveTo>
                  <a:lnTo>
                    <a:pt x="1572683" y="0"/>
                  </a:lnTo>
                  <a:cubicBezTo>
                    <a:pt x="1698226" y="0"/>
                    <a:pt x="1800000" y="93185"/>
                    <a:pt x="1800000" y="208134"/>
                  </a:cubicBezTo>
                  <a:lnTo>
                    <a:pt x="1800000" y="341135"/>
                  </a:lnTo>
                  <a:lnTo>
                    <a:pt x="1800000" y="342000"/>
                  </a:lnTo>
                  <a:lnTo>
                    <a:pt x="1800000" y="462289"/>
                  </a:lnTo>
                  <a:lnTo>
                    <a:pt x="1815760" y="545928"/>
                  </a:lnTo>
                  <a:cubicBezTo>
                    <a:pt x="1847357" y="625966"/>
                    <a:pt x="1921326" y="682127"/>
                    <a:pt x="2007538" y="682127"/>
                  </a:cubicBezTo>
                  <a:lnTo>
                    <a:pt x="2140539" y="682127"/>
                  </a:lnTo>
                  <a:lnTo>
                    <a:pt x="2140539" y="683135"/>
                  </a:lnTo>
                  <a:lnTo>
                    <a:pt x="1800000" y="683135"/>
                  </a:lnTo>
                  <a:lnTo>
                    <a:pt x="1799404" y="683135"/>
                  </a:lnTo>
                  <a:lnTo>
                    <a:pt x="0" y="683135"/>
                  </a:lnTo>
                  <a:close/>
                </a:path>
              </a:pathLst>
            </a:custGeom>
            <a:solidFill>
              <a:srgbClr val="A00C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28" name="内容占位符 2"/>
          <p:cNvSpPr>
            <a:spLocks noGrp="1"/>
          </p:cNvSpPr>
          <p:nvPr>
            <p:ph sz="quarter" idx="11" hasCustomPrompt="1"/>
          </p:nvPr>
        </p:nvSpPr>
        <p:spPr>
          <a:xfrm>
            <a:off x="195884" y="202406"/>
            <a:ext cx="1575134" cy="280987"/>
          </a:xfrm>
          <a:prstGeom prst="rect">
            <a:avLst/>
          </a:prstGeom>
        </p:spPr>
        <p:txBody>
          <a:bodyPr/>
          <a:lstStyle>
            <a:lvl1pPr marL="0" indent="0">
              <a:buNone/>
              <a:defRPr sz="1800">
                <a:solidFill>
                  <a:schemeClr val="bg1"/>
                </a:solidFill>
                <a:latin typeface="微软雅黑" panose="020B0503020204020204" pitchFamily="34" charset="-122"/>
                <a:ea typeface="微软雅黑" panose="020B0503020204020204" pitchFamily="34" charset="-122"/>
              </a:defRPr>
            </a:lvl1pPr>
          </a:lstStyle>
          <a:p>
            <a:pPr lvl="0"/>
            <a:r>
              <a:rPr lang="zh-CN" altLang="en-US" dirty="0"/>
              <a:t>一、</a:t>
            </a:r>
            <a:r>
              <a:rPr lang="en-US" altLang="zh-CN" dirty="0"/>
              <a:t>XX</a:t>
            </a:r>
            <a:endParaRPr lang="zh-CN" altLang="en-US" dirty="0"/>
          </a:p>
        </p:txBody>
      </p:sp>
      <p:sp>
        <p:nvSpPr>
          <p:cNvPr id="29" name="内容占位符 2"/>
          <p:cNvSpPr>
            <a:spLocks noGrp="1"/>
          </p:cNvSpPr>
          <p:nvPr>
            <p:ph sz="quarter" idx="12" hasCustomPrompt="1"/>
          </p:nvPr>
        </p:nvSpPr>
        <p:spPr>
          <a:xfrm>
            <a:off x="69989" y="540330"/>
            <a:ext cx="1575134" cy="280987"/>
          </a:xfrm>
          <a:prstGeom prst="rect">
            <a:avLst/>
          </a:prstGeom>
        </p:spPr>
        <p:txBody>
          <a:bodyPr/>
          <a:lstStyle>
            <a:lvl1pPr marL="0" indent="0">
              <a:buNone/>
              <a:defRPr sz="1800">
                <a:solidFill>
                  <a:schemeClr val="bg1"/>
                </a:solidFill>
                <a:latin typeface="微软雅黑" panose="020B0503020204020204" pitchFamily="34" charset="-122"/>
                <a:ea typeface="微软雅黑" panose="020B0503020204020204" pitchFamily="34" charset="-122"/>
              </a:defRPr>
            </a:lvl1pPr>
          </a:lstStyle>
          <a:p>
            <a:pPr lvl="0"/>
            <a:r>
              <a:rPr lang="zh-CN" altLang="en-US" dirty="0"/>
              <a:t>（一）</a:t>
            </a:r>
            <a:r>
              <a:rPr lang="en-US" altLang="zh-CN" dirty="0"/>
              <a:t>XX</a:t>
            </a:r>
            <a:endParaRPr lang="zh-CN" altLang="en-US" dirty="0"/>
          </a:p>
        </p:txBody>
      </p:sp>
      <p:sp>
        <p:nvSpPr>
          <p:cNvPr id="2" name="文本框 1"/>
          <p:cNvSpPr txBox="1"/>
          <p:nvPr userDrawn="1"/>
        </p:nvSpPr>
        <p:spPr>
          <a:xfrm>
            <a:off x="11323177" y="6611779"/>
            <a:ext cx="786213"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fld id="{A3F39EB6-EDE0-499A-96CA-3EAAC7A3634A}" type="slidenum">
              <a:rPr kumimoji="0" lang="zh-CN" altLang="en-US" sz="1000" b="0" i="0" u="none" strike="noStrike" kern="1200" cap="none" spc="0" normalizeH="0" baseline="0" noProof="0" smtClean="0">
                <a:ln>
                  <a:noFill/>
                </a:ln>
                <a:solidFill>
                  <a:schemeClr val="bg1">
                    <a:lumMod val="50000"/>
                  </a:schemeClr>
                </a:solidFill>
                <a:effectLst/>
                <a:uLnTx/>
                <a:uFillTx/>
                <a:latin typeface="+mn-lt"/>
                <a:ea typeface="+mn-ea"/>
                <a:cs typeface="+mn-cs"/>
              </a:rPr>
            </a:fld>
            <a:endParaRPr kumimoji="0" lang="zh-CN" altLang="en-US" sz="1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37361" y="4906"/>
            <a:ext cx="8696671" cy="676131"/>
          </a:xfrm>
        </p:spPr>
        <p:txBody>
          <a:bodyPr>
            <a:normAutofit/>
          </a:bodyPr>
          <a:lstStyle>
            <a:lvl1pPr>
              <a:defRPr sz="24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26510" y="917022"/>
            <a:ext cx="11340000" cy="5555049"/>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4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cxnSp>
        <p:nvCxnSpPr>
          <p:cNvPr id="11" name="直接连接符 10"/>
          <p:cNvCxnSpPr/>
          <p:nvPr userDrawn="1"/>
        </p:nvCxnSpPr>
        <p:spPr>
          <a:xfrm>
            <a:off x="426510" y="6596570"/>
            <a:ext cx="4284000" cy="0"/>
          </a:xfrm>
          <a:prstGeom prst="line">
            <a:avLst/>
          </a:prstGeom>
          <a:ln w="38100">
            <a:solidFill>
              <a:srgbClr val="A00C0C"/>
            </a:solidFill>
          </a:ln>
        </p:spPr>
        <p:style>
          <a:lnRef idx="1">
            <a:schemeClr val="accent1"/>
          </a:lnRef>
          <a:fillRef idx="0">
            <a:schemeClr val="accent1"/>
          </a:fillRef>
          <a:effectRef idx="0">
            <a:schemeClr val="accent1"/>
          </a:effectRef>
          <a:fontRef idx="minor">
            <a:schemeClr val="tx1"/>
          </a:fontRef>
        </p:style>
      </p:cxnSp>
      <p:sp>
        <p:nvSpPr>
          <p:cNvPr id="12" name="灯片编号占位符 5"/>
          <p:cNvSpPr>
            <a:spLocks noGrp="1"/>
          </p:cNvSpPr>
          <p:nvPr userDrawn="1"/>
        </p:nvSpPr>
        <p:spPr>
          <a:xfrm>
            <a:off x="9435738" y="6409873"/>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D9AC13-F4CD-4C97-9F71-4FF53B1B5180}" type="slidenum">
              <a:rPr lang="zh-CN" altLang="en-US" smtClean="0"/>
            </a:fld>
            <a:endParaRPr lang="zh-CN" altLang="en-US"/>
          </a:p>
        </p:txBody>
      </p:sp>
      <p:sp>
        <p:nvSpPr>
          <p:cNvPr id="13" name="TextBox 6"/>
          <p:cNvSpPr txBox="1"/>
          <p:nvPr userDrawn="1"/>
        </p:nvSpPr>
        <p:spPr>
          <a:xfrm>
            <a:off x="4869863" y="6423158"/>
            <a:ext cx="2441694"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FF0000"/>
                </a:solidFill>
                <a:latin typeface="微软雅黑" panose="020B0503020204020204" pitchFamily="34" charset="-122"/>
                <a:ea typeface="微软雅黑" panose="020B0503020204020204" pitchFamily="34" charset="-122"/>
              </a:rPr>
              <a:t>综合智能信息服务运营商</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cxnSp>
        <p:nvCxnSpPr>
          <p:cNvPr id="14" name="直接连接符 13"/>
          <p:cNvCxnSpPr/>
          <p:nvPr userDrawn="1"/>
        </p:nvCxnSpPr>
        <p:spPr>
          <a:xfrm>
            <a:off x="7482510" y="6596570"/>
            <a:ext cx="4284000" cy="0"/>
          </a:xfrm>
          <a:prstGeom prst="line">
            <a:avLst/>
          </a:prstGeom>
          <a:ln w="38100">
            <a:solidFill>
              <a:srgbClr val="A00C0C"/>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0" y="4906"/>
            <a:ext cx="12192000" cy="751636"/>
            <a:chOff x="-1" y="58366"/>
            <a:chExt cx="12413673" cy="751636"/>
          </a:xfrm>
          <a:solidFill>
            <a:schemeClr val="accent2">
              <a:lumMod val="50000"/>
            </a:schemeClr>
          </a:solidFill>
        </p:grpSpPr>
        <p:sp>
          <p:nvSpPr>
            <p:cNvPr id="18" name="矩形 17"/>
            <p:cNvSpPr/>
            <p:nvPr userDrawn="1"/>
          </p:nvSpPr>
          <p:spPr>
            <a:xfrm>
              <a:off x="-1" y="738002"/>
              <a:ext cx="12413673" cy="72000"/>
            </a:xfrm>
            <a:prstGeom prst="rect">
              <a:avLst/>
            </a:prstGeom>
            <a:solidFill>
              <a:srgbClr val="A00C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9" name="任意多边形: 形状 18"/>
            <p:cNvSpPr/>
            <p:nvPr userDrawn="1"/>
          </p:nvSpPr>
          <p:spPr>
            <a:xfrm>
              <a:off x="0" y="58366"/>
              <a:ext cx="2140539" cy="683135"/>
            </a:xfrm>
            <a:custGeom>
              <a:avLst/>
              <a:gdLst>
                <a:gd name="connsiteX0" fmla="*/ 0 w 2140539"/>
                <a:gd name="connsiteY0" fmla="*/ 0 h 683135"/>
                <a:gd name="connsiteX1" fmla="*/ 1572683 w 2140539"/>
                <a:gd name="connsiteY1" fmla="*/ 0 h 683135"/>
                <a:gd name="connsiteX2" fmla="*/ 1800000 w 2140539"/>
                <a:gd name="connsiteY2" fmla="*/ 208134 h 683135"/>
                <a:gd name="connsiteX3" fmla="*/ 1800000 w 2140539"/>
                <a:gd name="connsiteY3" fmla="*/ 341135 h 683135"/>
                <a:gd name="connsiteX4" fmla="*/ 1800000 w 2140539"/>
                <a:gd name="connsiteY4" fmla="*/ 342000 h 683135"/>
                <a:gd name="connsiteX5" fmla="*/ 1800000 w 2140539"/>
                <a:gd name="connsiteY5" fmla="*/ 462289 h 683135"/>
                <a:gd name="connsiteX6" fmla="*/ 1815760 w 2140539"/>
                <a:gd name="connsiteY6" fmla="*/ 545928 h 683135"/>
                <a:gd name="connsiteX7" fmla="*/ 2007538 w 2140539"/>
                <a:gd name="connsiteY7" fmla="*/ 682127 h 683135"/>
                <a:gd name="connsiteX8" fmla="*/ 2140539 w 2140539"/>
                <a:gd name="connsiteY8" fmla="*/ 682127 h 683135"/>
                <a:gd name="connsiteX9" fmla="*/ 2140539 w 2140539"/>
                <a:gd name="connsiteY9" fmla="*/ 683135 h 683135"/>
                <a:gd name="connsiteX10" fmla="*/ 1800000 w 2140539"/>
                <a:gd name="connsiteY10" fmla="*/ 683135 h 683135"/>
                <a:gd name="connsiteX11" fmla="*/ 1799404 w 2140539"/>
                <a:gd name="connsiteY11" fmla="*/ 683135 h 683135"/>
                <a:gd name="connsiteX12" fmla="*/ 0 w 2140539"/>
                <a:gd name="connsiteY12" fmla="*/ 683135 h 68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0539" h="683135">
                  <a:moveTo>
                    <a:pt x="0" y="0"/>
                  </a:moveTo>
                  <a:lnTo>
                    <a:pt x="1572683" y="0"/>
                  </a:lnTo>
                  <a:cubicBezTo>
                    <a:pt x="1698226" y="0"/>
                    <a:pt x="1800000" y="93185"/>
                    <a:pt x="1800000" y="208134"/>
                  </a:cubicBezTo>
                  <a:lnTo>
                    <a:pt x="1800000" y="341135"/>
                  </a:lnTo>
                  <a:lnTo>
                    <a:pt x="1800000" y="342000"/>
                  </a:lnTo>
                  <a:lnTo>
                    <a:pt x="1800000" y="462289"/>
                  </a:lnTo>
                  <a:lnTo>
                    <a:pt x="1815760" y="545928"/>
                  </a:lnTo>
                  <a:cubicBezTo>
                    <a:pt x="1847357" y="625966"/>
                    <a:pt x="1921326" y="682127"/>
                    <a:pt x="2007538" y="682127"/>
                  </a:cubicBezTo>
                  <a:lnTo>
                    <a:pt x="2140539" y="682127"/>
                  </a:lnTo>
                  <a:lnTo>
                    <a:pt x="2140539" y="683135"/>
                  </a:lnTo>
                  <a:lnTo>
                    <a:pt x="1800000" y="683135"/>
                  </a:lnTo>
                  <a:lnTo>
                    <a:pt x="1799404" y="683135"/>
                  </a:lnTo>
                  <a:lnTo>
                    <a:pt x="0" y="683135"/>
                  </a:lnTo>
                  <a:close/>
                </a:path>
              </a:pathLst>
            </a:custGeom>
            <a:solidFill>
              <a:srgbClr val="A00C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20" name="图片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685" y="53897"/>
            <a:ext cx="1744906" cy="578147"/>
          </a:xfrm>
          <a:prstGeom prst="rect">
            <a:avLst/>
          </a:prstGeom>
        </p:spPr>
      </p:pic>
      <p:sp>
        <p:nvSpPr>
          <p:cNvPr id="24" name="文本占位符 23"/>
          <p:cNvSpPr>
            <a:spLocks noGrp="1"/>
          </p:cNvSpPr>
          <p:nvPr>
            <p:ph type="body" sz="quarter" idx="10" hasCustomPrompt="1"/>
          </p:nvPr>
        </p:nvSpPr>
        <p:spPr>
          <a:xfrm>
            <a:off x="6523" y="1"/>
            <a:ext cx="1724299" cy="676131"/>
          </a:xfrm>
        </p:spPr>
        <p:txBody>
          <a:bodyPr>
            <a:normAutofit/>
          </a:bodyPr>
          <a:lstStyle>
            <a:lvl1pPr marL="0" indent="0">
              <a:buFontTx/>
              <a:buNone/>
              <a:defRPr sz="2000">
                <a:solidFill>
                  <a:schemeClr val="bg1"/>
                </a:solidFill>
                <a:latin typeface="微软雅黑" panose="020B0503020204020204" pitchFamily="34" charset="-122"/>
                <a:ea typeface="微软雅黑" panose="020B0503020204020204" pitchFamily="34" charset="-122"/>
              </a:defRPr>
            </a:lvl1pPr>
          </a:lstStyle>
          <a:p>
            <a:pPr lvl="0"/>
            <a:r>
              <a:rPr lang="zh-CN" altLang="en-US" dirty="0"/>
              <a:t>标题</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AAC6E1F-4729-4765-B132-71C1BB9F3F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CC3D92-BF50-4D9E-9CF0-0E19601673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AAC6E1F-4729-4765-B132-71C1BB9F3F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CC3D92-BF50-4D9E-9CF0-0E19601673D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AAC6E1F-4729-4765-B132-71C1BB9F3F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CC3D92-BF50-4D9E-9CF0-0E19601673D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AAC6E1F-4729-4765-B132-71C1BB9F3F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CC3D92-BF50-4D9E-9CF0-0E19601673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b="-372"/>
          <a:stretch>
            <a:fillRect/>
          </a:stretch>
        </p:blipFill>
        <p:spPr>
          <a:xfrm>
            <a:off x="6605285" y="2761531"/>
            <a:ext cx="5586715" cy="4110537"/>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969" y="173998"/>
            <a:ext cx="1973081" cy="860757"/>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6445" y="309282"/>
            <a:ext cx="1744906" cy="578147"/>
          </a:xfrm>
          <a:prstGeom prst="rect">
            <a:avLst/>
          </a:prstGeom>
        </p:spPr>
      </p:pic>
      <p:cxnSp>
        <p:nvCxnSpPr>
          <p:cNvPr id="8" name="直接连接符 7"/>
          <p:cNvCxnSpPr/>
          <p:nvPr userDrawn="1"/>
        </p:nvCxnSpPr>
        <p:spPr>
          <a:xfrm>
            <a:off x="2706444" y="173998"/>
            <a:ext cx="0" cy="852697"/>
          </a:xfrm>
          <a:prstGeom prst="line">
            <a:avLst/>
          </a:prstGeom>
          <a:ln w="12700">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userDrawn="1"/>
        </p:nvCxnSpPr>
        <p:spPr>
          <a:xfrm flipH="1">
            <a:off x="1832748" y="4315328"/>
            <a:ext cx="85278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1832748" y="2930357"/>
            <a:ext cx="85278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4214405" y="4510434"/>
            <a:ext cx="3764547" cy="458908"/>
          </a:xfrm>
          <a:prstGeom prst="rect">
            <a:avLst/>
          </a:prstGeom>
          <a:noFill/>
        </p:spPr>
        <p:txBody>
          <a:bodyPr wrap="square" rtlCol="0">
            <a:spAutoFit/>
          </a:bodyPr>
          <a:lstStyle/>
          <a:p>
            <a:pPr algn="ctr">
              <a:lnSpc>
                <a:spcPct val="150000"/>
              </a:lnSpc>
            </a:pPr>
            <a:r>
              <a:rPr lang="en-US" altLang="zh-CN" b="1" u="sng" baseline="0" dirty="0">
                <a:solidFill>
                  <a:srgbClr val="0070C0"/>
                </a:solidFill>
                <a:latin typeface="微软雅黑" panose="020B0503020204020204" pitchFamily="34" charset="-122"/>
                <a:ea typeface="微软雅黑" panose="020B0503020204020204" pitchFamily="34" charset="-122"/>
              </a:rPr>
              <a:t>https://www.ctyun.cn</a:t>
            </a:r>
            <a:endParaRPr lang="en-US" altLang="zh-CN" b="1" u="sng" baseline="0" dirty="0">
              <a:solidFill>
                <a:srgbClr val="0070C0"/>
              </a:solidFill>
              <a:latin typeface="微软雅黑" panose="020B0503020204020204" pitchFamily="34" charset="-122"/>
              <a:ea typeface="微软雅黑" panose="020B0503020204020204" pitchFamily="34" charset="-122"/>
            </a:endParaRPr>
          </a:p>
        </p:txBody>
      </p:sp>
      <p:sp>
        <p:nvSpPr>
          <p:cNvPr id="12" name="文本框 11"/>
          <p:cNvSpPr txBox="1"/>
          <p:nvPr userDrawn="1"/>
        </p:nvSpPr>
        <p:spPr>
          <a:xfrm>
            <a:off x="3037984" y="3232595"/>
            <a:ext cx="6117389" cy="830997"/>
          </a:xfrm>
          <a:prstGeom prst="rect">
            <a:avLst/>
          </a:prstGeom>
          <a:noFill/>
        </p:spPr>
        <p:txBody>
          <a:bodyPr wrap="square" rtlCol="0">
            <a:spAutoFit/>
          </a:bodyPr>
          <a:lstStyle/>
          <a:p>
            <a:pPr algn="ctr"/>
            <a:r>
              <a:rPr lang="zh-CN" altLang="en-US" sz="4800" b="1" dirty="0">
                <a:solidFill>
                  <a:srgbClr val="C00000"/>
                </a:solidFill>
                <a:latin typeface="微软雅黑" panose="020B0503020204020204" pitchFamily="34" charset="-122"/>
                <a:ea typeface="微软雅黑" panose="020B0503020204020204" pitchFamily="34" charset="-122"/>
              </a:rPr>
              <a:t>谢谢！</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AAC6E1F-4729-4765-B132-71C1BB9F3F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CC3D92-BF50-4D9E-9CF0-0E19601673D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AAC6E1F-4729-4765-B132-71C1BB9F3F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CC3D92-BF50-4D9E-9CF0-0E19601673D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C6E1F-4729-4765-B132-71C1BB9F3F6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C3D92-BF50-4D9E-9CF0-0E19601673D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6.png"/><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32.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image" Target="../media/image35.sv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3.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6" Type="http://schemas.openxmlformats.org/officeDocument/2006/relationships/slideLayout" Target="../slideLayouts/slideLayout13.xml"/><Relationship Id="rId35" Type="http://schemas.openxmlformats.org/officeDocument/2006/relationships/tags" Target="../tags/tag37.xml"/><Relationship Id="rId34" Type="http://schemas.openxmlformats.org/officeDocument/2006/relationships/tags" Target="../tags/tag36.xml"/><Relationship Id="rId33" Type="http://schemas.openxmlformats.org/officeDocument/2006/relationships/tags" Target="../tags/tag35.xml"/><Relationship Id="rId32" Type="http://schemas.openxmlformats.org/officeDocument/2006/relationships/tags" Target="../tags/tag34.xml"/><Relationship Id="rId31" Type="http://schemas.openxmlformats.org/officeDocument/2006/relationships/tags" Target="../tags/tag33.xml"/><Relationship Id="rId30" Type="http://schemas.openxmlformats.org/officeDocument/2006/relationships/tags" Target="../tags/tag32.xml"/><Relationship Id="rId3" Type="http://schemas.openxmlformats.org/officeDocument/2006/relationships/tags" Target="../tags/tag5.xml"/><Relationship Id="rId29" Type="http://schemas.openxmlformats.org/officeDocument/2006/relationships/tags" Target="../tags/tag31.xml"/><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clrChange>
              <a:clrFrom>
                <a:srgbClr val="FFFFFF"/>
              </a:clrFrom>
              <a:clrTo>
                <a:srgbClr val="FFFFFF">
                  <a:alpha val="0"/>
                </a:srgbClr>
              </a:clrTo>
            </a:clrChange>
          </a:blip>
          <a:stretch>
            <a:fillRect/>
          </a:stretch>
        </p:blipFill>
        <p:spPr>
          <a:xfrm>
            <a:off x="0" y="4090858"/>
            <a:ext cx="5092962" cy="2775093"/>
          </a:xfrm>
          <a:prstGeom prst="rect">
            <a:avLst/>
          </a:prstGeom>
        </p:spPr>
      </p:pic>
      <p:cxnSp>
        <p:nvCxnSpPr>
          <p:cNvPr id="15" name="直接连接符 14"/>
          <p:cNvCxnSpPr/>
          <p:nvPr/>
        </p:nvCxnSpPr>
        <p:spPr>
          <a:xfrm>
            <a:off x="1777650" y="4010891"/>
            <a:ext cx="8692816"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
        <p:nvSpPr>
          <p:cNvPr id="19" name="文本框 18"/>
          <p:cNvSpPr txBox="1"/>
          <p:nvPr/>
        </p:nvSpPr>
        <p:spPr>
          <a:xfrm>
            <a:off x="2154344" y="2016400"/>
            <a:ext cx="8096999" cy="1841914"/>
          </a:xfrm>
          <a:prstGeom prst="rect">
            <a:avLst/>
          </a:prstGeom>
          <a:noFill/>
        </p:spPr>
        <p:txBody>
          <a:bodyPr wrap="square">
            <a:spAutoFit/>
          </a:bodyPr>
          <a:lstStyle/>
          <a:p>
            <a:pPr algn="ctr">
              <a:lnSpc>
                <a:spcPct val="150000"/>
              </a:lnSpc>
            </a:pPr>
            <a:r>
              <a:rPr kumimoji="1" lang="zh-CN" altLang="en-US" sz="4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宁东智算</a:t>
            </a:r>
            <a:r>
              <a:rPr kumimoji="1" lang="zh-CN" altLang="en-US" sz="40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云 为</a:t>
            </a:r>
            <a:r>
              <a:rPr kumimoji="1" lang="zh-CN" altLang="en-US" sz="4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工业数字化转型发展提供“强引擎”</a:t>
            </a:r>
            <a:endParaRPr lang="zh-CN" altLang="en-US" dirty="0"/>
          </a:p>
        </p:txBody>
      </p:sp>
      <p:grpSp>
        <p:nvGrpSpPr>
          <p:cNvPr id="13" name="组合 12"/>
          <p:cNvGrpSpPr/>
          <p:nvPr/>
        </p:nvGrpSpPr>
        <p:grpSpPr>
          <a:xfrm>
            <a:off x="575337" y="433958"/>
            <a:ext cx="1342021" cy="524509"/>
            <a:chOff x="575337" y="433958"/>
            <a:chExt cx="1342021" cy="524509"/>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37" y="433958"/>
              <a:ext cx="1202313" cy="524509"/>
            </a:xfrm>
            <a:prstGeom prst="rect">
              <a:avLst/>
            </a:prstGeom>
          </p:spPr>
        </p:pic>
        <p:cxnSp>
          <p:nvCxnSpPr>
            <p:cNvPr id="17" name="直接连接符 16"/>
            <p:cNvCxnSpPr/>
            <p:nvPr/>
          </p:nvCxnSpPr>
          <p:spPr>
            <a:xfrm>
              <a:off x="1917358" y="493573"/>
              <a:ext cx="0" cy="374691"/>
            </a:xfrm>
            <a:prstGeom prst="line">
              <a:avLst/>
            </a:prstGeom>
            <a:ln>
              <a:solidFill>
                <a:srgbClr val="C1C0C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GPU</a:t>
            </a:r>
            <a:r>
              <a:rPr lang="zh-CN" altLang="en-US" dirty="0" smtClean="0"/>
              <a:t>裸金属</a:t>
            </a:r>
            <a:endParaRPr lang="zh-CN" altLang="en-US" dirty="0"/>
          </a:p>
        </p:txBody>
      </p:sp>
      <p:sp>
        <p:nvSpPr>
          <p:cNvPr id="3" name="AutoShape 17"/>
          <p:cNvSpPr/>
          <p:nvPr/>
        </p:nvSpPr>
        <p:spPr bwMode="auto">
          <a:xfrm>
            <a:off x="465798" y="991729"/>
            <a:ext cx="11326151" cy="139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矩形 3"/>
          <p:cNvSpPr/>
          <p:nvPr/>
        </p:nvSpPr>
        <p:spPr>
          <a:xfrm>
            <a:off x="619058" y="1096188"/>
            <a:ext cx="10993822" cy="1200329"/>
          </a:xfrm>
          <a:prstGeom prst="rect">
            <a:avLst/>
          </a:prstGeom>
        </p:spPr>
        <p:txBody>
          <a:bodyPr wrap="square">
            <a:spAutoFit/>
          </a:bodyPr>
          <a:lstStyle/>
          <a:p>
            <a:pPr marL="174625" indent="-174625">
              <a:lnSpc>
                <a:spcPct val="150000"/>
              </a:lnSpc>
              <a:spcBef>
                <a:spcPts val="300"/>
              </a:spcBef>
              <a:spcAft>
                <a:spcPts val="300"/>
              </a:spcAft>
              <a:buClr>
                <a:srgbClr val="C00000"/>
              </a:buClr>
              <a:buSzPct val="80000"/>
              <a:buFont typeface="Wingdings" panose="05000000000000000000" pitchFamily="2" charset="2"/>
              <a:buChar char="n"/>
            </a:pPr>
            <a:r>
              <a:rPr lang="en-US" altLang="zh-CN" sz="1600" b="1" dirty="0" smtClean="0">
                <a:solidFill>
                  <a:schemeClr val="bg1"/>
                </a:solidFill>
                <a:latin typeface="微软雅黑" panose="020B0503020204020204" pitchFamily="34" charset="-122"/>
                <a:ea typeface="微软雅黑" panose="020B0503020204020204" pitchFamily="34" charset="-122"/>
              </a:rPr>
              <a:t>GPU</a:t>
            </a:r>
            <a:r>
              <a:rPr lang="zh-CN" altLang="en-US" sz="1600" b="1" dirty="0" smtClean="0">
                <a:solidFill>
                  <a:schemeClr val="bg1"/>
                </a:solidFill>
                <a:latin typeface="微软雅黑" panose="020B0503020204020204" pitchFamily="34" charset="-122"/>
                <a:ea typeface="微软雅黑" panose="020B0503020204020204" pitchFamily="34" charset="-122"/>
              </a:rPr>
              <a:t>裸</a:t>
            </a:r>
            <a:r>
              <a:rPr lang="zh-CN" altLang="en-US" sz="1600" b="1" dirty="0">
                <a:solidFill>
                  <a:schemeClr val="bg1"/>
                </a:solidFill>
                <a:latin typeface="微软雅黑" panose="020B0503020204020204" pitchFamily="34" charset="-122"/>
                <a:ea typeface="微软雅黑" panose="020B0503020204020204" pitchFamily="34" charset="-122"/>
              </a:rPr>
              <a:t>金属</a:t>
            </a:r>
            <a:r>
              <a:rPr lang="zh-CN" altLang="en-US" sz="1600" b="1" dirty="0" smtClean="0">
                <a:solidFill>
                  <a:schemeClr val="bg1"/>
                </a:solidFill>
                <a:latin typeface="微软雅黑" panose="020B0503020204020204" pitchFamily="34" charset="-122"/>
                <a:ea typeface="微软雅黑" panose="020B0503020204020204" pitchFamily="34" charset="-122"/>
              </a:rPr>
              <a:t>服务器（</a:t>
            </a:r>
            <a:r>
              <a:rPr lang="en-US" altLang="zh-CN" sz="1600" b="1" dirty="0" smtClean="0">
                <a:solidFill>
                  <a:schemeClr val="bg1"/>
                </a:solidFill>
                <a:latin typeface="微软雅黑" panose="020B0503020204020204" pitchFamily="34" charset="-122"/>
                <a:ea typeface="微软雅黑" panose="020B0503020204020204" pitchFamily="34" charset="-122"/>
              </a:rPr>
              <a:t>Bare </a:t>
            </a:r>
            <a:r>
              <a:rPr lang="en-US" altLang="zh-CN" sz="1600" b="1" dirty="0">
                <a:solidFill>
                  <a:schemeClr val="bg1"/>
                </a:solidFill>
                <a:latin typeface="微软雅黑" panose="020B0503020204020204" pitchFamily="34" charset="-122"/>
                <a:ea typeface="微软雅黑" panose="020B0503020204020204" pitchFamily="34" charset="-122"/>
              </a:rPr>
              <a:t>Metal Server, </a:t>
            </a:r>
            <a:r>
              <a:rPr lang="en-US" altLang="zh-CN" sz="1600" b="1" dirty="0" smtClean="0">
                <a:solidFill>
                  <a:schemeClr val="bg1"/>
                </a:solidFill>
                <a:latin typeface="微软雅黑" panose="020B0503020204020204" pitchFamily="34" charset="-122"/>
                <a:ea typeface="微软雅黑" panose="020B0503020204020204" pitchFamily="34" charset="-122"/>
              </a:rPr>
              <a:t>BMS</a:t>
            </a:r>
            <a:r>
              <a:rPr lang="zh-CN" altLang="en-US" sz="1600" b="1" dirty="0" smtClean="0">
                <a:solidFill>
                  <a:schemeClr val="bg1"/>
                </a:solidFill>
                <a:latin typeface="微软雅黑" panose="020B0503020204020204" pitchFamily="34" charset="-122"/>
                <a:ea typeface="微软雅黑" panose="020B0503020204020204" pitchFamily="34" charset="-122"/>
              </a:rPr>
              <a:t>）兼具</a:t>
            </a:r>
            <a:r>
              <a:rPr lang="zh-CN" altLang="en-US" sz="1600" b="1" dirty="0">
                <a:solidFill>
                  <a:schemeClr val="bg1"/>
                </a:solidFill>
                <a:latin typeface="微软雅黑" panose="020B0503020204020204" pitchFamily="34" charset="-122"/>
                <a:ea typeface="微软雅黑" panose="020B0503020204020204" pitchFamily="34" charset="-122"/>
              </a:rPr>
              <a:t>云主机的灵活弹性、物理机的稳定，提供算力强劲的计算类服务</a:t>
            </a:r>
            <a:r>
              <a:rPr lang="zh-CN" altLang="en-US" sz="1600" b="1" dirty="0" smtClean="0">
                <a:solidFill>
                  <a:schemeClr val="bg1"/>
                </a:solidFill>
                <a:latin typeface="微软雅黑" panose="020B0503020204020204" pitchFamily="34" charset="-122"/>
                <a:ea typeface="微软雅黑" panose="020B0503020204020204" pitchFamily="34" charset="-122"/>
              </a:rPr>
              <a:t>，为</a:t>
            </a:r>
            <a:r>
              <a:rPr lang="zh-CN" altLang="en-US" sz="1600" b="1" dirty="0">
                <a:solidFill>
                  <a:schemeClr val="bg1"/>
                </a:solidFill>
                <a:latin typeface="微软雅黑" panose="020B0503020204020204" pitchFamily="34" charset="-122"/>
                <a:ea typeface="微软雅黑" panose="020B0503020204020204" pitchFamily="34" charset="-122"/>
              </a:rPr>
              <a:t>用户</a:t>
            </a:r>
            <a:r>
              <a:rPr lang="zh-CN" altLang="en-US" sz="1600" b="1" dirty="0" smtClean="0">
                <a:solidFill>
                  <a:schemeClr val="bg1"/>
                </a:solidFill>
                <a:latin typeface="微软雅黑" panose="020B0503020204020204" pitchFamily="34" charset="-122"/>
                <a:ea typeface="微软雅黑" panose="020B0503020204020204" pitchFamily="34" charset="-122"/>
              </a:rPr>
              <a:t>提供</a:t>
            </a:r>
            <a:r>
              <a:rPr lang="zh-CN" altLang="en-US" sz="1600" b="1" dirty="0">
                <a:solidFill>
                  <a:schemeClr val="bg1"/>
                </a:solidFill>
                <a:latin typeface="微软雅黑" panose="020B0503020204020204" pitchFamily="34" charset="-122"/>
                <a:ea typeface="微软雅黑" panose="020B0503020204020204" pitchFamily="34" charset="-122"/>
              </a:rPr>
              <a:t>专属的云上物理服务器，</a:t>
            </a:r>
            <a:r>
              <a:rPr lang="zh-CN" altLang="en-US" sz="1600" b="1" dirty="0" smtClean="0">
                <a:solidFill>
                  <a:schemeClr val="bg1"/>
                </a:solidFill>
                <a:latin typeface="微软雅黑" panose="020B0503020204020204" pitchFamily="34" charset="-122"/>
                <a:ea typeface="微软雅黑" panose="020B0503020204020204" pitchFamily="34" charset="-122"/>
              </a:rPr>
              <a:t>为</a:t>
            </a:r>
            <a:r>
              <a:rPr lang="en-US" altLang="zh-CN" sz="1600" b="1" dirty="0" smtClean="0">
                <a:solidFill>
                  <a:schemeClr val="bg1"/>
                </a:solidFill>
                <a:latin typeface="微软雅黑" panose="020B0503020204020204" pitchFamily="34" charset="-122"/>
                <a:ea typeface="微软雅黑" panose="020B0503020204020204" pitchFamily="34" charset="-122"/>
              </a:rPr>
              <a:t>AI</a:t>
            </a:r>
            <a:r>
              <a:rPr lang="zh-CN" altLang="en-US" sz="1600" b="1" dirty="0" smtClean="0">
                <a:solidFill>
                  <a:schemeClr val="bg1"/>
                </a:solidFill>
                <a:latin typeface="微软雅黑" panose="020B0503020204020204" pitchFamily="34" charset="-122"/>
                <a:ea typeface="微软雅黑" panose="020B0503020204020204" pitchFamily="34" charset="-122"/>
              </a:rPr>
              <a:t>智算、大</a:t>
            </a:r>
            <a:r>
              <a:rPr lang="zh-CN" altLang="en-US" sz="1600" b="1" dirty="0">
                <a:solidFill>
                  <a:schemeClr val="bg1"/>
                </a:solidFill>
                <a:latin typeface="微软雅黑" panose="020B0503020204020204" pitchFamily="34" charset="-122"/>
                <a:ea typeface="微软雅黑" panose="020B0503020204020204" pitchFamily="34" charset="-122"/>
              </a:rPr>
              <a:t>数据、核心数据库、高性能计算等业务提供服务稳定、数据安全、性能卓越的算力服务。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8439" y="4221480"/>
            <a:ext cx="5420944" cy="239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65800" y="2468880"/>
            <a:ext cx="11326150" cy="4074794"/>
          </a:xfrm>
          <a:prstGeom prst="rect">
            <a:avLst/>
          </a:prstGeom>
          <a:noFill/>
          <a:ln w="12700"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5928361" y="2921855"/>
            <a:ext cx="5863589" cy="3108543"/>
          </a:xfrm>
          <a:prstGeom prst="rect">
            <a:avLst/>
          </a:prstGeom>
        </p:spPr>
        <p:txBody>
          <a:bodyPr wrap="square">
            <a:spAutoFit/>
          </a:bodyPr>
          <a:lstStyle/>
          <a:p>
            <a:r>
              <a:rPr lang="zh-CN" altLang="en-US" sz="1400" b="1" dirty="0">
                <a:latin typeface="微软雅黑" panose="020B0503020204020204" pitchFamily="34" charset="-122"/>
                <a:ea typeface="微软雅黑" panose="020B0503020204020204" pitchFamily="34" charset="-122"/>
              </a:rPr>
              <a:t>安全稳定</a:t>
            </a:r>
            <a:endParaRPr lang="zh-CN" altLang="en-US" sz="1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天翼云物理机提供硬件隔离，确保敏感内存数据在物理主机内保持隔离，避免与其他租户共享计算资源。提供了更高的安全性和隔离性。</a:t>
            </a:r>
            <a:endParaRPr lang="zh-CN" altLang="en-US" sz="1400" dirty="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性能可靠</a:t>
            </a:r>
            <a:endParaRPr lang="zh-CN" altLang="en-US" sz="1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用户可以在无虚拟化层的情况下直接访问物理硬件资源，获得更高的性能和更低的延迟。这使用户可以将自己的操作系统、虚拟化软件和应用程序部署到物理机上，获得与传统物理机相似的性能。</a:t>
            </a:r>
            <a:endParaRPr lang="zh-CN" altLang="en-US" sz="1400" dirty="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高吞吐低时延</a:t>
            </a:r>
            <a:endParaRPr lang="zh-CN" altLang="en-US" sz="1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结合天翼云全新分布式</a:t>
            </a:r>
            <a:r>
              <a:rPr lang="en-US" altLang="zh-CN" sz="1400" dirty="0">
                <a:latin typeface="微软雅黑" panose="020B0503020204020204" pitchFamily="34" charset="-122"/>
                <a:ea typeface="微软雅黑" panose="020B0503020204020204" pitchFamily="34" charset="-122"/>
              </a:rPr>
              <a:t>4.0</a:t>
            </a:r>
            <a:r>
              <a:rPr lang="zh-CN" altLang="en-US" sz="1400" dirty="0">
                <a:latin typeface="微软雅黑" panose="020B0503020204020204" pitchFamily="34" charset="-122"/>
                <a:ea typeface="微软雅黑" panose="020B0503020204020204" pitchFamily="34" charset="-122"/>
              </a:rPr>
              <a:t>架构，基于深度学习智能调度引擎，超大规模部署，云网络访问性能带宽最高可达</a:t>
            </a:r>
            <a:r>
              <a:rPr lang="en-US" altLang="zh-CN" sz="1400" dirty="0">
                <a:latin typeface="微软雅黑" panose="020B0503020204020204" pitchFamily="34" charset="-122"/>
                <a:ea typeface="微软雅黑" panose="020B0503020204020204" pitchFamily="34" charset="-122"/>
              </a:rPr>
              <a:t>50Gbps</a:t>
            </a:r>
            <a:r>
              <a:rPr lang="zh-CN" altLang="en-US" sz="1400" dirty="0">
                <a:latin typeface="微软雅黑" panose="020B0503020204020204" pitchFamily="34" charset="-122"/>
                <a:ea typeface="微软雅黑" panose="020B0503020204020204" pitchFamily="34" charset="-122"/>
              </a:rPr>
              <a:t>，支持高带宽、低时延云存储；满足企业数据库、大数据、容器、</a:t>
            </a:r>
            <a:r>
              <a:rPr lang="en-US" altLang="zh-CN" sz="1400" dirty="0">
                <a:latin typeface="微软雅黑" panose="020B0503020204020204" pitchFamily="34" charset="-122"/>
                <a:ea typeface="微软雅黑" panose="020B0503020204020204" pitchFamily="34" charset="-122"/>
              </a:rPr>
              <a:t>HPC</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等关键业务部署密度和性能诉求</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5" name="矩形 4"/>
          <p:cNvSpPr/>
          <p:nvPr/>
        </p:nvSpPr>
        <p:spPr>
          <a:xfrm>
            <a:off x="715168" y="2615121"/>
            <a:ext cx="5091271" cy="1754326"/>
          </a:xfrm>
          <a:prstGeom prst="rect">
            <a:avLst/>
          </a:prstGeom>
        </p:spPr>
        <p:txBody>
          <a:bodyPr wrap="square">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产品规格：</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路</a:t>
            </a:r>
            <a:r>
              <a:rPr lang="en-US" altLang="zh-CN" dirty="0">
                <a:latin typeface="微软雅黑" panose="020B0503020204020204" pitchFamily="34" charset="-122"/>
                <a:ea typeface="微软雅黑" panose="020B0503020204020204" pitchFamily="34" charset="-122"/>
              </a:rPr>
              <a:t>56</a:t>
            </a:r>
            <a:r>
              <a:rPr lang="zh-CN" altLang="en-US" dirty="0">
                <a:latin typeface="微软雅黑" panose="020B0503020204020204" pitchFamily="34" charset="-122"/>
                <a:ea typeface="微软雅黑" panose="020B0503020204020204" pitchFamily="34" charset="-122"/>
              </a:rPr>
              <a:t>核</a:t>
            </a:r>
            <a:r>
              <a:rPr lang="en-US" altLang="zh-CN" dirty="0">
                <a:latin typeface="微软雅黑" panose="020B0503020204020204" pitchFamily="34" charset="-122"/>
                <a:ea typeface="微软雅黑" panose="020B0503020204020204" pitchFamily="34" charset="-122"/>
              </a:rPr>
              <a:t>intel 6330n\512G</a:t>
            </a:r>
            <a:r>
              <a:rPr lang="zh-CN" altLang="en-US" dirty="0">
                <a:latin typeface="微软雅黑" panose="020B0503020204020204" pitchFamily="34" charset="-122"/>
                <a:ea typeface="微软雅黑" panose="020B0503020204020204" pitchFamily="34" charset="-122"/>
              </a:rPr>
              <a:t>内存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系统盘：</a:t>
            </a:r>
            <a:r>
              <a:rPr lang="en-US" altLang="zh-CN" dirty="0" smtClean="0">
                <a:latin typeface="微软雅黑" panose="020B0503020204020204" pitchFamily="34" charset="-122"/>
                <a:ea typeface="微软雅黑" panose="020B0503020204020204" pitchFamily="34" charset="-122"/>
              </a:rPr>
              <a:t>480GB(SSD)</a:t>
            </a:r>
            <a:r>
              <a:rPr lang="zh-CN" altLang="en-US" dirty="0" smtClean="0">
                <a:latin typeface="微软雅黑" panose="020B0503020204020204" pitchFamily="34" charset="-122"/>
                <a:ea typeface="微软雅黑" panose="020B0503020204020204" pitchFamily="34" charset="-122"/>
              </a:rPr>
              <a:t>数据</a:t>
            </a:r>
            <a:r>
              <a:rPr lang="zh-CN" altLang="en-US" dirty="0">
                <a:latin typeface="微软雅黑" panose="020B0503020204020204" pitchFamily="34" charset="-122"/>
                <a:ea typeface="微软雅黑" panose="020B0503020204020204" pitchFamily="34" charset="-122"/>
              </a:rPr>
              <a:t>盘：</a:t>
            </a:r>
            <a:r>
              <a:rPr lang="en-US" altLang="zh-CN" dirty="0" smtClean="0">
                <a:latin typeface="微软雅黑" panose="020B0503020204020204" pitchFamily="34" charset="-122"/>
                <a:ea typeface="微软雅黑" panose="020B0503020204020204" pitchFamily="34" charset="-122"/>
              </a:rPr>
              <a:t>3276GB(</a:t>
            </a:r>
            <a:r>
              <a:rPr lang="en-US" altLang="zh-CN" dirty="0" err="1" smtClean="0">
                <a:latin typeface="微软雅黑" panose="020B0503020204020204" pitchFamily="34" charset="-122"/>
                <a:ea typeface="微软雅黑" panose="020B0503020204020204" pitchFamily="34" charset="-122"/>
              </a:rPr>
              <a:t>NVMeSSD</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6*T4 </a:t>
            </a:r>
            <a:r>
              <a:rPr lang="zh-CN" altLang="en-US" dirty="0" smtClean="0">
                <a:latin typeface="微软雅黑" panose="020B0503020204020204" pitchFamily="34" charset="-122"/>
                <a:ea typeface="微软雅黑" panose="020B0503020204020204" pitchFamily="34" charset="-122"/>
              </a:rPr>
              <a:t>共</a:t>
            </a:r>
            <a:r>
              <a:rPr lang="en-US" altLang="zh-CN" dirty="0" smtClean="0">
                <a:latin typeface="微软雅黑" panose="020B0503020204020204" pitchFamily="34" charset="-122"/>
                <a:ea typeface="微软雅黑" panose="020B0503020204020204" pitchFamily="34" charset="-122"/>
              </a:rPr>
              <a:t>96G</a:t>
            </a:r>
            <a:r>
              <a:rPr lang="zh-CN" altLang="en-US" dirty="0">
                <a:latin typeface="微软雅黑" panose="020B0503020204020204" pitchFamily="34" charset="-122"/>
                <a:ea typeface="微软雅黑" panose="020B0503020204020204" pitchFamily="34" charset="-122"/>
              </a:rPr>
              <a:t>显存</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7"/>
          <p:cNvSpPr/>
          <p:nvPr/>
        </p:nvSpPr>
        <p:spPr bwMode="auto">
          <a:xfrm>
            <a:off x="465798" y="991729"/>
            <a:ext cx="11065801" cy="139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标题 7"/>
          <p:cNvSpPr>
            <a:spLocks noGrp="1"/>
          </p:cNvSpPr>
          <p:nvPr>
            <p:ph type="title"/>
          </p:nvPr>
        </p:nvSpPr>
        <p:spPr/>
        <p:txBody>
          <a:bodyPr/>
          <a:lstStyle/>
          <a:p>
            <a:r>
              <a:rPr lang="en-US" altLang="zh-CN" dirty="0" smtClean="0"/>
              <a:t>DEEPSEEK</a:t>
            </a:r>
            <a:r>
              <a:rPr lang="zh-CN" altLang="en-US" dirty="0" smtClean="0"/>
              <a:t>接入能力</a:t>
            </a:r>
            <a:endParaRPr lang="zh-CN" altLang="en-US" dirty="0"/>
          </a:p>
        </p:txBody>
      </p:sp>
      <p:sp>
        <p:nvSpPr>
          <p:cNvPr id="10" name="矩形 9"/>
          <p:cNvSpPr/>
          <p:nvPr/>
        </p:nvSpPr>
        <p:spPr>
          <a:xfrm>
            <a:off x="619058" y="1096188"/>
            <a:ext cx="10300843" cy="874407"/>
          </a:xfrm>
          <a:prstGeom prst="rect">
            <a:avLst/>
          </a:prstGeom>
        </p:spPr>
        <p:txBody>
          <a:bodyPr wrap="square">
            <a:spAutoFit/>
          </a:bodyPr>
          <a:lstStyle/>
          <a:p>
            <a:pPr marL="174625" indent="-174625">
              <a:lnSpc>
                <a:spcPct val="150000"/>
              </a:lnSpc>
              <a:spcBef>
                <a:spcPts val="300"/>
              </a:spcBef>
              <a:spcAft>
                <a:spcPts val="300"/>
              </a:spcAft>
              <a:buClr>
                <a:srgbClr val="C00000"/>
              </a:buClr>
              <a:buSzPct val="80000"/>
              <a:buFont typeface="Wingdings" panose="05000000000000000000" pitchFamily="2" charset="2"/>
              <a:buChar char="n"/>
            </a:pPr>
            <a:r>
              <a:rPr lang="zh-CN" altLang="en-US" b="1" dirty="0">
                <a:solidFill>
                  <a:schemeClr val="bg1"/>
                </a:solidFill>
                <a:latin typeface="微软雅黑" panose="020B0503020204020204" pitchFamily="34" charset="-122"/>
                <a:ea typeface="微软雅黑" panose="020B0503020204020204" pitchFamily="34" charset="-122"/>
              </a:rPr>
              <a:t>宁东智算云率先完成了 </a:t>
            </a:r>
            <a:r>
              <a:rPr lang="en-US" altLang="zh-CN" b="1" dirty="0" err="1">
                <a:solidFill>
                  <a:schemeClr val="bg1"/>
                </a:solidFill>
                <a:latin typeface="微软雅黑" panose="020B0503020204020204" pitchFamily="34" charset="-122"/>
                <a:ea typeface="微软雅黑" panose="020B0503020204020204" pitchFamily="34" charset="-122"/>
              </a:rPr>
              <a:t>DeepSeek</a:t>
            </a:r>
            <a:r>
              <a:rPr lang="zh-CN" altLang="en-US" b="1" dirty="0">
                <a:solidFill>
                  <a:schemeClr val="bg1"/>
                </a:solidFill>
                <a:latin typeface="微软雅黑" panose="020B0503020204020204" pitchFamily="34" charset="-122"/>
                <a:ea typeface="微软雅黑" panose="020B0503020204020204" pitchFamily="34" charset="-122"/>
              </a:rPr>
              <a:t>深度推理大模型在宁东工业园的落地，同时提供轻量化、一体化的大模型接入能力和整体解决方案，为大模型在工业领域的落和企业的智能化转型提供了技术支撑</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1" name="Picture 2" descr="C:\Users\苍山\Desktop\42b3f01fed89af4e607b6b872220bf9 拷贝.jpg"/>
          <p:cNvPicPr>
            <a:picLocks noChangeAspect="1" noChangeArrowheads="1"/>
          </p:cNvPicPr>
          <p:nvPr/>
        </p:nvPicPr>
        <p:blipFill rotWithShape="1">
          <a:blip r:embed="rId1">
            <a:extLst>
              <a:ext uri="{28A0092B-C50C-407E-A947-70E740481C1C}">
                <a14:useLocalDpi xmlns:a14="http://schemas.microsoft.com/office/drawing/2010/main" val="0"/>
              </a:ext>
            </a:extLst>
          </a:blip>
          <a:srcRect b="42319"/>
          <a:stretch>
            <a:fillRect/>
          </a:stretch>
        </p:blipFill>
        <p:spPr bwMode="auto">
          <a:xfrm>
            <a:off x="712577" y="2468880"/>
            <a:ext cx="4545224" cy="184543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圆角 34"/>
          <p:cNvSpPr/>
          <p:nvPr>
            <p:custDataLst>
              <p:tags r:id="rId2"/>
            </p:custDataLst>
          </p:nvPr>
        </p:nvSpPr>
        <p:spPr>
          <a:xfrm>
            <a:off x="8726901" y="2612968"/>
            <a:ext cx="2700020" cy="3606165"/>
          </a:xfrm>
          <a:prstGeom prst="roundRect">
            <a:avLst>
              <a:gd name="adj" fmla="val 8537"/>
            </a:avLst>
          </a:prstGeom>
          <a:no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108000" tIns="144000" rIns="36000" rtlCol="0" anchor="t"/>
          <a:lstStyle/>
          <a:p>
            <a:pPr>
              <a:lnSpc>
                <a:spcPct val="130000"/>
              </a:lnSpc>
              <a:spcBef>
                <a:spcPct val="0"/>
              </a:spcBef>
              <a:spcAft>
                <a:spcPct val="0"/>
              </a:spcAft>
            </a:pPr>
            <a:r>
              <a:rPr kumimoji="1" lang="zh-CN" altLang="en-US" sz="1200" b="1" dirty="0" smtClean="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云主机：</a:t>
            </a:r>
            <a:endParaRPr kumimoji="1" lang="zh-CN" altLang="en-US" sz="1200" b="1" dirty="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r>
              <a:rPr lang="en-US" altLang="zh-CN" sz="12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DeepSeek-R1-32B</a:t>
            </a:r>
            <a:endPar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r>
              <a:rPr kumimoji="1" lang="zh-CN" altLang="en-US" sz="1200" b="1" dirty="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预置引擎</a:t>
            </a:r>
            <a:r>
              <a:rPr kumimoji="1" lang="zh-CN" altLang="en-US" sz="1200" b="1" dirty="0" smtClean="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en-US" altLang="zh-CN" sz="1200" b="1" dirty="0" err="1" smtClean="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ollama</a:t>
            </a:r>
            <a:endParaRPr lang="en-US" altLang="zh-CN" sz="1000" b="1" dirty="0">
              <a:solidFill>
                <a:srgbClr val="000000"/>
              </a:solidFill>
              <a:latin typeface="微软雅黑" panose="020B0503020204020204" pitchFamily="34" charset="-122"/>
              <a:ea typeface="微软雅黑" panose="020B0503020204020204" pitchFamily="34" charset="-122"/>
              <a:sym typeface="+mn-ea"/>
            </a:endParaRPr>
          </a:p>
          <a:p>
            <a:pPr>
              <a:lnSpc>
                <a:spcPct val="130000"/>
              </a:lnSpc>
              <a:spcBef>
                <a:spcPct val="0"/>
              </a:spcBef>
              <a:spcAft>
                <a:spcPct val="0"/>
              </a:spcAft>
            </a:pPr>
            <a:r>
              <a:rPr lang="en-US" altLang="zh-CN" sz="1200" b="1" dirty="0">
                <a:solidFill>
                  <a:srgbClr val="000000"/>
                </a:solidFill>
                <a:latin typeface="微软雅黑" panose="020B0503020204020204" pitchFamily="34" charset="-122"/>
                <a:ea typeface="微软雅黑" panose="020B0503020204020204" pitchFamily="34" charset="-122"/>
                <a:sym typeface="+mn-ea"/>
              </a:rPr>
              <a:t>CPU</a:t>
            </a:r>
            <a:r>
              <a:rPr lang="zh-CN" altLang="en-US" sz="1200" b="1" dirty="0">
                <a:solidFill>
                  <a:srgbClr val="000000"/>
                </a:solidFill>
                <a:latin typeface="微软雅黑" panose="020B0503020204020204" pitchFamily="34" charset="-122"/>
                <a:ea typeface="微软雅黑" panose="020B0503020204020204" pitchFamily="34" charset="-122"/>
                <a:sym typeface="+mn-ea"/>
              </a:rPr>
              <a:t>：</a:t>
            </a:r>
            <a:r>
              <a:rPr lang="en-US" altLang="zh-CN" sz="1200" dirty="0">
                <a:solidFill>
                  <a:srgbClr val="000000"/>
                </a:solidFill>
                <a:latin typeface="微软雅黑" panose="020B0503020204020204" pitchFamily="34" charset="-122"/>
                <a:ea typeface="微软雅黑" panose="020B0503020204020204" pitchFamily="34" charset="-122"/>
                <a:sym typeface="+mn-ea"/>
              </a:rPr>
              <a:t>Intel </a:t>
            </a:r>
            <a:r>
              <a:rPr lang="en-US" altLang="zh-CN" sz="1200" dirty="0" smtClean="0">
                <a:solidFill>
                  <a:srgbClr val="000000"/>
                </a:solidFill>
                <a:latin typeface="微软雅黑" panose="020B0503020204020204" pitchFamily="34" charset="-122"/>
                <a:ea typeface="微软雅黑" panose="020B0503020204020204" pitchFamily="34" charset="-122"/>
                <a:sym typeface="+mn-ea"/>
              </a:rPr>
              <a:t>16</a:t>
            </a:r>
            <a:r>
              <a:rPr lang="zh-CN" altLang="en-US" sz="1200" dirty="0" smtClean="0">
                <a:solidFill>
                  <a:srgbClr val="000000"/>
                </a:solidFill>
                <a:latin typeface="微软雅黑" panose="020B0503020204020204" pitchFamily="34" charset="-122"/>
                <a:ea typeface="微软雅黑" panose="020B0503020204020204" pitchFamily="34" charset="-122"/>
                <a:sym typeface="+mn-ea"/>
              </a:rPr>
              <a:t>核</a:t>
            </a:r>
            <a:br>
              <a:rPr lang="en-US" altLang="zh-CN" sz="1200" dirty="0">
                <a:solidFill>
                  <a:srgbClr val="000000"/>
                </a:solidFill>
                <a:latin typeface="微软雅黑" panose="020B0503020204020204" pitchFamily="34" charset="-122"/>
                <a:ea typeface="微软雅黑" panose="020B0503020204020204" pitchFamily="34" charset="-122"/>
                <a:sym typeface="+mn-ea"/>
              </a:rPr>
            </a:br>
            <a:r>
              <a:rPr lang="zh-CN" altLang="en-US" sz="1200" b="1" dirty="0">
                <a:solidFill>
                  <a:srgbClr val="000000"/>
                </a:solidFill>
                <a:latin typeface="微软雅黑" panose="020B0503020204020204" pitchFamily="34" charset="-122"/>
                <a:ea typeface="微软雅黑" panose="020B0503020204020204" pitchFamily="34" charset="-122"/>
                <a:sym typeface="+mn-ea"/>
              </a:rPr>
              <a:t>内存：</a:t>
            </a:r>
            <a:r>
              <a:rPr lang="en-US" altLang="zh-CN" sz="1200" dirty="0" smtClean="0">
                <a:solidFill>
                  <a:srgbClr val="000000"/>
                </a:solidFill>
                <a:latin typeface="微软雅黑" panose="020B0503020204020204" pitchFamily="34" charset="-122"/>
                <a:ea typeface="微软雅黑" panose="020B0503020204020204" pitchFamily="34" charset="-122"/>
                <a:sym typeface="+mn-ea"/>
              </a:rPr>
              <a:t>64G</a:t>
            </a:r>
            <a:br>
              <a:rPr lang="en-US" altLang="zh-CN" sz="1200" dirty="0">
                <a:solidFill>
                  <a:srgbClr val="000000"/>
                </a:solidFill>
                <a:latin typeface="微软雅黑" panose="020B0503020204020204" pitchFamily="34" charset="-122"/>
                <a:ea typeface="微软雅黑" panose="020B0503020204020204" pitchFamily="34" charset="-122"/>
                <a:sym typeface="+mn-ea"/>
              </a:rPr>
            </a:br>
            <a:r>
              <a:rPr lang="zh-CN" altLang="en-US" sz="1200" b="1" dirty="0">
                <a:solidFill>
                  <a:srgbClr val="000000"/>
                </a:solidFill>
                <a:latin typeface="微软雅黑" panose="020B0503020204020204" pitchFamily="34" charset="-122"/>
                <a:ea typeface="微软雅黑" panose="020B0503020204020204" pitchFamily="34" charset="-122"/>
                <a:sym typeface="+mn-ea"/>
              </a:rPr>
              <a:t>系统盘：</a:t>
            </a:r>
            <a:r>
              <a:rPr lang="en-US" altLang="zh-CN" sz="1200" dirty="0">
                <a:solidFill>
                  <a:srgbClr val="000000"/>
                </a:solidFill>
                <a:latin typeface="微软雅黑" panose="020B0503020204020204" pitchFamily="34" charset="-122"/>
                <a:ea typeface="微软雅黑" panose="020B0503020204020204" pitchFamily="34" charset="-122"/>
                <a:sym typeface="+mn-ea"/>
              </a:rPr>
              <a:t>480GB </a:t>
            </a:r>
            <a:r>
              <a:rPr lang="en-US" altLang="zh-CN" sz="1200" dirty="0" smtClean="0">
                <a:solidFill>
                  <a:srgbClr val="000000"/>
                </a:solidFill>
                <a:latin typeface="微软雅黑" panose="020B0503020204020204" pitchFamily="34" charset="-122"/>
                <a:ea typeface="微软雅黑" panose="020B0503020204020204" pitchFamily="34" charset="-122"/>
                <a:sym typeface="+mn-ea"/>
              </a:rPr>
              <a:t>SSD</a:t>
            </a:r>
            <a:br>
              <a:rPr lang="en-US" altLang="zh-CN" sz="1200" dirty="0">
                <a:solidFill>
                  <a:srgbClr val="000000"/>
                </a:solidFill>
                <a:latin typeface="微软雅黑" panose="020B0503020204020204" pitchFamily="34" charset="-122"/>
                <a:ea typeface="微软雅黑" panose="020B0503020204020204" pitchFamily="34" charset="-122"/>
                <a:sym typeface="+mn-ea"/>
              </a:rPr>
            </a:br>
            <a:r>
              <a:rPr lang="zh-CN" altLang="en-US" sz="1200" b="1" dirty="0" smtClean="0">
                <a:solidFill>
                  <a:srgbClr val="000000"/>
                </a:solidFill>
                <a:latin typeface="微软雅黑" panose="020B0503020204020204" pitchFamily="34" charset="-122"/>
                <a:ea typeface="微软雅黑" panose="020B0503020204020204" pitchFamily="34" charset="-122"/>
                <a:sym typeface="+mn-ea"/>
              </a:rPr>
              <a:t>网卡</a:t>
            </a:r>
            <a:r>
              <a:rPr lang="zh-CN" altLang="en-US" sz="1200" b="1" dirty="0">
                <a:solidFill>
                  <a:srgbClr val="000000"/>
                </a:solidFill>
                <a:latin typeface="微软雅黑" panose="020B0503020204020204" pitchFamily="34" charset="-122"/>
                <a:ea typeface="微软雅黑" panose="020B0503020204020204" pitchFamily="34" charset="-122"/>
                <a:sym typeface="+mn-ea"/>
              </a:rPr>
              <a:t>：</a:t>
            </a:r>
            <a:r>
              <a:rPr lang="zh-CN" altLang="en-US" sz="1200" dirty="0">
                <a:solidFill>
                  <a:srgbClr val="000000"/>
                </a:solidFill>
                <a:latin typeface="微软雅黑" panose="020B0503020204020204" pitchFamily="34" charset="-122"/>
                <a:ea typeface="微软雅黑" panose="020B0503020204020204" pitchFamily="34" charset="-122"/>
                <a:sym typeface="+mn-ea"/>
              </a:rPr>
              <a:t>双口</a:t>
            </a:r>
            <a:r>
              <a:rPr lang="en-US" altLang="zh-CN" sz="1200" dirty="0">
                <a:solidFill>
                  <a:srgbClr val="000000"/>
                </a:solidFill>
                <a:latin typeface="微软雅黑" panose="020B0503020204020204" pitchFamily="34" charset="-122"/>
                <a:ea typeface="微软雅黑" panose="020B0503020204020204" pitchFamily="34" charset="-122"/>
                <a:sym typeface="+mn-ea"/>
              </a:rPr>
              <a:t>10G</a:t>
            </a:r>
            <a:r>
              <a:rPr lang="zh-CN" altLang="en-US" sz="1200" dirty="0">
                <a:solidFill>
                  <a:srgbClr val="000000"/>
                </a:solidFill>
                <a:latin typeface="微软雅黑" panose="020B0503020204020204" pitchFamily="34" charset="-122"/>
                <a:ea typeface="微软雅黑" panose="020B0503020204020204" pitchFamily="34" charset="-122"/>
                <a:sym typeface="+mn-ea"/>
              </a:rPr>
              <a:t>光网卡</a:t>
            </a:r>
            <a:r>
              <a:rPr lang="en-US" altLang="zh-CN" sz="1200" dirty="0">
                <a:solidFill>
                  <a:srgbClr val="000000"/>
                </a:solidFill>
                <a:latin typeface="微软雅黑" panose="020B0503020204020204" pitchFamily="34" charset="-122"/>
                <a:ea typeface="微软雅黑" panose="020B0503020204020204" pitchFamily="34" charset="-122"/>
                <a:sym typeface="+mn-ea"/>
              </a:rPr>
              <a:t>*1</a:t>
            </a:r>
            <a:br>
              <a:rPr lang="en-US" altLang="zh-CN" sz="1200" dirty="0">
                <a:solidFill>
                  <a:srgbClr val="000000"/>
                </a:solidFill>
                <a:latin typeface="微软雅黑" panose="020B0503020204020204" pitchFamily="34" charset="-122"/>
                <a:ea typeface="微软雅黑" panose="020B0503020204020204" pitchFamily="34" charset="-122"/>
                <a:sym typeface="+mn-ea"/>
              </a:rPr>
            </a:br>
            <a:r>
              <a:rPr lang="en-US" altLang="zh-CN" sz="1200" b="1" dirty="0">
                <a:solidFill>
                  <a:srgbClr val="C00000"/>
                </a:solidFill>
                <a:uFillTx/>
                <a:latin typeface="微软雅黑" panose="020B0503020204020204" pitchFamily="34" charset="-122"/>
                <a:ea typeface="微软雅黑" panose="020B0503020204020204" pitchFamily="34" charset="-122"/>
                <a:sym typeface="+mn-ea"/>
              </a:rPr>
              <a:t>GPU</a:t>
            </a:r>
            <a:r>
              <a:rPr lang="zh-CN" altLang="en-US" sz="1200" b="1" dirty="0" smtClean="0">
                <a:solidFill>
                  <a:srgbClr val="C00000"/>
                </a:solidFill>
                <a:uFillTx/>
                <a:latin typeface="微软雅黑" panose="020B0503020204020204" pitchFamily="34" charset="-122"/>
                <a:ea typeface="微软雅黑" panose="020B0503020204020204" pitchFamily="34" charset="-122"/>
                <a:sym typeface="+mn-ea"/>
              </a:rPr>
              <a:t>：</a:t>
            </a:r>
            <a:r>
              <a:rPr lang="en-US" altLang="zh-CN" sz="1200" b="1" dirty="0" smtClean="0">
                <a:solidFill>
                  <a:srgbClr val="C00000"/>
                </a:solidFill>
                <a:uFillTx/>
                <a:latin typeface="微软雅黑" panose="020B0503020204020204" pitchFamily="34" charset="-122"/>
                <a:ea typeface="微软雅黑" panose="020B0503020204020204" pitchFamily="34" charset="-122"/>
                <a:sym typeface="+mn-ea"/>
              </a:rPr>
              <a:t>1*A10</a:t>
            </a:r>
            <a:r>
              <a:rPr lang="zh-CN" altLang="en-US" sz="1200" b="1" dirty="0" smtClean="0">
                <a:solidFill>
                  <a:srgbClr val="C00000"/>
                </a:solidFill>
                <a:uFillTx/>
                <a:latin typeface="微软雅黑" panose="020B0503020204020204" pitchFamily="34" charset="-122"/>
                <a:ea typeface="微软雅黑" panose="020B0503020204020204" pitchFamily="34" charset="-122"/>
                <a:sym typeface="+mn-ea"/>
              </a:rPr>
              <a:t>显卡</a:t>
            </a:r>
            <a:br>
              <a:rPr lang="en-US" altLang="zh-CN" sz="1200" dirty="0">
                <a:solidFill>
                  <a:srgbClr val="000000"/>
                </a:solidFill>
                <a:highlight>
                  <a:srgbClr val="FFFF00"/>
                </a:highlight>
                <a:latin typeface="微软雅黑" panose="020B0503020204020204" pitchFamily="34" charset="-122"/>
                <a:ea typeface="微软雅黑" panose="020B0503020204020204" pitchFamily="34" charset="-122"/>
                <a:sym typeface="+mn-ea"/>
              </a:rPr>
            </a:br>
            <a:endParaRPr lang="zh-CN" altLang="en-US" sz="1200" spc="20" dirty="0">
              <a:solidFill>
                <a:srgbClr val="000000"/>
              </a:solidFill>
              <a:latin typeface="微软雅黑" panose="020B0503020204020204" pitchFamily="34" charset="-122"/>
              <a:ea typeface="微软雅黑" panose="020B0503020204020204" pitchFamily="34" charset="-122"/>
              <a:cs typeface="+mn-ea"/>
              <a:sym typeface="+mn-ea"/>
            </a:endParaRPr>
          </a:p>
        </p:txBody>
      </p:sp>
      <p:sp>
        <p:nvSpPr>
          <p:cNvPr id="13" name="矩形: 圆角 34"/>
          <p:cNvSpPr/>
          <p:nvPr>
            <p:custDataLst>
              <p:tags r:id="rId3"/>
            </p:custDataLst>
          </p:nvPr>
        </p:nvSpPr>
        <p:spPr>
          <a:xfrm>
            <a:off x="5769479" y="2600538"/>
            <a:ext cx="2700020" cy="3606165"/>
          </a:xfrm>
          <a:prstGeom prst="roundRect">
            <a:avLst>
              <a:gd name="adj" fmla="val 8537"/>
            </a:avLst>
          </a:prstGeom>
          <a:no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108000" tIns="144000" rIns="36000" rtlCol="0" anchor="t"/>
          <a:lstStyle/>
          <a:p>
            <a:pPr>
              <a:lnSpc>
                <a:spcPct val="130000"/>
              </a:lnSpc>
              <a:spcBef>
                <a:spcPct val="0"/>
              </a:spcBef>
              <a:spcAft>
                <a:spcPct val="0"/>
              </a:spcAft>
            </a:pPr>
            <a:r>
              <a:rPr kumimoji="1" lang="zh-CN" altLang="en-US" sz="1200" b="1" dirty="0" smtClean="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裸金属：</a:t>
            </a:r>
            <a:endParaRPr kumimoji="1" lang="zh-CN" altLang="en-US" sz="1200" b="1" dirty="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r>
              <a:rPr lang="en-US" altLang="zh-CN" sz="12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DeepSeek-R1-70B</a:t>
            </a:r>
            <a:endPar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pPr>
            <a:r>
              <a:rPr kumimoji="1" lang="zh-CN" altLang="en-US" sz="1200" b="1" dirty="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预置引擎</a:t>
            </a:r>
            <a:r>
              <a:rPr kumimoji="1" lang="zh-CN" altLang="en-US" sz="1200" b="1" dirty="0" smtClean="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en-US" altLang="zh-CN" sz="1200" b="1" dirty="0" err="1" smtClean="0">
                <a:ln w="12700">
                  <a:noFill/>
                </a:ln>
                <a:solidFill>
                  <a:srgbClr val="262626">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ollama</a:t>
            </a:r>
            <a:endParaRPr lang="en-US" altLang="zh-CN" sz="1000" b="1" dirty="0">
              <a:solidFill>
                <a:srgbClr val="000000"/>
              </a:solidFill>
              <a:latin typeface="微软雅黑" panose="020B0503020204020204" pitchFamily="34" charset="-122"/>
              <a:ea typeface="微软雅黑" panose="020B0503020204020204" pitchFamily="34" charset="-122"/>
              <a:sym typeface="+mn-ea"/>
            </a:endParaRPr>
          </a:p>
          <a:p>
            <a:pPr>
              <a:lnSpc>
                <a:spcPct val="130000"/>
              </a:lnSpc>
              <a:spcBef>
                <a:spcPct val="0"/>
              </a:spcBef>
              <a:spcAft>
                <a:spcPct val="0"/>
              </a:spcAft>
            </a:pPr>
            <a:r>
              <a:rPr lang="en-US" altLang="zh-CN" sz="1200" b="1" dirty="0" smtClean="0">
                <a:solidFill>
                  <a:srgbClr val="000000"/>
                </a:solidFill>
                <a:latin typeface="微软雅黑" panose="020B0503020204020204" pitchFamily="34" charset="-122"/>
                <a:ea typeface="微软雅黑" panose="020B0503020204020204" pitchFamily="34" charset="-122"/>
                <a:sym typeface="+mn-ea"/>
              </a:rPr>
              <a:t>CPU:2</a:t>
            </a:r>
            <a:r>
              <a:rPr lang="zh-CN" altLang="en-US" sz="1200" b="1" dirty="0">
                <a:solidFill>
                  <a:srgbClr val="000000"/>
                </a:solidFill>
                <a:latin typeface="微软雅黑" panose="020B0503020204020204" pitchFamily="34" charset="-122"/>
                <a:ea typeface="微软雅黑" panose="020B0503020204020204" pitchFamily="34" charset="-122"/>
                <a:sym typeface="+mn-ea"/>
              </a:rPr>
              <a:t>路</a:t>
            </a:r>
            <a:r>
              <a:rPr lang="en-US" altLang="zh-CN" sz="1200" b="1" dirty="0">
                <a:solidFill>
                  <a:srgbClr val="000000"/>
                </a:solidFill>
                <a:latin typeface="微软雅黑" panose="020B0503020204020204" pitchFamily="34" charset="-122"/>
                <a:ea typeface="微软雅黑" panose="020B0503020204020204" pitchFamily="34" charset="-122"/>
                <a:sym typeface="+mn-ea"/>
              </a:rPr>
              <a:t>56</a:t>
            </a:r>
            <a:r>
              <a:rPr lang="zh-CN" altLang="en-US" sz="1200" b="1" dirty="0">
                <a:solidFill>
                  <a:srgbClr val="000000"/>
                </a:solidFill>
                <a:latin typeface="微软雅黑" panose="020B0503020204020204" pitchFamily="34" charset="-122"/>
                <a:ea typeface="微软雅黑" panose="020B0503020204020204" pitchFamily="34" charset="-122"/>
                <a:sym typeface="+mn-ea"/>
              </a:rPr>
              <a:t>核</a:t>
            </a:r>
            <a:r>
              <a:rPr lang="en-US" altLang="zh-CN" sz="1200" b="1" dirty="0">
                <a:solidFill>
                  <a:srgbClr val="000000"/>
                </a:solidFill>
                <a:latin typeface="微软雅黑" panose="020B0503020204020204" pitchFamily="34" charset="-122"/>
                <a:ea typeface="微软雅黑" panose="020B0503020204020204" pitchFamily="34" charset="-122"/>
                <a:sym typeface="+mn-ea"/>
              </a:rPr>
              <a:t>intel </a:t>
            </a:r>
            <a:r>
              <a:rPr lang="en-US" altLang="zh-CN" sz="1200" b="1" dirty="0" smtClean="0">
                <a:solidFill>
                  <a:srgbClr val="000000"/>
                </a:solidFill>
                <a:latin typeface="微软雅黑" panose="020B0503020204020204" pitchFamily="34" charset="-122"/>
                <a:ea typeface="微软雅黑" panose="020B0503020204020204" pitchFamily="34" charset="-122"/>
                <a:sym typeface="+mn-ea"/>
              </a:rPr>
              <a:t>6330n</a:t>
            </a:r>
            <a:endParaRPr lang="en-US" altLang="zh-CN" sz="1200" b="1" dirty="0" smtClean="0">
              <a:solidFill>
                <a:srgbClr val="000000"/>
              </a:solidFill>
              <a:latin typeface="微软雅黑" panose="020B0503020204020204" pitchFamily="34" charset="-122"/>
              <a:ea typeface="微软雅黑" panose="020B0503020204020204" pitchFamily="34" charset="-122"/>
              <a:sym typeface="+mn-ea"/>
            </a:endParaRPr>
          </a:p>
          <a:p>
            <a:pPr>
              <a:lnSpc>
                <a:spcPct val="130000"/>
              </a:lnSpc>
              <a:spcBef>
                <a:spcPct val="0"/>
              </a:spcBef>
              <a:spcAft>
                <a:spcPct val="0"/>
              </a:spcAft>
            </a:pPr>
            <a:r>
              <a:rPr lang="zh-CN" altLang="en-US" sz="1200" b="1" dirty="0" smtClean="0">
                <a:solidFill>
                  <a:srgbClr val="000000"/>
                </a:solidFill>
                <a:latin typeface="微软雅黑" panose="020B0503020204020204" pitchFamily="34" charset="-122"/>
                <a:ea typeface="微软雅黑" panose="020B0503020204020204" pitchFamily="34" charset="-122"/>
                <a:sym typeface="+mn-ea"/>
              </a:rPr>
              <a:t>内存：</a:t>
            </a:r>
            <a:r>
              <a:rPr lang="en-US" altLang="zh-CN" sz="1200" b="1" dirty="0" smtClean="0">
                <a:solidFill>
                  <a:srgbClr val="000000"/>
                </a:solidFill>
                <a:latin typeface="微软雅黑" panose="020B0503020204020204" pitchFamily="34" charset="-122"/>
                <a:ea typeface="微软雅黑" panose="020B0503020204020204" pitchFamily="34" charset="-122"/>
                <a:sym typeface="+mn-ea"/>
              </a:rPr>
              <a:t>512G</a:t>
            </a:r>
            <a:r>
              <a:rPr lang="zh-CN" altLang="en-US" sz="1200" b="1" dirty="0" smtClean="0">
                <a:solidFill>
                  <a:srgbClr val="000000"/>
                </a:solidFill>
                <a:latin typeface="微软雅黑" panose="020B0503020204020204" pitchFamily="34" charset="-122"/>
                <a:ea typeface="微软雅黑" panose="020B0503020204020204" pitchFamily="34" charset="-122"/>
                <a:sym typeface="+mn-ea"/>
              </a:rPr>
              <a:t>内存</a:t>
            </a:r>
            <a:endParaRPr lang="en-US" altLang="zh-CN" sz="1200" b="1" dirty="0" smtClean="0">
              <a:solidFill>
                <a:srgbClr val="000000"/>
              </a:solidFill>
              <a:latin typeface="微软雅黑" panose="020B0503020204020204" pitchFamily="34" charset="-122"/>
              <a:ea typeface="微软雅黑" panose="020B0503020204020204" pitchFamily="34" charset="-122"/>
              <a:sym typeface="+mn-ea"/>
            </a:endParaRPr>
          </a:p>
          <a:p>
            <a:pPr>
              <a:lnSpc>
                <a:spcPct val="130000"/>
              </a:lnSpc>
              <a:spcBef>
                <a:spcPct val="0"/>
              </a:spcBef>
              <a:spcAft>
                <a:spcPct val="0"/>
              </a:spcAft>
            </a:pPr>
            <a:r>
              <a:rPr lang="zh-CN" altLang="en-US" sz="1200" b="1" dirty="0" smtClean="0">
                <a:solidFill>
                  <a:srgbClr val="000000"/>
                </a:solidFill>
                <a:latin typeface="微软雅黑" panose="020B0503020204020204" pitchFamily="34" charset="-122"/>
                <a:ea typeface="微软雅黑" panose="020B0503020204020204" pitchFamily="34" charset="-122"/>
                <a:sym typeface="+mn-ea"/>
              </a:rPr>
              <a:t>系</a:t>
            </a:r>
            <a:r>
              <a:rPr lang="zh-CN" altLang="en-US" sz="1200" b="1" dirty="0">
                <a:solidFill>
                  <a:srgbClr val="000000"/>
                </a:solidFill>
                <a:latin typeface="微软雅黑" panose="020B0503020204020204" pitchFamily="34" charset="-122"/>
                <a:ea typeface="微软雅黑" panose="020B0503020204020204" pitchFamily="34" charset="-122"/>
                <a:sym typeface="+mn-ea"/>
              </a:rPr>
              <a:t>统盘：</a:t>
            </a:r>
            <a:r>
              <a:rPr lang="en-US" altLang="zh-CN" sz="1200" b="1" dirty="0">
                <a:solidFill>
                  <a:srgbClr val="000000"/>
                </a:solidFill>
                <a:latin typeface="微软雅黑" panose="020B0503020204020204" pitchFamily="34" charset="-122"/>
                <a:ea typeface="微软雅黑" panose="020B0503020204020204" pitchFamily="34" charset="-122"/>
                <a:sym typeface="+mn-ea"/>
              </a:rPr>
              <a:t>480GB(SSD</a:t>
            </a:r>
            <a:r>
              <a:rPr lang="en-US" altLang="zh-CN" sz="1200" b="1" dirty="0" smtClean="0">
                <a:solidFill>
                  <a:srgbClr val="000000"/>
                </a:solidFill>
                <a:latin typeface="微软雅黑" panose="020B0503020204020204" pitchFamily="34" charset="-122"/>
                <a:ea typeface="微软雅黑" panose="020B0503020204020204" pitchFamily="34" charset="-122"/>
                <a:sym typeface="+mn-ea"/>
              </a:rPr>
              <a:t>)</a:t>
            </a:r>
            <a:endParaRPr lang="en-US" altLang="zh-CN" sz="1200" b="1" dirty="0" smtClean="0">
              <a:solidFill>
                <a:srgbClr val="000000"/>
              </a:solidFill>
              <a:latin typeface="微软雅黑" panose="020B0503020204020204" pitchFamily="34" charset="-122"/>
              <a:ea typeface="微软雅黑" panose="020B0503020204020204" pitchFamily="34" charset="-122"/>
              <a:sym typeface="+mn-ea"/>
            </a:endParaRPr>
          </a:p>
          <a:p>
            <a:pPr>
              <a:lnSpc>
                <a:spcPct val="130000"/>
              </a:lnSpc>
              <a:spcBef>
                <a:spcPct val="0"/>
              </a:spcBef>
              <a:spcAft>
                <a:spcPct val="0"/>
              </a:spcAft>
            </a:pPr>
            <a:r>
              <a:rPr lang="zh-CN" altLang="en-US" sz="1200" b="1" dirty="0" smtClean="0">
                <a:solidFill>
                  <a:srgbClr val="000000"/>
                </a:solidFill>
                <a:latin typeface="微软雅黑" panose="020B0503020204020204" pitchFamily="34" charset="-122"/>
                <a:ea typeface="微软雅黑" panose="020B0503020204020204" pitchFamily="34" charset="-122"/>
                <a:sym typeface="+mn-ea"/>
              </a:rPr>
              <a:t>数据</a:t>
            </a:r>
            <a:r>
              <a:rPr lang="zh-CN" altLang="en-US" sz="1200" b="1" dirty="0">
                <a:solidFill>
                  <a:srgbClr val="000000"/>
                </a:solidFill>
                <a:latin typeface="微软雅黑" panose="020B0503020204020204" pitchFamily="34" charset="-122"/>
                <a:ea typeface="微软雅黑" panose="020B0503020204020204" pitchFamily="34" charset="-122"/>
                <a:sym typeface="+mn-ea"/>
              </a:rPr>
              <a:t>盘：</a:t>
            </a:r>
            <a:r>
              <a:rPr lang="en-US" altLang="zh-CN" sz="1200" b="1" dirty="0" smtClean="0">
                <a:solidFill>
                  <a:srgbClr val="000000"/>
                </a:solidFill>
                <a:latin typeface="微软雅黑" panose="020B0503020204020204" pitchFamily="34" charset="-122"/>
                <a:ea typeface="微软雅黑" panose="020B0503020204020204" pitchFamily="34" charset="-122"/>
                <a:sym typeface="+mn-ea"/>
              </a:rPr>
              <a:t>3276GB(</a:t>
            </a:r>
            <a:r>
              <a:rPr lang="en-US" altLang="zh-CN" sz="1200" b="1" dirty="0" err="1" smtClean="0">
                <a:solidFill>
                  <a:srgbClr val="000000"/>
                </a:solidFill>
                <a:latin typeface="微软雅黑" panose="020B0503020204020204" pitchFamily="34" charset="-122"/>
                <a:ea typeface="微软雅黑" panose="020B0503020204020204" pitchFamily="34" charset="-122"/>
                <a:sym typeface="+mn-ea"/>
              </a:rPr>
              <a:t>NVMeSSD</a:t>
            </a:r>
            <a:r>
              <a:rPr lang="zh-CN" altLang="en-US" sz="1200" b="1" dirty="0" smtClean="0">
                <a:solidFill>
                  <a:srgbClr val="000000"/>
                </a:solidFill>
                <a:latin typeface="微软雅黑" panose="020B0503020204020204" pitchFamily="34" charset="-122"/>
                <a:ea typeface="微软雅黑" panose="020B0503020204020204" pitchFamily="34" charset="-122"/>
                <a:sym typeface="+mn-ea"/>
              </a:rPr>
              <a:t>）</a:t>
            </a:r>
            <a:endParaRPr lang="en-US" altLang="zh-CN" sz="1200" b="1" dirty="0" smtClean="0">
              <a:solidFill>
                <a:srgbClr val="000000"/>
              </a:solidFill>
              <a:latin typeface="微软雅黑" panose="020B0503020204020204" pitchFamily="34" charset="-122"/>
              <a:ea typeface="微软雅黑" panose="020B0503020204020204" pitchFamily="34" charset="-122"/>
              <a:sym typeface="+mn-ea"/>
            </a:endParaRPr>
          </a:p>
          <a:p>
            <a:pPr>
              <a:lnSpc>
                <a:spcPct val="130000"/>
              </a:lnSpc>
              <a:spcBef>
                <a:spcPct val="0"/>
              </a:spcBef>
              <a:spcAft>
                <a:spcPct val="0"/>
              </a:spcAft>
            </a:pPr>
            <a:r>
              <a:rPr lang="zh-CN" altLang="en-US" sz="1200" b="1" dirty="0" smtClean="0">
                <a:solidFill>
                  <a:srgbClr val="000000"/>
                </a:solidFill>
                <a:latin typeface="微软雅黑" panose="020B0503020204020204" pitchFamily="34" charset="-122"/>
                <a:ea typeface="微软雅黑" panose="020B0503020204020204" pitchFamily="34" charset="-122"/>
                <a:sym typeface="+mn-ea"/>
              </a:rPr>
              <a:t>网卡</a:t>
            </a:r>
            <a:r>
              <a:rPr lang="zh-CN" altLang="en-US" sz="1200" b="1" dirty="0">
                <a:solidFill>
                  <a:srgbClr val="000000"/>
                </a:solidFill>
                <a:latin typeface="微软雅黑" panose="020B0503020204020204" pitchFamily="34" charset="-122"/>
                <a:ea typeface="微软雅黑" panose="020B0503020204020204" pitchFamily="34" charset="-122"/>
                <a:sym typeface="+mn-ea"/>
              </a:rPr>
              <a:t>：</a:t>
            </a:r>
            <a:r>
              <a:rPr lang="zh-CN" altLang="en-US" sz="1200" dirty="0">
                <a:solidFill>
                  <a:srgbClr val="000000"/>
                </a:solidFill>
                <a:latin typeface="微软雅黑" panose="020B0503020204020204" pitchFamily="34" charset="-122"/>
                <a:ea typeface="微软雅黑" panose="020B0503020204020204" pitchFamily="34" charset="-122"/>
                <a:sym typeface="+mn-ea"/>
              </a:rPr>
              <a:t>双口</a:t>
            </a:r>
            <a:r>
              <a:rPr lang="en-US" altLang="zh-CN" sz="1200" dirty="0">
                <a:solidFill>
                  <a:srgbClr val="000000"/>
                </a:solidFill>
                <a:latin typeface="微软雅黑" panose="020B0503020204020204" pitchFamily="34" charset="-122"/>
                <a:ea typeface="微软雅黑" panose="020B0503020204020204" pitchFamily="34" charset="-122"/>
                <a:sym typeface="+mn-ea"/>
              </a:rPr>
              <a:t>10G</a:t>
            </a:r>
            <a:r>
              <a:rPr lang="zh-CN" altLang="en-US" sz="1200" dirty="0">
                <a:solidFill>
                  <a:srgbClr val="000000"/>
                </a:solidFill>
                <a:latin typeface="微软雅黑" panose="020B0503020204020204" pitchFamily="34" charset="-122"/>
                <a:ea typeface="微软雅黑" panose="020B0503020204020204" pitchFamily="34" charset="-122"/>
                <a:sym typeface="+mn-ea"/>
              </a:rPr>
              <a:t>光网卡</a:t>
            </a:r>
            <a:r>
              <a:rPr lang="en-US" altLang="zh-CN" sz="1200" dirty="0">
                <a:solidFill>
                  <a:srgbClr val="000000"/>
                </a:solidFill>
                <a:latin typeface="微软雅黑" panose="020B0503020204020204" pitchFamily="34" charset="-122"/>
                <a:ea typeface="微软雅黑" panose="020B0503020204020204" pitchFamily="34" charset="-122"/>
                <a:sym typeface="+mn-ea"/>
              </a:rPr>
              <a:t>*1</a:t>
            </a:r>
            <a:br>
              <a:rPr lang="en-US" altLang="zh-CN" sz="1200" dirty="0">
                <a:solidFill>
                  <a:srgbClr val="000000"/>
                </a:solidFill>
                <a:latin typeface="微软雅黑" panose="020B0503020204020204" pitchFamily="34" charset="-122"/>
                <a:ea typeface="微软雅黑" panose="020B0503020204020204" pitchFamily="34" charset="-122"/>
                <a:sym typeface="+mn-ea"/>
              </a:rPr>
            </a:br>
            <a:r>
              <a:rPr lang="en-US" altLang="zh-CN" sz="1200" b="1" dirty="0">
                <a:solidFill>
                  <a:srgbClr val="C00000"/>
                </a:solidFill>
                <a:uFillTx/>
                <a:latin typeface="微软雅黑" panose="020B0503020204020204" pitchFamily="34" charset="-122"/>
                <a:ea typeface="微软雅黑" panose="020B0503020204020204" pitchFamily="34" charset="-122"/>
                <a:sym typeface="+mn-ea"/>
              </a:rPr>
              <a:t>GPU</a:t>
            </a:r>
            <a:r>
              <a:rPr lang="zh-CN" altLang="en-US" sz="1200" b="1" dirty="0" smtClean="0">
                <a:solidFill>
                  <a:srgbClr val="C00000"/>
                </a:solidFill>
                <a:uFillTx/>
                <a:latin typeface="微软雅黑" panose="020B0503020204020204" pitchFamily="34" charset="-122"/>
                <a:ea typeface="微软雅黑" panose="020B0503020204020204" pitchFamily="34" charset="-122"/>
                <a:sym typeface="+mn-ea"/>
              </a:rPr>
              <a:t>：</a:t>
            </a:r>
            <a:r>
              <a:rPr lang="en-US" altLang="zh-CN" sz="1200" b="1" dirty="0" smtClean="0">
                <a:solidFill>
                  <a:srgbClr val="C00000"/>
                </a:solidFill>
                <a:uFillTx/>
                <a:latin typeface="微软雅黑" panose="020B0503020204020204" pitchFamily="34" charset="-122"/>
                <a:ea typeface="微软雅黑" panose="020B0503020204020204" pitchFamily="34" charset="-122"/>
                <a:sym typeface="+mn-ea"/>
              </a:rPr>
              <a:t>6*T4</a:t>
            </a:r>
            <a:r>
              <a:rPr lang="zh-CN" altLang="en-US" sz="1200" b="1" dirty="0" smtClean="0">
                <a:solidFill>
                  <a:srgbClr val="C00000"/>
                </a:solidFill>
                <a:uFillTx/>
                <a:latin typeface="微软雅黑" panose="020B0503020204020204" pitchFamily="34" charset="-122"/>
                <a:ea typeface="微软雅黑" panose="020B0503020204020204" pitchFamily="34" charset="-122"/>
                <a:sym typeface="+mn-ea"/>
              </a:rPr>
              <a:t>显卡</a:t>
            </a:r>
            <a:br>
              <a:rPr lang="en-US" altLang="zh-CN" sz="1200" dirty="0">
                <a:solidFill>
                  <a:srgbClr val="000000"/>
                </a:solidFill>
                <a:highlight>
                  <a:srgbClr val="FFFF00"/>
                </a:highlight>
                <a:latin typeface="微软雅黑" panose="020B0503020204020204" pitchFamily="34" charset="-122"/>
                <a:ea typeface="微软雅黑" panose="020B0503020204020204" pitchFamily="34" charset="-122"/>
                <a:sym typeface="+mn-ea"/>
              </a:rPr>
            </a:br>
            <a:r>
              <a:rPr lang="zh-CN" altLang="en-US" sz="1200" b="1" dirty="0">
                <a:solidFill>
                  <a:srgbClr val="000000"/>
                </a:solidFill>
                <a:latin typeface="微软雅黑" panose="020B0503020204020204" pitchFamily="34" charset="-122"/>
                <a:ea typeface="微软雅黑" panose="020B0503020204020204" pitchFamily="34" charset="-122"/>
                <a:sym typeface="+mn-ea"/>
              </a:rPr>
              <a:t>阵列卡：</a:t>
            </a:r>
            <a:r>
              <a:rPr lang="en-US" altLang="zh-CN" sz="1200" dirty="0">
                <a:solidFill>
                  <a:srgbClr val="000000"/>
                </a:solidFill>
                <a:latin typeface="微软雅黑" panose="020B0503020204020204" pitchFamily="34" charset="-122"/>
                <a:ea typeface="微软雅黑" panose="020B0503020204020204" pitchFamily="34" charset="-122"/>
                <a:sym typeface="+mn-ea"/>
              </a:rPr>
              <a:t>RAID</a:t>
            </a:r>
            <a:r>
              <a:rPr lang="zh-CN" altLang="en-US" sz="1200" dirty="0">
                <a:solidFill>
                  <a:srgbClr val="000000"/>
                </a:solidFill>
                <a:latin typeface="微软雅黑" panose="020B0503020204020204" pitchFamily="34" charset="-122"/>
                <a:ea typeface="微软雅黑" panose="020B0503020204020204" pitchFamily="34" charset="-122"/>
                <a:sym typeface="+mn-ea"/>
              </a:rPr>
              <a:t>卡</a:t>
            </a:r>
            <a:br>
              <a:rPr lang="zh-CN" altLang="en-US" sz="1200" dirty="0">
                <a:solidFill>
                  <a:srgbClr val="000000"/>
                </a:solidFill>
                <a:latin typeface="微软雅黑" panose="020B0503020204020204" pitchFamily="34" charset="-122"/>
                <a:ea typeface="微软雅黑" panose="020B0503020204020204" pitchFamily="34" charset="-122"/>
                <a:sym typeface="+mn-ea"/>
              </a:rPr>
            </a:br>
            <a:r>
              <a:rPr lang="zh-CN" altLang="en-US" sz="1200" b="1" dirty="0">
                <a:solidFill>
                  <a:srgbClr val="000000"/>
                </a:solidFill>
                <a:latin typeface="微软雅黑" panose="020B0503020204020204" pitchFamily="34" charset="-122"/>
                <a:ea typeface="微软雅黑" panose="020B0503020204020204" pitchFamily="34" charset="-122"/>
                <a:sym typeface="+mn-ea"/>
              </a:rPr>
              <a:t>电源：</a:t>
            </a:r>
            <a:r>
              <a:rPr lang="zh-CN" altLang="en-US" sz="1200" dirty="0">
                <a:solidFill>
                  <a:srgbClr val="000000"/>
                </a:solidFill>
                <a:latin typeface="微软雅黑" panose="020B0503020204020204" pitchFamily="34" charset="-122"/>
                <a:ea typeface="微软雅黑" panose="020B0503020204020204" pitchFamily="34" charset="-122"/>
                <a:sym typeface="+mn-ea"/>
              </a:rPr>
              <a:t>冗余电源</a:t>
            </a:r>
            <a:endParaRPr lang="zh-CN" altLang="en-US" sz="1200" spc="20" dirty="0">
              <a:solidFill>
                <a:srgbClr val="000000"/>
              </a:solidFill>
              <a:latin typeface="微软雅黑" panose="020B0503020204020204" pitchFamily="34" charset="-122"/>
              <a:ea typeface="微软雅黑" panose="020B0503020204020204" pitchFamily="34" charset="-122"/>
              <a:cs typeface="+mn-ea"/>
              <a:sym typeface="+mn-ea"/>
            </a:endParaRPr>
          </a:p>
        </p:txBody>
      </p:sp>
      <p:sp>
        <p:nvSpPr>
          <p:cNvPr id="14" name="矩形 13"/>
          <p:cNvSpPr/>
          <p:nvPr/>
        </p:nvSpPr>
        <p:spPr>
          <a:xfrm>
            <a:off x="465800" y="2468880"/>
            <a:ext cx="11065799" cy="4074794"/>
          </a:xfrm>
          <a:prstGeom prst="rect">
            <a:avLst/>
          </a:prstGeom>
          <a:noFill/>
          <a:ln w="12700"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891" y="4506277"/>
            <a:ext cx="4270595" cy="191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1"/>
          <p:cNvSpPr>
            <a:spLocks noGrp="1" noChangeArrowheads="1"/>
          </p:cNvSpPr>
          <p:nvPr/>
        </p:nvSpPr>
        <p:spPr bwMode="auto">
          <a:xfrm>
            <a:off x="11791950" y="6452761"/>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00AFA0A-6CDB-446C-8F30-9D0034426C78}" type="slidenum">
              <a:rPr kumimoji="0" lang="zh-CN" altLang="en-US" sz="14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mn-cs"/>
              </a:rPr>
            </a:fld>
            <a:endParaRPr kumimoji="0" lang="zh-CN" altLang="en-US" sz="1400" b="0" i="0" u="none" strike="noStrike" kern="1200" cap="none" spc="0" normalizeH="0" baseline="0" noProof="0">
              <a:ln>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465800" y="2221765"/>
            <a:ext cx="11326150" cy="4321909"/>
          </a:xfrm>
          <a:prstGeom prst="rect">
            <a:avLst/>
          </a:prstGeom>
          <a:noFill/>
          <a:ln w="12700"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AutoShape 17"/>
          <p:cNvSpPr/>
          <p:nvPr/>
        </p:nvSpPr>
        <p:spPr bwMode="auto">
          <a:xfrm>
            <a:off x="465800" y="1139007"/>
            <a:ext cx="11326149" cy="10461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灯片编号占位符 11"/>
          <p:cNvSpPr txBox="1"/>
          <p:nvPr/>
        </p:nvSpPr>
        <p:spPr>
          <a:xfrm>
            <a:off x="11791950" y="6615113"/>
            <a:ext cx="523875" cy="2762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68942-B247-5F44-965E-44A51BE01F34}" type="slidenum">
              <a:rPr kumimoji="1" lang="zh-CN" altLang="en-US" smtClean="0">
                <a:solidFill>
                  <a:prstClr val="black">
                    <a:tint val="75000"/>
                  </a:prstClr>
                </a:solidFill>
              </a:rPr>
            </a:fld>
            <a:endParaRPr kumimoji="1" lang="zh-CN" altLang="en-US" dirty="0">
              <a:solidFill>
                <a:prstClr val="black">
                  <a:tint val="75000"/>
                </a:prstClr>
              </a:solidFill>
            </a:endParaRPr>
          </a:p>
        </p:txBody>
      </p:sp>
      <p:sp>
        <p:nvSpPr>
          <p:cNvPr id="8" name="文本框 40"/>
          <p:cNvSpPr txBox="1"/>
          <p:nvPr/>
        </p:nvSpPr>
        <p:spPr>
          <a:xfrm>
            <a:off x="661586" y="1214474"/>
            <a:ext cx="10936054" cy="923330"/>
          </a:xfrm>
          <a:prstGeom prst="rect">
            <a:avLst/>
          </a:prstGeom>
          <a:noFill/>
        </p:spPr>
        <p:txBody>
          <a:bodyPr wrap="square" rtlCol="0">
            <a:spAutoFit/>
          </a:bodyPr>
          <a:lstStyle/>
          <a:p>
            <a:r>
              <a:rPr kumimoji="1" lang="zh-CN" altLang="en-US" b="1" dirty="0">
                <a:solidFill>
                  <a:prstClr val="white"/>
                </a:solidFill>
                <a:latin typeface="微软雅黑" panose="020B0503020204020204" pitchFamily="34" charset="-122"/>
                <a:ea typeface="微软雅黑" panose="020B0503020204020204" pitchFamily="34" charset="-122"/>
                <a:cs typeface="STHeiti" charset="-122"/>
              </a:rPr>
              <a:t>云硬盘</a:t>
            </a:r>
            <a:r>
              <a:rPr kumimoji="1" lang="zh-CN" altLang="en-US" b="1" dirty="0" smtClean="0">
                <a:solidFill>
                  <a:prstClr val="white"/>
                </a:solidFill>
                <a:latin typeface="微软雅黑" panose="020B0503020204020204" pitchFamily="34" charset="-122"/>
                <a:ea typeface="微软雅黑" panose="020B0503020204020204" pitchFamily="34" charset="-122"/>
                <a:cs typeface="STHeiti" charset="-122"/>
              </a:rPr>
              <a:t>（</a:t>
            </a:r>
            <a:r>
              <a:rPr kumimoji="1" lang="en-US" altLang="zh-CN" b="1" dirty="0" smtClean="0">
                <a:solidFill>
                  <a:prstClr val="white"/>
                </a:solidFill>
                <a:latin typeface="微软雅黑" panose="020B0503020204020204" pitchFamily="34" charset="-122"/>
                <a:ea typeface="微软雅黑" panose="020B0503020204020204" pitchFamily="34" charset="-122"/>
                <a:cs typeface="STHeiti" charset="-122"/>
              </a:rPr>
              <a:t>EVS</a:t>
            </a:r>
            <a:r>
              <a:rPr kumimoji="1" lang="zh-CN" altLang="en-US" b="1" dirty="0">
                <a:solidFill>
                  <a:prstClr val="white"/>
                </a:solidFill>
                <a:latin typeface="微软雅黑" panose="020B0503020204020204" pitchFamily="34" charset="-122"/>
                <a:ea typeface="微软雅黑" panose="020B0503020204020204" pitchFamily="34" charset="-122"/>
                <a:cs typeface="STHeiti" charset="-122"/>
              </a:rPr>
              <a:t>，</a:t>
            </a:r>
            <a:r>
              <a:rPr kumimoji="1" lang="en-US" altLang="zh-CN" b="1" dirty="0">
                <a:solidFill>
                  <a:prstClr val="white"/>
                </a:solidFill>
                <a:latin typeface="微软雅黑" panose="020B0503020204020204" pitchFamily="34" charset="-122"/>
                <a:ea typeface="微软雅黑" panose="020B0503020204020204" pitchFamily="34" charset="-122"/>
                <a:cs typeface="STHeiti" charset="-122"/>
              </a:rPr>
              <a:t>Elastic Volume Service</a:t>
            </a:r>
            <a:r>
              <a:rPr kumimoji="1" lang="zh-CN" altLang="en-US" b="1" dirty="0">
                <a:solidFill>
                  <a:prstClr val="white"/>
                </a:solidFill>
                <a:latin typeface="微软雅黑" panose="020B0503020204020204" pitchFamily="34" charset="-122"/>
                <a:ea typeface="微软雅黑" panose="020B0503020204020204" pitchFamily="34" charset="-122"/>
                <a:cs typeface="STHeiti" charset="-122"/>
              </a:rPr>
              <a:t>）是一种可以提供高可靠、高并发、低延时、大容量的块级别存储产品，可以为云主机提供系统盘和数据盘，用户可以在控制台进行管理和操作，像使用传统服务器硬盘一样，对挂载到云主机的云硬盘做格式化、创建文件等操作，能够满足用户大部分存储需求。</a:t>
            </a:r>
            <a:endParaRPr kumimoji="1" lang="zh-CN" altLang="en-US" b="1" dirty="0">
              <a:solidFill>
                <a:prstClr val="white"/>
              </a:solidFill>
              <a:latin typeface="微软雅黑" panose="020B0503020204020204" pitchFamily="34" charset="-122"/>
              <a:ea typeface="微软雅黑" panose="020B0503020204020204" pitchFamily="34" charset="-122"/>
              <a:cs typeface="STHeiti" charset="-122"/>
            </a:endParaRPr>
          </a:p>
        </p:txBody>
      </p:sp>
      <p:grpSp>
        <p:nvGrpSpPr>
          <p:cNvPr id="9" name="组合 8"/>
          <p:cNvGrpSpPr/>
          <p:nvPr/>
        </p:nvGrpSpPr>
        <p:grpSpPr>
          <a:xfrm>
            <a:off x="673971" y="2412284"/>
            <a:ext cx="3381153" cy="1796714"/>
            <a:chOff x="6259930" y="836712"/>
            <a:chExt cx="4882900" cy="1894454"/>
          </a:xfrm>
        </p:grpSpPr>
        <p:sp>
          <p:nvSpPr>
            <p:cNvPr id="10" name="矩形 9"/>
            <p:cNvSpPr/>
            <p:nvPr/>
          </p:nvSpPr>
          <p:spPr>
            <a:xfrm>
              <a:off x="6259930" y="1514468"/>
              <a:ext cx="1642540" cy="504056"/>
            </a:xfrm>
            <a:prstGeom prst="rect">
              <a:avLst/>
            </a:prstGeom>
            <a:solidFill>
              <a:srgbClr val="C00000"/>
            </a:solidFill>
            <a:ln w="25400" cap="flat" cmpd="sng" algn="ctr">
              <a:noFill/>
              <a:prstDash val="solid"/>
            </a:ln>
            <a:effectLst/>
          </p:spPr>
          <p:txBody>
            <a:bodyPr rtlCol="0" anchor="ctr"/>
            <a:lstStyle/>
            <a:p>
              <a:pPr marL="0" marR="0" lvl="0" indent="0" algn="ctr" defTabSz="136525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云硬盘</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1" name="左大括号 10"/>
            <p:cNvSpPr/>
            <p:nvPr/>
          </p:nvSpPr>
          <p:spPr>
            <a:xfrm>
              <a:off x="8046486" y="980728"/>
              <a:ext cx="432048" cy="1590496"/>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8766566" y="836712"/>
              <a:ext cx="2376264" cy="360040"/>
            </a:xfrm>
            <a:prstGeom prst="rect">
              <a:avLst/>
            </a:prstGeom>
            <a:solidFill>
              <a:srgbClr val="C00000"/>
            </a:solidFill>
            <a:ln w="25400" cap="flat" cmpd="sng" algn="ctr">
              <a:noFill/>
              <a:prstDash val="solid"/>
            </a:ln>
            <a:effectLst/>
          </p:spPr>
          <p:txBody>
            <a:bodyPr rtlCol="0" anchor="ctr"/>
            <a:lstStyle/>
            <a:p>
              <a:pPr marL="0" marR="0" lvl="0" indent="0" algn="ctr" defTabSz="136525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容量型</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8766565" y="2352881"/>
              <a:ext cx="2376265" cy="378285"/>
            </a:xfrm>
            <a:prstGeom prst="rect">
              <a:avLst/>
            </a:prstGeom>
            <a:solidFill>
              <a:srgbClr val="C00000"/>
            </a:solidFill>
            <a:ln w="25400" cap="flat" cmpd="sng" algn="ctr">
              <a:noFill/>
              <a:prstDash val="solid"/>
            </a:ln>
            <a:effectLst/>
          </p:spPr>
          <p:txBody>
            <a:bodyPr rtlCol="0" anchor="ctr"/>
            <a:lstStyle/>
            <a:p>
              <a:pPr algn="ctr" defTabSz="1365250">
                <a:defRPr/>
              </a:pPr>
              <a:r>
                <a:rPr lang="zh-CN" altLang="en-US" sz="1400" kern="0" dirty="0">
                  <a:solidFill>
                    <a:prstClr val="white"/>
                  </a:solidFill>
                  <a:latin typeface="微软雅黑" panose="020B0503020204020204" pitchFamily="34" charset="-122"/>
                  <a:ea typeface="微软雅黑" panose="020B0503020204020204" pitchFamily="34" charset="-122"/>
                </a:rPr>
                <a:t>高性能型</a:t>
              </a:r>
              <a:endParaRPr lang="zh-CN" altLang="en-US" sz="1400" kern="0" dirty="0">
                <a:solidFill>
                  <a:srgbClr val="FF0000"/>
                </a:solidFill>
                <a:latin typeface="微软雅黑" panose="020B0503020204020204" pitchFamily="34" charset="-122"/>
                <a:ea typeface="微软雅黑" panose="020B0503020204020204" pitchFamily="34" charset="-122"/>
              </a:endParaRPr>
            </a:p>
          </p:txBody>
        </p:sp>
        <p:sp>
          <p:nvSpPr>
            <p:cNvPr id="14" name="矩形 13"/>
            <p:cNvSpPr/>
            <p:nvPr/>
          </p:nvSpPr>
          <p:spPr>
            <a:xfrm>
              <a:off x="8766565" y="1599304"/>
              <a:ext cx="2376265" cy="381511"/>
            </a:xfrm>
            <a:prstGeom prst="rect">
              <a:avLst/>
            </a:prstGeom>
            <a:solidFill>
              <a:srgbClr val="C00000"/>
            </a:solidFill>
            <a:ln w="25400" cap="flat" cmpd="sng" algn="ctr">
              <a:noFill/>
              <a:prstDash val="solid"/>
            </a:ln>
            <a:effectLst/>
          </p:spPr>
          <p:txBody>
            <a:bodyPr rtlCol="0" anchor="ctr"/>
            <a:lstStyle/>
            <a:p>
              <a:pPr marL="0" marR="0" lvl="0" indent="0" algn="ctr" defTabSz="136525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性能</a:t>
              </a:r>
              <a:r>
                <a:rPr lang="zh-CN" altLang="en-US" sz="1400" kern="0" noProof="0" dirty="0">
                  <a:solidFill>
                    <a:srgbClr val="FFFFFF"/>
                  </a:solidFill>
                  <a:latin typeface="微软雅黑" panose="020B0503020204020204" pitchFamily="34" charset="-122"/>
                  <a:ea typeface="微软雅黑" panose="020B0503020204020204" pitchFamily="34" charset="-122"/>
                </a:rPr>
                <a:t>优化</a:t>
              </a: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型</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250919" y="2302552"/>
            <a:ext cx="368154" cy="2016000"/>
            <a:chOff x="709367" y="1926477"/>
            <a:chExt cx="368154" cy="2016000"/>
          </a:xfrm>
        </p:grpSpPr>
        <p:cxnSp>
          <p:nvCxnSpPr>
            <p:cNvPr id="16" name="直接连接符 15"/>
            <p:cNvCxnSpPr/>
            <p:nvPr/>
          </p:nvCxnSpPr>
          <p:spPr>
            <a:xfrm>
              <a:off x="793981" y="3595259"/>
              <a:ext cx="165575" cy="0"/>
            </a:xfrm>
            <a:prstGeom prst="line">
              <a:avLst/>
            </a:prstGeom>
            <a:ln>
              <a:gradFill>
                <a:gsLst>
                  <a:gs pos="0">
                    <a:srgbClr val="008EF0"/>
                  </a:gs>
                  <a:gs pos="100000">
                    <a:schemeClr val="accent1">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93981" y="1926477"/>
              <a:ext cx="0" cy="2016000"/>
            </a:xfrm>
            <a:prstGeom prst="line">
              <a:avLst/>
            </a:prstGeom>
            <a:ln>
              <a:gradFill>
                <a:gsLst>
                  <a:gs pos="0">
                    <a:srgbClr val="008EF0"/>
                  </a:gs>
                  <a:gs pos="100000">
                    <a:schemeClr val="accent1">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99058" y="2180225"/>
              <a:ext cx="278463" cy="0"/>
            </a:xfrm>
            <a:prstGeom prst="line">
              <a:avLst/>
            </a:prstGeom>
            <a:ln>
              <a:gradFill>
                <a:gsLst>
                  <a:gs pos="0">
                    <a:srgbClr val="008EF0"/>
                  </a:gs>
                  <a:gs pos="100000">
                    <a:schemeClr val="accent1">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93981" y="2858102"/>
              <a:ext cx="165575" cy="0"/>
            </a:xfrm>
            <a:prstGeom prst="line">
              <a:avLst/>
            </a:prstGeom>
            <a:ln>
              <a:gradFill>
                <a:gsLst>
                  <a:gs pos="0">
                    <a:srgbClr val="008EF0"/>
                  </a:gs>
                  <a:gs pos="100000">
                    <a:schemeClr val="accent1">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flipV="1">
              <a:off x="709367" y="2802556"/>
              <a:ext cx="165575" cy="170427"/>
            </a:xfrm>
            <a:prstGeom prst="ellipse">
              <a:avLst/>
            </a:prstGeom>
            <a:solidFill>
              <a:srgbClr val="C00000"/>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椭圆 20"/>
            <p:cNvSpPr/>
            <p:nvPr/>
          </p:nvSpPr>
          <p:spPr>
            <a:xfrm>
              <a:off x="713017" y="3519624"/>
              <a:ext cx="161925" cy="161925"/>
            </a:xfrm>
            <a:prstGeom prst="ellipse">
              <a:avLst/>
            </a:prstGeom>
            <a:solidFill>
              <a:srgbClr val="C00000"/>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2" name="椭圆 21"/>
            <p:cNvSpPr/>
            <p:nvPr/>
          </p:nvSpPr>
          <p:spPr>
            <a:xfrm>
              <a:off x="713017" y="2114524"/>
              <a:ext cx="161925" cy="161925"/>
            </a:xfrm>
            <a:prstGeom prst="ellipse">
              <a:avLst/>
            </a:prstGeom>
            <a:solidFill>
              <a:srgbClr val="C00000"/>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sp>
        <p:nvSpPr>
          <p:cNvPr id="23" name="矩形 22"/>
          <p:cNvSpPr/>
          <p:nvPr/>
        </p:nvSpPr>
        <p:spPr>
          <a:xfrm>
            <a:off x="4666681" y="2415283"/>
            <a:ext cx="2212465"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HDD</a:t>
            </a:r>
            <a:r>
              <a:rPr lang="zh-CN" altLang="en-US" sz="1400" dirty="0">
                <a:latin typeface="微软雅黑" panose="020B0503020204020204" pitchFamily="34" charset="-122"/>
                <a:ea typeface="微软雅黑" panose="020B0503020204020204" pitchFamily="34" charset="-122"/>
              </a:rPr>
              <a:t>盘，能满足一般需求</a:t>
            </a:r>
            <a:endParaRPr lang="zh-CN" altLang="en-US" sz="1400" dirty="0">
              <a:latin typeface="微软雅黑" panose="020B0503020204020204" pitchFamily="34" charset="-122"/>
              <a:ea typeface="微软雅黑" panose="020B0503020204020204" pitchFamily="34" charset="-122"/>
            </a:endParaRPr>
          </a:p>
        </p:txBody>
      </p:sp>
      <p:sp>
        <p:nvSpPr>
          <p:cNvPr id="24" name="矩形 23"/>
          <p:cNvSpPr/>
          <p:nvPr/>
        </p:nvSpPr>
        <p:spPr>
          <a:xfrm>
            <a:off x="4666681" y="3090980"/>
            <a:ext cx="4355680"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rPr>
              <a:t>HDD</a:t>
            </a:r>
            <a:r>
              <a:rPr lang="zh-CN" altLang="en-US" sz="1400" dirty="0">
                <a:latin typeface="微软雅黑" panose="020B0503020204020204" pitchFamily="34" charset="-122"/>
                <a:ea typeface="微软雅黑" panose="020B0503020204020204" pitchFamily="34" charset="-122"/>
              </a:rPr>
              <a:t>盘存储，</a:t>
            </a:r>
            <a:r>
              <a:rPr lang="en-US" altLang="zh-CN" sz="1400" dirty="0">
                <a:latin typeface="微软雅黑" panose="020B0503020204020204" pitchFamily="34" charset="-122"/>
                <a:ea typeface="微软雅黑" panose="020B0503020204020204" pitchFamily="34" charset="-122"/>
              </a:rPr>
              <a:t>SSD</a:t>
            </a:r>
            <a:r>
              <a:rPr lang="zh-CN" altLang="en-US" sz="1400" dirty="0">
                <a:latin typeface="微软雅黑" panose="020B0503020204020204" pitchFamily="34" charset="-122"/>
                <a:ea typeface="微软雅黑" panose="020B0503020204020204" pitchFamily="34" charset="-122"/>
              </a:rPr>
              <a:t>盘做缓存，性能更强，优于性能型</a:t>
            </a:r>
            <a:endParaRPr lang="zh-CN" altLang="en-US" sz="1400" dirty="0">
              <a:latin typeface="微软雅黑" panose="020B0503020204020204" pitchFamily="34" charset="-122"/>
              <a:ea typeface="微软雅黑" panose="020B0503020204020204" pitchFamily="34" charset="-122"/>
            </a:endParaRPr>
          </a:p>
        </p:txBody>
      </p:sp>
      <p:sp>
        <p:nvSpPr>
          <p:cNvPr id="25" name="矩形 24"/>
          <p:cNvSpPr/>
          <p:nvPr/>
        </p:nvSpPr>
        <p:spPr>
          <a:xfrm>
            <a:off x="4665566" y="3835126"/>
            <a:ext cx="2683748" cy="307777"/>
          </a:xfrm>
          <a:prstGeom prst="rect">
            <a:avLst/>
          </a:prstGeom>
        </p:spPr>
        <p:txBody>
          <a:bodyPr wrap="none">
            <a:spAutoFit/>
          </a:bodyPr>
          <a:lstStyle/>
          <a:p>
            <a:r>
              <a:rPr lang="zh-CN" altLang="en-US" sz="1400" dirty="0">
                <a:latin typeface="微软雅黑" panose="020B0503020204020204" pitchFamily="34" charset="-122"/>
                <a:ea typeface="微软雅黑" panose="020B0503020204020204" pitchFamily="34" charset="-122"/>
              </a:rPr>
              <a:t>全</a:t>
            </a:r>
            <a:r>
              <a:rPr lang="en-US" altLang="zh-CN" sz="1400" dirty="0">
                <a:latin typeface="微软雅黑" panose="020B0503020204020204" pitchFamily="34" charset="-122"/>
                <a:ea typeface="微软雅黑" panose="020B0503020204020204" pitchFamily="34" charset="-122"/>
              </a:rPr>
              <a:t>SSD</a:t>
            </a:r>
            <a:r>
              <a:rPr lang="zh-CN" altLang="en-US" sz="1400" dirty="0">
                <a:latin typeface="微软雅黑" panose="020B0503020204020204" pitchFamily="34" charset="-122"/>
                <a:ea typeface="微软雅黑" panose="020B0503020204020204" pitchFamily="34" charset="-122"/>
              </a:rPr>
              <a:t>存储介质，性能业界领先</a:t>
            </a:r>
            <a:endParaRPr lang="zh-CN" altLang="en-US" sz="1400" dirty="0">
              <a:latin typeface="微软雅黑" panose="020B0503020204020204" pitchFamily="34" charset="-122"/>
              <a:ea typeface="微软雅黑" panose="020B0503020204020204" pitchFamily="34" charset="-122"/>
            </a:endParaRPr>
          </a:p>
        </p:txBody>
      </p:sp>
      <p:sp>
        <p:nvSpPr>
          <p:cNvPr id="26" name="矩形 25"/>
          <p:cNvSpPr/>
          <p:nvPr/>
        </p:nvSpPr>
        <p:spPr>
          <a:xfrm>
            <a:off x="2012799" y="4711634"/>
            <a:ext cx="8222426" cy="1708160"/>
          </a:xfrm>
          <a:prstGeom prst="rect">
            <a:avLst/>
          </a:prstGeom>
        </p:spPr>
        <p:txBody>
          <a:bodyPr wrap="square">
            <a:spAutoFit/>
          </a:bodyPr>
          <a:lstStyle/>
          <a:p>
            <a:pPr marL="342900" lvl="0" indent="-342900" algn="just">
              <a:lnSpc>
                <a:spcPct val="150000"/>
              </a:lnSpc>
              <a:spcAft>
                <a:spcPts val="0"/>
              </a:spcAft>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提供</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多种类型</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性能的硬盘，灵活满足不同业务场景需求。</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单磁盘容量最大为</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32T</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，一台实例最多可挂载</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22</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个数据盘，用户可以自由配置存储容量，按需扩容，无须中断业务。</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支持</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云硬盘</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备份，</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可快速恢复某一时间点的数据。</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云硬盘可在同一区域进行灵活挂载</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卸载，无需关闭或重启云主机。</a:t>
            </a:r>
            <a:endParaRPr lang="zh-CN" altLang="zh-CN"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673971" y="4771452"/>
            <a:ext cx="1338828" cy="369332"/>
          </a:xfrm>
          <a:prstGeom prst="rect">
            <a:avLst/>
          </a:prstGeom>
          <a:solidFill>
            <a:srgbClr val="C00000"/>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产品功能：</a:t>
            </a:r>
            <a:endParaRPr lang="zh-CN" altLang="en-US" dirty="0">
              <a:solidFill>
                <a:schemeClr val="bg1"/>
              </a:solidFill>
            </a:endParaRPr>
          </a:p>
        </p:txBody>
      </p:sp>
      <p:sp>
        <p:nvSpPr>
          <p:cNvPr id="4" name="标题 3"/>
          <p:cNvSpPr>
            <a:spLocks noGrp="1"/>
          </p:cNvSpPr>
          <p:nvPr>
            <p:ph type="title"/>
          </p:nvPr>
        </p:nvSpPr>
        <p:spPr/>
        <p:txBody>
          <a:bodyPr/>
          <a:lstStyle/>
          <a:p>
            <a:r>
              <a:rPr lang="zh-CN" altLang="en-US" dirty="0" smtClean="0"/>
              <a:t>块存储</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17"/>
          <p:cNvSpPr/>
          <p:nvPr/>
        </p:nvSpPr>
        <p:spPr bwMode="auto">
          <a:xfrm>
            <a:off x="465800" y="1139007"/>
            <a:ext cx="11326149" cy="10461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灯片编号占位符 11"/>
          <p:cNvSpPr txBox="1"/>
          <p:nvPr/>
        </p:nvSpPr>
        <p:spPr>
          <a:xfrm>
            <a:off x="11791950" y="6615113"/>
            <a:ext cx="523875" cy="2762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68942-B247-5F44-965E-44A51BE01F34}" type="slidenum">
              <a:rPr kumimoji="1" lang="zh-CN" altLang="en-US" smtClean="0">
                <a:solidFill>
                  <a:prstClr val="black">
                    <a:tint val="75000"/>
                  </a:prstClr>
                </a:solidFill>
              </a:rPr>
            </a:fld>
            <a:endParaRPr kumimoji="1" lang="zh-CN" altLang="en-US" dirty="0">
              <a:solidFill>
                <a:prstClr val="black">
                  <a:tint val="75000"/>
                </a:prstClr>
              </a:solidFill>
            </a:endParaRPr>
          </a:p>
        </p:txBody>
      </p:sp>
      <p:sp>
        <p:nvSpPr>
          <p:cNvPr id="5" name="标题 4"/>
          <p:cNvSpPr>
            <a:spLocks noGrp="1"/>
          </p:cNvSpPr>
          <p:nvPr>
            <p:ph type="title"/>
          </p:nvPr>
        </p:nvSpPr>
        <p:spPr/>
        <p:txBody>
          <a:bodyPr/>
          <a:lstStyle/>
          <a:p>
            <a:r>
              <a:rPr lang="zh-CN" altLang="en-US" dirty="0" smtClean="0"/>
              <a:t>对象存储</a:t>
            </a:r>
            <a:endParaRPr lang="zh-CN" altLang="en-US" dirty="0"/>
          </a:p>
        </p:txBody>
      </p:sp>
      <p:sp>
        <p:nvSpPr>
          <p:cNvPr id="6" name="矩形 5"/>
          <p:cNvSpPr/>
          <p:nvPr/>
        </p:nvSpPr>
        <p:spPr>
          <a:xfrm>
            <a:off x="701574" y="1231077"/>
            <a:ext cx="11090375" cy="677108"/>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对象</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存储（</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ZOS</a:t>
            </a: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a:t>
            </a:r>
            <a:r>
              <a:rPr lang="en-US" altLang="zh-CN" b="1" dirty="0">
                <a:solidFill>
                  <a:schemeClr val="bg1"/>
                </a:solidFill>
                <a:latin typeface="微软雅黑" panose="020B0503020204020204" pitchFamily="34" charset="-122"/>
                <a:ea typeface="微软雅黑" panose="020B0503020204020204" pitchFamily="34" charset="-122"/>
                <a:cs typeface="+mn-ea"/>
                <a:sym typeface="+mn-lt"/>
              </a:rPr>
              <a:t>Zettabyte Object </a:t>
            </a:r>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Storage</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mn-lt"/>
              </a:rPr>
              <a:t>）是宁东云</a:t>
            </a: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提供的具有海量、高安全、高可靠、低成本等特点的存储产品，用于存储图片、音视频、文档等</a:t>
            </a: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非结构化数据</a:t>
            </a: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a:t>
            </a:r>
            <a:r>
              <a:rPr lang="zh-CN" altLang="en-US" b="1" dirty="0">
                <a:solidFill>
                  <a:srgbClr val="161616"/>
                </a:solidFill>
                <a:latin typeface="微软雅黑" panose="020B0503020204020204" pitchFamily="34" charset="-122"/>
                <a:ea typeface="微软雅黑" panose="020B0503020204020204" pitchFamily="34" charset="-122"/>
                <a:cs typeface="+mn-ea"/>
                <a:sym typeface="+mn-lt"/>
              </a:rPr>
              <a:t> </a:t>
            </a:r>
            <a:endParaRPr lang="zh-CN" altLang="en-US" dirty="0"/>
          </a:p>
        </p:txBody>
      </p: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8699" y="2639801"/>
            <a:ext cx="5095361" cy="306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727609" y="2266276"/>
            <a:ext cx="6096000" cy="984885"/>
          </a:xfrm>
          <a:prstGeom prst="rect">
            <a:avLst/>
          </a:prstGeom>
        </p:spPr>
        <p:txBody>
          <a:bodyPr>
            <a:spAutoFit/>
          </a:bodyPr>
          <a:lstStyle/>
          <a:p>
            <a:r>
              <a:rPr lang="zh-CN" altLang="en-US" sz="1600" b="1" dirty="0">
                <a:latin typeface="微软雅黑" panose="020B0503020204020204" pitchFamily="34" charset="-122"/>
                <a:ea typeface="微软雅黑" panose="020B0503020204020204" pitchFamily="34" charset="-122"/>
              </a:rPr>
              <a:t>对象</a:t>
            </a:r>
            <a:r>
              <a:rPr lang="zh-CN" altLang="en-US" sz="1600" b="1" dirty="0" smtClean="0">
                <a:latin typeface="微软雅黑" panose="020B0503020204020204" pitchFamily="34" charset="-122"/>
                <a:ea typeface="微软雅黑" panose="020B0503020204020204" pitchFamily="34" charset="-122"/>
              </a:rPr>
              <a:t>存储：</a:t>
            </a:r>
            <a:endParaRPr lang="en-US" altLang="zh-CN" sz="1600" b="1"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本质</a:t>
            </a:r>
            <a:r>
              <a:rPr lang="zh-CN" altLang="en-US" sz="1400" dirty="0">
                <a:latin typeface="微软雅黑" panose="020B0503020204020204" pitchFamily="34" charset="-122"/>
                <a:ea typeface="微软雅黑" panose="020B0503020204020204" pitchFamily="34" charset="-122"/>
              </a:rPr>
              <a:t>是一个网络化的服务，调用方通过高层的 </a:t>
            </a:r>
            <a:r>
              <a:rPr lang="en-US" altLang="zh-CN" sz="1400" dirty="0">
                <a:latin typeface="微软雅黑" panose="020B0503020204020204" pitchFamily="34" charset="-122"/>
                <a:ea typeface="微软雅黑" panose="020B0503020204020204" pitchFamily="34" charset="-122"/>
              </a:rPr>
              <a:t>API </a:t>
            </a:r>
            <a:r>
              <a:rPr lang="zh-CN" altLang="en-US" sz="1400" dirty="0">
                <a:latin typeface="微软雅黑" panose="020B0503020204020204" pitchFamily="34" charset="-122"/>
                <a:ea typeface="微软雅黑" panose="020B0503020204020204" pitchFamily="34" charset="-122"/>
              </a:rPr>
              <a:t>和 </a:t>
            </a:r>
            <a:r>
              <a:rPr lang="en-US" altLang="zh-CN" sz="1400" dirty="0">
                <a:latin typeface="微软雅黑" panose="020B0503020204020204" pitchFamily="34" charset="-122"/>
                <a:ea typeface="微软雅黑" panose="020B0503020204020204" pitchFamily="34" charset="-122"/>
              </a:rPr>
              <a:t>SDK </a:t>
            </a:r>
            <a:r>
              <a:rPr lang="zh-CN" altLang="en-US" sz="1400" dirty="0">
                <a:latin typeface="微软雅黑" panose="020B0503020204020204" pitchFamily="34" charset="-122"/>
                <a:ea typeface="微软雅黑" panose="020B0503020204020204" pitchFamily="34" charset="-122"/>
              </a:rPr>
              <a:t>来和它进行交互。不管是面向外部公开互联网服务，还是和内部应用程序对接，对象存储都是通过提供像 </a:t>
            </a:r>
            <a:r>
              <a:rPr lang="en-US" altLang="zh-CN" sz="1400" dirty="0">
                <a:latin typeface="微软雅黑" panose="020B0503020204020204" pitchFamily="34" charset="-122"/>
                <a:ea typeface="微软雅黑" panose="020B0503020204020204" pitchFamily="34" charset="-122"/>
              </a:rPr>
              <a:t>HTTP </a:t>
            </a:r>
            <a:r>
              <a:rPr lang="zh-CN" altLang="en-US" sz="1400" dirty="0">
                <a:latin typeface="微软雅黑" panose="020B0503020204020204" pitchFamily="34" charset="-122"/>
                <a:ea typeface="微软雅黑" panose="020B0503020204020204" pitchFamily="34" charset="-122"/>
              </a:rPr>
              <a:t>这样的网络接口来实现的。</a:t>
            </a:r>
            <a:endParaRPr lang="zh-CN" altLang="en-US" sz="1400" dirty="0">
              <a:latin typeface="微软雅黑" panose="020B0503020204020204" pitchFamily="34" charset="-122"/>
              <a:ea typeface="微软雅黑" panose="020B0503020204020204" pitchFamily="34" charset="-122"/>
            </a:endParaRPr>
          </a:p>
        </p:txBody>
      </p:sp>
      <p:sp>
        <p:nvSpPr>
          <p:cNvPr id="9" name="矩形 8"/>
          <p:cNvSpPr/>
          <p:nvPr/>
        </p:nvSpPr>
        <p:spPr>
          <a:xfrm>
            <a:off x="5788065" y="3414237"/>
            <a:ext cx="6096000" cy="3200876"/>
          </a:xfrm>
          <a:prstGeom prst="rect">
            <a:avLst/>
          </a:prstGeom>
        </p:spPr>
        <p:txBody>
          <a:bodyPr>
            <a:spAutoFit/>
          </a:bodyPr>
          <a:lstStyle/>
          <a:p>
            <a:r>
              <a:rPr lang="zh-CN" altLang="en-US" sz="1600" b="1" dirty="0" smtClean="0">
                <a:latin typeface="微软雅黑" panose="020B0503020204020204" pitchFamily="34" charset="-122"/>
                <a:ea typeface="微软雅黑" panose="020B0503020204020204" pitchFamily="34" charset="-122"/>
              </a:rPr>
              <a:t>应用场景</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数据</a:t>
            </a:r>
            <a:r>
              <a:rPr lang="zh-CN" altLang="en-US" sz="1400" dirty="0">
                <a:latin typeface="微软雅黑" panose="020B0503020204020204" pitchFamily="34" charset="-122"/>
                <a:ea typeface="微软雅黑" panose="020B0503020204020204" pitchFamily="34" charset="-122"/>
              </a:rPr>
              <a:t>归档</a:t>
            </a:r>
            <a:br>
              <a:rPr lang="zh-CN" altLang="en-US" sz="1400" dirty="0">
                <a:latin typeface="微软雅黑" panose="020B0503020204020204" pitchFamily="34" charset="-122"/>
                <a:ea typeface="微软雅黑" panose="020B0503020204020204" pitchFamily="34" charset="-122"/>
              </a:rPr>
            </a:br>
            <a:r>
              <a:rPr lang="zh-CN" altLang="en-US" sz="1400" dirty="0">
                <a:latin typeface="微软雅黑" panose="020B0503020204020204" pitchFamily="34" charset="-122"/>
                <a:ea typeface="微软雅黑" panose="020B0503020204020204" pitchFamily="34" charset="-122"/>
              </a:rPr>
              <a:t>企业拥有大量数据，但无法将所有数据都存储在昂贵的高性能系统上。对象存储为那些用于审计或客户记录的旧数据提供了经济高效的长期存储解决方案。</a:t>
            </a:r>
            <a:br>
              <a:rPr lang="zh-CN" altLang="en-US" sz="1400" dirty="0">
                <a:latin typeface="微软雅黑" panose="020B0503020204020204" pitchFamily="34" charset="-122"/>
                <a:ea typeface="微软雅黑" panose="020B0503020204020204" pitchFamily="34" charset="-122"/>
              </a:rPr>
            </a:br>
            <a:br>
              <a:rPr lang="zh-CN" altLang="en-US" sz="1400" dirty="0">
                <a:latin typeface="微软雅黑" panose="020B0503020204020204" pitchFamily="34" charset="-122"/>
                <a:ea typeface="微软雅黑" panose="020B0503020204020204" pitchFamily="34" charset="-122"/>
              </a:rPr>
            </a:br>
            <a:r>
              <a:rPr lang="en-US" altLang="zh-CN" sz="1400" dirty="0" smtClean="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：非结构化数据存储</a:t>
            </a:r>
            <a:br>
              <a:rPr lang="zh-CN" altLang="en-US" sz="1400" dirty="0">
                <a:latin typeface="微软雅黑" panose="020B0503020204020204" pitchFamily="34" charset="-122"/>
                <a:ea typeface="微软雅黑" panose="020B0503020204020204" pitchFamily="34" charset="-122"/>
              </a:rPr>
            </a:br>
            <a:r>
              <a:rPr lang="zh-CN" altLang="en-US" sz="1400" dirty="0">
                <a:latin typeface="微软雅黑" panose="020B0503020204020204" pitchFamily="34" charset="-122"/>
                <a:ea typeface="微软雅黑" panose="020B0503020204020204" pitchFamily="34" charset="-122"/>
              </a:rPr>
              <a:t>对象存储非常适合音乐、视频和文档等非结构化数据。像</a:t>
            </a:r>
            <a:r>
              <a:rPr lang="en-US" altLang="zh-CN" sz="1400" dirty="0">
                <a:latin typeface="微软雅黑" panose="020B0503020204020204" pitchFamily="34" charset="-122"/>
                <a:ea typeface="微软雅黑" panose="020B0503020204020204" pitchFamily="34" charset="-122"/>
              </a:rPr>
              <a:t>Spotify</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Netflix</a:t>
            </a:r>
            <a:r>
              <a:rPr lang="zh-CN" altLang="en-US" sz="1400" dirty="0">
                <a:latin typeface="微软雅黑" panose="020B0503020204020204" pitchFamily="34" charset="-122"/>
                <a:ea typeface="微软雅黑" panose="020B0503020204020204" pitchFamily="34" charset="-122"/>
              </a:rPr>
              <a:t>这样的公司就使用它来高效存储媒体文件。</a:t>
            </a:r>
            <a:br>
              <a:rPr lang="zh-CN" altLang="en-US" sz="1400" dirty="0">
                <a:latin typeface="微软雅黑" panose="020B0503020204020204" pitchFamily="34" charset="-122"/>
                <a:ea typeface="微软雅黑" panose="020B0503020204020204" pitchFamily="34" charset="-122"/>
              </a:rPr>
            </a:br>
            <a:br>
              <a:rPr lang="zh-CN" altLang="en-US" sz="1400" dirty="0">
                <a:latin typeface="微软雅黑" panose="020B0503020204020204" pitchFamily="34" charset="-122"/>
                <a:ea typeface="微软雅黑" panose="020B0503020204020204" pitchFamily="34" charset="-122"/>
              </a:rPr>
            </a:b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备份和恢复</a:t>
            </a:r>
            <a:br>
              <a:rPr lang="zh-CN" altLang="en-US" sz="1400" dirty="0">
                <a:latin typeface="微软雅黑" panose="020B0503020204020204" pitchFamily="34" charset="-122"/>
                <a:ea typeface="微软雅黑" panose="020B0503020204020204" pitchFamily="34" charset="-122"/>
              </a:rPr>
            </a:br>
            <a:r>
              <a:rPr lang="zh-CN" altLang="en-US" sz="1400" dirty="0">
                <a:latin typeface="微软雅黑" panose="020B0503020204020204" pitchFamily="34" charset="-122"/>
                <a:ea typeface="微软雅黑" panose="020B0503020204020204" pitchFamily="34" charset="-122"/>
              </a:rPr>
              <a:t>对象存储可以存储数据库和文件系统的备份以便快速恢复。这提高了系统可用性。</a:t>
            </a:r>
            <a:br>
              <a:rPr lang="zh-CN" altLang="en-US" sz="1600" dirty="0">
                <a:latin typeface="微软雅黑" panose="020B0503020204020204" pitchFamily="34" charset="-122"/>
                <a:ea typeface="微软雅黑" panose="020B0503020204020204" pitchFamily="34" charset="-122"/>
              </a:rPr>
            </a:b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465800" y="2221765"/>
            <a:ext cx="11326150" cy="4321909"/>
          </a:xfrm>
          <a:prstGeom prst="rect">
            <a:avLst/>
          </a:prstGeom>
          <a:noFill/>
          <a:ln w="12700"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7"/>
          <p:cNvSpPr/>
          <p:nvPr/>
        </p:nvSpPr>
        <p:spPr bwMode="auto">
          <a:xfrm>
            <a:off x="340379" y="963747"/>
            <a:ext cx="11485861" cy="10461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标题 1"/>
          <p:cNvSpPr>
            <a:spLocks noGrp="1"/>
          </p:cNvSpPr>
          <p:nvPr>
            <p:ph type="title"/>
          </p:nvPr>
        </p:nvSpPr>
        <p:spPr/>
        <p:txBody>
          <a:bodyPr/>
          <a:lstStyle/>
          <a:p>
            <a:r>
              <a:rPr lang="zh-CN" altLang="en-US" dirty="0" smtClean="0"/>
              <a:t>弹性</a:t>
            </a:r>
            <a:r>
              <a:rPr lang="en-US" altLang="zh-CN" dirty="0" smtClean="0"/>
              <a:t>IP</a:t>
            </a:r>
            <a:endParaRPr lang="zh-CN" altLang="en-US" dirty="0"/>
          </a:p>
        </p:txBody>
      </p:sp>
      <p:sp>
        <p:nvSpPr>
          <p:cNvPr id="4" name="圆角矩形 3"/>
          <p:cNvSpPr/>
          <p:nvPr/>
        </p:nvSpPr>
        <p:spPr bwMode="auto">
          <a:xfrm>
            <a:off x="340379" y="985895"/>
            <a:ext cx="11185689" cy="850895"/>
          </a:xfrm>
          <a:prstGeom prst="roundRect">
            <a:avLst>
              <a:gd name="adj" fmla="val 7028"/>
            </a:avLst>
          </a:prstGeom>
          <a:noFill/>
          <a:ln w="12700">
            <a:noFill/>
            <a:miter lim="800000"/>
          </a:ln>
        </p:spPr>
        <p:txBody>
          <a:bodyPr wrap="square" lIns="76695" tIns="39881" rIns="76695" bIns="39881" rtlCol="0" anchor="t">
            <a:spAutoFit/>
          </a:bodyPr>
          <a:lstStyle/>
          <a:p>
            <a:pPr marL="174625" indent="-174625">
              <a:lnSpc>
                <a:spcPct val="150000"/>
              </a:lnSpc>
              <a:spcBef>
                <a:spcPts val="300"/>
              </a:spcBef>
              <a:spcAft>
                <a:spcPts val="300"/>
              </a:spcAft>
              <a:buClr>
                <a:srgbClr val="C00000"/>
              </a:buClr>
              <a:buSzPct val="80000"/>
              <a:buFont typeface="Wingdings" panose="05000000000000000000" pitchFamily="2" charset="2"/>
              <a:buChar char="n"/>
            </a:pPr>
            <a:r>
              <a:rPr lang="zh-CN" altLang="en-US" sz="1600" b="1" dirty="0">
                <a:solidFill>
                  <a:schemeClr val="bg1"/>
                </a:solidFill>
                <a:latin typeface="微软雅黑" panose="020B0503020204020204" pitchFamily="34" charset="-122"/>
                <a:ea typeface="微软雅黑" panose="020B0503020204020204" pitchFamily="34" charset="-122"/>
              </a:rPr>
              <a:t>弹性</a:t>
            </a:r>
            <a:r>
              <a:rPr lang="en-US" altLang="zh-CN" sz="1600" b="1" dirty="0">
                <a:solidFill>
                  <a:schemeClr val="bg1"/>
                </a:solidFill>
                <a:latin typeface="微软雅黑" panose="020B0503020204020204" pitchFamily="34" charset="-122"/>
                <a:ea typeface="微软雅黑" panose="020B0503020204020204" pitchFamily="34" charset="-122"/>
              </a:rPr>
              <a:t>IP</a:t>
            </a: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CT-EIP</a:t>
            </a: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Elastic IP</a:t>
            </a:r>
            <a:r>
              <a:rPr lang="zh-CN" altLang="en-US" sz="1600" b="1" dirty="0">
                <a:solidFill>
                  <a:schemeClr val="bg1"/>
                </a:solidFill>
                <a:latin typeface="微软雅黑" panose="020B0503020204020204" pitchFamily="34" charset="-122"/>
                <a:ea typeface="微软雅黑" panose="020B0503020204020204" pitchFamily="34" charset="-122"/>
              </a:rPr>
              <a:t>）提供互联网上合法的公网</a:t>
            </a:r>
            <a:r>
              <a:rPr lang="en-US" altLang="zh-CN" sz="1600" b="1" dirty="0">
                <a:solidFill>
                  <a:schemeClr val="bg1"/>
                </a:solidFill>
                <a:latin typeface="微软雅黑" panose="020B0503020204020204" pitchFamily="34" charset="-122"/>
                <a:ea typeface="微软雅黑" panose="020B0503020204020204" pitchFamily="34" charset="-122"/>
              </a:rPr>
              <a:t>IP</a:t>
            </a:r>
            <a:r>
              <a:rPr lang="zh-CN" altLang="en-US" sz="1600" b="1" dirty="0">
                <a:solidFill>
                  <a:schemeClr val="bg1"/>
                </a:solidFill>
                <a:latin typeface="微软雅黑" panose="020B0503020204020204" pitchFamily="34" charset="-122"/>
                <a:ea typeface="微软雅黑" panose="020B0503020204020204" pitchFamily="34" charset="-122"/>
              </a:rPr>
              <a:t>资源，将弹性</a:t>
            </a:r>
            <a:r>
              <a:rPr lang="en-US" altLang="zh-CN" sz="1600" b="1" dirty="0">
                <a:solidFill>
                  <a:schemeClr val="bg1"/>
                </a:solidFill>
                <a:latin typeface="微软雅黑" panose="020B0503020204020204" pitchFamily="34" charset="-122"/>
                <a:ea typeface="微软雅黑" panose="020B0503020204020204" pitchFamily="34" charset="-122"/>
              </a:rPr>
              <a:t>IP</a:t>
            </a:r>
            <a:r>
              <a:rPr lang="zh-CN" altLang="en-US" sz="1600" b="1" dirty="0">
                <a:solidFill>
                  <a:schemeClr val="bg1"/>
                </a:solidFill>
                <a:latin typeface="微软雅黑" panose="020B0503020204020204" pitchFamily="34" charset="-122"/>
                <a:ea typeface="微软雅黑" panose="020B0503020204020204" pitchFamily="34" charset="-122"/>
              </a:rPr>
              <a:t>与云主机、弹性负载均衡等服务绑定，可实现云资源的互联网访问，满足业务部署</a:t>
            </a:r>
            <a:r>
              <a:rPr lang="zh-CN" altLang="en-US" sz="1600" b="1" dirty="0" smtClean="0">
                <a:solidFill>
                  <a:schemeClr val="bg1"/>
                </a:solidFill>
                <a:latin typeface="微软雅黑" panose="020B0503020204020204" pitchFamily="34" charset="-122"/>
                <a:ea typeface="微软雅黑" panose="020B0503020204020204" pitchFamily="34" charset="-122"/>
              </a:rPr>
              <a:t>需求</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401339" y="2503006"/>
            <a:ext cx="4744785" cy="3759426"/>
          </a:xfrm>
          <a:prstGeom prst="rect">
            <a:avLst/>
          </a:prstGeom>
        </p:spPr>
      </p:pic>
      <p:sp>
        <p:nvSpPr>
          <p:cNvPr id="9" name="矩形 8"/>
          <p:cNvSpPr/>
          <p:nvPr/>
        </p:nvSpPr>
        <p:spPr>
          <a:xfrm>
            <a:off x="465800" y="2221765"/>
            <a:ext cx="11326150" cy="4321909"/>
          </a:xfrm>
          <a:prstGeom prst="rect">
            <a:avLst/>
          </a:prstGeom>
          <a:noFill/>
          <a:ln w="12700"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5509260" y="2813058"/>
            <a:ext cx="6096000" cy="3046988"/>
          </a:xfrm>
          <a:prstGeom prst="rect">
            <a:avLst/>
          </a:prstGeom>
        </p:spPr>
        <p:txBody>
          <a:bodyPr>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绑定解绑</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支持跟各类云主机、</a:t>
            </a:r>
            <a:r>
              <a:rPr lang="en-US" altLang="zh-CN" sz="1600" dirty="0">
                <a:latin typeface="微软雅黑" panose="020B0503020204020204" pitchFamily="34" charset="-122"/>
                <a:ea typeface="微软雅黑" panose="020B0503020204020204" pitchFamily="34" charset="-122"/>
              </a:rPr>
              <a:t>NAT</a:t>
            </a:r>
            <a:r>
              <a:rPr lang="zh-CN" altLang="en-US" sz="1600" dirty="0">
                <a:latin typeface="微软雅黑" panose="020B0503020204020204" pitchFamily="34" charset="-122"/>
                <a:ea typeface="微软雅黑" panose="020B0503020204020204" pitchFamily="34" charset="-122"/>
              </a:rPr>
              <a:t>网关、负载均衡等云资源进行绑定和解绑。</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调整带宽</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弹性</a:t>
            </a:r>
            <a:r>
              <a:rPr lang="en-US" altLang="zh-CN" sz="1600" dirty="0">
                <a:latin typeface="微软雅黑" panose="020B0503020204020204" pitchFamily="34" charset="-122"/>
                <a:ea typeface="微软雅黑" panose="020B0503020204020204" pitchFamily="34" charset="-122"/>
              </a:rPr>
              <a:t>IP</a:t>
            </a:r>
            <a:r>
              <a:rPr lang="zh-CN" altLang="en-US" sz="1600" dirty="0">
                <a:latin typeface="微软雅黑" panose="020B0503020204020204" pitchFamily="34" charset="-122"/>
                <a:ea typeface="微软雅黑" panose="020B0503020204020204" pitchFamily="34" charset="-122"/>
              </a:rPr>
              <a:t>支持带宽变配，可以向上、向下调整网络带宽，灵活匹配用户不同业务场景需求，同时支持不同计费模式的互转。</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带宽监控</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您可以监控弹性</a:t>
            </a:r>
            <a:r>
              <a:rPr lang="en-US" altLang="zh-CN" sz="1600" dirty="0">
                <a:latin typeface="微软雅黑" panose="020B0503020204020204" pitchFamily="34" charset="-122"/>
                <a:ea typeface="微软雅黑" panose="020B0503020204020204" pitchFamily="34" charset="-122"/>
              </a:rPr>
              <a:t>IP</a:t>
            </a:r>
            <a:r>
              <a:rPr lang="zh-CN" altLang="en-US" sz="1600" dirty="0">
                <a:latin typeface="微软雅黑" panose="020B0503020204020204" pitchFamily="34" charset="-122"/>
                <a:ea typeface="微软雅黑" panose="020B0503020204020204" pitchFamily="34" charset="-122"/>
              </a:rPr>
              <a:t>出入带宽、出入流量的实际情况，即时发现网络瓶颈，根据业务场景需要，随时调整带宽，保证业务的可持续性。</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7"/>
          <p:cNvSpPr/>
          <p:nvPr/>
        </p:nvSpPr>
        <p:spPr bwMode="auto">
          <a:xfrm>
            <a:off x="465800" y="963747"/>
            <a:ext cx="11326149" cy="10461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标题 1"/>
          <p:cNvSpPr>
            <a:spLocks noGrp="1"/>
          </p:cNvSpPr>
          <p:nvPr>
            <p:ph type="title"/>
          </p:nvPr>
        </p:nvSpPr>
        <p:spPr/>
        <p:txBody>
          <a:bodyPr/>
          <a:lstStyle/>
          <a:p>
            <a:r>
              <a:rPr lang="en-US" altLang="zh-CN" dirty="0" smtClean="0"/>
              <a:t>VPC</a:t>
            </a:r>
            <a:endParaRPr lang="zh-CN" altLang="en-US" dirty="0"/>
          </a:p>
        </p:txBody>
      </p:sp>
      <p:sp>
        <p:nvSpPr>
          <p:cNvPr id="4" name="圆角矩形 3"/>
          <p:cNvSpPr/>
          <p:nvPr/>
        </p:nvSpPr>
        <p:spPr bwMode="auto">
          <a:xfrm>
            <a:off x="582599" y="1083965"/>
            <a:ext cx="10768637" cy="805740"/>
          </a:xfrm>
          <a:prstGeom prst="roundRect">
            <a:avLst>
              <a:gd name="adj" fmla="val 7028"/>
            </a:avLst>
          </a:prstGeom>
          <a:noFill/>
          <a:ln w="12700">
            <a:noFill/>
            <a:miter lim="800000"/>
          </a:ln>
        </p:spPr>
        <p:txBody>
          <a:bodyPr wrap="square" lIns="76695" tIns="39881" rIns="76695" bIns="39881" rtlCol="0" anchor="t">
            <a:spAutoFit/>
          </a:bodyPr>
          <a:lstStyle/>
          <a:p>
            <a:pPr marL="174625" indent="-174625">
              <a:lnSpc>
                <a:spcPct val="150000"/>
              </a:lnSpc>
              <a:spcBef>
                <a:spcPts val="300"/>
              </a:spcBef>
              <a:spcAft>
                <a:spcPts val="300"/>
              </a:spcAft>
              <a:buClr>
                <a:srgbClr val="C00000"/>
              </a:buClr>
              <a:buSzPct val="80000"/>
              <a:buFont typeface="Wingdings" panose="05000000000000000000" pitchFamily="2" charset="2"/>
              <a:buChar char="n"/>
            </a:pPr>
            <a:r>
              <a:rPr lang="zh-CN" altLang="en-US" sz="1600" b="1" dirty="0">
                <a:solidFill>
                  <a:schemeClr val="bg1"/>
                </a:solidFill>
                <a:latin typeface="微软雅黑" panose="020B0503020204020204" pitchFamily="34" charset="-122"/>
                <a:ea typeface="微软雅黑" panose="020B0503020204020204" pitchFamily="34" charset="-122"/>
              </a:rPr>
              <a:t>虚拟私有云（</a:t>
            </a:r>
            <a:r>
              <a:rPr lang="en-US" altLang="zh-CN" sz="1600" b="1" dirty="0">
                <a:solidFill>
                  <a:schemeClr val="bg1"/>
                </a:solidFill>
                <a:latin typeface="微软雅黑" panose="020B0503020204020204" pitchFamily="34" charset="-122"/>
                <a:ea typeface="微软雅黑" panose="020B0503020204020204" pitchFamily="34" charset="-122"/>
              </a:rPr>
              <a:t> CT-VPC, Virtual Private Cloud</a:t>
            </a:r>
            <a:r>
              <a:rPr lang="zh-CN" altLang="en-US" sz="1600" b="1" dirty="0">
                <a:solidFill>
                  <a:schemeClr val="bg1"/>
                </a:solidFill>
                <a:latin typeface="微软雅黑" panose="020B0503020204020204" pitchFamily="34" charset="-122"/>
                <a:ea typeface="微软雅黑" panose="020B0503020204020204" pitchFamily="34" charset="-122"/>
              </a:rPr>
              <a:t>）</a:t>
            </a:r>
            <a:r>
              <a:rPr lang="zh-CN" altLang="zh-CN" sz="1600" b="1" dirty="0">
                <a:solidFill>
                  <a:schemeClr val="bg1"/>
                </a:solidFill>
                <a:latin typeface="微软雅黑" panose="020B0503020204020204" pitchFamily="34" charset="-122"/>
                <a:ea typeface="微软雅黑" panose="020B0503020204020204" pitchFamily="34" charset="-122"/>
              </a:rPr>
              <a:t>是基于公有云环境为用户构建隔离的、用户自主配置和管理的虚拟网络环境，提升用户公有云中的资源的安全性，简化用户的网络部署</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aphicFrame>
        <p:nvGraphicFramePr>
          <p:cNvPr id="80" name="表格 79"/>
          <p:cNvGraphicFramePr>
            <a:graphicFrameLocks noGrp="1"/>
          </p:cNvGraphicFramePr>
          <p:nvPr/>
        </p:nvGraphicFramePr>
        <p:xfrm>
          <a:off x="5520976" y="2170905"/>
          <a:ext cx="6026057" cy="3663870"/>
        </p:xfrm>
        <a:graphic>
          <a:graphicData uri="http://schemas.openxmlformats.org/drawingml/2006/table">
            <a:tbl>
              <a:tblPr firstRow="1" bandRow="1"/>
              <a:tblGrid>
                <a:gridCol w="6026057"/>
              </a:tblGrid>
              <a:tr h="393639">
                <a:tc>
                  <a:txBody>
                    <a:bodyPr/>
                    <a:lstStyle>
                      <a:lvl1pPr marL="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1pPr>
                      <a:lvl2pPr marL="609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2pPr>
                      <a:lvl3pPr marL="1219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3pPr>
                      <a:lvl4pPr marL="1828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4pPr>
                      <a:lvl5pPr marL="24384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5pPr>
                      <a:lvl6pPr marL="30480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6pPr>
                      <a:lvl7pPr marL="3657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7pPr>
                      <a:lvl8pPr marL="4267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8pPr>
                      <a:lvl9pPr marL="4876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9pPr>
                    </a:lstStyle>
                    <a:p>
                      <a:pPr indent="177800">
                        <a:lnSpc>
                          <a:spcPct val="150000"/>
                        </a:lnSpc>
                        <a:spcBef>
                          <a:spcPts val="300"/>
                        </a:spcBef>
                        <a:spcAft>
                          <a:spcPts val="300"/>
                        </a:spcAft>
                        <a:buClr>
                          <a:schemeClr val="tx2"/>
                        </a:buClr>
                        <a:buFont typeface="Wingdings" panose="05000000000000000000" pitchFamily="2" charset="2"/>
                        <a:buChar char="ü"/>
                      </a:pPr>
                      <a:r>
                        <a:rPr lang="zh-CN" altLang="en-US" sz="1000" b="1" dirty="0" smtClean="0">
                          <a:latin typeface="微软雅黑" panose="020B0503020204020204" pitchFamily="34" charset="-122"/>
                          <a:ea typeface="微软雅黑" panose="020B0503020204020204" pitchFamily="34" charset="-122"/>
                        </a:rPr>
                        <a:t>计费：</a:t>
                      </a:r>
                      <a:r>
                        <a:rPr lang="en-US" altLang="zh-CN" sz="1000" b="0" dirty="0" smtClean="0">
                          <a:latin typeface="微软雅黑" panose="020B0503020204020204" pitchFamily="34" charset="-122"/>
                          <a:ea typeface="微软雅黑" panose="020B0503020204020204" pitchFamily="34" charset="-122"/>
                        </a:rPr>
                        <a:t>VPC</a:t>
                      </a:r>
                      <a:r>
                        <a:rPr lang="zh-CN" altLang="en-US" sz="1000" b="0" dirty="0" smtClean="0">
                          <a:latin typeface="微软雅黑" panose="020B0503020204020204" pitchFamily="34" charset="-122"/>
                          <a:ea typeface="微软雅黑" panose="020B0503020204020204" pitchFamily="34" charset="-122"/>
                        </a:rPr>
                        <a:t>免费</a:t>
                      </a:r>
                      <a:endParaRPr lang="en-US" altLang="zh-CN" sz="1000" dirty="0">
                        <a:latin typeface="微软雅黑" panose="020B0503020204020204" pitchFamily="34" charset="-122"/>
                        <a:ea typeface="微软雅黑" panose="020B0503020204020204" pitchFamily="34" charset="-122"/>
                      </a:endParaRPr>
                    </a:p>
                  </a:txBody>
                  <a:tcPr marL="68580" marR="68580" marT="34290" marB="34290">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96438">
                <a:tc>
                  <a:txBody>
                    <a:bodyPr/>
                    <a:lstStyle>
                      <a:lvl1pPr marL="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1pPr>
                      <a:lvl2pPr marL="609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2pPr>
                      <a:lvl3pPr marL="1219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3pPr>
                      <a:lvl4pPr marL="1828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4pPr>
                      <a:lvl5pPr marL="24384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5pPr>
                      <a:lvl6pPr marL="30480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6pPr>
                      <a:lvl7pPr marL="3657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7pPr>
                      <a:lvl8pPr marL="4267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8pPr>
                      <a:lvl9pPr marL="4876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9pPr>
                    </a:lstStyle>
                    <a:p>
                      <a:pPr indent="177800">
                        <a:lnSpc>
                          <a:spcPct val="150000"/>
                        </a:lnSpc>
                        <a:spcBef>
                          <a:spcPts val="300"/>
                        </a:spcBef>
                        <a:spcAft>
                          <a:spcPts val="300"/>
                        </a:spcAft>
                        <a:buClr>
                          <a:schemeClr val="tx2"/>
                        </a:buClr>
                        <a:buFont typeface="Wingdings" panose="05000000000000000000" pitchFamily="2" charset="2"/>
                        <a:buChar char="ü"/>
                      </a:pPr>
                      <a:r>
                        <a:rPr lang="en-US" altLang="zh-CN" sz="1000" b="1" dirty="0" smtClean="0">
                          <a:latin typeface="微软雅黑" panose="020B0503020204020204" pitchFamily="34" charset="-122"/>
                          <a:ea typeface="微软雅黑" panose="020B0503020204020204" pitchFamily="34" charset="-122"/>
                        </a:rPr>
                        <a:t>VPC</a:t>
                      </a:r>
                      <a:r>
                        <a:rPr lang="zh-CN" altLang="en-US" sz="1000" dirty="0" smtClean="0">
                          <a:latin typeface="微软雅黑" panose="020B0503020204020204" pitchFamily="34" charset="-122"/>
                          <a:ea typeface="微软雅黑" panose="020B0503020204020204" pitchFamily="34" charset="-122"/>
                        </a:rPr>
                        <a:t>：</a:t>
                      </a:r>
                      <a:r>
                        <a:rPr lang="en-US" altLang="zh-CN" sz="1000" b="0" dirty="0" smtClean="0">
                          <a:latin typeface="微软雅黑" panose="020B0503020204020204" pitchFamily="34" charset="-122"/>
                          <a:ea typeface="微软雅黑" panose="020B0503020204020204" pitchFamily="34" charset="-122"/>
                        </a:rPr>
                        <a:t>VPC</a:t>
                      </a:r>
                      <a:r>
                        <a:rPr lang="zh-CN" altLang="en-US" sz="1000" b="0" dirty="0" smtClean="0">
                          <a:latin typeface="微软雅黑" panose="020B0503020204020204" pitchFamily="34" charset="-122"/>
                          <a:ea typeface="微软雅黑" panose="020B0503020204020204" pitchFamily="34" charset="-122"/>
                        </a:rPr>
                        <a:t>在一个</a:t>
                      </a:r>
                      <a:r>
                        <a:rPr lang="en-US" altLang="zh-CN" sz="1000" b="0" dirty="0" smtClean="0">
                          <a:latin typeface="微软雅黑" panose="020B0503020204020204" pitchFamily="34" charset="-122"/>
                          <a:ea typeface="微软雅黑" panose="020B0503020204020204" pitchFamily="34" charset="-122"/>
                        </a:rPr>
                        <a:t>Region</a:t>
                      </a:r>
                      <a:r>
                        <a:rPr lang="zh-CN" altLang="en-US" sz="1000" b="0" dirty="0" smtClean="0">
                          <a:latin typeface="微软雅黑" panose="020B0503020204020204" pitchFamily="34" charset="-122"/>
                          <a:ea typeface="微软雅黑" panose="020B0503020204020204" pitchFamily="34" charset="-122"/>
                        </a:rPr>
                        <a:t>内可跨</a:t>
                      </a:r>
                      <a:r>
                        <a:rPr lang="en-US" altLang="zh-CN" sz="1000" b="0" dirty="0" smtClean="0">
                          <a:latin typeface="微软雅黑" panose="020B0503020204020204" pitchFamily="34" charset="-122"/>
                          <a:ea typeface="微软雅黑" panose="020B0503020204020204" pitchFamily="34" charset="-122"/>
                        </a:rPr>
                        <a:t>AZ</a:t>
                      </a:r>
                      <a:r>
                        <a:rPr lang="zh-CN" altLang="en-US" sz="1000" b="0" dirty="0" smtClean="0">
                          <a:latin typeface="微软雅黑" panose="020B0503020204020204" pitchFamily="34" charset="-122"/>
                          <a:ea typeface="微软雅黑" panose="020B0503020204020204" pitchFamily="34" charset="-122"/>
                        </a:rPr>
                        <a:t>使用，但需在不同</a:t>
                      </a:r>
                      <a:r>
                        <a:rPr lang="en-US" altLang="zh-CN" sz="1000" b="0" dirty="0" smtClean="0">
                          <a:latin typeface="微软雅黑" panose="020B0503020204020204" pitchFamily="34" charset="-122"/>
                          <a:ea typeface="微软雅黑" panose="020B0503020204020204" pitchFamily="34" charset="-122"/>
                        </a:rPr>
                        <a:t>AZ</a:t>
                      </a:r>
                      <a:r>
                        <a:rPr lang="zh-CN" altLang="en-US" sz="1000" b="0" dirty="0" smtClean="0">
                          <a:latin typeface="微软雅黑" panose="020B0503020204020204" pitchFamily="34" charset="-122"/>
                          <a:ea typeface="微软雅黑" panose="020B0503020204020204" pitchFamily="34" charset="-122"/>
                        </a:rPr>
                        <a:t>创建不同的子网。不同</a:t>
                      </a:r>
                      <a:r>
                        <a:rPr lang="en-US" altLang="zh-CN" sz="1000" b="0" dirty="0" smtClean="0">
                          <a:latin typeface="微软雅黑" panose="020B0503020204020204" pitchFamily="34" charset="-122"/>
                          <a:ea typeface="微软雅黑" panose="020B0503020204020204" pitchFamily="34" charset="-122"/>
                        </a:rPr>
                        <a:t>VPC</a:t>
                      </a:r>
                      <a:r>
                        <a:rPr lang="zh-CN" altLang="en-US" sz="1000" b="0" dirty="0" smtClean="0">
                          <a:latin typeface="微软雅黑" panose="020B0503020204020204" pitchFamily="34" charset="-122"/>
                          <a:ea typeface="微软雅黑" panose="020B0503020204020204" pitchFamily="34" charset="-122"/>
                        </a:rPr>
                        <a:t>相互隔离</a:t>
                      </a:r>
                      <a:endParaRPr lang="zh-CN" altLang="en-US" sz="1000" b="0" dirty="0" smtClean="0">
                        <a:latin typeface="微软雅黑" panose="020B0503020204020204" pitchFamily="34" charset="-122"/>
                        <a:ea typeface="微软雅黑" panose="020B0503020204020204" pitchFamily="34" charset="-122"/>
                      </a:endParaRPr>
                    </a:p>
                  </a:txBody>
                  <a:tcPr marL="68580" marR="68580" marT="34290" marB="34290">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96438">
                <a:tc>
                  <a:txBody>
                    <a:bodyPr/>
                    <a:lstStyle>
                      <a:lvl1pPr marL="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1pPr>
                      <a:lvl2pPr marL="609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2pPr>
                      <a:lvl3pPr marL="1219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3pPr>
                      <a:lvl4pPr marL="1828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4pPr>
                      <a:lvl5pPr marL="24384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5pPr>
                      <a:lvl6pPr marL="30480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6pPr>
                      <a:lvl7pPr marL="3657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7pPr>
                      <a:lvl8pPr marL="4267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8pPr>
                      <a:lvl9pPr marL="4876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9pPr>
                    </a:lstStyle>
                    <a:p>
                      <a:pPr indent="177800">
                        <a:lnSpc>
                          <a:spcPct val="150000"/>
                        </a:lnSpc>
                        <a:spcBef>
                          <a:spcPts val="300"/>
                        </a:spcBef>
                        <a:spcAft>
                          <a:spcPts val="300"/>
                        </a:spcAft>
                        <a:buClr>
                          <a:schemeClr val="tx2"/>
                        </a:buClr>
                        <a:buFont typeface="Wingdings" panose="05000000000000000000" pitchFamily="2" charset="2"/>
                        <a:buChar char="ü"/>
                      </a:pPr>
                      <a:r>
                        <a:rPr lang="zh-CN" altLang="en-US" sz="1000" b="1" dirty="0" smtClean="0">
                          <a:latin typeface="微软雅黑" panose="020B0503020204020204" pitchFamily="34" charset="-122"/>
                          <a:ea typeface="微软雅黑" panose="020B0503020204020204" pitchFamily="34" charset="-122"/>
                        </a:rPr>
                        <a:t>子网</a:t>
                      </a:r>
                      <a:r>
                        <a:rPr lang="zh-CN" altLang="en-US" sz="1000" dirty="0" smtClean="0">
                          <a:latin typeface="微软雅黑" panose="020B0503020204020204" pitchFamily="34" charset="-122"/>
                          <a:ea typeface="微软雅黑" panose="020B0503020204020204" pitchFamily="34" charset="-122"/>
                        </a:rPr>
                        <a:t>：</a:t>
                      </a:r>
                      <a:r>
                        <a:rPr lang="zh-CN" altLang="en-US" sz="1000" b="0" dirty="0" smtClean="0">
                          <a:latin typeface="微软雅黑" panose="020B0503020204020204" pitchFamily="34" charset="-122"/>
                          <a:ea typeface="微软雅黑" panose="020B0503020204020204" pitchFamily="34" charset="-122"/>
                        </a:rPr>
                        <a:t>创建子网可指定内网网段、网关、</a:t>
                      </a:r>
                      <a:r>
                        <a:rPr lang="en-US" altLang="zh-CN" sz="1000" b="0" dirty="0" smtClean="0">
                          <a:latin typeface="微软雅黑" panose="020B0503020204020204" pitchFamily="34" charset="-122"/>
                          <a:ea typeface="微软雅黑" panose="020B0503020204020204" pitchFamily="34" charset="-122"/>
                        </a:rPr>
                        <a:t>DNS</a:t>
                      </a:r>
                      <a:r>
                        <a:rPr lang="zh-CN" altLang="en-US" sz="1000" b="0" dirty="0" smtClean="0">
                          <a:latin typeface="微软雅黑" panose="020B0503020204020204" pitchFamily="34" charset="-122"/>
                          <a:ea typeface="微软雅黑" panose="020B0503020204020204" pitchFamily="34" charset="-122"/>
                        </a:rPr>
                        <a:t>、</a:t>
                      </a:r>
                      <a:r>
                        <a:rPr lang="en-US" altLang="zh-CN" sz="1000" b="0" dirty="0" smtClean="0">
                          <a:latin typeface="微软雅黑" panose="020B0503020204020204" pitchFamily="34" charset="-122"/>
                          <a:ea typeface="微软雅黑" panose="020B0503020204020204" pitchFamily="34" charset="-122"/>
                        </a:rPr>
                        <a:t>DHCP</a:t>
                      </a:r>
                      <a:r>
                        <a:rPr lang="zh-CN" altLang="en-US" sz="1000" b="0" dirty="0" smtClean="0">
                          <a:latin typeface="微软雅黑" panose="020B0503020204020204" pitchFamily="34" charset="-122"/>
                          <a:ea typeface="微软雅黑" panose="020B0503020204020204" pitchFamily="34" charset="-122"/>
                        </a:rPr>
                        <a:t>等信息，子网中可查看内网</a:t>
                      </a:r>
                      <a:r>
                        <a:rPr lang="en-US" altLang="zh-CN" sz="1000" b="0" dirty="0" smtClean="0">
                          <a:latin typeface="微软雅黑" panose="020B0503020204020204" pitchFamily="34" charset="-122"/>
                          <a:ea typeface="微软雅黑" panose="020B0503020204020204" pitchFamily="34" charset="-122"/>
                        </a:rPr>
                        <a:t>IP</a:t>
                      </a:r>
                      <a:r>
                        <a:rPr lang="zh-CN" altLang="en-US" sz="1000" b="0" dirty="0" smtClean="0">
                          <a:latin typeface="微软雅黑" panose="020B0503020204020204" pitchFamily="34" charset="-122"/>
                          <a:ea typeface="微软雅黑" panose="020B0503020204020204" pitchFamily="34" charset="-122"/>
                        </a:rPr>
                        <a:t>使用情况、手动分配内网</a:t>
                      </a:r>
                      <a:r>
                        <a:rPr lang="en-US" altLang="zh-CN" sz="1000" b="0" dirty="0" smtClean="0">
                          <a:latin typeface="微软雅黑" panose="020B0503020204020204" pitchFamily="34" charset="-122"/>
                          <a:ea typeface="微软雅黑" panose="020B0503020204020204" pitchFamily="34" charset="-122"/>
                        </a:rPr>
                        <a:t>IP</a:t>
                      </a:r>
                      <a:r>
                        <a:rPr lang="zh-CN" altLang="en-US" sz="1000" b="0" dirty="0" smtClean="0">
                          <a:latin typeface="微软雅黑" panose="020B0503020204020204" pitchFamily="34" charset="-122"/>
                          <a:ea typeface="微软雅黑" panose="020B0503020204020204" pitchFamily="34" charset="-122"/>
                        </a:rPr>
                        <a:t>、添加云主机，同一</a:t>
                      </a:r>
                      <a:r>
                        <a:rPr lang="en-US" altLang="zh-CN" sz="1000" b="0" dirty="0" smtClean="0">
                          <a:latin typeface="微软雅黑" panose="020B0503020204020204" pitchFamily="34" charset="-122"/>
                          <a:ea typeface="微软雅黑" panose="020B0503020204020204" pitchFamily="34" charset="-122"/>
                        </a:rPr>
                        <a:t>VPC</a:t>
                      </a:r>
                      <a:r>
                        <a:rPr lang="zh-CN" altLang="en-US" sz="1000" b="0" dirty="0" smtClean="0">
                          <a:latin typeface="微软雅黑" panose="020B0503020204020204" pitchFamily="34" charset="-122"/>
                          <a:ea typeface="微软雅黑" panose="020B0503020204020204" pitchFamily="34" charset="-122"/>
                        </a:rPr>
                        <a:t>下的不同子网默认互通</a:t>
                      </a:r>
                      <a:endParaRPr lang="en-US" altLang="zh-CN" sz="1000" b="0" dirty="0" smtClean="0">
                        <a:latin typeface="微软雅黑" panose="020B0503020204020204" pitchFamily="34" charset="-122"/>
                        <a:ea typeface="微软雅黑" panose="020B0503020204020204" pitchFamily="34" charset="-122"/>
                      </a:endParaRPr>
                    </a:p>
                  </a:txBody>
                  <a:tcPr marL="68580" marR="68580" marT="34290" marB="34290">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696438">
                <a:tc>
                  <a:txBody>
                    <a:bodyPr/>
                    <a:lstStyle>
                      <a:lvl1pPr marL="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1pPr>
                      <a:lvl2pPr marL="609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2pPr>
                      <a:lvl3pPr marL="1219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3pPr>
                      <a:lvl4pPr marL="1828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4pPr>
                      <a:lvl5pPr marL="24384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5pPr>
                      <a:lvl6pPr marL="30480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6pPr>
                      <a:lvl7pPr marL="3657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7pPr>
                      <a:lvl8pPr marL="4267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8pPr>
                      <a:lvl9pPr marL="4876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9pPr>
                    </a:lstStyle>
                    <a:p>
                      <a:pPr marL="171450" indent="-171450">
                        <a:lnSpc>
                          <a:spcPct val="150000"/>
                        </a:lnSpc>
                        <a:spcBef>
                          <a:spcPts val="300"/>
                        </a:spcBef>
                        <a:spcAft>
                          <a:spcPts val="300"/>
                        </a:spcAft>
                        <a:buClr>
                          <a:schemeClr val="tx2"/>
                        </a:buClr>
                        <a:buFont typeface="Wingdings" panose="05000000000000000000" pitchFamily="2" charset="2"/>
                        <a:buChar char="ü"/>
                      </a:pPr>
                      <a:r>
                        <a:rPr lang="zh-CN" altLang="en-US" sz="1000" b="1" dirty="0" smtClean="0">
                          <a:latin typeface="微软雅黑" panose="020B0503020204020204" pitchFamily="34" charset="-122"/>
                          <a:ea typeface="微软雅黑" panose="020B0503020204020204" pitchFamily="34" charset="-122"/>
                        </a:rPr>
                        <a:t>安全组：</a:t>
                      </a:r>
                      <a:r>
                        <a:rPr lang="zh-CN" altLang="en-US" sz="1000" dirty="0" smtClean="0">
                          <a:latin typeface="微软雅黑" panose="020B0503020204020204" pitchFamily="34" charset="-122"/>
                          <a:ea typeface="微软雅黑" panose="020B0503020204020204" pitchFamily="34" charset="-122"/>
                        </a:rPr>
                        <a:t>与云主机绑定，实现安全组内和组间云主机的访问控制</a:t>
                      </a:r>
                      <a:r>
                        <a:rPr lang="zh-CN" altLang="en-US" sz="1000" b="1"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支持</a:t>
                      </a:r>
                      <a:r>
                        <a:rPr lang="en-US" altLang="zh-CN" sz="1000" dirty="0" smtClean="0">
                          <a:latin typeface="微软雅黑" panose="020B0503020204020204" pitchFamily="34" charset="-122"/>
                          <a:ea typeface="微软雅黑" panose="020B0503020204020204" pitchFamily="34" charset="-122"/>
                        </a:rPr>
                        <a:t>TCP</a:t>
                      </a:r>
                      <a:r>
                        <a:rPr lang="zh-CN" altLang="en-US" sz="1000" dirty="0" smtClean="0">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UDP</a:t>
                      </a:r>
                      <a:r>
                        <a:rPr lang="zh-CN" altLang="en-US" sz="1000" dirty="0" smtClean="0">
                          <a:latin typeface="微软雅黑" panose="020B0503020204020204" pitchFamily="34" charset="-122"/>
                          <a:ea typeface="微软雅黑" panose="020B0503020204020204" pitchFamily="34" charset="-122"/>
                        </a:rPr>
                        <a:t>、</a:t>
                      </a:r>
                      <a:r>
                        <a:rPr lang="de-DE" altLang="zh-CN" sz="1000" dirty="0" smtClean="0">
                          <a:latin typeface="微软雅黑" panose="020B0503020204020204" pitchFamily="34" charset="-122"/>
                          <a:ea typeface="微软雅黑" panose="020B0503020204020204" pitchFamily="34" charset="-122"/>
                        </a:rPr>
                        <a:t>ICMP</a:t>
                      </a:r>
                      <a:r>
                        <a:rPr lang="zh-CN" altLang="en-US" sz="1000" dirty="0" smtClean="0">
                          <a:latin typeface="微软雅黑" panose="020B0503020204020204" pitchFamily="34" charset="-122"/>
                          <a:ea typeface="微软雅黑" panose="020B0503020204020204" pitchFamily="34" charset="-122"/>
                        </a:rPr>
                        <a:t>和</a:t>
                      </a:r>
                      <a:r>
                        <a:rPr lang="en-US" altLang="zh-CN" sz="1000" dirty="0" smtClean="0">
                          <a:latin typeface="微软雅黑" panose="020B0503020204020204" pitchFamily="34" charset="-122"/>
                          <a:ea typeface="微软雅黑" panose="020B0503020204020204" pitchFamily="34" charset="-122"/>
                        </a:rPr>
                        <a:t>ANY</a:t>
                      </a:r>
                      <a:r>
                        <a:rPr lang="zh-CN" altLang="en-US" sz="1000" dirty="0" smtClean="0">
                          <a:latin typeface="微软雅黑" panose="020B0503020204020204" pitchFamily="34" charset="-122"/>
                          <a:ea typeface="微软雅黑" panose="020B0503020204020204" pitchFamily="34" charset="-122"/>
                        </a:rPr>
                        <a:t>协议，支持设定入、出方向规则</a:t>
                      </a:r>
                      <a:endParaRPr lang="en-US" altLang="zh-CN" sz="1000" dirty="0">
                        <a:latin typeface="微软雅黑" panose="020B0503020204020204" pitchFamily="34" charset="-122"/>
                        <a:ea typeface="微软雅黑" panose="020B0503020204020204" pitchFamily="34" charset="-122"/>
                      </a:endParaRPr>
                    </a:p>
                  </a:txBody>
                  <a:tcPr marL="68580" marR="68580" marT="34290" marB="34290">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3639">
                <a:tc>
                  <a:txBody>
                    <a:bodyPr/>
                    <a:lstStyle/>
                    <a:p>
                      <a:pPr indent="177800">
                        <a:lnSpc>
                          <a:spcPct val="150000"/>
                        </a:lnSpc>
                        <a:spcBef>
                          <a:spcPts val="300"/>
                        </a:spcBef>
                        <a:spcAft>
                          <a:spcPts val="300"/>
                        </a:spcAft>
                        <a:buClr>
                          <a:schemeClr val="tx2"/>
                        </a:buClr>
                        <a:buFont typeface="Wingdings" panose="05000000000000000000" pitchFamily="2" charset="2"/>
                        <a:buChar char="ü"/>
                      </a:pPr>
                      <a:r>
                        <a:rPr lang="zh-CN" altLang="en-US" sz="1000" b="1" dirty="0" smtClean="0">
                          <a:latin typeface="微软雅黑" panose="020B0503020204020204" pitchFamily="34" charset="-122"/>
                          <a:ea typeface="微软雅黑" panose="020B0503020204020204" pitchFamily="34" charset="-122"/>
                        </a:rPr>
                        <a:t>网络</a:t>
                      </a:r>
                      <a:r>
                        <a:rPr lang="en-US" altLang="zh-CN" sz="1000" b="1" dirty="0" smtClean="0">
                          <a:latin typeface="微软雅黑" panose="020B0503020204020204" pitchFamily="34" charset="-122"/>
                          <a:ea typeface="微软雅黑" panose="020B0503020204020204" pitchFamily="34" charset="-122"/>
                        </a:rPr>
                        <a:t>ACL</a:t>
                      </a:r>
                      <a:r>
                        <a:rPr lang="zh-CN" altLang="en-US" sz="1000" b="1" dirty="0" smtClean="0">
                          <a:latin typeface="微软雅黑" panose="020B0503020204020204" pitchFamily="34" charset="-122"/>
                          <a:ea typeface="微软雅黑" panose="020B0503020204020204" pitchFamily="34" charset="-122"/>
                        </a:rPr>
                        <a:t>：</a:t>
                      </a:r>
                      <a:r>
                        <a:rPr lang="zh-CN" altLang="en-US" sz="1000" b="0" dirty="0" smtClean="0">
                          <a:latin typeface="微软雅黑" panose="020B0503020204020204" pitchFamily="34" charset="-122"/>
                          <a:ea typeface="微软雅黑" panose="020B0503020204020204" pitchFamily="34" charset="-122"/>
                        </a:rPr>
                        <a:t>用于子网间的访问控制，可设置接受、拒绝（支持黑名单）规格</a:t>
                      </a:r>
                      <a:endParaRPr lang="en-US" altLang="zh-CN" sz="1000" b="0" dirty="0">
                        <a:latin typeface="微软雅黑" panose="020B0503020204020204" pitchFamily="34" charset="-122"/>
                        <a:ea typeface="微软雅黑" panose="020B0503020204020204" pitchFamily="34" charset="-122"/>
                      </a:endParaRPr>
                    </a:p>
                  </a:txBody>
                  <a:tcPr marL="68580" marR="68580" marT="34290" marB="34290">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3639">
                <a:tc>
                  <a:txBody>
                    <a:bodyPr/>
                    <a:lstStyle/>
                    <a:p>
                      <a:pPr indent="177800">
                        <a:lnSpc>
                          <a:spcPct val="150000"/>
                        </a:lnSpc>
                        <a:spcBef>
                          <a:spcPts val="300"/>
                        </a:spcBef>
                        <a:spcAft>
                          <a:spcPts val="300"/>
                        </a:spcAft>
                        <a:buClr>
                          <a:schemeClr val="tx2"/>
                        </a:buClr>
                        <a:buFont typeface="Wingdings" panose="05000000000000000000" pitchFamily="2" charset="2"/>
                        <a:buChar char="ü"/>
                      </a:pPr>
                      <a:r>
                        <a:rPr lang="zh-CN" altLang="en-US" sz="1000" b="1" dirty="0" smtClean="0">
                          <a:latin typeface="微软雅黑" panose="020B0503020204020204" pitchFamily="34" charset="-122"/>
                          <a:ea typeface="微软雅黑" panose="020B0503020204020204" pitchFamily="34" charset="-122"/>
                        </a:rPr>
                        <a:t>路由表：</a:t>
                      </a:r>
                      <a:r>
                        <a:rPr lang="zh-CN" altLang="en-US" sz="1000" b="0" dirty="0" smtClean="0">
                          <a:latin typeface="微软雅黑" panose="020B0503020204020204" pitchFamily="34" charset="-122"/>
                          <a:ea typeface="微软雅黑" panose="020B0503020204020204" pitchFamily="34" charset="-122"/>
                        </a:rPr>
                        <a:t>允许用户添加自定义路由</a:t>
                      </a:r>
                      <a:endParaRPr lang="en-US" altLang="zh-CN" sz="1000" b="0" dirty="0">
                        <a:latin typeface="微软雅黑" panose="020B0503020204020204" pitchFamily="34" charset="-122"/>
                        <a:ea typeface="微软雅黑" panose="020B0503020204020204" pitchFamily="34" charset="-122"/>
                      </a:endParaRPr>
                    </a:p>
                  </a:txBody>
                  <a:tcPr marL="68580" marR="68580" marT="34290" marB="34290">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93639">
                <a:tc>
                  <a:txBody>
                    <a:bodyPr/>
                    <a:lstStyle>
                      <a:lvl1pPr marL="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1pPr>
                      <a:lvl2pPr marL="609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2pPr>
                      <a:lvl3pPr marL="1219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3pPr>
                      <a:lvl4pPr marL="1828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4pPr>
                      <a:lvl5pPr marL="24384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5pPr>
                      <a:lvl6pPr marL="30480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6pPr>
                      <a:lvl7pPr marL="36576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7pPr>
                      <a:lvl8pPr marL="42672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8pPr>
                      <a:lvl9pPr marL="4876800" algn="l" defTabSz="609600" rtl="0" eaLnBrk="1" latinLnBrk="0" hangingPunct="1">
                        <a:defRPr sz="2400" kern="1200">
                          <a:solidFill>
                            <a:schemeClr val="tx1"/>
                          </a:solidFill>
                          <a:latin typeface="微软雅黑" panose="020B0503020204020204" pitchFamily="34" charset="-122"/>
                          <a:ea typeface="微软雅黑" panose="020B0503020204020204" pitchFamily="34" charset="-122"/>
                        </a:defRPr>
                      </a:lvl9pPr>
                    </a:lstStyle>
                    <a:p>
                      <a:pPr indent="177800">
                        <a:lnSpc>
                          <a:spcPct val="150000"/>
                        </a:lnSpc>
                        <a:spcBef>
                          <a:spcPts val="300"/>
                        </a:spcBef>
                        <a:spcAft>
                          <a:spcPts val="300"/>
                        </a:spcAft>
                        <a:buClr>
                          <a:schemeClr val="tx2"/>
                        </a:buClr>
                        <a:buFont typeface="Wingdings" panose="05000000000000000000" pitchFamily="2" charset="2"/>
                        <a:buChar char="ü"/>
                      </a:pPr>
                      <a:r>
                        <a:rPr lang="zh-CN" altLang="en-US" sz="1000" b="1" dirty="0" smtClean="0">
                          <a:latin typeface="微软雅黑" panose="020B0503020204020204" pitchFamily="34" charset="-122"/>
                          <a:ea typeface="微软雅黑" panose="020B0503020204020204" pitchFamily="34" charset="-122"/>
                        </a:rPr>
                        <a:t>多链路接入：</a:t>
                      </a:r>
                      <a:r>
                        <a:rPr lang="zh-CN" altLang="en-US" sz="1000" b="0" dirty="0" smtClean="0">
                          <a:latin typeface="微软雅黑" panose="020B0503020204020204" pitchFamily="34" charset="-122"/>
                          <a:ea typeface="微软雅黑" panose="020B0503020204020204" pitchFamily="34" charset="-122"/>
                        </a:rPr>
                        <a:t>支持互联网、专线、</a:t>
                      </a:r>
                      <a:r>
                        <a:rPr lang="en-US" altLang="zh-CN" sz="1000" b="0" dirty="0" smtClean="0">
                          <a:latin typeface="微软雅黑" panose="020B0503020204020204" pitchFamily="34" charset="-122"/>
                          <a:ea typeface="微软雅黑" panose="020B0503020204020204" pitchFamily="34" charset="-122"/>
                        </a:rPr>
                        <a:t>VPN</a:t>
                      </a:r>
                      <a:r>
                        <a:rPr lang="zh-CN" altLang="en-US" sz="1000" b="0" dirty="0" smtClean="0">
                          <a:latin typeface="微软雅黑" panose="020B0503020204020204" pitchFamily="34" charset="-122"/>
                          <a:ea typeface="微软雅黑" panose="020B0503020204020204" pitchFamily="34" charset="-122"/>
                        </a:rPr>
                        <a:t>接入</a:t>
                      </a:r>
                      <a:r>
                        <a:rPr lang="en-US" altLang="zh-CN" sz="1000" b="0" dirty="0" smtClean="0">
                          <a:latin typeface="微软雅黑" panose="020B0503020204020204" pitchFamily="34" charset="-122"/>
                          <a:ea typeface="微软雅黑" panose="020B0503020204020204" pitchFamily="34" charset="-122"/>
                        </a:rPr>
                        <a:t>VPC</a:t>
                      </a:r>
                      <a:r>
                        <a:rPr lang="zh-CN" altLang="en-US" sz="1000" b="0" dirty="0" smtClean="0">
                          <a:latin typeface="微软雅黑" panose="020B0503020204020204" pitchFamily="34" charset="-122"/>
                          <a:ea typeface="微软雅黑" panose="020B0503020204020204" pitchFamily="34" charset="-122"/>
                        </a:rPr>
                        <a:t>网络</a:t>
                      </a:r>
                      <a:endParaRPr lang="en-US" altLang="zh-CN" sz="1000" b="0" dirty="0">
                        <a:latin typeface="微软雅黑" panose="020B0503020204020204" pitchFamily="34" charset="-122"/>
                        <a:ea typeface="微软雅黑" panose="020B0503020204020204" pitchFamily="34" charset="-122"/>
                      </a:endParaRPr>
                    </a:p>
                  </a:txBody>
                  <a:tcPr marL="68580" marR="68580" marT="34290" marB="34290">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0802" y="2226733"/>
            <a:ext cx="5112948" cy="361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465800" y="2176045"/>
            <a:ext cx="11326150" cy="4321909"/>
          </a:xfrm>
          <a:prstGeom prst="rect">
            <a:avLst/>
          </a:prstGeom>
          <a:noFill/>
          <a:ln w="12700"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7"/>
          <p:cNvSpPr/>
          <p:nvPr/>
        </p:nvSpPr>
        <p:spPr bwMode="auto">
          <a:xfrm>
            <a:off x="465800" y="963747"/>
            <a:ext cx="11326149" cy="10461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标题 1"/>
          <p:cNvSpPr>
            <a:spLocks noGrp="1"/>
          </p:cNvSpPr>
          <p:nvPr>
            <p:ph type="title"/>
          </p:nvPr>
        </p:nvSpPr>
        <p:spPr/>
        <p:txBody>
          <a:bodyPr/>
          <a:lstStyle/>
          <a:p>
            <a:r>
              <a:rPr lang="zh-CN" altLang="en-US" dirty="0" smtClean="0"/>
              <a:t>弹性负载均衡</a:t>
            </a:r>
            <a:endParaRPr lang="zh-CN" altLang="en-US" dirty="0"/>
          </a:p>
        </p:txBody>
      </p:sp>
      <p:sp>
        <p:nvSpPr>
          <p:cNvPr id="4" name="圆角矩形 3"/>
          <p:cNvSpPr/>
          <p:nvPr/>
        </p:nvSpPr>
        <p:spPr bwMode="auto">
          <a:xfrm>
            <a:off x="582599" y="1083965"/>
            <a:ext cx="10768637" cy="805740"/>
          </a:xfrm>
          <a:prstGeom prst="roundRect">
            <a:avLst>
              <a:gd name="adj" fmla="val 7028"/>
            </a:avLst>
          </a:prstGeom>
          <a:noFill/>
          <a:ln w="12700">
            <a:noFill/>
            <a:miter lim="800000"/>
          </a:ln>
        </p:spPr>
        <p:txBody>
          <a:bodyPr wrap="square" lIns="76695" tIns="39881" rIns="76695" bIns="39881" rtlCol="0" anchor="t">
            <a:spAutoFit/>
          </a:bodyPr>
          <a:lstStyle/>
          <a:p>
            <a:pPr marL="174625" indent="-174625">
              <a:lnSpc>
                <a:spcPct val="150000"/>
              </a:lnSpc>
              <a:spcBef>
                <a:spcPts val="300"/>
              </a:spcBef>
              <a:spcAft>
                <a:spcPts val="300"/>
              </a:spcAft>
              <a:buClr>
                <a:srgbClr val="C00000"/>
              </a:buClr>
              <a:buSzPct val="80000"/>
              <a:buFont typeface="Wingdings" panose="05000000000000000000" pitchFamily="2" charset="2"/>
              <a:buChar char="n"/>
            </a:pPr>
            <a:r>
              <a:rPr lang="zh-CN" altLang="en-US" sz="1600" b="1" dirty="0">
                <a:solidFill>
                  <a:schemeClr val="bg1"/>
                </a:solidFill>
                <a:latin typeface="微软雅黑" panose="020B0503020204020204" pitchFamily="34" charset="-122"/>
                <a:ea typeface="微软雅黑" panose="020B0503020204020204" pitchFamily="34" charset="-122"/>
              </a:rPr>
              <a:t>弹性负载均衡</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en-US" altLang="zh-CN" sz="1600" b="1" dirty="0" smtClean="0">
                <a:solidFill>
                  <a:schemeClr val="bg1"/>
                </a:solidFill>
                <a:latin typeface="微软雅黑" panose="020B0503020204020204" pitchFamily="34" charset="-122"/>
                <a:ea typeface="微软雅黑" panose="020B0503020204020204" pitchFamily="34" charset="-122"/>
              </a:rPr>
              <a:t>ELB </a:t>
            </a: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Elastic Load Balancing</a:t>
            </a:r>
            <a:r>
              <a:rPr lang="zh-CN" altLang="en-US" sz="1600" b="1" dirty="0">
                <a:solidFill>
                  <a:schemeClr val="bg1"/>
                </a:solidFill>
                <a:latin typeface="微软雅黑" panose="020B0503020204020204" pitchFamily="34" charset="-122"/>
                <a:ea typeface="微软雅黑" panose="020B0503020204020204" pitchFamily="34" charset="-122"/>
              </a:rPr>
              <a:t>）通过将访问流量自动分发到多台云主机，扩展应用系统对外的服务能力，实现更高水平的应用程序容错性能。</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65800" y="2176045"/>
            <a:ext cx="11326150" cy="4321909"/>
          </a:xfrm>
          <a:prstGeom prst="rect">
            <a:avLst/>
          </a:prstGeom>
          <a:noFill/>
          <a:ln w="12700"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052" name="Picture 4" descr="imag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180" y="2390089"/>
            <a:ext cx="4007176" cy="389382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082540" y="2244118"/>
            <a:ext cx="6568440" cy="4185761"/>
          </a:xfrm>
          <a:prstGeom prst="rect">
            <a:avLst/>
          </a:prstGeom>
        </p:spPr>
        <p:txBody>
          <a:bodyPr wrap="square">
            <a:spAutoFit/>
          </a:bodyPr>
          <a:lstStyle/>
          <a:p>
            <a:r>
              <a:rPr lang="zh-CN" altLang="en-US" sz="1400" b="1" dirty="0">
                <a:latin typeface="微软雅黑" panose="020B0503020204020204" pitchFamily="34" charset="-122"/>
                <a:ea typeface="微软雅黑" panose="020B0503020204020204" pitchFamily="34" charset="-122"/>
              </a:rPr>
              <a:t>高性能</a:t>
            </a:r>
            <a:endParaRPr lang="zh-CN" altLang="en-US" sz="1400" b="1" dirty="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能够</a:t>
            </a:r>
            <a:r>
              <a:rPr lang="zh-CN" altLang="en-US" sz="1400" dirty="0">
                <a:latin typeface="微软雅黑" panose="020B0503020204020204" pitchFamily="34" charset="-122"/>
                <a:ea typeface="微软雅黑" panose="020B0503020204020204" pitchFamily="34" charset="-122"/>
              </a:rPr>
              <a:t>处理大量的网络流量和连接请求。能够对七层</a:t>
            </a:r>
            <a:r>
              <a:rPr lang="en-US" altLang="zh-CN" sz="1400" dirty="0">
                <a:latin typeface="微软雅黑" panose="020B0503020204020204" pitchFamily="34" charset="-122"/>
                <a:ea typeface="微软雅黑" panose="020B0503020204020204" pitchFamily="34" charset="-122"/>
              </a:rPr>
              <a:t>SSL</a:t>
            </a:r>
            <a:r>
              <a:rPr lang="zh-CN" altLang="en-US" sz="1400" dirty="0">
                <a:latin typeface="微软雅黑" panose="020B0503020204020204" pitchFamily="34" charset="-122"/>
                <a:ea typeface="微软雅黑" panose="020B0503020204020204" pitchFamily="34" charset="-122"/>
              </a:rPr>
              <a:t>卸载，减轻后端主机压力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单实例可支持</a:t>
            </a:r>
            <a:r>
              <a:rPr lang="en-US" altLang="zh-CN" sz="1400" dirty="0">
                <a:latin typeface="微软雅黑" panose="020B0503020204020204" pitchFamily="34" charset="-122"/>
                <a:ea typeface="微软雅黑" panose="020B0503020204020204" pitchFamily="34" charset="-122"/>
              </a:rPr>
              <a:t>1000w</a:t>
            </a:r>
            <a:r>
              <a:rPr lang="zh-CN" altLang="en-US" sz="1400" dirty="0">
                <a:latin typeface="微软雅黑" panose="020B0503020204020204" pitchFamily="34" charset="-122"/>
                <a:ea typeface="微软雅黑" panose="020B0503020204020204" pitchFamily="34" charset="-122"/>
              </a:rPr>
              <a:t>并发。</a:t>
            </a:r>
            <a:endParaRPr lang="zh-CN" altLang="en-US" sz="1400"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高可用</a:t>
            </a:r>
            <a:endParaRPr lang="zh-CN" altLang="en-US" sz="1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弹性负载均衡集群结构可将请求分发到不同的弹性负载均衡实例，提高了应用程序的可用性。采用集群化部署，支持多可用区的同城双活容灾，无缝实时切换。完善的健康检查机制，保障业务实时在线。</a:t>
            </a:r>
            <a:endParaRPr lang="zh-CN" altLang="en-US" sz="1400"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多协议</a:t>
            </a:r>
            <a:endParaRPr lang="zh-CN" altLang="en-US" sz="1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弹性负载均衡确实支持多种协议，包括</a:t>
            </a:r>
            <a:r>
              <a:rPr lang="en-US" altLang="zh-CN" sz="1400" dirty="0">
                <a:latin typeface="微软雅黑" panose="020B0503020204020204" pitchFamily="34" charset="-122"/>
                <a:ea typeface="微软雅黑" panose="020B0503020204020204" pitchFamily="34" charset="-122"/>
              </a:rPr>
              <a:t>TCP</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UDP</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HTTP</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HTTPS</a:t>
            </a:r>
            <a:r>
              <a:rPr lang="zh-CN" altLang="en-US" sz="1400" dirty="0">
                <a:latin typeface="微软雅黑" panose="020B0503020204020204" pitchFamily="34" charset="-122"/>
                <a:ea typeface="微软雅黑" panose="020B0503020204020204" pitchFamily="34" charset="-122"/>
              </a:rPr>
              <a:t>。这使得您能够根据不同的协议需求进行流量分发和负载均衡。</a:t>
            </a:r>
            <a:endParaRPr lang="zh-CN" altLang="en-US" sz="1400"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高可靠</a:t>
            </a:r>
            <a:endParaRPr lang="zh-CN" altLang="en-US" sz="1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主备和集群模式部署，避免单一负载均衡器成为瓶颈，支持快速的故障切换和双活容灾，从而实现更均衡的流量分发和负载均衡能力。</a:t>
            </a:r>
            <a:endParaRPr lang="zh-CN" altLang="en-US" sz="1400"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简单易用</a:t>
            </a:r>
            <a:endParaRPr lang="zh-CN" altLang="en-US" sz="1400" b="1"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快速部署弹性负载均衡，实时生效，支持多种调度算法（轮询、最少连接、源算法等</a:t>
            </a:r>
            <a:r>
              <a:rPr lang="zh-CN" altLang="en-US" sz="1400" dirty="0" smtClean="0">
                <a:latin typeface="微软雅黑" panose="020B0503020204020204" pitchFamily="34" charset="-122"/>
                <a:ea typeface="微软雅黑" panose="020B0503020204020204" pitchFamily="34" charset="-122"/>
              </a:rPr>
              <a:t>），高效</a:t>
            </a:r>
            <a:r>
              <a:rPr lang="zh-CN" altLang="en-US" sz="1400" dirty="0">
                <a:latin typeface="微软雅黑" panose="020B0503020204020204" pitchFamily="34" charset="-122"/>
                <a:ea typeface="微软雅黑" panose="020B0503020204020204" pitchFamily="34" charset="-122"/>
              </a:rPr>
              <a:t>地管理和调整分发策略，以获得最佳的性能和负载均衡效果。</a:t>
            </a:r>
            <a:endParaRPr lang="zh-CN" altLang="en-US" sz="1400" dirty="0">
              <a:latin typeface="微软雅黑" panose="020B0503020204020204" pitchFamily="34" charset="-122"/>
              <a:ea typeface="微软雅黑" panose="020B0503020204020204" pitchFamily="34" charset="-122"/>
            </a:endParaRPr>
          </a:p>
          <a:p>
            <a:r>
              <a:rPr lang="zh-CN" altLang="en-US" sz="1400" b="1" dirty="0">
                <a:latin typeface="微软雅黑" panose="020B0503020204020204" pitchFamily="34" charset="-122"/>
                <a:ea typeface="微软雅黑" panose="020B0503020204020204" pitchFamily="34" charset="-122"/>
              </a:rPr>
              <a:t>低成本</a:t>
            </a:r>
            <a:endParaRPr lang="zh-CN" altLang="en-US" sz="1400" b="1" dirty="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使用宁东云负载</a:t>
            </a:r>
            <a:r>
              <a:rPr lang="zh-CN" altLang="en-US" sz="1400" dirty="0">
                <a:latin typeface="微软雅黑" panose="020B0503020204020204" pitchFamily="34" charset="-122"/>
                <a:ea typeface="微软雅黑" panose="020B0503020204020204" pitchFamily="34" charset="-122"/>
              </a:rPr>
              <a:t>均衡服务，用户无需再投入额外的负载均衡硬件，减少了硬件投资成本</a:t>
            </a:r>
            <a:r>
              <a:rPr lang="zh-CN" altLang="en-US" sz="1400" dirty="0" smtClean="0">
                <a:latin typeface="微软雅黑" panose="020B0503020204020204" pitchFamily="34" charset="-122"/>
                <a:ea typeface="微软雅黑" panose="020B0503020204020204" pitchFamily="34" charset="-122"/>
              </a:rPr>
              <a:t>。节省</a:t>
            </a:r>
            <a:r>
              <a:rPr lang="zh-CN" altLang="en-US" sz="1400" dirty="0">
                <a:latin typeface="微软雅黑" panose="020B0503020204020204" pitchFamily="34" charset="-122"/>
                <a:ea typeface="微软雅黑" panose="020B0503020204020204" pitchFamily="34" charset="-122"/>
              </a:rPr>
              <a:t>了大量的硬件费用和人力支出。</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7"/>
          <p:cNvSpPr/>
          <p:nvPr/>
        </p:nvSpPr>
        <p:spPr bwMode="auto">
          <a:xfrm>
            <a:off x="465800" y="963747"/>
            <a:ext cx="11326149" cy="10461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标题 1"/>
          <p:cNvSpPr>
            <a:spLocks noGrp="1"/>
          </p:cNvSpPr>
          <p:nvPr>
            <p:ph type="title"/>
          </p:nvPr>
        </p:nvSpPr>
        <p:spPr/>
        <p:txBody>
          <a:bodyPr/>
          <a:lstStyle/>
          <a:p>
            <a:r>
              <a:rPr lang="zh-CN" altLang="en-US" dirty="0" smtClean="0"/>
              <a:t>安全组</a:t>
            </a:r>
            <a:endParaRPr lang="zh-CN" altLang="en-US" dirty="0"/>
          </a:p>
        </p:txBody>
      </p:sp>
      <p:pic>
        <p:nvPicPr>
          <p:cNvPr id="1026" name="Picture 2" descr="https://qcloudimg.tencent-cloud.cn/image/document/b89b5d8e12a1c8bb4f76859539e3153b.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8475" y="2903220"/>
            <a:ext cx="4956040" cy="310428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11480" y="1007656"/>
            <a:ext cx="11483340" cy="923330"/>
          </a:xfrm>
          <a:prstGeom prst="rect">
            <a:avLst/>
          </a:prstGeom>
        </p:spPr>
        <p:txBody>
          <a:bodyPr wrap="square">
            <a:spAutoFit/>
          </a:bodyPr>
          <a:lstStyle/>
          <a:p>
            <a:pPr>
              <a:lnSpc>
                <a:spcPct val="150000"/>
              </a:lnSpc>
            </a:pPr>
            <a:r>
              <a:rPr kumimoji="1" lang="zh-CN" altLang="en-US" b="1" dirty="0">
                <a:solidFill>
                  <a:prstClr val="white"/>
                </a:solidFill>
                <a:latin typeface="微软雅黑" panose="020B0503020204020204" pitchFamily="34" charset="-122"/>
                <a:ea typeface="微软雅黑" panose="020B0503020204020204" pitchFamily="34" charset="-122"/>
                <a:cs typeface="STHeiti" charset="-122"/>
              </a:rPr>
              <a:t>安全组是一种虚拟防火墙，具备有状态的数据包过滤功能，用于设置云服务器、负载均衡、云数据库等实例的网络访问控制，控制实例级别的出入流量，是重要的网络安全隔离手段。</a:t>
            </a:r>
            <a:endParaRPr kumimoji="1" lang="zh-CN" altLang="en-US" b="1" dirty="0">
              <a:solidFill>
                <a:prstClr val="white"/>
              </a:solidFill>
              <a:latin typeface="微软雅黑" panose="020B0503020204020204" pitchFamily="34" charset="-122"/>
              <a:ea typeface="微软雅黑" panose="020B0503020204020204" pitchFamily="34" charset="-122"/>
              <a:cs typeface="STHeiti" charset="-122"/>
            </a:endParaRPr>
          </a:p>
        </p:txBody>
      </p:sp>
      <p:sp>
        <p:nvSpPr>
          <p:cNvPr id="5" name="矩形 4"/>
          <p:cNvSpPr/>
          <p:nvPr/>
        </p:nvSpPr>
        <p:spPr>
          <a:xfrm>
            <a:off x="465800" y="2188010"/>
            <a:ext cx="11269000" cy="4321909"/>
          </a:xfrm>
          <a:prstGeom prst="rect">
            <a:avLst/>
          </a:prstGeom>
          <a:noFill/>
          <a:ln w="12700" cap="flat" cmpd="sng" algn="ctr">
            <a:solidFill>
              <a:srgbClr val="0070C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5539740" y="2362736"/>
            <a:ext cx="6096000" cy="4524315"/>
          </a:xfrm>
          <a:prstGeom prst="rect">
            <a:avLst/>
          </a:prstGeom>
        </p:spPr>
        <p:txBody>
          <a:bodyPr>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安全组特性：</a:t>
            </a:r>
            <a:endParaRPr lang="en-US" altLang="zh-CN" sz="1600" b="1" dirty="0" smtClean="0">
              <a:latin typeface="微软雅黑" panose="020B0503020204020204" pitchFamily="34" charset="-122"/>
              <a:ea typeface="微软雅黑" panose="020B0503020204020204" pitchFamily="34" charset="-122"/>
            </a:endParaRPr>
          </a:p>
          <a:p>
            <a:pPr>
              <a:lnSpc>
                <a:spcPct val="150000"/>
              </a:lnSpc>
            </a:pPr>
            <a:r>
              <a:rPr lang="zh-CN" altLang="en-US" sz="1600" dirty="0" smtClean="0">
                <a:latin typeface="微软雅黑" panose="020B0503020204020204" pitchFamily="34" charset="-122"/>
                <a:ea typeface="微软雅黑" panose="020B0503020204020204" pitchFamily="34" charset="-122"/>
              </a:rPr>
              <a:t>安全</a:t>
            </a:r>
            <a:r>
              <a:rPr lang="zh-CN" altLang="en-US" sz="1600" dirty="0">
                <a:latin typeface="微软雅黑" panose="020B0503020204020204" pitchFamily="34" charset="-122"/>
                <a:ea typeface="微软雅黑" panose="020B0503020204020204" pitchFamily="34" charset="-122"/>
              </a:rPr>
              <a:t>组是一个逻辑上的分组，您可以将同一地域内具有相同网络安全隔离需求的云服务器、弹性网卡、云数据库等实例加到同一个安全组内。</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smtClean="0">
                <a:latin typeface="微软雅黑" panose="020B0503020204020204" pitchFamily="34" charset="-122"/>
                <a:ea typeface="微软雅黑" panose="020B0503020204020204" pitchFamily="34" charset="-122"/>
              </a:rPr>
              <a:t>安全</a:t>
            </a:r>
            <a:r>
              <a:rPr lang="zh-CN" altLang="en-US" sz="1600" dirty="0">
                <a:latin typeface="微软雅黑" panose="020B0503020204020204" pitchFamily="34" charset="-122"/>
                <a:ea typeface="微软雅黑" panose="020B0503020204020204" pitchFamily="34" charset="-122"/>
              </a:rPr>
              <a:t>组是有状态的，对于您已允许的入站流量，都将自动允许其流出，反之亦然</a:t>
            </a:r>
            <a:r>
              <a:rPr lang="zh-CN" altLang="en-US" sz="1600" dirty="0" smtClean="0">
                <a:latin typeface="微软雅黑" panose="020B0503020204020204" pitchFamily="34" charset="-122"/>
                <a:ea typeface="微软雅黑" panose="020B0503020204020204" pitchFamily="34" charset="-122"/>
              </a:rPr>
              <a:t>。可以</a:t>
            </a:r>
            <a:r>
              <a:rPr lang="zh-CN" altLang="en-US" sz="1600" dirty="0">
                <a:latin typeface="微软雅黑" panose="020B0503020204020204" pitchFamily="34" charset="-122"/>
                <a:ea typeface="微软雅黑" panose="020B0503020204020204" pitchFamily="34" charset="-122"/>
              </a:rPr>
              <a:t>随时修改安全组的规则，新规则立即生效</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sz="1600" b="1" dirty="0">
                <a:latin typeface="微软雅黑" panose="020B0503020204020204" pitchFamily="34" charset="-122"/>
                <a:ea typeface="微软雅黑" panose="020B0503020204020204" pitchFamily="34" charset="-122"/>
              </a:rPr>
              <a:t>安全组规则包括如下组成部分：</a:t>
            </a:r>
            <a:endParaRPr lang="zh-CN" altLang="en-US"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来源或目标：流量的源（入站规则） 或目标（出站规则），可以是单个 </a:t>
            </a:r>
            <a:r>
              <a:rPr lang="en-US" altLang="zh-CN" sz="1600" dirty="0">
                <a:latin typeface="微软雅黑" panose="020B0503020204020204" pitchFamily="34" charset="-122"/>
                <a:ea typeface="微软雅黑" panose="020B0503020204020204" pitchFamily="34" charset="-122"/>
              </a:rPr>
              <a:t>IP </a:t>
            </a:r>
            <a:r>
              <a:rPr lang="zh-CN" altLang="en-US" sz="1600" dirty="0">
                <a:latin typeface="微软雅黑" panose="020B0503020204020204" pitchFamily="34" charset="-122"/>
                <a:ea typeface="微软雅黑" panose="020B0503020204020204" pitchFamily="34" charset="-122"/>
              </a:rPr>
              <a:t>地址、</a:t>
            </a:r>
            <a:r>
              <a:rPr lang="en-US" altLang="zh-CN" sz="1600" dirty="0">
                <a:latin typeface="微软雅黑" panose="020B0503020204020204" pitchFamily="34" charset="-122"/>
                <a:ea typeface="微软雅黑" panose="020B0503020204020204" pitchFamily="34" charset="-122"/>
              </a:rPr>
              <a:t>IP </a:t>
            </a:r>
            <a:r>
              <a:rPr lang="zh-CN" altLang="en-US" sz="1600" dirty="0">
                <a:latin typeface="微软雅黑" panose="020B0503020204020204" pitchFamily="34" charset="-122"/>
                <a:ea typeface="微软雅黑" panose="020B0503020204020204" pitchFamily="34" charset="-122"/>
              </a:rPr>
              <a:t>地址段，也可以是安全</a:t>
            </a:r>
            <a:r>
              <a:rPr lang="zh-CN" altLang="en-US" sz="1600" dirty="0" smtClean="0">
                <a:latin typeface="微软雅黑" panose="020B0503020204020204" pitchFamily="34" charset="-122"/>
                <a:ea typeface="微软雅黑" panose="020B0503020204020204" pitchFamily="34" charset="-122"/>
              </a:rPr>
              <a:t>组</a:t>
            </a:r>
            <a:r>
              <a:rPr lang="zh-CN" altLang="en-US"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协议</a:t>
            </a:r>
            <a:r>
              <a:rPr lang="zh-CN" altLang="en-US" sz="1600" dirty="0">
                <a:latin typeface="微软雅黑" panose="020B0503020204020204" pitchFamily="34" charset="-122"/>
                <a:ea typeface="微软雅黑" panose="020B0503020204020204" pitchFamily="34" charset="-122"/>
              </a:rPr>
              <a:t>类型和协议端口：协议类型如 </a:t>
            </a:r>
            <a:r>
              <a:rPr lang="en-US" altLang="zh-CN" sz="1600" dirty="0">
                <a:latin typeface="微软雅黑" panose="020B0503020204020204" pitchFamily="34" charset="-122"/>
                <a:ea typeface="微软雅黑" panose="020B0503020204020204" pitchFamily="34" charset="-122"/>
              </a:rPr>
              <a:t>TCP</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UDP </a:t>
            </a:r>
            <a:r>
              <a:rPr lang="zh-CN" altLang="en-US" sz="1600" dirty="0">
                <a:latin typeface="微软雅黑" panose="020B0503020204020204" pitchFamily="34" charset="-122"/>
                <a:ea typeface="微软雅黑" panose="020B0503020204020204" pitchFamily="34" charset="-122"/>
              </a:rPr>
              <a:t>等。</a:t>
            </a:r>
            <a:endParaRPr lang="zh-CN" altLang="en-US"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策略：允许或拒绝。</a:t>
            </a:r>
            <a:endParaRPr lang="zh-CN" altLang="en-US"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等</a:t>
            </a:r>
            <a:r>
              <a:rPr lang="zh-CN" altLang="en-US" dirty="0" smtClean="0"/>
              <a:t>保</a:t>
            </a:r>
            <a:r>
              <a:rPr lang="en-US" altLang="zh-CN" dirty="0" smtClean="0"/>
              <a:t>2.0</a:t>
            </a:r>
            <a:endParaRPr lang="zh-CN" altLang="en-US" dirty="0"/>
          </a:p>
        </p:txBody>
      </p:sp>
      <p:grpSp>
        <p:nvGrpSpPr>
          <p:cNvPr id="3" name="组合 2"/>
          <p:cNvGrpSpPr/>
          <p:nvPr/>
        </p:nvGrpSpPr>
        <p:grpSpPr>
          <a:xfrm>
            <a:off x="6009640" y="4974590"/>
            <a:ext cx="2440305" cy="76200"/>
            <a:chOff x="2898475" y="1874502"/>
            <a:chExt cx="3890513" cy="92306"/>
          </a:xfrm>
        </p:grpSpPr>
        <p:cxnSp>
          <p:nvCxnSpPr>
            <p:cNvPr id="4" name="直接连接符 3"/>
            <p:cNvCxnSpPr/>
            <p:nvPr/>
          </p:nvCxnSpPr>
          <p:spPr>
            <a:xfrm>
              <a:off x="2898475" y="1920655"/>
              <a:ext cx="37611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流程图: 接点 42"/>
            <p:cNvSpPr/>
            <p:nvPr/>
          </p:nvSpPr>
          <p:spPr>
            <a:xfrm>
              <a:off x="6685470" y="1874502"/>
              <a:ext cx="103518" cy="92306"/>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 name="文本框 3"/>
          <p:cNvSpPr txBox="1"/>
          <p:nvPr/>
        </p:nvSpPr>
        <p:spPr>
          <a:xfrm>
            <a:off x="8464554" y="2611204"/>
            <a:ext cx="259878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第五级  访问验证保护级</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6250940" y="2760345"/>
            <a:ext cx="2199005" cy="92075"/>
            <a:chOff x="2898475" y="1874502"/>
            <a:chExt cx="3890513" cy="92306"/>
          </a:xfrm>
        </p:grpSpPr>
        <p:cxnSp>
          <p:nvCxnSpPr>
            <p:cNvPr id="8" name="直接连接符 7"/>
            <p:cNvCxnSpPr/>
            <p:nvPr/>
          </p:nvCxnSpPr>
          <p:spPr>
            <a:xfrm>
              <a:off x="2898475" y="1920655"/>
              <a:ext cx="37611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流程图: 接点 6"/>
            <p:cNvSpPr/>
            <p:nvPr/>
          </p:nvSpPr>
          <p:spPr>
            <a:xfrm>
              <a:off x="6685470" y="1874502"/>
              <a:ext cx="103518" cy="92306"/>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009005" y="3277235"/>
            <a:ext cx="2440305" cy="92075"/>
            <a:chOff x="2898475" y="1874502"/>
            <a:chExt cx="3890513" cy="92306"/>
          </a:xfrm>
        </p:grpSpPr>
        <p:cxnSp>
          <p:nvCxnSpPr>
            <p:cNvPr id="11" name="直接连接符 10"/>
            <p:cNvCxnSpPr/>
            <p:nvPr/>
          </p:nvCxnSpPr>
          <p:spPr>
            <a:xfrm>
              <a:off x="2898475" y="1920655"/>
              <a:ext cx="37611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流程图: 接点 22"/>
            <p:cNvSpPr/>
            <p:nvPr/>
          </p:nvSpPr>
          <p:spPr>
            <a:xfrm>
              <a:off x="6685470" y="1874502"/>
              <a:ext cx="103518" cy="92306"/>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009005" y="3839845"/>
            <a:ext cx="2440305" cy="92075"/>
            <a:chOff x="2898475" y="1874502"/>
            <a:chExt cx="3890513" cy="92306"/>
          </a:xfrm>
        </p:grpSpPr>
        <p:cxnSp>
          <p:nvCxnSpPr>
            <p:cNvPr id="14" name="直接连接符 13"/>
            <p:cNvCxnSpPr/>
            <p:nvPr/>
          </p:nvCxnSpPr>
          <p:spPr>
            <a:xfrm>
              <a:off x="2898475" y="1920655"/>
              <a:ext cx="37611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流程图: 接点 33"/>
            <p:cNvSpPr/>
            <p:nvPr/>
          </p:nvSpPr>
          <p:spPr>
            <a:xfrm>
              <a:off x="6685470" y="1874502"/>
              <a:ext cx="103518" cy="92306"/>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flipV="1">
            <a:off x="6009640" y="4411345"/>
            <a:ext cx="2440305" cy="76200"/>
            <a:chOff x="2898475" y="1874502"/>
            <a:chExt cx="3890513" cy="92306"/>
          </a:xfrm>
        </p:grpSpPr>
        <p:cxnSp>
          <p:nvCxnSpPr>
            <p:cNvPr id="17" name="直接连接符 16"/>
            <p:cNvCxnSpPr/>
            <p:nvPr/>
          </p:nvCxnSpPr>
          <p:spPr>
            <a:xfrm>
              <a:off x="2898475" y="1920655"/>
              <a:ext cx="37611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流程图: 接点 39"/>
            <p:cNvSpPr/>
            <p:nvPr/>
          </p:nvSpPr>
          <p:spPr>
            <a:xfrm>
              <a:off x="6685470" y="1874502"/>
              <a:ext cx="103518" cy="92306"/>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9" name="文本框 43"/>
          <p:cNvSpPr txBox="1"/>
          <p:nvPr/>
        </p:nvSpPr>
        <p:spPr>
          <a:xfrm>
            <a:off x="8449314" y="3153616"/>
            <a:ext cx="236795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第四级  结构化保护级</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44"/>
          <p:cNvSpPr txBox="1"/>
          <p:nvPr/>
        </p:nvSpPr>
        <p:spPr>
          <a:xfrm>
            <a:off x="8449310" y="3695700"/>
            <a:ext cx="2124710" cy="368300"/>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第三级  安全标记级</a:t>
            </a:r>
            <a:endPar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45"/>
          <p:cNvSpPr txBox="1"/>
          <p:nvPr/>
        </p:nvSpPr>
        <p:spPr>
          <a:xfrm>
            <a:off x="8466459" y="4237973"/>
            <a:ext cx="2584450" cy="368300"/>
          </a:xfrm>
          <a:prstGeom prst="rect">
            <a:avLst/>
          </a:prstGeom>
          <a:noFill/>
        </p:spPr>
        <p:txBody>
          <a:bodyPr wrap="non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第二级  系统审计保护级</a:t>
            </a:r>
            <a:endPar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46"/>
          <p:cNvSpPr txBox="1"/>
          <p:nvPr/>
        </p:nvSpPr>
        <p:spPr>
          <a:xfrm>
            <a:off x="8466459" y="4824081"/>
            <a:ext cx="259878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cs typeface="微软雅黑" panose="020B0503020204020204" pitchFamily="34" charset="-122"/>
              </a:rPr>
              <a:t>第一级  用户自主保护级</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1351964" y="5897886"/>
            <a:ext cx="1532748" cy="59135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定级</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3546176" y="5897885"/>
            <a:ext cx="1532748" cy="59135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备案</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5828101" y="5897884"/>
            <a:ext cx="1532748" cy="59135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建设整改</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8110026" y="5894210"/>
            <a:ext cx="1532748" cy="59135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等级测评</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7" name="矩形 26"/>
          <p:cNvSpPr/>
          <p:nvPr/>
        </p:nvSpPr>
        <p:spPr>
          <a:xfrm>
            <a:off x="10426847" y="5894210"/>
            <a:ext cx="1532748" cy="59135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监督检查</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8" name="等腰三角形 27"/>
          <p:cNvSpPr/>
          <p:nvPr/>
        </p:nvSpPr>
        <p:spPr>
          <a:xfrm rot="5400000">
            <a:off x="3136064" y="6068971"/>
            <a:ext cx="226380" cy="2410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等腰三角形 28"/>
          <p:cNvSpPr/>
          <p:nvPr/>
        </p:nvSpPr>
        <p:spPr>
          <a:xfrm rot="5400000">
            <a:off x="5324975" y="6084800"/>
            <a:ext cx="226380" cy="2410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等腰三角形 29"/>
          <p:cNvSpPr/>
          <p:nvPr/>
        </p:nvSpPr>
        <p:spPr>
          <a:xfrm rot="5400000">
            <a:off x="7652042" y="6084800"/>
            <a:ext cx="226380" cy="2410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等腰三角形 30"/>
          <p:cNvSpPr/>
          <p:nvPr/>
        </p:nvSpPr>
        <p:spPr>
          <a:xfrm rot="5400000">
            <a:off x="10001564" y="6068971"/>
            <a:ext cx="226380" cy="2410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aphicFrame>
        <p:nvGraphicFramePr>
          <p:cNvPr id="32" name="图示 31"/>
          <p:cNvGraphicFramePr/>
          <p:nvPr/>
        </p:nvGraphicFramePr>
        <p:xfrm>
          <a:off x="4711065" y="2362835"/>
          <a:ext cx="2951480" cy="2971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33" name="连接符: 曲线 4"/>
          <p:cNvCxnSpPr>
            <a:stCxn id="25" idx="0"/>
            <a:endCxn id="26" idx="0"/>
          </p:cNvCxnSpPr>
          <p:nvPr/>
        </p:nvCxnSpPr>
        <p:spPr>
          <a:xfrm rot="16200000">
            <a:off x="7733665" y="4754880"/>
            <a:ext cx="3810" cy="2282190"/>
          </a:xfrm>
          <a:prstGeom prst="curvedConnector3">
            <a:avLst>
              <a:gd name="adj1" fmla="val 63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连接符: 曲线 15"/>
          <p:cNvCxnSpPr>
            <a:stCxn id="26" idx="2"/>
            <a:endCxn id="25" idx="2"/>
          </p:cNvCxnSpPr>
          <p:nvPr/>
        </p:nvCxnSpPr>
        <p:spPr>
          <a:xfrm rot="5400000">
            <a:off x="7733665" y="5346065"/>
            <a:ext cx="3810" cy="2282190"/>
          </a:xfrm>
          <a:prstGeom prst="curvedConnector3">
            <a:avLst>
              <a:gd name="adj1" fmla="val 63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16"/>
          <p:cNvSpPr txBox="1"/>
          <p:nvPr/>
        </p:nvSpPr>
        <p:spPr>
          <a:xfrm>
            <a:off x="1372235" y="5255895"/>
            <a:ext cx="1420495" cy="368300"/>
          </a:xfrm>
          <a:prstGeom prst="rect">
            <a:avLst/>
          </a:prstGeom>
          <a:solidFill>
            <a:schemeClr val="accent1">
              <a:lumMod val="60000"/>
              <a:lumOff val="40000"/>
            </a:scheme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等保流程</a:t>
            </a:r>
            <a:endParaRPr lang="zh-CN" altLang="en-US" b="1">
              <a:latin typeface="微软雅黑" panose="020B0503020204020204" pitchFamily="34" charset="-122"/>
              <a:ea typeface="微软雅黑" panose="020B0503020204020204" pitchFamily="34" charset="-122"/>
            </a:endParaRPr>
          </a:p>
        </p:txBody>
      </p:sp>
      <p:sp>
        <p:nvSpPr>
          <p:cNvPr id="36" name="文本框 18"/>
          <p:cNvSpPr txBox="1"/>
          <p:nvPr/>
        </p:nvSpPr>
        <p:spPr>
          <a:xfrm>
            <a:off x="1407795" y="3154045"/>
            <a:ext cx="1420495" cy="368300"/>
          </a:xfrm>
          <a:prstGeom prst="rect">
            <a:avLst/>
          </a:prstGeom>
          <a:solidFill>
            <a:schemeClr val="accent1">
              <a:lumMod val="60000"/>
              <a:lumOff val="40000"/>
            </a:scheme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等保分级</a:t>
            </a:r>
            <a:endParaRPr lang="zh-CN" altLang="en-US" b="1">
              <a:latin typeface="微软雅黑" panose="020B0503020204020204" pitchFamily="34" charset="-122"/>
              <a:ea typeface="微软雅黑" panose="020B0503020204020204" pitchFamily="34" charset="-122"/>
            </a:endParaRPr>
          </a:p>
        </p:txBody>
      </p:sp>
      <p:sp>
        <p:nvSpPr>
          <p:cNvPr id="37" name="文本框 23"/>
          <p:cNvSpPr txBox="1"/>
          <p:nvPr/>
        </p:nvSpPr>
        <p:spPr>
          <a:xfrm>
            <a:off x="1372235" y="974090"/>
            <a:ext cx="1430655" cy="368300"/>
          </a:xfrm>
          <a:prstGeom prst="rect">
            <a:avLst/>
          </a:prstGeom>
          <a:solidFill>
            <a:schemeClr val="accent1">
              <a:lumMod val="60000"/>
              <a:lumOff val="40000"/>
            </a:scheme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等保对象</a:t>
            </a:r>
            <a:endParaRPr lang="zh-CN" altLang="en-US" b="1">
              <a:latin typeface="微软雅黑" panose="020B0503020204020204" pitchFamily="34" charset="-122"/>
              <a:ea typeface="微软雅黑" panose="020B0503020204020204" pitchFamily="34" charset="-122"/>
            </a:endParaRPr>
          </a:p>
        </p:txBody>
      </p:sp>
      <p:sp>
        <p:nvSpPr>
          <p:cNvPr id="38" name="文本框 25"/>
          <p:cNvSpPr txBox="1"/>
          <p:nvPr/>
        </p:nvSpPr>
        <p:spPr>
          <a:xfrm>
            <a:off x="2894965" y="1367790"/>
            <a:ext cx="8298256" cy="922020"/>
          </a:xfrm>
          <a:prstGeom prst="rect">
            <a:avLst/>
          </a:prstGeom>
          <a:noFill/>
        </p:spPr>
        <p:txBody>
          <a:bodyPr wrap="square" rtlCol="0">
            <a:spAutoFit/>
          </a:bodyPr>
          <a:lstStyle/>
          <a:p>
            <a:pPr indent="457200" fontAlgn="auto">
              <a:extLst>
                <a:ext uri="{35155182-B16C-46BC-9424-99874614C6A1}">
                  <wpsdc:indentchars xmlns:wpsdc="http://www.wps.cn/officeDocument/2017/drawingmlCustomData" val="200" checksum="59296752"/>
                </a:ext>
              </a:extLst>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对于</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政府党政机关、公检法司、医院、学校、国（央）企</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等涉及公民信息的业务系统，根据国家《网络安全法》及《等级保护</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指南》等法律法规要求，需要对关键系统进行等级保护建设。</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左大括号 38"/>
          <p:cNvSpPr/>
          <p:nvPr/>
        </p:nvSpPr>
        <p:spPr>
          <a:xfrm>
            <a:off x="878205" y="1218565"/>
            <a:ext cx="473075" cy="42506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文本框 27"/>
          <p:cNvSpPr txBox="1"/>
          <p:nvPr/>
        </p:nvSpPr>
        <p:spPr>
          <a:xfrm>
            <a:off x="-165735" y="3315335"/>
            <a:ext cx="1351915" cy="368300"/>
          </a:xfrm>
          <a:prstGeom prst="rect">
            <a:avLst/>
          </a:prstGeom>
          <a:noFill/>
        </p:spPr>
        <p:txBody>
          <a:bodyPr wrap="square" rtlCol="0">
            <a:spAutoFit/>
          </a:bodyPr>
          <a:lstStyle/>
          <a:p>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三个五</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文本框 28"/>
          <p:cNvSpPr txBox="1"/>
          <p:nvPr/>
        </p:nvSpPr>
        <p:spPr>
          <a:xfrm>
            <a:off x="2894965" y="974090"/>
            <a:ext cx="2183765" cy="368300"/>
          </a:xfrm>
          <a:prstGeom prst="rect">
            <a:avLst/>
          </a:prstGeom>
          <a:noFill/>
        </p:spPr>
        <p:txBody>
          <a:bodyPr wrap="square" rtlCol="0">
            <a:spAutoFit/>
          </a:bodyPr>
          <a:lstStyle/>
          <a:p>
            <a:r>
              <a:rPr lang="zh-CN" altLang="en-US" b="1">
                <a:solidFill>
                  <a:srgbClr val="FF0000"/>
                </a:solidFill>
                <a:effectLst>
                  <a:outerShdw blurRad="38100" dist="38100" dir="2700000" algn="tl">
                    <a:srgbClr val="000000">
                      <a:alpha val="43137"/>
                    </a:srgbClr>
                  </a:outerShdw>
                </a:effectLst>
              </a:rPr>
              <a:t>五个重点客户群</a:t>
            </a:r>
            <a:endParaRPr lang="zh-CN" altLang="en-US" b="1">
              <a:solidFill>
                <a:srgbClr val="FF0000"/>
              </a:solidFill>
              <a:effectLst>
                <a:outerShdw blurRad="38100" dist="38100" dir="2700000" algn="tl">
                  <a:srgbClr val="000000">
                    <a:alpha val="43137"/>
                  </a:srgbClr>
                </a:outerShdw>
              </a:effectLst>
            </a:endParaRPr>
          </a:p>
        </p:txBody>
      </p:sp>
      <p:sp>
        <p:nvSpPr>
          <p:cNvPr id="42" name="文本框 30"/>
          <p:cNvSpPr txBox="1"/>
          <p:nvPr/>
        </p:nvSpPr>
        <p:spPr>
          <a:xfrm>
            <a:off x="2884805" y="3159760"/>
            <a:ext cx="2183765" cy="368300"/>
          </a:xfrm>
          <a:prstGeom prst="rect">
            <a:avLst/>
          </a:prstGeom>
          <a:noFill/>
        </p:spPr>
        <p:txBody>
          <a:bodyPr wrap="square" rtlCol="0">
            <a:spAutoFit/>
          </a:bodyPr>
          <a:lstStyle/>
          <a:p>
            <a:r>
              <a:rPr lang="zh-CN" altLang="en-US" b="1">
                <a:solidFill>
                  <a:srgbClr val="FF0000"/>
                </a:solidFill>
                <a:effectLst>
                  <a:outerShdw blurRad="38100" dist="38100" dir="2700000" algn="tl">
                    <a:srgbClr val="000000">
                      <a:alpha val="43137"/>
                    </a:srgbClr>
                  </a:outerShdw>
                </a:effectLst>
              </a:rPr>
              <a:t>五个等级</a:t>
            </a:r>
            <a:endParaRPr lang="zh-CN" altLang="en-US" b="1">
              <a:solidFill>
                <a:srgbClr val="FF0000"/>
              </a:solidFill>
              <a:effectLst>
                <a:outerShdw blurRad="38100" dist="38100" dir="2700000" algn="tl">
                  <a:srgbClr val="000000">
                    <a:alpha val="43137"/>
                  </a:srgbClr>
                </a:outerShdw>
              </a:effectLst>
            </a:endParaRPr>
          </a:p>
        </p:txBody>
      </p:sp>
      <p:sp>
        <p:nvSpPr>
          <p:cNvPr id="43" name="文本框 31"/>
          <p:cNvSpPr txBox="1"/>
          <p:nvPr/>
        </p:nvSpPr>
        <p:spPr>
          <a:xfrm>
            <a:off x="2894965" y="5255895"/>
            <a:ext cx="2183765" cy="368300"/>
          </a:xfrm>
          <a:prstGeom prst="rect">
            <a:avLst/>
          </a:prstGeom>
          <a:noFill/>
        </p:spPr>
        <p:txBody>
          <a:bodyPr wrap="square" rtlCol="0">
            <a:spAutoFit/>
          </a:bodyPr>
          <a:lstStyle/>
          <a:p>
            <a:r>
              <a:rPr lang="zh-CN" altLang="en-US" b="1">
                <a:solidFill>
                  <a:srgbClr val="FF0000"/>
                </a:solidFill>
                <a:effectLst>
                  <a:outerShdw blurRad="38100" dist="38100" dir="2700000" algn="tl">
                    <a:srgbClr val="000000">
                      <a:alpha val="43137"/>
                    </a:srgbClr>
                  </a:outerShdw>
                </a:effectLst>
              </a:rPr>
              <a:t>五步流程</a:t>
            </a:r>
            <a:endParaRPr lang="zh-CN" altLang="en-US" b="1">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等保</a:t>
            </a:r>
            <a:r>
              <a:rPr lang="en-US" altLang="zh-CN" dirty="0" smtClean="0"/>
              <a:t>2.0</a:t>
            </a:r>
            <a:r>
              <a:rPr lang="zh-CN" altLang="en-US" smtClean="0"/>
              <a:t>体系</a:t>
            </a:r>
            <a:endParaRPr lang="zh-CN" altLang="en-US" dirty="0"/>
          </a:p>
        </p:txBody>
      </p:sp>
      <p:graphicFrame>
        <p:nvGraphicFramePr>
          <p:cNvPr id="3" name="图示 2"/>
          <p:cNvGraphicFramePr/>
          <p:nvPr/>
        </p:nvGraphicFramePr>
        <p:xfrm>
          <a:off x="130810" y="1310005"/>
          <a:ext cx="4148455" cy="4881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文本框 6"/>
          <p:cNvSpPr txBox="1"/>
          <p:nvPr/>
        </p:nvSpPr>
        <p:spPr>
          <a:xfrm>
            <a:off x="4361180" y="1234440"/>
            <a:ext cx="7419340" cy="1938992"/>
          </a:xfrm>
          <a:prstGeom prst="rect">
            <a:avLst/>
          </a:prstGeom>
          <a:noFill/>
        </p:spPr>
        <p:txBody>
          <a:bodyPr wrap="square" rtlCol="0">
            <a:spAutoFit/>
          </a:bodyPr>
          <a:lstStyle/>
          <a:p>
            <a:pPr indent="457200">
              <a:lnSpc>
                <a:spcPct val="150000"/>
              </a:lnSpc>
            </a:pPr>
            <a:r>
              <a:rPr lang="zh-CN" altLang="zh-CN" sz="1600" dirty="0">
                <a:latin typeface="微软雅黑" panose="020B0503020204020204" pitchFamily="34" charset="-122"/>
                <a:ea typeface="微软雅黑" panose="020B0503020204020204" pitchFamily="34" charset="-122"/>
              </a:rPr>
              <a:t>技术要求从通信网络到区域边界再到计算环境，对二级以上保护对象提出安全管理中心的要求，充分体现</a:t>
            </a:r>
            <a:r>
              <a:rPr lang="zh-CN" altLang="zh-CN" sz="1600" b="1" dirty="0">
                <a:latin typeface="微软雅黑" panose="020B0503020204020204" pitchFamily="34" charset="-122"/>
                <a:ea typeface="微软雅黑" panose="020B0503020204020204" pitchFamily="34" charset="-122"/>
              </a:rPr>
              <a:t>“</a:t>
            </a:r>
            <a:r>
              <a:rPr lang="zh-CN" altLang="zh-CN" sz="1600" b="1" dirty="0">
                <a:solidFill>
                  <a:srgbClr val="FF0000"/>
                </a:solidFill>
                <a:latin typeface="微软雅黑" panose="020B0503020204020204" pitchFamily="34" charset="-122"/>
                <a:ea typeface="微软雅黑" panose="020B0503020204020204" pitchFamily="34" charset="-122"/>
              </a:rPr>
              <a:t>一个中心，三重防御</a:t>
            </a:r>
            <a:r>
              <a:rPr lang="zh-CN" altLang="zh-CN" sz="1600" b="1"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的思想。</a:t>
            </a:r>
            <a:endParaRPr lang="en-US" altLang="zh-CN" sz="1600" dirty="0">
              <a:latin typeface="微软雅黑" panose="020B0503020204020204" pitchFamily="34" charset="-122"/>
              <a:ea typeface="微软雅黑" panose="020B0503020204020204" pitchFamily="34" charset="-122"/>
            </a:endParaRPr>
          </a:p>
          <a:p>
            <a:pPr indent="457200">
              <a:lnSpc>
                <a:spcPct val="150000"/>
              </a:lnSpc>
            </a:pPr>
            <a:r>
              <a:rPr lang="zh-CN" altLang="zh-CN" sz="1600" dirty="0">
                <a:latin typeface="微软雅黑" panose="020B0503020204020204" pitchFamily="34" charset="-122"/>
                <a:ea typeface="微软雅黑" panose="020B0503020204020204" pitchFamily="34" charset="-122"/>
              </a:rPr>
              <a:t>管理要求体现了从要素到活动的综合管理思想。安全管理需要的制度、机构、人员，三要素缺一不可，同时还应对系统建设整改过程和运行维护过程中的重要活动实施控制和管理。</a:t>
            </a:r>
            <a:endParaRPr lang="zh-CN" altLang="zh-CN" sz="16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6"/>
          <a:stretch>
            <a:fillRect/>
          </a:stretch>
        </p:blipFill>
        <p:spPr>
          <a:xfrm>
            <a:off x="4218305" y="3482975"/>
            <a:ext cx="7627620" cy="30810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3"/>
          <p:cNvSpPr txBox="1"/>
          <p:nvPr/>
        </p:nvSpPr>
        <p:spPr>
          <a:xfrm>
            <a:off x="11233301" y="6109106"/>
            <a:ext cx="537589" cy="282054"/>
          </a:xfrm>
          <a:prstGeom prst="rect">
            <a:avLst/>
          </a:prstGeom>
        </p:spPr>
        <p:txBody>
          <a:bodyPr lIns="89293" tIns="44667" rIns="89293" bIns="44667"/>
          <a:lstStyle>
            <a:defPPr>
              <a:defRPr lang="zh-CN"/>
            </a:defPPr>
            <a:lvl1pPr marL="0" algn="ctr" defTabSz="914400" rtl="0" eaLnBrk="1" latinLnBrk="0" hangingPunct="1">
              <a:defRPr sz="1500" kern="1200">
                <a:solidFill>
                  <a:schemeClr val="bg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fld id="{90129081-5FD9-4E7C-B235-337C77D5CD67}" type="slidenum">
              <a:rPr kumimoji="0" lang="zh-CN" altLang="en-US" sz="1175" b="0" i="0" u="none" strike="noStrike" kern="120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cs typeface="+mn-cs"/>
              </a:rPr>
            </a:fld>
            <a:endParaRPr kumimoji="0" lang="zh-CN" altLang="en-US" sz="117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75"/>
          <p:cNvSpPr/>
          <p:nvPr/>
        </p:nvSpPr>
        <p:spPr>
          <a:xfrm>
            <a:off x="8628354" y="2273372"/>
            <a:ext cx="2382231" cy="3569712"/>
          </a:xfrm>
          <a:prstGeom prst="roundRect">
            <a:avLst>
              <a:gd name="adj" fmla="val 1968"/>
            </a:avLst>
          </a:prstGeom>
          <a:noFill/>
          <a:ln w="12700" cap="flat" cmpd="sng" algn="ctr">
            <a:solidFill>
              <a:srgbClr val="4472C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文本框 46"/>
          <p:cNvSpPr txBox="1"/>
          <p:nvPr/>
        </p:nvSpPr>
        <p:spPr>
          <a:xfrm>
            <a:off x="8853958" y="2777649"/>
            <a:ext cx="2051933" cy="3011209"/>
          </a:xfrm>
          <a:prstGeom prst="rect">
            <a:avLst/>
          </a:prstGeom>
          <a:noFill/>
        </p:spPr>
        <p:txBody>
          <a:bodyPr wrap="square" rtlCol="0">
            <a:spAutoFit/>
          </a:bodyPr>
          <a:lstStyle/>
          <a:p>
            <a:pPr algn="ctr">
              <a:lnSpc>
                <a:spcPct val="150000"/>
              </a:lnSpc>
              <a:defRPr/>
            </a:pPr>
            <a:r>
              <a:rPr lang="zh-CN" altLang="en-US" sz="1405" dirty="0">
                <a:latin typeface="微软雅黑" panose="020B0503020204020204" pitchFamily="34" charset="-122"/>
                <a:ea typeface="微软雅黑" panose="020B0503020204020204" pitchFamily="34" charset="-122"/>
              </a:rPr>
              <a:t>混合云融合了公有云和私有云，出于安全考虑，企业更愿意将数据存放在私有云中，但是同时又希望可以获得公有云的计算资源</a:t>
            </a:r>
            <a:r>
              <a:rPr lang="zh-CN" altLang="en-US" sz="1405" dirty="0" smtClean="0">
                <a:latin typeface="微软雅黑" panose="020B0503020204020204" pitchFamily="34" charset="-122"/>
                <a:ea typeface="微软雅黑" panose="020B0503020204020204" pitchFamily="34" charset="-122"/>
              </a:rPr>
              <a:t>，混合云就是将</a:t>
            </a:r>
            <a:r>
              <a:rPr lang="zh-CN" altLang="en-US" sz="1405" dirty="0">
                <a:latin typeface="微软雅黑" panose="020B0503020204020204" pitchFamily="34" charset="-122"/>
                <a:ea typeface="微软雅黑" panose="020B0503020204020204" pitchFamily="34" charset="-122"/>
              </a:rPr>
              <a:t>公有云和私有云进行混合和匹配，以获得最佳的</a:t>
            </a:r>
            <a:r>
              <a:rPr lang="zh-CN" altLang="en-US" sz="1405" dirty="0" smtClean="0">
                <a:latin typeface="微软雅黑" panose="020B0503020204020204" pitchFamily="34" charset="-122"/>
                <a:ea typeface="微软雅黑" panose="020B0503020204020204" pitchFamily="34" charset="-122"/>
              </a:rPr>
              <a:t>效果</a:t>
            </a:r>
            <a:r>
              <a:rPr lang="zh-CN" altLang="en-US" sz="1405" dirty="0">
                <a:latin typeface="微软雅黑" panose="020B0503020204020204" pitchFamily="34" charset="-122"/>
                <a:ea typeface="微软雅黑" panose="020B0503020204020204" pitchFamily="34" charset="-122"/>
              </a:rPr>
              <a:t>。</a:t>
            </a:r>
            <a:endParaRPr lang="zh-CN" sz="1405" dirty="0">
              <a:latin typeface="微软雅黑" panose="020B0503020204020204" pitchFamily="34" charset="-122"/>
              <a:ea typeface="微软雅黑" panose="020B0503020204020204" pitchFamily="34" charset="-122"/>
            </a:endParaRPr>
          </a:p>
        </p:txBody>
      </p:sp>
      <p:sp>
        <p:nvSpPr>
          <p:cNvPr id="6" name="矩形: 圆角 78"/>
          <p:cNvSpPr/>
          <p:nvPr/>
        </p:nvSpPr>
        <p:spPr>
          <a:xfrm>
            <a:off x="5123663" y="2273372"/>
            <a:ext cx="3015253" cy="3598683"/>
          </a:xfrm>
          <a:prstGeom prst="roundRect">
            <a:avLst>
              <a:gd name="adj" fmla="val 2677"/>
            </a:avLst>
          </a:prstGeom>
          <a:noFill/>
          <a:ln w="12700" cap="flat" cmpd="sng" algn="ctr">
            <a:solidFill>
              <a:srgbClr val="4472C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49"/>
          <p:cNvSpPr txBox="1"/>
          <p:nvPr/>
        </p:nvSpPr>
        <p:spPr>
          <a:xfrm>
            <a:off x="5298999" y="2788788"/>
            <a:ext cx="2698376" cy="3016885"/>
          </a:xfrm>
          <a:prstGeom prst="rect">
            <a:avLst/>
          </a:prstGeom>
          <a:noFill/>
        </p:spPr>
        <p:txBody>
          <a:bodyPr wrap="square" rtlCol="0">
            <a:spAutoFit/>
          </a:bodyPr>
          <a:lstStyle/>
          <a:p>
            <a:pPr algn="ctr">
              <a:lnSpc>
                <a:spcPct val="150000"/>
              </a:lnSpc>
              <a:defRPr/>
            </a:pPr>
            <a:r>
              <a:rPr lang="zh-CN" altLang="en-US" sz="1405" dirty="0">
                <a:latin typeface="微软雅黑" panose="020B0503020204020204" pitchFamily="34" charset="-122"/>
                <a:ea typeface="微软雅黑" panose="020B0503020204020204" pitchFamily="34" charset="-122"/>
              </a:rPr>
              <a:t>私有云是为一个客户单独使用而构建的，因而提供对数据、安全性和服务质量的最有效控制。客户拥有基础设施，并可以控制在此基础设施上部署应用程序的方式。私有云可部署在企业数据中心，也可以将它们部署在一个安全的主机托管场所，私有云的核心属性是专有资源。</a:t>
            </a:r>
            <a:endParaRPr lang="zh-CN" altLang="en-US" sz="1405" dirty="0">
              <a:latin typeface="微软雅黑" panose="020B0503020204020204" pitchFamily="34" charset="-122"/>
              <a:ea typeface="微软雅黑" panose="020B0503020204020204" pitchFamily="34" charset="-122"/>
            </a:endParaRPr>
          </a:p>
        </p:txBody>
      </p:sp>
      <p:sp>
        <p:nvSpPr>
          <p:cNvPr id="9" name="矩形: 圆角 81"/>
          <p:cNvSpPr/>
          <p:nvPr/>
        </p:nvSpPr>
        <p:spPr>
          <a:xfrm>
            <a:off x="1503848" y="2273373"/>
            <a:ext cx="2931135" cy="3628290"/>
          </a:xfrm>
          <a:prstGeom prst="roundRect">
            <a:avLst>
              <a:gd name="adj" fmla="val 1808"/>
            </a:avLst>
          </a:prstGeom>
          <a:noFill/>
          <a:ln w="12700" cap="flat" cmpd="sng" algn="ctr">
            <a:solidFill>
              <a:srgbClr val="4472C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文本框 52"/>
          <p:cNvSpPr txBox="1"/>
          <p:nvPr/>
        </p:nvSpPr>
        <p:spPr>
          <a:xfrm>
            <a:off x="1790547" y="2792517"/>
            <a:ext cx="2357736" cy="2691765"/>
          </a:xfrm>
          <a:prstGeom prst="rect">
            <a:avLst/>
          </a:prstGeom>
          <a:noFill/>
        </p:spPr>
        <p:txBody>
          <a:bodyPr wrap="square" rtlCol="0">
            <a:spAutoFit/>
          </a:bodyPr>
          <a:lstStyle/>
          <a:p>
            <a:pPr>
              <a:lnSpc>
                <a:spcPct val="150000"/>
              </a:lnSpc>
            </a:pPr>
            <a:r>
              <a:rPr lang="zh-CN" altLang="en-US" sz="1405" dirty="0">
                <a:latin typeface="微软雅黑" panose="020B0503020204020204" pitchFamily="34" charset="-122"/>
                <a:ea typeface="微软雅黑" panose="020B0503020204020204" pitchFamily="34" charset="-122"/>
                <a:sym typeface="+mn-ea"/>
              </a:rPr>
              <a:t>公有云平台一般是指第三方供应商为用户提供一整套云环境和资源以供使用，一般是通过互联网进行使用，并在平台上提供超市化的各种增值服务。客户根据需要，可能会将自己全部系统或者仅数据业务等移至云上。</a:t>
            </a:r>
            <a:endParaRPr lang="zh-CN" altLang="en-US" sz="1405" dirty="0">
              <a:solidFill>
                <a:prstClr val="black"/>
              </a:solidFill>
              <a:latin typeface="微软雅黑" panose="020B0503020204020204" pitchFamily="34" charset="-122"/>
              <a:ea typeface="微软雅黑" panose="020B0503020204020204" pitchFamily="34" charset="-122"/>
              <a:sym typeface="+mn-ea"/>
            </a:endParaRPr>
          </a:p>
        </p:txBody>
      </p:sp>
      <p:cxnSp>
        <p:nvCxnSpPr>
          <p:cNvPr id="12" name="直接连接符 11"/>
          <p:cNvCxnSpPr/>
          <p:nvPr/>
        </p:nvCxnSpPr>
        <p:spPr>
          <a:xfrm>
            <a:off x="2915379" y="1542628"/>
            <a:ext cx="6734773" cy="0"/>
          </a:xfrm>
          <a:prstGeom prst="line">
            <a:avLst/>
          </a:prstGeom>
          <a:noFill/>
          <a:ln w="6350" cap="flat" cmpd="sng" algn="ctr">
            <a:solidFill>
              <a:srgbClr val="C00000"/>
            </a:solidFill>
            <a:prstDash val="solid"/>
            <a:miter lim="800000"/>
          </a:ln>
          <a:effectLst/>
        </p:spPr>
      </p:cxnSp>
      <p:cxnSp>
        <p:nvCxnSpPr>
          <p:cNvPr id="13" name="直接连接符 12"/>
          <p:cNvCxnSpPr/>
          <p:nvPr/>
        </p:nvCxnSpPr>
        <p:spPr>
          <a:xfrm>
            <a:off x="2915378" y="1542628"/>
            <a:ext cx="1" cy="639156"/>
          </a:xfrm>
          <a:prstGeom prst="line">
            <a:avLst/>
          </a:prstGeom>
          <a:noFill/>
          <a:ln w="6350" cap="flat" cmpd="sng" algn="ctr">
            <a:solidFill>
              <a:srgbClr val="C00000"/>
            </a:solidFill>
            <a:prstDash val="solid"/>
            <a:miter lim="800000"/>
          </a:ln>
          <a:effectLst/>
        </p:spPr>
      </p:cxnSp>
      <p:cxnSp>
        <p:nvCxnSpPr>
          <p:cNvPr id="14" name="直接连接符 13"/>
          <p:cNvCxnSpPr/>
          <p:nvPr/>
        </p:nvCxnSpPr>
        <p:spPr>
          <a:xfrm>
            <a:off x="9647065" y="1544015"/>
            <a:ext cx="0" cy="650785"/>
          </a:xfrm>
          <a:prstGeom prst="line">
            <a:avLst/>
          </a:prstGeom>
          <a:noFill/>
          <a:ln w="6350" cap="flat" cmpd="sng" algn="ctr">
            <a:solidFill>
              <a:srgbClr val="C00000"/>
            </a:solidFill>
            <a:prstDash val="solid"/>
            <a:miter lim="800000"/>
          </a:ln>
          <a:effectLst/>
        </p:spPr>
      </p:cxnSp>
      <p:sp>
        <p:nvSpPr>
          <p:cNvPr id="16" name="椭圆 15"/>
          <p:cNvSpPr/>
          <p:nvPr/>
        </p:nvSpPr>
        <p:spPr>
          <a:xfrm>
            <a:off x="5658103" y="822947"/>
            <a:ext cx="1246041" cy="124604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0"/>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83664" y="890960"/>
            <a:ext cx="1595510" cy="117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45"/>
          <p:cNvSpPr txBox="1"/>
          <p:nvPr/>
        </p:nvSpPr>
        <p:spPr>
          <a:xfrm>
            <a:off x="9074919" y="2085644"/>
            <a:ext cx="1031052" cy="431657"/>
          </a:xfrm>
          <a:prstGeom prst="rect">
            <a:avLst/>
          </a:prstGeom>
          <a:solidFill>
            <a:srgbClr val="C00000"/>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5"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混合云</a:t>
            </a:r>
            <a:endParaRPr kumimoji="0" lang="zh-CN" altLang="en-US" sz="220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文本框 48"/>
          <p:cNvSpPr txBox="1"/>
          <p:nvPr/>
        </p:nvSpPr>
        <p:spPr>
          <a:xfrm>
            <a:off x="6093718" y="2085644"/>
            <a:ext cx="1024890" cy="431165"/>
          </a:xfrm>
          <a:prstGeom prst="rect">
            <a:avLst/>
          </a:prstGeom>
          <a:solidFill>
            <a:srgbClr val="C00000"/>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私有云</a:t>
            </a:r>
            <a:endParaRPr kumimoji="0" lang="zh-CN" altLang="en-US" sz="220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文本框 51"/>
          <p:cNvSpPr txBox="1"/>
          <p:nvPr/>
        </p:nvSpPr>
        <p:spPr>
          <a:xfrm>
            <a:off x="2314851" y="2085644"/>
            <a:ext cx="1055186" cy="431165"/>
          </a:xfrm>
          <a:prstGeom prst="rect">
            <a:avLst/>
          </a:prstGeom>
          <a:solidFill>
            <a:srgbClr val="C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公有云</a:t>
            </a:r>
            <a:endParaRPr kumimoji="0" lang="zh-CN" altLang="en-US" sz="2205"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 name="标题 17"/>
          <p:cNvSpPr>
            <a:spLocks noGrp="1"/>
          </p:cNvSpPr>
          <p:nvPr>
            <p:ph type="title"/>
          </p:nvPr>
        </p:nvSpPr>
        <p:spPr/>
        <p:txBody>
          <a:bodyPr/>
          <a:lstStyle/>
          <a:p>
            <a:r>
              <a:rPr lang="zh-CN" altLang="en-US" dirty="0" smtClean="0"/>
              <a:t>云计算类型</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等保配置</a:t>
            </a:r>
            <a:endParaRPr lang="zh-CN" altLang="en-US" dirty="0"/>
          </a:p>
        </p:txBody>
      </p:sp>
      <p:graphicFrame>
        <p:nvGraphicFramePr>
          <p:cNvPr id="3" name="表格 2"/>
          <p:cNvGraphicFramePr/>
          <p:nvPr>
            <p:custDataLst>
              <p:tags r:id="rId1"/>
            </p:custDataLst>
          </p:nvPr>
        </p:nvGraphicFramePr>
        <p:xfrm>
          <a:off x="6823075" y="1383665"/>
          <a:ext cx="5332095" cy="5347335"/>
        </p:xfrm>
        <a:graphic>
          <a:graphicData uri="http://schemas.openxmlformats.org/drawingml/2006/table">
            <a:tbl>
              <a:tblPr firstRow="1" bandRow="1">
                <a:effectLst/>
                <a:tableStyleId>{5940675A-B579-460E-94D1-54222C63F5DA}</a:tableStyleId>
              </a:tblPr>
              <a:tblGrid>
                <a:gridCol w="864235"/>
                <a:gridCol w="998220"/>
                <a:gridCol w="974090"/>
                <a:gridCol w="1250950"/>
                <a:gridCol w="1244600"/>
              </a:tblGrid>
              <a:tr h="483870">
                <a:tc>
                  <a:txBody>
                    <a:bodyPr/>
                    <a:lstStyle/>
                    <a:p>
                      <a:pPr indent="0">
                        <a:buNone/>
                      </a:pPr>
                      <a:r>
                        <a:rPr 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 </a:t>
                      </a:r>
                      <a:r>
                        <a:rPr lang="zh-CN" alt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安全点</a:t>
                      </a:r>
                      <a:endParaRPr lang="zh-CN" altLang="en-US" sz="1400" b="1">
                        <a:solidFill>
                          <a:srgbClr val="FFFFFF"/>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90000"/>
                      </a:srgbClr>
                    </a:solidFill>
                  </a:tcPr>
                </a:tc>
                <a:tc>
                  <a:txBody>
                    <a:bodyPr/>
                    <a:lstStyle/>
                    <a:p>
                      <a:pPr indent="0">
                        <a:buNone/>
                      </a:pPr>
                      <a:r>
                        <a:rPr 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产品名称</a:t>
                      </a:r>
                      <a:endParaRPr lang="en-US" altLang="en-US" sz="1400" b="1">
                        <a:solidFill>
                          <a:srgbClr val="FFFFFF"/>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90000"/>
                      </a:srgbClr>
                    </a:solidFill>
                  </a:tcPr>
                </a:tc>
                <a:tc>
                  <a:txBody>
                    <a:bodyPr/>
                    <a:lstStyle/>
                    <a:p>
                      <a:pPr indent="0" algn="ctr">
                        <a:buNone/>
                      </a:pPr>
                      <a:r>
                        <a:rPr 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等保二级</a:t>
                      </a:r>
                      <a:r>
                        <a:rPr lang="zh-CN" alt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推荐</a:t>
                      </a:r>
                      <a:endParaRPr lang="zh-CN" altLang="en-US" sz="1400" b="1">
                        <a:solidFill>
                          <a:srgbClr val="FFFFFF"/>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90000"/>
                      </a:srgbClr>
                    </a:solidFill>
                  </a:tcPr>
                </a:tc>
                <a:tc>
                  <a:txBody>
                    <a:bodyPr/>
                    <a:lstStyle/>
                    <a:p>
                      <a:pPr indent="0" algn="ctr">
                        <a:buNone/>
                      </a:pPr>
                      <a:r>
                        <a:rPr 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等保三级基础</a:t>
                      </a:r>
                      <a:r>
                        <a:rPr lang="zh-CN" alt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推荐</a:t>
                      </a:r>
                      <a:endParaRPr lang="zh-CN" altLang="en-US" sz="1400" b="1">
                        <a:solidFill>
                          <a:srgbClr val="FFFFFF"/>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90000"/>
                      </a:srgbClr>
                    </a:solidFill>
                  </a:tcPr>
                </a:tc>
                <a:tc>
                  <a:txBody>
                    <a:bodyPr/>
                    <a:lstStyle/>
                    <a:p>
                      <a:pPr indent="0" algn="ctr">
                        <a:buNone/>
                      </a:pPr>
                      <a:r>
                        <a:rPr 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等保三级增强</a:t>
                      </a:r>
                      <a:r>
                        <a:rPr lang="zh-CN" altLang="en-US" sz="1400" b="1">
                          <a:solidFill>
                            <a:srgbClr val="FFFFFF"/>
                          </a:solidFill>
                          <a:latin typeface="微软雅黑" panose="020B0503020204020204" pitchFamily="34" charset="-122"/>
                          <a:ea typeface="微软雅黑" panose="020B0503020204020204" pitchFamily="34" charset="-122"/>
                          <a:cs typeface="等线" panose="02010600030101010101" charset="-122"/>
                        </a:rPr>
                        <a:t>推荐</a:t>
                      </a:r>
                      <a:endParaRPr lang="zh-CN" altLang="en-US" sz="1400" b="1">
                        <a:solidFill>
                          <a:srgbClr val="FFFFFF"/>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90000"/>
                      </a:srgbClr>
                    </a:solidFill>
                  </a:tcPr>
                </a:tc>
              </a:tr>
              <a:tr h="434975">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安全通信网络</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云下一代防火墙</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r>
              <a:tr h="436245">
                <a:tc rowSpan="2">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安全区域边界</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DDOS高防</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等线" panose="02010600030101010101" charset="-122"/>
                          <a:ea typeface="等线" panose="02010600030101010101" charset="-122"/>
                          <a:cs typeface="等线" panose="02010600030101010101" charset="-122"/>
                        </a:rPr>
                        <a:t> </a:t>
                      </a:r>
                      <a:endParaRPr lang="en-US" altLang="en-US" sz="1000" b="0">
                        <a:solidFill>
                          <a:srgbClr val="000000"/>
                        </a:solidFill>
                        <a:latin typeface="等线" panose="02010600030101010101" charset="-122"/>
                        <a:ea typeface="等线" panose="02010600030101010101"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r>
              <a:tr h="434340">
                <a:tc vMerge="1">
                  <a:tcPr>
                    <a:lnL w="12700">
                      <a:solidFill>
                        <a:srgbClr val="FFFFFF"/>
                      </a:solidFill>
                      <a:prstDash val="solid"/>
                    </a:lnL>
                    <a:lnR w="12700">
                      <a:solidFill>
                        <a:srgbClr val="FFFFFF"/>
                      </a:solidFill>
                      <a:prstDash val="solid"/>
                    </a:lnR>
                    <a:lnB w="12700">
                      <a:solidFill>
                        <a:srgbClr val="FFFFFF"/>
                      </a:solidFill>
                      <a:prstDash val="solid"/>
                    </a:lnB>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Web全栈防护</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r>
              <a:tr h="434975">
                <a:tc rowSpan="6">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安全计算环境</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云安全中心</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r>
              <a:tr h="436880">
                <a:tc vMerge="1">
                  <a:tcPr>
                    <a:lnL w="12700">
                      <a:solidFill>
                        <a:srgbClr val="FFFFFF"/>
                      </a:solidFill>
                      <a:prstDash val="solid"/>
                    </a:lnL>
                    <a:lnR w="12700">
                      <a:solidFill>
                        <a:srgbClr val="FFFFFF"/>
                      </a:solidFill>
                      <a:prstDash val="solid"/>
                    </a:lnR>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云堡垒机</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r>
              <a:tr h="434975">
                <a:tc vMerge="1">
                  <a:tcPr>
                    <a:lnL w="12700">
                      <a:solidFill>
                        <a:srgbClr val="FFFFFF"/>
                      </a:solidFill>
                      <a:prstDash val="solid"/>
                    </a:lnL>
                    <a:lnR w="12700">
                      <a:solidFill>
                        <a:srgbClr val="FFFFFF"/>
                      </a:solidFill>
                      <a:prstDash val="solid"/>
                    </a:lnR>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SSL证书</a:t>
                      </a:r>
                      <a:endParaRPr lang="en-US"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r>
              <a:tr h="436245">
                <a:tc vMerge="1">
                  <a:tcPr>
                    <a:lnL w="12700">
                      <a:solidFill>
                        <a:srgbClr val="FFFFFF"/>
                      </a:solidFill>
                      <a:prstDash val="solid"/>
                    </a:lnL>
                    <a:lnR w="12700">
                      <a:solidFill>
                        <a:srgbClr val="FFFFFF"/>
                      </a:solidFill>
                      <a:prstDash val="solid"/>
                    </a:lnR>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数据库审计</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等线" panose="02010600030101010101" charset="-122"/>
                          <a:ea typeface="等线" panose="02010600030101010101" charset="-122"/>
                          <a:cs typeface="等线" panose="02010600030101010101" charset="-122"/>
                        </a:rPr>
                        <a:t> </a:t>
                      </a:r>
                      <a:endParaRPr lang="en-US" altLang="en-US" sz="1000" b="0">
                        <a:solidFill>
                          <a:srgbClr val="000000"/>
                        </a:solidFill>
                        <a:latin typeface="等线" panose="02010600030101010101" charset="-122"/>
                        <a:ea typeface="等线" panose="02010600030101010101"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r>
              <a:tr h="508000">
                <a:tc vMerge="1">
                  <a:tcPr>
                    <a:lnL w="12700">
                      <a:solidFill>
                        <a:srgbClr val="FFFFFF"/>
                      </a:solidFill>
                      <a:prstDash val="solid"/>
                    </a:lnL>
                    <a:lnR w="12700">
                      <a:solidFill>
                        <a:srgbClr val="FFFFFF"/>
                      </a:solidFill>
                      <a:prstDash val="solid"/>
                    </a:lnR>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增强漏洞扫描</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等线" panose="02010600030101010101" charset="-122"/>
                          <a:ea typeface="等线" panose="02010600030101010101" charset="-122"/>
                          <a:cs typeface="等线" panose="02010600030101010101" charset="-122"/>
                        </a:rPr>
                        <a:t> </a:t>
                      </a:r>
                      <a:endParaRPr lang="en-US" altLang="en-US" sz="1000" b="0">
                        <a:solidFill>
                          <a:srgbClr val="000000"/>
                        </a:solidFill>
                        <a:latin typeface="等线" panose="02010600030101010101" charset="-122"/>
                        <a:ea typeface="等线" panose="02010600030101010101"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r>
              <a:tr h="435610">
                <a:tc vMerge="1">
                  <a:tcPr>
                    <a:lnL w="12700">
                      <a:solidFill>
                        <a:srgbClr val="FFFFFF"/>
                      </a:solidFill>
                      <a:prstDash val="solid"/>
                    </a:lnL>
                    <a:lnR w="12700">
                      <a:solidFill>
                        <a:srgbClr val="FFFFFF"/>
                      </a:solidFill>
                      <a:prstDash val="solid"/>
                    </a:lnR>
                    <a:lnB w="12700">
                      <a:solidFill>
                        <a:srgbClr val="FFFFFF"/>
                      </a:solidFill>
                      <a:prstDash val="solid"/>
                    </a:lnB>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网页防篡改</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等线" panose="02010600030101010101" charset="-122"/>
                          <a:ea typeface="等线" panose="02010600030101010101" charset="-122"/>
                          <a:cs typeface="等线" panose="02010600030101010101" charset="-122"/>
                        </a:rPr>
                        <a:t> </a:t>
                      </a:r>
                      <a:endParaRPr lang="en-US" altLang="en-US" sz="1000" b="0">
                        <a:solidFill>
                          <a:srgbClr val="000000"/>
                        </a:solidFill>
                        <a:latin typeface="等线" panose="02010600030101010101" charset="-122"/>
                        <a:ea typeface="等线" panose="02010600030101010101"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等线" panose="02010600030101010101" charset="-122"/>
                          <a:ea typeface="等线" panose="02010600030101010101" charset="-122"/>
                          <a:cs typeface="等线" panose="02010600030101010101" charset="-122"/>
                        </a:rPr>
                        <a:t> </a:t>
                      </a:r>
                      <a:endParaRPr lang="en-US" altLang="en-US" sz="1000" b="0">
                        <a:solidFill>
                          <a:srgbClr val="000000"/>
                        </a:solidFill>
                        <a:latin typeface="等线" panose="02010600030101010101" charset="-122"/>
                        <a:ea typeface="等线" panose="02010600030101010101"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188FD2">
                        <a:alpha val="20000"/>
                      </a:srgbClr>
                    </a:solidFill>
                  </a:tcPr>
                </a:tc>
              </a:tr>
              <a:tr h="436245">
                <a:tc rowSpan="2">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安全管理中心</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日志审计</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Wingdings 2" panose="05020102010507070707" charset="0"/>
                          <a:cs typeface="Wingdings 2" panose="05020102010507070707" charset="0"/>
                        </a:rPr>
                        <a:t>R</a:t>
                      </a:r>
                      <a:endParaRPr lang="en-US" altLang="en-US" sz="1000" b="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r>
              <a:tr h="434975">
                <a:tc vMerge="1">
                  <a:tcPr>
                    <a:lnL w="12700">
                      <a:solidFill>
                        <a:srgbClr val="FFFFFF"/>
                      </a:solidFill>
                      <a:prstDash val="solid"/>
                    </a:lnL>
                    <a:lnR w="12700">
                      <a:solidFill>
                        <a:srgbClr val="FFFFFF"/>
                      </a:solidFill>
                      <a:prstDash val="solid"/>
                    </a:lnR>
                    <a:lnB w="12700">
                      <a:solidFill>
                        <a:srgbClr val="FFFFFF"/>
                      </a:solidFill>
                      <a:prstDash val="solid"/>
                    </a:lnB>
                  </a:tcPr>
                </a:tc>
                <a:tc>
                  <a:txBody>
                    <a:bodyPr/>
                    <a:lstStyle/>
                    <a:p>
                      <a:pPr indent="0">
                        <a:buNone/>
                      </a:pPr>
                      <a:r>
                        <a:rPr lang="en-US" sz="1200" b="0">
                          <a:solidFill>
                            <a:srgbClr val="000000"/>
                          </a:solidFill>
                          <a:latin typeface="微软雅黑" panose="020B0503020204020204" pitchFamily="34" charset="-122"/>
                          <a:ea typeface="微软雅黑" panose="020B0503020204020204" pitchFamily="34" charset="-122"/>
                          <a:cs typeface="等线" panose="02010600030101010101" charset="-122"/>
                        </a:rPr>
                        <a:t>态势感知</a:t>
                      </a:r>
                      <a:endParaRPr lang="en-US" altLang="en-US" sz="1200" b="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等线" panose="02010600030101010101" charset="-122"/>
                          <a:ea typeface="等线" panose="02010600030101010101" charset="-122"/>
                          <a:cs typeface="等线" panose="02010600030101010101" charset="-122"/>
                        </a:rPr>
                        <a:t> </a:t>
                      </a:r>
                      <a:endParaRPr lang="en-US" altLang="en-US" sz="1000" b="0">
                        <a:solidFill>
                          <a:srgbClr val="000000"/>
                        </a:solidFill>
                        <a:latin typeface="等线" panose="02010600030101010101" charset="-122"/>
                        <a:ea typeface="等线" panose="02010600030101010101"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a:solidFill>
                            <a:srgbClr val="000000"/>
                          </a:solidFill>
                          <a:latin typeface="等线" panose="02010600030101010101" charset="-122"/>
                          <a:ea typeface="等线" panose="02010600030101010101" charset="-122"/>
                          <a:cs typeface="等线" panose="02010600030101010101" charset="-122"/>
                        </a:rPr>
                        <a:t> </a:t>
                      </a:r>
                      <a:endParaRPr lang="en-US" altLang="en-US" sz="1000" b="0">
                        <a:solidFill>
                          <a:srgbClr val="000000"/>
                        </a:solidFill>
                        <a:latin typeface="等线" panose="02010600030101010101" charset="-122"/>
                        <a:ea typeface="等线" panose="02010600030101010101" charset="-122"/>
                        <a:cs typeface="等线" panose="02010600030101010101" charset="-122"/>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c>
                  <a:txBody>
                    <a:bodyPr/>
                    <a:lstStyle/>
                    <a:p>
                      <a:pPr indent="0" algn="ctr">
                        <a:buNone/>
                      </a:pPr>
                      <a:r>
                        <a:rPr lang="en-US" sz="1000" b="0" dirty="0">
                          <a:solidFill>
                            <a:srgbClr val="000000"/>
                          </a:solidFill>
                          <a:latin typeface="Wingdings 2" panose="05020102010507070707" charset="0"/>
                          <a:cs typeface="Wingdings 2" panose="05020102010507070707" charset="0"/>
                        </a:rPr>
                        <a:t>R</a:t>
                      </a:r>
                      <a:endParaRPr lang="en-US" altLang="en-US" sz="1000" b="0" dirty="0">
                        <a:solidFill>
                          <a:srgbClr val="000000"/>
                        </a:solidFill>
                        <a:latin typeface="Wingdings 2" panose="05020102010507070707" charset="0"/>
                        <a:ea typeface="Wingdings 2" panose="05020102010507070707" charset="0"/>
                        <a:cs typeface="Wingdings 2" panose="05020102010507070707" charset="0"/>
                      </a:endParaRPr>
                    </a:p>
                  </a:txBody>
                  <a:tcPr marL="68580" marR="6858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lnTlToBr>
                      <a:noFill/>
                    </a:lnTlToBr>
                    <a:lnBlToTr>
                      <a:noFill/>
                    </a:lnBlToTr>
                    <a:solidFill>
                      <a:srgbClr val="A2CAE1">
                        <a:alpha val="20000"/>
                      </a:srgbClr>
                    </a:solidFill>
                  </a:tcPr>
                </a:tc>
              </a:tr>
            </a:tbl>
          </a:graphicData>
        </a:graphic>
      </p:graphicFrame>
      <p:graphicFrame>
        <p:nvGraphicFramePr>
          <p:cNvPr id="4" name="object 35"/>
          <p:cNvGraphicFramePr>
            <a:graphicFrameLocks noGrp="1"/>
          </p:cNvGraphicFramePr>
          <p:nvPr/>
        </p:nvGraphicFramePr>
        <p:xfrm>
          <a:off x="453422" y="1050925"/>
          <a:ext cx="5851525" cy="5807075"/>
        </p:xfrm>
        <a:graphic>
          <a:graphicData uri="http://schemas.openxmlformats.org/drawingml/2006/table">
            <a:tbl>
              <a:tblPr firstRow="1" bandRow="1">
                <a:tableStyleId>{2D5ABB26-0587-4C30-8999-92F81FD0307C}</a:tableStyleId>
              </a:tblPr>
              <a:tblGrid>
                <a:gridCol w="488950"/>
                <a:gridCol w="671195"/>
                <a:gridCol w="788035"/>
                <a:gridCol w="606425"/>
                <a:gridCol w="3296920"/>
              </a:tblGrid>
              <a:tr h="345744">
                <a:tc>
                  <a:txBody>
                    <a:bodyPr/>
                    <a:lstStyle/>
                    <a:p>
                      <a:pPr algn="ctr">
                        <a:lnSpc>
                          <a:spcPts val="1455"/>
                        </a:lnSpc>
                        <a:spcBef>
                          <a:spcPts val="45"/>
                        </a:spcBef>
                      </a:pPr>
                      <a:r>
                        <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等级</a:t>
                      </a:r>
                      <a:endPar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c>
                  <a:txBody>
                    <a:bodyPr/>
                    <a:lstStyle/>
                    <a:p>
                      <a:pPr algn="ctr">
                        <a:lnSpc>
                          <a:spcPts val="1455"/>
                        </a:lnSpc>
                        <a:spcBef>
                          <a:spcPts val="45"/>
                        </a:spcBef>
                      </a:pPr>
                      <a:r>
                        <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对象</a:t>
                      </a:r>
                      <a:endPar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c>
                  <a:txBody>
                    <a:bodyPr/>
                    <a:lstStyle/>
                    <a:p>
                      <a:pPr marL="1905" algn="ctr">
                        <a:lnSpc>
                          <a:spcPts val="1455"/>
                        </a:lnSpc>
                        <a:spcBef>
                          <a:spcPts val="45"/>
                        </a:spcBef>
                      </a:pPr>
                      <a:r>
                        <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侵害客体</a:t>
                      </a:r>
                      <a:endPar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c>
                  <a:txBody>
                    <a:bodyPr/>
                    <a:lstStyle/>
                    <a:p>
                      <a:pPr marL="2540" algn="ctr">
                        <a:lnSpc>
                          <a:spcPts val="1455"/>
                        </a:lnSpc>
                        <a:spcBef>
                          <a:spcPts val="45"/>
                        </a:spcBef>
                      </a:pPr>
                      <a:r>
                        <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侵害程度</a:t>
                      </a:r>
                      <a:endPar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c>
                  <a:txBody>
                    <a:bodyPr/>
                    <a:lstStyle/>
                    <a:p>
                      <a:pPr marL="635" marR="3175" algn="ctr">
                        <a:lnSpc>
                          <a:spcPts val="1455"/>
                        </a:lnSpc>
                        <a:spcBef>
                          <a:spcPts val="45"/>
                        </a:spcBef>
                      </a:pPr>
                      <a:r>
                        <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各类系统定级参考</a:t>
                      </a:r>
                      <a:endParaRPr sz="1300" b="1" spc="-5"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57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r>
              <a:tr h="656590">
                <a:tc>
                  <a:txBody>
                    <a:bodyPr/>
                    <a:lstStyle/>
                    <a:p>
                      <a:pPr algn="ctr">
                        <a:lnSpc>
                          <a:spcPct val="100000"/>
                        </a:lnSpc>
                        <a:spcBef>
                          <a:spcPts val="505"/>
                        </a:spcBef>
                      </a:pPr>
                      <a:r>
                        <a:rPr sz="1400" dirty="0">
                          <a:latin typeface="微软雅黑" panose="020B0503020204020204" pitchFamily="34" charset="-122"/>
                          <a:ea typeface="微软雅黑" panose="020B0503020204020204" pitchFamily="34" charset="-122"/>
                          <a:cs typeface="微软雅黑" panose="020B0503020204020204" pitchFamily="34" charset="-122"/>
                        </a:rPr>
                        <a:t>第一级</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641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rowSpan="3">
                  <a:txBody>
                    <a:bodyPr/>
                    <a:lstStyle/>
                    <a:p>
                      <a:pPr algn="ctr">
                        <a:lnSpc>
                          <a:spcPct val="100000"/>
                        </a:lnSpc>
                      </a:pPr>
                      <a:r>
                        <a:rPr sz="1400" dirty="0">
                          <a:latin typeface="微软雅黑" panose="020B0503020204020204" pitchFamily="34" charset="-122"/>
                          <a:ea typeface="微软雅黑" panose="020B0503020204020204" pitchFamily="34" charset="-122"/>
                          <a:cs typeface="微软雅黑" panose="020B0503020204020204" pitchFamily="34" charset="-122"/>
                        </a:rPr>
                        <a:t>一般系统</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1905" algn="ctr">
                        <a:lnSpc>
                          <a:spcPct val="100000"/>
                        </a:lnSpc>
                        <a:spcBef>
                          <a:spcPts val="505"/>
                        </a:spcBef>
                      </a:pPr>
                      <a:r>
                        <a:rPr sz="1400" spc="5" dirty="0">
                          <a:latin typeface="微软雅黑" panose="020B0503020204020204" pitchFamily="34" charset="-122"/>
                          <a:ea typeface="微软雅黑" panose="020B0503020204020204" pitchFamily="34" charset="-122"/>
                          <a:cs typeface="微软雅黑" panose="020B0503020204020204" pitchFamily="34" charset="-122"/>
                        </a:rPr>
                        <a:t>合法权益</a:t>
                      </a:r>
                      <a:endParaRPr sz="1400" spc="5"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641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1905" algn="ctr">
                        <a:lnSpc>
                          <a:spcPct val="100000"/>
                        </a:lnSpc>
                        <a:spcBef>
                          <a:spcPts val="505"/>
                        </a:spcBef>
                      </a:pPr>
                      <a:r>
                        <a:rPr sz="1400" dirty="0">
                          <a:latin typeface="微软雅黑" panose="020B0503020204020204" pitchFamily="34" charset="-122"/>
                          <a:ea typeface="微软雅黑" panose="020B0503020204020204" pitchFamily="34" charset="-122"/>
                          <a:cs typeface="微软雅黑" panose="020B0503020204020204" pitchFamily="34" charset="-122"/>
                        </a:rPr>
                        <a:t>损害</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641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2540" marR="3175" algn="l">
                        <a:lnSpc>
                          <a:spcPct val="100000"/>
                        </a:lnSpc>
                        <a:spcBef>
                          <a:spcPts val="505"/>
                        </a:spcBef>
                      </a:pPr>
                      <a:r>
                        <a:rPr sz="1400" dirty="0">
                          <a:latin typeface="微软雅黑" panose="020B0503020204020204" pitchFamily="34" charset="-122"/>
                          <a:ea typeface="微软雅黑" panose="020B0503020204020204" pitchFamily="34" charset="-122"/>
                          <a:cs typeface="微软雅黑" panose="020B0503020204020204" pitchFamily="34" charset="-122"/>
                        </a:rPr>
                        <a:t>小型私营、个体企业、中小学、乡镇所属</a:t>
                      </a:r>
                      <a:r>
                        <a:rPr sz="1400" spc="-25" dirty="0">
                          <a:latin typeface="微软雅黑" panose="020B0503020204020204" pitchFamily="34" charset="-122"/>
                          <a:ea typeface="微软雅黑" panose="020B0503020204020204" pitchFamily="34" charset="-122"/>
                          <a:cs typeface="微软雅黑" panose="020B0503020204020204" pitchFamily="34" charset="-122"/>
                        </a:rPr>
                        <a:t>信</a:t>
                      </a:r>
                      <a:r>
                        <a:rPr sz="1400" dirty="0">
                          <a:latin typeface="微软雅黑" panose="020B0503020204020204" pitchFamily="34" charset="-122"/>
                          <a:ea typeface="微软雅黑" panose="020B0503020204020204" pitchFamily="34" charset="-122"/>
                          <a:cs typeface="微软雅黑" panose="020B0503020204020204" pitchFamily="34" charset="-122"/>
                        </a:rPr>
                        <a:t>息系统、县</a:t>
                      </a:r>
                      <a:r>
                        <a:rPr sz="1400" spc="-25" dirty="0">
                          <a:latin typeface="微软雅黑" panose="020B0503020204020204" pitchFamily="34" charset="-122"/>
                          <a:ea typeface="微软雅黑" panose="020B0503020204020204" pitchFamily="34" charset="-122"/>
                          <a:cs typeface="微软雅黑" panose="020B0503020204020204" pitchFamily="34" charset="-122"/>
                        </a:rPr>
                        <a:t>级</a:t>
                      </a:r>
                      <a:r>
                        <a:rPr sz="1400" dirty="0">
                          <a:latin typeface="微软雅黑" panose="020B0503020204020204" pitchFamily="34" charset="-122"/>
                          <a:ea typeface="微软雅黑" panose="020B0503020204020204" pitchFamily="34" charset="-122"/>
                          <a:cs typeface="微软雅黑" panose="020B0503020204020204" pitchFamily="34" charset="-122"/>
                        </a:rPr>
                        <a:t>单位中一般</a:t>
                      </a:r>
                      <a:r>
                        <a:rPr sz="1400" spc="-25" dirty="0">
                          <a:latin typeface="微软雅黑" panose="020B0503020204020204" pitchFamily="34" charset="-122"/>
                          <a:ea typeface="微软雅黑" panose="020B0503020204020204" pitchFamily="34" charset="-122"/>
                          <a:cs typeface="微软雅黑" panose="020B0503020204020204" pitchFamily="34" charset="-122"/>
                        </a:rPr>
                        <a:t>的</a:t>
                      </a:r>
                      <a:r>
                        <a:rPr sz="1400" dirty="0">
                          <a:latin typeface="微软雅黑" panose="020B0503020204020204" pitchFamily="34" charset="-122"/>
                          <a:ea typeface="微软雅黑" panose="020B0503020204020204" pitchFamily="34" charset="-122"/>
                          <a:cs typeface="微软雅黑" panose="020B0503020204020204" pitchFamily="34" charset="-122"/>
                        </a:rPr>
                        <a:t>信息系统。</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641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r>
              <a:tr h="465455">
                <a:tc rowSpan="2">
                  <a:txBody>
                    <a:bodyPr/>
                    <a:lstStyle/>
                    <a:p>
                      <a:pPr>
                        <a:lnSpc>
                          <a:spcPct val="100000"/>
                        </a:lnSpc>
                      </a:pPr>
                      <a:endParaRPr sz="1400" dirty="0">
                        <a:latin typeface="微软雅黑" panose="020B0503020204020204" pitchFamily="34" charset="-122"/>
                        <a:ea typeface="微软雅黑" panose="020B0503020204020204" pitchFamily="34" charset="-122"/>
                        <a:cs typeface="Times New Roman" panose="02020603050405020304"/>
                      </a:endParaRPr>
                    </a:p>
                    <a:p>
                      <a:pPr algn="ctr">
                        <a:lnSpc>
                          <a:spcPct val="100000"/>
                        </a:lnSpc>
                      </a:pPr>
                      <a:r>
                        <a:rPr sz="1400" dirty="0">
                          <a:latin typeface="微软雅黑" panose="020B0503020204020204" pitchFamily="34" charset="-122"/>
                          <a:ea typeface="微软雅黑" panose="020B0503020204020204" pitchFamily="34" charset="-122"/>
                          <a:cs typeface="微软雅黑" panose="020B0503020204020204" pitchFamily="34" charset="-122"/>
                        </a:rPr>
                        <a:t>第二级</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1905" algn="ctr">
                        <a:lnSpc>
                          <a:spcPct val="100000"/>
                        </a:lnSpc>
                        <a:spcBef>
                          <a:spcPts val="305"/>
                        </a:spcBef>
                      </a:pPr>
                      <a:r>
                        <a:rPr sz="1400" dirty="0">
                          <a:latin typeface="微软雅黑" panose="020B0503020204020204" pitchFamily="34" charset="-122"/>
                          <a:ea typeface="微软雅黑" panose="020B0503020204020204" pitchFamily="34" charset="-122"/>
                          <a:cs typeface="微软雅黑" panose="020B0503020204020204" pitchFamily="34" charset="-122"/>
                        </a:rPr>
                        <a:t>合法权益</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387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2540" algn="ctr">
                        <a:lnSpc>
                          <a:spcPct val="100000"/>
                        </a:lnSpc>
                        <a:spcBef>
                          <a:spcPts val="305"/>
                        </a:spcBef>
                      </a:pPr>
                      <a:r>
                        <a:rPr sz="1400" dirty="0">
                          <a:latin typeface="微软雅黑" panose="020B0503020204020204" pitchFamily="34" charset="-122"/>
                          <a:ea typeface="微软雅黑" panose="020B0503020204020204" pitchFamily="34" charset="-122"/>
                          <a:cs typeface="微软雅黑" panose="020B0503020204020204" pitchFamily="34" charset="-122"/>
                        </a:rPr>
                        <a:t>严重损害</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3873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rowSpan="2">
                  <a:txBody>
                    <a:bodyPr/>
                    <a:lstStyle/>
                    <a:p>
                      <a:pPr marL="2540" marR="3175" algn="l">
                        <a:lnSpc>
                          <a:spcPct val="100000"/>
                        </a:lnSpc>
                        <a:spcBef>
                          <a:spcPts val="505"/>
                        </a:spcBef>
                        <a:buClrTx/>
                        <a:buSzTx/>
                        <a:buFontTx/>
                      </a:pPr>
                      <a:r>
                        <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县级某些单位中的重要信息系统；</a:t>
                      </a:r>
                      <a:endPar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540" marR="3175" algn="l">
                        <a:lnSpc>
                          <a:spcPct val="100000"/>
                        </a:lnSpc>
                        <a:spcBef>
                          <a:spcPts val="505"/>
                        </a:spcBef>
                        <a:buClrTx/>
                        <a:buSzTx/>
                        <a:buFontTx/>
                      </a:pPr>
                      <a:r>
                        <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地市级以上国家机关</a:t>
                      </a:r>
                      <a:r>
                        <a:rPr 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540" marR="3175" algn="l">
                        <a:lnSpc>
                          <a:spcPct val="100000"/>
                        </a:lnSpc>
                        <a:spcBef>
                          <a:spcPts val="505"/>
                        </a:spcBef>
                        <a:buClrTx/>
                        <a:buSzTx/>
                        <a:buFontTx/>
                      </a:pPr>
                      <a:r>
                        <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企事业单位内部一般的信息系统。</a:t>
                      </a:r>
                      <a:endPar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9842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r>
              <a:tr h="70485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635" algn="ctr">
                        <a:lnSpc>
                          <a:spcPct val="100000"/>
                        </a:lnSpc>
                        <a:spcBef>
                          <a:spcPts val="510"/>
                        </a:spcBef>
                      </a:pPr>
                      <a:r>
                        <a:rPr sz="1400" dirty="0">
                          <a:latin typeface="微软雅黑" panose="020B0503020204020204" pitchFamily="34" charset="-122"/>
                          <a:ea typeface="微软雅黑" panose="020B0503020204020204" pitchFamily="34" charset="-122"/>
                          <a:cs typeface="微软雅黑" panose="020B0503020204020204" pitchFamily="34" charset="-122"/>
                        </a:rPr>
                        <a:t>社会秩序和公共利益</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64769"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a:txBody>
                    <a:bodyPr/>
                    <a:lstStyle/>
                    <a:p>
                      <a:pPr marL="1905" algn="ctr">
                        <a:lnSpc>
                          <a:spcPct val="100000"/>
                        </a:lnSpc>
                        <a:spcBef>
                          <a:spcPts val="510"/>
                        </a:spcBef>
                      </a:pPr>
                      <a:r>
                        <a:rPr sz="1400" dirty="0">
                          <a:latin typeface="微软雅黑" panose="020B0503020204020204" pitchFamily="34" charset="-122"/>
                          <a:ea typeface="微软雅黑" panose="020B0503020204020204" pitchFamily="34" charset="-122"/>
                          <a:cs typeface="微软雅黑" panose="020B0503020204020204" pitchFamily="34" charset="-122"/>
                        </a:rPr>
                        <a:t>损害</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64769"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c vMerge="1">
                  <a:tcPr marL="0" marR="0" marT="984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E1EEDA"/>
                    </a:solidFill>
                  </a:tcPr>
                </a:tc>
              </a:tr>
              <a:tr h="849630">
                <a:tc rowSpan="2">
                  <a:txBody>
                    <a:bodyPr/>
                    <a:lstStyle/>
                    <a:p>
                      <a:pPr>
                        <a:lnSpc>
                          <a:spcPct val="100000"/>
                        </a:lnSpc>
                      </a:pPr>
                      <a:endParaRPr sz="1400">
                        <a:latin typeface="微软雅黑" panose="020B0503020204020204" pitchFamily="34" charset="-122"/>
                        <a:ea typeface="微软雅黑" panose="020B0503020204020204" pitchFamily="34" charset="-122"/>
                        <a:cs typeface="Times New Roman" panose="02020603050405020304"/>
                      </a:endParaRPr>
                    </a:p>
                    <a:p>
                      <a:pPr>
                        <a:lnSpc>
                          <a:spcPct val="100000"/>
                        </a:lnSpc>
                        <a:spcBef>
                          <a:spcPts val="40"/>
                        </a:spcBef>
                      </a:pPr>
                      <a:endParaRPr sz="1400">
                        <a:latin typeface="微软雅黑" panose="020B0503020204020204" pitchFamily="34" charset="-122"/>
                        <a:ea typeface="微软雅黑" panose="020B0503020204020204" pitchFamily="34" charset="-122"/>
                        <a:cs typeface="Times New Roman" panose="02020603050405020304"/>
                      </a:endParaRPr>
                    </a:p>
                    <a:p>
                      <a:pPr algn="ctr">
                        <a:lnSpc>
                          <a:spcPct val="100000"/>
                        </a:lnSpc>
                      </a:pPr>
                      <a:r>
                        <a:rPr sz="1400" dirty="0">
                          <a:latin typeface="微软雅黑" panose="020B0503020204020204" pitchFamily="34" charset="-122"/>
                          <a:ea typeface="微软雅黑" panose="020B0503020204020204" pitchFamily="34" charset="-122"/>
                          <a:cs typeface="微软雅黑" panose="020B0503020204020204" pitchFamily="34" charset="-122"/>
                        </a:rPr>
                        <a:t>第三级</a:t>
                      </a:r>
                      <a:endParaRPr sz="14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rowSpan="4">
                  <a:txBody>
                    <a:bodyPr/>
                    <a:lstStyle/>
                    <a:p>
                      <a:pPr algn="ctr">
                        <a:lnSpc>
                          <a:spcPct val="100000"/>
                        </a:lnSpc>
                      </a:pPr>
                      <a:r>
                        <a:rPr sz="1400" dirty="0">
                          <a:latin typeface="微软雅黑" panose="020B0503020204020204" pitchFamily="34" charset="-122"/>
                          <a:ea typeface="微软雅黑" panose="020B0503020204020204" pitchFamily="34" charset="-122"/>
                          <a:cs typeface="微软雅黑" panose="020B0503020204020204" pitchFamily="34" charset="-122"/>
                        </a:rPr>
                        <a:t>重要系统</a:t>
                      </a:r>
                      <a:endParaRPr sz="14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a:txBody>
                    <a:bodyPr/>
                    <a:lstStyle/>
                    <a:p>
                      <a:pPr algn="ctr">
                        <a:lnSpc>
                          <a:spcPct val="100000"/>
                        </a:lnSpc>
                      </a:pPr>
                      <a:r>
                        <a:rPr sz="1400" dirty="0">
                          <a:latin typeface="微软雅黑" panose="020B0503020204020204" pitchFamily="34" charset="-122"/>
                          <a:ea typeface="微软雅黑" panose="020B0503020204020204" pitchFamily="34" charset="-122"/>
                          <a:cs typeface="微软雅黑" panose="020B0503020204020204" pitchFamily="34" charset="-122"/>
                        </a:rPr>
                        <a:t>社会秩序和公共利益</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a:txBody>
                    <a:bodyPr/>
                    <a:lstStyle/>
                    <a:p>
                      <a:pPr algn="ctr">
                        <a:lnSpc>
                          <a:spcPct val="100000"/>
                        </a:lnSpc>
                        <a:spcBef>
                          <a:spcPts val="50"/>
                        </a:spcBef>
                      </a:pPr>
                      <a:r>
                        <a:rPr sz="1400" dirty="0">
                          <a:latin typeface="微软雅黑" panose="020B0503020204020204" pitchFamily="34" charset="-122"/>
                          <a:ea typeface="微软雅黑" panose="020B0503020204020204" pitchFamily="34" charset="-122"/>
                          <a:cs typeface="微软雅黑" panose="020B0503020204020204" pitchFamily="34" charset="-122"/>
                        </a:rPr>
                        <a:t>严重损害</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rowSpan="2">
                  <a:txBody>
                    <a:bodyPr/>
                    <a:lstStyle/>
                    <a:p>
                      <a:pPr marL="2540" marR="3175" algn="l">
                        <a:lnSpc>
                          <a:spcPct val="100000"/>
                        </a:lnSpc>
                        <a:spcBef>
                          <a:spcPts val="505"/>
                        </a:spcBef>
                        <a:buClrTx/>
                        <a:buSzTx/>
                        <a:buFontTx/>
                      </a:pPr>
                      <a:r>
                        <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一般适用于地市级以上国家机关、企业、事业单位内部重要的信息系统；</a:t>
                      </a:r>
                      <a:endPar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540" marR="3175" algn="l">
                        <a:lnSpc>
                          <a:spcPct val="100000"/>
                        </a:lnSpc>
                        <a:spcBef>
                          <a:spcPts val="505"/>
                        </a:spcBef>
                        <a:buClrTx/>
                        <a:buSzTx/>
                        <a:buFontTx/>
                      </a:pPr>
                      <a:r>
                        <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跨省或全国联网运行的用于生产、调度、 管理、指挥、作业、控制等方面的重要信息系统以及这类系统在省、地市的分支系统；</a:t>
                      </a:r>
                      <a:endPar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540" marR="3175" algn="l">
                        <a:lnSpc>
                          <a:spcPct val="100000"/>
                        </a:lnSpc>
                        <a:spcBef>
                          <a:spcPts val="505"/>
                        </a:spcBef>
                        <a:buClrTx/>
                        <a:buSzTx/>
                        <a:buFontTx/>
                      </a:pPr>
                      <a:r>
                        <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中央各部委、省（区、市）门户网站和重要网站；跨省联接的网络系统等。</a:t>
                      </a:r>
                      <a:endParaRPr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19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r>
              <a:tr h="987425">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a:txBody>
                    <a:bodyPr/>
                    <a:lstStyle/>
                    <a:p>
                      <a:pPr marL="1905" algn="ctr">
                        <a:lnSpc>
                          <a:spcPts val="1200"/>
                        </a:lnSpc>
                        <a:spcBef>
                          <a:spcPts val="60"/>
                        </a:spcBef>
                      </a:pPr>
                      <a:r>
                        <a:rPr sz="1400" dirty="0">
                          <a:latin typeface="微软雅黑" panose="020B0503020204020204" pitchFamily="34" charset="-122"/>
                          <a:ea typeface="微软雅黑" panose="020B0503020204020204" pitchFamily="34" charset="-122"/>
                          <a:cs typeface="微软雅黑" panose="020B0503020204020204" pitchFamily="34" charset="-122"/>
                        </a:rPr>
                        <a:t>国家安全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76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a:txBody>
                    <a:bodyPr/>
                    <a:lstStyle/>
                    <a:p>
                      <a:pPr marL="1905" algn="ctr">
                        <a:lnSpc>
                          <a:spcPts val="1200"/>
                        </a:lnSpc>
                        <a:spcBef>
                          <a:spcPts val="60"/>
                        </a:spcBef>
                      </a:pPr>
                      <a:r>
                        <a:rPr sz="1400" dirty="0">
                          <a:latin typeface="微软雅黑" panose="020B0503020204020204" pitchFamily="34" charset="-122"/>
                          <a:ea typeface="微软雅黑" panose="020B0503020204020204" pitchFamily="34" charset="-122"/>
                          <a:cs typeface="微软雅黑" panose="020B0503020204020204" pitchFamily="34" charset="-122"/>
                        </a:rPr>
                        <a:t>损害</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76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vMerge="1">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r>
              <a:tr h="645160">
                <a:tc rowSpan="2">
                  <a:txBody>
                    <a:bodyPr/>
                    <a:lstStyle/>
                    <a:p>
                      <a:pPr>
                        <a:lnSpc>
                          <a:spcPct val="100000"/>
                        </a:lnSpc>
                        <a:spcBef>
                          <a:spcPts val="30"/>
                        </a:spcBef>
                      </a:pPr>
                      <a:endParaRPr sz="1400">
                        <a:latin typeface="微软雅黑" panose="020B0503020204020204" pitchFamily="34" charset="-122"/>
                        <a:ea typeface="微软雅黑" panose="020B0503020204020204" pitchFamily="34" charset="-122"/>
                        <a:cs typeface="Times New Roman" panose="02020603050405020304"/>
                      </a:endParaRPr>
                    </a:p>
                    <a:p>
                      <a:pPr algn="ctr">
                        <a:lnSpc>
                          <a:spcPct val="100000"/>
                        </a:lnSpc>
                      </a:pPr>
                      <a:r>
                        <a:rPr sz="1400" dirty="0">
                          <a:latin typeface="微软雅黑" panose="020B0503020204020204" pitchFamily="34" charset="-122"/>
                          <a:ea typeface="微软雅黑" panose="020B0503020204020204" pitchFamily="34" charset="-122"/>
                          <a:cs typeface="微软雅黑" panose="020B0503020204020204" pitchFamily="34" charset="-122"/>
                        </a:rPr>
                        <a:t>第四级</a:t>
                      </a:r>
                      <a:endParaRPr sz="14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381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a:txBody>
                    <a:bodyPr/>
                    <a:lstStyle/>
                    <a:p>
                      <a:pPr algn="ctr">
                        <a:lnSpc>
                          <a:spcPct val="100000"/>
                        </a:lnSpc>
                        <a:spcBef>
                          <a:spcPts val="35"/>
                        </a:spcBef>
                      </a:pPr>
                      <a:r>
                        <a:rPr sz="1400" dirty="0">
                          <a:latin typeface="微软雅黑" panose="020B0503020204020204" pitchFamily="34" charset="-122"/>
                          <a:ea typeface="微软雅黑" panose="020B0503020204020204" pitchFamily="34" charset="-122"/>
                          <a:cs typeface="微软雅黑" panose="020B0503020204020204" pitchFamily="34" charset="-122"/>
                        </a:rPr>
                        <a:t>社会秩序和公共利益</a:t>
                      </a:r>
                      <a:endParaRPr sz="14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444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c>
                  <a:txBody>
                    <a:bodyPr/>
                    <a:lstStyle/>
                    <a:p>
                      <a:pPr algn="ctr">
                        <a:lnSpc>
                          <a:spcPct val="100000"/>
                        </a:lnSpc>
                        <a:spcBef>
                          <a:spcPts val="35"/>
                        </a:spcBef>
                      </a:pPr>
                      <a:r>
                        <a:rPr sz="1400" dirty="0">
                          <a:latin typeface="微软雅黑" panose="020B0503020204020204" pitchFamily="34" charset="-122"/>
                          <a:ea typeface="微软雅黑" panose="020B0503020204020204" pitchFamily="34" charset="-122"/>
                          <a:cs typeface="微软雅黑" panose="020B0503020204020204" pitchFamily="34" charset="-122"/>
                        </a:rPr>
                        <a:t>特别</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marL="1905" algn="ctr">
                        <a:lnSpc>
                          <a:spcPct val="100000"/>
                        </a:lnSpc>
                        <a:spcBef>
                          <a:spcPts val="5"/>
                        </a:spcBef>
                      </a:pPr>
                      <a:r>
                        <a:rPr sz="1400" dirty="0">
                          <a:latin typeface="微软雅黑" panose="020B0503020204020204" pitchFamily="34" charset="-122"/>
                          <a:ea typeface="微软雅黑" panose="020B0503020204020204" pitchFamily="34" charset="-122"/>
                          <a:cs typeface="微软雅黑" panose="020B0503020204020204" pitchFamily="34" charset="-122"/>
                        </a:rPr>
                        <a:t>严重损害</a:t>
                      </a:r>
                      <a:endParaRPr sz="140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444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c rowSpan="2">
                  <a:txBody>
                    <a:bodyPr/>
                    <a:lstStyle/>
                    <a:p>
                      <a:pPr marL="64770" marR="64135" algn="l">
                        <a:lnSpc>
                          <a:spcPct val="100000"/>
                        </a:lnSpc>
                        <a:spcBef>
                          <a:spcPts val="1065"/>
                        </a:spcBef>
                      </a:pPr>
                      <a:r>
                        <a:rPr sz="1400" dirty="0">
                          <a:latin typeface="微软雅黑" panose="020B0503020204020204" pitchFamily="34" charset="-122"/>
                          <a:ea typeface="微软雅黑" panose="020B0503020204020204" pitchFamily="34" charset="-122"/>
                          <a:cs typeface="微软雅黑" panose="020B0503020204020204" pitchFamily="34" charset="-122"/>
                        </a:rPr>
                        <a:t>一般适用于国家重要领域、部门中涉及国计民生</a:t>
                      </a:r>
                      <a:r>
                        <a:rPr sz="1400" spc="-25" dirty="0">
                          <a:latin typeface="微软雅黑" panose="020B0503020204020204" pitchFamily="34" charset="-122"/>
                          <a:ea typeface="微软雅黑" panose="020B0503020204020204" pitchFamily="34" charset="-122"/>
                          <a:cs typeface="微软雅黑" panose="020B0503020204020204" pitchFamily="34" charset="-122"/>
                        </a:rPr>
                        <a:t>、</a:t>
                      </a:r>
                      <a:r>
                        <a:rPr sz="1400" dirty="0">
                          <a:latin typeface="微软雅黑" panose="020B0503020204020204" pitchFamily="34" charset="-122"/>
                          <a:ea typeface="微软雅黑" panose="020B0503020204020204" pitchFamily="34" charset="-122"/>
                          <a:cs typeface="微软雅黑" panose="020B0503020204020204" pitchFamily="34" charset="-122"/>
                        </a:rPr>
                        <a:t>国家利益、</a:t>
                      </a:r>
                      <a:r>
                        <a:rPr sz="1400" spc="-25" dirty="0">
                          <a:latin typeface="微软雅黑" panose="020B0503020204020204" pitchFamily="34" charset="-122"/>
                          <a:ea typeface="微软雅黑" panose="020B0503020204020204" pitchFamily="34" charset="-122"/>
                          <a:cs typeface="微软雅黑" panose="020B0503020204020204" pitchFamily="34" charset="-122"/>
                        </a:rPr>
                        <a:t>国</a:t>
                      </a:r>
                      <a:r>
                        <a:rPr sz="1400" dirty="0">
                          <a:latin typeface="微软雅黑" panose="020B0503020204020204" pitchFamily="34" charset="-122"/>
                          <a:ea typeface="微软雅黑" panose="020B0503020204020204" pitchFamily="34" charset="-122"/>
                          <a:cs typeface="微软雅黑" panose="020B0503020204020204" pitchFamily="34" charset="-122"/>
                        </a:rPr>
                        <a:t>家安全，影</a:t>
                      </a:r>
                      <a:r>
                        <a:rPr sz="1400" spc="-25" dirty="0">
                          <a:latin typeface="微软雅黑" panose="020B0503020204020204" pitchFamily="34" charset="-122"/>
                          <a:ea typeface="微软雅黑" panose="020B0503020204020204" pitchFamily="34" charset="-122"/>
                          <a:cs typeface="微软雅黑" panose="020B0503020204020204" pitchFamily="34" charset="-122"/>
                        </a:rPr>
                        <a:t>响</a:t>
                      </a:r>
                      <a:r>
                        <a:rPr sz="1400" dirty="0">
                          <a:latin typeface="微软雅黑" panose="020B0503020204020204" pitchFamily="34" charset="-122"/>
                          <a:ea typeface="微软雅黑" panose="020B0503020204020204" pitchFamily="34" charset="-122"/>
                          <a:cs typeface="微软雅黑" panose="020B0503020204020204" pitchFamily="34" charset="-122"/>
                        </a:rPr>
                        <a:t>社会稳足的 核心系统。</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13525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r>
              <a:tr h="391160">
                <a:tc vMerge="1">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1CC"/>
                    </a:solidFill>
                  </a:tcPr>
                </a:tc>
                <a:tc>
                  <a:txBody>
                    <a:bodyPr/>
                    <a:lstStyle/>
                    <a:p>
                      <a:pPr marL="1905" algn="ctr">
                        <a:lnSpc>
                          <a:spcPts val="1195"/>
                        </a:lnSpc>
                        <a:spcBef>
                          <a:spcPts val="60"/>
                        </a:spcBef>
                      </a:pPr>
                      <a:r>
                        <a:rPr sz="1400" dirty="0">
                          <a:latin typeface="微软雅黑" panose="020B0503020204020204" pitchFamily="34" charset="-122"/>
                          <a:ea typeface="微软雅黑" panose="020B0503020204020204" pitchFamily="34" charset="-122"/>
                          <a:cs typeface="微软雅黑" panose="020B0503020204020204" pitchFamily="34" charset="-122"/>
                        </a:rPr>
                        <a:t>国家安全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76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c>
                  <a:txBody>
                    <a:bodyPr/>
                    <a:lstStyle/>
                    <a:p>
                      <a:pPr marL="2540" algn="ctr">
                        <a:lnSpc>
                          <a:spcPts val="1195"/>
                        </a:lnSpc>
                        <a:spcBef>
                          <a:spcPts val="60"/>
                        </a:spcBef>
                      </a:pPr>
                      <a:r>
                        <a:rPr sz="1400" dirty="0">
                          <a:latin typeface="微软雅黑" panose="020B0503020204020204" pitchFamily="34" charset="-122"/>
                          <a:ea typeface="微软雅黑" panose="020B0503020204020204" pitchFamily="34" charset="-122"/>
                          <a:cs typeface="微软雅黑" panose="020B0503020204020204" pitchFamily="34" charset="-122"/>
                        </a:rPr>
                        <a:t>严重损害</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762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c vMerge="1">
                  <a:tcPr marL="0" marR="0" marT="1352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BE3D5"/>
                    </a:solidFill>
                  </a:tcPr>
                </a:tc>
              </a:tr>
              <a:tr h="720090">
                <a:tc>
                  <a:txBody>
                    <a:bodyPr/>
                    <a:lstStyle/>
                    <a:p>
                      <a:pPr algn="ctr">
                        <a:lnSpc>
                          <a:spcPct val="100000"/>
                        </a:lnSpc>
                        <a:spcBef>
                          <a:spcPts val="315"/>
                        </a:spcBef>
                      </a:pPr>
                      <a:r>
                        <a:rPr sz="1400" dirty="0">
                          <a:latin typeface="微软雅黑" panose="020B0503020204020204" pitchFamily="34" charset="-122"/>
                          <a:ea typeface="微软雅黑" panose="020B0503020204020204" pitchFamily="34" charset="-122"/>
                          <a:cs typeface="微软雅黑" panose="020B0503020204020204" pitchFamily="34" charset="-122"/>
                        </a:rPr>
                        <a:t>第五级</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5DCE3"/>
                    </a:solidFill>
                  </a:tcPr>
                </a:tc>
                <a:tc>
                  <a:txBody>
                    <a:bodyPr/>
                    <a:lstStyle/>
                    <a:p>
                      <a:pPr algn="ctr">
                        <a:lnSpc>
                          <a:spcPct val="100000"/>
                        </a:lnSpc>
                        <a:spcBef>
                          <a:spcPts val="315"/>
                        </a:spcBef>
                      </a:pPr>
                      <a:r>
                        <a:rPr sz="1400" dirty="0">
                          <a:latin typeface="微软雅黑" panose="020B0503020204020204" pitchFamily="34" charset="-122"/>
                          <a:ea typeface="微软雅黑" panose="020B0503020204020204" pitchFamily="34" charset="-122"/>
                          <a:cs typeface="微软雅黑" panose="020B0503020204020204" pitchFamily="34" charset="-122"/>
                        </a:rPr>
                        <a:t>极端重要系统</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5DCE3"/>
                    </a:solidFill>
                  </a:tcPr>
                </a:tc>
                <a:tc>
                  <a:txBody>
                    <a:bodyPr/>
                    <a:lstStyle/>
                    <a:p>
                      <a:pPr marL="1905" algn="ctr">
                        <a:lnSpc>
                          <a:spcPct val="100000"/>
                        </a:lnSpc>
                        <a:spcBef>
                          <a:spcPts val="315"/>
                        </a:spcBef>
                      </a:pPr>
                      <a:r>
                        <a:rPr sz="1400" dirty="0">
                          <a:latin typeface="微软雅黑" panose="020B0503020204020204" pitchFamily="34" charset="-122"/>
                          <a:ea typeface="微软雅黑" panose="020B0503020204020204" pitchFamily="34" charset="-122"/>
                          <a:cs typeface="微软雅黑" panose="020B0503020204020204" pitchFamily="34" charset="-122"/>
                        </a:rPr>
                        <a:t>国家安全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5DCE3"/>
                    </a:solidFill>
                  </a:tcPr>
                </a:tc>
                <a:tc>
                  <a:txBody>
                    <a:bodyPr/>
                    <a:lstStyle/>
                    <a:p>
                      <a:pPr marL="1905" algn="ctr">
                        <a:lnSpc>
                          <a:spcPct val="100000"/>
                        </a:lnSpc>
                        <a:spcBef>
                          <a:spcPts val="315"/>
                        </a:spcBef>
                      </a:pPr>
                      <a:r>
                        <a:rPr sz="1400" dirty="0">
                          <a:latin typeface="微软雅黑" panose="020B0503020204020204" pitchFamily="34" charset="-122"/>
                          <a:ea typeface="微软雅黑" panose="020B0503020204020204" pitchFamily="34" charset="-122"/>
                          <a:cs typeface="微软雅黑" panose="020B0503020204020204" pitchFamily="34" charset="-122"/>
                        </a:rPr>
                        <a:t>特别</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marL="1905" algn="ctr">
                        <a:lnSpc>
                          <a:spcPct val="100000"/>
                        </a:lnSpc>
                        <a:spcBef>
                          <a:spcPts val="315"/>
                        </a:spcBef>
                      </a:pPr>
                      <a:r>
                        <a:rPr sz="1400" dirty="0">
                          <a:latin typeface="微软雅黑" panose="020B0503020204020204" pitchFamily="34" charset="-122"/>
                          <a:ea typeface="微软雅黑" panose="020B0503020204020204" pitchFamily="34" charset="-122"/>
                          <a:cs typeface="微软雅黑" panose="020B0503020204020204" pitchFamily="34" charset="-122"/>
                        </a:rPr>
                        <a:t>严重损害</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5DCE3"/>
                    </a:solidFill>
                  </a:tcPr>
                </a:tc>
                <a:tc>
                  <a:txBody>
                    <a:bodyPr/>
                    <a:lstStyle/>
                    <a:p>
                      <a:pPr marR="3175" algn="l">
                        <a:lnSpc>
                          <a:spcPct val="100000"/>
                        </a:lnSpc>
                        <a:spcBef>
                          <a:spcPts val="315"/>
                        </a:spcBef>
                      </a:pPr>
                      <a:r>
                        <a:rPr sz="1400" dirty="0">
                          <a:latin typeface="微软雅黑" panose="020B0503020204020204" pitchFamily="34" charset="-122"/>
                          <a:ea typeface="微软雅黑" panose="020B0503020204020204" pitchFamily="34" charset="-122"/>
                          <a:cs typeface="微软雅黑" panose="020B0503020204020204" pitchFamily="34" charset="-122"/>
                        </a:rPr>
                        <a:t>一般适用于国家重要领域，特别重要系统。</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40005"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5DCE3"/>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业务场景</a:t>
            </a:r>
            <a:endParaRPr lang="zh-CN" altLang="en-US" dirty="0"/>
          </a:p>
        </p:txBody>
      </p:sp>
      <p:grpSp>
        <p:nvGrpSpPr>
          <p:cNvPr id="32" name="组合 31"/>
          <p:cNvGrpSpPr/>
          <p:nvPr/>
        </p:nvGrpSpPr>
        <p:grpSpPr>
          <a:xfrm>
            <a:off x="358126" y="3250565"/>
            <a:ext cx="5496576" cy="1884680"/>
            <a:chOff x="6223971" y="2876289"/>
            <a:chExt cx="5093185" cy="3630810"/>
          </a:xfrm>
        </p:grpSpPr>
        <p:sp>
          <p:nvSpPr>
            <p:cNvPr id="33" name="矩形 32"/>
            <p:cNvSpPr/>
            <p:nvPr/>
          </p:nvSpPr>
          <p:spPr>
            <a:xfrm>
              <a:off x="6223971" y="3101059"/>
              <a:ext cx="5093185" cy="3406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475814" y="2876289"/>
              <a:ext cx="1955182" cy="649582"/>
            </a:xfrm>
            <a:prstGeom prst="rect">
              <a:avLst/>
            </a:prstGeom>
            <a:solidFill>
              <a:schemeClr val="bg1"/>
            </a:solidFill>
          </p:spPr>
          <p:txBody>
            <a:bodyPr wrap="square"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场景二：信创云</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sp>
        <p:nvSpPr>
          <p:cNvPr id="35" name="文本框 34"/>
          <p:cNvSpPr txBox="1"/>
          <p:nvPr/>
        </p:nvSpPr>
        <p:spPr>
          <a:xfrm>
            <a:off x="432806" y="866092"/>
            <a:ext cx="11598568"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pPr algn="ctr" defTabSz="1219835">
              <a:lnSpc>
                <a:spcPct val="100000"/>
              </a:lnSpc>
              <a:defRPr/>
            </a:pPr>
            <a:r>
              <a:rPr lang="zh-CN" altLang="en-US" b="1" dirty="0">
                <a:solidFill>
                  <a:srgbClr val="C00000"/>
                </a:solidFill>
                <a:latin typeface="微软雅黑" panose="020B0503020204020204" pitchFamily="34" charset="-122"/>
                <a:ea typeface="微软雅黑" panose="020B0503020204020204" pitchFamily="34" charset="-122"/>
              </a:rPr>
              <a:t>分布式云发挥泛在接入优势，网云边端一体化支撑属地政务云、视频云网等政务需求，</a:t>
            </a:r>
            <a:endParaRPr lang="en-US" altLang="zh-CN" b="1" dirty="0">
              <a:solidFill>
                <a:srgbClr val="C00000"/>
              </a:solidFill>
              <a:latin typeface="微软雅黑" panose="020B0503020204020204" pitchFamily="34" charset="-122"/>
              <a:ea typeface="微软雅黑" panose="020B0503020204020204" pitchFamily="34" charset="-122"/>
            </a:endParaRPr>
          </a:p>
          <a:p>
            <a:pPr algn="ctr" defTabSz="1219835">
              <a:lnSpc>
                <a:spcPct val="100000"/>
              </a:lnSpc>
              <a:defRPr/>
            </a:pPr>
            <a:r>
              <a:rPr lang="zh-CN" altLang="en-US" b="1" dirty="0">
                <a:solidFill>
                  <a:srgbClr val="C00000"/>
                </a:solidFill>
                <a:latin typeface="微软雅黑" panose="020B0503020204020204" pitchFamily="34" charset="-122"/>
                <a:ea typeface="微软雅黑" panose="020B0503020204020204" pitchFamily="34" charset="-122"/>
              </a:rPr>
              <a:t>支撑新型基础设施建设，建设数字中国、智慧社会。</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361950" y="1477645"/>
            <a:ext cx="5492750" cy="1824355"/>
            <a:chOff x="6223971" y="2857261"/>
            <a:chExt cx="5093185" cy="3416743"/>
          </a:xfrm>
        </p:grpSpPr>
        <p:sp>
          <p:nvSpPr>
            <p:cNvPr id="37" name="矩形 36"/>
            <p:cNvSpPr/>
            <p:nvPr/>
          </p:nvSpPr>
          <p:spPr>
            <a:xfrm>
              <a:off x="6223971" y="3100759"/>
              <a:ext cx="5093185" cy="31732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500643" y="2857261"/>
              <a:ext cx="3162029" cy="631497"/>
            </a:xfrm>
            <a:prstGeom prst="rect">
              <a:avLst/>
            </a:prstGeom>
            <a:solidFill>
              <a:schemeClr val="bg1"/>
            </a:solidFill>
          </p:spPr>
          <p:txBody>
            <a:bodyPr wrap="square"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场景一：政务应用上分布式云</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61950" y="5176521"/>
            <a:ext cx="5481320" cy="1604644"/>
            <a:chOff x="6223971" y="3035888"/>
            <a:chExt cx="5093185" cy="3238116"/>
          </a:xfrm>
        </p:grpSpPr>
        <p:sp>
          <p:nvSpPr>
            <p:cNvPr id="41" name="矩形 40"/>
            <p:cNvSpPr/>
            <p:nvPr/>
          </p:nvSpPr>
          <p:spPr>
            <a:xfrm>
              <a:off x="6223971" y="3303039"/>
              <a:ext cx="5093185" cy="297096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432397" y="3035888"/>
              <a:ext cx="4102707" cy="680428"/>
            </a:xfrm>
            <a:prstGeom prst="rect">
              <a:avLst/>
            </a:prstGeom>
            <a:solidFill>
              <a:schemeClr val="bg1"/>
            </a:solidFill>
          </p:spPr>
          <p:txBody>
            <a:bodyPr wrap="square"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场景三：分布式混合云</a:t>
              </a:r>
              <a:r>
                <a:rPr lang="en-US" altLang="zh-CN" sz="1600" b="1" dirty="0">
                  <a:solidFill>
                    <a:srgbClr val="C00000"/>
                  </a:solidFill>
                  <a:latin typeface="微软雅黑" panose="020B0503020204020204" pitchFamily="34" charset="-122"/>
                  <a:ea typeface="微软雅黑" panose="020B0503020204020204" pitchFamily="34" charset="-122"/>
                </a:rPr>
                <a:t>&amp;</a:t>
              </a:r>
              <a:r>
                <a:rPr lang="zh-CN" altLang="en-US" sz="1600" b="1" dirty="0" smtClean="0">
                  <a:solidFill>
                    <a:srgbClr val="C00000"/>
                  </a:solidFill>
                  <a:latin typeface="微软雅黑" panose="020B0503020204020204" pitchFamily="34" charset="-122"/>
                  <a:ea typeface="微软雅黑" panose="020B0503020204020204" pitchFamily="34" charset="-122"/>
                </a:rPr>
                <a:t>分布式视联网</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27725" y="2196465"/>
            <a:ext cx="6079490" cy="3934761"/>
          </a:xfrm>
          <a:prstGeom prst="rect">
            <a:avLst/>
          </a:prstGeom>
        </p:spPr>
      </p:pic>
      <p:sp>
        <p:nvSpPr>
          <p:cNvPr id="44" name="文本框 43"/>
          <p:cNvSpPr txBox="1"/>
          <p:nvPr/>
        </p:nvSpPr>
        <p:spPr>
          <a:xfrm>
            <a:off x="432806" y="1889797"/>
            <a:ext cx="5339979" cy="1292662"/>
          </a:xfrm>
          <a:prstGeom prst="rect">
            <a:avLst/>
          </a:prstGeom>
          <a:noFill/>
        </p:spPr>
        <p:txBody>
          <a:bodyPr wrap="square">
            <a:spAutoFit/>
          </a:bodyPr>
          <a:lstStyle/>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客户</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smtClean="0">
                <a:solidFill>
                  <a:prstClr val="black"/>
                </a:solidFill>
                <a:latin typeface="微软雅黑" panose="020B0503020204020204" pitchFamily="34" charset="-122"/>
                <a:ea typeface="微软雅黑" panose="020B0503020204020204" pitchFamily="34" charset="-122"/>
              </a:rPr>
              <a:t>工业园区委会</a:t>
            </a:r>
            <a:endParaRPr lang="zh-CN" altLang="en-US" sz="1200" dirty="0">
              <a:solidFill>
                <a:prstClr val="black"/>
              </a:solidFill>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痛点：</a:t>
            </a:r>
            <a:r>
              <a:rPr lang="zh-CN" altLang="en-US" sz="1200" dirty="0">
                <a:solidFill>
                  <a:prstClr val="black"/>
                </a:solidFill>
                <a:latin typeface="微软雅黑" panose="020B0503020204020204" pitchFamily="34" charset="-122"/>
                <a:ea typeface="微软雅黑" panose="020B0503020204020204" pitchFamily="34" charset="-122"/>
              </a:rPr>
              <a:t>业务可靠性要求高；业务、数据跨网交互多，安全防护要求高；</a:t>
            </a:r>
            <a:endParaRPr lang="zh-CN" altLang="en-US"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产品：</a:t>
            </a:r>
            <a:r>
              <a:rPr lang="zh-CN" altLang="en-US" sz="1200" dirty="0">
                <a:latin typeface="微软雅黑" panose="020B0503020204020204" pitchFamily="34" charset="-122"/>
                <a:ea typeface="微软雅黑" panose="020B0503020204020204" pitchFamily="34" charset="-122"/>
              </a:rPr>
              <a:t>分布式专属</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私有云、云专线、云</a:t>
            </a:r>
            <a:r>
              <a:rPr lang="zh-CN" altLang="en-US" sz="1200" dirty="0" smtClean="0">
                <a:latin typeface="微软雅黑" panose="020B0503020204020204" pitchFamily="34" charset="-122"/>
                <a:ea typeface="微软雅黑" panose="020B0503020204020204" pitchFamily="34" charset="-122"/>
              </a:rPr>
              <a:t>安全；</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方案：</a:t>
            </a:r>
            <a:r>
              <a:rPr lang="zh-CN" altLang="en-US" sz="1200" dirty="0">
                <a:latin typeface="微软雅黑" panose="020B0503020204020204" pitchFamily="34" charset="-122"/>
                <a:ea typeface="微软雅黑" panose="020B0503020204020204" pitchFamily="34" charset="-122"/>
              </a:rPr>
              <a:t>政务云解决方案、信创云解决方案、互联网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政务解决方案等；</a:t>
            </a:r>
            <a:endParaRPr lang="zh-CN" altLang="en-US"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案例</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市政门户网站</a:t>
            </a:r>
            <a:r>
              <a:rPr lang="zh-CN" altLang="en-US" sz="1200" dirty="0">
                <a:latin typeface="微软雅黑" panose="020B0503020204020204" pitchFamily="34" charset="-122"/>
                <a:ea typeface="微软雅黑" panose="020B0503020204020204" pitchFamily="34" charset="-122"/>
              </a:rPr>
              <a:t>、纪检监察系统、经发局企业</a:t>
            </a:r>
            <a:r>
              <a:rPr lang="zh-CN" altLang="en-US" sz="1200" dirty="0" smtClean="0">
                <a:latin typeface="微软雅黑" panose="020B0503020204020204" pitchFamily="34" charset="-122"/>
                <a:ea typeface="微软雅黑" panose="020B0503020204020204" pitchFamily="34" charset="-122"/>
              </a:rPr>
              <a:t>财务系统等；</a:t>
            </a:r>
            <a:endParaRPr lang="zh-CN" altLang="en-US" sz="1200"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453126" y="3688117"/>
            <a:ext cx="5339979" cy="1292662"/>
          </a:xfrm>
          <a:prstGeom prst="rect">
            <a:avLst/>
          </a:prstGeom>
          <a:noFill/>
        </p:spPr>
        <p:txBody>
          <a:bodyPr wrap="square">
            <a:spAutoFit/>
          </a:bodyPr>
          <a:lstStyle/>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客户：</a:t>
            </a:r>
            <a:r>
              <a:rPr lang="zh-CN" altLang="en-US" sz="1200" dirty="0">
                <a:latin typeface="微软雅黑" panose="020B0503020204020204" pitchFamily="34" charset="-122"/>
                <a:ea typeface="微软雅黑" panose="020B0503020204020204" pitchFamily="34" charset="-122"/>
              </a:rPr>
              <a:t>部委、各级政府单位（政务内网、政务外网业务）</a:t>
            </a:r>
            <a:endParaRPr lang="zh-CN" altLang="en-US"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痛点：</a:t>
            </a:r>
            <a:r>
              <a:rPr lang="zh-CN" altLang="en-US" sz="1200" dirty="0">
                <a:solidFill>
                  <a:prstClr val="black"/>
                </a:solidFill>
                <a:latin typeface="微软雅黑" panose="020B0503020204020204" pitchFamily="34" charset="-122"/>
                <a:ea typeface="微软雅黑" panose="020B0503020204020204" pitchFamily="34" charset="-122"/>
              </a:rPr>
              <a:t>云平台信创化改造（强需求），拉动业务全面信创化转型；</a:t>
            </a:r>
            <a:endParaRPr lang="zh-CN" altLang="en-US"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产品：</a:t>
            </a:r>
            <a:r>
              <a:rPr lang="zh-CN" altLang="en-US" sz="1200" dirty="0">
                <a:latin typeface="微软雅黑" panose="020B0503020204020204" pitchFamily="34" charset="-122"/>
                <a:ea typeface="微软雅黑" panose="020B0503020204020204" pitchFamily="34" charset="-122"/>
              </a:rPr>
              <a:t>信</a:t>
            </a:r>
            <a:r>
              <a:rPr lang="zh-CN" altLang="en-US" sz="1200" dirty="0" smtClean="0">
                <a:latin typeface="微软雅黑" panose="020B0503020204020204" pitchFamily="34" charset="-122"/>
                <a:ea typeface="微软雅黑" panose="020B0503020204020204" pitchFamily="34" charset="-122"/>
              </a:rPr>
              <a:t>创资源池</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b="1" dirty="0" smtClean="0">
                <a:solidFill>
                  <a:srgbClr val="C00000"/>
                </a:solidFill>
                <a:latin typeface="微软雅黑" panose="020B0503020204020204" pitchFamily="34" charset="-122"/>
                <a:ea typeface="微软雅黑" panose="020B0503020204020204" pitchFamily="34" charset="-122"/>
              </a:rPr>
              <a:t>方案</a:t>
            </a:r>
            <a:r>
              <a:rPr lang="zh-CN" altLang="en-US" sz="1200" b="1" dirty="0">
                <a:solidFill>
                  <a:srgbClr val="C0000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信</a:t>
            </a:r>
            <a:r>
              <a:rPr lang="zh-CN" altLang="en-US" sz="1200" dirty="0" smtClean="0">
                <a:latin typeface="微软雅黑" panose="020B0503020204020204" pitchFamily="34" charset="-122"/>
                <a:ea typeface="微软雅黑" panose="020B0503020204020204" pitchFamily="34" charset="-122"/>
              </a:rPr>
              <a:t>创资源池</a:t>
            </a:r>
            <a:endParaRPr lang="en-US" altLang="zh-CN" sz="1200" dirty="0" smtClean="0">
              <a:latin typeface="微软雅黑" panose="020B0503020204020204" pitchFamily="34" charset="-122"/>
              <a:ea typeface="微软雅黑" panose="020B0503020204020204" pitchFamily="34" charset="-122"/>
            </a:endParaRPr>
          </a:p>
          <a:p>
            <a:pPr>
              <a:lnSpc>
                <a:spcPct val="130000"/>
              </a:lnSpc>
            </a:pPr>
            <a:r>
              <a:rPr lang="zh-CN" altLang="en-US" sz="1200" b="1" dirty="0" smtClean="0">
                <a:solidFill>
                  <a:srgbClr val="C00000"/>
                </a:solidFill>
                <a:latin typeface="微软雅黑" panose="020B0503020204020204" pitchFamily="34" charset="-122"/>
                <a:ea typeface="微软雅黑" panose="020B0503020204020204" pitchFamily="34" charset="-122"/>
              </a:rPr>
              <a:t>案例：</a:t>
            </a:r>
            <a:r>
              <a:rPr lang="zh-CN" altLang="en-US" sz="1200" dirty="0">
                <a:latin typeface="微软雅黑" panose="020B0503020204020204" pitchFamily="34" charset="-122"/>
                <a:ea typeface="微软雅黑" panose="020B0503020204020204" pitchFamily="34" charset="-122"/>
              </a:rPr>
              <a:t>固废监测企业、政府侧平台</a:t>
            </a:r>
            <a:endParaRPr lang="zh-CN" altLang="en-US" sz="1200" dirty="0">
              <a:latin typeface="微软雅黑" panose="020B0503020204020204" pitchFamily="34" charset="-122"/>
              <a:ea typeface="微软雅黑" panose="020B0503020204020204" pitchFamily="34" charset="-122"/>
            </a:endParaRPr>
          </a:p>
        </p:txBody>
      </p:sp>
      <p:sp>
        <p:nvSpPr>
          <p:cNvPr id="46" name="文本框 45"/>
          <p:cNvSpPr txBox="1"/>
          <p:nvPr/>
        </p:nvSpPr>
        <p:spPr>
          <a:xfrm>
            <a:off x="412486" y="5496597"/>
            <a:ext cx="5339979" cy="1292662"/>
          </a:xfrm>
          <a:prstGeom prst="rect">
            <a:avLst/>
          </a:prstGeom>
          <a:noFill/>
        </p:spPr>
        <p:txBody>
          <a:bodyPr wrap="square">
            <a:spAutoFit/>
          </a:bodyPr>
          <a:lstStyle/>
          <a:p>
            <a:pPr>
              <a:lnSpc>
                <a:spcPct val="130000"/>
              </a:lnSpc>
            </a:pPr>
            <a:r>
              <a:rPr lang="zh-CN" altLang="en-US" sz="1200" b="1" dirty="0" smtClean="0">
                <a:solidFill>
                  <a:srgbClr val="C00000"/>
                </a:solidFill>
                <a:latin typeface="微软雅黑" panose="020B0503020204020204" pitchFamily="34" charset="-122"/>
                <a:ea typeface="微软雅黑" panose="020B0503020204020204" pitchFamily="34" charset="-122"/>
              </a:rPr>
              <a:t>客户：</a:t>
            </a:r>
            <a:r>
              <a:rPr lang="zh-CN" altLang="en-US" sz="1200" dirty="0">
                <a:latin typeface="微软雅黑" panose="020B0503020204020204" pitchFamily="34" charset="-122"/>
                <a:ea typeface="微软雅黑" panose="020B0503020204020204" pitchFamily="34" charset="-122"/>
              </a:rPr>
              <a:t>安全</a:t>
            </a:r>
            <a:r>
              <a:rPr lang="zh-CN" altLang="en-US" sz="1200" dirty="0" smtClean="0">
                <a:latin typeface="微软雅黑" panose="020B0503020204020204" pitchFamily="34" charset="-122"/>
                <a:ea typeface="微软雅黑" panose="020B0503020204020204" pitchFamily="34" charset="-122"/>
              </a:rPr>
              <a:t>、应急、环保等</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痛点：</a:t>
            </a:r>
            <a:r>
              <a:rPr lang="zh-CN" altLang="en-US" sz="1200" dirty="0">
                <a:solidFill>
                  <a:prstClr val="black"/>
                </a:solidFill>
                <a:latin typeface="微软雅黑" panose="020B0503020204020204" pitchFamily="34" charset="-122"/>
                <a:ea typeface="微软雅黑" panose="020B0503020204020204" pitchFamily="34" charset="-122"/>
              </a:rPr>
              <a:t>业务处理低时延、海量点位视频接入、存储及处理需求、多云纳管；</a:t>
            </a:r>
            <a:endParaRPr lang="zh-CN" altLang="en-US"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产品：</a:t>
            </a:r>
            <a:r>
              <a:rPr lang="zh-CN" altLang="en-US" sz="1200" dirty="0">
                <a:latin typeface="微软雅黑" panose="020B0503020204020204" pitchFamily="34" charset="-122"/>
                <a:ea typeface="微软雅黑" panose="020B0503020204020204" pitchFamily="34" charset="-122"/>
              </a:rPr>
              <a:t>分布式云平台</a:t>
            </a:r>
            <a:r>
              <a:rPr lang="zh-CN" altLang="en-US" sz="1200" dirty="0" smtClean="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AI</a:t>
            </a:r>
            <a:r>
              <a:rPr lang="zh-CN" altLang="en-US" sz="1200" dirty="0" smtClean="0">
                <a:latin typeface="微软雅黑" panose="020B0503020204020204" pitchFamily="34" charset="-122"/>
                <a:ea typeface="微软雅黑" panose="020B0503020204020204" pitchFamily="34" charset="-122"/>
              </a:rPr>
              <a:t>视频</a:t>
            </a:r>
            <a:r>
              <a:rPr lang="zh-CN" altLang="en-US" sz="1200" dirty="0">
                <a:latin typeface="微软雅黑" panose="020B0503020204020204" pitchFamily="34" charset="-122"/>
                <a:ea typeface="微软雅黑" panose="020B0503020204020204" pitchFamily="34" charset="-122"/>
              </a:rPr>
              <a:t>云平台、边缘云、物联网智能终端等；</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方案：</a:t>
            </a:r>
            <a:r>
              <a:rPr lang="zh-CN" altLang="en-US" sz="1200" dirty="0">
                <a:latin typeface="微软雅黑" panose="020B0503020204020204" pitchFamily="34" charset="-122"/>
                <a:ea typeface="微软雅黑" panose="020B0503020204020204" pitchFamily="34" charset="-122"/>
              </a:rPr>
              <a:t>智慧城市解决方案、社会治理解决方案、视频云网解决方案；</a:t>
            </a:r>
            <a:endParaRPr lang="zh-CN" altLang="en-US" sz="1200" dirty="0">
              <a:latin typeface="微软雅黑" panose="020B0503020204020204" pitchFamily="34" charset="-122"/>
              <a:ea typeface="微软雅黑" panose="020B0503020204020204" pitchFamily="34" charset="-122"/>
            </a:endParaRPr>
          </a:p>
          <a:p>
            <a:pPr>
              <a:lnSpc>
                <a:spcPct val="130000"/>
              </a:lnSpc>
            </a:pPr>
            <a:r>
              <a:rPr lang="zh-CN" altLang="en-US" sz="1200" b="1" dirty="0">
                <a:solidFill>
                  <a:srgbClr val="C00000"/>
                </a:solidFill>
                <a:latin typeface="微软雅黑" panose="020B0503020204020204" pitchFamily="34" charset="-122"/>
                <a:ea typeface="微软雅黑" panose="020B0503020204020204" pitchFamily="34" charset="-122"/>
              </a:rPr>
              <a:t>案例</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宁东固废监测项目；</a:t>
            </a:r>
            <a:endParaRPr lang="zh-CN" altLang="en-US" sz="1200" dirty="0">
              <a:latin typeface="微软雅黑" panose="020B0503020204020204" pitchFamily="34" charset="-122"/>
              <a:ea typeface="微软雅黑" panose="020B0503020204020204" pitchFamily="34" charset="-122"/>
            </a:endParaRPr>
          </a:p>
        </p:txBody>
      </p:sp>
      <p:sp>
        <p:nvSpPr>
          <p:cNvPr id="47" name="矩形 46"/>
          <p:cNvSpPr/>
          <p:nvPr/>
        </p:nvSpPr>
        <p:spPr>
          <a:xfrm>
            <a:off x="5967095" y="1607820"/>
            <a:ext cx="6064885" cy="51727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556500" y="1477645"/>
            <a:ext cx="2821305" cy="368300"/>
          </a:xfrm>
          <a:prstGeom prst="rect">
            <a:avLst/>
          </a:prstGeom>
          <a:solidFill>
            <a:schemeClr val="bg1"/>
          </a:solidFill>
        </p:spPr>
        <p:txBody>
          <a:bodyPr wrap="square" rtlCol="0">
            <a:spAutoFit/>
          </a:bodyPr>
          <a:lstStyle/>
          <a:p>
            <a:pPr algn="ctr"/>
            <a:r>
              <a:rPr lang="zh-CN" altLang="en-US" b="1" dirty="0">
                <a:solidFill>
                  <a:srgbClr val="C00000"/>
                </a:solidFill>
                <a:latin typeface="微软雅黑" panose="020B0503020204020204" pitchFamily="34" charset="-122"/>
                <a:ea typeface="微软雅黑" panose="020B0503020204020204" pitchFamily="34" charset="-122"/>
              </a:rPr>
              <a:t>标杆</a:t>
            </a:r>
            <a:r>
              <a:rPr lang="zh-CN" altLang="en-US" b="1" dirty="0" smtClean="0">
                <a:solidFill>
                  <a:srgbClr val="C00000"/>
                </a:solidFill>
                <a:latin typeface="微软雅黑" panose="020B0503020204020204" pitchFamily="34" charset="-122"/>
                <a:ea typeface="微软雅黑" panose="020B0503020204020204" pitchFamily="34" charset="-122"/>
              </a:rPr>
              <a:t>案例</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sym typeface="+mn-ea"/>
              </a:rPr>
              <a:t>重点行业</a:t>
            </a:r>
            <a:r>
              <a:rPr lang="en-US" altLang="zh-CN" dirty="0" smtClean="0">
                <a:sym typeface="+mn-ea"/>
              </a:rPr>
              <a:t>-</a:t>
            </a:r>
            <a:r>
              <a:rPr dirty="0">
                <a:sym typeface="+mn-ea"/>
              </a:rPr>
              <a:t>工业</a:t>
            </a:r>
            <a:r>
              <a:rPr lang="zh-CN" altLang="en-US" dirty="0">
                <a:sym typeface="+mn-ea"/>
              </a:rPr>
              <a:t>：</a:t>
            </a:r>
            <a:r>
              <a:rPr dirty="0">
                <a:sym typeface="+mn-ea"/>
              </a:rPr>
              <a:t>以</a:t>
            </a:r>
            <a:r>
              <a:rPr lang="zh-CN" altLang="en-US" dirty="0"/>
              <a:t>天翼云</a:t>
            </a:r>
            <a:r>
              <a:rPr lang="en-US" altLang="zh-CN" dirty="0"/>
              <a:t>4.0 </a:t>
            </a:r>
            <a:r>
              <a:rPr dirty="0"/>
              <a:t>为混合云底座</a:t>
            </a:r>
            <a:r>
              <a:rPr lang="zh-CN" altLang="en-US" dirty="0"/>
              <a:t>，</a:t>
            </a:r>
            <a:r>
              <a:rPr dirty="0"/>
              <a:t>助力</a:t>
            </a:r>
            <a:r>
              <a:rPr lang="zh-CN" altLang="en-US" dirty="0"/>
              <a:t>企业数字化转型</a:t>
            </a:r>
            <a:endParaRPr lang="zh-CN" altLang="en-US" dirty="0"/>
          </a:p>
        </p:txBody>
      </p:sp>
      <p:grpSp>
        <p:nvGrpSpPr>
          <p:cNvPr id="23" name="组合 22"/>
          <p:cNvGrpSpPr/>
          <p:nvPr/>
        </p:nvGrpSpPr>
        <p:grpSpPr>
          <a:xfrm>
            <a:off x="6840059" y="892173"/>
            <a:ext cx="5254232" cy="5662451"/>
            <a:chOff x="6411434" y="892173"/>
            <a:chExt cx="5254232" cy="5662451"/>
          </a:xfrm>
        </p:grpSpPr>
        <p:sp>
          <p:nvSpPr>
            <p:cNvPr id="24" name="矩形 23"/>
            <p:cNvSpPr/>
            <p:nvPr/>
          </p:nvSpPr>
          <p:spPr>
            <a:xfrm>
              <a:off x="6475747" y="3716969"/>
              <a:ext cx="5152075" cy="2793253"/>
            </a:xfrm>
            <a:prstGeom prst="rect">
              <a:avLst/>
            </a:prstGeom>
            <a:solidFill>
              <a:schemeClr val="bg1">
                <a:lumMod val="95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411434" y="1009650"/>
              <a:ext cx="5254232" cy="5544974"/>
            </a:xfrm>
            <a:prstGeom prst="rect">
              <a:avLst/>
            </a:prstGeom>
            <a:noFill/>
            <a:ln>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466222" y="2494978"/>
              <a:ext cx="5157072" cy="1132521"/>
              <a:chOff x="189470" y="3236726"/>
              <a:chExt cx="5157072" cy="1132521"/>
            </a:xfrm>
          </p:grpSpPr>
          <p:sp>
            <p:nvSpPr>
              <p:cNvPr id="95" name="矩形 94"/>
              <p:cNvSpPr/>
              <p:nvPr/>
            </p:nvSpPr>
            <p:spPr>
              <a:xfrm>
                <a:off x="194467" y="3374470"/>
                <a:ext cx="5152075" cy="994777"/>
              </a:xfrm>
              <a:prstGeom prst="rect">
                <a:avLst/>
              </a:prstGeom>
              <a:noFill/>
              <a:ln>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2279032" y="3236726"/>
                <a:ext cx="1029620" cy="297465"/>
              </a:xfrm>
              <a:prstGeom prst="rect">
                <a:avLst/>
              </a:prstGeom>
              <a:solidFill>
                <a:srgbClr val="C00000"/>
              </a:solidFill>
            </p:spPr>
            <p:txBody>
              <a:bodyPr wrap="none" anchor="ctr" anchorCtr="0">
                <a:noAutofit/>
              </a:bodyPr>
              <a:lstStyle/>
              <a:p>
                <a:pPr algn="ctr" fontAlgn="base">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cs typeface="Arial Bold" panose="020B0604020202090204" pitchFamily="34" charset="0"/>
                  </a:rPr>
                  <a:t>项目价值</a:t>
                </a:r>
                <a:endParaRPr lang="zh-CN" altLang="en-US" sz="1600" b="1" dirty="0">
                  <a:solidFill>
                    <a:schemeClr val="bg1"/>
                  </a:solidFill>
                  <a:latin typeface="微软雅黑" panose="020B0503020204020204" pitchFamily="34" charset="-122"/>
                  <a:ea typeface="微软雅黑" panose="020B0503020204020204" pitchFamily="34" charset="-122"/>
                  <a:cs typeface="Arial Bold" panose="020B0604020202090204" pitchFamily="34" charset="0"/>
                </a:endParaRPr>
              </a:p>
            </p:txBody>
          </p:sp>
          <p:sp>
            <p:nvSpPr>
              <p:cNvPr id="97" name="文本框 96"/>
              <p:cNvSpPr txBox="1"/>
              <p:nvPr/>
            </p:nvSpPr>
            <p:spPr>
              <a:xfrm>
                <a:off x="189470" y="3472592"/>
                <a:ext cx="5102245" cy="854080"/>
              </a:xfrm>
              <a:prstGeom prst="rect">
                <a:avLst/>
              </a:prstGeom>
              <a:noFill/>
            </p:spPr>
            <p:txBody>
              <a:bodyPr wrap="square" rtlCol="0" anchor="t">
                <a:spAutoFit/>
              </a:bodyPr>
              <a:lstStyle/>
              <a:p>
                <a:pPr marL="285750" indent="-285750" defTabSz="1219200">
                  <a:lnSpc>
                    <a:spcPct val="150000"/>
                  </a:lnSpc>
                  <a:buFont typeface="Arial" panose="020B0604020202020204" pitchFamily="34" charset="0"/>
                  <a:buChar char="•"/>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打造“三中心，</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N+1</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灾备”整体</a:t>
                </a:r>
                <a:r>
                  <a:rPr lang="zh-CN" altLang="en-US" sz="1100" dirty="0" smtClean="0">
                    <a:solidFill>
                      <a:prstClr val="black">
                        <a:lumMod val="75000"/>
                        <a:lumOff val="25000"/>
                      </a:prstClr>
                    </a:solidFill>
                    <a:latin typeface="微软雅黑" panose="020B0503020204020204" pitchFamily="34" charset="-122"/>
                    <a:ea typeface="微软雅黑" panose="020B0503020204020204" pitchFamily="34" charset="-122"/>
                  </a:rPr>
                  <a:t>架构。</a:t>
                </a:r>
                <a:endPar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以私有云为底座，构建“公有云</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私有云</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等保三</a:t>
                </a:r>
                <a:r>
                  <a:rPr lang="zh-CN" altLang="en-US" sz="1100" dirty="0" smtClean="0">
                    <a:solidFill>
                      <a:prstClr val="black">
                        <a:lumMod val="75000"/>
                        <a:lumOff val="25000"/>
                      </a:prstClr>
                    </a:solidFill>
                    <a:latin typeface="微软雅黑" panose="020B0503020204020204" pitchFamily="34" charset="-122"/>
                    <a:ea typeface="微软雅黑" panose="020B0503020204020204" pitchFamily="34" charset="-122"/>
                  </a:rPr>
                  <a:t>级”</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整体方案。</a:t>
                </a:r>
                <a:endPar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endParaRPr>
              </a:p>
              <a:p>
                <a:pPr marL="285750" indent="-285750" algn="just">
                  <a:lnSpc>
                    <a:spcPct val="150000"/>
                  </a:lnSpc>
                  <a:buFont typeface="Arial" panose="020B0604020202020204" pitchFamily="34" charset="0"/>
                  <a:buChar cha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依托天翼</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4.0</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分布式技术能力，整合生态合作伙伴能力补全。</a:t>
                </a:r>
                <a:endPar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7706614" y="892173"/>
              <a:ext cx="2727960" cy="337185"/>
            </a:xfrm>
            <a:prstGeom prst="rect">
              <a:avLst/>
            </a:prstGeom>
            <a:solidFill>
              <a:schemeClr val="bg1"/>
            </a:solidFill>
          </p:spPr>
          <p:txBody>
            <a:bodyPr wrap="square" rtlCol="0" anchor="t" anchorCtr="0">
              <a:spAutoFit/>
            </a:bodyPr>
            <a:lstStyle>
              <a:defPPr>
                <a:defRPr lang="zh-CN"/>
              </a:defPPr>
              <a:lvl1pPr algn="ctr">
                <a:defRPr sz="1600" b="1">
                  <a:solidFill>
                    <a:srgbClr val="C00000"/>
                  </a:solidFill>
                  <a:latin typeface="微软雅黑" panose="020B0503020204020204" pitchFamily="34" charset="-122"/>
                  <a:ea typeface="微软雅黑" panose="020B0503020204020204" pitchFamily="34" charset="-122"/>
                </a:defRPr>
              </a:lvl1pPr>
            </a:lstStyle>
            <a:p>
              <a:pPr lvl="0">
                <a:buClrTx/>
                <a:buSzTx/>
                <a:buFontTx/>
              </a:pPr>
              <a:r>
                <a:rPr lang="zh-CN" altLang="en-US" dirty="0" smtClean="0">
                  <a:sym typeface="+mn-ea"/>
                </a:rPr>
                <a:t>行业</a:t>
              </a:r>
              <a:r>
                <a:rPr lang="zh-CN" altLang="en-US" dirty="0">
                  <a:sym typeface="+mn-ea"/>
                </a:rPr>
                <a:t>云项目</a:t>
              </a:r>
              <a:endParaRPr lang="zh-CN" altLang="en-US" dirty="0">
                <a:sym typeface="+mn-ea"/>
              </a:endParaRPr>
            </a:p>
          </p:txBody>
        </p:sp>
        <p:grpSp>
          <p:nvGrpSpPr>
            <p:cNvPr id="28" name="组合 27"/>
            <p:cNvGrpSpPr/>
            <p:nvPr/>
          </p:nvGrpSpPr>
          <p:grpSpPr>
            <a:xfrm>
              <a:off x="6471220" y="1231348"/>
              <a:ext cx="5120704" cy="1231423"/>
              <a:chOff x="999517" y="1138932"/>
              <a:chExt cx="4342675" cy="1231423"/>
            </a:xfrm>
          </p:grpSpPr>
          <p:sp>
            <p:nvSpPr>
              <p:cNvPr id="93" name="矩形 92"/>
              <p:cNvSpPr/>
              <p:nvPr/>
            </p:nvSpPr>
            <p:spPr>
              <a:xfrm>
                <a:off x="999517" y="1277960"/>
                <a:ext cx="4342675" cy="1092395"/>
              </a:xfrm>
              <a:prstGeom prst="rect">
                <a:avLst/>
              </a:prstGeom>
              <a:noFill/>
              <a:ln>
                <a:solidFill>
                  <a:srgbClr val="C00000"/>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2687522" y="1138932"/>
                <a:ext cx="972162" cy="280827"/>
              </a:xfrm>
              <a:prstGeom prst="rect">
                <a:avLst/>
              </a:prstGeom>
              <a:solidFill>
                <a:srgbClr val="C00000"/>
              </a:solidFill>
            </p:spPr>
            <p:txBody>
              <a:bodyPr wrap="none" anchor="ctr" anchorCtr="0">
                <a:noAutofit/>
              </a:bodyPr>
              <a:lstStyle/>
              <a:p>
                <a:pPr algn="ctr" fontAlgn="base">
                  <a:spcBef>
                    <a:spcPct val="0"/>
                  </a:spcBef>
                  <a:spcAft>
                    <a:spcPct val="0"/>
                  </a:spcAft>
                </a:pPr>
                <a:r>
                  <a:rPr lang="zh-CN" altLang="en-US" sz="1600" b="1" dirty="0">
                    <a:solidFill>
                      <a:schemeClr val="bg1"/>
                    </a:solidFill>
                    <a:latin typeface="微软雅黑" panose="020B0503020204020204" pitchFamily="34" charset="-122"/>
                    <a:ea typeface="微软雅黑" panose="020B0503020204020204" pitchFamily="34" charset="-122"/>
                    <a:cs typeface="Arial Bold" panose="020B0604020202090204" pitchFamily="34" charset="0"/>
                  </a:rPr>
                  <a:t>项目优势</a:t>
                </a:r>
                <a:endParaRPr lang="zh-CN" altLang="en-US" sz="1600" b="1" dirty="0">
                  <a:solidFill>
                    <a:schemeClr val="bg1"/>
                  </a:solidFill>
                  <a:latin typeface="微软雅黑" panose="020B0503020204020204" pitchFamily="34" charset="-122"/>
                  <a:ea typeface="微软雅黑" panose="020B0503020204020204" pitchFamily="34" charset="-122"/>
                  <a:cs typeface="Arial Bold" panose="020B0604020202090204" pitchFamily="34" charset="0"/>
                </a:endParaRPr>
              </a:p>
            </p:txBody>
          </p:sp>
        </p:grpSp>
        <p:sp>
          <p:nvSpPr>
            <p:cNvPr id="29" name="矩形 28"/>
            <p:cNvSpPr/>
            <p:nvPr/>
          </p:nvSpPr>
          <p:spPr>
            <a:xfrm>
              <a:off x="6905673" y="1600428"/>
              <a:ext cx="1146334" cy="280827"/>
            </a:xfrm>
            <a:prstGeom prst="rect">
              <a:avLst/>
            </a:prstGeom>
            <a:solidFill>
              <a:schemeClr val="bg1">
                <a:lumMod val="95000"/>
              </a:schemeClr>
            </a:solidFill>
            <a:ln>
              <a:solidFill>
                <a:schemeClr val="bg1">
                  <a:lumMod val="95000"/>
                </a:schemeClr>
              </a:solidFill>
            </a:ln>
          </p:spPr>
          <p:txBody>
            <a:bodyPr wrap="none" anchor="ctr" anchorCtr="0">
              <a:noAutofit/>
            </a:bodyPr>
            <a:lstStyle/>
            <a:p>
              <a:pPr algn="ctr" fontAlgn="base">
                <a:spcBef>
                  <a:spcPct val="0"/>
                </a:spcBef>
                <a:spcAft>
                  <a:spcPct val="0"/>
                </a:spcAft>
              </a:pPr>
              <a:r>
                <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rPr>
                <a:t>分布式云</a:t>
              </a:r>
              <a:endPar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endParaRPr>
            </a:p>
          </p:txBody>
        </p:sp>
        <p:sp>
          <p:nvSpPr>
            <p:cNvPr id="30" name="矩形 29"/>
            <p:cNvSpPr/>
            <p:nvPr/>
          </p:nvSpPr>
          <p:spPr>
            <a:xfrm>
              <a:off x="8461649" y="1593716"/>
              <a:ext cx="1146334" cy="280827"/>
            </a:xfrm>
            <a:prstGeom prst="rect">
              <a:avLst/>
            </a:prstGeom>
            <a:solidFill>
              <a:schemeClr val="bg1">
                <a:lumMod val="95000"/>
              </a:schemeClr>
            </a:solidFill>
            <a:ln>
              <a:solidFill>
                <a:schemeClr val="bg1">
                  <a:lumMod val="95000"/>
                </a:schemeClr>
              </a:solidFill>
            </a:ln>
          </p:spPr>
          <p:txBody>
            <a:bodyPr wrap="none" anchor="ctr" anchorCtr="0">
              <a:noAutofit/>
            </a:bodyPr>
            <a:lstStyle/>
            <a:p>
              <a:pPr algn="ctr" fontAlgn="base">
                <a:spcBef>
                  <a:spcPct val="0"/>
                </a:spcBef>
                <a:spcAft>
                  <a:spcPct val="0"/>
                </a:spcAft>
              </a:pPr>
              <a:r>
                <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rPr>
                <a:t>资源独享</a:t>
              </a:r>
              <a:endPar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endParaRPr>
            </a:p>
          </p:txBody>
        </p:sp>
        <p:sp>
          <p:nvSpPr>
            <p:cNvPr id="31" name="矩形 30"/>
            <p:cNvSpPr/>
            <p:nvPr/>
          </p:nvSpPr>
          <p:spPr>
            <a:xfrm>
              <a:off x="10035599" y="1578104"/>
              <a:ext cx="1146334" cy="280827"/>
            </a:xfrm>
            <a:prstGeom prst="rect">
              <a:avLst/>
            </a:prstGeom>
            <a:solidFill>
              <a:schemeClr val="bg1">
                <a:lumMod val="95000"/>
              </a:schemeClr>
            </a:solidFill>
            <a:ln>
              <a:solidFill>
                <a:schemeClr val="bg1">
                  <a:lumMod val="95000"/>
                </a:schemeClr>
              </a:solidFill>
            </a:ln>
          </p:spPr>
          <p:txBody>
            <a:bodyPr wrap="none" anchor="ctr" anchorCtr="0">
              <a:noAutofit/>
            </a:bodyPr>
            <a:lstStyle/>
            <a:p>
              <a:pPr algn="ctr" fontAlgn="base">
                <a:spcBef>
                  <a:spcPct val="0"/>
                </a:spcBef>
                <a:spcAft>
                  <a:spcPct val="0"/>
                </a:spcAft>
              </a:pPr>
              <a:r>
                <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rPr>
                <a:t>自研能力</a:t>
              </a:r>
              <a:endPar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endParaRPr>
            </a:p>
          </p:txBody>
        </p:sp>
        <p:sp>
          <p:nvSpPr>
            <p:cNvPr id="32" name="矩形 31"/>
            <p:cNvSpPr/>
            <p:nvPr/>
          </p:nvSpPr>
          <p:spPr>
            <a:xfrm>
              <a:off x="6905673" y="2008779"/>
              <a:ext cx="1146334" cy="280827"/>
            </a:xfrm>
            <a:prstGeom prst="rect">
              <a:avLst/>
            </a:prstGeom>
            <a:solidFill>
              <a:schemeClr val="bg1">
                <a:lumMod val="95000"/>
              </a:schemeClr>
            </a:solidFill>
            <a:ln>
              <a:solidFill>
                <a:schemeClr val="bg1">
                  <a:lumMod val="95000"/>
                </a:schemeClr>
              </a:solidFill>
            </a:ln>
          </p:spPr>
          <p:txBody>
            <a:bodyPr wrap="none" anchor="ctr" anchorCtr="0">
              <a:noAutofit/>
            </a:bodyPr>
            <a:lstStyle/>
            <a:p>
              <a:pPr algn="ctr" fontAlgn="base">
                <a:spcBef>
                  <a:spcPct val="0"/>
                </a:spcBef>
                <a:spcAft>
                  <a:spcPct val="0"/>
                </a:spcAft>
              </a:pPr>
              <a:r>
                <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rPr>
                <a:t>云网边协同</a:t>
              </a:r>
              <a:endPar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endParaRPr>
            </a:p>
          </p:txBody>
        </p:sp>
        <p:sp>
          <p:nvSpPr>
            <p:cNvPr id="33" name="矩形 32"/>
            <p:cNvSpPr/>
            <p:nvPr/>
          </p:nvSpPr>
          <p:spPr>
            <a:xfrm>
              <a:off x="8461649" y="2002067"/>
              <a:ext cx="1146334" cy="280827"/>
            </a:xfrm>
            <a:prstGeom prst="rect">
              <a:avLst/>
            </a:prstGeom>
            <a:solidFill>
              <a:schemeClr val="bg1">
                <a:lumMod val="95000"/>
              </a:schemeClr>
            </a:solidFill>
            <a:ln>
              <a:solidFill>
                <a:schemeClr val="bg1">
                  <a:lumMod val="95000"/>
                </a:schemeClr>
              </a:solidFill>
            </a:ln>
          </p:spPr>
          <p:txBody>
            <a:bodyPr wrap="none" anchor="ctr" anchorCtr="0">
              <a:noAutofit/>
            </a:bodyPr>
            <a:lstStyle/>
            <a:p>
              <a:pPr algn="ctr" fontAlgn="base">
                <a:spcBef>
                  <a:spcPct val="0"/>
                </a:spcBef>
                <a:spcAft>
                  <a:spcPct val="0"/>
                </a:spcAft>
              </a:pPr>
              <a:r>
                <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rPr>
                <a:t>安全可控</a:t>
              </a:r>
              <a:endPar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endParaRPr>
            </a:p>
          </p:txBody>
        </p:sp>
        <p:sp>
          <p:nvSpPr>
            <p:cNvPr id="34" name="矩形 33"/>
            <p:cNvSpPr/>
            <p:nvPr/>
          </p:nvSpPr>
          <p:spPr>
            <a:xfrm>
              <a:off x="10035599" y="1986455"/>
              <a:ext cx="1146334" cy="280827"/>
            </a:xfrm>
            <a:prstGeom prst="rect">
              <a:avLst/>
            </a:prstGeom>
            <a:solidFill>
              <a:schemeClr val="bg1">
                <a:lumMod val="95000"/>
              </a:schemeClr>
            </a:solidFill>
            <a:ln>
              <a:solidFill>
                <a:schemeClr val="bg1">
                  <a:lumMod val="95000"/>
                </a:schemeClr>
              </a:solidFill>
            </a:ln>
          </p:spPr>
          <p:txBody>
            <a:bodyPr wrap="none" anchor="ctr" anchorCtr="0">
              <a:noAutofit/>
            </a:bodyPr>
            <a:lstStyle/>
            <a:p>
              <a:pPr algn="ctr" fontAlgn="base">
                <a:spcBef>
                  <a:spcPct val="0"/>
                </a:spcBef>
                <a:spcAft>
                  <a:spcPct val="0"/>
                </a:spcAft>
              </a:pPr>
              <a:r>
                <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rPr>
                <a:t>大数据能力</a:t>
              </a:r>
              <a:endParaRPr lang="zh-CN" altLang="en-US" sz="1200" b="1" dirty="0">
                <a:solidFill>
                  <a:srgbClr val="C00000"/>
                </a:solidFill>
                <a:latin typeface="微软雅黑" panose="020B0503020204020204" pitchFamily="34" charset="-122"/>
                <a:ea typeface="微软雅黑" panose="020B0503020204020204" pitchFamily="34" charset="-122"/>
                <a:cs typeface="Arial Bold" panose="020B0604020202090204" pitchFamily="34" charset="0"/>
              </a:endParaRPr>
            </a:p>
          </p:txBody>
        </p:sp>
        <p:grpSp>
          <p:nvGrpSpPr>
            <p:cNvPr id="35" name="组合 34"/>
            <p:cNvGrpSpPr/>
            <p:nvPr/>
          </p:nvGrpSpPr>
          <p:grpSpPr>
            <a:xfrm>
              <a:off x="6466222" y="3677347"/>
              <a:ext cx="5125703" cy="2775725"/>
              <a:chOff x="793264" y="1021754"/>
              <a:chExt cx="8767519" cy="5003677"/>
            </a:xfrm>
          </p:grpSpPr>
          <p:grpSp>
            <p:nvGrpSpPr>
              <p:cNvPr id="36" name="组合 35"/>
              <p:cNvGrpSpPr/>
              <p:nvPr/>
            </p:nvGrpSpPr>
            <p:grpSpPr>
              <a:xfrm>
                <a:off x="793264" y="2709714"/>
                <a:ext cx="7994388" cy="3315717"/>
                <a:chOff x="335447" y="1785481"/>
                <a:chExt cx="7994388" cy="3315717"/>
              </a:xfrm>
            </p:grpSpPr>
            <p:sp>
              <p:nvSpPr>
                <p:cNvPr id="56" name="矩形 55"/>
                <p:cNvSpPr/>
                <p:nvPr/>
              </p:nvSpPr>
              <p:spPr>
                <a:xfrm>
                  <a:off x="1561083" y="3285778"/>
                  <a:ext cx="6768752" cy="396043"/>
                </a:xfrm>
                <a:prstGeom prst="rect">
                  <a:avLst/>
                </a:prstGeom>
                <a:solidFill>
                  <a:srgbClr val="C00000"/>
                </a:solidFill>
                <a:ln>
                  <a:noFill/>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私有云平台（基于</a:t>
                  </a:r>
                  <a:r>
                    <a:rPr kumimoji="1" lang="en-US" altLang="zh-CN" sz="800" dirty="0">
                      <a:solidFill>
                        <a:schemeClr val="bg1"/>
                      </a:solidFill>
                      <a:latin typeface="宋体" panose="02010600030101010101" pitchFamily="2" charset="-122"/>
                      <a:ea typeface="宋体" panose="02010600030101010101" pitchFamily="2" charset="-122"/>
                    </a:rPr>
                    <a:t>OpenStack</a:t>
                  </a:r>
                  <a:r>
                    <a:rPr kumimoji="1" lang="zh-CN" altLang="en-US" sz="800" dirty="0">
                      <a:solidFill>
                        <a:schemeClr val="bg1"/>
                      </a:solidFill>
                      <a:latin typeface="宋体" panose="02010600030101010101" pitchFamily="2" charset="-122"/>
                      <a:ea typeface="宋体" panose="02010600030101010101" pitchFamily="2" charset="-122"/>
                    </a:rPr>
                    <a:t>）</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57" name="矩形 56"/>
                <p:cNvSpPr/>
                <p:nvPr/>
              </p:nvSpPr>
              <p:spPr>
                <a:xfrm>
                  <a:off x="1561081" y="4668468"/>
                  <a:ext cx="1260142" cy="360041"/>
                </a:xfrm>
                <a:prstGeom prst="rect">
                  <a:avLst/>
                </a:prstGeom>
                <a:solidFill>
                  <a:schemeClr val="bg1">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计算</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58" name="矩形 57"/>
                <p:cNvSpPr/>
                <p:nvPr/>
              </p:nvSpPr>
              <p:spPr>
                <a:xfrm>
                  <a:off x="4261383" y="4668468"/>
                  <a:ext cx="1332147" cy="360041"/>
                </a:xfrm>
                <a:prstGeom prst="rect">
                  <a:avLst/>
                </a:prstGeom>
                <a:solidFill>
                  <a:schemeClr val="bg1">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存储</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59" name="矩形 58"/>
                <p:cNvSpPr/>
                <p:nvPr/>
              </p:nvSpPr>
              <p:spPr>
                <a:xfrm>
                  <a:off x="7202815" y="4667372"/>
                  <a:ext cx="1127020" cy="360041"/>
                </a:xfrm>
                <a:prstGeom prst="rect">
                  <a:avLst/>
                </a:prstGeom>
                <a:solidFill>
                  <a:schemeClr val="bg1">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网络</a:t>
                  </a:r>
                  <a:endParaRPr kumimoji="1" lang="zh-CN" altLang="en-US" sz="800" dirty="0">
                    <a:solidFill>
                      <a:schemeClr val="bg1"/>
                    </a:solidFill>
                    <a:latin typeface="宋体" panose="02010600030101010101" pitchFamily="2" charset="-122"/>
                    <a:ea typeface="宋体" panose="02010600030101010101" pitchFamily="2" charset="-122"/>
                  </a:endParaRPr>
                </a:p>
              </p:txBody>
            </p:sp>
            <p:cxnSp>
              <p:nvCxnSpPr>
                <p:cNvPr id="60" name="直线连接符 8"/>
                <p:cNvCxnSpPr/>
                <p:nvPr/>
              </p:nvCxnSpPr>
              <p:spPr>
                <a:xfrm>
                  <a:off x="552971" y="4509914"/>
                  <a:ext cx="77768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bwMode="auto">
                <a:xfrm>
                  <a:off x="335447" y="4708902"/>
                  <a:ext cx="1320062" cy="392296"/>
                </a:xfrm>
                <a:prstGeom prst="rect">
                  <a:avLst/>
                </a:prstGeom>
                <a:noFill/>
                <a:ln w="12700">
                  <a:noFill/>
                  <a:miter lim="800000"/>
                </a:ln>
              </p:spPr>
              <p:txBody>
                <a:bodyPr wrap="square" lIns="89996" tIns="46798" rIns="89996" bIns="46798" rtlCol="0" anchor="t">
                  <a:spAutoFit/>
                </a:bodyPr>
                <a:lstStyle>
                  <a:defPPr>
                    <a:defRPr lang="zh-CN"/>
                  </a:defPPr>
                  <a:lvl1pPr algn="ctr">
                    <a:defRPr kumimoji="1" sz="900">
                      <a:latin typeface="华文细黑" panose="02010600040101010101" pitchFamily="2" charset="-122"/>
                      <a:ea typeface="华文细黑" panose="02010600040101010101" pitchFamily="2" charset="-122"/>
                    </a:defRPr>
                  </a:lvl1pPr>
                </a:lstStyle>
                <a:p>
                  <a:r>
                    <a:rPr lang="zh-CN" altLang="en-US" sz="800" dirty="0"/>
                    <a:t>基础设施层</a:t>
                  </a:r>
                  <a:endParaRPr lang="zh-CN" altLang="en-US" sz="800" dirty="0"/>
                </a:p>
              </p:txBody>
            </p:sp>
            <p:sp>
              <p:nvSpPr>
                <p:cNvPr id="62" name="矩形 61"/>
                <p:cNvSpPr/>
                <p:nvPr/>
              </p:nvSpPr>
              <p:spPr>
                <a:xfrm>
                  <a:off x="1561083" y="3992416"/>
                  <a:ext cx="1152128" cy="360040"/>
                </a:xfrm>
                <a:prstGeom prst="rect">
                  <a:avLst/>
                </a:prstGeom>
                <a:solidFill>
                  <a:srgbClr val="016BB7"/>
                </a:solidFill>
                <a:ln>
                  <a:noFill/>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裸金属资源池</a:t>
                  </a:r>
                  <a:endParaRPr kumimoji="1" lang="zh-CN" altLang="en-US" sz="800" dirty="0">
                    <a:solidFill>
                      <a:schemeClr val="bg1"/>
                    </a:solidFill>
                    <a:latin typeface="宋体" panose="02010600030101010101" pitchFamily="2" charset="-122"/>
                    <a:ea typeface="宋体" panose="02010600030101010101" pitchFamily="2" charset="-122"/>
                  </a:endParaRPr>
                </a:p>
              </p:txBody>
            </p:sp>
            <p:cxnSp>
              <p:nvCxnSpPr>
                <p:cNvPr id="63" name="直线连接符 25"/>
                <p:cNvCxnSpPr/>
                <p:nvPr/>
              </p:nvCxnSpPr>
              <p:spPr>
                <a:xfrm>
                  <a:off x="552971" y="3833861"/>
                  <a:ext cx="77768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bwMode="auto">
                <a:xfrm>
                  <a:off x="335447" y="4032849"/>
                  <a:ext cx="1152127" cy="392296"/>
                </a:xfrm>
                <a:prstGeom prst="rect">
                  <a:avLst/>
                </a:prstGeom>
                <a:noFill/>
                <a:ln w="12700">
                  <a:noFill/>
                  <a:miter lim="800000"/>
                </a:ln>
              </p:spPr>
              <p:txBody>
                <a:bodyPr wrap="square" lIns="89996" tIns="46798" rIns="89996" bIns="46798" rtlCol="0" anchor="t">
                  <a:spAutoFit/>
                </a:bodyPr>
                <a:lstStyle>
                  <a:defPPr>
                    <a:defRPr lang="zh-CN"/>
                  </a:defPPr>
                  <a:lvl1pPr algn="ctr">
                    <a:defRPr kumimoji="1" sz="900">
                      <a:latin typeface="华文细黑" panose="02010600040101010101" pitchFamily="2" charset="-122"/>
                      <a:ea typeface="华文细黑" panose="02010600040101010101" pitchFamily="2" charset="-122"/>
                    </a:defRPr>
                  </a:lvl1pPr>
                </a:lstStyle>
                <a:p>
                  <a:r>
                    <a:rPr lang="zh-CN" altLang="en-US" sz="800" dirty="0"/>
                    <a:t>资源池层</a:t>
                  </a:r>
                  <a:endParaRPr lang="zh-CN" altLang="en-US" sz="800" dirty="0"/>
                </a:p>
              </p:txBody>
            </p:sp>
            <p:sp>
              <p:nvSpPr>
                <p:cNvPr id="65" name="矩形 64"/>
                <p:cNvSpPr/>
                <p:nvPr/>
              </p:nvSpPr>
              <p:spPr>
                <a:xfrm>
                  <a:off x="2821223" y="3992416"/>
                  <a:ext cx="1332148" cy="360040"/>
                </a:xfrm>
                <a:prstGeom prst="rect">
                  <a:avLst/>
                </a:prstGeom>
                <a:solidFill>
                  <a:srgbClr val="016BB7"/>
                </a:solidFill>
                <a:ln>
                  <a:noFill/>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en-US" altLang="zh-CN" sz="800" dirty="0">
                      <a:solidFill>
                        <a:schemeClr val="bg1"/>
                      </a:solidFill>
                      <a:latin typeface="宋体" panose="02010600030101010101" pitchFamily="2" charset="-122"/>
                      <a:ea typeface="宋体" panose="02010600030101010101" pitchFamily="2" charset="-122"/>
                    </a:rPr>
                    <a:t>X86</a:t>
                  </a:r>
                  <a:r>
                    <a:rPr kumimoji="1" lang="zh-CN" altLang="en-US" sz="800" dirty="0">
                      <a:solidFill>
                        <a:schemeClr val="bg1"/>
                      </a:solidFill>
                      <a:latin typeface="宋体" panose="02010600030101010101" pitchFamily="2" charset="-122"/>
                      <a:ea typeface="宋体" panose="02010600030101010101" pitchFamily="2" charset="-122"/>
                    </a:rPr>
                    <a:t>计算资源池</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66" name="矩形 65"/>
                <p:cNvSpPr/>
                <p:nvPr/>
              </p:nvSpPr>
              <p:spPr>
                <a:xfrm>
                  <a:off x="4261383" y="3992416"/>
                  <a:ext cx="1332148" cy="360040"/>
                </a:xfrm>
                <a:prstGeom prst="rect">
                  <a:avLst/>
                </a:prstGeom>
                <a:solidFill>
                  <a:srgbClr val="016BB7"/>
                </a:solidFill>
                <a:ln>
                  <a:noFill/>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en-US" altLang="zh-CN" sz="800" dirty="0">
                      <a:solidFill>
                        <a:schemeClr val="bg1"/>
                      </a:solidFill>
                      <a:latin typeface="宋体" panose="02010600030101010101" pitchFamily="2" charset="-122"/>
                      <a:ea typeface="宋体" panose="02010600030101010101" pitchFamily="2" charset="-122"/>
                    </a:rPr>
                    <a:t>ARM</a:t>
                  </a:r>
                  <a:r>
                    <a:rPr kumimoji="1" lang="zh-CN" altLang="en-US" sz="800" dirty="0">
                      <a:solidFill>
                        <a:schemeClr val="bg1"/>
                      </a:solidFill>
                      <a:latin typeface="宋体" panose="02010600030101010101" pitchFamily="2" charset="-122"/>
                      <a:ea typeface="宋体" panose="02010600030101010101" pitchFamily="2" charset="-122"/>
                    </a:rPr>
                    <a:t>计算资源池</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67" name="矩形 66"/>
                <p:cNvSpPr/>
                <p:nvPr/>
              </p:nvSpPr>
              <p:spPr>
                <a:xfrm>
                  <a:off x="5701543" y="4001724"/>
                  <a:ext cx="1476164" cy="360040"/>
                </a:xfrm>
                <a:prstGeom prst="rect">
                  <a:avLst/>
                </a:prstGeom>
                <a:solidFill>
                  <a:srgbClr val="016BB7"/>
                </a:solidFill>
                <a:ln>
                  <a:noFill/>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分布式存储资源池</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68" name="矩形 67"/>
                <p:cNvSpPr/>
                <p:nvPr/>
              </p:nvSpPr>
              <p:spPr>
                <a:xfrm>
                  <a:off x="7286165" y="3992416"/>
                  <a:ext cx="1043670" cy="360040"/>
                </a:xfrm>
                <a:prstGeom prst="rect">
                  <a:avLst/>
                </a:prstGeom>
                <a:solidFill>
                  <a:srgbClr val="016BB7"/>
                </a:solidFill>
                <a:ln>
                  <a:noFill/>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网络资源池</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69" name="文本框 68"/>
                <p:cNvSpPr txBox="1"/>
                <p:nvPr/>
              </p:nvSpPr>
              <p:spPr bwMode="auto">
                <a:xfrm>
                  <a:off x="335447" y="3344211"/>
                  <a:ext cx="1152127" cy="392296"/>
                </a:xfrm>
                <a:prstGeom prst="rect">
                  <a:avLst/>
                </a:prstGeom>
                <a:noFill/>
                <a:ln w="12700">
                  <a:noFill/>
                  <a:miter lim="800000"/>
                </a:ln>
              </p:spPr>
              <p:txBody>
                <a:bodyPr wrap="square" lIns="89996" tIns="46798" rIns="89996" bIns="46798" rtlCol="0" anchor="t">
                  <a:spAutoFit/>
                </a:bodyPr>
                <a:lstStyle>
                  <a:defPPr>
                    <a:defRPr lang="zh-CN"/>
                  </a:defPPr>
                  <a:lvl1pPr algn="ctr">
                    <a:defRPr kumimoji="1" sz="900">
                      <a:latin typeface="华文细黑" panose="02010600040101010101" pitchFamily="2" charset="-122"/>
                      <a:ea typeface="华文细黑" panose="02010600040101010101" pitchFamily="2" charset="-122"/>
                    </a:defRPr>
                  </a:lvl1pPr>
                </a:lstStyle>
                <a:p>
                  <a:r>
                    <a:rPr lang="zh-CN" altLang="en-US" sz="800" dirty="0"/>
                    <a:t>云平台层</a:t>
                  </a:r>
                  <a:endParaRPr lang="zh-CN" altLang="en-US" sz="800" dirty="0"/>
                </a:p>
              </p:txBody>
            </p:sp>
            <p:cxnSp>
              <p:nvCxnSpPr>
                <p:cNvPr id="70" name="直线连接符 41"/>
                <p:cNvCxnSpPr/>
                <p:nvPr/>
              </p:nvCxnSpPr>
              <p:spPr>
                <a:xfrm>
                  <a:off x="552971" y="3136925"/>
                  <a:ext cx="77768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bwMode="auto">
                <a:xfrm>
                  <a:off x="373465" y="2251922"/>
                  <a:ext cx="1152127" cy="392296"/>
                </a:xfrm>
                <a:prstGeom prst="rect">
                  <a:avLst/>
                </a:prstGeom>
                <a:noFill/>
                <a:ln w="12700">
                  <a:noFill/>
                  <a:miter lim="800000"/>
                </a:ln>
              </p:spPr>
              <p:txBody>
                <a:bodyPr wrap="square" lIns="89996" tIns="46798" rIns="89996" bIns="46798" rtlCol="0" anchor="t">
                  <a:spAutoFit/>
                </a:bodyPr>
                <a:lstStyle>
                  <a:defPPr>
                    <a:defRPr lang="zh-CN"/>
                  </a:defPPr>
                  <a:lvl1pPr algn="ctr">
                    <a:defRPr kumimoji="1" sz="900">
                      <a:latin typeface="华文细黑" panose="02010600040101010101" pitchFamily="2" charset="-122"/>
                      <a:ea typeface="华文细黑" panose="02010600040101010101" pitchFamily="2" charset="-122"/>
                    </a:defRPr>
                  </a:lvl1pPr>
                </a:lstStyle>
                <a:p>
                  <a:r>
                    <a:rPr lang="zh-CN" altLang="en-US" sz="800" dirty="0"/>
                    <a:t>云服务层</a:t>
                  </a:r>
                  <a:endParaRPr lang="zh-CN" altLang="en-US" sz="800" dirty="0"/>
                </a:p>
              </p:txBody>
            </p:sp>
            <p:sp>
              <p:nvSpPr>
                <p:cNvPr id="72" name="矩形 71"/>
                <p:cNvSpPr/>
                <p:nvPr/>
              </p:nvSpPr>
              <p:spPr>
                <a:xfrm>
                  <a:off x="1561083" y="1785481"/>
                  <a:ext cx="6768752" cy="1173980"/>
                </a:xfrm>
                <a:prstGeom prst="rect">
                  <a:avLst/>
                </a:prstGeom>
                <a:noFill/>
                <a:ln>
                  <a:solidFill>
                    <a:srgbClr val="016BB7"/>
                  </a:solidFill>
                  <a:prstDash val="dash"/>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endParaRPr kumimoji="1" lang="zh-CN" altLang="en-US" sz="800" dirty="0">
                    <a:solidFill>
                      <a:schemeClr val="bg1"/>
                    </a:solidFill>
                    <a:latin typeface="宋体" panose="02010600030101010101" pitchFamily="2" charset="-122"/>
                    <a:ea typeface="宋体" panose="02010600030101010101" pitchFamily="2" charset="-122"/>
                  </a:endParaRPr>
                </a:p>
              </p:txBody>
            </p:sp>
            <p:grpSp>
              <p:nvGrpSpPr>
                <p:cNvPr id="73" name="组合 72"/>
                <p:cNvGrpSpPr/>
                <p:nvPr/>
              </p:nvGrpSpPr>
              <p:grpSpPr>
                <a:xfrm>
                  <a:off x="1731726" y="1989634"/>
                  <a:ext cx="1917589" cy="819750"/>
                  <a:chOff x="1731726" y="1989634"/>
                  <a:chExt cx="1917589" cy="819750"/>
                </a:xfrm>
              </p:grpSpPr>
              <p:sp>
                <p:nvSpPr>
                  <p:cNvPr id="88" name="矩形 87"/>
                  <p:cNvSpPr/>
                  <p:nvPr/>
                </p:nvSpPr>
                <p:spPr>
                  <a:xfrm>
                    <a:off x="1731726" y="1989634"/>
                    <a:ext cx="1917589" cy="227689"/>
                  </a:xfrm>
                  <a:prstGeom prst="rect">
                    <a:avLst/>
                  </a:prstGeom>
                  <a:solidFill>
                    <a:schemeClr val="bg1">
                      <a:lumMod val="75000"/>
                    </a:schemeClr>
                  </a:solidFill>
                  <a:ln>
                    <a:noFill/>
                    <a:prstDash val="dash"/>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计算</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89" name="矩形 88"/>
                  <p:cNvSpPr/>
                  <p:nvPr/>
                </p:nvSpPr>
                <p:spPr>
                  <a:xfrm>
                    <a:off x="1731726" y="2277666"/>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弹性云主机</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90" name="矩形 89"/>
                  <p:cNvSpPr/>
                  <p:nvPr/>
                </p:nvSpPr>
                <p:spPr>
                  <a:xfrm>
                    <a:off x="2713211" y="2278530"/>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物理机</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91" name="矩形 90"/>
                  <p:cNvSpPr/>
                  <p:nvPr/>
                </p:nvSpPr>
                <p:spPr>
                  <a:xfrm>
                    <a:off x="1731726" y="2580831"/>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镜像</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92" name="矩形 91"/>
                  <p:cNvSpPr/>
                  <p:nvPr/>
                </p:nvSpPr>
                <p:spPr>
                  <a:xfrm>
                    <a:off x="2713211" y="2581695"/>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en-US" altLang="zh-CN" sz="800" dirty="0">
                        <a:solidFill>
                          <a:schemeClr val="tx1"/>
                        </a:solidFill>
                        <a:latin typeface="宋体" panose="02010600030101010101" pitchFamily="2" charset="-122"/>
                        <a:ea typeface="宋体" panose="02010600030101010101" pitchFamily="2" charset="-122"/>
                      </a:rPr>
                      <a:t>……</a:t>
                    </a:r>
                    <a:endParaRPr kumimoji="1" lang="zh-CN" altLang="en-US" sz="800" dirty="0">
                      <a:solidFill>
                        <a:schemeClr val="tx1"/>
                      </a:solidFill>
                      <a:latin typeface="宋体" panose="02010600030101010101" pitchFamily="2" charset="-122"/>
                      <a:ea typeface="宋体" panose="02010600030101010101" pitchFamily="2" charset="-122"/>
                    </a:endParaRPr>
                  </a:p>
                </p:txBody>
              </p:sp>
            </p:grpSp>
            <p:grpSp>
              <p:nvGrpSpPr>
                <p:cNvPr id="74" name="组合 73"/>
                <p:cNvGrpSpPr/>
                <p:nvPr/>
              </p:nvGrpSpPr>
              <p:grpSpPr>
                <a:xfrm>
                  <a:off x="3801854" y="1978636"/>
                  <a:ext cx="936105" cy="829884"/>
                  <a:chOff x="3819958" y="1978636"/>
                  <a:chExt cx="936105" cy="829884"/>
                </a:xfrm>
              </p:grpSpPr>
              <p:sp>
                <p:nvSpPr>
                  <p:cNvPr id="85" name="矩形 84"/>
                  <p:cNvSpPr/>
                  <p:nvPr/>
                </p:nvSpPr>
                <p:spPr>
                  <a:xfrm>
                    <a:off x="3819959" y="1978636"/>
                    <a:ext cx="936104" cy="238687"/>
                  </a:xfrm>
                  <a:prstGeom prst="rect">
                    <a:avLst/>
                  </a:prstGeom>
                  <a:solidFill>
                    <a:schemeClr val="bg1">
                      <a:lumMod val="75000"/>
                    </a:schemeClr>
                  </a:solidFill>
                  <a:ln>
                    <a:noFill/>
                    <a:prstDash val="dash"/>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存储</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86" name="矩形 85"/>
                  <p:cNvSpPr/>
                  <p:nvPr/>
                </p:nvSpPr>
                <p:spPr>
                  <a:xfrm>
                    <a:off x="3819958" y="2266668"/>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弹性块存储</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87" name="矩形 86"/>
                  <p:cNvSpPr/>
                  <p:nvPr/>
                </p:nvSpPr>
                <p:spPr>
                  <a:xfrm>
                    <a:off x="3819958" y="2580831"/>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en-US" altLang="zh-CN" sz="800" dirty="0">
                        <a:solidFill>
                          <a:schemeClr val="tx1"/>
                        </a:solidFill>
                        <a:latin typeface="宋体" panose="02010600030101010101" pitchFamily="2" charset="-122"/>
                        <a:ea typeface="宋体" panose="02010600030101010101" pitchFamily="2" charset="-122"/>
                      </a:rPr>
                      <a:t>……</a:t>
                    </a:r>
                    <a:endParaRPr kumimoji="1" lang="zh-CN" altLang="en-US" sz="800" dirty="0">
                      <a:solidFill>
                        <a:schemeClr val="tx1"/>
                      </a:solidFill>
                      <a:latin typeface="宋体" panose="02010600030101010101" pitchFamily="2" charset="-122"/>
                      <a:ea typeface="宋体" panose="02010600030101010101" pitchFamily="2" charset="-122"/>
                    </a:endParaRPr>
                  </a:p>
                </p:txBody>
              </p:sp>
            </p:grpSp>
            <p:grpSp>
              <p:nvGrpSpPr>
                <p:cNvPr id="75" name="组合 74"/>
                <p:cNvGrpSpPr/>
                <p:nvPr/>
              </p:nvGrpSpPr>
              <p:grpSpPr>
                <a:xfrm>
                  <a:off x="4890498" y="1989634"/>
                  <a:ext cx="1917589" cy="819750"/>
                  <a:chOff x="4907139" y="1989634"/>
                  <a:chExt cx="1917589" cy="819750"/>
                </a:xfrm>
              </p:grpSpPr>
              <p:sp>
                <p:nvSpPr>
                  <p:cNvPr id="80" name="矩形 79"/>
                  <p:cNvSpPr/>
                  <p:nvPr/>
                </p:nvSpPr>
                <p:spPr>
                  <a:xfrm>
                    <a:off x="4907139" y="1989634"/>
                    <a:ext cx="1917589" cy="227689"/>
                  </a:xfrm>
                  <a:prstGeom prst="rect">
                    <a:avLst/>
                  </a:prstGeom>
                  <a:solidFill>
                    <a:schemeClr val="bg1">
                      <a:lumMod val="75000"/>
                    </a:schemeClr>
                  </a:solidFill>
                  <a:ln>
                    <a:noFill/>
                    <a:prstDash val="dash"/>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网络</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81" name="矩形 80"/>
                  <p:cNvSpPr/>
                  <p:nvPr/>
                </p:nvSpPr>
                <p:spPr>
                  <a:xfrm>
                    <a:off x="4907139" y="2277666"/>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虚拟私有云</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82" name="矩形 81"/>
                  <p:cNvSpPr/>
                  <p:nvPr/>
                </p:nvSpPr>
                <p:spPr>
                  <a:xfrm>
                    <a:off x="5888624" y="2278530"/>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弹性</a:t>
                    </a:r>
                    <a:r>
                      <a:rPr kumimoji="1" lang="en-US" altLang="zh-CN" sz="800" dirty="0">
                        <a:solidFill>
                          <a:schemeClr val="tx1"/>
                        </a:solidFill>
                        <a:latin typeface="宋体" panose="02010600030101010101" pitchFamily="2" charset="-122"/>
                        <a:ea typeface="宋体" panose="02010600030101010101" pitchFamily="2" charset="-122"/>
                      </a:rPr>
                      <a:t>IP</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83" name="矩形 82"/>
                  <p:cNvSpPr/>
                  <p:nvPr/>
                </p:nvSpPr>
                <p:spPr>
                  <a:xfrm>
                    <a:off x="4907139" y="2580831"/>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700" dirty="0">
                        <a:solidFill>
                          <a:schemeClr val="tx1"/>
                        </a:solidFill>
                        <a:latin typeface="宋体" panose="02010600030101010101" pitchFamily="2" charset="-122"/>
                        <a:ea typeface="宋体" panose="02010600030101010101" pitchFamily="2" charset="-122"/>
                      </a:rPr>
                      <a:t>弹性负载均衡</a:t>
                    </a:r>
                    <a:endParaRPr kumimoji="1" lang="zh-CN" altLang="en-US" sz="700" dirty="0">
                      <a:solidFill>
                        <a:schemeClr val="tx1"/>
                      </a:solidFill>
                      <a:latin typeface="宋体" panose="02010600030101010101" pitchFamily="2" charset="-122"/>
                      <a:ea typeface="宋体" panose="02010600030101010101" pitchFamily="2" charset="-122"/>
                    </a:endParaRPr>
                  </a:p>
                </p:txBody>
              </p:sp>
              <p:sp>
                <p:nvSpPr>
                  <p:cNvPr id="84" name="矩形 83"/>
                  <p:cNvSpPr/>
                  <p:nvPr/>
                </p:nvSpPr>
                <p:spPr>
                  <a:xfrm>
                    <a:off x="5888624" y="2581695"/>
                    <a:ext cx="936104" cy="227689"/>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en-US" altLang="zh-CN" sz="800" dirty="0">
                        <a:solidFill>
                          <a:schemeClr val="tx1"/>
                        </a:solidFill>
                        <a:latin typeface="宋体" panose="02010600030101010101" pitchFamily="2" charset="-122"/>
                        <a:ea typeface="宋体" panose="02010600030101010101" pitchFamily="2" charset="-122"/>
                      </a:rPr>
                      <a:t>……</a:t>
                    </a:r>
                    <a:endParaRPr kumimoji="1" lang="zh-CN" altLang="en-US" sz="800" dirty="0">
                      <a:solidFill>
                        <a:schemeClr val="tx1"/>
                      </a:solidFill>
                      <a:latin typeface="宋体" panose="02010600030101010101" pitchFamily="2" charset="-122"/>
                      <a:ea typeface="宋体" panose="02010600030101010101" pitchFamily="2" charset="-122"/>
                    </a:endParaRPr>
                  </a:p>
                </p:txBody>
              </p:sp>
            </p:grpSp>
            <p:grpSp>
              <p:nvGrpSpPr>
                <p:cNvPr id="76" name="组合 75"/>
                <p:cNvGrpSpPr/>
                <p:nvPr/>
              </p:nvGrpSpPr>
              <p:grpSpPr>
                <a:xfrm>
                  <a:off x="6960626" y="1980134"/>
                  <a:ext cx="726939" cy="828386"/>
                  <a:chOff x="6954824" y="1980134"/>
                  <a:chExt cx="936105" cy="828386"/>
                </a:xfrm>
              </p:grpSpPr>
              <p:sp>
                <p:nvSpPr>
                  <p:cNvPr id="78" name="矩形 77"/>
                  <p:cNvSpPr/>
                  <p:nvPr/>
                </p:nvSpPr>
                <p:spPr>
                  <a:xfrm>
                    <a:off x="6954825" y="1980134"/>
                    <a:ext cx="936104" cy="212556"/>
                  </a:xfrm>
                  <a:prstGeom prst="rect">
                    <a:avLst/>
                  </a:prstGeom>
                  <a:solidFill>
                    <a:schemeClr val="bg1">
                      <a:lumMod val="75000"/>
                    </a:schemeClr>
                  </a:solidFill>
                  <a:ln>
                    <a:noFill/>
                    <a:prstDash val="dash"/>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安全</a:t>
                    </a:r>
                    <a:endParaRPr kumimoji="1" lang="zh-CN" altLang="en-US" sz="800" dirty="0">
                      <a:solidFill>
                        <a:schemeClr val="tx1"/>
                      </a:solidFill>
                      <a:latin typeface="宋体" panose="02010600030101010101" pitchFamily="2" charset="-122"/>
                      <a:ea typeface="宋体" panose="02010600030101010101" pitchFamily="2" charset="-122"/>
                    </a:endParaRPr>
                  </a:p>
                </p:txBody>
              </p:sp>
              <p:sp>
                <p:nvSpPr>
                  <p:cNvPr id="79" name="矩形 78"/>
                  <p:cNvSpPr/>
                  <p:nvPr/>
                </p:nvSpPr>
                <p:spPr>
                  <a:xfrm>
                    <a:off x="6954824" y="2268165"/>
                    <a:ext cx="936104" cy="540355"/>
                  </a:xfrm>
                  <a:prstGeom prst="rect">
                    <a:avLst/>
                  </a:prstGeom>
                  <a:noFill/>
                  <a:ln>
                    <a:solidFill>
                      <a:srgbClr val="016BB7"/>
                    </a:solidFill>
                    <a:prstDash val="solid"/>
                  </a:ln>
                  <a:effectLst/>
                </p:spPr>
                <p:style>
                  <a:lnRef idx="1">
                    <a:schemeClr val="accent1"/>
                  </a:lnRef>
                  <a:fillRef idx="2">
                    <a:schemeClr val="accent1"/>
                  </a:fillRef>
                  <a:effectRef idx="1">
                    <a:schemeClr val="accent1"/>
                  </a:effectRef>
                  <a:fontRef idx="minor">
                    <a:schemeClr val="dk1"/>
                  </a:fontRef>
                </p:style>
                <p:txBody>
                  <a:bodyPr wrap="square" lIns="0" tIns="46798" rIns="0" bIns="46798" rtlCol="0" anchor="ctr">
                    <a:noAutofit/>
                  </a:bodyPr>
                  <a:lstStyle/>
                  <a:p>
                    <a:pPr algn="ctr"/>
                    <a:r>
                      <a:rPr kumimoji="1" lang="zh-CN" altLang="en-US" sz="600" dirty="0">
                        <a:solidFill>
                          <a:schemeClr val="tx1"/>
                        </a:solidFill>
                        <a:latin typeface="宋体" panose="02010600030101010101" pitchFamily="2" charset="-122"/>
                        <a:ea typeface="宋体" panose="02010600030101010101" pitchFamily="2" charset="-122"/>
                      </a:rPr>
                      <a:t>租户等保安全资源池</a:t>
                    </a:r>
                    <a:endParaRPr kumimoji="1" lang="zh-CN" altLang="en-US" sz="600" dirty="0">
                      <a:solidFill>
                        <a:schemeClr val="tx1"/>
                      </a:solidFill>
                      <a:latin typeface="宋体" panose="02010600030101010101" pitchFamily="2" charset="-122"/>
                      <a:ea typeface="宋体" panose="02010600030101010101" pitchFamily="2" charset="-122"/>
                    </a:endParaRPr>
                  </a:p>
                </p:txBody>
              </p:sp>
            </p:grpSp>
            <p:sp>
              <p:nvSpPr>
                <p:cNvPr id="77" name="矩形 76"/>
                <p:cNvSpPr/>
                <p:nvPr/>
              </p:nvSpPr>
              <p:spPr>
                <a:xfrm>
                  <a:off x="7840105" y="1970301"/>
                  <a:ext cx="345714" cy="838209"/>
                </a:xfrm>
                <a:prstGeom prst="rect">
                  <a:avLst/>
                </a:prstGeom>
                <a:solidFill>
                  <a:schemeClr val="bg1">
                    <a:lumMod val="75000"/>
                  </a:schemeClr>
                </a:solidFill>
                <a:ln>
                  <a:noFill/>
                  <a:prstDash val="dash"/>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tx1"/>
                      </a:solidFill>
                      <a:latin typeface="宋体" panose="02010600030101010101" pitchFamily="2" charset="-122"/>
                      <a:ea typeface="宋体" panose="02010600030101010101" pitchFamily="2" charset="-122"/>
                    </a:rPr>
                    <a:t>容灾</a:t>
                  </a:r>
                  <a:endParaRPr kumimoji="1" lang="zh-CN" altLang="en-US" sz="800" dirty="0">
                    <a:solidFill>
                      <a:schemeClr val="tx1"/>
                    </a:solidFill>
                    <a:latin typeface="宋体" panose="02010600030101010101" pitchFamily="2" charset="-122"/>
                    <a:ea typeface="宋体" panose="02010600030101010101" pitchFamily="2" charset="-122"/>
                  </a:endParaRPr>
                </a:p>
              </p:txBody>
            </p:sp>
          </p:grpSp>
          <p:cxnSp>
            <p:nvCxnSpPr>
              <p:cNvPr id="37" name="直线连接符 80"/>
              <p:cNvCxnSpPr/>
              <p:nvPr/>
            </p:nvCxnSpPr>
            <p:spPr>
              <a:xfrm>
                <a:off x="1010788" y="1981274"/>
                <a:ext cx="85499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2081451" y="1021754"/>
                <a:ext cx="1423996" cy="1039059"/>
                <a:chOff x="1492923" y="1162750"/>
                <a:chExt cx="1423996" cy="1039059"/>
              </a:xfrm>
            </p:grpSpPr>
            <p:pic>
              <p:nvPicPr>
                <p:cNvPr id="54" name="图形 51" descr="用户"/>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914232" y="1162750"/>
                  <a:ext cx="477066" cy="477065"/>
                </a:xfrm>
                <a:prstGeom prst="rect">
                  <a:avLst/>
                </a:prstGeom>
              </p:spPr>
            </p:pic>
            <p:sp>
              <p:nvSpPr>
                <p:cNvPr id="55" name="文本框 54"/>
                <p:cNvSpPr txBox="1"/>
                <p:nvPr/>
              </p:nvSpPr>
              <p:spPr bwMode="auto">
                <a:xfrm>
                  <a:off x="1492923" y="1587588"/>
                  <a:ext cx="1423996" cy="614221"/>
                </a:xfrm>
                <a:prstGeom prst="rect">
                  <a:avLst/>
                </a:prstGeom>
                <a:noFill/>
                <a:ln w="12700">
                  <a:noFill/>
                  <a:miter lim="800000"/>
                </a:ln>
              </p:spPr>
              <p:txBody>
                <a:bodyPr wrap="square" lIns="89996" tIns="46798" rIns="89996" bIns="46798" rtlCol="0" anchor="t">
                  <a:spAutoFit/>
                </a:bodyPr>
                <a:lstStyle>
                  <a:defPPr>
                    <a:defRPr lang="zh-CN"/>
                  </a:defPPr>
                  <a:lvl1pPr algn="ctr">
                    <a:defRPr kumimoji="1" sz="800">
                      <a:latin typeface="宋体" panose="02010600030101010101" pitchFamily="2" charset="-122"/>
                      <a:ea typeface="宋体" panose="02010600030101010101" pitchFamily="2" charset="-122"/>
                    </a:defRPr>
                  </a:lvl1pPr>
                </a:lstStyle>
                <a:p>
                  <a:r>
                    <a:rPr lang="zh-CN" altLang="en-US" dirty="0"/>
                    <a:t>租户</a:t>
                  </a:r>
                  <a:r>
                    <a:rPr lang="en-US" altLang="zh-CN" dirty="0"/>
                    <a:t>1:</a:t>
                  </a:r>
                  <a:endParaRPr lang="en-US" altLang="zh-CN" dirty="0"/>
                </a:p>
                <a:p>
                  <a:r>
                    <a:rPr lang="zh-CN" altLang="en-US" dirty="0"/>
                    <a:t>生产数据团队</a:t>
                  </a:r>
                  <a:endParaRPr lang="zh-CN" altLang="en-US" dirty="0"/>
                </a:p>
              </p:txBody>
            </p:sp>
          </p:grpSp>
          <p:grpSp>
            <p:nvGrpSpPr>
              <p:cNvPr id="39" name="组合 38"/>
              <p:cNvGrpSpPr/>
              <p:nvPr/>
            </p:nvGrpSpPr>
            <p:grpSpPr>
              <a:xfrm>
                <a:off x="3785774" y="1021754"/>
                <a:ext cx="1374607" cy="1039057"/>
                <a:chOff x="1492923" y="1162750"/>
                <a:chExt cx="1374607" cy="1039057"/>
              </a:xfrm>
            </p:grpSpPr>
            <p:pic>
              <p:nvPicPr>
                <p:cNvPr id="52" name="图形 49" descr="用户"/>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914232" y="1162750"/>
                  <a:ext cx="477066" cy="477066"/>
                </a:xfrm>
                <a:prstGeom prst="rect">
                  <a:avLst/>
                </a:prstGeom>
              </p:spPr>
            </p:pic>
            <p:sp>
              <p:nvSpPr>
                <p:cNvPr id="53" name="文本框 52"/>
                <p:cNvSpPr txBox="1"/>
                <p:nvPr/>
              </p:nvSpPr>
              <p:spPr bwMode="auto">
                <a:xfrm>
                  <a:off x="1492923" y="1587588"/>
                  <a:ext cx="1374607" cy="614219"/>
                </a:xfrm>
                <a:prstGeom prst="rect">
                  <a:avLst/>
                </a:prstGeom>
                <a:noFill/>
                <a:ln w="12700">
                  <a:noFill/>
                  <a:miter lim="800000"/>
                </a:ln>
              </p:spPr>
              <p:txBody>
                <a:bodyPr wrap="square" lIns="89996" tIns="46798" rIns="89996" bIns="46798" rtlCol="0" anchor="t">
                  <a:spAutoFit/>
                </a:bodyPr>
                <a:lstStyle>
                  <a:defPPr>
                    <a:defRPr lang="zh-CN"/>
                  </a:defPPr>
                  <a:lvl1pPr algn="ctr">
                    <a:defRPr kumimoji="1" sz="800">
                      <a:latin typeface="宋体" panose="02010600030101010101" pitchFamily="2" charset="-122"/>
                      <a:ea typeface="宋体" panose="02010600030101010101" pitchFamily="2" charset="-122"/>
                    </a:defRPr>
                  </a:lvl1pPr>
                </a:lstStyle>
                <a:p>
                  <a:r>
                    <a:rPr lang="zh-CN" altLang="en-US" dirty="0"/>
                    <a:t>租户</a:t>
                  </a:r>
                  <a:r>
                    <a:rPr lang="en-US" altLang="zh-CN" dirty="0"/>
                    <a:t>2:</a:t>
                  </a:r>
                  <a:endParaRPr lang="en-US" altLang="zh-CN" dirty="0"/>
                </a:p>
                <a:p>
                  <a:r>
                    <a:rPr lang="zh-CN" altLang="en-US" dirty="0"/>
                    <a:t>安全数据团队</a:t>
                  </a:r>
                  <a:endParaRPr lang="zh-CN" altLang="en-US" dirty="0"/>
                </a:p>
              </p:txBody>
            </p:sp>
          </p:grpSp>
          <p:grpSp>
            <p:nvGrpSpPr>
              <p:cNvPr id="40" name="组合 39"/>
              <p:cNvGrpSpPr/>
              <p:nvPr/>
            </p:nvGrpSpPr>
            <p:grpSpPr>
              <a:xfrm>
                <a:off x="5440707" y="1023297"/>
                <a:ext cx="1807134" cy="1037516"/>
                <a:chOff x="1443533" y="1164293"/>
                <a:chExt cx="1807134" cy="1037516"/>
              </a:xfrm>
            </p:grpSpPr>
            <p:pic>
              <p:nvPicPr>
                <p:cNvPr id="50" name="图形 47" descr="用户"/>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59841" y="1164293"/>
                  <a:ext cx="477066" cy="477066"/>
                </a:xfrm>
                <a:prstGeom prst="rect">
                  <a:avLst/>
                </a:prstGeom>
              </p:spPr>
            </p:pic>
            <p:sp>
              <p:nvSpPr>
                <p:cNvPr id="51" name="文本框 50"/>
                <p:cNvSpPr txBox="1"/>
                <p:nvPr/>
              </p:nvSpPr>
              <p:spPr bwMode="auto">
                <a:xfrm>
                  <a:off x="1443533" y="1587589"/>
                  <a:ext cx="1807134" cy="614220"/>
                </a:xfrm>
                <a:prstGeom prst="rect">
                  <a:avLst/>
                </a:prstGeom>
                <a:noFill/>
                <a:ln w="12700">
                  <a:noFill/>
                  <a:miter lim="800000"/>
                </a:ln>
              </p:spPr>
              <p:txBody>
                <a:bodyPr wrap="square" lIns="89996" tIns="46798" rIns="89996" bIns="46798" rtlCol="0" anchor="t">
                  <a:spAutoFit/>
                </a:bodyPr>
                <a:lstStyle>
                  <a:defPPr>
                    <a:defRPr lang="zh-CN"/>
                  </a:defPPr>
                  <a:lvl1pPr algn="ctr">
                    <a:defRPr kumimoji="1" sz="800">
                      <a:latin typeface="宋体" panose="02010600030101010101" pitchFamily="2" charset="-122"/>
                      <a:ea typeface="宋体" panose="02010600030101010101" pitchFamily="2" charset="-122"/>
                    </a:defRPr>
                  </a:lvl1pPr>
                </a:lstStyle>
                <a:p>
                  <a:r>
                    <a:rPr lang="zh-CN" altLang="en-US" dirty="0"/>
                    <a:t>租户</a:t>
                  </a:r>
                  <a:r>
                    <a:rPr lang="en-US" altLang="zh-CN" dirty="0"/>
                    <a:t>3:</a:t>
                  </a:r>
                  <a:endParaRPr lang="en-US" altLang="zh-CN" dirty="0"/>
                </a:p>
                <a:p>
                  <a:r>
                    <a:rPr lang="zh-CN" altLang="en-US" dirty="0"/>
                    <a:t>经济</a:t>
                  </a:r>
                  <a:r>
                    <a:rPr lang="en-US" altLang="zh-CN" dirty="0"/>
                    <a:t>&amp;</a:t>
                  </a:r>
                  <a:r>
                    <a:rPr lang="zh-CN" altLang="en-US" dirty="0"/>
                    <a:t>消费数据团队</a:t>
                  </a:r>
                  <a:endParaRPr lang="zh-CN" altLang="en-US" dirty="0"/>
                </a:p>
              </p:txBody>
            </p:sp>
          </p:grpSp>
          <p:grpSp>
            <p:nvGrpSpPr>
              <p:cNvPr id="41" name="组合 40"/>
              <p:cNvGrpSpPr/>
              <p:nvPr/>
            </p:nvGrpSpPr>
            <p:grpSpPr>
              <a:xfrm>
                <a:off x="7446701" y="1023297"/>
                <a:ext cx="1939599" cy="1037516"/>
                <a:chOff x="1380948" y="1164293"/>
                <a:chExt cx="1939599" cy="1037516"/>
              </a:xfrm>
            </p:grpSpPr>
            <p:pic>
              <p:nvPicPr>
                <p:cNvPr id="48" name="图形 45" descr="用户"/>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59841" y="1164293"/>
                  <a:ext cx="477066" cy="477066"/>
                </a:xfrm>
                <a:prstGeom prst="rect">
                  <a:avLst/>
                </a:prstGeom>
              </p:spPr>
            </p:pic>
            <p:sp>
              <p:nvSpPr>
                <p:cNvPr id="49" name="文本框 48"/>
                <p:cNvSpPr txBox="1"/>
                <p:nvPr/>
              </p:nvSpPr>
              <p:spPr bwMode="auto">
                <a:xfrm>
                  <a:off x="1380948" y="1587589"/>
                  <a:ext cx="1939599" cy="614220"/>
                </a:xfrm>
                <a:prstGeom prst="rect">
                  <a:avLst/>
                </a:prstGeom>
                <a:noFill/>
                <a:ln w="12700">
                  <a:noFill/>
                  <a:miter lim="800000"/>
                </a:ln>
              </p:spPr>
              <p:txBody>
                <a:bodyPr wrap="square" lIns="89996" tIns="46798" rIns="89996" bIns="46798" rtlCol="0" anchor="t">
                  <a:spAutoFit/>
                </a:bodyPr>
                <a:lstStyle>
                  <a:defPPr>
                    <a:defRPr lang="zh-CN"/>
                  </a:defPPr>
                  <a:lvl1pPr algn="ctr">
                    <a:defRPr kumimoji="1" sz="800">
                      <a:latin typeface="宋体" panose="02010600030101010101" pitchFamily="2" charset="-122"/>
                      <a:ea typeface="宋体" panose="02010600030101010101" pitchFamily="2" charset="-122"/>
                    </a:defRPr>
                  </a:lvl1pPr>
                </a:lstStyle>
                <a:p>
                  <a:r>
                    <a:rPr lang="zh-CN" altLang="en-US" dirty="0"/>
                    <a:t>租户</a:t>
                  </a:r>
                  <a:r>
                    <a:rPr lang="en-US" altLang="zh-CN" dirty="0"/>
                    <a:t>XXX:</a:t>
                  </a:r>
                  <a:endParaRPr lang="en-US" altLang="zh-CN" dirty="0"/>
                </a:p>
                <a:p>
                  <a:r>
                    <a:rPr lang="zh-CN" altLang="en-US" dirty="0"/>
                    <a:t>提供服务给能源企业</a:t>
                  </a:r>
                  <a:endParaRPr lang="zh-CN" altLang="en-US" dirty="0"/>
                </a:p>
              </p:txBody>
            </p:sp>
          </p:grpSp>
          <p:sp>
            <p:nvSpPr>
              <p:cNvPr id="42" name="文本框 41"/>
              <p:cNvSpPr txBox="1"/>
              <p:nvPr/>
            </p:nvSpPr>
            <p:spPr bwMode="auto">
              <a:xfrm>
                <a:off x="831282" y="1304474"/>
                <a:ext cx="1152127" cy="392296"/>
              </a:xfrm>
              <a:prstGeom prst="rect">
                <a:avLst/>
              </a:prstGeom>
              <a:noFill/>
              <a:ln w="12700">
                <a:noFill/>
                <a:miter lim="800000"/>
              </a:ln>
            </p:spPr>
            <p:txBody>
              <a:bodyPr wrap="square" lIns="89996" tIns="46798" rIns="89996" bIns="46798" rtlCol="0" anchor="t">
                <a:spAutoFit/>
              </a:bodyPr>
              <a:lstStyle/>
              <a:p>
                <a:pPr algn="ctr"/>
                <a:r>
                  <a:rPr kumimoji="1" lang="zh-CN" altLang="en-US" sz="800" dirty="0">
                    <a:latin typeface="华文细黑" panose="02010600040101010101" pitchFamily="2" charset="-122"/>
                    <a:ea typeface="华文细黑" panose="02010600040101010101" pitchFamily="2" charset="-122"/>
                  </a:rPr>
                  <a:t>用户层</a:t>
                </a:r>
                <a:endParaRPr kumimoji="1" lang="zh-CN" altLang="en-US" sz="800" dirty="0">
                  <a:latin typeface="华文细黑" panose="02010600040101010101" pitchFamily="2" charset="-122"/>
                  <a:ea typeface="华文细黑" panose="02010600040101010101" pitchFamily="2" charset="-122"/>
                </a:endParaRPr>
              </a:p>
            </p:txBody>
          </p:sp>
          <p:sp>
            <p:nvSpPr>
              <p:cNvPr id="43" name="矩形 42"/>
              <p:cNvSpPr/>
              <p:nvPr/>
            </p:nvSpPr>
            <p:spPr>
              <a:xfrm>
                <a:off x="8859660" y="2074681"/>
                <a:ext cx="341083" cy="3876961"/>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统一运营</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44" name="矩形 43"/>
              <p:cNvSpPr/>
              <p:nvPr/>
            </p:nvSpPr>
            <p:spPr>
              <a:xfrm>
                <a:off x="9219700" y="2074681"/>
                <a:ext cx="341083" cy="387957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统一运维</a:t>
                </a:r>
                <a:endParaRPr kumimoji="1" lang="zh-CN" altLang="en-US" sz="800" dirty="0">
                  <a:solidFill>
                    <a:schemeClr val="bg1"/>
                  </a:solidFill>
                  <a:latin typeface="宋体" panose="02010600030101010101" pitchFamily="2" charset="-122"/>
                  <a:ea typeface="宋体" panose="02010600030101010101" pitchFamily="2" charset="-122"/>
                </a:endParaRPr>
              </a:p>
            </p:txBody>
          </p:sp>
          <p:sp>
            <p:nvSpPr>
              <p:cNvPr id="45" name="矩形 44"/>
              <p:cNvSpPr/>
              <p:nvPr/>
            </p:nvSpPr>
            <p:spPr>
              <a:xfrm>
                <a:off x="2018900" y="2074681"/>
                <a:ext cx="6768752" cy="396043"/>
              </a:xfrm>
              <a:prstGeom prst="rect">
                <a:avLst/>
              </a:prstGeom>
              <a:solidFill>
                <a:srgbClr val="026BB8"/>
              </a:solidFill>
              <a:ln>
                <a:noFill/>
              </a:ln>
              <a:effectLst/>
            </p:spPr>
            <p:style>
              <a:lnRef idx="1">
                <a:schemeClr val="accent1"/>
              </a:lnRef>
              <a:fillRef idx="2">
                <a:schemeClr val="accent1"/>
              </a:fillRef>
              <a:effectRef idx="1">
                <a:schemeClr val="accent1"/>
              </a:effectRef>
              <a:fontRef idx="minor">
                <a:schemeClr val="dk1"/>
              </a:fontRef>
            </p:style>
            <p:txBody>
              <a:bodyPr wrap="square" lIns="89996" tIns="46798" rIns="89996" bIns="46798" rtlCol="0" anchor="ctr">
                <a:noAutofit/>
              </a:bodyPr>
              <a:lstStyle/>
              <a:p>
                <a:pPr algn="ctr"/>
                <a:r>
                  <a:rPr kumimoji="1" lang="zh-CN" altLang="en-US" sz="800" dirty="0">
                    <a:solidFill>
                      <a:schemeClr val="bg1"/>
                    </a:solidFill>
                    <a:latin typeface="宋体" panose="02010600030101010101" pitchFamily="2" charset="-122"/>
                    <a:ea typeface="宋体" panose="02010600030101010101" pitchFamily="2" charset="-122"/>
                  </a:rPr>
                  <a:t>云管理平台</a:t>
                </a:r>
                <a:endParaRPr kumimoji="1" lang="zh-CN" altLang="en-US" sz="800" dirty="0">
                  <a:solidFill>
                    <a:schemeClr val="bg1"/>
                  </a:solidFill>
                  <a:latin typeface="宋体" panose="02010600030101010101" pitchFamily="2" charset="-122"/>
                  <a:ea typeface="宋体" panose="02010600030101010101" pitchFamily="2" charset="-122"/>
                </a:endParaRPr>
              </a:p>
            </p:txBody>
          </p:sp>
          <p:cxnSp>
            <p:nvCxnSpPr>
              <p:cNvPr id="46" name="直线连接符 78"/>
              <p:cNvCxnSpPr/>
              <p:nvPr/>
            </p:nvCxnSpPr>
            <p:spPr>
              <a:xfrm>
                <a:off x="1010788" y="2565698"/>
                <a:ext cx="77768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bwMode="auto">
              <a:xfrm>
                <a:off x="808183" y="2133113"/>
                <a:ext cx="1152127" cy="392296"/>
              </a:xfrm>
              <a:prstGeom prst="rect">
                <a:avLst/>
              </a:prstGeom>
              <a:noFill/>
              <a:ln w="12700">
                <a:noFill/>
                <a:miter lim="800000"/>
              </a:ln>
            </p:spPr>
            <p:txBody>
              <a:bodyPr wrap="square" lIns="89996" tIns="46798" rIns="89996" bIns="46798" rtlCol="0" anchor="t">
                <a:spAutoFit/>
              </a:bodyPr>
              <a:lstStyle>
                <a:defPPr>
                  <a:defRPr lang="zh-CN"/>
                </a:defPPr>
                <a:lvl1pPr algn="ctr">
                  <a:defRPr kumimoji="1" sz="900">
                    <a:latin typeface="华文细黑" panose="02010600040101010101" pitchFamily="2" charset="-122"/>
                    <a:ea typeface="华文细黑" panose="02010600040101010101" pitchFamily="2" charset="-122"/>
                  </a:defRPr>
                </a:lvl1pPr>
              </a:lstStyle>
              <a:p>
                <a:r>
                  <a:rPr lang="zh-CN" altLang="en-US" sz="800" dirty="0"/>
                  <a:t>云管理层</a:t>
                </a:r>
                <a:endParaRPr lang="zh-CN" altLang="en-US" sz="800" dirty="0"/>
              </a:p>
            </p:txBody>
          </p:sp>
        </p:grpSp>
      </p:grpSp>
      <p:grpSp>
        <p:nvGrpSpPr>
          <p:cNvPr id="98" name="组合 97"/>
          <p:cNvGrpSpPr/>
          <p:nvPr/>
        </p:nvGrpSpPr>
        <p:grpSpPr>
          <a:xfrm>
            <a:off x="335359" y="1001581"/>
            <a:ext cx="6443228" cy="1542517"/>
            <a:chOff x="380865" y="1510951"/>
            <a:chExt cx="5975742" cy="1542517"/>
          </a:xfrm>
        </p:grpSpPr>
        <p:grpSp>
          <p:nvGrpSpPr>
            <p:cNvPr id="99" name="组合 98"/>
            <p:cNvGrpSpPr/>
            <p:nvPr/>
          </p:nvGrpSpPr>
          <p:grpSpPr>
            <a:xfrm>
              <a:off x="380865" y="1510951"/>
              <a:ext cx="5975742" cy="1523730"/>
              <a:chOff x="6223971" y="2785905"/>
              <a:chExt cx="5093185" cy="2853718"/>
            </a:xfrm>
          </p:grpSpPr>
          <p:sp>
            <p:nvSpPr>
              <p:cNvPr id="101" name="矩形 100"/>
              <p:cNvSpPr/>
              <p:nvPr/>
            </p:nvSpPr>
            <p:spPr>
              <a:xfrm>
                <a:off x="6223971" y="3100759"/>
                <a:ext cx="5093185" cy="25388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6679122" y="2785905"/>
                <a:ext cx="3700924" cy="634061"/>
              </a:xfrm>
              <a:prstGeom prst="rect">
                <a:avLst/>
              </a:prstGeom>
              <a:solidFill>
                <a:schemeClr val="bg1"/>
              </a:solidFill>
            </p:spPr>
            <p:txBody>
              <a:bodyPr wrap="square" rtlCol="0">
                <a:spAutoFit/>
              </a:bodyPr>
              <a:lstStyle>
                <a:defPPr>
                  <a:defRPr lang="zh-CN"/>
                </a:defPPr>
                <a:lvl1pPr algn="ctr">
                  <a:defRPr sz="1600" b="1">
                    <a:solidFill>
                      <a:srgbClr val="C00000"/>
                    </a:solidFill>
                    <a:latin typeface="微软雅黑" panose="020B0503020204020204" pitchFamily="34" charset="-122"/>
                    <a:ea typeface="微软雅黑" panose="020B0503020204020204" pitchFamily="34" charset="-122"/>
                  </a:defRPr>
                </a:lvl1pPr>
              </a:lstStyle>
              <a:p>
                <a:r>
                  <a:rPr lang="zh-CN" altLang="en-US" dirty="0"/>
                  <a:t>场景一：企业</a:t>
                </a:r>
                <a:r>
                  <a:rPr lang="en-US" altLang="zh-CN" dirty="0"/>
                  <a:t>IT</a:t>
                </a:r>
                <a:r>
                  <a:rPr lang="zh-CN" altLang="en-US" dirty="0"/>
                  <a:t>云（</a:t>
                </a:r>
                <a:r>
                  <a:rPr lang="en-US" altLang="zh-CN" dirty="0" smtClean="0"/>
                  <a:t>OA\</a:t>
                </a:r>
                <a:r>
                  <a:rPr lang="zh-CN" altLang="en-US" dirty="0" smtClean="0"/>
                  <a:t>财务</a:t>
                </a:r>
                <a:r>
                  <a:rPr lang="en-US" altLang="zh-CN" dirty="0" smtClean="0"/>
                  <a:t>\</a:t>
                </a:r>
                <a:r>
                  <a:rPr lang="zh-CN" altLang="en-US" dirty="0" smtClean="0"/>
                  <a:t>门户等系统</a:t>
                </a:r>
                <a:r>
                  <a:rPr lang="zh-CN" altLang="en-US" dirty="0"/>
                  <a:t>上云）</a:t>
                </a:r>
                <a:endParaRPr lang="zh-CN" altLang="en-US" dirty="0"/>
              </a:p>
            </p:txBody>
          </p:sp>
        </p:grpSp>
        <p:sp>
          <p:nvSpPr>
            <p:cNvPr id="100" name="文本框 99"/>
            <p:cNvSpPr txBox="1"/>
            <p:nvPr/>
          </p:nvSpPr>
          <p:spPr>
            <a:xfrm>
              <a:off x="469307" y="1853139"/>
              <a:ext cx="5887300" cy="1200329"/>
            </a:xfrm>
            <a:prstGeom prst="rect">
              <a:avLst/>
            </a:prstGeom>
            <a:noFill/>
          </p:spPr>
          <p:txBody>
            <a:bodyPr wrap="square">
              <a:spAutoFit/>
            </a:bodyPr>
            <a:lstStyle/>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客户</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smtClean="0">
                  <a:solidFill>
                    <a:prstClr val="black"/>
                  </a:solidFill>
                  <a:latin typeface="微软雅黑" panose="020B0503020204020204" pitchFamily="34" charset="-122"/>
                  <a:ea typeface="微软雅黑" panose="020B0503020204020204" pitchFamily="34" charset="-122"/>
                </a:rPr>
                <a:t>企业公司、连锁企业；</a:t>
              </a:r>
              <a:endParaRPr lang="zh-CN" altLang="en-US" sz="1200" dirty="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痛点：</a:t>
              </a:r>
              <a:r>
                <a:rPr lang="zh-CN" altLang="en-US" sz="1200" dirty="0">
                  <a:solidFill>
                    <a:prstClr val="black"/>
                  </a:solidFill>
                  <a:latin typeface="微软雅黑" panose="020B0503020204020204" pitchFamily="34" charset="-122"/>
                  <a:ea typeface="微软雅黑" panose="020B0503020204020204" pitchFamily="34" charset="-122"/>
                </a:rPr>
                <a:t>系统访问分支机构多、自建成本高、难以维护、安全风险大等；</a:t>
              </a:r>
              <a:endParaRPr lang="zh-CN" altLang="en-US" sz="1200" dirty="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产品</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云</a:t>
              </a:r>
              <a:r>
                <a:rPr lang="zh-CN" altLang="en-US" sz="1200" dirty="0">
                  <a:latin typeface="微软雅黑" panose="020B0503020204020204" pitchFamily="34" charset="-122"/>
                  <a:ea typeface="微软雅黑" panose="020B0503020204020204" pitchFamily="34" charset="-122"/>
                </a:rPr>
                <a:t>主机</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云存储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云网络</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云</a:t>
              </a:r>
              <a:r>
                <a:rPr lang="zh-CN" altLang="en-US" sz="1200" dirty="0">
                  <a:latin typeface="微软雅黑" panose="020B0503020204020204" pitchFamily="34" charset="-122"/>
                  <a:ea typeface="微软雅黑" panose="020B0503020204020204" pitchFamily="34" charset="-122"/>
                </a:rPr>
                <a:t>安全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云专线等服务；</a:t>
              </a:r>
              <a:endParaRPr lang="en-US" altLang="zh-CN" sz="1200" dirty="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方案：</a:t>
              </a:r>
              <a:r>
                <a:rPr lang="zh-CN" altLang="en-US" sz="1200" dirty="0">
                  <a:latin typeface="微软雅黑" panose="020B0503020204020204" pitchFamily="34" charset="-122"/>
                  <a:ea typeface="微软雅黑" panose="020B0503020204020204" pitchFamily="34" charset="-122"/>
                </a:rPr>
                <a:t>网站采用公有云承载，企业</a:t>
              </a:r>
              <a:r>
                <a:rPr lang="en-US" altLang="zh-CN" sz="1200" dirty="0">
                  <a:latin typeface="微软雅黑" panose="020B0503020204020204" pitchFamily="34" charset="-122"/>
                  <a:ea typeface="微软雅黑" panose="020B0503020204020204" pitchFamily="34" charset="-122"/>
                </a:rPr>
                <a:t>IT</a:t>
              </a:r>
              <a:r>
                <a:rPr lang="zh-CN" altLang="en-US" sz="1200" dirty="0">
                  <a:latin typeface="微软雅黑" panose="020B0503020204020204" pitchFamily="34" charset="-122"/>
                  <a:ea typeface="微软雅黑" panose="020B0503020204020204" pitchFamily="34" charset="-122"/>
                </a:rPr>
                <a:t>各类类系统私有云部署，公有云灾备；</a:t>
              </a:r>
              <a:endParaRPr lang="zh-CN" altLang="en-US" sz="1200" dirty="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案例</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天利创新能源</a:t>
              </a:r>
              <a:endParaRPr lang="zh-CN" altLang="en-US" sz="1200" dirty="0">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335358" y="2676114"/>
            <a:ext cx="6443229" cy="1764116"/>
            <a:chOff x="380865" y="1510951"/>
            <a:chExt cx="5975742" cy="1764116"/>
          </a:xfrm>
        </p:grpSpPr>
        <p:grpSp>
          <p:nvGrpSpPr>
            <p:cNvPr id="104" name="组合 103"/>
            <p:cNvGrpSpPr/>
            <p:nvPr/>
          </p:nvGrpSpPr>
          <p:grpSpPr>
            <a:xfrm>
              <a:off x="380865" y="1510951"/>
              <a:ext cx="5975742" cy="1745329"/>
              <a:chOff x="6223971" y="2785905"/>
              <a:chExt cx="5093185" cy="3268740"/>
            </a:xfrm>
          </p:grpSpPr>
          <p:sp>
            <p:nvSpPr>
              <p:cNvPr id="106" name="矩形 105"/>
              <p:cNvSpPr/>
              <p:nvPr/>
            </p:nvSpPr>
            <p:spPr>
              <a:xfrm>
                <a:off x="6223971" y="3100759"/>
                <a:ext cx="5093185" cy="29538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6500644" y="2785905"/>
                <a:ext cx="3258539" cy="634061"/>
              </a:xfrm>
              <a:prstGeom prst="rect">
                <a:avLst/>
              </a:prstGeom>
              <a:solidFill>
                <a:schemeClr val="bg1"/>
              </a:solidFill>
            </p:spPr>
            <p:txBody>
              <a:bodyPr wrap="square" rtlCol="0">
                <a:spAutoFit/>
              </a:bodyPr>
              <a:lstStyle>
                <a:defPPr>
                  <a:defRPr lang="zh-CN"/>
                </a:defPPr>
                <a:lvl1pPr algn="ctr">
                  <a:defRPr sz="1600" b="1">
                    <a:solidFill>
                      <a:srgbClr val="C00000"/>
                    </a:solidFill>
                    <a:latin typeface="微软雅黑" panose="020B0503020204020204" pitchFamily="34" charset="-122"/>
                    <a:ea typeface="微软雅黑" panose="020B0503020204020204" pitchFamily="34" charset="-122"/>
                  </a:defRPr>
                </a:lvl1pPr>
              </a:lstStyle>
              <a:p>
                <a:pPr algn="l"/>
                <a:r>
                  <a:rPr lang="zh-CN" altLang="en-US" dirty="0"/>
                  <a:t>场景二</a:t>
                </a:r>
                <a:r>
                  <a:rPr lang="zh-CN" altLang="en-US" dirty="0" smtClean="0"/>
                  <a:t>：销售</a:t>
                </a:r>
                <a:r>
                  <a:rPr lang="zh-CN" altLang="en-US" dirty="0"/>
                  <a:t>服务上</a:t>
                </a:r>
                <a:r>
                  <a:rPr lang="zh-CN" altLang="en-US" dirty="0" smtClean="0"/>
                  <a:t>云</a:t>
                </a:r>
                <a:endParaRPr lang="zh-CN" altLang="en-US" dirty="0"/>
              </a:p>
            </p:txBody>
          </p:sp>
        </p:grpSp>
        <p:sp>
          <p:nvSpPr>
            <p:cNvPr id="105" name="文本框 104"/>
            <p:cNvSpPr txBox="1"/>
            <p:nvPr/>
          </p:nvSpPr>
          <p:spPr>
            <a:xfrm>
              <a:off x="469307" y="1853139"/>
              <a:ext cx="5887300" cy="1421928"/>
            </a:xfrm>
            <a:prstGeom prst="rect">
              <a:avLst/>
            </a:prstGeom>
            <a:noFill/>
          </p:spPr>
          <p:txBody>
            <a:bodyPr wrap="square">
              <a:spAutoFit/>
            </a:bodyPr>
            <a:lstStyle/>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客户</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新</a:t>
              </a:r>
              <a:r>
                <a:rPr lang="zh-CN" altLang="en-US" sz="1200" dirty="0" smtClean="0">
                  <a:solidFill>
                    <a:prstClr val="black"/>
                  </a:solidFill>
                  <a:latin typeface="微软雅黑" panose="020B0503020204020204" pitchFamily="34" charset="-122"/>
                  <a:ea typeface="微软雅黑" panose="020B0503020204020204" pitchFamily="34" charset="-122"/>
                </a:rPr>
                <a:t>能源</a:t>
              </a:r>
              <a:r>
                <a:rPr lang="zh-CN" altLang="en-US" sz="1200" dirty="0">
                  <a:solidFill>
                    <a:prstClr val="black"/>
                  </a:solidFill>
                  <a:latin typeface="微软雅黑" panose="020B0503020204020204" pitchFamily="34" charset="-122"/>
                  <a:ea typeface="微软雅黑" panose="020B0503020204020204" pitchFamily="34" charset="-122"/>
                </a:rPr>
                <a:t>等行业对外规模服务公司、面向外部用户销售的大型企业等；</a:t>
              </a:r>
              <a:endParaRPr lang="zh-CN" altLang="en-US" sz="1200" dirty="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痛点：</a:t>
              </a:r>
              <a:r>
                <a:rPr lang="zh-CN" altLang="en-US" sz="1200" dirty="0">
                  <a:latin typeface="微软雅黑" panose="020B0503020204020204" pitchFamily="34" charset="-122"/>
                  <a:ea typeface="微软雅黑" panose="020B0503020204020204" pitchFamily="34" charset="-122"/>
                </a:rPr>
                <a:t>网站访问量波动大、面临黑客攻击的风险、个别地区访问时延大等；</a:t>
              </a:r>
              <a:endParaRPr lang="zh-CN" altLang="en-US" sz="1200" dirty="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产品：</a:t>
              </a:r>
              <a:r>
                <a:rPr lang="zh-CN" altLang="en-US" sz="1200" dirty="0">
                  <a:latin typeface="微软雅黑" panose="020B0503020204020204" pitchFamily="34" charset="-122"/>
                  <a:ea typeface="微软雅黑" panose="020B0503020204020204" pitchFamily="34" charset="-122"/>
                </a:rPr>
                <a:t>物理机</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云主机</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对象存储服务</a:t>
              </a:r>
              <a:r>
                <a:rPr lang="en-US"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云</a:t>
              </a:r>
              <a:r>
                <a:rPr lang="zh-CN" altLang="en-US" sz="1200" dirty="0">
                  <a:latin typeface="微软雅黑" panose="020B0503020204020204" pitchFamily="34" charset="-122"/>
                  <a:ea typeface="微软雅黑" panose="020B0503020204020204" pitchFamily="34" charset="-122"/>
                </a:rPr>
                <a:t>安全服务；</a:t>
              </a:r>
              <a:endParaRPr lang="en-US" altLang="zh-CN" sz="1200" dirty="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方案：</a:t>
              </a:r>
              <a:r>
                <a:rPr lang="zh-CN" altLang="en-US" sz="1200" dirty="0">
                  <a:latin typeface="微软雅黑" panose="020B0503020204020204" pitchFamily="34" charset="-122"/>
                  <a:ea typeface="微软雅黑" panose="020B0503020204020204" pitchFamily="34" charset="-122"/>
                </a:rPr>
                <a:t>多点部署</a:t>
              </a:r>
              <a:r>
                <a:rPr lang="en-US" altLang="zh-CN" sz="1200" dirty="0">
                  <a:latin typeface="微软雅黑" panose="020B0503020204020204" pitchFamily="34" charset="-122"/>
                  <a:ea typeface="微软雅黑" panose="020B0503020204020204" pitchFamily="34" charset="-122"/>
                </a:rPr>
                <a:t>+DCI</a:t>
              </a:r>
              <a:r>
                <a:rPr lang="zh-CN" altLang="en-US" sz="1200" dirty="0">
                  <a:latin typeface="微软雅黑" panose="020B0503020204020204" pitchFamily="34" charset="-122"/>
                  <a:ea typeface="微软雅黑" panose="020B0503020204020204" pitchFamily="34" charset="-122"/>
                </a:rPr>
                <a:t>高速互联、数据同步、分布式数据库、全球</a:t>
              </a:r>
              <a:r>
                <a:rPr lang="en-US" altLang="zh-CN" sz="1200" dirty="0">
                  <a:latin typeface="微软雅黑" panose="020B0503020204020204" pitchFamily="34" charset="-122"/>
                  <a:ea typeface="微软雅黑" panose="020B0503020204020204" pitchFamily="34" charset="-122"/>
                </a:rPr>
                <a:t>CDN</a:t>
              </a:r>
              <a:r>
                <a:rPr lang="zh-CN" altLang="en-US" sz="1200" dirty="0">
                  <a:latin typeface="微软雅黑" panose="020B0503020204020204" pitchFamily="34" charset="-122"/>
                  <a:ea typeface="微软雅黑" panose="020B0503020204020204" pitchFamily="34" charset="-122"/>
                </a:rPr>
                <a:t>加速、瞬间扩容应对大并发和流量</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案例：</a:t>
              </a:r>
              <a:r>
                <a:rPr lang="zh-CN" altLang="en-US" sz="1200" dirty="0" smtClean="0">
                  <a:latin typeface="微软雅黑" panose="020B0503020204020204" pitchFamily="34" charset="-122"/>
                  <a:ea typeface="微软雅黑" panose="020B0503020204020204" pitchFamily="34" charset="-122"/>
                </a:rPr>
                <a:t>宁东工业超市、宁东新能源充电平台</a:t>
              </a:r>
              <a:endParaRPr lang="zh-CN" altLang="en-US" sz="1200" dirty="0">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334623" y="4599269"/>
            <a:ext cx="6434805" cy="1966928"/>
            <a:chOff x="380130" y="1510951"/>
            <a:chExt cx="5976478" cy="1966928"/>
          </a:xfrm>
        </p:grpSpPr>
        <p:grpSp>
          <p:nvGrpSpPr>
            <p:cNvPr id="109" name="组合 108"/>
            <p:cNvGrpSpPr/>
            <p:nvPr/>
          </p:nvGrpSpPr>
          <p:grpSpPr>
            <a:xfrm>
              <a:off x="380130" y="1510951"/>
              <a:ext cx="5976478" cy="1966928"/>
              <a:chOff x="6223344" y="2785905"/>
              <a:chExt cx="5093812" cy="3683761"/>
            </a:xfrm>
          </p:grpSpPr>
          <p:sp>
            <p:nvSpPr>
              <p:cNvPr id="111" name="矩形 110"/>
              <p:cNvSpPr/>
              <p:nvPr/>
            </p:nvSpPr>
            <p:spPr>
              <a:xfrm>
                <a:off x="6223971" y="3100759"/>
                <a:ext cx="5093185" cy="33689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6223344" y="2785905"/>
                <a:ext cx="5078478" cy="634061"/>
              </a:xfrm>
              <a:prstGeom prst="rect">
                <a:avLst/>
              </a:prstGeom>
              <a:solidFill>
                <a:schemeClr val="bg1"/>
              </a:solid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场景三</a:t>
                </a:r>
                <a:r>
                  <a:rPr lang="zh-CN" altLang="en-US" sz="1600" b="1" dirty="0" smtClean="0">
                    <a:solidFill>
                      <a:srgbClr val="C00000"/>
                    </a:solidFill>
                    <a:latin typeface="微软雅黑" panose="020B0503020204020204" pitchFamily="34" charset="-122"/>
                    <a:ea typeface="微软雅黑" panose="020B0503020204020204" pitchFamily="34" charset="-122"/>
                  </a:rPr>
                  <a:t>：园区安全、环保等管理平台上云</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sp>
          <p:nvSpPr>
            <p:cNvPr id="110" name="文本框 109"/>
            <p:cNvSpPr txBox="1"/>
            <p:nvPr/>
          </p:nvSpPr>
          <p:spPr>
            <a:xfrm>
              <a:off x="469307" y="1853139"/>
              <a:ext cx="5887300" cy="1421928"/>
            </a:xfrm>
            <a:prstGeom prst="rect">
              <a:avLst/>
            </a:prstGeom>
            <a:noFill/>
          </p:spPr>
          <p:txBody>
            <a:bodyPr wrap="square">
              <a:spAutoFit/>
            </a:bodyPr>
            <a:lstStyle/>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客户</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园区管委会</a:t>
              </a:r>
              <a:r>
                <a:rPr lang="zh-CN" altLang="en-US" sz="1200" dirty="0" smtClean="0">
                  <a:solidFill>
                    <a:prstClr val="black"/>
                  </a:solidFill>
                  <a:latin typeface="微软雅黑" panose="020B0503020204020204" pitchFamily="34" charset="-122"/>
                  <a:ea typeface="微软雅黑" panose="020B0503020204020204" pitchFamily="34" charset="-122"/>
                </a:rPr>
                <a:t>；</a:t>
              </a:r>
              <a:endParaRPr lang="zh-CN" altLang="en-US" sz="1200" dirty="0">
                <a:solidFill>
                  <a:prstClr val="black"/>
                </a:solidFill>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痛点：</a:t>
              </a:r>
              <a:r>
                <a:rPr lang="zh-CN" altLang="en-US" sz="1200" dirty="0">
                  <a:solidFill>
                    <a:prstClr val="black"/>
                  </a:solidFill>
                  <a:latin typeface="微软雅黑" panose="020B0503020204020204" pitchFamily="34" charset="-122"/>
                  <a:ea typeface="微软雅黑" panose="020B0503020204020204" pitchFamily="34" charset="-122"/>
                </a:rPr>
                <a:t>研发设计计算需求大、数据存储需求快速增长、业务需要快速上线等；</a:t>
              </a:r>
              <a:endParaRPr lang="zh-CN" altLang="en-US" sz="1200" dirty="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产品：</a:t>
              </a:r>
              <a:r>
                <a:rPr lang="zh-CN" altLang="en-US" sz="1200" dirty="0">
                  <a:latin typeface="微软雅黑" panose="020B0503020204020204" pitchFamily="34" charset="-122"/>
                  <a:ea typeface="微软雅黑" panose="020B0503020204020204" pitchFamily="34" charset="-122"/>
                </a:rPr>
                <a:t>弹性云主机 </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裸金属服务器</a:t>
              </a:r>
              <a:r>
                <a:rPr lang="en-US" altLang="zh-CN" sz="1200" dirty="0">
                  <a:latin typeface="微软雅黑" panose="020B0503020204020204" pitchFamily="34" charset="-122"/>
                  <a:ea typeface="微软雅黑" panose="020B0503020204020204" pitchFamily="34" charset="-122"/>
                </a:rPr>
                <a:t>+ HPC</a:t>
              </a:r>
              <a:r>
                <a:rPr lang="zh-CN" altLang="en-US" sz="1200" dirty="0">
                  <a:latin typeface="微软雅黑" panose="020B0503020204020204" pitchFamily="34" charset="-122"/>
                  <a:ea typeface="微软雅黑" panose="020B0503020204020204" pitchFamily="34" charset="-122"/>
                </a:rPr>
                <a:t>服务器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对象存储服务</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云硬盘</a:t>
              </a:r>
              <a:r>
                <a:rPr lang="en-US" altLang="zh-CN" sz="1200" dirty="0" smtClean="0">
                  <a:latin typeface="微软雅黑" panose="020B0503020204020204" pitchFamily="34" charset="-122"/>
                  <a:ea typeface="微软雅黑" panose="020B0503020204020204" pitchFamily="34" charset="-122"/>
                </a:rPr>
                <a:t>+STN</a:t>
              </a:r>
              <a:r>
                <a:rPr lang="zh-CN" altLang="en-US" sz="1200" dirty="0" smtClean="0">
                  <a:latin typeface="微软雅黑" panose="020B0503020204020204" pitchFamily="34" charset="-122"/>
                  <a:ea typeface="微软雅黑" panose="020B0503020204020204" pitchFamily="34" charset="-122"/>
                </a:rPr>
                <a:t>专线、云</a:t>
              </a:r>
              <a:r>
                <a:rPr lang="zh-CN" altLang="en-US" sz="1200" dirty="0">
                  <a:latin typeface="微软雅黑" panose="020B0503020204020204" pitchFamily="34" charset="-122"/>
                  <a:ea typeface="微软雅黑" panose="020B0503020204020204" pitchFamily="34" charset="-122"/>
                </a:rPr>
                <a:t>安全服务；</a:t>
              </a:r>
              <a:endParaRPr lang="en-US" altLang="zh-CN" sz="1200" dirty="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方案：</a:t>
              </a:r>
              <a:r>
                <a:rPr lang="zh-CN" altLang="en-US" sz="1200" dirty="0">
                  <a:latin typeface="微软雅黑" panose="020B0503020204020204" pitchFamily="34" charset="-122"/>
                  <a:ea typeface="微软雅黑" panose="020B0503020204020204" pitchFamily="34" charset="-122"/>
                </a:rPr>
                <a:t>云网融合专线能力</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混合云解决方案</a:t>
              </a:r>
              <a:r>
                <a:rPr lang="en-US" altLang="zh-CN" sz="1200" dirty="0">
                  <a:latin typeface="微软雅黑" panose="020B0503020204020204" pitchFamily="34" charset="-122"/>
                  <a:ea typeface="微软雅黑" panose="020B0503020204020204" pitchFamily="34" charset="-122"/>
                </a:rPr>
                <a:t>+HPC/GPU</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案例</a:t>
              </a:r>
              <a:r>
                <a:rPr lang="zh-CN" altLang="en-US" sz="1200" b="1" dirty="0" smtClean="0">
                  <a:solidFill>
                    <a:srgbClr val="C0000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宁东能源化工基地重大安全风险防控</a:t>
              </a:r>
              <a:r>
                <a:rPr lang="zh-CN" altLang="en-US" sz="1200" dirty="0" smtClean="0">
                  <a:latin typeface="微软雅黑" panose="020B0503020204020204" pitchFamily="34" charset="-122"/>
                  <a:ea typeface="微软雅黑" panose="020B0503020204020204" pitchFamily="34" charset="-122"/>
                </a:rPr>
                <a:t>项目、园区封闭化管理项目</a:t>
              </a:r>
              <a:endParaRPr lang="zh-CN" altLang="en-US" sz="120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标题 1"/>
          <p:cNvSpPr txBox="1"/>
          <p:nvPr/>
        </p:nvSpPr>
        <p:spPr>
          <a:xfrm>
            <a:off x="324678" y="230982"/>
            <a:ext cx="10515600" cy="469900"/>
          </a:xfrm>
          <a:prstGeom prst="rect">
            <a:avLst/>
          </a:prstGeom>
        </p:spPr>
        <p:txBody>
          <a:bodyPr vert="horz" lIns="68559" tIns="34280" rIns="68559" bIns="34280" rtlCol="0" anchor="ctr">
            <a:noAutofit/>
          </a:bodyPr>
          <a:lstStyle>
            <a:lvl1pPr defTabSz="1218565">
              <a:spcBef>
                <a:spcPct val="0"/>
              </a:spcBef>
              <a:buNone/>
              <a:defRPr lang="zh-CN" altLang="en-US" sz="2400" b="1" dirty="0">
                <a:solidFill>
                  <a:srgbClr val="C00000"/>
                </a:solidFill>
                <a:latin typeface="华文细黑" panose="02010600040101010101" pitchFamily="2" charset="-122"/>
                <a:ea typeface="华文细黑" panose="02010600040101010101" pitchFamily="2" charset="-122"/>
                <a:cs typeface="+mj-cs"/>
              </a:defRPr>
            </a:lvl1pPr>
          </a:lstStyle>
          <a:p>
            <a:r>
              <a:rPr lang="zh-CN" altLang="en-US" dirty="0" smtClean="0">
                <a:latin typeface="Arial" panose="020B0604020202020204" pitchFamily="34" charset="0"/>
                <a:ea typeface="微软雅黑" panose="020B0503020204020204" pitchFamily="34" charset="-122"/>
                <a:sym typeface="Arial" panose="020B0604020202020204" pitchFamily="34" charset="0"/>
              </a:rPr>
              <a:t>重点行业</a:t>
            </a:r>
            <a:r>
              <a:rPr lang="en-US" altLang="zh-CN" dirty="0" smtClean="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卫健：以分布式云为杠杆，实现场景化规模发展</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438467" y="1521639"/>
            <a:ext cx="7127875" cy="170370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38467" y="1543319"/>
            <a:ext cx="7193915" cy="1706880"/>
          </a:xfrm>
          <a:prstGeom prst="rect">
            <a:avLst/>
          </a:prstGeom>
          <a:noFill/>
        </p:spPr>
        <p:txBody>
          <a:bodyPr wrap="square" rtlCol="0">
            <a:spAutoFit/>
          </a:bodyPr>
          <a:lstStyle/>
          <a:p>
            <a:pPr>
              <a:lnSpc>
                <a:spcPct val="125000"/>
              </a:lnSpc>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客户</a:t>
            </a:r>
            <a:r>
              <a:rPr lang="zh-CN" altLang="en-US"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二三</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级医院</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痛点：</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评审评级要求高；</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数据敏感、业务网络延时要求高；</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传统</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IT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架构亟需替换。</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pPr>
            <a:r>
              <a:rPr lang="zh-CN" altLang="en-US"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产品：</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云主机、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负载均衡</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、云专线、</a:t>
            </a:r>
            <a:r>
              <a:rPr lang="en-US" altLang="zh-CN" sz="1400" dirty="0" smtClean="0">
                <a:latin typeface="微软雅黑" panose="020B0503020204020204" pitchFamily="34" charset="-122"/>
                <a:ea typeface="微软雅黑" panose="020B0503020204020204" pitchFamily="34" charset="-122"/>
                <a:cs typeface="微软雅黑" panose="020B0503020204020204" pitchFamily="34" charset="-122"/>
              </a:rPr>
              <a:t>GPU</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云主机、云</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安全</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方案</a:t>
            </a:r>
            <a:r>
              <a:rPr lang="zh-CN" altLang="en-US"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混合云部署</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，开通云专线，将医院内网和宁东云打通，提供低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时延接入</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25000"/>
              </a:lnSpc>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案例</a:t>
            </a:r>
            <a:r>
              <a:rPr lang="zh-CN" altLang="en-US"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宁东</a:t>
            </a:r>
            <a:r>
              <a:rPr lang="zh-CN" altLang="en-US" sz="1400" dirty="0" smtClean="0">
                <a:latin typeface="微软雅黑" panose="020B0503020204020204" pitchFamily="34" charset="-122"/>
                <a:ea typeface="微软雅黑" panose="020B0503020204020204" pitchFamily="34" charset="-122"/>
                <a:cs typeface="微软雅黑" panose="020B0503020204020204" pitchFamily="34" charset="-122"/>
              </a:rPr>
              <a:t>医院</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、互联网医院</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矩形 33"/>
          <p:cNvSpPr/>
          <p:nvPr/>
        </p:nvSpPr>
        <p:spPr>
          <a:xfrm>
            <a:off x="493395" y="2985135"/>
            <a:ext cx="6526530" cy="1685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769553" y="1344930"/>
            <a:ext cx="2531745" cy="376265"/>
          </a:xfrm>
          <a:prstGeom prst="roundRect">
            <a:avLst/>
          </a:prstGeom>
          <a:solidFill>
            <a:schemeClr val="bg1"/>
          </a:solidFill>
        </p:spPr>
        <p:txBody>
          <a:bodyPr wrap="square" rtlCol="0" anchor="t">
            <a:spAutoFit/>
          </a:bodyPr>
          <a:lstStyle/>
          <a:p>
            <a:pPr lvl="0" algn="ctr" defTabSz="570865">
              <a:spcBef>
                <a:spcPts val="0"/>
              </a:spcBef>
              <a:spcAft>
                <a:spcPts val="0"/>
              </a:spcAft>
              <a:buClrTx/>
              <a:buSzTx/>
              <a:buFontTx/>
              <a:defRPr/>
            </a:pPr>
            <a:r>
              <a:rPr lang="zh-CN" altLang="en-US" sz="1600" b="1" dirty="0">
                <a:solidFill>
                  <a:srgbClr val="C00000"/>
                </a:solidFill>
                <a:latin typeface="微软雅黑" panose="020B0503020204020204" pitchFamily="34" charset="-122"/>
                <a:ea typeface="微软雅黑" panose="020B0503020204020204" pitchFamily="34" charset="-122"/>
                <a:sym typeface="+mn-ea"/>
              </a:rPr>
              <a:t>场景一：全院系统上云</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41" name="矩形 40"/>
          <p:cNvSpPr/>
          <p:nvPr/>
        </p:nvSpPr>
        <p:spPr>
          <a:xfrm>
            <a:off x="7684135" y="1525270"/>
            <a:ext cx="4140200" cy="5135880"/>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845443" y="1735040"/>
            <a:ext cx="3774914" cy="1323439"/>
          </a:xfrm>
          <a:prstGeom prst="rect">
            <a:avLst/>
          </a:prstGeom>
          <a:noFill/>
        </p:spPr>
        <p:txBody>
          <a:bodyPr wrap="square" rtlCol="0">
            <a:spAutoFit/>
          </a:bodyPr>
          <a:lstStyle/>
          <a:p>
            <a:pPr>
              <a:lnSpc>
                <a:spcPct val="125000"/>
              </a:lnSpc>
            </a:pPr>
            <a:r>
              <a:rPr lang="zh-CN" altLang="en-US" sz="1600" b="1" dirty="0">
                <a:solidFill>
                  <a:srgbClr val="C00000"/>
                </a:solidFill>
                <a:latin typeface="微软雅黑" panose="020B0503020204020204" pitchFamily="34" charset="-122"/>
                <a:ea typeface="微软雅黑" panose="020B0503020204020204" pitchFamily="34" charset="-122"/>
              </a:rPr>
              <a:t>方案优势：</a:t>
            </a:r>
            <a:endParaRPr lang="en-US" altLang="zh-CN" sz="1600" b="1" dirty="0">
              <a:solidFill>
                <a:srgbClr val="C00000"/>
              </a:solidFill>
              <a:latin typeface="微软雅黑" panose="020B0503020204020204" pitchFamily="34" charset="-122"/>
              <a:ea typeface="微软雅黑" panose="020B0503020204020204" pitchFamily="34" charset="-122"/>
            </a:endParaRPr>
          </a:p>
          <a:p>
            <a:pPr defTabSz="913765">
              <a:lnSpc>
                <a:spcPct val="125000"/>
              </a:lnSpc>
            </a:pPr>
            <a:endParaRPr lang="en-US" altLang="zh-CN" sz="1600" b="1" dirty="0">
              <a:solidFill>
                <a:srgbClr val="C00000"/>
              </a:solidFill>
              <a:latin typeface="微软雅黑" panose="020B0503020204020204" pitchFamily="34" charset="-122"/>
              <a:ea typeface="微软雅黑" panose="020B0503020204020204" pitchFamily="34" charset="-122"/>
            </a:endParaRPr>
          </a:p>
          <a:p>
            <a:pPr defTabSz="913765">
              <a:lnSpc>
                <a:spcPct val="125000"/>
              </a:lnSpc>
            </a:pPr>
            <a:endParaRPr lang="en-US" altLang="zh-CN" sz="1600" b="1" dirty="0">
              <a:solidFill>
                <a:srgbClr val="C00000"/>
              </a:solidFill>
              <a:latin typeface="微软雅黑" panose="020B0503020204020204" pitchFamily="34" charset="-122"/>
              <a:ea typeface="微软雅黑" panose="020B0503020204020204" pitchFamily="34" charset="-122"/>
            </a:endParaRPr>
          </a:p>
          <a:p>
            <a:pPr defTabSz="913765">
              <a:lnSpc>
                <a:spcPct val="125000"/>
              </a:lnSpc>
            </a:pPr>
            <a:endParaRPr lang="en-US" altLang="zh-CN" sz="1600" b="1" dirty="0">
              <a:solidFill>
                <a:srgbClr val="C00000"/>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123278" y="1345878"/>
            <a:ext cx="3384000" cy="378023"/>
          </a:xfrm>
          <a:prstGeom prst="roundRect">
            <a:avLst/>
          </a:prstGeom>
          <a:solidFill>
            <a:schemeClr val="bg1"/>
          </a:solidFill>
        </p:spPr>
        <p:txBody>
          <a:bodyPr wrap="square" rtlCol="0" anchor="t">
            <a:spAutoFit/>
          </a:bodyPr>
          <a:lstStyle/>
          <a:p>
            <a:pPr lvl="0" algn="ctr" defTabSz="570865">
              <a:spcBef>
                <a:spcPts val="0"/>
              </a:spcBef>
              <a:spcAft>
                <a:spcPts val="0"/>
              </a:spcAft>
              <a:buClrTx/>
              <a:buSzTx/>
              <a:buFontTx/>
              <a:defRPr/>
            </a:pPr>
            <a:r>
              <a:rPr lang="zh-CN" altLang="en-US" sz="1600" b="1" dirty="0">
                <a:solidFill>
                  <a:srgbClr val="C00000"/>
                </a:solidFill>
                <a:latin typeface="微软雅黑" panose="020B0503020204020204" pitchFamily="34" charset="-122"/>
                <a:ea typeface="微软雅黑" panose="020B0503020204020204" pitchFamily="34" charset="-122"/>
                <a:sym typeface="+mn-ea"/>
              </a:rPr>
              <a:t>全院上云场景</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：宁东医院上云</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pic>
        <p:nvPicPr>
          <p:cNvPr id="44" name="图片 43"/>
          <p:cNvPicPr>
            <a:picLocks noChangeAspect="1"/>
          </p:cNvPicPr>
          <p:nvPr/>
        </p:nvPicPr>
        <p:blipFill>
          <a:blip r:embed="rId1"/>
          <a:stretch>
            <a:fillRect/>
          </a:stretch>
        </p:blipFill>
        <p:spPr>
          <a:xfrm>
            <a:off x="8002152" y="4710355"/>
            <a:ext cx="3588866" cy="1849764"/>
          </a:xfrm>
          <a:prstGeom prst="rect">
            <a:avLst/>
          </a:prstGeom>
        </p:spPr>
      </p:pic>
      <p:sp>
        <p:nvSpPr>
          <p:cNvPr id="45" name="矩形 44"/>
          <p:cNvSpPr/>
          <p:nvPr/>
        </p:nvSpPr>
        <p:spPr>
          <a:xfrm>
            <a:off x="7864447" y="2832279"/>
            <a:ext cx="3901662" cy="1745615"/>
          </a:xfrm>
          <a:prstGeom prst="rect">
            <a:avLst/>
          </a:prstGeom>
        </p:spPr>
        <p:txBody>
          <a:bodyPr wrap="square">
            <a:spAutoFit/>
          </a:bodyPr>
          <a:lstStyle/>
          <a:p>
            <a:pPr defTabSz="913765">
              <a:lnSpc>
                <a:spcPct val="125000"/>
              </a:lnSpc>
            </a:pP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价值：</a:t>
            </a:r>
            <a:endPar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defTabSz="913765">
              <a:lnSpc>
                <a:spcPct val="125000"/>
              </a:lnSpc>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项目</a:t>
            </a:r>
            <a:r>
              <a:rPr lang="zh-CN" altLang="en-US"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总收入</a:t>
            </a:r>
            <a:r>
              <a:rPr lang="en-US" altLang="zh-CN"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56+</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万，云网收入</a:t>
            </a:r>
            <a:r>
              <a:rPr lang="en-US" altLang="zh-CN" sz="14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万</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defTabSz="913765">
              <a:lnSpc>
                <a:spcPct val="125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超低延时专网入云，共享信息平台，</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改善医患流程体验</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defTabSz="913765">
              <a:lnSpc>
                <a:spcPct val="125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业务上线快，减轻运维压力，提升医疗卫生业务能力，</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快速提供惠民服务</a:t>
            </a:r>
            <a:endPar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7" name="组合 46"/>
          <p:cNvGrpSpPr/>
          <p:nvPr/>
        </p:nvGrpSpPr>
        <p:grpSpPr>
          <a:xfrm>
            <a:off x="7937500" y="2124912"/>
            <a:ext cx="3767312" cy="757823"/>
            <a:chOff x="8182722" y="1932325"/>
            <a:chExt cx="3416800" cy="757823"/>
          </a:xfrm>
        </p:grpSpPr>
        <p:sp>
          <p:nvSpPr>
            <p:cNvPr id="48" name="矩形 47"/>
            <p:cNvSpPr/>
            <p:nvPr/>
          </p:nvSpPr>
          <p:spPr>
            <a:xfrm>
              <a:off x="9333122" y="1932325"/>
              <a:ext cx="1116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AI</a:t>
              </a:r>
              <a:r>
                <a:rPr lang="zh-CN" altLang="en-US" sz="1200" b="1" dirty="0">
                  <a:solidFill>
                    <a:schemeClr val="bg1"/>
                  </a:solidFill>
                  <a:latin typeface="微软雅黑" panose="020B0503020204020204" pitchFamily="34" charset="-122"/>
                  <a:ea typeface="微软雅黑" panose="020B0503020204020204" pitchFamily="34" charset="-122"/>
                </a:rPr>
                <a:t>算力</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10483522" y="1934155"/>
              <a:ext cx="1116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低时延访问</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9333122" y="2330148"/>
              <a:ext cx="1116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低成本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10483522" y="2330148"/>
              <a:ext cx="1116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高业务稳定性</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8182722" y="1932325"/>
              <a:ext cx="1116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云边协同</a:t>
              </a:r>
              <a:r>
                <a:rPr lang="en-US" altLang="zh-CN" sz="1200" b="1" dirty="0">
                  <a:solidFill>
                    <a:schemeClr val="bg1"/>
                  </a:solidFill>
                  <a:latin typeface="微软雅黑" panose="020B0503020204020204" pitchFamily="34" charset="-122"/>
                  <a:ea typeface="微软雅黑" panose="020B0503020204020204" pitchFamily="34" charset="-122"/>
                </a:rPr>
                <a:t>ACS+ECX</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8182722" y="2330148"/>
              <a:ext cx="1116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数据本地化</a:t>
              </a:r>
              <a:r>
                <a:rPr lang="en-US" altLang="zh-CN" sz="1200" b="1" dirty="0" err="1">
                  <a:solidFill>
                    <a:schemeClr val="bg1"/>
                  </a:solidFill>
                  <a:latin typeface="微软雅黑" panose="020B0503020204020204" pitchFamily="34" charset="-122"/>
                  <a:ea typeface="微软雅黑" panose="020B0503020204020204" pitchFamily="34" charset="-122"/>
                </a:rPr>
                <a:t>iStack</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pic>
        <p:nvPicPr>
          <p:cNvPr id="1026" name="Picture 2" descr="E:\WeChat\wechat file\WeChat Files\xxmm346112265\FileStorage\Temp\28985fc89a9bee4314ad9e4386252a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467" y="3439821"/>
            <a:ext cx="3777298" cy="28329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830" y="3438551"/>
            <a:ext cx="3748511" cy="283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602147" y="2714645"/>
            <a:ext cx="2285604" cy="1524040"/>
          </a:xfrm>
          <a:prstGeom prst="rect">
            <a:avLst/>
          </a:prstGeom>
        </p:spPr>
      </p:pic>
      <p:pic>
        <p:nvPicPr>
          <p:cNvPr id="3" name="图片 2"/>
          <p:cNvPicPr>
            <a:picLocks noChangeAspect="1"/>
          </p:cNvPicPr>
          <p:nvPr/>
        </p:nvPicPr>
        <p:blipFill rotWithShape="1">
          <a:blip r:embed="rId2" cstate="screen"/>
          <a:srcRect/>
          <a:stretch>
            <a:fillRect/>
          </a:stretch>
        </p:blipFill>
        <p:spPr>
          <a:xfrm>
            <a:off x="9069395" y="2714645"/>
            <a:ext cx="2286061" cy="1524040"/>
          </a:xfrm>
          <a:prstGeom prst="rect">
            <a:avLst/>
          </a:prstGeom>
        </p:spPr>
      </p:pic>
      <p:pic>
        <p:nvPicPr>
          <p:cNvPr id="4" name="图片 3"/>
          <p:cNvPicPr>
            <a:picLocks noChangeAspect="1"/>
          </p:cNvPicPr>
          <p:nvPr/>
        </p:nvPicPr>
        <p:blipFill rotWithShape="1">
          <a:blip r:embed="rId3" cstate="screen"/>
          <a:srcRect/>
          <a:stretch>
            <a:fillRect/>
          </a:stretch>
        </p:blipFill>
        <p:spPr>
          <a:xfrm>
            <a:off x="6241237" y="2714645"/>
            <a:ext cx="2292480" cy="1524040"/>
          </a:xfrm>
          <a:prstGeom prst="rect">
            <a:avLst/>
          </a:prstGeom>
        </p:spPr>
      </p:pic>
      <p:pic>
        <p:nvPicPr>
          <p:cNvPr id="5" name="图片 4"/>
          <p:cNvPicPr>
            <a:picLocks noChangeAspect="1"/>
          </p:cNvPicPr>
          <p:nvPr/>
        </p:nvPicPr>
        <p:blipFill rotWithShape="1">
          <a:blip r:embed="rId4" cstate="screen"/>
          <a:srcRect/>
          <a:stretch>
            <a:fillRect/>
          </a:stretch>
        </p:blipFill>
        <p:spPr>
          <a:xfrm>
            <a:off x="3532268" y="2714645"/>
            <a:ext cx="2286517" cy="1524040"/>
          </a:xfrm>
          <a:prstGeom prst="rect">
            <a:avLst/>
          </a:prstGeom>
        </p:spPr>
      </p:pic>
      <p:grpSp>
        <p:nvGrpSpPr>
          <p:cNvPr id="6" name="组合 5"/>
          <p:cNvGrpSpPr/>
          <p:nvPr/>
        </p:nvGrpSpPr>
        <p:grpSpPr>
          <a:xfrm>
            <a:off x="441960" y="1385570"/>
            <a:ext cx="11038205" cy="1452245"/>
            <a:chOff x="913" y="5399"/>
            <a:chExt cx="17383" cy="2287"/>
          </a:xfrm>
        </p:grpSpPr>
        <p:grpSp>
          <p:nvGrpSpPr>
            <p:cNvPr id="7" name="组合 6"/>
            <p:cNvGrpSpPr/>
            <p:nvPr/>
          </p:nvGrpSpPr>
          <p:grpSpPr>
            <a:xfrm>
              <a:off x="1151" y="5748"/>
              <a:ext cx="16879" cy="1938"/>
              <a:chOff x="2042124" y="5481534"/>
              <a:chExt cx="19591519" cy="2325538"/>
            </a:xfrm>
          </p:grpSpPr>
          <p:sp>
            <p:nvSpPr>
              <p:cNvPr id="16" name="Rectangle 11"/>
              <p:cNvSpPr>
                <a:spLocks noChangeArrowheads="1"/>
              </p:cNvSpPr>
              <p:nvPr/>
            </p:nvSpPr>
            <p:spPr bwMode="auto">
              <a:xfrm>
                <a:off x="2042124" y="5713730"/>
                <a:ext cx="4692725" cy="20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fontAlgn="auto">
                  <a:lnSpc>
                    <a:spcPct val="100000"/>
                  </a:lnSpc>
                  <a:buClr>
                    <a:srgbClr val="0B87D6"/>
                  </a:buClr>
                  <a:buFont typeface="Wingdings" panose="05000000000000000000" charset="0"/>
                  <a:buNone/>
                </a:pPr>
                <a:r>
                  <a:rPr lang="zh-CN" altLang="en-US" sz="1600" dirty="0">
                    <a:solidFill>
                      <a:schemeClr val="tx1">
                        <a:lumMod val="75000"/>
                        <a:lumOff val="25000"/>
                      </a:schemeClr>
                    </a:solidFill>
                    <a:latin typeface="+mj-ea"/>
                    <a:ea typeface="+mj-ea"/>
                    <a:cs typeface="+mj-ea"/>
                    <a:sym typeface="+mn-ea"/>
                  </a:rPr>
                  <a:t>云主机计算资源使用率高；服务器主机通常CPU使用率10%，资源浪费严重。</a:t>
                </a:r>
                <a:endParaRPr lang="zh-CN" altLang="en-US" sz="1600" dirty="0">
                  <a:solidFill>
                    <a:schemeClr val="tx1">
                      <a:lumMod val="75000"/>
                      <a:lumOff val="25000"/>
                    </a:schemeClr>
                  </a:solidFill>
                  <a:latin typeface="+mj-ea"/>
                  <a:ea typeface="+mj-ea"/>
                  <a:cs typeface="+mj-ea"/>
                </a:endParaRPr>
              </a:p>
              <a:p>
                <a:pPr indent="0" fontAlgn="auto">
                  <a:lnSpc>
                    <a:spcPct val="150000"/>
                  </a:lnSpc>
                  <a:buClr>
                    <a:srgbClr val="0B87D6"/>
                  </a:buClr>
                  <a:buFont typeface="Wingdings" panose="05000000000000000000" charset="0"/>
                  <a:buNone/>
                </a:pPr>
                <a:endParaRPr lang="zh-CN" altLang="en-US" sz="1600" dirty="0">
                  <a:solidFill>
                    <a:schemeClr val="tx1">
                      <a:lumMod val="75000"/>
                      <a:lumOff val="25000"/>
                    </a:schemeClr>
                  </a:solidFill>
                  <a:latin typeface="+mj-ea"/>
                  <a:ea typeface="+mj-ea"/>
                  <a:cs typeface="Arial" panose="020B0604020202020204" pitchFamily="34" charset="0"/>
                  <a:sym typeface="+mn-ea"/>
                </a:endParaRPr>
              </a:p>
            </p:txBody>
          </p:sp>
          <p:sp>
            <p:nvSpPr>
              <p:cNvPr id="17" name="Rectangle 15"/>
              <p:cNvSpPr>
                <a:spLocks noChangeArrowheads="1"/>
              </p:cNvSpPr>
              <p:nvPr/>
            </p:nvSpPr>
            <p:spPr bwMode="auto">
              <a:xfrm>
                <a:off x="17388949" y="5481534"/>
                <a:ext cx="4244694" cy="18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fontAlgn="auto">
                  <a:lnSpc>
                    <a:spcPct val="100000"/>
                  </a:lnSpc>
                  <a:buClr>
                    <a:srgbClr val="0B87D6"/>
                  </a:buClr>
                  <a:buFont typeface="Wingdings" panose="05000000000000000000" charset="0"/>
                  <a:buNone/>
                </a:pPr>
                <a:r>
                  <a:rPr lang="zh-CN" altLang="en-US" sz="1600" dirty="0">
                    <a:solidFill>
                      <a:schemeClr val="tx1">
                        <a:lumMod val="75000"/>
                        <a:lumOff val="25000"/>
                      </a:schemeClr>
                    </a:solidFill>
                    <a:latin typeface="+mj-ea"/>
                    <a:ea typeface="+mj-ea"/>
                    <a:sym typeface="+mn-ea"/>
                  </a:rPr>
                  <a:t>云主机无需运维；硬件服务器部件故障运维、安全防护、监管合规审查，需要投入大量人力、物力。</a:t>
                </a:r>
                <a:endParaRPr lang="zh-CN" altLang="en-US" sz="1600" dirty="0">
                  <a:solidFill>
                    <a:schemeClr val="tx1">
                      <a:lumMod val="75000"/>
                      <a:lumOff val="25000"/>
                    </a:schemeClr>
                  </a:solidFill>
                  <a:latin typeface="+mj-ea"/>
                  <a:ea typeface="+mj-ea"/>
                  <a:cs typeface="Arial" panose="020B0604020202020204" pitchFamily="34" charset="0"/>
                  <a:sym typeface="+mn-ea"/>
                </a:endParaRPr>
              </a:p>
            </p:txBody>
          </p:sp>
          <p:sp>
            <p:nvSpPr>
              <p:cNvPr id="18" name="Rectangle 19"/>
              <p:cNvSpPr>
                <a:spLocks noChangeArrowheads="1"/>
              </p:cNvSpPr>
              <p:nvPr/>
            </p:nvSpPr>
            <p:spPr bwMode="auto">
              <a:xfrm>
                <a:off x="12327120" y="5481534"/>
                <a:ext cx="4542995" cy="23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fontAlgn="auto">
                  <a:lnSpc>
                    <a:spcPct val="100000"/>
                  </a:lnSpc>
                  <a:buClr>
                    <a:srgbClr val="0B87D6"/>
                  </a:buClr>
                  <a:buFont typeface="Wingdings" panose="05000000000000000000" charset="0"/>
                  <a:buNone/>
                </a:pPr>
                <a:r>
                  <a:rPr lang="zh-CN" altLang="en-US" sz="1600" dirty="0">
                    <a:solidFill>
                      <a:schemeClr val="tx1">
                        <a:lumMod val="75000"/>
                        <a:lumOff val="25000"/>
                      </a:schemeClr>
                    </a:solidFill>
                    <a:latin typeface="+mj-ea"/>
                    <a:ea typeface="+mj-ea"/>
                    <a:sym typeface="+mn-ea"/>
                  </a:rPr>
                  <a:t>云主机即买即用；硬件服务器采购经过项目立项、预算申请、招投标、实施验收流程长。</a:t>
                </a:r>
                <a:endParaRPr lang="zh-CN" altLang="en-US" sz="1600" dirty="0">
                  <a:solidFill>
                    <a:schemeClr val="tx1">
                      <a:lumMod val="75000"/>
                      <a:lumOff val="25000"/>
                    </a:schemeClr>
                  </a:solidFill>
                  <a:latin typeface="+mj-ea"/>
                  <a:ea typeface="+mj-ea"/>
                  <a:sym typeface="+mn-ea"/>
                </a:endParaRPr>
              </a:p>
              <a:p>
                <a:pPr indent="0" fontAlgn="auto">
                  <a:lnSpc>
                    <a:spcPct val="100000"/>
                  </a:lnSpc>
                  <a:buClr>
                    <a:srgbClr val="0B87D6"/>
                  </a:buClr>
                  <a:buFont typeface="Wingdings" panose="05000000000000000000" charset="0"/>
                  <a:buNone/>
                </a:pPr>
                <a:endParaRPr lang="zh-CN" altLang="en-US" sz="1600" dirty="0">
                  <a:solidFill>
                    <a:schemeClr val="tx1">
                      <a:lumMod val="75000"/>
                      <a:lumOff val="25000"/>
                    </a:schemeClr>
                  </a:solidFill>
                  <a:latin typeface="+mj-ea"/>
                  <a:ea typeface="+mj-ea"/>
                  <a:cs typeface="Arial" panose="020B0604020202020204" pitchFamily="34" charset="0"/>
                  <a:sym typeface="+mn-ea"/>
                </a:endParaRPr>
              </a:p>
            </p:txBody>
          </p:sp>
          <p:sp>
            <p:nvSpPr>
              <p:cNvPr id="19" name="Rectangle 23"/>
              <p:cNvSpPr>
                <a:spLocks noChangeArrowheads="1"/>
              </p:cNvSpPr>
              <p:nvPr/>
            </p:nvSpPr>
            <p:spPr bwMode="auto">
              <a:xfrm>
                <a:off x="7504552" y="5713729"/>
                <a:ext cx="4039093" cy="13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fontAlgn="auto">
                  <a:lnSpc>
                    <a:spcPct val="100000"/>
                  </a:lnSpc>
                  <a:buClr>
                    <a:srgbClr val="0B87D6"/>
                  </a:buClr>
                  <a:buFont typeface="Wingdings" panose="05000000000000000000" charset="0"/>
                  <a:buNone/>
                </a:pPr>
                <a:r>
                  <a:rPr lang="zh-CN" altLang="en-US" sz="1600" dirty="0">
                    <a:solidFill>
                      <a:schemeClr val="tx1">
                        <a:lumMod val="75000"/>
                        <a:lumOff val="25000"/>
                      </a:schemeClr>
                    </a:solidFill>
                    <a:latin typeface="+mj-ea"/>
                    <a:ea typeface="+mj-ea"/>
                    <a:sym typeface="+mn-ea"/>
                  </a:rPr>
                  <a:t>云主机按量计费；硬件服务器成本昂贵，企业相关预算有限。</a:t>
                </a:r>
                <a:endParaRPr lang="zh-CN" altLang="en-US" sz="1600" dirty="0">
                  <a:solidFill>
                    <a:schemeClr val="tx1">
                      <a:lumMod val="75000"/>
                      <a:lumOff val="25000"/>
                    </a:schemeClr>
                  </a:solidFill>
                  <a:latin typeface="+mj-ea"/>
                  <a:ea typeface="+mj-ea"/>
                  <a:cs typeface="Arial" panose="020B0604020202020204" pitchFamily="34" charset="0"/>
                  <a:sym typeface="+mn-ea"/>
                </a:endParaRPr>
              </a:p>
            </p:txBody>
          </p:sp>
        </p:grpSp>
        <p:sp>
          <p:nvSpPr>
            <p:cNvPr id="9" name="Freeform 5"/>
            <p:cNvSpPr/>
            <p:nvPr/>
          </p:nvSpPr>
          <p:spPr bwMode="auto">
            <a:xfrm>
              <a:off x="14183" y="5422"/>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10" name="Freeform 5"/>
            <p:cNvSpPr/>
            <p:nvPr/>
          </p:nvSpPr>
          <p:spPr bwMode="auto">
            <a:xfrm>
              <a:off x="5428" y="5399"/>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11" name="Freeform 5"/>
            <p:cNvSpPr/>
            <p:nvPr/>
          </p:nvSpPr>
          <p:spPr bwMode="auto">
            <a:xfrm>
              <a:off x="913" y="5399"/>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12" name="Freeform 5"/>
            <p:cNvSpPr/>
            <p:nvPr/>
          </p:nvSpPr>
          <p:spPr bwMode="auto">
            <a:xfrm>
              <a:off x="9787" y="5406"/>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grpSp>
      <p:grpSp>
        <p:nvGrpSpPr>
          <p:cNvPr id="20" name="组合 19"/>
          <p:cNvGrpSpPr/>
          <p:nvPr/>
        </p:nvGrpSpPr>
        <p:grpSpPr>
          <a:xfrm rot="10800000">
            <a:off x="526415" y="4224020"/>
            <a:ext cx="11045825" cy="1412240"/>
            <a:chOff x="913" y="5399"/>
            <a:chExt cx="17395" cy="2224"/>
          </a:xfrm>
        </p:grpSpPr>
        <p:grpSp>
          <p:nvGrpSpPr>
            <p:cNvPr id="21" name="组合 20"/>
            <p:cNvGrpSpPr/>
            <p:nvPr/>
          </p:nvGrpSpPr>
          <p:grpSpPr>
            <a:xfrm>
              <a:off x="1116" y="5731"/>
              <a:ext cx="16914" cy="1551"/>
              <a:chOff x="2001499" y="5461735"/>
              <a:chExt cx="19632144" cy="1861152"/>
            </a:xfrm>
          </p:grpSpPr>
          <p:sp>
            <p:nvSpPr>
              <p:cNvPr id="30" name="Rectangle 11"/>
              <p:cNvSpPr>
                <a:spLocks noChangeArrowheads="1"/>
              </p:cNvSpPr>
              <p:nvPr/>
            </p:nvSpPr>
            <p:spPr bwMode="auto">
              <a:xfrm rot="10800000">
                <a:off x="2001499" y="5843328"/>
                <a:ext cx="4301568" cy="139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fontAlgn="auto">
                  <a:lnSpc>
                    <a:spcPct val="100000"/>
                  </a:lnSpc>
                  <a:buClr>
                    <a:srgbClr val="0B87D6"/>
                  </a:buClr>
                  <a:buFont typeface="Wingdings" panose="05000000000000000000" charset="0"/>
                  <a:buNone/>
                </a:pPr>
                <a:r>
                  <a:rPr lang="zh-CN" altLang="en-US" sz="1600" dirty="0">
                    <a:solidFill>
                      <a:schemeClr val="tx1">
                        <a:lumMod val="75000"/>
                        <a:lumOff val="25000"/>
                      </a:schemeClr>
                    </a:solidFill>
                    <a:latin typeface="+mj-ea"/>
                    <a:ea typeface="+mj-ea"/>
                    <a:cs typeface="+mj-ea"/>
                    <a:sym typeface="+mn-ea"/>
                  </a:rPr>
                  <a:t>云主机支持最大挂载22块云硬盘，多种性能按需选用。</a:t>
                </a:r>
                <a:endParaRPr lang="zh-CN" altLang="en-US" sz="1600" dirty="0">
                  <a:solidFill>
                    <a:schemeClr val="tx1">
                      <a:lumMod val="75000"/>
                      <a:lumOff val="25000"/>
                    </a:schemeClr>
                  </a:solidFill>
                  <a:latin typeface="+mj-ea"/>
                  <a:ea typeface="+mj-ea"/>
                  <a:cs typeface="+mj-ea"/>
                  <a:sym typeface="+mn-ea"/>
                </a:endParaRPr>
              </a:p>
            </p:txBody>
          </p:sp>
          <p:sp>
            <p:nvSpPr>
              <p:cNvPr id="31" name="Rectangle 15"/>
              <p:cNvSpPr>
                <a:spLocks noChangeArrowheads="1"/>
              </p:cNvSpPr>
              <p:nvPr/>
            </p:nvSpPr>
            <p:spPr bwMode="auto">
              <a:xfrm rot="10800000">
                <a:off x="17388949" y="5713729"/>
                <a:ext cx="4244694" cy="139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fontAlgn="auto">
                  <a:lnSpc>
                    <a:spcPct val="100000"/>
                  </a:lnSpc>
                  <a:buClr>
                    <a:srgbClr val="0B87D6"/>
                  </a:buClr>
                  <a:buFont typeface="Wingdings" panose="05000000000000000000" charset="0"/>
                  <a:buNone/>
                </a:pPr>
                <a:r>
                  <a:rPr lang="zh-CN" altLang="en-US" sz="1600" dirty="0">
                    <a:solidFill>
                      <a:schemeClr val="tx1">
                        <a:lumMod val="75000"/>
                        <a:lumOff val="25000"/>
                      </a:schemeClr>
                    </a:solidFill>
                    <a:latin typeface="+mj-ea"/>
                    <a:ea typeface="+mj-ea"/>
                    <a:sym typeface="+mn-ea"/>
                  </a:rPr>
                  <a:t>云主机的所有操作在控制台可轻松查看并使用，操作指引与说明简洁易懂。</a:t>
                </a:r>
                <a:endParaRPr lang="zh-CN" altLang="en-US" sz="1600" dirty="0">
                  <a:solidFill>
                    <a:schemeClr val="tx1">
                      <a:lumMod val="75000"/>
                      <a:lumOff val="25000"/>
                    </a:schemeClr>
                  </a:solidFill>
                  <a:latin typeface="+mj-ea"/>
                  <a:ea typeface="+mj-ea"/>
                  <a:sym typeface="+mn-ea"/>
                </a:endParaRPr>
              </a:p>
            </p:txBody>
          </p:sp>
          <p:sp>
            <p:nvSpPr>
              <p:cNvPr id="32" name="Rectangle 19"/>
              <p:cNvSpPr>
                <a:spLocks noChangeArrowheads="1"/>
              </p:cNvSpPr>
              <p:nvPr/>
            </p:nvSpPr>
            <p:spPr bwMode="auto">
              <a:xfrm rot="10800000">
                <a:off x="12052035" y="5843027"/>
                <a:ext cx="4542995" cy="139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fontAlgn="auto">
                  <a:lnSpc>
                    <a:spcPct val="100000"/>
                  </a:lnSpc>
                  <a:buClr>
                    <a:srgbClr val="0B87D6"/>
                  </a:buClr>
                  <a:buFont typeface="Wingdings" panose="05000000000000000000" charset="0"/>
                  <a:buNone/>
                </a:pPr>
                <a:r>
                  <a:rPr lang="zh-CN" altLang="en-US" sz="1600" dirty="0">
                    <a:solidFill>
                      <a:schemeClr val="tx1">
                        <a:lumMod val="75000"/>
                        <a:lumOff val="25000"/>
                      </a:schemeClr>
                    </a:solidFill>
                    <a:latin typeface="+mj-ea"/>
                    <a:ea typeface="+mj-ea"/>
                    <a:sym typeface="+mn-ea"/>
                  </a:rPr>
                  <a:t>宁东</a:t>
                </a:r>
                <a:r>
                  <a:rPr lang="zh-CN" altLang="en-US" sz="1600" dirty="0" smtClean="0">
                    <a:solidFill>
                      <a:schemeClr val="tx1">
                        <a:lumMod val="75000"/>
                        <a:lumOff val="25000"/>
                      </a:schemeClr>
                    </a:solidFill>
                    <a:latin typeface="+mj-ea"/>
                    <a:ea typeface="+mj-ea"/>
                    <a:sym typeface="+mn-ea"/>
                  </a:rPr>
                  <a:t>云通过等保三级评测，租户在评测时可以直接引用%</a:t>
                </a:r>
                <a:r>
                  <a:rPr lang="zh-CN" altLang="en-US" sz="1600" dirty="0">
                    <a:solidFill>
                      <a:schemeClr val="tx1">
                        <a:lumMod val="75000"/>
                        <a:lumOff val="25000"/>
                      </a:schemeClr>
                    </a:solidFill>
                    <a:latin typeface="+mj-ea"/>
                    <a:ea typeface="+mj-ea"/>
                    <a:sym typeface="+mn-ea"/>
                  </a:rPr>
                  <a:t>。</a:t>
                </a:r>
                <a:endParaRPr lang="zh-CN" altLang="en-US" sz="1600" dirty="0">
                  <a:solidFill>
                    <a:schemeClr val="tx1">
                      <a:lumMod val="75000"/>
                      <a:lumOff val="25000"/>
                    </a:schemeClr>
                  </a:solidFill>
                  <a:latin typeface="+mj-ea"/>
                  <a:ea typeface="+mj-ea"/>
                  <a:sym typeface="+mn-ea"/>
                </a:endParaRPr>
              </a:p>
            </p:txBody>
          </p:sp>
          <p:sp>
            <p:nvSpPr>
              <p:cNvPr id="33" name="Rectangle 23"/>
              <p:cNvSpPr>
                <a:spLocks noChangeArrowheads="1"/>
              </p:cNvSpPr>
              <p:nvPr/>
            </p:nvSpPr>
            <p:spPr bwMode="auto">
              <a:xfrm rot="10800000">
                <a:off x="7425625" y="5461735"/>
                <a:ext cx="4039093" cy="186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fontAlgn="auto">
                  <a:lnSpc>
                    <a:spcPct val="100000"/>
                  </a:lnSpc>
                  <a:buClr>
                    <a:srgbClr val="0B87D6"/>
                  </a:buClr>
                  <a:buFont typeface="Wingdings" panose="05000000000000000000" charset="0"/>
                  <a:buNone/>
                </a:pPr>
                <a:r>
                  <a:rPr lang="zh-CN" altLang="en-US" sz="1600" dirty="0">
                    <a:solidFill>
                      <a:schemeClr val="tx1">
                        <a:lumMod val="75000"/>
                        <a:lumOff val="25000"/>
                      </a:schemeClr>
                    </a:solidFill>
                    <a:latin typeface="+mj-ea"/>
                    <a:ea typeface="+mj-ea"/>
                    <a:sym typeface="+mn-ea"/>
                  </a:rPr>
                  <a:t>对云主机系统盘创建备份，可用于快速恢复数据状态，保障系统数据安全。</a:t>
                </a:r>
                <a:endParaRPr lang="zh-CN" altLang="en-US" sz="1600" dirty="0">
                  <a:solidFill>
                    <a:schemeClr val="tx1">
                      <a:lumMod val="75000"/>
                      <a:lumOff val="25000"/>
                    </a:schemeClr>
                  </a:solidFill>
                  <a:latin typeface="+mj-ea"/>
                  <a:ea typeface="+mj-ea"/>
                  <a:sym typeface="+mn-ea"/>
                </a:endParaRPr>
              </a:p>
            </p:txBody>
          </p:sp>
        </p:grpSp>
        <p:sp>
          <p:nvSpPr>
            <p:cNvPr id="22" name="Freeform 5"/>
            <p:cNvSpPr/>
            <p:nvPr/>
          </p:nvSpPr>
          <p:spPr bwMode="auto">
            <a:xfrm>
              <a:off x="9775" y="5406"/>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23" name="Freeform 5"/>
            <p:cNvSpPr/>
            <p:nvPr/>
          </p:nvSpPr>
          <p:spPr bwMode="auto">
            <a:xfrm>
              <a:off x="14183" y="5422"/>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44C6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24" name="Freeform 5"/>
            <p:cNvSpPr/>
            <p:nvPr/>
          </p:nvSpPr>
          <p:spPr bwMode="auto">
            <a:xfrm>
              <a:off x="5428" y="5399"/>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44C6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25" name="Freeform 5"/>
            <p:cNvSpPr/>
            <p:nvPr/>
          </p:nvSpPr>
          <p:spPr bwMode="auto">
            <a:xfrm>
              <a:off x="913" y="5399"/>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44C6F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27" name="Freeform 5"/>
            <p:cNvSpPr/>
            <p:nvPr/>
          </p:nvSpPr>
          <p:spPr bwMode="auto">
            <a:xfrm>
              <a:off x="14195" y="5422"/>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28" name="Freeform 5"/>
            <p:cNvSpPr/>
            <p:nvPr/>
          </p:nvSpPr>
          <p:spPr bwMode="auto">
            <a:xfrm>
              <a:off x="5440" y="5399"/>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sp>
          <p:nvSpPr>
            <p:cNvPr id="29" name="Freeform 5"/>
            <p:cNvSpPr/>
            <p:nvPr/>
          </p:nvSpPr>
          <p:spPr bwMode="auto">
            <a:xfrm>
              <a:off x="925" y="5399"/>
              <a:ext cx="4113" cy="2201"/>
            </a:xfrm>
            <a:custGeom>
              <a:avLst/>
              <a:gdLst>
                <a:gd name="T0" fmla="*/ 868 w 3109"/>
                <a:gd name="T1" fmla="*/ 479 h 479"/>
                <a:gd name="T2" fmla="*/ 0 w 3109"/>
                <a:gd name="T3" fmla="*/ 479 h 479"/>
                <a:gd name="T4" fmla="*/ 0 w 3109"/>
                <a:gd name="T5" fmla="*/ 0 h 479"/>
                <a:gd name="T6" fmla="*/ 138 w 3109"/>
                <a:gd name="T7" fmla="*/ 0 h 479"/>
                <a:gd name="T8" fmla="*/ 2973 w 3109"/>
                <a:gd name="T9" fmla="*/ 0 h 479"/>
                <a:gd name="T10" fmla="*/ 3109 w 3109"/>
                <a:gd name="T11" fmla="*/ 0 h 479"/>
                <a:gd name="T12" fmla="*/ 3109 w 3109"/>
                <a:gd name="T13" fmla="*/ 479 h 479"/>
                <a:gd name="T14" fmla="*/ 2233 w 3109"/>
                <a:gd name="T15" fmla="*/ 47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9" h="479">
                  <a:moveTo>
                    <a:pt x="868" y="479"/>
                  </a:moveTo>
                  <a:lnTo>
                    <a:pt x="0" y="479"/>
                  </a:lnTo>
                  <a:lnTo>
                    <a:pt x="0" y="0"/>
                  </a:lnTo>
                  <a:lnTo>
                    <a:pt x="138" y="0"/>
                  </a:lnTo>
                  <a:lnTo>
                    <a:pt x="2973" y="0"/>
                  </a:lnTo>
                  <a:lnTo>
                    <a:pt x="3109" y="0"/>
                  </a:lnTo>
                  <a:lnTo>
                    <a:pt x="3109" y="479"/>
                  </a:lnTo>
                  <a:lnTo>
                    <a:pt x="2233" y="479"/>
                  </a:lnTo>
                </a:path>
              </a:pathLst>
            </a:custGeom>
            <a:noFill/>
            <a:ln w="26988" cap="flat">
              <a:solidFill>
                <a:srgbClr val="C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48388" tIns="24194" rIns="48388" bIns="24194" numCol="1" anchor="t" anchorCtr="0" compatLnSpc="1"/>
            <a:lstStyle/>
            <a:p>
              <a:endParaRPr lang="zh-CN" altLang="en-US" sz="5865"/>
            </a:p>
          </p:txBody>
        </p:sp>
      </p:grpSp>
      <p:pic>
        <p:nvPicPr>
          <p:cNvPr id="34" name="图片 33"/>
          <p:cNvPicPr>
            <a:picLocks noChangeAspect="1"/>
          </p:cNvPicPr>
          <p:nvPr/>
        </p:nvPicPr>
        <p:blipFill>
          <a:blip r:embed="rId1" cstate="screen"/>
          <a:stretch>
            <a:fillRect/>
          </a:stretch>
        </p:blipFill>
        <p:spPr>
          <a:xfrm>
            <a:off x="605957" y="2715280"/>
            <a:ext cx="2285604" cy="1524040"/>
          </a:xfrm>
          <a:prstGeom prst="rect">
            <a:avLst/>
          </a:prstGeom>
        </p:spPr>
      </p:pic>
      <p:pic>
        <p:nvPicPr>
          <p:cNvPr id="35" name="图片 34"/>
          <p:cNvPicPr>
            <a:picLocks noChangeAspect="1"/>
          </p:cNvPicPr>
          <p:nvPr/>
        </p:nvPicPr>
        <p:blipFill rotWithShape="1">
          <a:blip r:embed="rId4" cstate="screen"/>
          <a:srcRect/>
          <a:stretch>
            <a:fillRect/>
          </a:stretch>
        </p:blipFill>
        <p:spPr>
          <a:xfrm>
            <a:off x="3536078" y="2715280"/>
            <a:ext cx="2286517" cy="1524040"/>
          </a:xfrm>
          <a:prstGeom prst="rect">
            <a:avLst/>
          </a:prstGeom>
        </p:spPr>
      </p:pic>
      <p:pic>
        <p:nvPicPr>
          <p:cNvPr id="36" name="图片 35"/>
          <p:cNvPicPr>
            <a:picLocks noChangeAspect="1"/>
          </p:cNvPicPr>
          <p:nvPr/>
        </p:nvPicPr>
        <p:blipFill rotWithShape="1">
          <a:blip r:embed="rId2" cstate="screen"/>
          <a:srcRect/>
          <a:stretch>
            <a:fillRect/>
          </a:stretch>
        </p:blipFill>
        <p:spPr>
          <a:xfrm>
            <a:off x="9091620" y="2715280"/>
            <a:ext cx="2286061" cy="1524040"/>
          </a:xfrm>
          <a:prstGeom prst="rect">
            <a:avLst/>
          </a:prstGeom>
        </p:spPr>
      </p:pic>
      <p:pic>
        <p:nvPicPr>
          <p:cNvPr id="37" name="图片 36"/>
          <p:cNvPicPr>
            <a:picLocks noChangeAspect="1"/>
          </p:cNvPicPr>
          <p:nvPr/>
        </p:nvPicPr>
        <p:blipFill rotWithShape="1">
          <a:blip r:embed="rId3" cstate="screen"/>
          <a:srcRect/>
          <a:stretch>
            <a:fillRect/>
          </a:stretch>
        </p:blipFill>
        <p:spPr>
          <a:xfrm>
            <a:off x="6263462" y="2715280"/>
            <a:ext cx="2292480" cy="1524040"/>
          </a:xfrm>
          <a:prstGeom prst="rect">
            <a:avLst/>
          </a:prstGeom>
        </p:spPr>
      </p:pic>
      <p:pic>
        <p:nvPicPr>
          <p:cNvPr id="38" name="图片 37"/>
          <p:cNvPicPr>
            <a:picLocks noChangeAspect="1"/>
          </p:cNvPicPr>
          <p:nvPr/>
        </p:nvPicPr>
        <p:blipFill>
          <a:blip r:embed="rId1" cstate="screen"/>
          <a:stretch>
            <a:fillRect/>
          </a:stretch>
        </p:blipFill>
        <p:spPr>
          <a:xfrm>
            <a:off x="628182" y="2715915"/>
            <a:ext cx="2285604" cy="1524040"/>
          </a:xfrm>
          <a:prstGeom prst="rect">
            <a:avLst/>
          </a:prstGeom>
        </p:spPr>
      </p:pic>
      <p:pic>
        <p:nvPicPr>
          <p:cNvPr id="39" name="图片 38"/>
          <p:cNvPicPr>
            <a:picLocks noChangeAspect="1"/>
          </p:cNvPicPr>
          <p:nvPr/>
        </p:nvPicPr>
        <p:blipFill rotWithShape="1">
          <a:blip r:embed="rId4" cstate="screen"/>
          <a:srcRect/>
          <a:stretch>
            <a:fillRect/>
          </a:stretch>
        </p:blipFill>
        <p:spPr>
          <a:xfrm>
            <a:off x="3558303" y="2715915"/>
            <a:ext cx="2286517" cy="1524040"/>
          </a:xfrm>
          <a:prstGeom prst="rect">
            <a:avLst/>
          </a:prstGeom>
        </p:spPr>
      </p:pic>
      <p:sp>
        <p:nvSpPr>
          <p:cNvPr id="40" name="标题 39"/>
          <p:cNvSpPr>
            <a:spLocks noGrp="1"/>
          </p:cNvSpPr>
          <p:nvPr>
            <p:ph type="title"/>
          </p:nvPr>
        </p:nvSpPr>
        <p:spPr/>
        <p:txBody>
          <a:bodyPr/>
          <a:lstStyle/>
          <a:p>
            <a:r>
              <a:rPr lang="zh-CN" altLang="en-US" dirty="0" smtClean="0"/>
              <a:t>云计算的优势</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par>
                                <p:cTn id="15" presetID="47" presetClass="exit" presetSubtype="0" fill="hold" nodeType="with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par>
                                <p:cTn id="20" presetID="47" presetClass="exit" presetSubtype="0" fill="hold" nodeType="withEffect">
                                  <p:stCondLst>
                                    <p:cond delay="0"/>
                                  </p:stCondLst>
                                  <p:childTnLst>
                                    <p:animEffect transition="out" filter="fade">
                                      <p:cBhvr>
                                        <p:cTn id="21" dur="1000"/>
                                        <p:tgtEl>
                                          <p:spTgt spid="3"/>
                                        </p:tgtEl>
                                      </p:cBhvr>
                                    </p:animEffect>
                                    <p:anim calcmode="lin" valueType="num">
                                      <p:cBhvr>
                                        <p:cTn id="22" dur="1000"/>
                                        <p:tgtEl>
                                          <p:spTgt spid="3"/>
                                        </p:tgtEl>
                                        <p:attrNameLst>
                                          <p:attrName>ppt_x</p:attrName>
                                        </p:attrNameLst>
                                      </p:cBhvr>
                                      <p:tavLst>
                                        <p:tav tm="0">
                                          <p:val>
                                            <p:strVal val="ppt_x"/>
                                          </p:val>
                                        </p:tav>
                                        <p:tav tm="100000">
                                          <p:val>
                                            <p:strVal val="ppt_x"/>
                                          </p:val>
                                        </p:tav>
                                      </p:tavLst>
                                    </p:anim>
                                    <p:anim calcmode="lin" valueType="num">
                                      <p:cBhvr>
                                        <p:cTn id="23" dur="1000"/>
                                        <p:tgtEl>
                                          <p:spTgt spid="3"/>
                                        </p:tgtEl>
                                        <p:attrNameLst>
                                          <p:attrName>ppt_y</p:attrName>
                                        </p:attrNameLst>
                                      </p:cBhvr>
                                      <p:tavLst>
                                        <p:tav tm="0">
                                          <p:val>
                                            <p:strVal val="ppt_y"/>
                                          </p:val>
                                        </p:tav>
                                        <p:tav tm="100000">
                                          <p:val>
                                            <p:strVal val="ppt_y-.1"/>
                                          </p:val>
                                        </p:tav>
                                      </p:tavLst>
                                    </p:anim>
                                    <p:set>
                                      <p:cBhvr>
                                        <p:cTn id="24" dur="1" fill="hold">
                                          <p:stCondLst>
                                            <p:cond delay="9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7" presetClass="exit" presetSubtype="0" fill="hold" nodeType="clickEffect">
                                  <p:stCondLst>
                                    <p:cond delay="0"/>
                                  </p:stCondLst>
                                  <p:childTnLst>
                                    <p:animEffect transition="out" filter="fade">
                                      <p:cBhvr>
                                        <p:cTn id="28" dur="1000"/>
                                        <p:tgtEl>
                                          <p:spTgt spid="34"/>
                                        </p:tgtEl>
                                      </p:cBhvr>
                                    </p:animEffect>
                                    <p:anim calcmode="lin" valueType="num">
                                      <p:cBhvr>
                                        <p:cTn id="29" dur="1000"/>
                                        <p:tgtEl>
                                          <p:spTgt spid="34"/>
                                        </p:tgtEl>
                                        <p:attrNameLst>
                                          <p:attrName>ppt_x</p:attrName>
                                        </p:attrNameLst>
                                      </p:cBhvr>
                                      <p:tavLst>
                                        <p:tav tm="0">
                                          <p:val>
                                            <p:strVal val="ppt_x"/>
                                          </p:val>
                                        </p:tav>
                                        <p:tav tm="100000">
                                          <p:val>
                                            <p:strVal val="ppt_x"/>
                                          </p:val>
                                        </p:tav>
                                      </p:tavLst>
                                    </p:anim>
                                    <p:anim calcmode="lin" valueType="num">
                                      <p:cBhvr>
                                        <p:cTn id="30" dur="1000"/>
                                        <p:tgtEl>
                                          <p:spTgt spid="34"/>
                                        </p:tgtEl>
                                        <p:attrNameLst>
                                          <p:attrName>ppt_y</p:attrName>
                                        </p:attrNameLst>
                                      </p:cBhvr>
                                      <p:tavLst>
                                        <p:tav tm="0">
                                          <p:val>
                                            <p:strVal val="ppt_y"/>
                                          </p:val>
                                        </p:tav>
                                        <p:tav tm="100000">
                                          <p:val>
                                            <p:strVal val="ppt_y-.1"/>
                                          </p:val>
                                        </p:tav>
                                      </p:tavLst>
                                    </p:anim>
                                    <p:set>
                                      <p:cBhvr>
                                        <p:cTn id="31" dur="1" fill="hold">
                                          <p:stCondLst>
                                            <p:cond delay="999"/>
                                          </p:stCondLst>
                                        </p:cTn>
                                        <p:tgtEl>
                                          <p:spTgt spid="34"/>
                                        </p:tgtEl>
                                        <p:attrNameLst>
                                          <p:attrName>style.visibility</p:attrName>
                                        </p:attrNameLst>
                                      </p:cBhvr>
                                      <p:to>
                                        <p:strVal val="hidden"/>
                                      </p:to>
                                    </p:set>
                                  </p:childTnLst>
                                </p:cTn>
                              </p:par>
                              <p:par>
                                <p:cTn id="32" presetID="47" presetClass="exit" presetSubtype="0" fill="hold" nodeType="withEffect">
                                  <p:stCondLst>
                                    <p:cond delay="0"/>
                                  </p:stCondLst>
                                  <p:childTnLst>
                                    <p:animEffect transition="out" filter="fade">
                                      <p:cBhvr>
                                        <p:cTn id="33" dur="1000"/>
                                        <p:tgtEl>
                                          <p:spTgt spid="35"/>
                                        </p:tgtEl>
                                      </p:cBhvr>
                                    </p:animEffect>
                                    <p:anim calcmode="lin" valueType="num">
                                      <p:cBhvr>
                                        <p:cTn id="34" dur="1000"/>
                                        <p:tgtEl>
                                          <p:spTgt spid="35"/>
                                        </p:tgtEl>
                                        <p:attrNameLst>
                                          <p:attrName>ppt_x</p:attrName>
                                        </p:attrNameLst>
                                      </p:cBhvr>
                                      <p:tavLst>
                                        <p:tav tm="0">
                                          <p:val>
                                            <p:strVal val="ppt_x"/>
                                          </p:val>
                                        </p:tav>
                                        <p:tav tm="100000">
                                          <p:val>
                                            <p:strVal val="ppt_x"/>
                                          </p:val>
                                        </p:tav>
                                      </p:tavLst>
                                    </p:anim>
                                    <p:anim calcmode="lin" valueType="num">
                                      <p:cBhvr>
                                        <p:cTn id="35" dur="1000"/>
                                        <p:tgtEl>
                                          <p:spTgt spid="35"/>
                                        </p:tgtEl>
                                        <p:attrNameLst>
                                          <p:attrName>ppt_y</p:attrName>
                                        </p:attrNameLst>
                                      </p:cBhvr>
                                      <p:tavLst>
                                        <p:tav tm="0">
                                          <p:val>
                                            <p:strVal val="ppt_y"/>
                                          </p:val>
                                        </p:tav>
                                        <p:tav tm="100000">
                                          <p:val>
                                            <p:strVal val="ppt_y-.1"/>
                                          </p:val>
                                        </p:tav>
                                      </p:tavLst>
                                    </p:anim>
                                    <p:set>
                                      <p:cBhvr>
                                        <p:cTn id="36" dur="1" fill="hold">
                                          <p:stCondLst>
                                            <p:cond delay="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312" y="1305631"/>
            <a:ext cx="6050623" cy="4935127"/>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852" tIns="60925" rIns="121852" bIns="60925" rtlCol="0" anchor="ctr"/>
          <a:lstStyle/>
          <a:p>
            <a:pPr algn="ctr"/>
            <a:endParaRPr lang="zh-CN" altLang="en-US" sz="3070">
              <a:solidFill>
                <a:schemeClr val="tx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1"/>
            </p:custDataLst>
          </p:nvPr>
        </p:nvGraphicFramePr>
        <p:xfrm>
          <a:off x="202849" y="1373213"/>
          <a:ext cx="5854065" cy="4796155"/>
        </p:xfrm>
        <a:graphic>
          <a:graphicData uri="http://schemas.openxmlformats.org/drawingml/2006/table">
            <a:tbl>
              <a:tblPr/>
              <a:tblGrid>
                <a:gridCol w="1588135"/>
                <a:gridCol w="1578610"/>
                <a:gridCol w="2687320"/>
              </a:tblGrid>
              <a:tr h="264795">
                <a:tc>
                  <a:txBody>
                    <a:bodyPr/>
                    <a:lstStyle/>
                    <a:p>
                      <a:pPr algn="ctr" fontAlgn="b"/>
                      <a:r>
                        <a:rPr lang="zh-CN" altLang="en-US" sz="1600" b="0" i="0" u="none" strike="noStrike" dirty="0">
                          <a:solidFill>
                            <a:srgbClr val="000000"/>
                          </a:solidFill>
                          <a:effectLst/>
                          <a:latin typeface="宋体" panose="02010600030101010101" pitchFamily="2" charset="-122"/>
                        </a:rPr>
                        <a:t>　</a:t>
                      </a:r>
                      <a:endParaRPr lang="zh-CN" altLang="en-US" sz="1600" b="0"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600" b="1" i="0" u="none" strike="noStrike" dirty="0">
                          <a:solidFill>
                            <a:srgbClr val="000000"/>
                          </a:solidFill>
                          <a:effectLst/>
                          <a:latin typeface="宋体" panose="02010600030101010101" pitchFamily="2" charset="-122"/>
                        </a:rPr>
                        <a:t>投资金额</a:t>
                      </a:r>
                      <a:r>
                        <a:rPr lang="en-US" altLang="zh-CN" sz="1600" b="1" i="0" u="none" strike="noStrike" dirty="0">
                          <a:solidFill>
                            <a:srgbClr val="000000"/>
                          </a:solidFill>
                          <a:effectLst/>
                          <a:latin typeface="宋体" panose="02010600030101010101" pitchFamily="2" charset="-122"/>
                        </a:rPr>
                        <a:t>(</a:t>
                      </a:r>
                      <a:r>
                        <a:rPr lang="zh-CN" altLang="en-US" sz="1600" b="1" i="0" u="none" strike="noStrike" dirty="0">
                          <a:solidFill>
                            <a:srgbClr val="000000"/>
                          </a:solidFill>
                          <a:effectLst/>
                          <a:latin typeface="宋体" panose="02010600030101010101" pitchFamily="2" charset="-122"/>
                        </a:rPr>
                        <a:t>元）</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600" b="1" i="0" u="none" strike="noStrike" dirty="0">
                          <a:solidFill>
                            <a:srgbClr val="000000"/>
                          </a:solidFill>
                          <a:effectLst/>
                          <a:latin typeface="宋体" panose="02010600030101010101" pitchFamily="2" charset="-122"/>
                        </a:rPr>
                        <a:t>备注</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160">
                <a:tc>
                  <a:txBody>
                    <a:bodyPr/>
                    <a:lstStyle/>
                    <a:p>
                      <a:pPr algn="ctr" fontAlgn="b"/>
                      <a:r>
                        <a:rPr lang="zh-CN" altLang="en-US" sz="1600" b="1" i="0" u="none" strike="noStrike" dirty="0">
                          <a:solidFill>
                            <a:srgbClr val="000000"/>
                          </a:solidFill>
                          <a:effectLst/>
                          <a:latin typeface="宋体" panose="02010600030101010101" pitchFamily="2" charset="-122"/>
                        </a:rPr>
                        <a:t>服务器硬件购买</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dirty="0">
                          <a:solidFill>
                            <a:srgbClr val="000000"/>
                          </a:solidFill>
                          <a:effectLst/>
                          <a:latin typeface="宋体" panose="02010600030101010101" pitchFamily="2" charset="-122"/>
                        </a:rPr>
                        <a:t>10</a:t>
                      </a:r>
                      <a:r>
                        <a:rPr lang="zh-TW" altLang="en-US" sz="1400" b="0" i="0" u="none" strike="noStrike" dirty="0">
                          <a:solidFill>
                            <a:srgbClr val="000000"/>
                          </a:solidFill>
                          <a:effectLst/>
                          <a:latin typeface="宋体" panose="02010600030101010101" pitchFamily="2" charset="-122"/>
                        </a:rPr>
                        <a:t>台*</a:t>
                      </a:r>
                      <a:r>
                        <a:rPr lang="en-US" altLang="zh-TW" sz="1400" b="0" i="0" u="none" strike="noStrike" dirty="0">
                          <a:solidFill>
                            <a:srgbClr val="000000"/>
                          </a:solidFill>
                          <a:effectLst/>
                          <a:latin typeface="宋体" panose="02010600030101010101" pitchFamily="2" charset="-122"/>
                        </a:rPr>
                        <a:t>2</a:t>
                      </a:r>
                      <a:r>
                        <a:rPr lang="zh-TW" altLang="en-US" sz="1400" b="0" i="0" u="none" strike="noStrike" dirty="0">
                          <a:solidFill>
                            <a:srgbClr val="000000"/>
                          </a:solidFill>
                          <a:effectLst/>
                          <a:latin typeface="宋体" panose="02010600030101010101" pitchFamily="2" charset="-122"/>
                        </a:rPr>
                        <a:t>万 </a:t>
                      </a:r>
                      <a:r>
                        <a:rPr lang="en-US" altLang="zh-TW" sz="1400" b="0" i="0" u="none" strike="noStrike" dirty="0">
                          <a:solidFill>
                            <a:srgbClr val="000000"/>
                          </a:solidFill>
                          <a:effectLst/>
                          <a:latin typeface="宋体" panose="02010600030101010101" pitchFamily="2" charset="-122"/>
                        </a:rPr>
                        <a:t>= 20</a:t>
                      </a:r>
                      <a:r>
                        <a:rPr lang="zh-TW" altLang="en-US" sz="1400" b="0" i="0" u="none" strike="noStrike" dirty="0">
                          <a:solidFill>
                            <a:srgbClr val="000000"/>
                          </a:solidFill>
                          <a:effectLst/>
                          <a:latin typeface="宋体" panose="02010600030101010101" pitchFamily="2" charset="-122"/>
                        </a:rPr>
                        <a:t>万</a:t>
                      </a:r>
                      <a:endParaRPr lang="zh-TW"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zh-CN" altLang="en-US" sz="1400" b="0" i="0" u="none" strike="noStrike" dirty="0">
                          <a:solidFill>
                            <a:srgbClr val="000000"/>
                          </a:solidFill>
                          <a:effectLst/>
                          <a:latin typeface="宋体" panose="02010600030101010101" pitchFamily="2" charset="-122"/>
                        </a:rPr>
                        <a:t>低</a:t>
                      </a:r>
                      <a:r>
                        <a:rPr lang="zh-CN" altLang="en-US" sz="1400" b="0" i="0" u="none" strike="noStrike" dirty="0" smtClean="0">
                          <a:solidFill>
                            <a:srgbClr val="000000"/>
                          </a:solidFill>
                          <a:effectLst/>
                          <a:latin typeface="宋体" panose="02010600030101010101" pitchFamily="2" charset="-122"/>
                        </a:rPr>
                        <a:t>档</a:t>
                      </a:r>
                      <a:r>
                        <a:rPr lang="zh-CN" altLang="en-US" sz="1400" b="0" i="0" u="none" strike="noStrike" dirty="0">
                          <a:solidFill>
                            <a:srgbClr val="000000"/>
                          </a:solidFill>
                          <a:effectLst/>
                          <a:latin typeface="宋体" panose="02010600030101010101" pitchFamily="2" charset="-122"/>
                        </a:rPr>
                        <a:t>服务器</a:t>
                      </a:r>
                      <a:r>
                        <a:rPr lang="en-US" altLang="zh-CN" sz="1400" b="0" i="0" u="none" strike="noStrike" dirty="0">
                          <a:solidFill>
                            <a:srgbClr val="000000"/>
                          </a:solidFill>
                          <a:effectLst/>
                          <a:latin typeface="宋体" panose="02010600030101010101" pitchFamily="2" charset="-122"/>
                        </a:rPr>
                        <a:t>10</a:t>
                      </a:r>
                      <a:r>
                        <a:rPr lang="zh-CN" altLang="en-US" sz="1400" b="0" i="0" u="none" strike="noStrike" dirty="0">
                          <a:solidFill>
                            <a:srgbClr val="000000"/>
                          </a:solidFill>
                          <a:effectLst/>
                          <a:latin typeface="宋体" panose="02010600030101010101" pitchFamily="2" charset="-122"/>
                        </a:rPr>
                        <a:t>台</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64795">
                <a:tc>
                  <a:txBody>
                    <a:bodyPr/>
                    <a:lstStyle/>
                    <a:p>
                      <a:pPr algn="ctr" fontAlgn="b"/>
                      <a:r>
                        <a:rPr lang="zh-CN" altLang="en-US" sz="1600" b="1" i="0" u="none" strike="noStrike" dirty="0">
                          <a:solidFill>
                            <a:srgbClr val="000000"/>
                          </a:solidFill>
                          <a:effectLst/>
                          <a:latin typeface="宋体" panose="02010600030101010101" pitchFamily="2" charset="-122"/>
                        </a:rPr>
                        <a:t>系统软件购买</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dirty="0">
                          <a:solidFill>
                            <a:srgbClr val="000000"/>
                          </a:solidFill>
                          <a:effectLst/>
                          <a:latin typeface="宋体" panose="02010600030101010101" pitchFamily="2" charset="-122"/>
                        </a:rPr>
                        <a:t>5*2</a:t>
                      </a:r>
                      <a:r>
                        <a:rPr lang="zh-TW" altLang="en-US" sz="1400" b="0" i="0" u="none" strike="noStrike" dirty="0">
                          <a:solidFill>
                            <a:srgbClr val="000000"/>
                          </a:solidFill>
                          <a:effectLst/>
                          <a:latin typeface="宋体" panose="02010600030101010101" pitchFamily="2" charset="-122"/>
                        </a:rPr>
                        <a:t>万 </a:t>
                      </a:r>
                      <a:r>
                        <a:rPr lang="en-US" altLang="zh-TW" sz="1400" b="0" i="0" u="none" strike="noStrike" dirty="0">
                          <a:solidFill>
                            <a:srgbClr val="000000"/>
                          </a:solidFill>
                          <a:effectLst/>
                          <a:latin typeface="宋体" panose="02010600030101010101" pitchFamily="2" charset="-122"/>
                        </a:rPr>
                        <a:t>= 10</a:t>
                      </a:r>
                      <a:r>
                        <a:rPr lang="zh-TW" altLang="en-US" sz="1400" b="0" i="0" u="none" strike="noStrike" dirty="0">
                          <a:solidFill>
                            <a:srgbClr val="000000"/>
                          </a:solidFill>
                          <a:effectLst/>
                          <a:latin typeface="宋体" panose="02010600030101010101" pitchFamily="2" charset="-122"/>
                        </a:rPr>
                        <a:t>万</a:t>
                      </a:r>
                      <a:endParaRPr lang="zh-TW"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pl-PL" sz="1400" b="0" i="0" u="none" strike="noStrike" dirty="0">
                          <a:solidFill>
                            <a:srgbClr val="000000"/>
                          </a:solidFill>
                          <a:effectLst/>
                          <a:latin typeface="宋体" panose="02010600030101010101" pitchFamily="2" charset="-122"/>
                        </a:rPr>
                        <a:t>5套Windows Server</a:t>
                      </a:r>
                      <a:endParaRPr lang="pl-PL"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448310">
                <a:tc>
                  <a:txBody>
                    <a:bodyPr/>
                    <a:lstStyle/>
                    <a:p>
                      <a:pPr algn="ctr" fontAlgn="b"/>
                      <a:r>
                        <a:rPr lang="zh-CN" altLang="en-US" sz="1600" b="1" i="0" u="none" strike="noStrike" dirty="0">
                          <a:solidFill>
                            <a:srgbClr val="000000"/>
                          </a:solidFill>
                          <a:effectLst/>
                          <a:latin typeface="宋体" panose="02010600030101010101" pitchFamily="2" charset="-122"/>
                        </a:rPr>
                        <a:t>网络设备购买</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dirty="0">
                          <a:solidFill>
                            <a:srgbClr val="000000"/>
                          </a:solidFill>
                          <a:effectLst/>
                          <a:latin typeface="宋体" panose="02010600030101010101" pitchFamily="2" charset="-122"/>
                        </a:rPr>
                        <a:t>6</a:t>
                      </a:r>
                      <a:r>
                        <a:rPr lang="zh-TW" altLang="en-US" sz="1400" b="0" i="0" u="none" strike="noStrike" dirty="0">
                          <a:solidFill>
                            <a:srgbClr val="000000"/>
                          </a:solidFill>
                          <a:effectLst/>
                          <a:latin typeface="宋体" panose="02010600030101010101" pitchFamily="2" charset="-122"/>
                        </a:rPr>
                        <a:t>万</a:t>
                      </a:r>
                      <a:endParaRPr lang="zh-TW"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zh-CN" altLang="en-US" sz="1400" b="0" i="0" u="none" strike="noStrike" dirty="0">
                          <a:solidFill>
                            <a:srgbClr val="000000"/>
                          </a:solidFill>
                          <a:effectLst/>
                          <a:latin typeface="宋体" panose="02010600030101010101" pitchFamily="2" charset="-122"/>
                        </a:rPr>
                        <a:t>中档路由器</a:t>
                      </a:r>
                      <a:r>
                        <a:rPr lang="zh-CN" altLang="en-US" sz="1400" b="0" i="0" u="none" strike="noStrike" dirty="0" smtClean="0">
                          <a:solidFill>
                            <a:srgbClr val="000000"/>
                          </a:solidFill>
                          <a:effectLst/>
                          <a:latin typeface="宋体" panose="02010600030101010101" pitchFamily="2" charset="-122"/>
                        </a:rPr>
                        <a:t>、核心交换机、管理交换机等</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450215">
                <a:tc>
                  <a:txBody>
                    <a:bodyPr/>
                    <a:lstStyle/>
                    <a:p>
                      <a:pPr algn="ctr" fontAlgn="b"/>
                      <a:r>
                        <a:rPr lang="zh-CN" altLang="en-US" sz="1600" b="1" i="0" u="none" strike="noStrike" dirty="0">
                          <a:solidFill>
                            <a:srgbClr val="000000"/>
                          </a:solidFill>
                          <a:effectLst/>
                          <a:latin typeface="宋体" panose="02010600030101010101" pitchFamily="2" charset="-122"/>
                        </a:rPr>
                        <a:t>网络布线工程</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dirty="0">
                          <a:solidFill>
                            <a:srgbClr val="000000"/>
                          </a:solidFill>
                          <a:effectLst/>
                          <a:latin typeface="宋体" panose="02010600030101010101" pitchFamily="2" charset="-122"/>
                        </a:rPr>
                        <a:t>2</a:t>
                      </a:r>
                      <a:r>
                        <a:rPr lang="zh-TW" altLang="en-US" sz="1400" b="0" i="0" u="none" strike="noStrike" dirty="0">
                          <a:solidFill>
                            <a:srgbClr val="000000"/>
                          </a:solidFill>
                          <a:effectLst/>
                          <a:latin typeface="宋体" panose="02010600030101010101" pitchFamily="2" charset="-122"/>
                        </a:rPr>
                        <a:t>万</a:t>
                      </a:r>
                      <a:endParaRPr lang="zh-TW"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zh-CN" altLang="en-US" sz="1400" b="0" i="0" u="none" strike="noStrike" dirty="0">
                          <a:solidFill>
                            <a:srgbClr val="000000"/>
                          </a:solidFill>
                          <a:effectLst/>
                          <a:latin typeface="宋体" panose="02010600030101010101" pitchFamily="2" charset="-122"/>
                        </a:rPr>
                        <a:t>机柜、网线、布线、装专线、安装调测</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449580">
                <a:tc>
                  <a:txBody>
                    <a:bodyPr/>
                    <a:lstStyle/>
                    <a:p>
                      <a:pPr algn="ctr" fontAlgn="b"/>
                      <a:r>
                        <a:rPr lang="zh-CN" altLang="en-US" sz="1600" b="1" i="0" u="none" strike="noStrike" dirty="0">
                          <a:solidFill>
                            <a:srgbClr val="000000"/>
                          </a:solidFill>
                          <a:effectLst/>
                          <a:latin typeface="宋体" panose="02010600030101010101" pitchFamily="2" charset="-122"/>
                        </a:rPr>
                        <a:t>机房装修工程</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dirty="0">
                          <a:solidFill>
                            <a:srgbClr val="000000"/>
                          </a:solidFill>
                          <a:effectLst/>
                          <a:latin typeface="宋体" panose="02010600030101010101" pitchFamily="2" charset="-122"/>
                        </a:rPr>
                        <a:t>20</a:t>
                      </a:r>
                      <a:r>
                        <a:rPr lang="zh-TW" altLang="en-US" sz="1400" b="0" i="0" u="none" strike="noStrike" dirty="0">
                          <a:solidFill>
                            <a:srgbClr val="000000"/>
                          </a:solidFill>
                          <a:effectLst/>
                          <a:latin typeface="宋体" panose="02010600030101010101" pitchFamily="2" charset="-122"/>
                        </a:rPr>
                        <a:t>万</a:t>
                      </a:r>
                      <a:endParaRPr lang="zh-TW"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en-US" altLang="zh-CN" sz="1400" b="0" i="0" u="none" strike="noStrike" dirty="0">
                          <a:solidFill>
                            <a:srgbClr val="000000"/>
                          </a:solidFill>
                          <a:effectLst/>
                          <a:latin typeface="宋体" panose="02010600030101010101" pitchFamily="2" charset="-122"/>
                        </a:rPr>
                        <a:t>30</a:t>
                      </a:r>
                      <a:r>
                        <a:rPr lang="zh-CN" altLang="en-US" sz="1400" b="0" i="0" u="none" strike="noStrike" dirty="0">
                          <a:solidFill>
                            <a:srgbClr val="000000"/>
                          </a:solidFill>
                          <a:effectLst/>
                          <a:latin typeface="宋体" panose="02010600030101010101" pitchFamily="2" charset="-122"/>
                        </a:rPr>
                        <a:t>平方，吊顶、地板、墙面、防火、</a:t>
                      </a:r>
                      <a:r>
                        <a:rPr lang="zh-CN" altLang="en-US" sz="1400" b="0" i="0" u="none" strike="noStrike" dirty="0" smtClean="0">
                          <a:solidFill>
                            <a:srgbClr val="000000"/>
                          </a:solidFill>
                          <a:effectLst/>
                          <a:latin typeface="宋体" panose="02010600030101010101" pitchFamily="2" charset="-122"/>
                        </a:rPr>
                        <a:t>门禁、动环系统</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450215">
                <a:tc>
                  <a:txBody>
                    <a:bodyPr/>
                    <a:lstStyle/>
                    <a:p>
                      <a:pPr algn="ctr" fontAlgn="b"/>
                      <a:r>
                        <a:rPr lang="zh-CN" altLang="en-US" sz="1600" b="1" i="0" u="none" strike="noStrike">
                          <a:solidFill>
                            <a:srgbClr val="000000"/>
                          </a:solidFill>
                          <a:effectLst/>
                          <a:latin typeface="宋体" panose="02010600030101010101" pitchFamily="2" charset="-122"/>
                        </a:rPr>
                        <a:t>机房电力工程</a:t>
                      </a:r>
                      <a:endParaRPr lang="zh-CN" altLang="en-US" sz="1600" b="1" i="0" u="none" strike="noStrike">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dirty="0">
                          <a:solidFill>
                            <a:srgbClr val="000000"/>
                          </a:solidFill>
                          <a:effectLst/>
                          <a:latin typeface="宋体" panose="02010600030101010101" pitchFamily="2" charset="-122"/>
                        </a:rPr>
                        <a:t>10</a:t>
                      </a:r>
                      <a:r>
                        <a:rPr lang="zh-TW" altLang="en-US" sz="1400" b="0" i="0" u="none" strike="noStrike" dirty="0">
                          <a:solidFill>
                            <a:srgbClr val="000000"/>
                          </a:solidFill>
                          <a:effectLst/>
                          <a:latin typeface="宋体" panose="02010600030101010101" pitchFamily="2" charset="-122"/>
                        </a:rPr>
                        <a:t>万</a:t>
                      </a:r>
                      <a:endParaRPr lang="zh-TW"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zh-CN" altLang="en-US" sz="1400" b="0" i="0" u="none" strike="noStrike" dirty="0">
                          <a:solidFill>
                            <a:srgbClr val="000000"/>
                          </a:solidFill>
                          <a:effectLst/>
                          <a:latin typeface="宋体" panose="02010600030101010101" pitchFamily="2" charset="-122"/>
                        </a:rPr>
                        <a:t>动力配电柜、</a:t>
                      </a:r>
                      <a:r>
                        <a:rPr lang="en-US" altLang="zh-CN" sz="1400" b="0" i="0" u="none" strike="noStrike" dirty="0">
                          <a:solidFill>
                            <a:srgbClr val="000000"/>
                          </a:solidFill>
                          <a:effectLst/>
                          <a:latin typeface="宋体" panose="02010600030101010101" pitchFamily="2" charset="-122"/>
                        </a:rPr>
                        <a:t>UPS</a:t>
                      </a:r>
                      <a:r>
                        <a:rPr lang="zh-CN" altLang="en-US" sz="1400" b="0" i="0" u="none" strike="noStrike" dirty="0">
                          <a:solidFill>
                            <a:srgbClr val="000000"/>
                          </a:solidFill>
                          <a:effectLst/>
                          <a:latin typeface="宋体" panose="02010600030101010101" pitchFamily="2" charset="-122"/>
                        </a:rPr>
                        <a:t>、电缆、开关、防雷</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64795">
                <a:tc>
                  <a:txBody>
                    <a:bodyPr/>
                    <a:lstStyle/>
                    <a:p>
                      <a:pPr algn="ctr" fontAlgn="b"/>
                      <a:r>
                        <a:rPr lang="zh-CN" altLang="en-US" sz="1600" b="1" i="0" u="none" strike="noStrike">
                          <a:solidFill>
                            <a:srgbClr val="000000"/>
                          </a:solidFill>
                          <a:effectLst/>
                          <a:latin typeface="宋体" panose="02010600030101010101" pitchFamily="2" charset="-122"/>
                        </a:rPr>
                        <a:t>机房空调工程</a:t>
                      </a:r>
                      <a:endParaRPr lang="zh-CN" altLang="en-US" sz="1600" b="1" i="0" u="none" strike="noStrike">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b"/>
                      <a:r>
                        <a:rPr lang="en-US" altLang="zh-TW" sz="1400" b="0" i="0" u="none" strike="noStrike" dirty="0">
                          <a:solidFill>
                            <a:srgbClr val="000000"/>
                          </a:solidFill>
                          <a:effectLst/>
                          <a:latin typeface="宋体" panose="02010600030101010101" pitchFamily="2" charset="-122"/>
                        </a:rPr>
                        <a:t>2</a:t>
                      </a:r>
                      <a:r>
                        <a:rPr lang="zh-TW" altLang="en-US" sz="1400" b="0" i="0" u="none" strike="noStrike" dirty="0">
                          <a:solidFill>
                            <a:srgbClr val="000000"/>
                          </a:solidFill>
                          <a:effectLst/>
                          <a:latin typeface="宋体" panose="02010600030101010101" pitchFamily="2" charset="-122"/>
                        </a:rPr>
                        <a:t>万</a:t>
                      </a:r>
                      <a:endParaRPr lang="zh-TW"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zh-CN" altLang="en-US" sz="1400" b="0" i="0" u="none" strike="noStrike" dirty="0">
                          <a:solidFill>
                            <a:srgbClr val="000000"/>
                          </a:solidFill>
                          <a:effectLst/>
                          <a:latin typeface="宋体" panose="02010600030101010101" pitchFamily="2" charset="-122"/>
                        </a:rPr>
                        <a:t>功率</a:t>
                      </a:r>
                      <a:r>
                        <a:rPr lang="en-US" altLang="zh-CN" sz="1400" b="0" i="0" u="none" strike="noStrike" dirty="0">
                          <a:solidFill>
                            <a:srgbClr val="000000"/>
                          </a:solidFill>
                          <a:effectLst/>
                          <a:latin typeface="宋体" panose="02010600030101010101" pitchFamily="2" charset="-122"/>
                        </a:rPr>
                        <a:t>2KW</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r>
              <a:tr h="264160">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zh-CN" altLang="en-US" sz="1600" b="1" i="0" u="none" strike="noStrike" dirty="0">
                          <a:solidFill>
                            <a:srgbClr val="000000"/>
                          </a:solidFill>
                          <a:effectLst/>
                          <a:latin typeface="宋体" panose="02010600030101010101" pitchFamily="2" charset="-122"/>
                        </a:rPr>
                        <a:t>电费</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effectLst/>
                          <a:latin typeface="宋体" panose="02010600030101010101" pitchFamily="2" charset="-122"/>
                        </a:rPr>
                        <a:t>11520</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12</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5=691200</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solidFill>
                            <a:srgbClr val="000000"/>
                          </a:solidFill>
                          <a:effectLst/>
                          <a:latin typeface="宋体" panose="02010600030101010101" pitchFamily="2" charset="-122"/>
                        </a:rPr>
                        <a:t>设备空调耗电总功率</a:t>
                      </a:r>
                      <a:r>
                        <a:rPr lang="en-US" altLang="zh-CN" sz="1400" b="0" i="0" u="none" strike="noStrike" dirty="0">
                          <a:solidFill>
                            <a:srgbClr val="000000"/>
                          </a:solidFill>
                          <a:effectLst/>
                          <a:latin typeface="宋体" panose="02010600030101010101" pitchFamily="2" charset="-122"/>
                        </a:rPr>
                        <a:t>8KW</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2</a:t>
                      </a:r>
                      <a:r>
                        <a:rPr lang="zh-CN" altLang="en-US" sz="1400" b="0" i="0" u="none" strike="noStrike" dirty="0">
                          <a:solidFill>
                            <a:srgbClr val="000000"/>
                          </a:solidFill>
                          <a:effectLst/>
                          <a:latin typeface="宋体" panose="02010600030101010101" pitchFamily="2" charset="-122"/>
                        </a:rPr>
                        <a:t>元</a:t>
                      </a:r>
                      <a:r>
                        <a:rPr lang="en-US" altLang="zh-CN" sz="1400" b="0" i="0" u="none" strike="noStrike" dirty="0">
                          <a:solidFill>
                            <a:srgbClr val="000000"/>
                          </a:solidFill>
                          <a:effectLst/>
                          <a:latin typeface="宋体" panose="02010600030101010101" pitchFamily="2" charset="-122"/>
                        </a:rPr>
                        <a:t>/</a:t>
                      </a:r>
                      <a:r>
                        <a:rPr lang="zh-CN" altLang="en-US" sz="1400" b="0" i="0" u="none" strike="noStrike" dirty="0">
                          <a:solidFill>
                            <a:srgbClr val="000000"/>
                          </a:solidFill>
                          <a:effectLst/>
                          <a:latin typeface="宋体" panose="02010600030101010101" pitchFamily="2" charset="-122"/>
                        </a:rPr>
                        <a:t>度</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795">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zh-CN" altLang="en-US" sz="1600" b="1" i="0" u="none" strike="noStrike" dirty="0">
                          <a:solidFill>
                            <a:srgbClr val="000000"/>
                          </a:solidFill>
                          <a:effectLst/>
                          <a:latin typeface="宋体" panose="02010600030101010101" pitchFamily="2" charset="-122"/>
                        </a:rPr>
                        <a:t>互联网专线</a:t>
                      </a:r>
                      <a:r>
                        <a:rPr lang="en-US" altLang="zh-CN" sz="1600" b="1" i="0" u="none" strike="noStrike" dirty="0">
                          <a:solidFill>
                            <a:srgbClr val="000000"/>
                          </a:solidFill>
                          <a:effectLst/>
                          <a:latin typeface="宋体" panose="02010600030101010101" pitchFamily="2" charset="-122"/>
                        </a:rPr>
                        <a:t>20M</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effectLst/>
                          <a:latin typeface="宋体" panose="02010600030101010101" pitchFamily="2" charset="-122"/>
                        </a:rPr>
                        <a:t>3000</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12</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5=180000</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defRPr/>
                      </a:pPr>
                      <a:r>
                        <a:rPr lang="en-US" altLang="zh-CN" sz="1400" b="0" i="0" u="none" strike="noStrike" dirty="0">
                          <a:solidFill>
                            <a:srgbClr val="000000"/>
                          </a:solidFill>
                          <a:effectLst/>
                          <a:latin typeface="宋体" panose="02010600030101010101" pitchFamily="2" charset="-122"/>
                        </a:rPr>
                        <a:t>20M</a:t>
                      </a:r>
                      <a:r>
                        <a:rPr lang="zh-CN" altLang="en-US" sz="1400" b="0" i="0" u="none" strike="noStrike" dirty="0">
                          <a:solidFill>
                            <a:srgbClr val="000000"/>
                          </a:solidFill>
                          <a:effectLst/>
                          <a:latin typeface="宋体" panose="02010600030101010101" pitchFamily="2" charset="-122"/>
                        </a:rPr>
                        <a:t>对称</a:t>
                      </a:r>
                      <a:r>
                        <a:rPr lang="en-US" altLang="zh-CN" sz="1400" b="0" i="0" u="none" strike="noStrike" dirty="0">
                          <a:solidFill>
                            <a:srgbClr val="000000"/>
                          </a:solidFill>
                          <a:effectLst/>
                          <a:latin typeface="宋体" panose="02010600030101010101" pitchFamily="2" charset="-122"/>
                        </a:rPr>
                        <a:t>,</a:t>
                      </a:r>
                      <a:r>
                        <a:rPr lang="zh-CN" altLang="en-US" sz="1400" b="0" i="0" u="none" strike="noStrike" dirty="0">
                          <a:solidFill>
                            <a:srgbClr val="000000"/>
                          </a:solidFill>
                          <a:effectLst/>
                          <a:latin typeface="宋体" panose="02010600030101010101" pitchFamily="2" charset="-122"/>
                        </a:rPr>
                        <a:t>配固定</a:t>
                      </a:r>
                      <a:r>
                        <a:rPr lang="en-US" altLang="zh-CN" sz="1400" b="0" i="0" u="none" strike="noStrike" dirty="0">
                          <a:solidFill>
                            <a:srgbClr val="000000"/>
                          </a:solidFill>
                          <a:effectLst/>
                          <a:latin typeface="宋体" panose="02010600030101010101" pitchFamily="2" charset="-122"/>
                        </a:rPr>
                        <a:t>IP1</a:t>
                      </a:r>
                      <a:r>
                        <a:rPr lang="zh-CN" altLang="en-US" sz="1400" b="0" i="0" u="none" strike="noStrike" dirty="0">
                          <a:solidFill>
                            <a:srgbClr val="000000"/>
                          </a:solidFill>
                          <a:effectLst/>
                          <a:latin typeface="宋体" panose="02010600030101010101" pitchFamily="2" charset="-122"/>
                        </a:rPr>
                        <a:t>个</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540">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600" b="1" i="0" u="none" strike="noStrike" dirty="0">
                          <a:solidFill>
                            <a:srgbClr val="000000"/>
                          </a:solidFill>
                          <a:effectLst/>
                          <a:latin typeface="宋体" panose="02010600030101010101" pitchFamily="2" charset="-122"/>
                        </a:rPr>
                        <a:t>IT</a:t>
                      </a:r>
                      <a:r>
                        <a:rPr lang="zh-CN" altLang="en-US" sz="1600" b="1" i="0" u="none" strike="noStrike" dirty="0">
                          <a:solidFill>
                            <a:srgbClr val="000000"/>
                          </a:solidFill>
                          <a:effectLst/>
                          <a:latin typeface="宋体" panose="02010600030101010101" pitchFamily="2" charset="-122"/>
                        </a:rPr>
                        <a:t>网络工程师人工</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effectLst/>
                          <a:latin typeface="宋体" panose="02010600030101010101" pitchFamily="2" charset="-122"/>
                        </a:rPr>
                        <a:t>12000</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12</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5=720000</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en-US" sz="1400" b="0" i="0" u="none" strike="noStrike" dirty="0">
                          <a:solidFill>
                            <a:srgbClr val="000000"/>
                          </a:solidFill>
                          <a:effectLst/>
                          <a:latin typeface="宋体" panose="02010600030101010101" pitchFamily="2" charset="-122"/>
                        </a:rPr>
                        <a:t>2人，每人月薪6000</a:t>
                      </a:r>
                      <a:endParaRPr lang="en-US"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810">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zh-CN" altLang="en-US" sz="1600" b="1" i="0" u="none" strike="noStrike" dirty="0">
                          <a:solidFill>
                            <a:srgbClr val="000000"/>
                          </a:solidFill>
                          <a:effectLst/>
                          <a:latin typeface="宋体" panose="02010600030101010101" pitchFamily="2" charset="-122"/>
                        </a:rPr>
                        <a:t>维修及备品备件月度摊销</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000000"/>
                          </a:solidFill>
                          <a:effectLst/>
                          <a:latin typeface="宋体" panose="02010600030101010101" pitchFamily="2" charset="-122"/>
                        </a:rPr>
                        <a:t>500</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12</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a:solidFill>
                            <a:srgbClr val="000000"/>
                          </a:solidFill>
                          <a:effectLst/>
                          <a:latin typeface="宋体" panose="02010600030101010101" pitchFamily="2" charset="-122"/>
                        </a:rPr>
                        <a:t>5=30000</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dirty="0">
                          <a:solidFill>
                            <a:srgbClr val="000000"/>
                          </a:solidFill>
                          <a:effectLst/>
                          <a:latin typeface="宋体" panose="02010600030101010101" pitchFamily="2" charset="-122"/>
                        </a:rPr>
                        <a:t>每年</a:t>
                      </a:r>
                      <a:r>
                        <a:rPr lang="en-US" altLang="zh-CN" sz="1400" b="0" i="0" u="none" strike="noStrike" dirty="0">
                          <a:solidFill>
                            <a:srgbClr val="000000"/>
                          </a:solidFill>
                          <a:effectLst/>
                          <a:latin typeface="宋体" panose="02010600030101010101" pitchFamily="2" charset="-122"/>
                        </a:rPr>
                        <a:t>6000</a:t>
                      </a:r>
                      <a:r>
                        <a:rPr lang="zh-CN" altLang="en-US" sz="1400" b="0" i="0" u="none" strike="noStrike" dirty="0">
                          <a:solidFill>
                            <a:srgbClr val="000000"/>
                          </a:solidFill>
                          <a:effectLst/>
                          <a:latin typeface="宋体" panose="02010600030101010101" pitchFamily="2" charset="-122"/>
                        </a:rPr>
                        <a:t>元</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985">
                <a:tc>
                  <a:txBody>
                    <a:bodyPr/>
                    <a:lstStyle/>
                    <a:p>
                      <a:pPr algn="ctr" fontAlgn="b"/>
                      <a:r>
                        <a:rPr lang="zh-CN" altLang="en-US" sz="1600" b="1" i="0" u="none" strike="noStrike" dirty="0">
                          <a:solidFill>
                            <a:srgbClr val="000000"/>
                          </a:solidFill>
                          <a:effectLst/>
                          <a:latin typeface="宋体" panose="02010600030101010101" pitchFamily="2" charset="-122"/>
                        </a:rPr>
                        <a:t>小计</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algn="ctr" fontAlgn="b"/>
                      <a:r>
                        <a:rPr lang="zh-CN" altLang="en-US" sz="1600" b="0" i="0" u="none" strike="noStrike" kern="1200" dirty="0">
                          <a:solidFill>
                            <a:srgbClr val="000000"/>
                          </a:solidFill>
                          <a:effectLst/>
                          <a:latin typeface="宋体" panose="02010600030101010101" pitchFamily="2" charset="-122"/>
                          <a:ea typeface="+mn-ea"/>
                          <a:cs typeface="+mn-cs"/>
                        </a:rPr>
                        <a:t>一次性投资</a:t>
                      </a:r>
                      <a:r>
                        <a:rPr lang="en-US" altLang="zh-TW" sz="2400" b="1" i="0" u="none" strike="noStrike" dirty="0">
                          <a:solidFill>
                            <a:srgbClr val="FF0000"/>
                          </a:solidFill>
                          <a:effectLst/>
                          <a:latin typeface="宋体" panose="02010600030101010101" pitchFamily="2" charset="-122"/>
                        </a:rPr>
                        <a:t>70</a:t>
                      </a:r>
                      <a:r>
                        <a:rPr lang="zh-TW" altLang="en-US" sz="2400" b="1" i="0" u="none" strike="noStrike" dirty="0">
                          <a:solidFill>
                            <a:srgbClr val="FF0000"/>
                          </a:solidFill>
                          <a:effectLst/>
                          <a:latin typeface="宋体" panose="02010600030101010101" pitchFamily="2" charset="-122"/>
                        </a:rPr>
                        <a:t>万</a:t>
                      </a:r>
                      <a:r>
                        <a:rPr lang="zh-CN" altLang="en-US" sz="1600" b="0" i="0" u="none" strike="noStrike" dirty="0">
                          <a:solidFill>
                            <a:srgbClr val="000000"/>
                          </a:solidFill>
                          <a:effectLst/>
                          <a:latin typeface="宋体" panose="02010600030101010101" pitchFamily="2" charset="-122"/>
                        </a:rPr>
                        <a:t>，</a:t>
                      </a:r>
                      <a:r>
                        <a:rPr lang="en-US" altLang="zh-CN" sz="1600" b="0" i="0" u="none" strike="noStrike" dirty="0">
                          <a:solidFill>
                            <a:srgbClr val="000000"/>
                          </a:solidFill>
                          <a:effectLst/>
                          <a:latin typeface="宋体" panose="02010600030101010101" pitchFamily="2" charset="-122"/>
                        </a:rPr>
                        <a:t>5</a:t>
                      </a:r>
                      <a:r>
                        <a:rPr lang="zh-CN" altLang="en-US" sz="1600" b="0" i="0" u="none" strike="noStrike" dirty="0">
                          <a:solidFill>
                            <a:srgbClr val="000000"/>
                          </a:solidFill>
                          <a:effectLst/>
                          <a:latin typeface="宋体" panose="02010600030101010101" pitchFamily="2" charset="-122"/>
                        </a:rPr>
                        <a:t>年总费用</a:t>
                      </a:r>
                      <a:r>
                        <a:rPr lang="en-US" altLang="zh-CN" sz="2400" b="1" i="0" u="none" strike="noStrike" kern="1200" dirty="0">
                          <a:solidFill>
                            <a:srgbClr val="FF0000"/>
                          </a:solidFill>
                          <a:effectLst/>
                          <a:latin typeface="宋体" panose="02010600030101010101" pitchFamily="2" charset="-122"/>
                          <a:ea typeface="+mn-ea"/>
                          <a:cs typeface="+mn-cs"/>
                        </a:rPr>
                        <a:t>232.12</a:t>
                      </a:r>
                      <a:r>
                        <a:rPr lang="zh-CN" altLang="en-US" sz="2400" b="1" i="0" u="none" strike="noStrike" kern="1200" dirty="0">
                          <a:solidFill>
                            <a:srgbClr val="FF0000"/>
                          </a:solidFill>
                          <a:effectLst/>
                          <a:latin typeface="宋体" panose="02010600030101010101" pitchFamily="2" charset="-122"/>
                          <a:ea typeface="+mn-ea"/>
                          <a:cs typeface="+mn-cs"/>
                        </a:rPr>
                        <a:t>万</a:t>
                      </a:r>
                      <a:endParaRPr lang="zh-CN" altLang="en-US" sz="2400" b="1" i="0" u="none" strike="noStrike" kern="1200" dirty="0">
                        <a:solidFill>
                          <a:srgbClr val="FF0000"/>
                        </a:solidFill>
                        <a:effectLst/>
                        <a:latin typeface="宋体" panose="02010600030101010101" pitchFamily="2" charset="-122"/>
                        <a:ea typeface="+mn-ea"/>
                        <a:cs typeface="+mn-cs"/>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cPr marL="16932" marR="16932" marT="16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379708" y="810290"/>
            <a:ext cx="5805943" cy="551180"/>
          </a:xfrm>
          <a:prstGeom prst="rect">
            <a:avLst/>
          </a:prstGeom>
        </p:spPr>
        <p:txBody>
          <a:bodyPr wrap="square" lIns="121852" tIns="60925" rIns="121852" bIns="60925">
            <a:spAutoFit/>
          </a:bodyPr>
          <a:lstStyle/>
          <a:p>
            <a:r>
              <a:rPr lang="zh-CN" altLang="en-US" sz="2800" dirty="0">
                <a:latin typeface="微软雅黑" panose="020B0503020204020204" pitchFamily="34" charset="-122"/>
                <a:ea typeface="微软雅黑" panose="020B0503020204020204" pitchFamily="34" charset="-122"/>
              </a:rPr>
              <a:t>一个中小型机房</a:t>
            </a:r>
            <a:r>
              <a:rPr lang="en-US" altLang="zh-CN" sz="2800" b="1" dirty="0">
                <a:solidFill>
                  <a:srgbClr val="FF0000"/>
                </a:solidFill>
                <a:latin typeface="微软雅黑" panose="020B0503020204020204" pitchFamily="34" charset="-122"/>
                <a:ea typeface="微软雅黑" panose="020B0503020204020204" pitchFamily="34" charset="-122"/>
              </a:rPr>
              <a:t>VS</a:t>
            </a:r>
            <a:r>
              <a:rPr lang="en-US" altLang="zh-CN" sz="2800" dirty="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租用云</a:t>
            </a:r>
            <a:r>
              <a:rPr lang="zh-CN" altLang="en-US" sz="2800" dirty="0">
                <a:latin typeface="微软雅黑" panose="020B0503020204020204" pitchFamily="34" charset="-122"/>
                <a:ea typeface="微软雅黑" panose="020B0503020204020204" pitchFamily="34" charset="-122"/>
              </a:rPr>
              <a:t>主机</a:t>
            </a:r>
            <a:endParaRPr lang="en-US" altLang="zh-CN" sz="2800" dirty="0">
              <a:latin typeface="微软雅黑" panose="020B0503020204020204" pitchFamily="34" charset="-122"/>
              <a:ea typeface="微软雅黑" panose="020B0503020204020204" pitchFamily="34" charset="-122"/>
            </a:endParaRPr>
          </a:p>
        </p:txBody>
      </p:sp>
      <p:sp>
        <p:nvSpPr>
          <p:cNvPr id="5" name="矩形 4"/>
          <p:cNvSpPr/>
          <p:nvPr/>
        </p:nvSpPr>
        <p:spPr>
          <a:xfrm>
            <a:off x="6253471" y="1331033"/>
            <a:ext cx="5837921" cy="492028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852" tIns="60925" rIns="121852" bIns="60925" rtlCol="0" anchor="ctr"/>
          <a:lstStyle/>
          <a:p>
            <a:pPr algn="ctr"/>
            <a:endParaRPr lang="zh-CN" altLang="en-US" sz="3070">
              <a:solidFill>
                <a:schemeClr val="tx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2"/>
            </p:custDataLst>
          </p:nvPr>
        </p:nvGraphicFramePr>
        <p:xfrm>
          <a:off x="6334492" y="1371127"/>
          <a:ext cx="5684520" cy="4772734"/>
        </p:xfrm>
        <a:graphic>
          <a:graphicData uri="http://schemas.openxmlformats.org/drawingml/2006/table">
            <a:tbl>
              <a:tblPr/>
              <a:tblGrid>
                <a:gridCol w="1395095"/>
                <a:gridCol w="2022475"/>
                <a:gridCol w="2266950"/>
              </a:tblGrid>
              <a:tr h="288943">
                <a:tc>
                  <a:txBody>
                    <a:bodyPr/>
                    <a:lstStyle/>
                    <a:p>
                      <a:pPr algn="ctr" fontAlgn="b"/>
                      <a:r>
                        <a:rPr lang="zh-CN" altLang="en-US" sz="1600" b="0" i="0" u="none" strike="noStrike" dirty="0">
                          <a:solidFill>
                            <a:srgbClr val="000000"/>
                          </a:solidFill>
                          <a:effectLst/>
                          <a:latin typeface="宋体" panose="02010600030101010101" pitchFamily="2" charset="-122"/>
                        </a:rPr>
                        <a:t>　</a:t>
                      </a:r>
                      <a:endParaRPr lang="zh-CN" altLang="en-US" sz="1600" b="0"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600" b="1" i="0" u="none" strike="noStrike" dirty="0">
                          <a:solidFill>
                            <a:srgbClr val="000000"/>
                          </a:solidFill>
                          <a:effectLst/>
                          <a:latin typeface="宋体" panose="02010600030101010101" pitchFamily="2" charset="-122"/>
                        </a:rPr>
                        <a:t>投资金额</a:t>
                      </a:r>
                      <a:r>
                        <a:rPr lang="en-US" altLang="zh-CN" sz="1600" b="1" i="0" u="none" strike="noStrike" dirty="0">
                          <a:solidFill>
                            <a:srgbClr val="000000"/>
                          </a:solidFill>
                          <a:effectLst/>
                          <a:latin typeface="宋体" panose="02010600030101010101" pitchFamily="2" charset="-122"/>
                        </a:rPr>
                        <a:t>(</a:t>
                      </a:r>
                      <a:r>
                        <a:rPr lang="zh-CN" altLang="en-US" sz="1600" b="1" i="0" u="none" strike="noStrike" dirty="0">
                          <a:solidFill>
                            <a:srgbClr val="000000"/>
                          </a:solidFill>
                          <a:effectLst/>
                          <a:latin typeface="宋体" panose="02010600030101010101" pitchFamily="2" charset="-122"/>
                        </a:rPr>
                        <a:t>元）</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600" b="1" i="0" u="none" strike="noStrike" dirty="0">
                          <a:solidFill>
                            <a:srgbClr val="000000"/>
                          </a:solidFill>
                          <a:effectLst/>
                          <a:latin typeface="宋体" panose="02010600030101010101" pitchFamily="2" charset="-122"/>
                        </a:rPr>
                        <a:t>备注</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996">
                <a:tc>
                  <a:txBody>
                    <a:bodyPr/>
                    <a:lstStyle/>
                    <a:p>
                      <a:pPr algn="ctr" fontAlgn="b"/>
                      <a:r>
                        <a:rPr lang="zh-CN" altLang="en-US" sz="1600" b="1" i="0" u="none" strike="noStrike" dirty="0">
                          <a:solidFill>
                            <a:srgbClr val="000000"/>
                          </a:solidFill>
                          <a:effectLst/>
                          <a:latin typeface="宋体" panose="02010600030101010101" pitchFamily="2" charset="-122"/>
                        </a:rPr>
                        <a:t>租用云主机</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400" b="0" i="0" u="none" strike="noStrike" dirty="0">
                          <a:solidFill>
                            <a:srgbClr val="000000"/>
                          </a:solidFill>
                          <a:effectLst/>
                          <a:latin typeface="宋体" panose="02010600030101010101" pitchFamily="2" charset="-122"/>
                        </a:rPr>
                        <a:t>10</a:t>
                      </a:r>
                      <a:r>
                        <a:rPr lang="zh-TW" altLang="en-US" sz="1400" b="0" i="0" u="none" strike="noStrike" dirty="0">
                          <a:solidFill>
                            <a:srgbClr val="000000"/>
                          </a:solidFill>
                          <a:effectLst/>
                          <a:latin typeface="宋体" panose="02010600030101010101" pitchFamily="2" charset="-122"/>
                        </a:rPr>
                        <a:t>台*</a:t>
                      </a:r>
                      <a:r>
                        <a:rPr lang="en-US" altLang="zh-TW" sz="1400" b="0" i="0" u="none" strike="noStrike" dirty="0">
                          <a:solidFill>
                            <a:srgbClr val="000000"/>
                          </a:solidFill>
                          <a:effectLst/>
                          <a:latin typeface="宋体" panose="02010600030101010101" pitchFamily="2" charset="-122"/>
                        </a:rPr>
                        <a:t>18168</a:t>
                      </a:r>
                      <a:r>
                        <a:rPr lang="zh-CN" altLang="en-US" sz="1400" b="0" i="0" u="none" strike="noStrike" dirty="0">
                          <a:solidFill>
                            <a:srgbClr val="000000"/>
                          </a:solidFill>
                          <a:effectLst/>
                          <a:latin typeface="宋体" panose="02010600030101010101" pitchFamily="2" charset="-122"/>
                        </a:rPr>
                        <a:t>元*</a:t>
                      </a:r>
                      <a:r>
                        <a:rPr lang="en-US" altLang="zh-CN" sz="1400" b="0" i="0" u="none" strike="noStrike" dirty="0">
                          <a:solidFill>
                            <a:srgbClr val="000000"/>
                          </a:solidFill>
                          <a:effectLst/>
                          <a:latin typeface="宋体" panose="02010600030101010101" pitchFamily="2" charset="-122"/>
                        </a:rPr>
                        <a:t>5</a:t>
                      </a:r>
                      <a:r>
                        <a:rPr lang="zh-CN" altLang="en-US" sz="1400" b="0" i="0" u="none" strike="noStrike" dirty="0">
                          <a:solidFill>
                            <a:srgbClr val="000000"/>
                          </a:solidFill>
                          <a:effectLst/>
                          <a:latin typeface="宋体" panose="02010600030101010101" pitchFamily="2" charset="-122"/>
                        </a:rPr>
                        <a:t>年</a:t>
                      </a:r>
                      <a:r>
                        <a:rPr lang="en-US" altLang="zh-TW" sz="1400" b="0" i="0" u="none" strike="noStrike" dirty="0" smtClean="0">
                          <a:solidFill>
                            <a:srgbClr val="000000"/>
                          </a:solidFill>
                          <a:effectLst/>
                          <a:latin typeface="宋体" panose="02010600030101010101" pitchFamily="2" charset="-122"/>
                        </a:rPr>
                        <a:t>=892224</a:t>
                      </a:r>
                      <a:endParaRPr lang="zh-TW"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0" i="0" u="none" strike="noStrike" dirty="0">
                          <a:solidFill>
                            <a:srgbClr val="000000"/>
                          </a:solidFill>
                          <a:effectLst/>
                          <a:latin typeface="宋体" panose="02010600030101010101" pitchFamily="2" charset="-122"/>
                        </a:rPr>
                        <a:t>16C32G+2T</a:t>
                      </a:r>
                      <a:r>
                        <a:rPr lang="zh-CN" altLang="en-US" sz="1400" b="0" i="0" u="none" strike="noStrike" dirty="0">
                          <a:solidFill>
                            <a:srgbClr val="000000"/>
                          </a:solidFill>
                          <a:effectLst/>
                          <a:latin typeface="宋体" panose="02010600030101010101" pitchFamily="2" charset="-122"/>
                        </a:rPr>
                        <a:t>，</a:t>
                      </a:r>
                      <a:r>
                        <a:rPr lang="en-US" altLang="zh-CN" sz="1400" b="0" i="0" u="none" strike="noStrike" dirty="0" smtClean="0">
                          <a:solidFill>
                            <a:srgbClr val="000000"/>
                          </a:solidFill>
                          <a:effectLst/>
                          <a:latin typeface="宋体" panose="02010600030101010101" pitchFamily="2" charset="-122"/>
                        </a:rPr>
                        <a:t>1474</a:t>
                      </a:r>
                      <a:r>
                        <a:rPr lang="zh-CN" altLang="en-US" sz="1400" b="0" i="0" u="none" strike="noStrike" dirty="0" smtClean="0">
                          <a:solidFill>
                            <a:srgbClr val="000000"/>
                          </a:solidFill>
                          <a:effectLst/>
                          <a:latin typeface="宋体" panose="02010600030101010101" pitchFamily="2" charset="-122"/>
                        </a:rPr>
                        <a:t>元</a:t>
                      </a:r>
                      <a:r>
                        <a:rPr lang="en-US" altLang="zh-CN" sz="1400" b="0" i="0" u="none" strike="noStrike" dirty="0">
                          <a:solidFill>
                            <a:srgbClr val="000000"/>
                          </a:solidFill>
                          <a:effectLst/>
                          <a:latin typeface="宋体" panose="02010600030101010101" pitchFamily="2" charset="-122"/>
                        </a:rPr>
                        <a:t>/</a:t>
                      </a:r>
                      <a:r>
                        <a:rPr lang="zh-CN" altLang="en-US" sz="1400" b="0" i="0" u="none" strike="noStrike" dirty="0">
                          <a:solidFill>
                            <a:srgbClr val="000000"/>
                          </a:solidFill>
                          <a:effectLst/>
                          <a:latin typeface="宋体" panose="02010600030101010101" pitchFamily="2" charset="-122"/>
                        </a:rPr>
                        <a:t>月</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254">
                <a:tc>
                  <a:txBody>
                    <a:bodyPr/>
                    <a:lstStyle/>
                    <a:p>
                      <a:pPr algn="ctr" fontAlgn="b"/>
                      <a:r>
                        <a:rPr lang="zh-CN" altLang="en-US" sz="1600" b="1" i="0" u="none" strike="noStrike" dirty="0" smtClean="0">
                          <a:solidFill>
                            <a:srgbClr val="000000"/>
                          </a:solidFill>
                          <a:effectLst/>
                          <a:latin typeface="宋体" panose="02010600030101010101" pitchFamily="2" charset="-122"/>
                        </a:rPr>
                        <a:t>操作系统</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宋体" panose="02010600030101010101" pitchFamily="2" charset="-122"/>
                        </a:rPr>
                        <a:t>0</a:t>
                      </a:r>
                      <a:endParaRPr lang="zh-TW" altLang="en-US"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0" i="0" u="none" strike="noStrike" dirty="0" smtClean="0">
                          <a:solidFill>
                            <a:srgbClr val="000000"/>
                          </a:solidFill>
                          <a:effectLst/>
                          <a:latin typeface="宋体" panose="02010600030101010101" pitchFamily="2" charset="-122"/>
                        </a:rPr>
                        <a:t>Windows</a:t>
                      </a:r>
                      <a:r>
                        <a:rPr lang="zh-CN" altLang="en-US" sz="1400" b="0" i="0" u="none" strike="noStrike" dirty="0" smtClean="0">
                          <a:solidFill>
                            <a:srgbClr val="000000"/>
                          </a:solidFill>
                          <a:effectLst/>
                          <a:latin typeface="宋体" panose="02010600030101010101" pitchFamily="2" charset="-122"/>
                        </a:rPr>
                        <a:t>、麒麟</a:t>
                      </a:r>
                      <a:r>
                        <a:rPr lang="en-US" altLang="zh-CN" sz="1400" b="0" i="0" u="none" strike="noStrike" dirty="0" smtClean="0">
                          <a:solidFill>
                            <a:srgbClr val="000000"/>
                          </a:solidFill>
                          <a:effectLst/>
                          <a:latin typeface="宋体" panose="02010600030101010101" pitchFamily="2" charset="-122"/>
                        </a:rPr>
                        <a:t> </a:t>
                      </a:r>
                      <a:r>
                        <a:rPr lang="zh-CN" altLang="en-US" sz="1400" b="0" i="0" u="none" strike="noStrike" dirty="0" smtClean="0">
                          <a:solidFill>
                            <a:srgbClr val="000000"/>
                          </a:solidFill>
                          <a:effectLst/>
                          <a:latin typeface="宋体" panose="02010600030101010101" pitchFamily="2" charset="-122"/>
                        </a:rPr>
                        <a:t>等正版授权</a:t>
                      </a:r>
                      <a:endParaRPr lang="pl-PL"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254">
                <a:tc>
                  <a:txBody>
                    <a:bodyPr/>
                    <a:lstStyle/>
                    <a:p>
                      <a:pPr algn="ctr" fontAlgn="b"/>
                      <a:r>
                        <a:rPr lang="zh-CN" altLang="en-US" sz="1600" b="1" i="0" u="none" strike="noStrike" dirty="0" smtClean="0">
                          <a:solidFill>
                            <a:srgbClr val="000000"/>
                          </a:solidFill>
                          <a:effectLst/>
                          <a:latin typeface="宋体" panose="02010600030101010101" pitchFamily="2" charset="-122"/>
                        </a:rPr>
                        <a:t>网络</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smtClean="0">
                          <a:solidFill>
                            <a:srgbClr val="000000"/>
                          </a:solidFill>
                          <a:effectLst/>
                          <a:latin typeface="宋体" panose="02010600030101010101" pitchFamily="2" charset="-122"/>
                        </a:rPr>
                        <a:t>0</a:t>
                      </a:r>
                      <a:endParaRPr lang="zh-TW" altLang="en-US"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0" i="0" u="none" strike="noStrike" dirty="0" err="1" smtClean="0">
                          <a:solidFill>
                            <a:srgbClr val="000000"/>
                          </a:solidFill>
                          <a:effectLst/>
                          <a:latin typeface="宋体" panose="02010600030101010101" pitchFamily="2" charset="-122"/>
                        </a:rPr>
                        <a:t>Vpc</a:t>
                      </a:r>
                      <a:r>
                        <a:rPr lang="zh-CN" altLang="en-US" sz="1400" b="0" i="0" u="none" strike="noStrike" dirty="0" smtClean="0">
                          <a:solidFill>
                            <a:srgbClr val="000000"/>
                          </a:solidFill>
                          <a:effectLst/>
                          <a:latin typeface="宋体" panose="02010600030101010101" pitchFamily="2" charset="-122"/>
                        </a:rPr>
                        <a:t>、</a:t>
                      </a:r>
                      <a:r>
                        <a:rPr lang="en-US" altLang="zh-CN" sz="1400" b="0" i="0" u="none" strike="noStrike" dirty="0" smtClean="0">
                          <a:solidFill>
                            <a:srgbClr val="000000"/>
                          </a:solidFill>
                          <a:effectLst/>
                          <a:latin typeface="宋体" panose="02010600030101010101" pitchFamily="2" charset="-122"/>
                        </a:rPr>
                        <a:t>NAT</a:t>
                      </a:r>
                      <a:r>
                        <a:rPr lang="zh-CN" altLang="en-US" sz="1400" b="0" i="0" u="none" strike="noStrike" dirty="0" smtClean="0">
                          <a:solidFill>
                            <a:srgbClr val="000000"/>
                          </a:solidFill>
                          <a:effectLst/>
                          <a:latin typeface="宋体" panose="02010600030101010101" pitchFamily="2" charset="-122"/>
                        </a:rPr>
                        <a:t>、云专线免费</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254">
                <a:tc>
                  <a:txBody>
                    <a:bodyPr/>
                    <a:lstStyle/>
                    <a:p>
                      <a:pPr algn="ctr" fontAlgn="b"/>
                      <a:r>
                        <a:rPr lang="zh-CN" altLang="en-US" sz="1600" b="1" i="0" u="none" strike="noStrike" dirty="0">
                          <a:solidFill>
                            <a:srgbClr val="000000"/>
                          </a:solidFill>
                          <a:effectLst/>
                          <a:latin typeface="宋体" panose="02010600030101010101" pitchFamily="2" charset="-122"/>
                        </a:rPr>
                        <a:t>网络布线工程</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宋体" panose="02010600030101010101" pitchFamily="2" charset="-122"/>
                        </a:rPr>
                        <a:t>0</a:t>
                      </a:r>
                      <a:endParaRPr lang="zh-TW" altLang="en-US"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solidFill>
                            <a:srgbClr val="000000"/>
                          </a:solidFill>
                          <a:effectLst/>
                          <a:latin typeface="宋体" panose="02010600030101010101" pitchFamily="2" charset="-122"/>
                        </a:rPr>
                        <a:t>无</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43">
                <a:tc>
                  <a:txBody>
                    <a:bodyPr/>
                    <a:lstStyle/>
                    <a:p>
                      <a:pPr algn="ctr" fontAlgn="b"/>
                      <a:r>
                        <a:rPr lang="zh-CN" altLang="en-US" sz="1600" b="1" i="0" u="none" strike="noStrike" dirty="0">
                          <a:solidFill>
                            <a:srgbClr val="000000"/>
                          </a:solidFill>
                          <a:effectLst/>
                          <a:latin typeface="宋体" panose="02010600030101010101" pitchFamily="2" charset="-122"/>
                        </a:rPr>
                        <a:t>机房装修工程</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宋体" panose="02010600030101010101" pitchFamily="2" charset="-122"/>
                        </a:rPr>
                        <a:t>0</a:t>
                      </a:r>
                      <a:endParaRPr lang="zh-TW" altLang="en-US"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solidFill>
                            <a:srgbClr val="000000"/>
                          </a:solidFill>
                          <a:effectLst/>
                          <a:latin typeface="宋体" panose="02010600030101010101" pitchFamily="2" charset="-122"/>
                        </a:rPr>
                        <a:t>无</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564">
                <a:tc>
                  <a:txBody>
                    <a:bodyPr/>
                    <a:lstStyle/>
                    <a:p>
                      <a:pPr algn="ctr" fontAlgn="b"/>
                      <a:r>
                        <a:rPr lang="zh-CN" altLang="en-US" sz="1600" b="1" i="0" u="none" strike="noStrike" dirty="0">
                          <a:solidFill>
                            <a:srgbClr val="000000"/>
                          </a:solidFill>
                          <a:effectLst/>
                          <a:latin typeface="宋体" panose="02010600030101010101" pitchFamily="2" charset="-122"/>
                        </a:rPr>
                        <a:t>机房电力工程</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宋体" panose="02010600030101010101" pitchFamily="2" charset="-122"/>
                        </a:rPr>
                        <a:t>0</a:t>
                      </a:r>
                      <a:endParaRPr lang="zh-TW" altLang="en-US"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solidFill>
                            <a:srgbClr val="000000"/>
                          </a:solidFill>
                          <a:effectLst/>
                          <a:latin typeface="宋体" panose="02010600030101010101" pitchFamily="2" charset="-122"/>
                        </a:rPr>
                        <a:t>无</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43">
                <a:tc>
                  <a:txBody>
                    <a:bodyPr/>
                    <a:lstStyle/>
                    <a:p>
                      <a:pPr algn="ctr" fontAlgn="b"/>
                      <a:r>
                        <a:rPr lang="zh-CN" altLang="en-US" sz="1600" b="1" i="0" u="none" strike="noStrike" dirty="0">
                          <a:solidFill>
                            <a:srgbClr val="000000"/>
                          </a:solidFill>
                          <a:effectLst/>
                          <a:latin typeface="宋体" panose="02010600030101010101" pitchFamily="2" charset="-122"/>
                        </a:rPr>
                        <a:t>机房空调工程</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600" b="0" i="0" u="none" strike="noStrike" dirty="0">
                          <a:solidFill>
                            <a:srgbClr val="000000"/>
                          </a:solidFill>
                          <a:effectLst/>
                          <a:latin typeface="宋体" panose="02010600030101010101" pitchFamily="2" charset="-122"/>
                        </a:rPr>
                        <a:t>0</a:t>
                      </a:r>
                      <a:endParaRPr lang="zh-TW" altLang="en-US"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solidFill>
                            <a:srgbClr val="000000"/>
                          </a:solidFill>
                          <a:effectLst/>
                          <a:latin typeface="宋体" panose="02010600030101010101" pitchFamily="2" charset="-122"/>
                        </a:rPr>
                        <a:t>无</a:t>
                      </a:r>
                      <a:endParaRPr lang="zh-CN" altLang="en-US"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43">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zh-CN" altLang="en-US" sz="1600" b="1" i="0" u="none" strike="noStrike" dirty="0">
                          <a:solidFill>
                            <a:srgbClr val="000000"/>
                          </a:solidFill>
                          <a:effectLst/>
                          <a:latin typeface="宋体" panose="02010600030101010101" pitchFamily="2" charset="-122"/>
                        </a:rPr>
                        <a:t>电费</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宋体" panose="02010600030101010101" pitchFamily="2" charset="-122"/>
                        </a:rPr>
                        <a:t>0</a:t>
                      </a:r>
                      <a:endParaRPr lang="en-US" altLang="zh-CN"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solidFill>
                            <a:srgbClr val="000000"/>
                          </a:solidFill>
                          <a:effectLst/>
                          <a:latin typeface="宋体" panose="02010600030101010101" pitchFamily="2" charset="-122"/>
                        </a:rPr>
                        <a:t>无</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254">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zh-CN" altLang="en-US" sz="1600" b="1" i="0" u="none" strike="noStrike" dirty="0">
                          <a:solidFill>
                            <a:srgbClr val="000000"/>
                          </a:solidFill>
                          <a:effectLst/>
                          <a:latin typeface="宋体" panose="02010600030101010101" pitchFamily="2" charset="-122"/>
                        </a:rPr>
                        <a:t>弹性公网</a:t>
                      </a:r>
                      <a:r>
                        <a:rPr lang="en-US" altLang="zh-CN" sz="1600" b="1" i="0" u="none" strike="noStrike" dirty="0">
                          <a:solidFill>
                            <a:srgbClr val="000000"/>
                          </a:solidFill>
                          <a:effectLst/>
                          <a:latin typeface="宋体" panose="02010600030101010101" pitchFamily="2" charset="-122"/>
                        </a:rPr>
                        <a:t>IP</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smtClean="0">
                          <a:solidFill>
                            <a:srgbClr val="000000"/>
                          </a:solidFill>
                          <a:effectLst/>
                          <a:latin typeface="宋体" panose="02010600030101010101" pitchFamily="2" charset="-122"/>
                        </a:rPr>
                        <a:t>420</a:t>
                      </a:r>
                      <a:r>
                        <a:rPr lang="zh-CN" altLang="en-US" sz="1600" b="0" i="0" u="none" strike="noStrike" dirty="0" smtClean="0">
                          <a:solidFill>
                            <a:srgbClr val="000000"/>
                          </a:solidFill>
                          <a:effectLst/>
                          <a:latin typeface="宋体" panose="02010600030101010101" pitchFamily="2" charset="-122"/>
                        </a:rPr>
                        <a:t>*</a:t>
                      </a:r>
                      <a:r>
                        <a:rPr lang="en-US" altLang="zh-CN" sz="1600" b="0" i="0" u="none" strike="noStrike" dirty="0" smtClean="0">
                          <a:solidFill>
                            <a:srgbClr val="000000"/>
                          </a:solidFill>
                          <a:effectLst/>
                          <a:latin typeface="宋体" panose="02010600030101010101" pitchFamily="2" charset="-122"/>
                        </a:rPr>
                        <a:t>20</a:t>
                      </a:r>
                      <a:r>
                        <a:rPr lang="zh-CN" altLang="en-US" sz="1600" b="0" i="0" u="none" strike="noStrike" dirty="0" smtClean="0">
                          <a:solidFill>
                            <a:srgbClr val="000000"/>
                          </a:solidFill>
                          <a:effectLst/>
                          <a:latin typeface="宋体" panose="02010600030101010101" pitchFamily="2" charset="-122"/>
                        </a:rPr>
                        <a:t>*</a:t>
                      </a:r>
                      <a:r>
                        <a:rPr lang="en-US" altLang="zh-CN" sz="1600" b="0" i="0" u="none" strike="noStrike" dirty="0" smtClean="0">
                          <a:solidFill>
                            <a:srgbClr val="000000"/>
                          </a:solidFill>
                          <a:effectLst/>
                          <a:latin typeface="宋体" panose="02010600030101010101" pitchFamily="2" charset="-122"/>
                        </a:rPr>
                        <a:t>5=42000</a:t>
                      </a:r>
                      <a:endParaRPr lang="en-US" altLang="zh-CN"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0" i="0" u="none" strike="noStrike" dirty="0" smtClean="0">
                          <a:solidFill>
                            <a:srgbClr val="000000"/>
                          </a:solidFill>
                          <a:effectLst/>
                          <a:latin typeface="宋体" panose="02010600030101010101" pitchFamily="2" charset="-122"/>
                        </a:rPr>
                        <a:t>420</a:t>
                      </a:r>
                      <a:r>
                        <a:rPr lang="zh-CN" altLang="en-US" sz="1400" b="0" i="0" u="none" strike="noStrike" dirty="0" smtClean="0">
                          <a:solidFill>
                            <a:srgbClr val="000000"/>
                          </a:solidFill>
                          <a:effectLst/>
                          <a:latin typeface="宋体" panose="02010600030101010101" pitchFamily="2" charset="-122"/>
                        </a:rPr>
                        <a:t>元</a:t>
                      </a:r>
                      <a:r>
                        <a:rPr lang="en-US" altLang="zh-CN" sz="1400" b="0" i="0" u="none" strike="noStrike" dirty="0" smtClean="0">
                          <a:solidFill>
                            <a:srgbClr val="000000"/>
                          </a:solidFill>
                          <a:effectLst/>
                          <a:latin typeface="宋体" panose="02010600030101010101" pitchFamily="2" charset="-122"/>
                        </a:rPr>
                        <a:t>/Mbps</a:t>
                      </a:r>
                      <a:r>
                        <a:rPr lang="zh-CN" altLang="en-US" sz="1400" b="0" i="0" u="none" strike="noStrike" dirty="0" smtClean="0">
                          <a:solidFill>
                            <a:srgbClr val="000000"/>
                          </a:solidFill>
                          <a:effectLst/>
                          <a:latin typeface="宋体" panose="02010600030101010101" pitchFamily="2" charset="-122"/>
                        </a:rPr>
                        <a:t>，</a:t>
                      </a:r>
                      <a:r>
                        <a:rPr lang="zh-CN" altLang="en-US" sz="1400" b="0" i="0" u="none" strike="noStrike" dirty="0">
                          <a:solidFill>
                            <a:srgbClr val="000000"/>
                          </a:solidFill>
                          <a:effectLst/>
                          <a:latin typeface="宋体" panose="02010600030101010101" pitchFamily="2" charset="-122"/>
                        </a:rPr>
                        <a:t>含</a:t>
                      </a:r>
                      <a:r>
                        <a:rPr lang="en-US" altLang="zh-CN" sz="1400" b="0" i="0" u="none" strike="noStrike" dirty="0">
                          <a:solidFill>
                            <a:srgbClr val="000000"/>
                          </a:solidFill>
                          <a:effectLst/>
                          <a:latin typeface="宋体" panose="02010600030101010101" pitchFamily="2" charset="-122"/>
                        </a:rPr>
                        <a:t>IP</a:t>
                      </a:r>
                      <a:r>
                        <a:rPr lang="zh-CN" altLang="en-US" sz="1400" b="0" i="0" u="none" strike="noStrike" dirty="0">
                          <a:solidFill>
                            <a:srgbClr val="000000"/>
                          </a:solidFill>
                          <a:effectLst/>
                          <a:latin typeface="宋体" panose="02010600030101010101" pitchFamily="2" charset="-122"/>
                        </a:rPr>
                        <a:t>保有费</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7888">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en-US" altLang="zh-CN" sz="1600" b="1" i="0" u="none" strike="noStrike" dirty="0">
                          <a:solidFill>
                            <a:srgbClr val="000000"/>
                          </a:solidFill>
                          <a:effectLst/>
                          <a:latin typeface="宋体" panose="02010600030101010101" pitchFamily="2" charset="-122"/>
                        </a:rPr>
                        <a:t>IT</a:t>
                      </a:r>
                      <a:r>
                        <a:rPr lang="zh-CN" altLang="en-US" sz="1600" b="1" i="0" u="none" strike="noStrike" dirty="0">
                          <a:solidFill>
                            <a:srgbClr val="000000"/>
                          </a:solidFill>
                          <a:effectLst/>
                          <a:latin typeface="宋体" panose="02010600030101010101" pitchFamily="2" charset="-122"/>
                        </a:rPr>
                        <a:t>网络工程师人工</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宋体" panose="02010600030101010101" pitchFamily="2" charset="-122"/>
                        </a:rPr>
                        <a:t>3000</a:t>
                      </a:r>
                      <a:r>
                        <a:rPr lang="zh-CN" altLang="en-US" sz="1600" b="0" i="0" u="none" strike="noStrike" dirty="0">
                          <a:solidFill>
                            <a:srgbClr val="000000"/>
                          </a:solidFill>
                          <a:effectLst/>
                          <a:latin typeface="宋体" panose="02010600030101010101" pitchFamily="2" charset="-122"/>
                        </a:rPr>
                        <a:t>*</a:t>
                      </a:r>
                      <a:r>
                        <a:rPr lang="en-US" altLang="zh-CN" sz="1600" b="0" i="0" u="none" strike="noStrike" dirty="0">
                          <a:solidFill>
                            <a:srgbClr val="000000"/>
                          </a:solidFill>
                          <a:effectLst/>
                          <a:latin typeface="宋体" panose="02010600030101010101" pitchFamily="2" charset="-122"/>
                        </a:rPr>
                        <a:t>12</a:t>
                      </a:r>
                      <a:r>
                        <a:rPr lang="zh-CN" altLang="en-US" sz="1600" b="0" i="0" u="none" strike="noStrike" dirty="0">
                          <a:solidFill>
                            <a:srgbClr val="000000"/>
                          </a:solidFill>
                          <a:effectLst/>
                          <a:latin typeface="宋体" panose="02010600030101010101" pitchFamily="2" charset="-122"/>
                        </a:rPr>
                        <a:t>*</a:t>
                      </a:r>
                      <a:r>
                        <a:rPr lang="en-US" altLang="zh-CN" sz="1600" b="0" i="0" u="none" strike="noStrike" dirty="0">
                          <a:solidFill>
                            <a:srgbClr val="000000"/>
                          </a:solidFill>
                          <a:effectLst/>
                          <a:latin typeface="宋体" panose="02010600030101010101" pitchFamily="2" charset="-122"/>
                        </a:rPr>
                        <a:t>5=180000</a:t>
                      </a:r>
                      <a:endParaRPr lang="en-US" altLang="zh-CN"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0" i="0" u="none" strike="noStrike" dirty="0">
                          <a:solidFill>
                            <a:srgbClr val="000000"/>
                          </a:solidFill>
                          <a:effectLst/>
                          <a:latin typeface="宋体" panose="02010600030101010101" pitchFamily="2" charset="-122"/>
                        </a:rPr>
                        <a:t>0.5</a:t>
                      </a:r>
                      <a:r>
                        <a:rPr lang="zh-CN" altLang="en-US" sz="1400" b="0" i="0" u="none" strike="noStrike" dirty="0">
                          <a:solidFill>
                            <a:srgbClr val="000000"/>
                          </a:solidFill>
                          <a:effectLst/>
                          <a:latin typeface="宋体" panose="02010600030101010101" pitchFamily="2" charset="-122"/>
                        </a:rPr>
                        <a:t>人，系统维护工作量小</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8577">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zh-CN" altLang="en-US" sz="1600" b="1" i="0" u="none" strike="noStrike" dirty="0">
                          <a:solidFill>
                            <a:srgbClr val="000000"/>
                          </a:solidFill>
                          <a:effectLst/>
                          <a:latin typeface="宋体" panose="02010600030101010101" pitchFamily="2" charset="-122"/>
                        </a:rPr>
                        <a:t>维修及备品备件月度摊销</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solidFill>
                            <a:srgbClr val="000000"/>
                          </a:solidFill>
                          <a:effectLst/>
                          <a:latin typeface="宋体" panose="02010600030101010101" pitchFamily="2" charset="-122"/>
                        </a:rPr>
                        <a:t>0</a:t>
                      </a:r>
                      <a:endParaRPr lang="en-US" altLang="zh-CN" sz="16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solidFill>
                            <a:srgbClr val="000000"/>
                          </a:solidFill>
                          <a:effectLst/>
                          <a:latin typeface="宋体" panose="02010600030101010101" pitchFamily="2" charset="-122"/>
                        </a:rPr>
                        <a:t>无</a:t>
                      </a:r>
                      <a:endParaRPr lang="en-US" altLang="zh-CN" sz="1400" b="0" i="0" u="none" strike="noStrike" dirty="0">
                        <a:solidFill>
                          <a:srgbClr val="000000"/>
                        </a:solidFill>
                        <a:effectLst/>
                        <a:latin typeface="宋体" panose="02010600030101010101" pitchFamily="2" charset="-122"/>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921">
                <a:tc>
                  <a:txBody>
                    <a:bodyPr/>
                    <a:lstStyle/>
                    <a:p>
                      <a:pPr algn="ctr" fontAlgn="b"/>
                      <a:r>
                        <a:rPr lang="zh-CN" altLang="en-US" sz="1600" b="1" i="0" u="none" strike="noStrike" dirty="0">
                          <a:solidFill>
                            <a:srgbClr val="000000"/>
                          </a:solidFill>
                          <a:effectLst/>
                          <a:latin typeface="宋体" panose="02010600030101010101" pitchFamily="2" charset="-122"/>
                        </a:rPr>
                        <a:t>小计</a:t>
                      </a:r>
                      <a:endParaRPr lang="zh-CN" altLang="en-US" sz="1600" b="1" i="0" u="none" strike="noStrike" dirty="0">
                        <a:solidFill>
                          <a:srgbClr val="000000"/>
                        </a:solidFill>
                        <a:effectLst/>
                        <a:latin typeface="宋体" panose="02010600030101010101" pitchFamily="2" charset="-122"/>
                      </a:endParaRPr>
                    </a:p>
                  </a:txBody>
                  <a:tcPr marL="16925" marR="16925" marT="16919"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algn="ctr" fontAlgn="b"/>
                      <a:r>
                        <a:rPr lang="zh-CN" altLang="en-US" sz="1600" b="0" i="0" u="none" strike="noStrike" kern="1200" dirty="0">
                          <a:solidFill>
                            <a:srgbClr val="000000"/>
                          </a:solidFill>
                          <a:effectLst/>
                          <a:latin typeface="宋体" panose="02010600030101010101" pitchFamily="2" charset="-122"/>
                          <a:ea typeface="+mn-ea"/>
                          <a:cs typeface="+mn-cs"/>
                        </a:rPr>
                        <a:t>按月付费</a:t>
                      </a:r>
                      <a:r>
                        <a:rPr lang="en-US" altLang="zh-CN" sz="2400" b="1" i="0" u="none" strike="noStrike" dirty="0" smtClean="0">
                          <a:solidFill>
                            <a:srgbClr val="FF0000"/>
                          </a:solidFill>
                          <a:effectLst/>
                          <a:latin typeface="宋体" panose="02010600030101010101" pitchFamily="2" charset="-122"/>
                        </a:rPr>
                        <a:t>1.85</a:t>
                      </a:r>
                      <a:r>
                        <a:rPr lang="zh-CN" altLang="en-US" sz="2400" b="1" i="0" u="none" strike="noStrike" dirty="0" smtClean="0">
                          <a:solidFill>
                            <a:srgbClr val="FF0000"/>
                          </a:solidFill>
                          <a:effectLst/>
                          <a:latin typeface="宋体" panose="02010600030101010101" pitchFamily="2" charset="-122"/>
                        </a:rPr>
                        <a:t>万元</a:t>
                      </a:r>
                      <a:r>
                        <a:rPr lang="en-US" altLang="zh-CN" sz="1600" b="0" i="0" u="none" strike="noStrike" dirty="0" smtClean="0">
                          <a:solidFill>
                            <a:srgbClr val="000000"/>
                          </a:solidFill>
                          <a:effectLst/>
                          <a:latin typeface="宋体" panose="02010600030101010101" pitchFamily="2" charset="-122"/>
                        </a:rPr>
                        <a:t>5</a:t>
                      </a:r>
                      <a:r>
                        <a:rPr lang="zh-CN" altLang="en-US" sz="1600" b="0" i="0" u="none" strike="noStrike" dirty="0">
                          <a:solidFill>
                            <a:srgbClr val="000000"/>
                          </a:solidFill>
                          <a:effectLst/>
                          <a:latin typeface="宋体" panose="02010600030101010101" pitchFamily="2" charset="-122"/>
                        </a:rPr>
                        <a:t>年总费用</a:t>
                      </a:r>
                      <a:r>
                        <a:rPr lang="zh-CN" altLang="en-US" sz="2400" b="1" i="0" u="none" strike="noStrike" kern="1200" dirty="0">
                          <a:solidFill>
                            <a:srgbClr val="FF0000"/>
                          </a:solidFill>
                          <a:effectLst/>
                          <a:latin typeface="宋体" panose="02010600030101010101" pitchFamily="2" charset="-122"/>
                          <a:ea typeface="+mn-ea"/>
                          <a:cs typeface="+mn-cs"/>
                        </a:rPr>
                        <a:t>约</a:t>
                      </a:r>
                      <a:r>
                        <a:rPr lang="en-US" altLang="zh-CN" sz="2400" b="1" i="0" u="none" strike="noStrike" kern="1200" dirty="0" smtClean="0">
                          <a:solidFill>
                            <a:srgbClr val="FF0000"/>
                          </a:solidFill>
                          <a:effectLst/>
                          <a:latin typeface="宋体" panose="02010600030101010101" pitchFamily="2" charset="-122"/>
                          <a:ea typeface="+mn-ea"/>
                          <a:cs typeface="+mn-cs"/>
                        </a:rPr>
                        <a:t>111</a:t>
                      </a:r>
                      <a:r>
                        <a:rPr lang="zh-CN" altLang="en-US" sz="2400" b="1" i="0" u="none" strike="noStrike" kern="1200" dirty="0" smtClean="0">
                          <a:solidFill>
                            <a:srgbClr val="FF0000"/>
                          </a:solidFill>
                          <a:effectLst/>
                          <a:latin typeface="宋体" panose="02010600030101010101" pitchFamily="2" charset="-122"/>
                          <a:ea typeface="+mn-ea"/>
                          <a:cs typeface="+mn-cs"/>
                        </a:rPr>
                        <a:t>万</a:t>
                      </a:r>
                      <a:endParaRPr lang="zh-TW" altLang="en-US" sz="2400" b="1" i="0" u="none" strike="noStrike" kern="1200" dirty="0">
                        <a:solidFill>
                          <a:srgbClr val="FF0000"/>
                        </a:solidFill>
                        <a:effectLst/>
                        <a:latin typeface="宋体" panose="02010600030101010101" pitchFamily="2" charset="-122"/>
                        <a:ea typeface="+mn-ea"/>
                        <a:cs typeface="+mn-cs"/>
                      </a:endParaRPr>
                    </a:p>
                  </a:txBody>
                  <a:tcPr marL="16925" marR="16925" marT="16919"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cPr marL="16932" marR="16932" marT="169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文本框 7"/>
          <p:cNvSpPr txBox="1"/>
          <p:nvPr/>
        </p:nvSpPr>
        <p:spPr>
          <a:xfrm>
            <a:off x="6031510" y="6274006"/>
            <a:ext cx="6021313" cy="479709"/>
          </a:xfrm>
          <a:prstGeom prst="rect">
            <a:avLst/>
          </a:prstGeom>
          <a:noFill/>
        </p:spPr>
        <p:txBody>
          <a:bodyPr wrap="none" lIns="121852" tIns="60925" rIns="121852" bIns="60925" rtlCol="0">
            <a:noAutofit/>
          </a:bodyPr>
          <a:lstStyle/>
          <a:p>
            <a:pPr marL="285750" indent="-285750" defTabSz="1219200" eaLnBrk="0" fontAlgn="base" hangingPunct="0">
              <a:spcBef>
                <a:spcPct val="20000"/>
              </a:spcBef>
              <a:spcAft>
                <a:spcPct val="0"/>
              </a:spcAft>
              <a:buFont typeface="Wingdings" panose="05000000000000000000" pitchFamily="2" charset="2"/>
              <a:buChar char="l"/>
            </a:pPr>
            <a:r>
              <a:rPr kumimoji="1" lang="zh-CN" altLang="en-US" sz="16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按需付费，平均每年费用约</a:t>
            </a:r>
            <a:r>
              <a:rPr kumimoji="1"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22.8</a:t>
            </a:r>
            <a:r>
              <a:rPr kumimoji="1"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万</a:t>
            </a:r>
            <a:r>
              <a:rPr kumimoji="1" lang="zh-CN" altLang="en-US" sz="16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，总费用不到自建的</a:t>
            </a:r>
            <a:r>
              <a:rPr kumimoji="1"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50%</a:t>
            </a:r>
            <a:endPar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8" name="文本框 7"/>
          <p:cNvSpPr txBox="1"/>
          <p:nvPr/>
        </p:nvSpPr>
        <p:spPr>
          <a:xfrm>
            <a:off x="-61647" y="6313741"/>
            <a:ext cx="6021313" cy="479709"/>
          </a:xfrm>
          <a:prstGeom prst="rect">
            <a:avLst/>
          </a:prstGeom>
          <a:noFill/>
        </p:spPr>
        <p:txBody>
          <a:bodyPr wrap="none" lIns="121852" tIns="60925" rIns="121852" bIns="60925" rtlCol="0">
            <a:noAutofit/>
          </a:bodyPr>
          <a:lstStyle/>
          <a:p>
            <a:pPr marL="285750" indent="-285750" defTabSz="1219200" eaLnBrk="0" fontAlgn="base" hangingPunct="0">
              <a:spcBef>
                <a:spcPct val="20000"/>
              </a:spcBef>
              <a:spcAft>
                <a:spcPct val="0"/>
              </a:spcAft>
              <a:buFont typeface="Wingdings" panose="05000000000000000000" pitchFamily="2" charset="2"/>
              <a:buChar char="l"/>
            </a:pPr>
            <a:r>
              <a:rPr kumimoji="1" lang="zh-CN" altLang="en-US" sz="16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计算机硬件折旧</a:t>
            </a:r>
            <a:r>
              <a:rPr kumimoji="1" lang="en-US" altLang="zh-CN" sz="16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5</a:t>
            </a:r>
            <a:r>
              <a:rPr kumimoji="1" lang="zh-CN" altLang="en-US" sz="16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年，到期需再次投资，平均每年投入</a:t>
            </a:r>
            <a:r>
              <a:rPr kumimoji="1"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46.42</a:t>
            </a:r>
            <a:r>
              <a:rPr kumimoji="1"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万</a:t>
            </a:r>
            <a:endParaRPr kumimoji="1"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p:txBody>
      </p:sp>
      <p:sp>
        <p:nvSpPr>
          <p:cNvPr id="9" name="标题 8"/>
          <p:cNvSpPr>
            <a:spLocks noGrp="1"/>
          </p:cNvSpPr>
          <p:nvPr>
            <p:ph type="title"/>
          </p:nvPr>
        </p:nvSpPr>
        <p:spPr/>
        <p:txBody>
          <a:bodyPr/>
          <a:lstStyle/>
          <a:p>
            <a:r>
              <a:rPr lang="zh-CN" altLang="en-US" dirty="0" smtClean="0"/>
              <a:t>自建机房和上云对比</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p:cNvSpPr txBox="1"/>
          <p:nvPr/>
        </p:nvSpPr>
        <p:spPr>
          <a:xfrm>
            <a:off x="356104" y="821669"/>
            <a:ext cx="11516360" cy="1476375"/>
          </a:xfrm>
          <a:prstGeom prst="rect">
            <a:avLst/>
          </a:prstGeom>
          <a:noFill/>
        </p:spPr>
        <p:txBody>
          <a:bodyPr wrap="square" rtlCol="0">
            <a:spAutoFit/>
          </a:bodyPr>
          <a:lstStyle/>
          <a:p>
            <a:pPr marL="457200" marR="0" lvl="1" indent="0" algn="l" defTabSz="913765"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云计算是一种按使用量付费的模型，可以随时随地、便捷地、按需地从可配置的计算资源共享池中获取所需的计算资源（包括网络、服务器、存储、应用程序及服务），资源可以快速供给和释放，只需投入较少的管理工作。 </a:t>
            </a:r>
            <a:endParaRPr kumimoji="0" lang="en-US" altLang="zh-CN"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563880" y="3576955"/>
            <a:ext cx="10756900" cy="461645"/>
          </a:xfrm>
          <a:prstGeom prst="rect">
            <a:avLst/>
          </a:prstGeom>
        </p:spPr>
        <p:txBody>
          <a:bodyPr wrap="square">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云计算 </a:t>
            </a: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让用户像使用水和电一样便捷地使用计算资源</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924439" y="2477818"/>
            <a:ext cx="10267515" cy="4145915"/>
            <a:chOff x="703310" y="1311283"/>
            <a:chExt cx="6938021" cy="4421973"/>
          </a:xfrm>
        </p:grpSpPr>
        <p:sp>
          <p:nvSpPr>
            <p:cNvPr id="5" name="内容占位符 3"/>
            <p:cNvSpPr txBox="1"/>
            <p:nvPr/>
          </p:nvSpPr>
          <p:spPr>
            <a:xfrm>
              <a:off x="707202" y="4340087"/>
              <a:ext cx="5236602" cy="1099906"/>
            </a:xfrm>
            <a:prstGeom prst="rect">
              <a:avLst/>
            </a:prstGeom>
          </p:spPr>
          <p:txBody>
            <a:bodyPr vert="horz" lIns="68571" tIns="34286" rIns="68571" bIns="34286"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1450" marR="0" lvl="0" indent="-171450" algn="l" defTabSz="685165" rtl="0" eaLnBrk="1" fontAlgn="auto" latinLnBrk="0" hangingPunct="1">
                <a:lnSpc>
                  <a:spcPts val="2500"/>
                </a:lnSpc>
                <a:spcBef>
                  <a:spcPts val="0"/>
                </a:spcBef>
                <a:spcAft>
                  <a:spcPts val="0"/>
                </a:spcAft>
                <a:buClrTx/>
                <a:buSzTx/>
                <a:buFont typeface="Arial" panose="020B0604020202020204" pitchFamily="34" charset="0"/>
                <a:buChar char="•"/>
                <a:defRPr/>
              </a:pPr>
              <a:r>
                <a:rPr kumimoji="0" lang="en-US" altLang="zh-CN"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IaaS ( </a:t>
              </a:r>
              <a:r>
                <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基础设施即服务</a:t>
              </a:r>
              <a:r>
                <a:rPr kumimoji="0" lang="en-US" altLang="ja-JP"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租用计算、存储、网络等基础计算资源</a:t>
              </a:r>
              <a:endPar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685165" rtl="0" eaLnBrk="1" fontAlgn="auto" latinLnBrk="0" hangingPunct="1">
                <a:lnSpc>
                  <a:spcPts val="2500"/>
                </a:lnSpc>
                <a:spcBef>
                  <a:spcPts val="0"/>
                </a:spcBef>
                <a:spcAft>
                  <a:spcPts val="0"/>
                </a:spcAft>
                <a:buClrTx/>
                <a:buSzTx/>
                <a:buFont typeface="Arial" panose="020B0604020202020204" pitchFamily="34" charset="0"/>
                <a:buNone/>
                <a:defRPr/>
              </a:pPr>
              <a:r>
                <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基础服务：可以简单理解为替代传统本地机房</a:t>
              </a:r>
              <a:endParaRPr kumimoji="0" lang="zh-CN" altLang="en-US"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6" name="内容占位符 3"/>
            <p:cNvSpPr txBox="1"/>
            <p:nvPr/>
          </p:nvSpPr>
          <p:spPr>
            <a:xfrm>
              <a:off x="703310" y="2913767"/>
              <a:ext cx="5344384" cy="734633"/>
            </a:xfrm>
            <a:prstGeom prst="rect">
              <a:avLst/>
            </a:prstGeom>
          </p:spPr>
          <p:txBody>
            <a:bodyPr vert="horz" lIns="91428" tIns="45714" rIns="91428" bIns="45714" rtlCol="0">
              <a:noAutofit/>
            </a:bodyPr>
            <a:lstStyle/>
            <a:p>
              <a:pPr marL="176530" marR="0" lvl="0" indent="-176530" algn="l" defTabSz="913765" rtl="0" eaLnBrk="1" fontAlgn="auto" latinLnBrk="0" hangingPunct="1">
                <a:lnSpc>
                  <a:spcPts val="2500"/>
                </a:lnSpc>
                <a:spcBef>
                  <a:spcPts val="0"/>
                </a:spcBef>
                <a:spcAft>
                  <a:spcPts val="0"/>
                </a:spcAft>
                <a:buClrTx/>
                <a:buSzTx/>
                <a:buFont typeface="Arial" panose="020B0604020202020204" pitchFamily="34" charset="0"/>
                <a:buChar char="•"/>
                <a:defRPr/>
              </a:pPr>
              <a:r>
                <a:rPr kumimoji="0" lang="en-US" altLang="zh-CN"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PaaS (</a:t>
              </a:r>
              <a:r>
                <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平台即服务</a:t>
              </a:r>
              <a:r>
                <a:rPr kumimoji="0" lang="en-US" altLang="ja-JP" sz="2400" b="1" i="0" u="none" strike="noStrike" kern="1200" cap="none" spc="0" normalizeH="0" baseline="0" noProof="0" dirty="0">
                  <a:ln>
                    <a:noFill/>
                  </a:ln>
                  <a:effectLst/>
                  <a:uLnTx/>
                  <a:uFillTx/>
                  <a:latin typeface="微软雅黑" panose="020B0503020204020204" pitchFamily="34" charset="-122"/>
                  <a:ea typeface="MS PGothic" panose="020B0600070205080204" pitchFamily="34" charset="-128"/>
                  <a:cs typeface="+mn-cs"/>
                </a:rPr>
                <a:t>)</a:t>
              </a:r>
              <a:r>
                <a:rPr kumimoji="0" lang="en-US" altLang="ja-JP"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在云上部署用户创建的应用软件</a:t>
              </a:r>
              <a:endPar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lvl="0" defTabSz="913765">
                <a:lnSpc>
                  <a:spcPts val="2500"/>
                </a:lnSpc>
                <a:defRPr/>
              </a:pPr>
              <a:r>
                <a:rPr lang="zh-CN" altLang="en-US" sz="2000" noProof="0" dirty="0">
                  <a:ln>
                    <a:noFill/>
                  </a:ln>
                  <a:effectLst/>
                  <a:uLnTx/>
                  <a:uFillTx/>
                  <a:latin typeface="微软雅黑" panose="020B0503020204020204" pitchFamily="34" charset="-122"/>
                  <a:ea typeface="微软雅黑" panose="020B0503020204020204" pitchFamily="34" charset="-122"/>
                  <a:sym typeface="+mn-ea"/>
                </a:rPr>
                <a:t>平台服务</a:t>
              </a:r>
              <a:r>
                <a:rPr lang="zh-CN" altLang="en-US" sz="2000" noProof="0" dirty="0" smtClean="0">
                  <a:ln>
                    <a:noFill/>
                  </a:ln>
                  <a:effectLst/>
                  <a:uLnTx/>
                  <a:uFillTx/>
                  <a:latin typeface="微软雅黑" panose="020B0503020204020204" pitchFamily="34" charset="-122"/>
                  <a:ea typeface="微软雅黑" panose="020B0503020204020204" pitchFamily="34" charset="-122"/>
                  <a:sym typeface="+mn-ea"/>
                </a:rPr>
                <a:t>（数据库、中间件、</a:t>
              </a:r>
              <a:r>
                <a:rPr lang="en-US" altLang="zh-CN" sz="2000" dirty="0">
                  <a:latin typeface="微软雅黑" panose="020B0503020204020204" pitchFamily="34" charset="-122"/>
                  <a:ea typeface="微软雅黑" panose="020B0503020204020204" pitchFamily="34" charset="-122"/>
                  <a:sym typeface="+mn-ea"/>
                </a:rPr>
                <a:t>DevOps</a:t>
              </a:r>
              <a:r>
                <a:rPr lang="zh-CN" altLang="en-US" sz="2000" noProof="0" dirty="0" smtClean="0">
                  <a:ln>
                    <a:noFill/>
                  </a:ln>
                  <a:effectLst/>
                  <a:uLnTx/>
                  <a:uFillTx/>
                  <a:latin typeface="微软雅黑" panose="020B0503020204020204" pitchFamily="34" charset="-122"/>
                  <a:ea typeface="微软雅黑" panose="020B0503020204020204" pitchFamily="34" charset="-122"/>
                  <a:sym typeface="+mn-ea"/>
                </a:rPr>
                <a:t>）</a:t>
              </a:r>
              <a:endParaRPr kumimoji="0" lang="en-US" altLang="zh-CN"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176530" marR="0" lvl="0" indent="-176530" algn="l" defTabSz="913765" rtl="0" eaLnBrk="1" fontAlgn="auto" latinLnBrk="0" hangingPunct="1">
                <a:lnSpc>
                  <a:spcPts val="2500"/>
                </a:lnSpc>
                <a:spcBef>
                  <a:spcPts val="0"/>
                </a:spcBef>
                <a:spcAft>
                  <a:spcPts val="0"/>
                </a:spcAft>
                <a:buClrTx/>
                <a:buSzTx/>
                <a:buFont typeface="Arial" panose="020B0604020202020204" pitchFamily="34" charset="0"/>
                <a:buChar char="•"/>
                <a:defRPr/>
              </a:pPr>
              <a:endParaRPr kumimoji="0" lang="en-US" altLang="ja-JP"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7" name="内容占位符 3"/>
            <p:cNvSpPr txBox="1"/>
            <p:nvPr/>
          </p:nvSpPr>
          <p:spPr>
            <a:xfrm>
              <a:off x="707202" y="1590430"/>
              <a:ext cx="3976494" cy="714244"/>
            </a:xfrm>
            <a:prstGeom prst="rect">
              <a:avLst/>
            </a:prstGeom>
          </p:spPr>
          <p:txBody>
            <a:bodyPr vert="horz" lIns="91428" tIns="45714" rIns="91428" bIns="45714" rtlCol="0">
              <a:noAutofit/>
            </a:bodyPr>
            <a:lstStyle/>
            <a:p>
              <a:pPr marL="176530" marR="0" lvl="0" indent="-176530" algn="l" defTabSz="913765" rtl="0" eaLnBrk="1" fontAlgn="auto" latinLnBrk="0" hangingPunct="1">
                <a:lnSpc>
                  <a:spcPts val="2500"/>
                </a:lnSpc>
                <a:spcBef>
                  <a:spcPts val="0"/>
                </a:spcBef>
                <a:spcAft>
                  <a:spcPts val="0"/>
                </a:spcAft>
                <a:buClrTx/>
                <a:buSzTx/>
                <a:buFont typeface="Arial" panose="020B0604020202020204" pitchFamily="34" charset="0"/>
                <a:buChar char="•"/>
                <a:defRPr/>
              </a:pPr>
              <a:r>
                <a:rPr kumimoji="0" lang="en-US" altLang="zh-CN"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SaaS (</a:t>
              </a:r>
              <a:r>
                <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软件即服务</a:t>
              </a:r>
              <a:r>
                <a:rPr kumimoji="0" lang="en-US" altLang="ja-JP" sz="2400" b="1" i="0" u="none" strike="noStrike" kern="1200" cap="none" spc="0" normalizeH="0" baseline="0" noProof="0" dirty="0">
                  <a:ln>
                    <a:noFill/>
                  </a:ln>
                  <a:effectLst/>
                  <a:uLnTx/>
                  <a:uFillTx/>
                  <a:latin typeface="微软雅黑" panose="020B0503020204020204" pitchFamily="34" charset="-122"/>
                  <a:ea typeface="MS PGothic" panose="020B0600070205080204" pitchFamily="34" charset="-128"/>
                  <a:cs typeface="+mn-cs"/>
                </a:rPr>
                <a:t>) </a:t>
              </a:r>
              <a:r>
                <a:rPr kumimoji="0" lang="en-US" altLang="zh-CN" sz="2000" b="0" i="0" u="none" strike="noStrike" kern="1200" cap="none" spc="0" normalizeH="0" baseline="0" noProof="0" dirty="0">
                  <a:ln>
                    <a:noFill/>
                  </a:ln>
                  <a:effectLst/>
                  <a:uLnTx/>
                  <a:uFillTx/>
                  <a:latin typeface="微软雅黑" panose="020B0503020204020204" pitchFamily="34" charset="-122"/>
                  <a:ea typeface="MS PGothic" panose="020B0600070205080204" pitchFamily="34" charset="-128"/>
                  <a:cs typeface="+mn-cs"/>
                </a:rPr>
                <a:t>- </a:t>
              </a:r>
              <a:r>
                <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通过网络使用提供商的应用软件</a:t>
              </a:r>
              <a:r>
                <a:rPr kumimoji="0" lang="zh-CN" altLang="en-US" sz="20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（视联网、北斗、安全、教育平台）</a:t>
              </a:r>
              <a:endParaRPr kumimoji="0" lang="en-US" altLang="zh-CN"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8" name="Rounded Rectangle 58"/>
            <p:cNvSpPr/>
            <p:nvPr/>
          </p:nvSpPr>
          <p:spPr bwMode="auto">
            <a:xfrm>
              <a:off x="6064859" y="1814068"/>
              <a:ext cx="1536161" cy="385498"/>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913765">
                <a:spcAft>
                  <a:spcPct val="0"/>
                </a:spcAft>
              </a:pPr>
              <a:r>
                <a:rPr lang="zh-CN" altLang="en-US" b="1" dirty="0">
                  <a:solidFill>
                    <a:schemeClr val="bg1"/>
                  </a:solidFill>
                  <a:latin typeface="微软雅黑" panose="020B0503020204020204" pitchFamily="34" charset="-122"/>
                  <a:ea typeface="微软雅黑" panose="020B0503020204020204" pitchFamily="34" charset="-122"/>
                </a:rPr>
                <a:t>数据</a:t>
              </a:r>
              <a:endParaRPr lang="en-US" b="1" dirty="0">
                <a:solidFill>
                  <a:schemeClr val="bg1"/>
                </a:solidFill>
                <a:latin typeface="微软雅黑" panose="020B0503020204020204" pitchFamily="34" charset="-122"/>
                <a:ea typeface="微软雅黑" panose="020B0503020204020204" pitchFamily="34" charset="-122"/>
              </a:endParaRPr>
            </a:p>
          </p:txBody>
        </p:sp>
        <p:sp>
          <p:nvSpPr>
            <p:cNvPr id="9" name="Rounded Rectangle 64"/>
            <p:cNvSpPr/>
            <p:nvPr/>
          </p:nvSpPr>
          <p:spPr bwMode="auto">
            <a:xfrm>
              <a:off x="6047532" y="3403561"/>
              <a:ext cx="1593799" cy="372727"/>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913765">
                <a:spcAft>
                  <a:spcPct val="0"/>
                </a:spcAft>
              </a:pPr>
              <a:r>
                <a:rPr lang="zh-CN" altLang="en-US" b="1" dirty="0">
                  <a:solidFill>
                    <a:schemeClr val="bg1"/>
                  </a:solidFill>
                  <a:latin typeface="微软雅黑" panose="020B0503020204020204" pitchFamily="34" charset="-122"/>
                  <a:ea typeface="微软雅黑" panose="020B0503020204020204" pitchFamily="34" charset="-122"/>
                </a:rPr>
                <a:t>操作系统</a:t>
              </a:r>
              <a:r>
                <a:rPr lang="en-US" altLang="zh-CN" b="1" dirty="0">
                  <a:solidFill>
                    <a:schemeClr val="bg1"/>
                  </a:solidFill>
                  <a:latin typeface="微软雅黑" panose="020B0503020204020204" pitchFamily="34" charset="-122"/>
                  <a:ea typeface="微软雅黑" panose="020B0503020204020204" pitchFamily="34" charset="-122"/>
                </a:rPr>
                <a:t>OS</a:t>
              </a:r>
              <a:endParaRPr lang="en-US" b="1" dirty="0">
                <a:solidFill>
                  <a:schemeClr val="bg1"/>
                </a:solidFill>
                <a:latin typeface="微软雅黑" panose="020B0503020204020204" pitchFamily="34" charset="-122"/>
                <a:ea typeface="微软雅黑" panose="020B0503020204020204" pitchFamily="34" charset="-122"/>
              </a:endParaRPr>
            </a:p>
          </p:txBody>
        </p:sp>
        <p:sp>
          <p:nvSpPr>
            <p:cNvPr id="10" name="Rounded Rectangle 60"/>
            <p:cNvSpPr/>
            <p:nvPr/>
          </p:nvSpPr>
          <p:spPr bwMode="auto">
            <a:xfrm>
              <a:off x="6047532" y="5386066"/>
              <a:ext cx="1573484" cy="347190"/>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913765">
                <a:spcAft>
                  <a:spcPct val="0"/>
                </a:spcAft>
              </a:pPr>
              <a:r>
                <a:rPr lang="zh-CN" altLang="en-US" b="1" dirty="0">
                  <a:solidFill>
                    <a:schemeClr val="bg1"/>
                  </a:solidFill>
                  <a:latin typeface="微软雅黑" panose="020B0503020204020204" pitchFamily="34" charset="-122"/>
                  <a:ea typeface="微软雅黑" panose="020B0503020204020204" pitchFamily="34" charset="-122"/>
                </a:rPr>
                <a:t>网络</a:t>
              </a:r>
              <a:endParaRPr lang="en-US" b="1" dirty="0">
                <a:solidFill>
                  <a:schemeClr val="bg1"/>
                </a:solidFill>
                <a:latin typeface="微软雅黑" panose="020B0503020204020204" pitchFamily="34" charset="-122"/>
                <a:ea typeface="微软雅黑" panose="020B0503020204020204" pitchFamily="34" charset="-122"/>
              </a:endParaRPr>
            </a:p>
          </p:txBody>
        </p:sp>
        <p:sp>
          <p:nvSpPr>
            <p:cNvPr id="11" name="Rounded Rectangle 60"/>
            <p:cNvSpPr/>
            <p:nvPr/>
          </p:nvSpPr>
          <p:spPr bwMode="auto">
            <a:xfrm>
              <a:off x="6047532" y="3992635"/>
              <a:ext cx="1573484" cy="347190"/>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913765">
                <a:spcAft>
                  <a:spcPct val="0"/>
                </a:spcAft>
              </a:pPr>
              <a:r>
                <a:rPr lang="zh-CN" altLang="en-US" b="1" dirty="0">
                  <a:solidFill>
                    <a:schemeClr val="bg1"/>
                  </a:solidFill>
                  <a:latin typeface="微软雅黑" panose="020B0503020204020204" pitchFamily="34" charset="-122"/>
                  <a:ea typeface="微软雅黑" panose="020B0503020204020204" pitchFamily="34" charset="-122"/>
                </a:rPr>
                <a:t>虚拟化</a:t>
              </a:r>
              <a:endParaRPr lang="en-US" altLang="en-US" b="1" dirty="0">
                <a:solidFill>
                  <a:schemeClr val="bg1"/>
                </a:solidFill>
                <a:latin typeface="微软雅黑" panose="020B0503020204020204" pitchFamily="34" charset="-122"/>
                <a:ea typeface="微软雅黑" panose="020B0503020204020204" pitchFamily="34" charset="-122"/>
              </a:endParaRPr>
            </a:p>
          </p:txBody>
        </p:sp>
        <p:sp>
          <p:nvSpPr>
            <p:cNvPr id="12" name="Rounded Rectangle 60"/>
            <p:cNvSpPr/>
            <p:nvPr/>
          </p:nvSpPr>
          <p:spPr bwMode="auto">
            <a:xfrm>
              <a:off x="6047532" y="4457112"/>
              <a:ext cx="1573484" cy="347190"/>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913765">
                <a:spcAft>
                  <a:spcPct val="0"/>
                </a:spcAft>
              </a:pPr>
              <a:r>
                <a:rPr lang="zh-CN" altLang="en-US" b="1" dirty="0">
                  <a:solidFill>
                    <a:schemeClr val="bg1"/>
                  </a:solidFill>
                  <a:latin typeface="微软雅黑" panose="020B0503020204020204" pitchFamily="34" charset="-122"/>
                  <a:ea typeface="微软雅黑" panose="020B0503020204020204" pitchFamily="34" charset="-122"/>
                </a:rPr>
                <a:t>服务器</a:t>
              </a:r>
              <a:endParaRPr lang="en-US" altLang="en-US" b="1" dirty="0">
                <a:solidFill>
                  <a:schemeClr val="bg1"/>
                </a:solidFill>
                <a:latin typeface="微软雅黑" panose="020B0503020204020204" pitchFamily="34" charset="-122"/>
                <a:ea typeface="微软雅黑" panose="020B0503020204020204" pitchFamily="34" charset="-122"/>
              </a:endParaRPr>
            </a:p>
          </p:txBody>
        </p:sp>
        <p:sp>
          <p:nvSpPr>
            <p:cNvPr id="13" name="Rounded Rectangle 60"/>
            <p:cNvSpPr/>
            <p:nvPr/>
          </p:nvSpPr>
          <p:spPr bwMode="auto">
            <a:xfrm>
              <a:off x="6047532" y="4921589"/>
              <a:ext cx="1573484" cy="347190"/>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913765">
                <a:spcAft>
                  <a:spcPct val="0"/>
                </a:spcAft>
              </a:pPr>
              <a:r>
                <a:rPr lang="zh-CN" altLang="en-US" b="1" dirty="0">
                  <a:solidFill>
                    <a:schemeClr val="bg1"/>
                  </a:solidFill>
                  <a:latin typeface="微软雅黑" panose="020B0503020204020204" pitchFamily="34" charset="-122"/>
                  <a:ea typeface="微软雅黑" panose="020B0503020204020204" pitchFamily="34" charset="-122"/>
                </a:rPr>
                <a:t>存储</a:t>
              </a:r>
              <a:endParaRPr lang="en-US" altLang="en-US" b="1" dirty="0">
                <a:solidFill>
                  <a:schemeClr val="bg1"/>
                </a:solidFill>
                <a:latin typeface="微软雅黑" panose="020B0503020204020204" pitchFamily="34" charset="-122"/>
                <a:ea typeface="微软雅黑" panose="020B0503020204020204" pitchFamily="34" charset="-122"/>
              </a:endParaRPr>
            </a:p>
          </p:txBody>
        </p:sp>
        <p:sp>
          <p:nvSpPr>
            <p:cNvPr id="14" name="Rounded Rectangle 64"/>
            <p:cNvSpPr/>
            <p:nvPr/>
          </p:nvSpPr>
          <p:spPr bwMode="auto">
            <a:xfrm>
              <a:off x="6047532" y="2423533"/>
              <a:ext cx="1593799" cy="372727"/>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913765">
                <a:spcAft>
                  <a:spcPct val="0"/>
                </a:spcAft>
              </a:pPr>
              <a:r>
                <a:rPr lang="zh-CN" altLang="en-US" b="1" dirty="0">
                  <a:solidFill>
                    <a:schemeClr val="bg1"/>
                  </a:solidFill>
                  <a:latin typeface="微软雅黑" panose="020B0503020204020204" pitchFamily="34" charset="-122"/>
                  <a:ea typeface="微软雅黑" panose="020B0503020204020204" pitchFamily="34" charset="-122"/>
                </a:rPr>
                <a:t>运行时环境</a:t>
              </a:r>
              <a:endParaRPr lang="en-US" b="1" dirty="0">
                <a:solidFill>
                  <a:schemeClr val="bg1"/>
                </a:solidFill>
                <a:latin typeface="微软雅黑" panose="020B0503020204020204" pitchFamily="34" charset="-122"/>
                <a:ea typeface="微软雅黑" panose="020B0503020204020204" pitchFamily="34" charset="-122"/>
              </a:endParaRPr>
            </a:p>
          </p:txBody>
        </p:sp>
        <p:sp>
          <p:nvSpPr>
            <p:cNvPr id="15" name="Rounded Rectangle 64"/>
            <p:cNvSpPr/>
            <p:nvPr/>
          </p:nvSpPr>
          <p:spPr bwMode="auto">
            <a:xfrm>
              <a:off x="6047532" y="2913547"/>
              <a:ext cx="1593799" cy="372727"/>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defTabSz="913765">
                <a:spcAft>
                  <a:spcPct val="0"/>
                </a:spcAft>
              </a:pPr>
              <a:r>
                <a:rPr lang="zh-CN" altLang="en-US" b="1" dirty="0">
                  <a:solidFill>
                    <a:schemeClr val="bg1"/>
                  </a:solidFill>
                  <a:latin typeface="微软雅黑" panose="020B0503020204020204" pitchFamily="34" charset="-122"/>
                  <a:ea typeface="微软雅黑" panose="020B0503020204020204" pitchFamily="34" charset="-122"/>
                </a:rPr>
                <a:t>中间件</a:t>
              </a:r>
              <a:endParaRPr lang="en-US" b="1" dirty="0">
                <a:solidFill>
                  <a:schemeClr val="bg1"/>
                </a:solidFill>
                <a:latin typeface="微软雅黑" panose="020B0503020204020204" pitchFamily="34" charset="-122"/>
                <a:ea typeface="微软雅黑" panose="020B0503020204020204" pitchFamily="34" charset="-122"/>
              </a:endParaRPr>
            </a:p>
          </p:txBody>
        </p:sp>
        <p:sp>
          <p:nvSpPr>
            <p:cNvPr id="16" name="Rounded Rectangle 58"/>
            <p:cNvSpPr/>
            <p:nvPr/>
          </p:nvSpPr>
          <p:spPr bwMode="auto">
            <a:xfrm>
              <a:off x="6064859" y="1311283"/>
              <a:ext cx="1536161" cy="385498"/>
            </a:xfrm>
            <a:prstGeom prst="roundRect">
              <a:avLst/>
            </a:prstGeom>
            <a:solidFill>
              <a:srgbClr val="C000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应用软件</a:t>
              </a:r>
              <a:endParaRPr kumimoji="0" 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17" name="直接连接符 26"/>
            <p:cNvCxnSpPr/>
            <p:nvPr/>
          </p:nvCxnSpPr>
          <p:spPr>
            <a:xfrm>
              <a:off x="756856" y="2307054"/>
              <a:ext cx="6808280" cy="250"/>
            </a:xfrm>
            <a:prstGeom prst="line">
              <a:avLst/>
            </a:prstGeom>
            <a:ln w="952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27"/>
            <p:cNvCxnSpPr/>
            <p:nvPr/>
          </p:nvCxnSpPr>
          <p:spPr>
            <a:xfrm>
              <a:off x="750760" y="3885918"/>
              <a:ext cx="6808280" cy="250"/>
            </a:xfrm>
            <a:prstGeom prst="line">
              <a:avLst/>
            </a:prstGeom>
            <a:ln w="9525">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
        <p:nvSpPr>
          <p:cNvPr id="22" name="标题 21"/>
          <p:cNvSpPr>
            <a:spLocks noGrp="1"/>
          </p:cNvSpPr>
          <p:nvPr>
            <p:ph type="title"/>
          </p:nvPr>
        </p:nvSpPr>
        <p:spPr/>
        <p:txBody>
          <a:bodyPr/>
          <a:lstStyle/>
          <a:p>
            <a:r>
              <a:rPr lang="zh-CN" altLang="en-US" dirty="0" smtClean="0"/>
              <a:t>云计算能力</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宁东云</a:t>
            </a:r>
            <a:endParaRPr lang="zh-CN" altLang="en-US" dirty="0"/>
          </a:p>
        </p:txBody>
      </p:sp>
      <p:graphicFrame>
        <p:nvGraphicFramePr>
          <p:cNvPr id="8" name="table 72"/>
          <p:cNvGraphicFramePr>
            <a:graphicFrameLocks noGrp="1"/>
          </p:cNvGraphicFramePr>
          <p:nvPr/>
        </p:nvGraphicFramePr>
        <p:xfrm>
          <a:off x="361670" y="1539697"/>
          <a:ext cx="5313679" cy="2998470"/>
        </p:xfrm>
        <a:graphic>
          <a:graphicData uri="http://schemas.openxmlformats.org/drawingml/2006/table">
            <a:tbl>
              <a:tblPr/>
              <a:tblGrid>
                <a:gridCol w="5313679"/>
              </a:tblGrid>
              <a:tr h="2998470">
                <a:tc>
                  <a:txBody>
                    <a:bodyPr/>
                    <a:lstStyle/>
                    <a:p>
                      <a:pPr algn="l" rtl="0" eaLnBrk="0">
                        <a:lnSpc>
                          <a:spcPct val="117000"/>
                        </a:lnSpc>
                      </a:pPr>
                      <a:endParaRPr sz="400" dirty="0">
                        <a:latin typeface="Arial" panose="020B0604020202020204"/>
                        <a:ea typeface="Arial" panose="020B0604020202020204"/>
                        <a:cs typeface="Arial" panose="020B0604020202020204"/>
                      </a:endParaRPr>
                    </a:p>
                    <a:p>
                      <a:pPr marL="96520" indent="412115" algn="l" rtl="0" eaLnBrk="0">
                        <a:lnSpc>
                          <a:spcPct val="196000"/>
                        </a:lnSpc>
                        <a:spcBef>
                          <a:spcPts val="0"/>
                        </a:spcBef>
                      </a:pPr>
                      <a:r>
                        <a:rPr sz="1400" kern="0" spc="0" dirty="0" err="1"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宁东云作为宁东信息基</a:t>
                      </a:r>
                      <a:r>
                        <a:rPr sz="1400" kern="0" spc="-10" dirty="0" err="1"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础资源池的统一数字化底座</a:t>
                      </a:r>
                      <a:r>
                        <a:rPr sz="1400" kern="0" spc="-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400" kern="0" spc="-3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400" kern="0" spc="-10" dirty="0" err="1"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已经完</a:t>
                      </a:r>
                      <a:r>
                        <a:rPr sz="1400" kern="0" spc="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400" kern="0" spc="-10" dirty="0" err="1"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成一期、二期建设</a:t>
                      </a:r>
                      <a:r>
                        <a:rPr sz="1400" kern="0" spc="-2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400" kern="0" spc="-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400" kern="0" spc="-10" dirty="0" err="1"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具备</a:t>
                      </a:r>
                      <a:r>
                        <a:rPr sz="1400" b="1" kern="0" spc="-10" dirty="0" err="1" smtClean="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通算、智算、</a:t>
                      </a:r>
                      <a:r>
                        <a:rPr sz="1400" b="1" kern="0" spc="-20" dirty="0" err="1" smtClean="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信创、等能力</a:t>
                      </a:r>
                      <a:r>
                        <a:rPr sz="1400" kern="0" spc="-2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kern="0" spc="-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实行按需供给、敏捷上云服务模式，承载政务、园区管理和工业互联网应用</a:t>
                      </a:r>
                      <a:r>
                        <a:rPr sz="1400" kern="0" spc="-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kern="0" spc="-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目前已为宁东地区安全应急、环境保护、数字建设等领域</a:t>
                      </a:r>
                      <a:r>
                        <a:rPr lang="en-US" altLang="zh-CN" sz="1400" kern="0" spc="-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26</a:t>
                      </a:r>
                      <a:r>
                        <a:rPr lang="zh-CN" altLang="en-US" sz="1400" kern="0" spc="-1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个平台提供了算力支撑。助力宁东工业园区生态环保、效能提升、安全生产等方面的智改数转。</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bl>
          </a:graphicData>
        </a:graphic>
      </p:graphicFrame>
      <p:pic>
        <p:nvPicPr>
          <p:cNvPr id="9" name="picture 74"/>
          <p:cNvPicPr>
            <a:picLocks noChangeAspect="1"/>
          </p:cNvPicPr>
          <p:nvPr/>
        </p:nvPicPr>
        <p:blipFill>
          <a:blip r:embed="rId1"/>
          <a:stretch>
            <a:fillRect/>
          </a:stretch>
        </p:blipFill>
        <p:spPr>
          <a:xfrm>
            <a:off x="5812535" y="3429000"/>
            <a:ext cx="3916679" cy="2941320"/>
          </a:xfrm>
          <a:prstGeom prst="rect">
            <a:avLst/>
          </a:prstGeom>
        </p:spPr>
      </p:pic>
      <p:pic>
        <p:nvPicPr>
          <p:cNvPr id="10" name="picture 76"/>
          <p:cNvPicPr>
            <a:picLocks noChangeAspect="1"/>
          </p:cNvPicPr>
          <p:nvPr/>
        </p:nvPicPr>
        <p:blipFill>
          <a:blip r:embed="rId2"/>
          <a:stretch>
            <a:fillRect/>
          </a:stretch>
        </p:blipFill>
        <p:spPr>
          <a:xfrm>
            <a:off x="5939028" y="1511807"/>
            <a:ext cx="3710939" cy="1804416"/>
          </a:xfrm>
          <a:prstGeom prst="rect">
            <a:avLst/>
          </a:prstGeom>
        </p:spPr>
      </p:pic>
      <p:pic>
        <p:nvPicPr>
          <p:cNvPr id="11" name="picture 78"/>
          <p:cNvPicPr>
            <a:picLocks noChangeAspect="1"/>
          </p:cNvPicPr>
          <p:nvPr/>
        </p:nvPicPr>
        <p:blipFill>
          <a:blip r:embed="rId3"/>
          <a:stretch>
            <a:fillRect/>
          </a:stretch>
        </p:blipFill>
        <p:spPr>
          <a:xfrm>
            <a:off x="365759" y="4588763"/>
            <a:ext cx="2577083" cy="1780032"/>
          </a:xfrm>
          <a:prstGeom prst="rect">
            <a:avLst/>
          </a:prstGeom>
        </p:spPr>
      </p:pic>
      <p:pic>
        <p:nvPicPr>
          <p:cNvPr id="12" name="picture 80"/>
          <p:cNvPicPr>
            <a:picLocks noChangeAspect="1"/>
          </p:cNvPicPr>
          <p:nvPr/>
        </p:nvPicPr>
        <p:blipFill>
          <a:blip r:embed="rId4"/>
          <a:stretch>
            <a:fillRect/>
          </a:stretch>
        </p:blipFill>
        <p:spPr>
          <a:xfrm>
            <a:off x="3124200" y="4588763"/>
            <a:ext cx="2577083" cy="1780032"/>
          </a:xfrm>
          <a:prstGeom prst="rect">
            <a:avLst/>
          </a:prstGeom>
        </p:spPr>
      </p:pic>
      <p:grpSp>
        <p:nvGrpSpPr>
          <p:cNvPr id="13" name="group 12"/>
          <p:cNvGrpSpPr/>
          <p:nvPr/>
        </p:nvGrpSpPr>
        <p:grpSpPr>
          <a:xfrm rot="21600000">
            <a:off x="9866338" y="4226674"/>
            <a:ext cx="2132938" cy="1346200"/>
            <a:chOff x="0" y="0"/>
            <a:chExt cx="2132938" cy="1346200"/>
          </a:xfrm>
        </p:grpSpPr>
        <p:pic>
          <p:nvPicPr>
            <p:cNvPr id="14" name="picture 82"/>
            <p:cNvPicPr>
              <a:picLocks noChangeAspect="1"/>
            </p:cNvPicPr>
            <p:nvPr/>
          </p:nvPicPr>
          <p:blipFill>
            <a:blip r:embed="rId5"/>
            <a:stretch>
              <a:fillRect/>
            </a:stretch>
          </p:blipFill>
          <p:spPr>
            <a:xfrm rot="21600000">
              <a:off x="0" y="0"/>
              <a:ext cx="2112517" cy="1346200"/>
            </a:xfrm>
            <a:prstGeom prst="rect">
              <a:avLst/>
            </a:prstGeom>
          </p:spPr>
        </p:pic>
        <p:sp>
          <p:nvSpPr>
            <p:cNvPr id="15" name="textbox 84"/>
            <p:cNvSpPr/>
            <p:nvPr/>
          </p:nvSpPr>
          <p:spPr>
            <a:xfrm>
              <a:off x="-12700" y="-12700"/>
              <a:ext cx="2158364" cy="1389380"/>
            </a:xfrm>
            <a:prstGeom prst="rect">
              <a:avLst/>
            </a:prstGeom>
            <a:noFill/>
            <a:ln w="0" cap="flat">
              <a:noFill/>
              <a:prstDash val="solid"/>
              <a:miter lim="0"/>
            </a:ln>
          </p:spPr>
          <p:txBody>
            <a:bodyPr vert="horz" wrap="square" lIns="0" tIns="0" rIns="0" bIns="0"/>
            <a:lstStyle/>
            <a:p>
              <a:pPr algn="l" rtl="0" eaLnBrk="0">
                <a:lnSpc>
                  <a:spcPct val="102000"/>
                </a:lnSpc>
              </a:pPr>
              <a:endParaRPr sz="600" dirty="0">
                <a:latin typeface="Arial" panose="020B0604020202020204"/>
                <a:ea typeface="Arial" panose="020B0604020202020204"/>
                <a:cs typeface="Arial" panose="020B0604020202020204"/>
              </a:endParaRPr>
            </a:p>
            <a:p>
              <a:pPr marL="358775" indent="-262890" algn="l" rtl="0" eaLnBrk="0">
                <a:lnSpc>
                  <a:spcPct val="127000"/>
                </a:lnSpc>
                <a:spcBef>
                  <a:spcPts val="0"/>
                </a:spcBef>
              </a:pPr>
              <a:r>
                <a:rPr sz="1400" kern="0" spc="-60" dirty="0">
                  <a:solidFill>
                    <a:srgbClr val="C00000">
                      <a:alpha val="100000"/>
                    </a:srgbClr>
                  </a:solidFill>
                  <a:latin typeface="Wingdings" panose="05000000000000000000"/>
                  <a:ea typeface="Wingdings" panose="05000000000000000000"/>
                  <a:cs typeface="Wingdings" panose="05000000000000000000"/>
                </a:rPr>
                <a:t>n</a:t>
              </a:r>
              <a:r>
                <a:rPr sz="1400" kern="0" spc="-230" dirty="0">
                  <a:solidFill>
                    <a:srgbClr val="C00000">
                      <a:alpha val="100000"/>
                    </a:srgbClr>
                  </a:solidFill>
                  <a:latin typeface="Wingdings" panose="05000000000000000000"/>
                  <a:ea typeface="Wingdings" panose="05000000000000000000"/>
                  <a:cs typeface="Wingdings" panose="05000000000000000000"/>
                </a:rPr>
                <a:t> </a:t>
              </a:r>
              <a:r>
                <a:rPr sz="1400" b="1" kern="0" spc="-6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获得第二届“华彩</a:t>
              </a:r>
              <a:r>
                <a:rPr sz="1400" b="1" kern="0" spc="-7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杯”</a:t>
              </a:r>
              <a:r>
                <a:rPr sz="1400" b="1" kern="0" spc="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400" b="1" kern="0" spc="-5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算力创新应用大赛全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14000"/>
                </a:lnSpc>
              </a:pPr>
              <a:endParaRPr sz="600" dirty="0">
                <a:latin typeface="Arial" panose="020B0604020202020204"/>
                <a:ea typeface="Arial" panose="020B0604020202020204"/>
                <a:cs typeface="Arial" panose="020B0604020202020204"/>
              </a:endParaRPr>
            </a:p>
            <a:p>
              <a:pPr marL="376555" algn="l" rtl="0" eaLnBrk="0">
                <a:lnSpc>
                  <a:spcPct val="91000"/>
                </a:lnSpc>
                <a:spcBef>
                  <a:spcPts val="0"/>
                </a:spcBef>
              </a:pPr>
              <a:r>
                <a:rPr sz="1400" b="1" kern="0" spc="-2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国总决赛三等奖</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16" name="picture 86"/>
          <p:cNvPicPr>
            <a:picLocks noChangeAspect="1"/>
          </p:cNvPicPr>
          <p:nvPr/>
        </p:nvPicPr>
        <p:blipFill>
          <a:blip r:embed="rId6"/>
          <a:stretch>
            <a:fillRect/>
          </a:stretch>
        </p:blipFill>
        <p:spPr>
          <a:xfrm>
            <a:off x="9813035" y="1645920"/>
            <a:ext cx="2106168" cy="796065"/>
          </a:xfrm>
          <a:prstGeom prst="rect">
            <a:avLst/>
          </a:prstGeom>
        </p:spPr>
      </p:pic>
      <p:pic>
        <p:nvPicPr>
          <p:cNvPr id="17" name="picture 88"/>
          <p:cNvPicPr>
            <a:picLocks noChangeAspect="1"/>
          </p:cNvPicPr>
          <p:nvPr/>
        </p:nvPicPr>
        <p:blipFill>
          <a:blip r:embed="rId7"/>
          <a:stretch>
            <a:fillRect/>
          </a:stretch>
        </p:blipFill>
        <p:spPr>
          <a:xfrm>
            <a:off x="9809594" y="1643050"/>
            <a:ext cx="2112530" cy="852474"/>
          </a:xfrm>
          <a:prstGeom prst="rect">
            <a:avLst/>
          </a:prstGeom>
        </p:spPr>
      </p:pic>
      <p:sp>
        <p:nvSpPr>
          <p:cNvPr id="18" name="textbox 92"/>
          <p:cNvSpPr/>
          <p:nvPr/>
        </p:nvSpPr>
        <p:spPr>
          <a:xfrm>
            <a:off x="9880449" y="1740294"/>
            <a:ext cx="1897379" cy="508634"/>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algn="l" rtl="0" eaLnBrk="0">
              <a:lnSpc>
                <a:spcPct val="93000"/>
              </a:lnSpc>
            </a:pPr>
            <a:r>
              <a:rPr sz="1400" kern="0" spc="-20" dirty="0">
                <a:solidFill>
                  <a:srgbClr val="C00000">
                    <a:alpha val="100000"/>
                  </a:srgbClr>
                </a:solidFill>
                <a:latin typeface="Wingdings" panose="05000000000000000000"/>
                <a:ea typeface="Wingdings" panose="05000000000000000000"/>
                <a:cs typeface="Wingdings" panose="05000000000000000000"/>
              </a:rPr>
              <a:t>n</a:t>
            </a:r>
            <a:r>
              <a:rPr sz="1400" kern="0" spc="-130" dirty="0">
                <a:solidFill>
                  <a:srgbClr val="C00000">
                    <a:alpha val="100000"/>
                  </a:srgbClr>
                </a:solidFill>
                <a:latin typeface="Wingdings" panose="05000000000000000000"/>
                <a:ea typeface="Wingdings" panose="05000000000000000000"/>
                <a:cs typeface="Wingdings" panose="05000000000000000000"/>
              </a:rPr>
              <a:t> </a:t>
            </a:r>
            <a:r>
              <a:rPr sz="1400" b="1" kern="0" spc="-2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通过本项目获得软著</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a:p>
            <a:pPr marL="299720" algn="l" rtl="0" eaLnBrk="0">
              <a:lnSpc>
                <a:spcPts val="2245"/>
              </a:lnSpc>
            </a:pPr>
            <a:r>
              <a:rPr sz="1400" b="1" kern="0" spc="-50" dirty="0">
                <a:solidFill>
                  <a:srgbClr val="C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14项</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box 94"/>
          <p:cNvSpPr/>
          <p:nvPr/>
        </p:nvSpPr>
        <p:spPr>
          <a:xfrm>
            <a:off x="7616253" y="1133640"/>
            <a:ext cx="1849120" cy="273684"/>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6000"/>
              </a:lnSpc>
            </a:pPr>
            <a:r>
              <a:rPr sz="1700" b="1" kern="0" spc="9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宁东云获奖及证书</a:t>
            </a:r>
            <a:endParaRPr sz="17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extbox 96"/>
          <p:cNvSpPr/>
          <p:nvPr/>
        </p:nvSpPr>
        <p:spPr>
          <a:xfrm>
            <a:off x="2538463" y="1139126"/>
            <a:ext cx="1163319" cy="273684"/>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96000"/>
              </a:lnSpc>
            </a:pPr>
            <a:r>
              <a:rPr sz="1700" b="1" kern="0" spc="8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宁东云简介</a:t>
            </a:r>
            <a:endParaRPr sz="17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宁东云能力</a:t>
            </a:r>
            <a:endParaRPr lang="zh-CN" altLang="en-US" dirty="0"/>
          </a:p>
        </p:txBody>
      </p:sp>
      <p:sp>
        <p:nvSpPr>
          <p:cNvPr id="3" name="椭圆 2"/>
          <p:cNvSpPr/>
          <p:nvPr>
            <p:custDataLst>
              <p:tags r:id="rId1"/>
            </p:custDataLst>
          </p:nvPr>
        </p:nvSpPr>
        <p:spPr>
          <a:xfrm rot="10800000">
            <a:off x="1707744" y="4023202"/>
            <a:ext cx="8811895" cy="448282"/>
          </a:xfrm>
          <a:prstGeom prst="ellipse">
            <a:avLst/>
          </a:prstGeom>
          <a:noFill/>
          <a:ln>
            <a:gradFill>
              <a:gsLst>
                <a:gs pos="33000">
                  <a:schemeClr val="accent1">
                    <a:lumMod val="20000"/>
                    <a:lumOff val="80000"/>
                    <a:alpha val="0"/>
                  </a:schemeClr>
                </a:gs>
                <a:gs pos="100000">
                  <a:schemeClr val="accent1">
                    <a:lumMod val="60000"/>
                    <a:lumOff val="40000"/>
                    <a:alpha val="10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 name="椭圆 3"/>
          <p:cNvSpPr/>
          <p:nvPr>
            <p:custDataLst>
              <p:tags r:id="rId2"/>
            </p:custDataLst>
          </p:nvPr>
        </p:nvSpPr>
        <p:spPr>
          <a:xfrm rot="10800000">
            <a:off x="1694815" y="5645247"/>
            <a:ext cx="8811895" cy="52959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椭圆 4"/>
          <p:cNvSpPr/>
          <p:nvPr>
            <p:custDataLst>
              <p:tags r:id="rId3"/>
            </p:custDataLst>
          </p:nvPr>
        </p:nvSpPr>
        <p:spPr>
          <a:xfrm rot="10800000">
            <a:off x="10276840" y="4122247"/>
            <a:ext cx="168275" cy="168275"/>
          </a:xfrm>
          <a:prstGeom prst="ellipse">
            <a:avLst/>
          </a:prstGeom>
          <a:gradFill>
            <a:gsLst>
              <a:gs pos="0">
                <a:schemeClr val="accent1">
                  <a:alpha val="100000"/>
                </a:schemeClr>
              </a:gs>
              <a:gs pos="100000">
                <a:schemeClr val="accent1">
                  <a:lumMod val="75000"/>
                  <a:alpha val="100000"/>
                </a:schemeClr>
              </a:gs>
            </a:gsLst>
            <a:lin ang="5400000" scaled="1"/>
          </a:gradFill>
          <a:ln>
            <a:noFill/>
          </a:ln>
          <a:effectLst>
            <a:outerShdw blurRad="152400" sx="102000" sy="102000" algn="ctr"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6" name="直接连接符 5"/>
          <p:cNvCxnSpPr>
            <a:stCxn id="5" idx="0"/>
          </p:cNvCxnSpPr>
          <p:nvPr>
            <p:custDataLst>
              <p:tags r:id="rId4"/>
            </p:custDataLst>
          </p:nvPr>
        </p:nvCxnSpPr>
        <p:spPr>
          <a:xfrm flipH="1" flipV="1">
            <a:off x="10360660" y="3898661"/>
            <a:ext cx="317" cy="391861"/>
          </a:xfrm>
          <a:prstGeom prst="line">
            <a:avLst/>
          </a:prstGeom>
          <a:ln w="19050">
            <a:solidFill>
              <a:schemeClr val="accent1">
                <a:alpha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5"/>
            </p:custDataLst>
          </p:nvPr>
        </p:nvSpPr>
        <p:spPr>
          <a:xfrm rot="10800000">
            <a:off x="1750695" y="4122247"/>
            <a:ext cx="168275" cy="168275"/>
          </a:xfrm>
          <a:prstGeom prst="ellipse">
            <a:avLst/>
          </a:prstGeom>
          <a:gradFill>
            <a:gsLst>
              <a:gs pos="0">
                <a:schemeClr val="accent2">
                  <a:alpha val="100000"/>
                </a:schemeClr>
              </a:gs>
              <a:gs pos="100000">
                <a:schemeClr val="accent2">
                  <a:lumMod val="75000"/>
                  <a:alpha val="100000"/>
                </a:schemeClr>
              </a:gs>
            </a:gsLst>
            <a:lin ang="5400000" scaled="1"/>
          </a:gradFill>
          <a:ln>
            <a:noFill/>
          </a:ln>
          <a:effectLst>
            <a:outerShdw blurRad="152400" sx="102000" sy="102000" algn="ctr"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8" name="直接连接符 7"/>
          <p:cNvCxnSpPr/>
          <p:nvPr>
            <p:custDataLst>
              <p:tags r:id="rId6"/>
            </p:custDataLst>
          </p:nvPr>
        </p:nvCxnSpPr>
        <p:spPr>
          <a:xfrm flipH="1" flipV="1">
            <a:off x="1835150" y="3906949"/>
            <a:ext cx="317" cy="391861"/>
          </a:xfrm>
          <a:prstGeom prst="line">
            <a:avLst/>
          </a:prstGeom>
          <a:ln w="19050">
            <a:solidFill>
              <a:schemeClr val="accent2">
                <a:alpha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椭圆 8"/>
          <p:cNvSpPr/>
          <p:nvPr>
            <p:custDataLst>
              <p:tags r:id="rId7"/>
            </p:custDataLst>
          </p:nvPr>
        </p:nvSpPr>
        <p:spPr>
          <a:xfrm rot="10800000">
            <a:off x="3455670" y="3960957"/>
            <a:ext cx="168275" cy="168275"/>
          </a:xfrm>
          <a:prstGeom prst="ellipse">
            <a:avLst/>
          </a:prstGeom>
          <a:gradFill>
            <a:gsLst>
              <a:gs pos="0">
                <a:schemeClr val="accent1">
                  <a:alpha val="100000"/>
                </a:schemeClr>
              </a:gs>
              <a:gs pos="100000">
                <a:schemeClr val="accent1">
                  <a:lumMod val="75000"/>
                  <a:alpha val="100000"/>
                </a:schemeClr>
              </a:gs>
            </a:gsLst>
            <a:lin ang="5400000" scaled="1"/>
          </a:gradFill>
          <a:ln>
            <a:noFill/>
          </a:ln>
          <a:effectLst>
            <a:outerShdw blurRad="152400" sx="102000" sy="102000" algn="ctr"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10" name="直接连接符 9"/>
          <p:cNvCxnSpPr>
            <a:stCxn id="9" idx="0"/>
          </p:cNvCxnSpPr>
          <p:nvPr>
            <p:custDataLst>
              <p:tags r:id="rId8"/>
            </p:custDataLst>
          </p:nvPr>
        </p:nvCxnSpPr>
        <p:spPr>
          <a:xfrm flipH="1" flipV="1">
            <a:off x="3539490" y="3738006"/>
            <a:ext cx="317" cy="391226"/>
          </a:xfrm>
          <a:prstGeom prst="line">
            <a:avLst/>
          </a:prstGeom>
          <a:ln w="19050">
            <a:solidFill>
              <a:schemeClr val="accent1">
                <a:alpha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椭圆 10"/>
          <p:cNvSpPr/>
          <p:nvPr>
            <p:custDataLst>
              <p:tags r:id="rId9"/>
            </p:custDataLst>
          </p:nvPr>
        </p:nvSpPr>
        <p:spPr>
          <a:xfrm rot="10800000">
            <a:off x="5160645" y="3917777"/>
            <a:ext cx="168275" cy="168275"/>
          </a:xfrm>
          <a:prstGeom prst="ellipse">
            <a:avLst/>
          </a:prstGeom>
          <a:gradFill>
            <a:gsLst>
              <a:gs pos="0">
                <a:schemeClr val="accent2">
                  <a:alpha val="100000"/>
                </a:schemeClr>
              </a:gs>
              <a:gs pos="100000">
                <a:schemeClr val="accent2">
                  <a:lumMod val="75000"/>
                  <a:alpha val="100000"/>
                </a:schemeClr>
              </a:gs>
            </a:gsLst>
            <a:lin ang="5400000" scaled="1"/>
          </a:gradFill>
          <a:ln>
            <a:noFill/>
          </a:ln>
          <a:effectLst>
            <a:outerShdw blurRad="152400" sx="102000" sy="102000" algn="ctr"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12" name="直接连接符 11"/>
          <p:cNvCxnSpPr>
            <a:stCxn id="11" idx="0"/>
          </p:cNvCxnSpPr>
          <p:nvPr>
            <p:custDataLst>
              <p:tags r:id="rId10"/>
            </p:custDataLst>
          </p:nvPr>
        </p:nvCxnSpPr>
        <p:spPr>
          <a:xfrm flipH="1" flipV="1">
            <a:off x="5244465" y="3694826"/>
            <a:ext cx="317" cy="391226"/>
          </a:xfrm>
          <a:prstGeom prst="line">
            <a:avLst/>
          </a:prstGeom>
          <a:ln w="19050">
            <a:solidFill>
              <a:schemeClr val="accent2">
                <a:alpha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椭圆 12"/>
          <p:cNvSpPr/>
          <p:nvPr>
            <p:custDataLst>
              <p:tags r:id="rId11"/>
            </p:custDataLst>
          </p:nvPr>
        </p:nvSpPr>
        <p:spPr>
          <a:xfrm rot="10800000">
            <a:off x="6866255" y="3917777"/>
            <a:ext cx="168275" cy="168275"/>
          </a:xfrm>
          <a:prstGeom prst="ellipse">
            <a:avLst/>
          </a:prstGeom>
          <a:gradFill>
            <a:gsLst>
              <a:gs pos="0">
                <a:schemeClr val="accent1">
                  <a:alpha val="100000"/>
                </a:schemeClr>
              </a:gs>
              <a:gs pos="100000">
                <a:schemeClr val="accent1">
                  <a:lumMod val="75000"/>
                  <a:alpha val="100000"/>
                </a:schemeClr>
              </a:gs>
            </a:gsLst>
            <a:lin ang="5400000" scaled="1"/>
          </a:gradFill>
          <a:ln>
            <a:noFill/>
          </a:ln>
          <a:effectLst>
            <a:outerShdw blurRad="152400" sx="102000" sy="102000" algn="ctr"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14" name="直接连接符 13"/>
          <p:cNvCxnSpPr>
            <a:stCxn id="13" idx="0"/>
          </p:cNvCxnSpPr>
          <p:nvPr>
            <p:custDataLst>
              <p:tags r:id="rId12"/>
            </p:custDataLst>
          </p:nvPr>
        </p:nvCxnSpPr>
        <p:spPr>
          <a:xfrm flipV="1">
            <a:off x="6950392" y="3694826"/>
            <a:ext cx="318" cy="391226"/>
          </a:xfrm>
          <a:prstGeom prst="line">
            <a:avLst/>
          </a:prstGeom>
          <a:ln w="19050">
            <a:solidFill>
              <a:schemeClr val="accent1">
                <a:alpha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椭圆 14"/>
          <p:cNvSpPr/>
          <p:nvPr>
            <p:custDataLst>
              <p:tags r:id="rId13"/>
            </p:custDataLst>
          </p:nvPr>
        </p:nvSpPr>
        <p:spPr>
          <a:xfrm rot="10800000">
            <a:off x="8571865" y="3960957"/>
            <a:ext cx="168275" cy="168275"/>
          </a:xfrm>
          <a:prstGeom prst="ellipse">
            <a:avLst/>
          </a:prstGeom>
          <a:gradFill>
            <a:gsLst>
              <a:gs pos="0">
                <a:schemeClr val="accent2">
                  <a:alpha val="100000"/>
                </a:schemeClr>
              </a:gs>
              <a:gs pos="100000">
                <a:schemeClr val="accent2">
                  <a:lumMod val="75000"/>
                  <a:alpha val="100000"/>
                </a:schemeClr>
              </a:gs>
            </a:gsLst>
            <a:lin ang="5400000" scaled="1"/>
          </a:gradFill>
          <a:ln>
            <a:noFill/>
          </a:ln>
          <a:effectLst>
            <a:outerShdw blurRad="152400" sx="102000" sy="102000" algn="ctr"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16" name="直接连接符 15"/>
          <p:cNvCxnSpPr>
            <a:stCxn id="15" idx="0"/>
          </p:cNvCxnSpPr>
          <p:nvPr>
            <p:custDataLst>
              <p:tags r:id="rId14"/>
            </p:custDataLst>
          </p:nvPr>
        </p:nvCxnSpPr>
        <p:spPr>
          <a:xfrm flipH="1" flipV="1">
            <a:off x="8655685" y="3738006"/>
            <a:ext cx="317" cy="391226"/>
          </a:xfrm>
          <a:prstGeom prst="line">
            <a:avLst/>
          </a:prstGeom>
          <a:ln w="19050">
            <a:solidFill>
              <a:schemeClr val="accent2">
                <a:alpha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15"/>
            </p:custDataLst>
          </p:nvPr>
        </p:nvSpPr>
        <p:spPr>
          <a:xfrm rot="10800000">
            <a:off x="1750695" y="5683712"/>
            <a:ext cx="8526145" cy="540385"/>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8" name="矩形: 圆角 1"/>
          <p:cNvSpPr/>
          <p:nvPr>
            <p:custDataLst>
              <p:tags r:id="rId16"/>
            </p:custDataLst>
          </p:nvPr>
        </p:nvSpPr>
        <p:spPr>
          <a:xfrm>
            <a:off x="2926080" y="6041323"/>
            <a:ext cx="3063875" cy="540385"/>
          </a:xfrm>
          <a:prstGeom prst="roundRect">
            <a:avLst>
              <a:gd name="adj" fmla="val 50000"/>
            </a:avLst>
          </a:prstGeom>
          <a:solidFill>
            <a:srgbClr val="C00000"/>
          </a:solidFill>
        </p:spPr>
        <p:txBody>
          <a:bodyPr wrap="square" lIns="0" tIns="0" rIns="0" bIns="0" rtlCol="0" anchor="ctr" anchorCtr="1">
            <a:noAutofit/>
          </a:bodyPr>
          <a:lstStyle/>
          <a:p>
            <a:pPr algn="ctr">
              <a:spcBef>
                <a:spcPct val="0"/>
              </a:spcBef>
              <a:spcAft>
                <a:spcPct val="0"/>
              </a:spcAft>
            </a:pPr>
            <a:r>
              <a:rPr sz="2000" dirty="0">
                <a:solidFill>
                  <a:srgbClr val="FFFFFF"/>
                </a:solidFill>
                <a:latin typeface="微软雅黑" panose="020B0503020204020204" pitchFamily="34" charset="-122"/>
                <a:ea typeface="微软雅黑" panose="020B0503020204020204" pitchFamily="34" charset="-122"/>
                <a:cs typeface="+mn-ea"/>
              </a:rPr>
              <a:t>宁东智算工业云</a:t>
            </a:r>
            <a:endParaRPr sz="2000" dirty="0">
              <a:solidFill>
                <a:srgbClr val="FFFFFF"/>
              </a:solidFill>
              <a:latin typeface="微软雅黑" panose="020B0503020204020204" pitchFamily="34" charset="-122"/>
              <a:ea typeface="微软雅黑" panose="020B0503020204020204" pitchFamily="34" charset="-122"/>
              <a:cs typeface="+mn-ea"/>
            </a:endParaRPr>
          </a:p>
        </p:txBody>
      </p:sp>
      <p:sp>
        <p:nvSpPr>
          <p:cNvPr id="19" name="矩形: 圆角 1"/>
          <p:cNvSpPr/>
          <p:nvPr>
            <p:custDataLst>
              <p:tags r:id="rId17"/>
            </p:custDataLst>
          </p:nvPr>
        </p:nvSpPr>
        <p:spPr>
          <a:xfrm>
            <a:off x="6168390" y="6041323"/>
            <a:ext cx="2953385" cy="540385"/>
          </a:xfrm>
          <a:prstGeom prst="roundRect">
            <a:avLst>
              <a:gd name="adj" fmla="val 50000"/>
            </a:avLst>
          </a:prstGeom>
          <a:solidFill>
            <a:srgbClr val="C00000"/>
          </a:solidFill>
        </p:spPr>
        <p:txBody>
          <a:bodyPr wrap="square" lIns="0" tIns="0" rIns="0" bIns="0" rtlCol="0" anchor="ctr" anchorCtr="1">
            <a:noAutofit/>
          </a:bodyPr>
          <a:lstStyle/>
          <a:p>
            <a:pPr algn="ctr">
              <a:spcBef>
                <a:spcPct val="0"/>
              </a:spcBef>
              <a:spcAft>
                <a:spcPct val="0"/>
              </a:spcAft>
            </a:pPr>
            <a:r>
              <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5G+工业量子专网</a:t>
            </a:r>
            <a:endParaRPr sz="2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custDataLst>
              <p:tags r:id="rId18"/>
            </p:custDataLst>
          </p:nvPr>
        </p:nvSpPr>
        <p:spPr>
          <a:xfrm>
            <a:off x="1179830" y="2696413"/>
            <a:ext cx="1303020" cy="1236921"/>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结合人员精准定位、视频AI、大喇叭、北斗安全帽打造人员群死群伤管控方案</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custDataLst>
              <p:tags r:id="rId19"/>
            </p:custDataLst>
          </p:nvPr>
        </p:nvSpPr>
        <p:spPr>
          <a:xfrm>
            <a:off x="1179513" y="2220672"/>
            <a:ext cx="1303020" cy="299922"/>
          </a:xfrm>
          <a:prstGeom prst="rect">
            <a:avLst/>
          </a:prstGeom>
          <a:noFill/>
        </p:spPr>
        <p:txBody>
          <a:bodyPr wrap="square" lIns="0" tIns="0" rIns="0" bIns="0" rtlCol="0" anchor="ctr" anchorCtr="0">
            <a:noAutofit/>
          </a:bodyPr>
          <a:lstStyle/>
          <a:p>
            <a:pPr algn="ctr">
              <a:spcBef>
                <a:spcPct val="0"/>
              </a:spcBef>
              <a:spcAft>
                <a:spcPct val="0"/>
              </a:spcAft>
            </a:pPr>
            <a:r>
              <a:rPr lang="zh-CN" altLang="en-US" sz="1600" b="1" dirty="0">
                <a:solidFill>
                  <a:schemeClr val="tx1"/>
                </a:solidFill>
                <a:latin typeface="微软雅黑" panose="020B0503020204020204" pitchFamily="34" charset="-122"/>
                <a:ea typeface="微软雅黑" panose="020B0503020204020204" pitchFamily="34" charset="-122"/>
                <a:cs typeface="+mn-ea"/>
              </a:rPr>
              <a:t>安全风险</a:t>
            </a:r>
            <a:endParaRPr lang="zh-CN" altLang="en-US" sz="1600" b="1" dirty="0">
              <a:solidFill>
                <a:schemeClr val="tx1"/>
              </a:solidFill>
              <a:latin typeface="微软雅黑" panose="020B0503020204020204" pitchFamily="34" charset="-122"/>
              <a:ea typeface="微软雅黑" panose="020B0503020204020204" pitchFamily="34" charset="-122"/>
              <a:cs typeface="+mn-ea"/>
            </a:endParaRPr>
          </a:p>
          <a:p>
            <a:pPr algn="ctr">
              <a:spcBef>
                <a:spcPct val="0"/>
              </a:spcBef>
              <a:spcAft>
                <a:spcPct val="0"/>
              </a:spcAft>
            </a:pPr>
            <a:r>
              <a:rPr lang="zh-CN" altLang="en-US" sz="1600" b="1" dirty="0">
                <a:solidFill>
                  <a:schemeClr val="tx1"/>
                </a:solidFill>
                <a:latin typeface="微软雅黑" panose="020B0503020204020204" pitchFamily="34" charset="-122"/>
                <a:ea typeface="微软雅黑" panose="020B0503020204020204" pitchFamily="34" charset="-122"/>
                <a:cs typeface="+mn-ea"/>
              </a:rPr>
              <a:t>管控平台</a:t>
            </a:r>
            <a:endParaRPr lang="zh-CN" altLang="en-US" sz="1600" b="1" dirty="0">
              <a:solidFill>
                <a:schemeClr val="tx1"/>
              </a:solidFill>
              <a:latin typeface="微软雅黑" panose="020B0503020204020204" pitchFamily="34" charset="-122"/>
              <a:ea typeface="微软雅黑" panose="020B0503020204020204" pitchFamily="34" charset="-122"/>
              <a:cs typeface="+mn-ea"/>
            </a:endParaRPr>
          </a:p>
        </p:txBody>
      </p:sp>
      <p:sp>
        <p:nvSpPr>
          <p:cNvPr id="22" name="矩形: 圆角 15"/>
          <p:cNvSpPr/>
          <p:nvPr>
            <p:custDataLst>
              <p:tags r:id="rId20"/>
            </p:custDataLst>
          </p:nvPr>
        </p:nvSpPr>
        <p:spPr>
          <a:xfrm>
            <a:off x="1111568" y="2074304"/>
            <a:ext cx="1438275" cy="1824355"/>
          </a:xfrm>
          <a:prstGeom prst="roundRect">
            <a:avLst>
              <a:gd name="adj" fmla="val 8537"/>
            </a:avLst>
          </a:prstGeom>
          <a:no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23" name="矩形 22"/>
          <p:cNvSpPr/>
          <p:nvPr>
            <p:custDataLst>
              <p:tags r:id="rId21"/>
            </p:custDataLst>
          </p:nvPr>
        </p:nvSpPr>
        <p:spPr>
          <a:xfrm>
            <a:off x="2900363" y="2488159"/>
            <a:ext cx="1303020" cy="112005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为中能科技、宝廷新能源、永农生物等企业5000+产业工人开通学习账号</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custDataLst>
              <p:tags r:id="rId22"/>
            </p:custDataLst>
          </p:nvPr>
        </p:nvSpPr>
        <p:spPr>
          <a:xfrm>
            <a:off x="2900363" y="2039062"/>
            <a:ext cx="1303020" cy="299922"/>
          </a:xfrm>
          <a:prstGeom prst="rect">
            <a:avLst/>
          </a:prstGeom>
          <a:noFill/>
        </p:spPr>
        <p:txBody>
          <a:bodyPr wrap="square" lIns="0" tIns="0" rIns="0" bIns="0" rtlCol="0" anchor="ctr" anchorCtr="0">
            <a:noAutofit/>
          </a:bodyPr>
          <a:lstStyle/>
          <a:p>
            <a:pPr algn="ctr">
              <a:spcBef>
                <a:spcPct val="0"/>
              </a:spcBef>
              <a:spcAft>
                <a:spcPct val="0"/>
              </a:spcAft>
            </a:pPr>
            <a:r>
              <a:rPr lang="zh-CN" altLang="en-US" sz="1600" b="1" dirty="0">
                <a:solidFill>
                  <a:schemeClr val="tx1"/>
                </a:solidFill>
                <a:latin typeface="微软雅黑" panose="020B0503020204020204" pitchFamily="34" charset="-122"/>
                <a:ea typeface="微软雅黑" panose="020B0503020204020204" pitchFamily="34" charset="-122"/>
                <a:cs typeface="+mn-ea"/>
              </a:rPr>
              <a:t>宁东大讲堂</a:t>
            </a:r>
            <a:endParaRPr lang="zh-CN" altLang="en-US" sz="1600" b="1" dirty="0">
              <a:solidFill>
                <a:schemeClr val="tx1"/>
              </a:solidFill>
              <a:latin typeface="微软雅黑" panose="020B0503020204020204" pitchFamily="34" charset="-122"/>
              <a:ea typeface="微软雅黑" panose="020B0503020204020204" pitchFamily="34" charset="-122"/>
              <a:cs typeface="+mn-ea"/>
            </a:endParaRPr>
          </a:p>
        </p:txBody>
      </p:sp>
      <p:sp>
        <p:nvSpPr>
          <p:cNvPr id="25" name="矩形: 圆角 49"/>
          <p:cNvSpPr/>
          <p:nvPr>
            <p:custDataLst>
              <p:tags r:id="rId23"/>
            </p:custDataLst>
          </p:nvPr>
        </p:nvSpPr>
        <p:spPr>
          <a:xfrm>
            <a:off x="2832418" y="1893329"/>
            <a:ext cx="1438275" cy="1824355"/>
          </a:xfrm>
          <a:prstGeom prst="roundRect">
            <a:avLst>
              <a:gd name="adj" fmla="val 8537"/>
            </a:avLst>
          </a:prstGeom>
          <a:noFill/>
          <a:ln w="15875">
            <a:gradFill flip="none" rotWithShape="1">
              <a:gsLst>
                <a:gs pos="0">
                  <a:schemeClr val="accent2">
                    <a:alpha val="100000"/>
                  </a:schemeClr>
                </a:gs>
                <a:gs pos="100000">
                  <a:schemeClr val="accent2">
                    <a:alpha val="40000"/>
                  </a:scheme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24"/>
            </p:custDataLst>
          </p:nvPr>
        </p:nvSpPr>
        <p:spPr>
          <a:xfrm>
            <a:off x="4591368" y="2457679"/>
            <a:ext cx="1303020" cy="112005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依据行业应用结合部分案例共</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个场景，机器巡检、节能减碳、安全生产等</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custDataLst>
              <p:tags r:id="rId25"/>
            </p:custDataLst>
          </p:nvPr>
        </p:nvSpPr>
        <p:spPr>
          <a:xfrm>
            <a:off x="4591368" y="2008582"/>
            <a:ext cx="1303020" cy="299922"/>
          </a:xfrm>
          <a:prstGeom prst="rect">
            <a:avLst/>
          </a:prstGeom>
          <a:noFill/>
        </p:spPr>
        <p:txBody>
          <a:bodyPr wrap="square" lIns="0" tIns="0" rIns="0" bIns="0" rtlCol="0" anchor="ctr" anchorCtr="0">
            <a:noAutofit/>
          </a:bodyPr>
          <a:lstStyle/>
          <a:p>
            <a:pPr algn="ctr">
              <a:spcBef>
                <a:spcPct val="0"/>
              </a:spcBef>
              <a:spcAft>
                <a:spcPct val="0"/>
              </a:spcAft>
            </a:pPr>
            <a:r>
              <a:rPr lang="zh-CN" altLang="en-US" sz="1600" b="1" dirty="0">
                <a:solidFill>
                  <a:schemeClr val="tx1"/>
                </a:solidFill>
                <a:latin typeface="微软雅黑" panose="020B0503020204020204" pitchFamily="34" charset="-122"/>
                <a:ea typeface="微软雅黑" panose="020B0503020204020204" pitchFamily="34" charset="-122"/>
                <a:cs typeface="+mn-ea"/>
              </a:rPr>
              <a:t>人工智能创新中心</a:t>
            </a:r>
            <a:endParaRPr lang="zh-CN" altLang="en-US" sz="1600" b="1" dirty="0">
              <a:solidFill>
                <a:schemeClr val="tx1"/>
              </a:solidFill>
              <a:latin typeface="微软雅黑" panose="020B0503020204020204" pitchFamily="34" charset="-122"/>
              <a:ea typeface="微软雅黑" panose="020B0503020204020204" pitchFamily="34" charset="-122"/>
              <a:cs typeface="+mn-ea"/>
            </a:endParaRPr>
          </a:p>
        </p:txBody>
      </p:sp>
      <p:sp>
        <p:nvSpPr>
          <p:cNvPr id="28" name="矩形: 圆角 43"/>
          <p:cNvSpPr/>
          <p:nvPr>
            <p:custDataLst>
              <p:tags r:id="rId26"/>
            </p:custDataLst>
          </p:nvPr>
        </p:nvSpPr>
        <p:spPr>
          <a:xfrm>
            <a:off x="4524058" y="1862849"/>
            <a:ext cx="1438275" cy="1824355"/>
          </a:xfrm>
          <a:prstGeom prst="roundRect">
            <a:avLst>
              <a:gd name="adj" fmla="val 8537"/>
            </a:avLst>
          </a:prstGeom>
          <a:no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29" name="矩形 28"/>
          <p:cNvSpPr/>
          <p:nvPr>
            <p:custDataLst>
              <p:tags r:id="rId27"/>
            </p:custDataLst>
          </p:nvPr>
        </p:nvSpPr>
        <p:spPr>
          <a:xfrm>
            <a:off x="6291263" y="2457679"/>
            <a:ext cx="1303020" cy="112005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共计部署54路算法，结合人员聚集、人员闯入算法，实现群体性安全事件预防</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矩形 29"/>
          <p:cNvSpPr/>
          <p:nvPr>
            <p:custDataLst>
              <p:tags r:id="rId28"/>
            </p:custDataLst>
          </p:nvPr>
        </p:nvSpPr>
        <p:spPr>
          <a:xfrm>
            <a:off x="6291263" y="2008582"/>
            <a:ext cx="1303020" cy="299922"/>
          </a:xfrm>
          <a:prstGeom prst="rect">
            <a:avLst/>
          </a:prstGeom>
          <a:noFill/>
        </p:spPr>
        <p:txBody>
          <a:bodyPr wrap="square" lIns="0" tIns="0" rIns="0" bIns="0" rtlCol="0" anchor="ctr" anchorCtr="0">
            <a:noAutofit/>
          </a:bodyPr>
          <a:lstStyle/>
          <a:p>
            <a:pPr algn="ctr">
              <a:spcBef>
                <a:spcPct val="0"/>
              </a:spcBef>
              <a:spcAft>
                <a:spcPct val="0"/>
              </a:spcAft>
            </a:pPr>
            <a:r>
              <a:rPr lang="zh-CN" altLang="en-US" sz="1600" b="1" dirty="0">
                <a:solidFill>
                  <a:schemeClr val="tx1"/>
                </a:solidFill>
                <a:latin typeface="微软雅黑" panose="020B0503020204020204" pitchFamily="34" charset="-122"/>
                <a:ea typeface="微软雅黑" panose="020B0503020204020204" pitchFamily="34" charset="-122"/>
                <a:cs typeface="+mn-ea"/>
              </a:rPr>
              <a:t>智慧</a:t>
            </a:r>
            <a:endParaRPr lang="zh-CN" altLang="en-US" sz="1600" b="1" dirty="0">
              <a:solidFill>
                <a:schemeClr val="tx1"/>
              </a:solidFill>
              <a:latin typeface="微软雅黑" panose="020B0503020204020204" pitchFamily="34" charset="-122"/>
              <a:ea typeface="微软雅黑" panose="020B0503020204020204" pitchFamily="34" charset="-122"/>
              <a:cs typeface="+mn-ea"/>
            </a:endParaRPr>
          </a:p>
          <a:p>
            <a:pPr algn="ctr">
              <a:spcBef>
                <a:spcPct val="0"/>
              </a:spcBef>
              <a:spcAft>
                <a:spcPct val="0"/>
              </a:spcAft>
            </a:pPr>
            <a:r>
              <a:rPr lang="zh-CN" altLang="en-US" sz="1600" b="1" dirty="0">
                <a:solidFill>
                  <a:schemeClr val="tx1"/>
                </a:solidFill>
                <a:latin typeface="微软雅黑" panose="020B0503020204020204" pitchFamily="34" charset="-122"/>
                <a:ea typeface="微软雅黑" panose="020B0503020204020204" pitchFamily="34" charset="-122"/>
                <a:cs typeface="+mn-ea"/>
              </a:rPr>
              <a:t>视觉平台</a:t>
            </a:r>
            <a:endParaRPr lang="zh-CN" altLang="en-US" sz="1600" b="1" dirty="0">
              <a:solidFill>
                <a:schemeClr val="tx1"/>
              </a:solidFill>
              <a:latin typeface="微软雅黑" panose="020B0503020204020204" pitchFamily="34" charset="-122"/>
              <a:ea typeface="微软雅黑" panose="020B0503020204020204" pitchFamily="34" charset="-122"/>
              <a:cs typeface="+mn-ea"/>
            </a:endParaRPr>
          </a:p>
        </p:txBody>
      </p:sp>
      <p:sp>
        <p:nvSpPr>
          <p:cNvPr id="31" name="矩形: 圆角 37"/>
          <p:cNvSpPr/>
          <p:nvPr>
            <p:custDataLst>
              <p:tags r:id="rId29"/>
            </p:custDataLst>
          </p:nvPr>
        </p:nvSpPr>
        <p:spPr>
          <a:xfrm>
            <a:off x="6223318" y="1862849"/>
            <a:ext cx="1438275" cy="1824355"/>
          </a:xfrm>
          <a:prstGeom prst="roundRect">
            <a:avLst>
              <a:gd name="adj" fmla="val 8537"/>
            </a:avLst>
          </a:prstGeom>
          <a:noFill/>
          <a:ln w="15875">
            <a:gradFill flip="none" rotWithShape="1">
              <a:gsLst>
                <a:gs pos="0">
                  <a:schemeClr val="accent2">
                    <a:alpha val="100000"/>
                  </a:schemeClr>
                </a:gs>
                <a:gs pos="100000">
                  <a:schemeClr val="accent2">
                    <a:alpha val="40000"/>
                  </a:scheme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32" name="矩形 31"/>
          <p:cNvSpPr/>
          <p:nvPr>
            <p:custDataLst>
              <p:tags r:id="rId30"/>
            </p:custDataLst>
          </p:nvPr>
        </p:nvSpPr>
        <p:spPr>
          <a:xfrm>
            <a:off x="8007033" y="2496414"/>
            <a:ext cx="1303020" cy="112005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5G定制MEC部署，完成北斗云盔、防爆对讲机、执法记录仪适配，接入该区域地图</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矩形 32"/>
          <p:cNvSpPr/>
          <p:nvPr>
            <p:custDataLst>
              <p:tags r:id="rId31"/>
            </p:custDataLst>
          </p:nvPr>
        </p:nvSpPr>
        <p:spPr>
          <a:xfrm>
            <a:off x="8007033" y="2047317"/>
            <a:ext cx="1303020" cy="299922"/>
          </a:xfrm>
          <a:prstGeom prst="rect">
            <a:avLst/>
          </a:prstGeom>
          <a:noFill/>
        </p:spPr>
        <p:txBody>
          <a:bodyPr wrap="square" lIns="0" tIns="0" rIns="0" bIns="0" rtlCol="0" anchor="ctr" anchorCtr="0">
            <a:noAutofit/>
          </a:bodyPr>
          <a:lstStyle/>
          <a:p>
            <a:pPr algn="ctr">
              <a:spcBef>
                <a:spcPct val="0"/>
              </a:spcBef>
              <a:spcAft>
                <a:spcPct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5G+北斗融合通信平台</a:t>
            </a:r>
            <a:endPar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矩形: 圆角 31"/>
          <p:cNvSpPr/>
          <p:nvPr>
            <p:custDataLst>
              <p:tags r:id="rId32"/>
            </p:custDataLst>
          </p:nvPr>
        </p:nvSpPr>
        <p:spPr>
          <a:xfrm>
            <a:off x="7939088" y="1901584"/>
            <a:ext cx="1438275" cy="1824355"/>
          </a:xfrm>
          <a:prstGeom prst="roundRect">
            <a:avLst>
              <a:gd name="adj" fmla="val 8537"/>
            </a:avLst>
          </a:prstGeom>
          <a:no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35" name="矩形 34"/>
          <p:cNvSpPr/>
          <p:nvPr>
            <p:custDataLst>
              <p:tags r:id="rId33"/>
            </p:custDataLst>
          </p:nvPr>
        </p:nvSpPr>
        <p:spPr>
          <a:xfrm>
            <a:off x="9706293" y="2662784"/>
            <a:ext cx="1303019" cy="112005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实现园区企业敏捷接入</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大模型，</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为人工智能</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技术在工业领域的落地应用</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rPr>
              <a:t>提供有力支撑。</a:t>
            </a:r>
            <a:endPar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custDataLst>
              <p:tags r:id="rId34"/>
            </p:custDataLst>
          </p:nvPr>
        </p:nvSpPr>
        <p:spPr>
          <a:xfrm>
            <a:off x="9706293" y="2213687"/>
            <a:ext cx="1303019" cy="299922"/>
          </a:xfrm>
          <a:prstGeom prst="rect">
            <a:avLst/>
          </a:prstGeom>
          <a:noFill/>
        </p:spPr>
        <p:txBody>
          <a:bodyPr wrap="square" lIns="0" tIns="0" rIns="0" bIns="0" rtlCol="0" anchor="ctr" anchorCtr="0">
            <a:noAutofit/>
          </a:bodyPr>
          <a:lstStyle/>
          <a:p>
            <a:pPr algn="ctr">
              <a:spcBef>
                <a:spcPct val="0"/>
              </a:spcBef>
              <a:spcAft>
                <a:spcPct val="0"/>
              </a:spcAft>
            </a:pPr>
            <a:r>
              <a:rPr lang="en-US" altLang="zh-CN" sz="1600" b="1" dirty="0" smtClean="0">
                <a:solidFill>
                  <a:schemeClr val="tx1"/>
                </a:solidFill>
                <a:latin typeface="微软雅黑" panose="020B0503020204020204" pitchFamily="34" charset="-122"/>
                <a:ea typeface="微软雅黑" panose="020B0503020204020204" pitchFamily="34" charset="-122"/>
                <a:cs typeface="+mn-ea"/>
              </a:rPr>
              <a:t>DEEPSEEK</a:t>
            </a:r>
            <a:endParaRPr lang="en-US" altLang="zh-CN" sz="1600" b="1" dirty="0" smtClean="0">
              <a:solidFill>
                <a:schemeClr val="tx1"/>
              </a:solidFill>
              <a:latin typeface="微软雅黑" panose="020B0503020204020204" pitchFamily="34" charset="-122"/>
              <a:ea typeface="微软雅黑" panose="020B0503020204020204" pitchFamily="34" charset="-122"/>
              <a:cs typeface="+mn-ea"/>
            </a:endParaRPr>
          </a:p>
          <a:p>
            <a:pPr algn="ctr">
              <a:spcBef>
                <a:spcPct val="0"/>
              </a:spcBef>
              <a:spcAft>
                <a:spcPct val="0"/>
              </a:spcAft>
            </a:pPr>
            <a:r>
              <a:rPr lang="zh-CN" altLang="en-US" sz="1600" b="1" dirty="0">
                <a:latin typeface="微软雅黑" panose="020B0503020204020204" pitchFamily="34" charset="-122"/>
                <a:ea typeface="微软雅黑" panose="020B0503020204020204" pitchFamily="34" charset="-122"/>
                <a:cs typeface="+mn-ea"/>
              </a:rPr>
              <a:t>接入</a:t>
            </a:r>
            <a:endParaRPr lang="zh-CN" altLang="en-US" sz="1600" b="1" dirty="0">
              <a:solidFill>
                <a:schemeClr val="tx1"/>
              </a:solidFill>
              <a:latin typeface="微软雅黑" panose="020B0503020204020204" pitchFamily="34" charset="-122"/>
              <a:ea typeface="微软雅黑" panose="020B0503020204020204" pitchFamily="34" charset="-122"/>
              <a:cs typeface="+mn-ea"/>
            </a:endParaRPr>
          </a:p>
        </p:txBody>
      </p:sp>
      <p:sp>
        <p:nvSpPr>
          <p:cNvPr id="37" name="矩形: 圆角 25"/>
          <p:cNvSpPr/>
          <p:nvPr>
            <p:custDataLst>
              <p:tags r:id="rId35"/>
            </p:custDataLst>
          </p:nvPr>
        </p:nvSpPr>
        <p:spPr>
          <a:xfrm>
            <a:off x="9638348" y="2067319"/>
            <a:ext cx="1438275" cy="1824355"/>
          </a:xfrm>
          <a:prstGeom prst="roundRect">
            <a:avLst>
              <a:gd name="adj" fmla="val 8537"/>
            </a:avLst>
          </a:prstGeom>
          <a:noFill/>
          <a:ln w="15875">
            <a:gradFill flip="none" rotWithShape="1">
              <a:gsLst>
                <a:gs pos="0">
                  <a:schemeClr val="accent2">
                    <a:alpha val="100000"/>
                  </a:schemeClr>
                </a:gs>
                <a:gs pos="100000">
                  <a:schemeClr val="accent2">
                    <a:alpha val="40000"/>
                  </a:schemeClr>
                </a:gs>
              </a:gsLst>
              <a:lin ang="54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38" name="文本框 58"/>
          <p:cNvSpPr txBox="1"/>
          <p:nvPr/>
        </p:nvSpPr>
        <p:spPr>
          <a:xfrm>
            <a:off x="1835150" y="5704823"/>
            <a:ext cx="8525510" cy="306705"/>
          </a:xfrm>
          <a:prstGeom prst="rect">
            <a:avLst/>
          </a:prstGeom>
          <a:noFill/>
        </p:spPr>
        <p:txBody>
          <a:bodyPr wrap="square" rtlCol="0" anchor="t">
            <a:spAutoFit/>
          </a:bodyPr>
          <a:lstStyle/>
          <a:p>
            <a:pPr algn="ctr"/>
            <a:r>
              <a:rPr lang="zh-CN" altLang="en-US" sz="14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云、网、安、智算一体化融合底座</a:t>
            </a:r>
            <a:endParaRPr lang="zh-CN" altLang="en-US"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矩形 38"/>
          <p:cNvSpPr/>
          <p:nvPr/>
        </p:nvSpPr>
        <p:spPr>
          <a:xfrm>
            <a:off x="1835150" y="4206384"/>
            <a:ext cx="8957983" cy="1477328"/>
          </a:xfrm>
          <a:prstGeom prst="rect">
            <a:avLst/>
          </a:prstGeom>
        </p:spPr>
        <p:txBody>
          <a:bodyPr wrap="square">
            <a:spAutoFit/>
          </a:bodyPr>
          <a:lstStyle/>
          <a:p>
            <a:pPr marL="285750" indent="-285750">
              <a:lnSpc>
                <a:spcPct val="150000"/>
              </a:lnSpc>
              <a:buFont typeface="Wingdings" panose="05000000000000000000" charset="0"/>
              <a:buChar char="n"/>
            </a:pPr>
            <a:r>
              <a:rPr lang="zh-CN" altLang="en-US" sz="12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算力规模</a:t>
            </a:r>
            <a:r>
              <a:rPr lang="zh-CN" altLang="en-US" sz="1200"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普算</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9000vCPU</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20.7TB</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内存，信创</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1000 vCPU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6.6TB</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内存，</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700TB</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块存储（</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HDD</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450TB</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块存储（</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SSD</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1.5PB</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对象存储，</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1678.8 TFLOPS</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算力能力</a:t>
            </a:r>
            <a:endPar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charset="0"/>
              <a:buChar char="n"/>
            </a:pP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能力：</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为AI类平台、应用提供计算、存储、网络、以及基础设施运营监控与管理能力。</a:t>
            </a: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charset="0"/>
              <a:buChar char="n"/>
            </a:pPr>
            <a:r>
              <a:rPr lang="zh-CN" altLang="en-US" sz="1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量子安全：</a:t>
            </a:r>
            <a:r>
              <a:rPr lang="zh-CN"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打造领先业界的、抗量子计算威胁的新型安全基础设施，能够向企业提供量子安全通话与办公、量子安全组网、关键</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IT</a:t>
            </a:r>
            <a:r>
              <a:rPr lang="zh-CN"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基础设置加密等场景</a:t>
            </a:r>
            <a:r>
              <a:rPr lang="zh-CN" altLang="zh-CN"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应用</a:t>
            </a:r>
            <a:endPar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0" name="文本框 59"/>
          <p:cNvSpPr txBox="1"/>
          <p:nvPr/>
        </p:nvSpPr>
        <p:spPr>
          <a:xfrm>
            <a:off x="687070" y="830301"/>
            <a:ext cx="10641330" cy="1289685"/>
          </a:xfrm>
          <a:prstGeom prst="rect">
            <a:avLst/>
          </a:prstGeom>
          <a:noFill/>
        </p:spPr>
        <p:txBody>
          <a:bodyPr wrap="square" rtlCol="0" anchor="t">
            <a:noAutofit/>
          </a:bodyPr>
          <a:lstStyle/>
          <a:p>
            <a:pPr indent="0" algn="ctr" fontAlgn="auto">
              <a:lnSpc>
                <a:spcPct val="150000"/>
              </a:lnSpc>
            </a:pPr>
            <a:r>
              <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宁东智算工业云</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“5G+工业量子专网”</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为底座，</a:t>
            </a:r>
            <a:r>
              <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a:t>
            </a:r>
            <a:r>
              <a:rPr lang="zh-CN" altLang="en-US"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云</a:t>
            </a:r>
            <a:r>
              <a:rPr lang="en-US" altLang="zh-CN"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网</a:t>
            </a:r>
            <a:r>
              <a:rPr lang="en-US" altLang="zh-CN"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+AI</a:t>
            </a:r>
            <a:r>
              <a:rPr lang="zh-CN" altLang="en-US"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智算</a:t>
            </a:r>
            <a:r>
              <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为</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依托，拉通宁东</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所有信息化平台</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，形成</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SaaS化服务应用能力</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，助力宁东工业园区</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生态环保</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效能提升</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安全生产</a:t>
            </a: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17"/>
          <p:cNvSpPr/>
          <p:nvPr/>
        </p:nvSpPr>
        <p:spPr bwMode="auto">
          <a:xfrm>
            <a:off x="465799" y="991729"/>
            <a:ext cx="8467845" cy="10461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矩形 2"/>
          <p:cNvSpPr/>
          <p:nvPr/>
        </p:nvSpPr>
        <p:spPr>
          <a:xfrm>
            <a:off x="98230" y="3333743"/>
            <a:ext cx="8640224" cy="2511713"/>
          </a:xfrm>
          <a:prstGeom prst="rect">
            <a:avLst/>
          </a:prstGeom>
        </p:spPr>
        <p:txBody>
          <a:bodyPr wrap="square">
            <a:spAutoFit/>
          </a:bodyPr>
          <a:lstStyle/>
          <a:p>
            <a:pPr algn="just">
              <a:spcAft>
                <a:spcPts val="800"/>
              </a:spcAft>
              <a:defRPr/>
            </a:pPr>
            <a:r>
              <a:rPr lang="zh-CN" altLang="en-US" sz="1865" b="1" dirty="0">
                <a:gradFill>
                  <a:gsLst>
                    <a:gs pos="0">
                      <a:srgbClr val="595959"/>
                    </a:gs>
                    <a:gs pos="100000">
                      <a:srgbClr val="595959"/>
                    </a:gs>
                  </a:gsLst>
                  <a:lin ang="5400000" scaled="0"/>
                </a:gradFill>
                <a:latin typeface="微软雅黑" panose="020B0503020204020204" pitchFamily="34" charset="-122"/>
                <a:ea typeface="微软雅黑" panose="020B0503020204020204" pitchFamily="34" charset="-122"/>
                <a:cs typeface="+mn-ea"/>
                <a:sym typeface="+mn-lt"/>
              </a:rPr>
              <a:t>     </a:t>
            </a:r>
            <a:r>
              <a:rPr lang="zh-CN" altLang="en-US" sz="1865" b="1" dirty="0">
                <a:solidFill>
                  <a:srgbClr val="161616">
                    <a:lumMod val="75000"/>
                    <a:lumOff val="25000"/>
                  </a:srgbClr>
                </a:solidFill>
                <a:latin typeface="微软雅黑" panose="020B0503020204020204" pitchFamily="34" charset="-122"/>
                <a:ea typeface="微软雅黑" panose="020B0503020204020204" pitchFamily="34" charset="-122"/>
                <a:cs typeface="+mn-ea"/>
                <a:sym typeface="+mn-lt"/>
              </a:rPr>
              <a:t>配置</a:t>
            </a:r>
            <a:r>
              <a:rPr lang="zh-CN" altLang="en-US" sz="1865" b="1" dirty="0">
                <a:gradFill>
                  <a:gsLst>
                    <a:gs pos="0">
                      <a:srgbClr val="595959"/>
                    </a:gs>
                    <a:gs pos="100000">
                      <a:srgbClr val="595959"/>
                    </a:gs>
                  </a:gsLst>
                  <a:lin ang="5400000" scaled="0"/>
                </a:gradFill>
                <a:latin typeface="微软雅黑" panose="020B0503020204020204" pitchFamily="34" charset="-122"/>
                <a:ea typeface="微软雅黑" panose="020B0503020204020204" pitchFamily="34" charset="-122"/>
                <a:cs typeface="+mn-ea"/>
                <a:sym typeface="+mn-lt"/>
              </a:rPr>
              <a:t> </a:t>
            </a:r>
            <a:endParaRPr lang="en-US" altLang="zh-CN" sz="1865" b="1" dirty="0">
              <a:gradFill>
                <a:gsLst>
                  <a:gs pos="0">
                    <a:srgbClr val="595959"/>
                  </a:gs>
                  <a:gs pos="100000">
                    <a:srgbClr val="595959"/>
                  </a:gs>
                </a:gsLst>
                <a:lin ang="5400000" scaled="0"/>
              </a:gradFill>
              <a:latin typeface="微软雅黑" panose="020B0503020204020204" pitchFamily="34" charset="-122"/>
              <a:ea typeface="微软雅黑" panose="020B0503020204020204" pitchFamily="34" charset="-122"/>
              <a:cs typeface="+mn-ea"/>
              <a:sym typeface="+mn-lt"/>
            </a:endParaRPr>
          </a:p>
          <a:p>
            <a:pPr algn="just">
              <a:lnSpc>
                <a:spcPct val="150000"/>
              </a:lnSpc>
              <a:spcAft>
                <a:spcPts val="800"/>
              </a:spcAft>
              <a:defRPr/>
            </a:pPr>
            <a:r>
              <a:rPr lang="zh-CN" altLang="en-US" sz="1865" dirty="0">
                <a:gradFill>
                  <a:gsLst>
                    <a:gs pos="0">
                      <a:srgbClr val="595959"/>
                    </a:gs>
                    <a:gs pos="100000">
                      <a:srgbClr val="595959"/>
                    </a:gs>
                  </a:gsLst>
                  <a:lin ang="5400000" scaled="0"/>
                </a:gradFill>
                <a:latin typeface="微软雅黑" panose="020B0503020204020204" pitchFamily="34" charset="-122"/>
                <a:ea typeface="微软雅黑" panose="020B0503020204020204" pitchFamily="34" charset="-122"/>
                <a:cs typeface="+mn-ea"/>
                <a:sym typeface="+mn-lt"/>
              </a:rPr>
              <a:t>     </a:t>
            </a:r>
            <a:r>
              <a:rPr lang="en-US" altLang="zh-CN" sz="1865" dirty="0">
                <a:solidFill>
                  <a:srgbClr val="4D4D4D"/>
                </a:solidFill>
                <a:latin typeface="微软雅黑" panose="020B0503020204020204" pitchFamily="34" charset="-122"/>
                <a:ea typeface="微软雅黑" panose="020B0503020204020204" pitchFamily="34" charset="-122"/>
                <a:cs typeface="+mn-ea"/>
                <a:sym typeface="+mn-lt"/>
              </a:rPr>
              <a:t>CPU:  1</a:t>
            </a:r>
            <a:r>
              <a:rPr lang="zh-CN" altLang="en-US" sz="1865" dirty="0">
                <a:solidFill>
                  <a:srgbClr val="4D4D4D"/>
                </a:solidFill>
                <a:latin typeface="微软雅黑" panose="020B0503020204020204" pitchFamily="34" charset="-122"/>
                <a:ea typeface="微软雅黑" panose="020B0503020204020204" pitchFamily="34" charset="-122"/>
                <a:cs typeface="+mn-ea"/>
                <a:sym typeface="+mn-lt"/>
              </a:rPr>
              <a:t>核</a:t>
            </a:r>
            <a:r>
              <a:rPr lang="en-US" altLang="zh-CN" sz="1865" dirty="0">
                <a:solidFill>
                  <a:srgbClr val="4D4D4D"/>
                </a:solidFill>
                <a:latin typeface="微软雅黑" panose="020B0503020204020204" pitchFamily="34" charset="-122"/>
                <a:ea typeface="微软雅黑" panose="020B0503020204020204" pitchFamily="34" charset="-122"/>
                <a:cs typeface="+mn-ea"/>
                <a:sym typeface="+mn-lt"/>
              </a:rPr>
              <a:t>~64</a:t>
            </a:r>
            <a:r>
              <a:rPr lang="zh-CN" altLang="en-US" sz="1865" dirty="0">
                <a:solidFill>
                  <a:srgbClr val="4D4D4D"/>
                </a:solidFill>
                <a:latin typeface="微软雅黑" panose="020B0503020204020204" pitchFamily="34" charset="-122"/>
                <a:ea typeface="微软雅黑" panose="020B0503020204020204" pitchFamily="34" charset="-122"/>
                <a:cs typeface="+mn-ea"/>
                <a:sym typeface="+mn-lt"/>
              </a:rPr>
              <a:t>核</a:t>
            </a:r>
            <a:endParaRPr lang="en-US" altLang="zh-CN" sz="1865" dirty="0">
              <a:solidFill>
                <a:srgbClr val="4D4D4D"/>
              </a:solidFill>
              <a:latin typeface="微软雅黑" panose="020B0503020204020204" pitchFamily="34" charset="-122"/>
              <a:ea typeface="微软雅黑" panose="020B0503020204020204" pitchFamily="34" charset="-122"/>
              <a:cs typeface="+mn-ea"/>
              <a:sym typeface="+mn-lt"/>
            </a:endParaRPr>
          </a:p>
          <a:p>
            <a:pPr algn="just">
              <a:lnSpc>
                <a:spcPct val="150000"/>
              </a:lnSpc>
              <a:spcAft>
                <a:spcPts val="800"/>
              </a:spcAft>
              <a:defRPr/>
            </a:pPr>
            <a:r>
              <a:rPr lang="zh-CN" altLang="en-US" sz="1865" dirty="0">
                <a:solidFill>
                  <a:srgbClr val="4D4D4D"/>
                </a:solidFill>
                <a:latin typeface="微软雅黑" panose="020B0503020204020204" pitchFamily="34" charset="-122"/>
                <a:ea typeface="微软雅黑" panose="020B0503020204020204" pitchFamily="34" charset="-122"/>
                <a:cs typeface="+mn-ea"/>
                <a:sym typeface="+mn-lt"/>
              </a:rPr>
              <a:t>     内存：</a:t>
            </a:r>
            <a:r>
              <a:rPr lang="en-US" altLang="zh-CN" sz="1865" dirty="0">
                <a:solidFill>
                  <a:srgbClr val="4D4D4D"/>
                </a:solidFill>
                <a:latin typeface="微软雅黑" panose="020B0503020204020204" pitchFamily="34" charset="-122"/>
                <a:ea typeface="微软雅黑" panose="020B0503020204020204" pitchFamily="34" charset="-122"/>
                <a:cs typeface="+mn-ea"/>
                <a:sym typeface="+mn-lt"/>
              </a:rPr>
              <a:t>1G~256G</a:t>
            </a:r>
            <a:endParaRPr lang="en-US" altLang="zh-CN" sz="1865" dirty="0">
              <a:solidFill>
                <a:srgbClr val="4D4D4D"/>
              </a:solidFill>
              <a:latin typeface="微软雅黑" panose="020B0503020204020204" pitchFamily="34" charset="-122"/>
              <a:ea typeface="微软雅黑" panose="020B0503020204020204" pitchFamily="34" charset="-122"/>
              <a:cs typeface="+mn-ea"/>
              <a:sym typeface="+mn-lt"/>
            </a:endParaRPr>
          </a:p>
          <a:p>
            <a:pPr algn="just">
              <a:lnSpc>
                <a:spcPct val="150000"/>
              </a:lnSpc>
              <a:spcAft>
                <a:spcPts val="800"/>
              </a:spcAft>
              <a:defRPr/>
            </a:pPr>
            <a:r>
              <a:rPr lang="zh-CN" altLang="en-US" sz="1865" dirty="0">
                <a:solidFill>
                  <a:srgbClr val="4D4D4D"/>
                </a:solidFill>
                <a:latin typeface="微软雅黑" panose="020B0503020204020204" pitchFamily="34" charset="-122"/>
                <a:ea typeface="微软雅黑" panose="020B0503020204020204" pitchFamily="34" charset="-122"/>
                <a:cs typeface="+mn-ea"/>
                <a:sym typeface="+mn-lt"/>
              </a:rPr>
              <a:t>     操作系统（免费）</a:t>
            </a:r>
            <a:endParaRPr lang="en-US" altLang="zh-CN" sz="1865" b="1" dirty="0">
              <a:solidFill>
                <a:srgbClr val="4D4D4D"/>
              </a:solidFill>
              <a:latin typeface="微软雅黑" panose="020B0503020204020204" pitchFamily="34" charset="-122"/>
              <a:ea typeface="微软雅黑" panose="020B0503020204020204" pitchFamily="34" charset="-122"/>
              <a:cs typeface="+mn-ea"/>
              <a:sym typeface="+mn-lt"/>
            </a:endParaRPr>
          </a:p>
          <a:p>
            <a:pPr algn="just">
              <a:lnSpc>
                <a:spcPct val="150000"/>
              </a:lnSpc>
              <a:spcAft>
                <a:spcPts val="800"/>
              </a:spcAft>
              <a:defRPr/>
            </a:pPr>
            <a:r>
              <a:rPr lang="en-US" altLang="zh-CN" sz="1865" b="1" dirty="0">
                <a:solidFill>
                  <a:srgbClr val="4D4D4D"/>
                </a:solidFill>
                <a:latin typeface="微软雅黑" panose="020B0503020204020204" pitchFamily="34" charset="-122"/>
                <a:ea typeface="微软雅黑" panose="020B0503020204020204" pitchFamily="34" charset="-122"/>
                <a:cs typeface="+mn-ea"/>
                <a:sym typeface="+mn-lt"/>
              </a:rPr>
              <a:t>     </a:t>
            </a:r>
            <a:r>
              <a:rPr lang="zh-CN" altLang="en-US" sz="1865" dirty="0">
                <a:solidFill>
                  <a:srgbClr val="4D4D4D"/>
                </a:solidFill>
                <a:latin typeface="微软雅黑" panose="020B0503020204020204" pitchFamily="34" charset="-122"/>
                <a:ea typeface="微软雅黑" panose="020B0503020204020204" pitchFamily="34" charset="-122"/>
                <a:cs typeface="+mn-ea"/>
                <a:sym typeface="+mn-lt"/>
              </a:rPr>
              <a:t>系统盘                   </a:t>
            </a:r>
            <a:r>
              <a:rPr lang="zh-CN" altLang="en-US" sz="1600" dirty="0" smtClean="0">
                <a:solidFill>
                  <a:srgbClr val="1F4E79"/>
                </a:solidFill>
                <a:latin typeface="微软雅黑" panose="020B0503020204020204" pitchFamily="34" charset="-122"/>
                <a:ea typeface="微软雅黑" panose="020B0503020204020204" pitchFamily="34" charset="-122"/>
                <a:cs typeface="+mn-ea"/>
                <a:sym typeface="+mn-lt"/>
              </a:rPr>
              <a:t>本</a:t>
            </a:r>
            <a:r>
              <a:rPr lang="zh-CN" altLang="en-US" sz="1600" dirty="0">
                <a:solidFill>
                  <a:srgbClr val="1F4E79"/>
                </a:solidFill>
                <a:latin typeface="微软雅黑" panose="020B0503020204020204" pitchFamily="34" charset="-122"/>
                <a:ea typeface="微软雅黑" panose="020B0503020204020204" pitchFamily="34" charset="-122"/>
                <a:cs typeface="+mn-ea"/>
                <a:sym typeface="+mn-lt"/>
              </a:rPr>
              <a:t>地盘： </a:t>
            </a:r>
            <a:r>
              <a:rPr lang="en-US" altLang="zh-CN" sz="1600" dirty="0">
                <a:solidFill>
                  <a:srgbClr val="1F4E79"/>
                </a:solidFill>
                <a:latin typeface="微软雅黑" panose="020B0503020204020204" pitchFamily="34" charset="-122"/>
                <a:ea typeface="微软雅黑" panose="020B0503020204020204" pitchFamily="34" charset="-122"/>
                <a:cs typeface="+mn-ea"/>
                <a:sym typeface="+mn-lt"/>
              </a:rPr>
              <a:t>Windows 40G</a:t>
            </a:r>
            <a:r>
              <a:rPr lang="zh-CN" altLang="en-US" sz="1600" dirty="0">
                <a:solidFill>
                  <a:srgbClr val="1F4E79"/>
                </a:solidFill>
                <a:latin typeface="微软雅黑" panose="020B0503020204020204" pitchFamily="34" charset="-122"/>
                <a:ea typeface="微软雅黑" panose="020B0503020204020204" pitchFamily="34" charset="-122"/>
                <a:cs typeface="+mn-ea"/>
                <a:sym typeface="+mn-lt"/>
              </a:rPr>
              <a:t>（最大</a:t>
            </a:r>
            <a:r>
              <a:rPr lang="en-US" altLang="zh-CN" sz="1600" dirty="0">
                <a:solidFill>
                  <a:srgbClr val="1F4E79"/>
                </a:solidFill>
                <a:latin typeface="微软雅黑" panose="020B0503020204020204" pitchFamily="34" charset="-122"/>
                <a:ea typeface="微软雅黑" panose="020B0503020204020204" pitchFamily="34" charset="-122"/>
                <a:cs typeface="+mn-ea"/>
                <a:sym typeface="+mn-lt"/>
              </a:rPr>
              <a:t>100G</a:t>
            </a:r>
            <a:r>
              <a:rPr lang="zh-CN" altLang="en-US" sz="1600" dirty="0">
                <a:solidFill>
                  <a:srgbClr val="1F4E79"/>
                </a:solidFill>
                <a:latin typeface="微软雅黑" panose="020B0503020204020204" pitchFamily="34" charset="-122"/>
                <a:ea typeface="微软雅黑" panose="020B0503020204020204" pitchFamily="34" charset="-122"/>
                <a:cs typeface="+mn-ea"/>
                <a:sym typeface="+mn-lt"/>
              </a:rPr>
              <a:t>） </a:t>
            </a:r>
            <a:r>
              <a:rPr lang="en-US" altLang="zh-CN" sz="1600" dirty="0">
                <a:solidFill>
                  <a:srgbClr val="1F4E79"/>
                </a:solidFill>
                <a:latin typeface="微软雅黑" panose="020B0503020204020204" pitchFamily="34" charset="-122"/>
                <a:ea typeface="微软雅黑" panose="020B0503020204020204" pitchFamily="34" charset="-122"/>
                <a:cs typeface="+mn-ea"/>
                <a:sym typeface="+mn-lt"/>
              </a:rPr>
              <a:t>Linux 20G</a:t>
            </a:r>
            <a:r>
              <a:rPr lang="zh-CN" altLang="en-US" sz="1600" dirty="0">
                <a:solidFill>
                  <a:srgbClr val="1F4E79"/>
                </a:solidFill>
                <a:latin typeface="微软雅黑" panose="020B0503020204020204" pitchFamily="34" charset="-122"/>
                <a:ea typeface="微软雅黑" panose="020B0503020204020204" pitchFamily="34" charset="-122"/>
                <a:cs typeface="+mn-ea"/>
                <a:sym typeface="+mn-lt"/>
              </a:rPr>
              <a:t>（最大</a:t>
            </a:r>
            <a:r>
              <a:rPr lang="en-US" altLang="zh-CN" sz="1600" dirty="0">
                <a:solidFill>
                  <a:srgbClr val="1F4E79"/>
                </a:solidFill>
                <a:latin typeface="微软雅黑" panose="020B0503020204020204" pitchFamily="34" charset="-122"/>
                <a:ea typeface="微软雅黑" panose="020B0503020204020204" pitchFamily="34" charset="-122"/>
                <a:cs typeface="+mn-ea"/>
                <a:sym typeface="+mn-lt"/>
              </a:rPr>
              <a:t>50G</a:t>
            </a:r>
            <a:r>
              <a:rPr lang="zh-CN" altLang="en-US" sz="1600" dirty="0" smtClean="0">
                <a:solidFill>
                  <a:srgbClr val="1F4E79"/>
                </a:solidFill>
                <a:latin typeface="微软雅黑" panose="020B0503020204020204" pitchFamily="34" charset="-122"/>
                <a:ea typeface="微软雅黑" panose="020B0503020204020204" pitchFamily="34" charset="-122"/>
                <a:cs typeface="+mn-ea"/>
                <a:sym typeface="+mn-lt"/>
              </a:rPr>
              <a:t>）</a:t>
            </a:r>
            <a:endParaRPr lang="en-US" altLang="zh-CN" sz="1600" dirty="0">
              <a:solidFill>
                <a:srgbClr val="1F4E79"/>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3947972" y="2138574"/>
            <a:ext cx="5077535" cy="883703"/>
          </a:xfrm>
          <a:prstGeom prst="rect">
            <a:avLst/>
          </a:prstGeom>
        </p:spPr>
        <p:txBody>
          <a:bodyPr wrap="square">
            <a:spAutoFit/>
          </a:bodyPr>
          <a:lstStyle/>
          <a:p>
            <a:pPr algn="just">
              <a:lnSpc>
                <a:spcPct val="120000"/>
              </a:lnSpc>
              <a:spcAft>
                <a:spcPts val="800"/>
              </a:spcAft>
              <a:defRPr/>
            </a:pPr>
            <a:r>
              <a:rPr lang="zh-CN" altLang="en-US" sz="1865" b="1" dirty="0">
                <a:gradFill>
                  <a:gsLst>
                    <a:gs pos="0">
                      <a:srgbClr val="595959"/>
                    </a:gs>
                    <a:gs pos="100000">
                      <a:srgbClr val="595959"/>
                    </a:gs>
                  </a:gsLst>
                  <a:lin ang="5400000" scaled="0"/>
                </a:gradFill>
                <a:latin typeface="微软雅黑" panose="020B0503020204020204" pitchFamily="34" charset="-122"/>
                <a:ea typeface="微软雅黑" panose="020B0503020204020204" pitchFamily="34" charset="-122"/>
                <a:cs typeface="+mn-ea"/>
                <a:sym typeface="+mn-lt"/>
              </a:rPr>
              <a:t>    </a:t>
            </a:r>
            <a:r>
              <a:rPr lang="zh-CN" altLang="en-US" sz="1865" b="1" dirty="0">
                <a:solidFill>
                  <a:srgbClr val="161616">
                    <a:lumMod val="75000"/>
                    <a:lumOff val="25000"/>
                  </a:srgbClr>
                </a:solidFill>
                <a:latin typeface="微软雅黑" panose="020B0503020204020204" pitchFamily="34" charset="-122"/>
                <a:ea typeface="微软雅黑" panose="020B0503020204020204" pitchFamily="34" charset="-122"/>
                <a:cs typeface="+mn-ea"/>
                <a:sym typeface="+mn-lt"/>
              </a:rPr>
              <a:t>优势 </a:t>
            </a:r>
            <a:r>
              <a:rPr lang="en-US" altLang="zh-CN" sz="1865" b="1" dirty="0">
                <a:gradFill>
                  <a:gsLst>
                    <a:gs pos="0">
                      <a:srgbClr val="595959"/>
                    </a:gs>
                    <a:gs pos="100000">
                      <a:srgbClr val="595959"/>
                    </a:gs>
                  </a:gsLst>
                  <a:lin ang="5400000" scaled="0"/>
                </a:gradFill>
                <a:latin typeface="微软雅黑" panose="020B0503020204020204" pitchFamily="34" charset="-122"/>
                <a:ea typeface="微软雅黑" panose="020B0503020204020204" pitchFamily="34" charset="-122"/>
                <a:cs typeface="+mn-ea"/>
                <a:sym typeface="+mn-lt"/>
              </a:rPr>
              <a:t>  </a:t>
            </a:r>
            <a:endParaRPr lang="en-US" altLang="zh-CN" sz="1865" b="1" dirty="0">
              <a:gradFill>
                <a:gsLst>
                  <a:gs pos="0">
                    <a:srgbClr val="595959"/>
                  </a:gs>
                  <a:gs pos="100000">
                    <a:srgbClr val="595959"/>
                  </a:gs>
                </a:gsLst>
                <a:lin ang="5400000" scaled="0"/>
              </a:gradFill>
              <a:latin typeface="微软雅黑" panose="020B0503020204020204" pitchFamily="34" charset="-122"/>
              <a:ea typeface="微软雅黑" panose="020B0503020204020204" pitchFamily="34" charset="-122"/>
              <a:cs typeface="+mn-ea"/>
              <a:sym typeface="+mn-lt"/>
            </a:endParaRPr>
          </a:p>
          <a:p>
            <a:pPr algn="just">
              <a:lnSpc>
                <a:spcPct val="120000"/>
              </a:lnSpc>
              <a:spcAft>
                <a:spcPts val="800"/>
              </a:spcAft>
              <a:defRPr/>
            </a:pPr>
            <a:r>
              <a:rPr lang="zh-CN" altLang="en-US" sz="1865" dirty="0">
                <a:gradFill>
                  <a:gsLst>
                    <a:gs pos="0">
                      <a:srgbClr val="595959"/>
                    </a:gs>
                    <a:gs pos="100000">
                      <a:srgbClr val="595959"/>
                    </a:gs>
                  </a:gsLst>
                  <a:lin ang="5400000" scaled="0"/>
                </a:gradFill>
                <a:latin typeface="微软雅黑" panose="020B0503020204020204" pitchFamily="34" charset="-122"/>
                <a:ea typeface="微软雅黑" panose="020B0503020204020204" pitchFamily="34" charset="-122"/>
                <a:cs typeface="+mn-ea"/>
                <a:sym typeface="+mn-lt"/>
              </a:rPr>
              <a:t>    </a:t>
            </a:r>
            <a:r>
              <a:rPr lang="zh-CN" altLang="en-US" sz="1865" dirty="0">
                <a:solidFill>
                  <a:srgbClr val="4D4D4D"/>
                </a:solidFill>
                <a:latin typeface="微软雅黑" panose="020B0503020204020204" pitchFamily="34" charset="-122"/>
                <a:ea typeface="微软雅黑" panose="020B0503020204020204" pitchFamily="34" charset="-122"/>
                <a:cs typeface="+mn-ea"/>
                <a:sym typeface="+mn-lt"/>
              </a:rPr>
              <a:t>快速部署、按需使用、稳定可靠、可用性高 </a:t>
            </a:r>
            <a:endParaRPr lang="en-US" altLang="zh-CN" sz="1865" dirty="0">
              <a:solidFill>
                <a:srgbClr val="4D4D4D"/>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1"/>
          <a:stretch>
            <a:fillRect/>
          </a:stretch>
        </p:blipFill>
        <p:spPr>
          <a:xfrm>
            <a:off x="2461087" y="4707753"/>
            <a:ext cx="5076107" cy="532851"/>
          </a:xfrm>
          <a:prstGeom prst="rect">
            <a:avLst/>
          </a:prstGeom>
        </p:spPr>
      </p:pic>
      <p:sp>
        <p:nvSpPr>
          <p:cNvPr id="6" name="文本框 5"/>
          <p:cNvSpPr txBox="1"/>
          <p:nvPr/>
        </p:nvSpPr>
        <p:spPr>
          <a:xfrm>
            <a:off x="520022" y="2120291"/>
            <a:ext cx="3510898" cy="883703"/>
          </a:xfrm>
          <a:prstGeom prst="rect">
            <a:avLst/>
          </a:prstGeom>
          <a:noFill/>
        </p:spPr>
        <p:txBody>
          <a:bodyPr wrap="none" rtlCol="0">
            <a:spAutoFit/>
          </a:bodyPr>
          <a:lstStyle/>
          <a:p>
            <a:pPr algn="just">
              <a:lnSpc>
                <a:spcPct val="120000"/>
              </a:lnSpc>
              <a:spcAft>
                <a:spcPts val="800"/>
              </a:spcAft>
              <a:defRPr/>
            </a:pPr>
            <a:r>
              <a:rPr lang="zh-CN" altLang="en-US" sz="1865" b="1" dirty="0">
                <a:solidFill>
                  <a:srgbClr val="161616">
                    <a:lumMod val="75000"/>
                    <a:lumOff val="25000"/>
                  </a:srgbClr>
                </a:solidFill>
                <a:latin typeface="微软雅黑" panose="020B0503020204020204" pitchFamily="34" charset="-122"/>
                <a:ea typeface="微软雅黑" panose="020B0503020204020204" pitchFamily="34" charset="-122"/>
                <a:cs typeface="+mn-ea"/>
                <a:sym typeface="+mn-lt"/>
              </a:rPr>
              <a:t>使用场景 </a:t>
            </a:r>
            <a:endParaRPr lang="en-US" altLang="zh-CN" sz="1865" b="1" dirty="0">
              <a:solidFill>
                <a:srgbClr val="161616">
                  <a:lumMod val="75000"/>
                  <a:lumOff val="25000"/>
                </a:srgbClr>
              </a:solidFill>
              <a:latin typeface="微软雅黑" panose="020B0503020204020204" pitchFamily="34" charset="-122"/>
              <a:ea typeface="微软雅黑" panose="020B0503020204020204" pitchFamily="34" charset="-122"/>
              <a:cs typeface="+mn-ea"/>
              <a:sym typeface="+mn-lt"/>
            </a:endParaRPr>
          </a:p>
          <a:p>
            <a:pPr algn="just">
              <a:lnSpc>
                <a:spcPct val="120000"/>
              </a:lnSpc>
              <a:spcAft>
                <a:spcPts val="800"/>
              </a:spcAft>
              <a:defRPr/>
            </a:pPr>
            <a:r>
              <a:rPr lang="zh-CN" altLang="en-US" sz="1865" dirty="0" smtClean="0">
                <a:solidFill>
                  <a:srgbClr val="4D4D4D"/>
                </a:solidFill>
                <a:latin typeface="微软雅黑" panose="020B0503020204020204" pitchFamily="34" charset="-122"/>
                <a:ea typeface="微软雅黑" panose="020B0503020204020204" pitchFamily="34" charset="-122"/>
                <a:cs typeface="+mn-ea"/>
                <a:sym typeface="+mn-lt"/>
              </a:rPr>
              <a:t>应用、网站、</a:t>
            </a:r>
            <a:r>
              <a:rPr lang="en-US" altLang="zh-CN" sz="1865" dirty="0" smtClean="0">
                <a:solidFill>
                  <a:srgbClr val="4D4D4D"/>
                </a:solidFill>
                <a:latin typeface="微软雅黑" panose="020B0503020204020204" pitchFamily="34" charset="-122"/>
                <a:ea typeface="微软雅黑" panose="020B0503020204020204" pitchFamily="34" charset="-122"/>
                <a:cs typeface="+mn-ea"/>
                <a:sym typeface="+mn-lt"/>
              </a:rPr>
              <a:t>APP</a:t>
            </a:r>
            <a:r>
              <a:rPr lang="zh-CN" altLang="en-US" sz="1865" dirty="0" smtClean="0">
                <a:solidFill>
                  <a:srgbClr val="4D4D4D"/>
                </a:solidFill>
                <a:latin typeface="微软雅黑" panose="020B0503020204020204" pitchFamily="34" charset="-122"/>
                <a:ea typeface="微软雅黑" panose="020B0503020204020204" pitchFamily="34" charset="-122"/>
                <a:cs typeface="+mn-ea"/>
                <a:sym typeface="+mn-lt"/>
              </a:rPr>
              <a:t>、</a:t>
            </a:r>
            <a:r>
              <a:rPr lang="zh-CN" altLang="en-US" sz="1865" dirty="0">
                <a:solidFill>
                  <a:srgbClr val="4D4D4D"/>
                </a:solidFill>
                <a:latin typeface="微软雅黑" panose="020B0503020204020204" pitchFamily="34" charset="-122"/>
                <a:ea typeface="微软雅黑" panose="020B0503020204020204" pitchFamily="34" charset="-122"/>
                <a:cs typeface="+mn-ea"/>
                <a:sym typeface="+mn-lt"/>
              </a:rPr>
              <a:t>数据分析等</a:t>
            </a:r>
            <a:endParaRPr lang="zh-CN" altLang="en-US" sz="1865" dirty="0">
              <a:solidFill>
                <a:srgbClr val="4D4D4D"/>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2399269" y="3712376"/>
            <a:ext cx="4614148" cy="411628"/>
            <a:chOff x="1927875" y="3462812"/>
            <a:chExt cx="3460611" cy="298800"/>
          </a:xfrm>
          <a:solidFill>
            <a:srgbClr val="C00000"/>
          </a:solidFill>
        </p:grpSpPr>
        <p:sp>
          <p:nvSpPr>
            <p:cNvPr id="8" name="矩形 7"/>
            <p:cNvSpPr/>
            <p:nvPr/>
          </p:nvSpPr>
          <p:spPr>
            <a:xfrm>
              <a:off x="1927875" y="3462812"/>
              <a:ext cx="432000" cy="29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465" dirty="0">
                  <a:solidFill>
                    <a:srgbClr val="FFFFFF"/>
                  </a:solidFill>
                  <a:latin typeface="微软雅黑" panose="020B0503020204020204" pitchFamily="34" charset="-122"/>
                  <a:ea typeface="微软雅黑" panose="020B0503020204020204" pitchFamily="34" charset="-122"/>
                  <a:cs typeface="+mn-ea"/>
                  <a:sym typeface="+mn-lt"/>
                </a:rPr>
                <a:t>1</a:t>
              </a:r>
              <a:r>
                <a:rPr lang="zh-CN" altLang="en-US" sz="1465" dirty="0">
                  <a:solidFill>
                    <a:srgbClr val="FFFFFF"/>
                  </a:solidFill>
                  <a:latin typeface="微软雅黑" panose="020B0503020204020204" pitchFamily="34" charset="-122"/>
                  <a:ea typeface="微软雅黑" panose="020B0503020204020204" pitchFamily="34" charset="-122"/>
                  <a:cs typeface="+mn-ea"/>
                  <a:sym typeface="+mn-lt"/>
                </a:rPr>
                <a:t>核</a:t>
              </a:r>
              <a:endParaRPr lang="zh-CN" altLang="en-US" sz="14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2432644" y="3462812"/>
              <a:ext cx="432000" cy="29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465" dirty="0">
                  <a:solidFill>
                    <a:srgbClr val="FFFFFF"/>
                  </a:solidFill>
                  <a:latin typeface="微软雅黑" panose="020B0503020204020204" pitchFamily="34" charset="-122"/>
                  <a:ea typeface="微软雅黑" panose="020B0503020204020204" pitchFamily="34" charset="-122"/>
                  <a:cs typeface="+mn-ea"/>
                  <a:sym typeface="+mn-lt"/>
                </a:rPr>
                <a:t>2</a:t>
              </a:r>
              <a:r>
                <a:rPr lang="zh-CN" altLang="en-US" sz="1465" dirty="0">
                  <a:solidFill>
                    <a:srgbClr val="FFFFFF"/>
                  </a:solidFill>
                  <a:latin typeface="微软雅黑" panose="020B0503020204020204" pitchFamily="34" charset="-122"/>
                  <a:ea typeface="微软雅黑" panose="020B0503020204020204" pitchFamily="34" charset="-122"/>
                  <a:cs typeface="+mn-ea"/>
                  <a:sym typeface="+mn-lt"/>
                </a:rPr>
                <a:t>核</a:t>
              </a:r>
              <a:endParaRPr lang="zh-CN" altLang="en-US" sz="14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2937412" y="3462812"/>
              <a:ext cx="432000" cy="29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465" dirty="0">
                  <a:solidFill>
                    <a:srgbClr val="FFFFFF"/>
                  </a:solidFill>
                  <a:latin typeface="微软雅黑" panose="020B0503020204020204" pitchFamily="34" charset="-122"/>
                  <a:ea typeface="微软雅黑" panose="020B0503020204020204" pitchFamily="34" charset="-122"/>
                  <a:cs typeface="+mn-ea"/>
                  <a:sym typeface="+mn-lt"/>
                </a:rPr>
                <a:t>4</a:t>
              </a:r>
              <a:r>
                <a:rPr lang="zh-CN" altLang="en-US" sz="1465" dirty="0">
                  <a:solidFill>
                    <a:srgbClr val="FFFFFF"/>
                  </a:solidFill>
                  <a:latin typeface="微软雅黑" panose="020B0503020204020204" pitchFamily="34" charset="-122"/>
                  <a:ea typeface="微软雅黑" panose="020B0503020204020204" pitchFamily="34" charset="-122"/>
                  <a:cs typeface="+mn-ea"/>
                  <a:sym typeface="+mn-lt"/>
                </a:rPr>
                <a:t>核</a:t>
              </a:r>
              <a:endParaRPr lang="zh-CN" altLang="en-US" sz="14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3442180" y="3462812"/>
              <a:ext cx="432000" cy="29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465" dirty="0">
                  <a:solidFill>
                    <a:srgbClr val="FFFFFF"/>
                  </a:solidFill>
                  <a:latin typeface="微软雅黑" panose="020B0503020204020204" pitchFamily="34" charset="-122"/>
                  <a:ea typeface="微软雅黑" panose="020B0503020204020204" pitchFamily="34" charset="-122"/>
                  <a:cs typeface="+mn-ea"/>
                  <a:sym typeface="+mn-lt"/>
                </a:rPr>
                <a:t>8</a:t>
              </a:r>
              <a:r>
                <a:rPr lang="zh-CN" altLang="en-US" sz="1465" dirty="0">
                  <a:solidFill>
                    <a:srgbClr val="FFFFFF"/>
                  </a:solidFill>
                  <a:latin typeface="微软雅黑" panose="020B0503020204020204" pitchFamily="34" charset="-122"/>
                  <a:ea typeface="微软雅黑" panose="020B0503020204020204" pitchFamily="34" charset="-122"/>
                  <a:cs typeface="+mn-ea"/>
                  <a:sym typeface="+mn-lt"/>
                </a:rPr>
                <a:t>核</a:t>
              </a:r>
              <a:endParaRPr lang="zh-CN" altLang="en-US" sz="14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3946948" y="3462812"/>
              <a:ext cx="432000" cy="29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465" dirty="0">
                  <a:solidFill>
                    <a:srgbClr val="FFFFFF"/>
                  </a:solidFill>
                  <a:latin typeface="微软雅黑" panose="020B0503020204020204" pitchFamily="34" charset="-122"/>
                  <a:ea typeface="微软雅黑" panose="020B0503020204020204" pitchFamily="34" charset="-122"/>
                  <a:cs typeface="+mn-ea"/>
                  <a:sym typeface="+mn-lt"/>
                </a:rPr>
                <a:t>16</a:t>
              </a:r>
              <a:r>
                <a:rPr lang="zh-CN" altLang="en-US" sz="1465" dirty="0">
                  <a:solidFill>
                    <a:srgbClr val="FFFFFF"/>
                  </a:solidFill>
                  <a:latin typeface="微软雅黑" panose="020B0503020204020204" pitchFamily="34" charset="-122"/>
                  <a:ea typeface="微软雅黑" panose="020B0503020204020204" pitchFamily="34" charset="-122"/>
                  <a:cs typeface="+mn-ea"/>
                  <a:sym typeface="+mn-lt"/>
                </a:rPr>
                <a:t>核</a:t>
              </a:r>
              <a:endParaRPr lang="zh-CN" altLang="en-US" sz="14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4451717" y="3462812"/>
              <a:ext cx="432000" cy="29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465" dirty="0">
                  <a:solidFill>
                    <a:srgbClr val="FFFFFF"/>
                  </a:solidFill>
                  <a:latin typeface="微软雅黑" panose="020B0503020204020204" pitchFamily="34" charset="-122"/>
                  <a:ea typeface="微软雅黑" panose="020B0503020204020204" pitchFamily="34" charset="-122"/>
                  <a:cs typeface="+mn-ea"/>
                  <a:sym typeface="+mn-lt"/>
                </a:rPr>
                <a:t>24</a:t>
              </a:r>
              <a:r>
                <a:rPr lang="zh-CN" altLang="en-US" sz="1465" dirty="0">
                  <a:solidFill>
                    <a:srgbClr val="FFFFFF"/>
                  </a:solidFill>
                  <a:latin typeface="微软雅黑" panose="020B0503020204020204" pitchFamily="34" charset="-122"/>
                  <a:ea typeface="微软雅黑" panose="020B0503020204020204" pitchFamily="34" charset="-122"/>
                  <a:cs typeface="+mn-ea"/>
                  <a:sym typeface="+mn-lt"/>
                </a:rPr>
                <a:t>核</a:t>
              </a:r>
              <a:endParaRPr lang="zh-CN" altLang="en-US" sz="14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4956486" y="3462812"/>
              <a:ext cx="432000" cy="29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465" dirty="0">
                  <a:solidFill>
                    <a:srgbClr val="FFFFFF"/>
                  </a:solidFill>
                  <a:latin typeface="微软雅黑" panose="020B0503020204020204" pitchFamily="34" charset="-122"/>
                  <a:ea typeface="微软雅黑" panose="020B0503020204020204" pitchFamily="34" charset="-122"/>
                  <a:cs typeface="+mn-ea"/>
                  <a:sym typeface="+mn-lt"/>
                </a:rPr>
                <a:t>32</a:t>
              </a:r>
              <a:r>
                <a:rPr lang="zh-CN" altLang="en-US" sz="1465" dirty="0">
                  <a:solidFill>
                    <a:srgbClr val="FFFFFF"/>
                  </a:solidFill>
                  <a:latin typeface="微软雅黑" panose="020B0503020204020204" pitchFamily="34" charset="-122"/>
                  <a:ea typeface="微软雅黑" panose="020B0503020204020204" pitchFamily="34" charset="-122"/>
                  <a:cs typeface="+mn-ea"/>
                  <a:sym typeface="+mn-lt"/>
                </a:rPr>
                <a:t>核</a:t>
              </a:r>
              <a:endParaRPr lang="zh-CN" altLang="en-US" sz="1465"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15" name="组合 14"/>
          <p:cNvGrpSpPr/>
          <p:nvPr/>
        </p:nvGrpSpPr>
        <p:grpSpPr>
          <a:xfrm>
            <a:off x="2401746" y="4238915"/>
            <a:ext cx="6186968" cy="404115"/>
            <a:chOff x="1932049" y="4057151"/>
            <a:chExt cx="4640226" cy="297298"/>
          </a:xfrm>
          <a:solidFill>
            <a:srgbClr val="0070C0"/>
          </a:solidFill>
        </p:grpSpPr>
        <p:sp>
          <p:nvSpPr>
            <p:cNvPr id="16" name="矩形 15"/>
            <p:cNvSpPr/>
            <p:nvPr/>
          </p:nvSpPr>
          <p:spPr>
            <a:xfrm>
              <a:off x="1932049"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1G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7" name="矩形 16"/>
            <p:cNvSpPr/>
            <p:nvPr/>
          </p:nvSpPr>
          <p:spPr>
            <a:xfrm>
              <a:off x="2351668"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2G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2771287"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4G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3190906"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8G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0" name="矩形 19"/>
            <p:cNvSpPr/>
            <p:nvPr/>
          </p:nvSpPr>
          <p:spPr>
            <a:xfrm>
              <a:off x="3610525"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16G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4030144"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24G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4449763"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32G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4869382"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48G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5289001"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64G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5708620" y="4057151"/>
              <a:ext cx="360000"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96G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6" name="矩形 25"/>
            <p:cNvSpPr/>
            <p:nvPr/>
          </p:nvSpPr>
          <p:spPr>
            <a:xfrm>
              <a:off x="6120360" y="4057151"/>
              <a:ext cx="451915" cy="2972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335" dirty="0">
                  <a:solidFill>
                    <a:srgbClr val="FFFFFF"/>
                  </a:solidFill>
                  <a:latin typeface="微软雅黑" panose="020B0503020204020204" pitchFamily="34" charset="-122"/>
                  <a:ea typeface="微软雅黑" panose="020B0503020204020204" pitchFamily="34" charset="-122"/>
                  <a:cs typeface="+mn-ea"/>
                  <a:sym typeface="+mn-lt"/>
                </a:rPr>
                <a:t>128G</a:t>
              </a:r>
              <a:endParaRPr lang="zh-CN" altLang="en-US" sz="1335"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27" name="组合 26"/>
          <p:cNvGrpSpPr/>
          <p:nvPr/>
        </p:nvGrpSpPr>
        <p:grpSpPr>
          <a:xfrm>
            <a:off x="7732311" y="1494101"/>
            <a:ext cx="4370602" cy="4571043"/>
            <a:chOff x="7589509" y="1674524"/>
            <a:chExt cx="4370602" cy="4571043"/>
          </a:xfrm>
        </p:grpSpPr>
        <p:sp>
          <p:nvSpPr>
            <p:cNvPr id="28" name="Rounded Rectangle 11"/>
            <p:cNvSpPr/>
            <p:nvPr/>
          </p:nvSpPr>
          <p:spPr>
            <a:xfrm>
              <a:off x="7589509" y="3686684"/>
              <a:ext cx="1344135" cy="486844"/>
            </a:xfrm>
            <a:prstGeom prst="roundRect">
              <a:avLst/>
            </a:prstGeom>
            <a:solidFill>
              <a:srgbClr val="C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defRPr/>
              </a:pPr>
              <a:r>
                <a:rPr lang="zh-CN" altLang="en-US" sz="1600" b="1" dirty="0">
                  <a:solidFill>
                    <a:srgbClr val="FFFFFF"/>
                  </a:solidFill>
                  <a:latin typeface="微软雅黑" panose="020B0503020204020204" pitchFamily="34" charset="-122"/>
                  <a:ea typeface="微软雅黑" panose="020B0503020204020204" pitchFamily="34" charset="-122"/>
                  <a:cs typeface="+mn-ea"/>
                  <a:sym typeface="+mn-lt"/>
                </a:rPr>
                <a:t>云主机的组成</a:t>
              </a:r>
              <a:endParaRPr lang="en-US" sz="1600"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9" name="Rectangle 13"/>
            <p:cNvSpPr/>
            <p:nvPr/>
          </p:nvSpPr>
          <p:spPr>
            <a:xfrm>
              <a:off x="9274090" y="1674524"/>
              <a:ext cx="2668655" cy="426627"/>
            </a:xfrm>
            <a:prstGeom prst="rect">
              <a:avLst/>
            </a:prstGeom>
            <a:solidFill>
              <a:srgbClr val="C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defRPr/>
              </a:pPr>
              <a:r>
                <a:rPr lang="en-US" altLang="zh-CN" b="1" dirty="0">
                  <a:solidFill>
                    <a:srgbClr val="FFFFFF"/>
                  </a:solidFill>
                  <a:latin typeface="微软雅黑" panose="020B0503020204020204" pitchFamily="34" charset="-122"/>
                  <a:ea typeface="微软雅黑" panose="020B0503020204020204" pitchFamily="34" charset="-122"/>
                  <a:cs typeface="+mn-ea"/>
                  <a:sym typeface="+mn-lt"/>
                </a:rPr>
                <a:t>CPU</a:t>
              </a:r>
              <a:endParaRPr lang="en-US" altLang="zh-CN"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0" name="Left Brace 19"/>
            <p:cNvSpPr/>
            <p:nvPr/>
          </p:nvSpPr>
          <p:spPr>
            <a:xfrm>
              <a:off x="8976320" y="1883229"/>
              <a:ext cx="218560" cy="4241675"/>
            </a:xfrm>
            <a:prstGeom prst="leftBrace">
              <a:avLst>
                <a:gd name="adj1" fmla="val 8333"/>
                <a:gd name="adj2" fmla="val 49485"/>
              </a:avLst>
            </a:prstGeom>
            <a:noFill/>
            <a:ln w="25400">
              <a:solidFill>
                <a:srgbClr val="2F5597"/>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1600" b="1">
                <a:solidFill>
                  <a:srgbClr val="161616"/>
                </a:solidFill>
                <a:latin typeface="微软雅黑" panose="020B0503020204020204" pitchFamily="34" charset="-122"/>
                <a:ea typeface="微软雅黑" panose="020B0503020204020204" pitchFamily="34" charset="-122"/>
                <a:cs typeface="+mn-ea"/>
                <a:sym typeface="+mn-lt"/>
              </a:endParaRPr>
            </a:p>
          </p:txBody>
        </p:sp>
        <p:sp>
          <p:nvSpPr>
            <p:cNvPr id="31" name="Rectangle 20"/>
            <p:cNvSpPr/>
            <p:nvPr/>
          </p:nvSpPr>
          <p:spPr>
            <a:xfrm>
              <a:off x="9274090" y="2180894"/>
              <a:ext cx="2668655" cy="426627"/>
            </a:xfrm>
            <a:prstGeom prst="rect">
              <a:avLst/>
            </a:prstGeom>
            <a:solidFill>
              <a:srgbClr val="D6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内存</a:t>
              </a:r>
              <a:endParaRPr lang="en-US"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2" name="Rectangle 13"/>
            <p:cNvSpPr/>
            <p:nvPr/>
          </p:nvSpPr>
          <p:spPr>
            <a:xfrm>
              <a:off x="9274089" y="2675405"/>
              <a:ext cx="2667000" cy="426627"/>
            </a:xfrm>
            <a:prstGeom prst="rect">
              <a:avLst/>
            </a:prstGeom>
            <a:solidFill>
              <a:srgbClr val="DE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defRPr/>
              </a:pPr>
              <a:r>
                <a:rPr lang="en-US" altLang="zh-CN" b="1" dirty="0">
                  <a:solidFill>
                    <a:srgbClr val="FFFFFF"/>
                  </a:solidFill>
                  <a:latin typeface="微软雅黑" panose="020B0503020204020204" pitchFamily="34" charset="-122"/>
                  <a:ea typeface="微软雅黑" panose="020B0503020204020204" pitchFamily="34" charset="-122"/>
                  <a:cs typeface="+mn-ea"/>
                  <a:sym typeface="+mn-lt"/>
                </a:rPr>
                <a:t>OS/</a:t>
              </a: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镜像</a:t>
              </a:r>
              <a:endParaRPr lang="en-US" altLang="zh-CN"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3" name="Rectangle 13"/>
            <p:cNvSpPr/>
            <p:nvPr/>
          </p:nvSpPr>
          <p:spPr>
            <a:xfrm>
              <a:off x="9293111" y="4787073"/>
              <a:ext cx="2667000" cy="426627"/>
            </a:xfrm>
            <a:prstGeom prst="rect">
              <a:avLst/>
            </a:prstGeom>
            <a:solidFill>
              <a:srgbClr val="FF6D6D"/>
            </a:solidFill>
            <a:ln w="9525" cap="flat" cmpd="sng" algn="ctr">
              <a:noFill/>
              <a:prstDash val="solid"/>
            </a:ln>
            <a:effectLst>
              <a:outerShdw blurRad="40000" dist="20000" dir="5400000" rotWithShape="0">
                <a:srgbClr val="000000">
                  <a:alpha val="38000"/>
                </a:srgbClr>
              </a:outerShdw>
            </a:effectLst>
          </p:spPr>
          <p:txBody>
            <a:bodyPr wrap="none" anchor="ctr"/>
            <a:lstStyle/>
            <a:p>
              <a:pPr lvl="1" algn="ctr">
                <a:defRPr/>
              </a:pP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弹性公网</a:t>
              </a:r>
              <a:r>
                <a:rPr lang="en-US" altLang="zh-CN" b="1" dirty="0">
                  <a:solidFill>
                    <a:srgbClr val="FFFFFF"/>
                  </a:solidFill>
                  <a:latin typeface="微软雅黑" panose="020B0503020204020204" pitchFamily="34" charset="-122"/>
                  <a:ea typeface="微软雅黑" panose="020B0503020204020204" pitchFamily="34" charset="-122"/>
                  <a:cs typeface="+mn-ea"/>
                  <a:sym typeface="+mn-lt"/>
                </a:rPr>
                <a:t>IP</a:t>
              </a: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（可选）</a:t>
              </a:r>
              <a:endParaRPr lang="en-US" altLang="zh-CN"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4" name="Rectangle 20"/>
            <p:cNvSpPr/>
            <p:nvPr/>
          </p:nvSpPr>
          <p:spPr>
            <a:xfrm>
              <a:off x="9293111" y="5818940"/>
              <a:ext cx="2667000" cy="426627"/>
            </a:xfrm>
            <a:prstGeom prst="rect">
              <a:avLst/>
            </a:prstGeom>
            <a:solidFill>
              <a:srgbClr val="FFCDCD"/>
            </a:solidFill>
            <a:ln w="9525" cap="flat" cmpd="sng" algn="ctr">
              <a:noFill/>
              <a:prstDash val="solid"/>
            </a:ln>
            <a:effectLst>
              <a:outerShdw blurRad="40000" dist="20000" dir="5400000" rotWithShape="0">
                <a:srgbClr val="000000">
                  <a:alpha val="38000"/>
                </a:srgbClr>
              </a:outerShdw>
            </a:effectLst>
          </p:spPr>
          <p:txBody>
            <a:bodyPr wrap="none" anchor="ctr"/>
            <a:lstStyle/>
            <a:p>
              <a:pPr lvl="1">
                <a:defRPr/>
              </a:pP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基础网络</a:t>
              </a:r>
              <a:r>
                <a:rPr lang="en-US" altLang="zh-CN" b="1" dirty="0">
                  <a:solidFill>
                    <a:srgbClr val="FFFFFF"/>
                  </a:solidFill>
                  <a:latin typeface="微软雅黑" panose="020B0503020204020204" pitchFamily="34" charset="-122"/>
                  <a:ea typeface="微软雅黑" panose="020B0503020204020204" pitchFamily="34" charset="-122"/>
                  <a:cs typeface="+mn-ea"/>
                  <a:sym typeface="+mn-lt"/>
                </a:rPr>
                <a:t>/VPC</a:t>
              </a:r>
              <a:endParaRPr lang="en-US" altLang="zh-CN"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5" name="Rectangle 13"/>
            <p:cNvSpPr/>
            <p:nvPr/>
          </p:nvSpPr>
          <p:spPr>
            <a:xfrm>
              <a:off x="9288622" y="5299829"/>
              <a:ext cx="2667000" cy="426627"/>
            </a:xfrm>
            <a:prstGeom prst="rect">
              <a:avLst/>
            </a:prstGeom>
            <a:solidFill>
              <a:srgbClr val="FFA3A3"/>
            </a:solidFill>
            <a:ln w="9525" cap="flat" cmpd="sng" algn="ctr">
              <a:noFill/>
              <a:prstDash val="solid"/>
            </a:ln>
            <a:effectLst>
              <a:outerShdw blurRad="40000" dist="20000" dir="5400000" rotWithShape="0">
                <a:srgbClr val="000000">
                  <a:alpha val="38000"/>
                </a:srgbClr>
              </a:outerShdw>
            </a:effectLst>
          </p:spPr>
          <p:txBody>
            <a:bodyPr wrap="none" anchor="ctr"/>
            <a:lstStyle/>
            <a:p>
              <a:pPr lvl="1">
                <a:defRPr/>
              </a:pP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密钥</a:t>
              </a:r>
              <a:r>
                <a:rPr lang="en-US" altLang="zh-CN" b="1" dirty="0">
                  <a:solidFill>
                    <a:srgbClr val="FFFFFF"/>
                  </a:solidFill>
                  <a:latin typeface="微软雅黑" panose="020B0503020204020204" pitchFamily="34" charset="-122"/>
                  <a:ea typeface="微软雅黑" panose="020B0503020204020204" pitchFamily="34" charset="-122"/>
                  <a:cs typeface="+mn-ea"/>
                  <a:sym typeface="+mn-lt"/>
                </a:rPr>
                <a:t>/</a:t>
              </a: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安全组</a:t>
              </a:r>
              <a:endParaRPr lang="en-US" altLang="zh-CN"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6" name="Rectangle 20"/>
            <p:cNvSpPr/>
            <p:nvPr/>
          </p:nvSpPr>
          <p:spPr>
            <a:xfrm>
              <a:off x="9280232" y="3738823"/>
              <a:ext cx="2667000" cy="426627"/>
            </a:xfrm>
            <a:prstGeom prst="rect">
              <a:avLst/>
            </a:prstGeom>
            <a:solidFill>
              <a:srgbClr val="FF3737"/>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云硬盘（可选）</a:t>
              </a:r>
              <a:endParaRPr lang="en-US"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7" name="Rectangle 20"/>
            <p:cNvSpPr/>
            <p:nvPr/>
          </p:nvSpPr>
          <p:spPr>
            <a:xfrm>
              <a:off x="9275743" y="4264555"/>
              <a:ext cx="2667000" cy="426627"/>
            </a:xfrm>
            <a:prstGeom prst="rect">
              <a:avLst/>
            </a:prstGeom>
            <a:solidFill>
              <a:srgbClr val="FF4F4F"/>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defRPr/>
              </a:pP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云硬盘备份（可选）</a:t>
              </a:r>
              <a:endParaRPr lang="en-US" altLang="zh-CN" b="1"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8" name="Rectangle 13"/>
            <p:cNvSpPr/>
            <p:nvPr/>
          </p:nvSpPr>
          <p:spPr>
            <a:xfrm>
              <a:off x="9274089" y="3202700"/>
              <a:ext cx="2667000" cy="426627"/>
            </a:xfrm>
            <a:prstGeom prst="rect">
              <a:avLst/>
            </a:prstGeom>
            <a:solidFill>
              <a:srgbClr val="FE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defRPr/>
              </a:pPr>
              <a:r>
                <a:rPr lang="zh-CN" altLang="en-US" b="1" dirty="0">
                  <a:solidFill>
                    <a:srgbClr val="FFFFFF"/>
                  </a:solidFill>
                  <a:latin typeface="微软雅黑" panose="020B0503020204020204" pitchFamily="34" charset="-122"/>
                  <a:ea typeface="微软雅黑" panose="020B0503020204020204" pitchFamily="34" charset="-122"/>
                  <a:cs typeface="+mn-ea"/>
                  <a:sym typeface="+mn-lt"/>
                </a:rPr>
                <a:t>系统盘</a:t>
              </a:r>
              <a:endParaRPr lang="en-US" altLang="zh-CN" b="1" dirty="0">
                <a:solidFill>
                  <a:srgbClr val="FFFFFF"/>
                </a:solidFill>
                <a:latin typeface="微软雅黑" panose="020B0503020204020204" pitchFamily="34" charset="-122"/>
                <a:ea typeface="微软雅黑" panose="020B0503020204020204" pitchFamily="34" charset="-122"/>
                <a:cs typeface="+mn-ea"/>
                <a:sym typeface="+mn-lt"/>
              </a:endParaRPr>
            </a:p>
          </p:txBody>
        </p:sp>
      </p:grpSp>
      <p:sp>
        <p:nvSpPr>
          <p:cNvPr id="40" name="矩形 39"/>
          <p:cNvSpPr/>
          <p:nvPr/>
        </p:nvSpPr>
        <p:spPr>
          <a:xfrm>
            <a:off x="7101168" y="3701414"/>
            <a:ext cx="576000" cy="4116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defRPr/>
            </a:pPr>
            <a:r>
              <a:rPr lang="en-US" altLang="zh-CN" sz="1465" dirty="0">
                <a:solidFill>
                  <a:srgbClr val="FFFFFF"/>
                </a:solidFill>
                <a:latin typeface="微软雅黑" panose="020B0503020204020204" pitchFamily="34" charset="-122"/>
                <a:ea typeface="微软雅黑" panose="020B0503020204020204" pitchFamily="34" charset="-122"/>
                <a:cs typeface="+mn-ea"/>
                <a:sym typeface="+mn-lt"/>
              </a:rPr>
              <a:t>64</a:t>
            </a:r>
            <a:r>
              <a:rPr lang="zh-CN" altLang="en-US" sz="1465" dirty="0">
                <a:solidFill>
                  <a:srgbClr val="FFFFFF"/>
                </a:solidFill>
                <a:latin typeface="微软雅黑" panose="020B0503020204020204" pitchFamily="34" charset="-122"/>
                <a:ea typeface="微软雅黑" panose="020B0503020204020204" pitchFamily="34" charset="-122"/>
                <a:cs typeface="+mn-ea"/>
                <a:sym typeface="+mn-lt"/>
              </a:rPr>
              <a:t>核</a:t>
            </a:r>
            <a:endParaRPr lang="zh-CN" altLang="en-US" sz="146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41" name="标题 40"/>
          <p:cNvSpPr>
            <a:spLocks noGrp="1"/>
          </p:cNvSpPr>
          <p:nvPr>
            <p:ph type="title"/>
          </p:nvPr>
        </p:nvSpPr>
        <p:spPr/>
        <p:txBody>
          <a:bodyPr/>
          <a:lstStyle/>
          <a:p>
            <a:r>
              <a:rPr lang="zh-CN" altLang="en-US" dirty="0" smtClean="0"/>
              <a:t>弹性云主机</a:t>
            </a:r>
            <a:endParaRPr lang="zh-CN" altLang="en-US" dirty="0"/>
          </a:p>
        </p:txBody>
      </p:sp>
      <p:sp>
        <p:nvSpPr>
          <p:cNvPr id="43" name="矩形 42"/>
          <p:cNvSpPr/>
          <p:nvPr/>
        </p:nvSpPr>
        <p:spPr>
          <a:xfrm>
            <a:off x="553040" y="1053152"/>
            <a:ext cx="8135912" cy="874407"/>
          </a:xfrm>
          <a:prstGeom prst="rect">
            <a:avLst/>
          </a:prstGeom>
        </p:spPr>
        <p:txBody>
          <a:bodyPr wrap="square">
            <a:spAutoFit/>
          </a:bodyPr>
          <a:lstStyle/>
          <a:p>
            <a:pPr>
              <a:lnSpc>
                <a:spcPct val="150000"/>
              </a:lnSpc>
              <a:spcBef>
                <a:spcPct val="20000"/>
              </a:spcBef>
              <a:defRPr/>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云主机是通过虚拟化技术提供可按需使用的云计算资源服务，用户可以根据需求选择不同的</a:t>
            </a:r>
            <a:r>
              <a:rPr lang="en-US" altLang="zh-CN" b="1" dirty="0">
                <a:solidFill>
                  <a:schemeClr val="bg1"/>
                </a:solidFill>
                <a:latin typeface="微软雅黑" panose="020B0503020204020204" pitchFamily="34" charset="-122"/>
                <a:ea typeface="微软雅黑" panose="020B0503020204020204" pitchFamily="34" charset="-122"/>
                <a:cs typeface="+mn-ea"/>
                <a:sym typeface="+mn-lt"/>
              </a:rPr>
              <a:t>CPU</a:t>
            </a: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、内存、操作系统、系统盘、以及搭配合适的存储和网络。</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7"/>
          <p:cNvSpPr/>
          <p:nvPr/>
        </p:nvSpPr>
        <p:spPr bwMode="auto">
          <a:xfrm>
            <a:off x="465798" y="960157"/>
            <a:ext cx="11215661" cy="1397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flip="none" rotWithShape="1">
            <a:gsLst>
              <a:gs pos="0">
                <a:srgbClr val="C00000"/>
              </a:gs>
              <a:gs pos="100000">
                <a:srgbClr val="DE0000">
                  <a:alpha val="68000"/>
                </a:srgbClr>
              </a:gs>
            </a:gsLst>
            <a:lin ang="0" scaled="1"/>
            <a:tileRect/>
          </a:gradFill>
          <a:ln>
            <a:noFill/>
          </a:ln>
          <a:effectLst/>
        </p:spPr>
        <p:txBody>
          <a:bodyPr lIns="0" tIns="0" rIns="0" bIns="0" anchor="ctr" anchorCtr="0"/>
          <a:lstStyle/>
          <a:p>
            <a:pPr>
              <a:defRPr/>
            </a:pPr>
            <a:endParaRPr lang="es-ES" b="1" dirty="0">
              <a:solidFill>
                <a:prstClr val="black"/>
              </a:solidFill>
              <a:latin typeface="微软雅黑" panose="020B0503020204020204" pitchFamily="34" charset="-122"/>
              <a:ea typeface="微软雅黑" panose="020B0503020204020204" pitchFamily="34" charset="-122"/>
              <a:cs typeface="Calibri" panose="020F0502020204030204" pitchFamily="34" charset="0"/>
            </a:endParaRPr>
          </a:p>
        </p:txBody>
      </p:sp>
      <p:pic>
        <p:nvPicPr>
          <p:cNvPr id="5" name="图片 4"/>
          <p:cNvPicPr>
            <a:picLocks noChangeAspect="1"/>
          </p:cNvPicPr>
          <p:nvPr/>
        </p:nvPicPr>
        <p:blipFill>
          <a:blip r:embed="rId1"/>
          <a:stretch>
            <a:fillRect/>
          </a:stretch>
        </p:blipFill>
        <p:spPr>
          <a:xfrm>
            <a:off x="619058" y="2585332"/>
            <a:ext cx="3579908" cy="1635681"/>
          </a:xfrm>
          <a:prstGeom prst="rect">
            <a:avLst/>
          </a:prstGeom>
          <a:ln>
            <a:noFill/>
          </a:ln>
        </p:spPr>
      </p:pic>
      <p:pic>
        <p:nvPicPr>
          <p:cNvPr id="6" name="图片 5"/>
          <p:cNvPicPr>
            <a:picLocks noChangeAspect="1"/>
          </p:cNvPicPr>
          <p:nvPr/>
        </p:nvPicPr>
        <p:blipFill>
          <a:blip r:embed="rId2"/>
          <a:stretch>
            <a:fillRect/>
          </a:stretch>
        </p:blipFill>
        <p:spPr>
          <a:xfrm>
            <a:off x="619058" y="4384033"/>
            <a:ext cx="3515398" cy="1895851"/>
          </a:xfrm>
          <a:prstGeom prst="rect">
            <a:avLst/>
          </a:prstGeom>
        </p:spPr>
      </p:pic>
      <p:sp>
        <p:nvSpPr>
          <p:cNvPr id="8" name="标题 7"/>
          <p:cNvSpPr>
            <a:spLocks noGrp="1"/>
          </p:cNvSpPr>
          <p:nvPr>
            <p:ph type="title"/>
          </p:nvPr>
        </p:nvSpPr>
        <p:spPr/>
        <p:txBody>
          <a:bodyPr/>
          <a:lstStyle/>
          <a:p>
            <a:r>
              <a:rPr lang="en-US" altLang="zh-CN" dirty="0" smtClean="0"/>
              <a:t>GPU</a:t>
            </a:r>
            <a:r>
              <a:rPr lang="zh-CN" altLang="en-US" dirty="0" smtClean="0"/>
              <a:t>云主机</a:t>
            </a:r>
            <a:endParaRPr lang="zh-CN" altLang="en-US" dirty="0"/>
          </a:p>
        </p:txBody>
      </p:sp>
      <p:sp>
        <p:nvSpPr>
          <p:cNvPr id="10" name="矩形 9"/>
          <p:cNvSpPr/>
          <p:nvPr/>
        </p:nvSpPr>
        <p:spPr>
          <a:xfrm>
            <a:off x="619058" y="1009738"/>
            <a:ext cx="10300843" cy="1338828"/>
          </a:xfrm>
          <a:prstGeom prst="rect">
            <a:avLst/>
          </a:prstGeom>
        </p:spPr>
        <p:txBody>
          <a:bodyPr wrap="square">
            <a:spAutoFit/>
          </a:bodyPr>
          <a:lstStyle/>
          <a:p>
            <a:pPr marL="174625" indent="-174625">
              <a:lnSpc>
                <a:spcPct val="150000"/>
              </a:lnSpc>
              <a:spcBef>
                <a:spcPts val="300"/>
              </a:spcBef>
              <a:spcAft>
                <a:spcPts val="300"/>
              </a:spcAft>
              <a:buClr>
                <a:srgbClr val="C00000"/>
              </a:buClr>
              <a:buSzPct val="80000"/>
              <a:buFont typeface="Wingdings" panose="05000000000000000000" pitchFamily="2" charset="2"/>
              <a:buChar char="n"/>
            </a:pPr>
            <a:r>
              <a:rPr lang="en-US" altLang="zh-CN" b="1" dirty="0">
                <a:solidFill>
                  <a:schemeClr val="bg1"/>
                </a:solidFill>
                <a:latin typeface="微软雅黑" panose="020B0503020204020204" pitchFamily="34" charset="-122"/>
                <a:ea typeface="微软雅黑" panose="020B0503020204020204" pitchFamily="34" charset="-122"/>
              </a:rPr>
              <a:t>GPU</a:t>
            </a:r>
            <a:r>
              <a:rPr lang="zh-CN" altLang="en-US" b="1" dirty="0">
                <a:solidFill>
                  <a:schemeClr val="bg1"/>
                </a:solidFill>
                <a:latin typeface="微软雅黑" panose="020B0503020204020204" pitchFamily="34" charset="-122"/>
                <a:ea typeface="微软雅黑" panose="020B0503020204020204" pitchFamily="34" charset="-122"/>
              </a:rPr>
              <a:t>云主机是基于</a:t>
            </a:r>
            <a:r>
              <a:rPr lang="en-US" altLang="zh-CN" b="1" dirty="0">
                <a:solidFill>
                  <a:schemeClr val="bg1"/>
                </a:solidFill>
                <a:latin typeface="微软雅黑" panose="020B0503020204020204" pitchFamily="34" charset="-122"/>
                <a:ea typeface="微软雅黑" panose="020B0503020204020204" pitchFamily="34" charset="-122"/>
              </a:rPr>
              <a:t>GPU</a:t>
            </a:r>
            <a:r>
              <a:rPr lang="zh-CN" altLang="en-US" b="1" dirty="0">
                <a:solidFill>
                  <a:schemeClr val="bg1"/>
                </a:solidFill>
                <a:latin typeface="微软雅黑" panose="020B0503020204020204" pitchFamily="34" charset="-122"/>
                <a:ea typeface="微软雅黑" panose="020B0503020204020204" pitchFamily="34" charset="-122"/>
              </a:rPr>
              <a:t>的应用于视频解码、图形渲染、深度学习、科学计算等多种场景的计算服务。天翼云</a:t>
            </a:r>
            <a:r>
              <a:rPr lang="en-US" altLang="zh-CN" b="1" dirty="0">
                <a:solidFill>
                  <a:schemeClr val="bg1"/>
                </a:solidFill>
                <a:latin typeface="微软雅黑" panose="020B0503020204020204" pitchFamily="34" charset="-122"/>
                <a:ea typeface="微软雅黑" panose="020B0503020204020204" pitchFamily="34" charset="-122"/>
              </a:rPr>
              <a:t>GPU</a:t>
            </a:r>
            <a:r>
              <a:rPr lang="zh-CN" altLang="en-US" b="1" dirty="0">
                <a:solidFill>
                  <a:schemeClr val="bg1"/>
                </a:solidFill>
                <a:latin typeface="微软雅黑" panose="020B0503020204020204" pitchFamily="34" charset="-122"/>
                <a:ea typeface="微软雅黑" panose="020B0503020204020204" pitchFamily="34" charset="-122"/>
              </a:rPr>
              <a:t>云主机采用业界先进的</a:t>
            </a:r>
            <a:r>
              <a:rPr lang="en-US" altLang="zh-CN" b="1" dirty="0">
                <a:solidFill>
                  <a:schemeClr val="bg1"/>
                </a:solidFill>
                <a:latin typeface="微软雅黑" panose="020B0503020204020204" pitchFamily="34" charset="-122"/>
                <a:ea typeface="微软雅黑" panose="020B0503020204020204" pitchFamily="34" charset="-122"/>
              </a:rPr>
              <a:t>GPU</a:t>
            </a:r>
            <a:r>
              <a:rPr lang="zh-CN" altLang="en-US" b="1" dirty="0">
                <a:solidFill>
                  <a:schemeClr val="bg1"/>
                </a:solidFill>
                <a:latin typeface="微软雅黑" panose="020B0503020204020204" pitchFamily="34" charset="-122"/>
                <a:ea typeface="微软雅黑" panose="020B0503020204020204" pitchFamily="34" charset="-122"/>
              </a:rPr>
              <a:t>硬件，让客户得到极致性能体验的同时，获得最佳性价比。目前提供基于</a:t>
            </a:r>
            <a:r>
              <a:rPr lang="en-US" altLang="zh-CN" b="1" dirty="0">
                <a:solidFill>
                  <a:schemeClr val="bg1"/>
                </a:solidFill>
                <a:latin typeface="微软雅黑" panose="020B0503020204020204" pitchFamily="34" charset="-122"/>
                <a:ea typeface="微软雅黑" panose="020B0503020204020204" pitchFamily="34" charset="-122"/>
              </a:rPr>
              <a:t>NVIDIA </a:t>
            </a:r>
            <a:r>
              <a:rPr lang="en-US" altLang="zh-CN" b="1" dirty="0" smtClean="0">
                <a:solidFill>
                  <a:schemeClr val="bg1"/>
                </a:solidFill>
                <a:latin typeface="微软雅黑" panose="020B0503020204020204" pitchFamily="34" charset="-122"/>
                <a:ea typeface="微软雅黑" panose="020B0503020204020204" pitchFamily="34" charset="-122"/>
              </a:rPr>
              <a:t>A10 T4 </a:t>
            </a:r>
            <a:r>
              <a:rPr lang="zh-CN" altLang="en-US" b="1" dirty="0" smtClean="0">
                <a:solidFill>
                  <a:schemeClr val="bg1"/>
                </a:solidFill>
                <a:latin typeface="微软雅黑" panose="020B0503020204020204" pitchFamily="34" charset="-122"/>
                <a:ea typeface="微软雅黑" panose="020B0503020204020204" pitchFamily="34" charset="-122"/>
              </a:rPr>
              <a:t>的</a:t>
            </a:r>
            <a:r>
              <a:rPr lang="zh-CN" altLang="en-US" b="1" dirty="0">
                <a:solidFill>
                  <a:schemeClr val="bg1"/>
                </a:solidFill>
                <a:latin typeface="微软雅黑" panose="020B0503020204020204" pitchFamily="34" charset="-122"/>
                <a:ea typeface="微软雅黑" panose="020B0503020204020204" pitchFamily="34" charset="-122"/>
              </a:rPr>
              <a:t>直通实例</a:t>
            </a:r>
            <a:r>
              <a:rPr lang="zh-CN" altLang="en-US" b="1" dirty="0" smtClean="0">
                <a:solidFill>
                  <a:schemeClr val="bg1"/>
                </a:solidFill>
                <a:latin typeface="微软雅黑" panose="020B0503020204020204" pitchFamily="34" charset="-122"/>
                <a:ea typeface="微软雅黑" panose="020B0503020204020204" pitchFamily="34" charset="-122"/>
              </a:rPr>
              <a:t>和虚拟</a:t>
            </a:r>
            <a:r>
              <a:rPr lang="zh-CN" altLang="en-US" b="1" dirty="0">
                <a:solidFill>
                  <a:schemeClr val="bg1"/>
                </a:solidFill>
                <a:latin typeface="微软雅黑" panose="020B0503020204020204" pitchFamily="34" charset="-122"/>
                <a:ea typeface="微软雅黑" panose="020B0503020204020204" pitchFamily="34" charset="-122"/>
              </a:rPr>
              <a:t>化实例。</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4503305" y="2993246"/>
          <a:ext cx="6926695" cy="1715914"/>
        </p:xfrm>
        <a:graphic>
          <a:graphicData uri="http://schemas.openxmlformats.org/drawingml/2006/table">
            <a:tbl>
              <a:tblPr/>
              <a:tblGrid>
                <a:gridCol w="861175"/>
                <a:gridCol w="1303020"/>
                <a:gridCol w="845820"/>
                <a:gridCol w="1920240"/>
                <a:gridCol w="1996440"/>
              </a:tblGrid>
              <a:tr h="506752">
                <a:tc>
                  <a:txBody>
                    <a:bodyPr/>
                    <a:lstStyle/>
                    <a:p>
                      <a:pPr algn="ctr"/>
                      <a:r>
                        <a:rPr lang="zh-CN" altLang="en-US" sz="1100" b="1" dirty="0">
                          <a:solidFill>
                            <a:schemeClr val="bg1"/>
                          </a:solidFill>
                          <a:effectLst/>
                          <a:latin typeface="微软雅黑" panose="020B0503020204020204" pitchFamily="34" charset="-122"/>
                          <a:ea typeface="微软雅黑" panose="020B0503020204020204" pitchFamily="34" charset="-122"/>
                        </a:rPr>
                        <a:t>规格名称</a:t>
                      </a:r>
                      <a:endParaRPr lang="zh-CN" altLang="en-US" sz="1100" b="1" dirty="0">
                        <a:solidFill>
                          <a:schemeClr val="bg1"/>
                        </a:solidFill>
                        <a:effectLst/>
                        <a:latin typeface="微软雅黑" panose="020B0503020204020204" pitchFamily="34" charset="-122"/>
                        <a:ea typeface="微软雅黑" panose="020B0503020204020204" pitchFamily="34" charset="-122"/>
                      </a:endParaRPr>
                    </a:p>
                  </a:txBody>
                  <a:tcPr marL="11510" marR="11510" marT="21581" marB="2158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00000"/>
                    </a:solidFill>
                  </a:tcPr>
                </a:tc>
                <a:tc>
                  <a:txBody>
                    <a:bodyPr/>
                    <a:lstStyle/>
                    <a:p>
                      <a:pPr algn="ctr"/>
                      <a:r>
                        <a:rPr lang="zh-CN" altLang="en-US" sz="1100" b="1" dirty="0">
                          <a:solidFill>
                            <a:schemeClr val="bg1"/>
                          </a:solidFill>
                          <a:effectLst/>
                          <a:latin typeface="微软雅黑" panose="020B0503020204020204" pitchFamily="34" charset="-122"/>
                          <a:ea typeface="微软雅黑" panose="020B0503020204020204" pitchFamily="34" charset="-122"/>
                        </a:rPr>
                        <a:t>显卡型号</a:t>
                      </a:r>
                      <a:endParaRPr lang="zh-CN" altLang="en-US" sz="1100" b="1" dirty="0">
                        <a:solidFill>
                          <a:schemeClr val="bg1"/>
                        </a:solidFill>
                        <a:effectLst/>
                        <a:latin typeface="微软雅黑" panose="020B0503020204020204" pitchFamily="34" charset="-122"/>
                        <a:ea typeface="微软雅黑" panose="020B0503020204020204" pitchFamily="34" charset="-122"/>
                      </a:endParaRPr>
                    </a:p>
                  </a:txBody>
                  <a:tcPr marL="11510" marR="11510" marT="21581" marB="2158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00000"/>
                    </a:solidFill>
                  </a:tcPr>
                </a:tc>
                <a:tc>
                  <a:txBody>
                    <a:bodyPr/>
                    <a:lstStyle/>
                    <a:p>
                      <a:pPr algn="ctr"/>
                      <a:r>
                        <a:rPr lang="zh-CN" altLang="en-US" sz="1100" b="1" dirty="0">
                          <a:solidFill>
                            <a:schemeClr val="bg1"/>
                          </a:solidFill>
                          <a:effectLst/>
                          <a:latin typeface="微软雅黑" panose="020B0503020204020204" pitchFamily="34" charset="-122"/>
                          <a:ea typeface="微软雅黑" panose="020B0503020204020204" pitchFamily="34" charset="-122"/>
                        </a:rPr>
                        <a:t>显卡数量</a:t>
                      </a:r>
                      <a:endParaRPr lang="zh-CN" altLang="en-US" sz="1100" b="1" dirty="0">
                        <a:solidFill>
                          <a:schemeClr val="bg1"/>
                        </a:solidFill>
                        <a:effectLst/>
                        <a:latin typeface="微软雅黑" panose="020B0503020204020204" pitchFamily="34" charset="-122"/>
                        <a:ea typeface="微软雅黑" panose="020B0503020204020204" pitchFamily="34" charset="-122"/>
                      </a:endParaRPr>
                    </a:p>
                  </a:txBody>
                  <a:tcPr marL="11510" marR="11510" marT="21581" marB="2158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00000"/>
                    </a:solidFill>
                  </a:tcPr>
                </a:tc>
                <a:tc>
                  <a:txBody>
                    <a:bodyPr/>
                    <a:lstStyle/>
                    <a:p>
                      <a:pPr algn="ctr"/>
                      <a:r>
                        <a:rPr lang="zh-CN" altLang="en-US" sz="1100" b="1" dirty="0">
                          <a:solidFill>
                            <a:schemeClr val="bg1"/>
                          </a:solidFill>
                          <a:effectLst/>
                          <a:latin typeface="微软雅黑" panose="020B0503020204020204" pitchFamily="34" charset="-122"/>
                          <a:ea typeface="微软雅黑" panose="020B0503020204020204" pitchFamily="34" charset="-122"/>
                        </a:rPr>
                        <a:t>单卡理论</a:t>
                      </a:r>
                      <a:r>
                        <a:rPr lang="en-US" altLang="zh-CN" sz="1100" b="1" dirty="0">
                          <a:solidFill>
                            <a:schemeClr val="bg1"/>
                          </a:solidFill>
                          <a:effectLst/>
                          <a:latin typeface="微软雅黑" panose="020B0503020204020204" pitchFamily="34" charset="-122"/>
                          <a:ea typeface="微软雅黑" panose="020B0503020204020204" pitchFamily="34" charset="-122"/>
                        </a:rPr>
                        <a:t>GPU</a:t>
                      </a:r>
                      <a:r>
                        <a:rPr lang="zh-CN" altLang="en-US" sz="1100" b="1" dirty="0">
                          <a:solidFill>
                            <a:schemeClr val="bg1"/>
                          </a:solidFill>
                          <a:effectLst/>
                          <a:latin typeface="微软雅黑" panose="020B0503020204020204" pitchFamily="34" charset="-122"/>
                          <a:ea typeface="微软雅黑" panose="020B0503020204020204" pitchFamily="34" charset="-122"/>
                        </a:rPr>
                        <a:t>性能</a:t>
                      </a:r>
                      <a:endParaRPr lang="zh-CN" altLang="en-US" sz="1100" b="1" dirty="0">
                        <a:solidFill>
                          <a:schemeClr val="bg1"/>
                        </a:solidFill>
                        <a:effectLst/>
                        <a:latin typeface="微软雅黑" panose="020B0503020204020204" pitchFamily="34" charset="-122"/>
                        <a:ea typeface="微软雅黑" panose="020B0503020204020204" pitchFamily="34" charset="-122"/>
                      </a:endParaRPr>
                    </a:p>
                  </a:txBody>
                  <a:tcPr marL="11510" marR="11510" marT="21581" marB="2158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00000"/>
                    </a:solidFill>
                  </a:tcPr>
                </a:tc>
                <a:tc>
                  <a:txBody>
                    <a:bodyPr/>
                    <a:lstStyle/>
                    <a:p>
                      <a:pPr algn="ctr"/>
                      <a:r>
                        <a:rPr lang="zh-CN" altLang="en-US" sz="1100" b="1" dirty="0">
                          <a:solidFill>
                            <a:schemeClr val="bg1"/>
                          </a:solidFill>
                          <a:effectLst/>
                          <a:latin typeface="微软雅黑" panose="020B0503020204020204" pitchFamily="34" charset="-122"/>
                          <a:ea typeface="微软雅黑" panose="020B0503020204020204" pitchFamily="34" charset="-122"/>
                        </a:rPr>
                        <a:t>磁盘类型</a:t>
                      </a:r>
                      <a:endParaRPr lang="zh-CN" altLang="en-US" sz="1100" b="1" dirty="0">
                        <a:solidFill>
                          <a:schemeClr val="bg1"/>
                        </a:solidFill>
                        <a:effectLst/>
                        <a:latin typeface="微软雅黑" panose="020B0503020204020204" pitchFamily="34" charset="-122"/>
                        <a:ea typeface="微软雅黑" panose="020B0503020204020204" pitchFamily="34" charset="-122"/>
                      </a:endParaRPr>
                    </a:p>
                  </a:txBody>
                  <a:tcPr marL="11510" marR="11510" marT="21581" marB="21581"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C00000"/>
                    </a:solidFill>
                  </a:tcPr>
                </a:tc>
              </a:tr>
              <a:tr h="637662">
                <a:tc>
                  <a:txBody>
                    <a:bodyPr/>
                    <a:lstStyle/>
                    <a:p>
                      <a:pPr algn="ctr" fontAlgn="ctr"/>
                      <a:r>
                        <a:rPr lang="en-US" sz="1100" dirty="0">
                          <a:effectLst/>
                          <a:latin typeface="微软雅黑" panose="020B0503020204020204" pitchFamily="34" charset="-122"/>
                          <a:ea typeface="微软雅黑" panose="020B0503020204020204" pitchFamily="34" charset="-122"/>
                        </a:rPr>
                        <a:t>PI7</a:t>
                      </a:r>
                      <a:endParaRPr lang="en-US" sz="1100" dirty="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100" dirty="0" err="1">
                          <a:effectLst/>
                          <a:latin typeface="微软雅黑" panose="020B0503020204020204" pitchFamily="34" charset="-122"/>
                          <a:ea typeface="微软雅黑" panose="020B0503020204020204" pitchFamily="34" charset="-122"/>
                        </a:rPr>
                        <a:t>Nvidia</a:t>
                      </a:r>
                      <a:r>
                        <a:rPr lang="en-US" sz="1100" dirty="0">
                          <a:effectLst/>
                          <a:latin typeface="微软雅黑" panose="020B0503020204020204" pitchFamily="34" charset="-122"/>
                          <a:ea typeface="微软雅黑" panose="020B0503020204020204" pitchFamily="34" charset="-122"/>
                        </a:rPr>
                        <a:t> Tesla A10</a:t>
                      </a:r>
                      <a:endParaRPr lang="en-US" sz="1100" dirty="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en-US" altLang="zh-CN" sz="1100" dirty="0">
                          <a:effectLst/>
                          <a:latin typeface="微软雅黑" panose="020B0503020204020204" pitchFamily="34" charset="-122"/>
                          <a:ea typeface="微软雅黑" panose="020B0503020204020204" pitchFamily="34" charset="-122"/>
                        </a:rPr>
                        <a:t>1</a:t>
                      </a:r>
                      <a:r>
                        <a:rPr lang="zh-CN" altLang="en-US" sz="1100" dirty="0">
                          <a:effectLst/>
                          <a:latin typeface="微软雅黑" panose="020B0503020204020204" pitchFamily="34" charset="-122"/>
                          <a:ea typeface="微软雅黑" panose="020B0503020204020204" pitchFamily="34" charset="-122"/>
                        </a:rPr>
                        <a:t>、</a:t>
                      </a:r>
                      <a:r>
                        <a:rPr lang="en-US" altLang="zh-CN" sz="1100" dirty="0">
                          <a:effectLst/>
                          <a:latin typeface="微软雅黑" panose="020B0503020204020204" pitchFamily="34" charset="-122"/>
                          <a:ea typeface="微软雅黑" panose="020B0503020204020204" pitchFamily="34" charset="-122"/>
                        </a:rPr>
                        <a:t>2</a:t>
                      </a:r>
                      <a:r>
                        <a:rPr lang="zh-CN" altLang="en-US" sz="1100" dirty="0">
                          <a:effectLst/>
                          <a:latin typeface="微软雅黑" panose="020B0503020204020204" pitchFamily="34" charset="-122"/>
                          <a:ea typeface="微软雅黑" panose="020B0503020204020204" pitchFamily="34" charset="-122"/>
                        </a:rPr>
                        <a:t>、</a:t>
                      </a:r>
                      <a:r>
                        <a:rPr lang="en-US" altLang="zh-CN" sz="1100" dirty="0">
                          <a:effectLst/>
                          <a:latin typeface="微软雅黑" panose="020B0503020204020204" pitchFamily="34" charset="-122"/>
                          <a:ea typeface="微软雅黑" panose="020B0503020204020204" pitchFamily="34" charset="-122"/>
                        </a:rPr>
                        <a:t>4</a:t>
                      </a:r>
                      <a:endParaRPr lang="en-US" altLang="zh-CN" sz="1100" dirty="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br>
                        <a:rPr lang="zh-CN" altLang="en-US" sz="1100" dirty="0">
                          <a:effectLst/>
                          <a:latin typeface="微软雅黑" panose="020B0503020204020204" pitchFamily="34" charset="-122"/>
                          <a:ea typeface="微软雅黑" panose="020B0503020204020204" pitchFamily="34" charset="-122"/>
                        </a:rPr>
                      </a:br>
                      <a:r>
                        <a:rPr lang="en-US" altLang="zh-CN" sz="1100" dirty="0">
                          <a:effectLst/>
                          <a:latin typeface="微软雅黑" panose="020B0503020204020204" pitchFamily="34" charset="-122"/>
                          <a:ea typeface="微软雅黑" panose="020B0503020204020204" pitchFamily="34" charset="-122"/>
                        </a:rPr>
                        <a:t>31.2 </a:t>
                      </a:r>
                      <a:r>
                        <a:rPr lang="en-US" sz="1100" dirty="0">
                          <a:effectLst/>
                          <a:latin typeface="微软雅黑" panose="020B0503020204020204" pitchFamily="34" charset="-122"/>
                          <a:ea typeface="微软雅黑" panose="020B0503020204020204" pitchFamily="34" charset="-122"/>
                        </a:rPr>
                        <a:t>TFLOPS</a:t>
                      </a:r>
                      <a:r>
                        <a:rPr lang="zh-CN" altLang="en-US" sz="1100" dirty="0">
                          <a:effectLst/>
                          <a:latin typeface="微软雅黑" panose="020B0503020204020204" pitchFamily="34" charset="-122"/>
                          <a:ea typeface="微软雅黑" panose="020B0503020204020204" pitchFamily="34" charset="-122"/>
                        </a:rPr>
                        <a:t>单精度浮点计算</a:t>
                      </a:r>
                      <a:br>
                        <a:rPr lang="zh-CN" altLang="en-US" sz="1100" dirty="0">
                          <a:effectLst/>
                          <a:latin typeface="微软雅黑" panose="020B0503020204020204" pitchFamily="34" charset="-122"/>
                          <a:ea typeface="微软雅黑" panose="020B0503020204020204" pitchFamily="34" charset="-122"/>
                        </a:rPr>
                      </a:br>
                      <a:endParaRPr lang="zh-CN" altLang="en-US" sz="1100" dirty="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zh-CN" altLang="en-US" sz="1100" dirty="0">
                          <a:effectLst/>
                          <a:latin typeface="微软雅黑" panose="020B0503020204020204" pitchFamily="34" charset="-122"/>
                          <a:ea typeface="微软雅黑" panose="020B0503020204020204" pitchFamily="34" charset="-122"/>
                        </a:rPr>
                        <a:t>普通</a:t>
                      </a:r>
                      <a:r>
                        <a:rPr lang="en-US" sz="1100" dirty="0" smtClean="0">
                          <a:effectLst/>
                          <a:latin typeface="微软雅黑" panose="020B0503020204020204" pitchFamily="34" charset="-122"/>
                          <a:ea typeface="微软雅黑" panose="020B0503020204020204" pitchFamily="34" charset="-122"/>
                        </a:rPr>
                        <a:t>IO </a:t>
                      </a:r>
                      <a:r>
                        <a:rPr lang="zh-CN" altLang="en-US" sz="1100" dirty="0" smtClean="0">
                          <a:effectLst/>
                          <a:latin typeface="微软雅黑" panose="020B0503020204020204" pitchFamily="34" charset="-122"/>
                          <a:ea typeface="微软雅黑" panose="020B0503020204020204" pitchFamily="34" charset="-122"/>
                        </a:rPr>
                        <a:t>、高</a:t>
                      </a:r>
                      <a:r>
                        <a:rPr lang="en-US" sz="1100" dirty="0" smtClean="0">
                          <a:effectLst/>
                          <a:latin typeface="微软雅黑" panose="020B0503020204020204" pitchFamily="34" charset="-122"/>
                          <a:ea typeface="微软雅黑" panose="020B0503020204020204" pitchFamily="34" charset="-122"/>
                        </a:rPr>
                        <a:t>IO </a:t>
                      </a:r>
                      <a:r>
                        <a:rPr lang="zh-CN" altLang="en-US" sz="1100" dirty="0" smtClean="0">
                          <a:effectLst/>
                          <a:latin typeface="微软雅黑" panose="020B0503020204020204" pitchFamily="34" charset="-122"/>
                          <a:ea typeface="微软雅黑" panose="020B0503020204020204" pitchFamily="34" charset="-122"/>
                        </a:rPr>
                        <a:t>、通用型</a:t>
                      </a:r>
                      <a:r>
                        <a:rPr lang="en-US" sz="1100" dirty="0">
                          <a:effectLst/>
                          <a:latin typeface="微软雅黑" panose="020B0503020204020204" pitchFamily="34" charset="-122"/>
                          <a:ea typeface="微软雅黑" panose="020B0503020204020204" pitchFamily="34" charset="-122"/>
                        </a:rPr>
                        <a:t>SSD</a:t>
                      </a:r>
                      <a:br>
                        <a:rPr lang="en-US" sz="1100" dirty="0">
                          <a:effectLst/>
                          <a:latin typeface="微软雅黑" panose="020B0503020204020204" pitchFamily="34" charset="-122"/>
                          <a:ea typeface="微软雅黑" panose="020B0503020204020204" pitchFamily="34" charset="-122"/>
                        </a:rPr>
                      </a:br>
                      <a:r>
                        <a:rPr lang="zh-CN" altLang="en-US" sz="1100" dirty="0">
                          <a:effectLst/>
                          <a:latin typeface="微软雅黑" panose="020B0503020204020204" pitchFamily="34" charset="-122"/>
                          <a:ea typeface="微软雅黑" panose="020B0503020204020204" pitchFamily="34" charset="-122"/>
                        </a:rPr>
                        <a:t>超高</a:t>
                      </a:r>
                      <a:r>
                        <a:rPr lang="en-US" sz="1100" dirty="0" smtClean="0">
                          <a:effectLst/>
                          <a:latin typeface="微软雅黑" panose="020B0503020204020204" pitchFamily="34" charset="-122"/>
                          <a:ea typeface="微软雅黑" panose="020B0503020204020204" pitchFamily="34" charset="-122"/>
                        </a:rPr>
                        <a:t>IO</a:t>
                      </a:r>
                      <a:endParaRPr lang="en-US" sz="1100" dirty="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r h="571500">
                <a:tc>
                  <a:txBody>
                    <a:bodyPr/>
                    <a:lstStyle/>
                    <a:p>
                      <a:pPr algn="ctr" fontAlgn="ctr"/>
                      <a:r>
                        <a:rPr lang="en-US" sz="1100" dirty="0">
                          <a:effectLst/>
                          <a:latin typeface="微软雅黑" panose="020B0503020204020204" pitchFamily="34" charset="-122"/>
                          <a:ea typeface="微软雅黑" panose="020B0503020204020204" pitchFamily="34" charset="-122"/>
                        </a:rPr>
                        <a:t>PI2</a:t>
                      </a:r>
                      <a:endParaRPr lang="en-US" sz="1100" dirty="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100">
                          <a:effectLst/>
                          <a:latin typeface="微软雅黑" panose="020B0503020204020204" pitchFamily="34" charset="-122"/>
                          <a:ea typeface="微软雅黑" panose="020B0503020204020204" pitchFamily="34" charset="-122"/>
                        </a:rPr>
                        <a:t>Nvidia Tesla T4</a:t>
                      </a:r>
                      <a:endParaRPr lang="en-US" sz="110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en-US" altLang="zh-CN" sz="1100">
                          <a:effectLst/>
                          <a:latin typeface="微软雅黑" panose="020B0503020204020204" pitchFamily="34" charset="-122"/>
                          <a:ea typeface="微软雅黑" panose="020B0503020204020204" pitchFamily="34" charset="-122"/>
                        </a:rPr>
                        <a:t>1</a:t>
                      </a:r>
                      <a:r>
                        <a:rPr lang="zh-CN" altLang="en-US" sz="1100">
                          <a:effectLst/>
                          <a:latin typeface="微软雅黑" panose="020B0503020204020204" pitchFamily="34" charset="-122"/>
                          <a:ea typeface="微软雅黑" panose="020B0503020204020204" pitchFamily="34" charset="-122"/>
                        </a:rPr>
                        <a:t>、</a:t>
                      </a:r>
                      <a:r>
                        <a:rPr lang="en-US" altLang="zh-CN" sz="1100">
                          <a:effectLst/>
                          <a:latin typeface="微软雅黑" panose="020B0503020204020204" pitchFamily="34" charset="-122"/>
                          <a:ea typeface="微软雅黑" panose="020B0503020204020204" pitchFamily="34" charset="-122"/>
                        </a:rPr>
                        <a:t>2</a:t>
                      </a:r>
                      <a:r>
                        <a:rPr lang="zh-CN" altLang="en-US" sz="1100">
                          <a:effectLst/>
                          <a:latin typeface="微软雅黑" panose="020B0503020204020204" pitchFamily="34" charset="-122"/>
                          <a:ea typeface="微软雅黑" panose="020B0503020204020204" pitchFamily="34" charset="-122"/>
                        </a:rPr>
                        <a:t>、</a:t>
                      </a:r>
                      <a:r>
                        <a:rPr lang="en-US" altLang="zh-CN" sz="1100">
                          <a:effectLst/>
                          <a:latin typeface="微软雅黑" panose="020B0503020204020204" pitchFamily="34" charset="-122"/>
                          <a:ea typeface="微软雅黑" panose="020B0503020204020204" pitchFamily="34" charset="-122"/>
                        </a:rPr>
                        <a:t>4</a:t>
                      </a:r>
                      <a:endParaRPr lang="en-US" altLang="zh-CN" sz="110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en-US" altLang="zh-CN" sz="1100" dirty="0" smtClean="0">
                          <a:effectLst/>
                          <a:latin typeface="微软雅黑" panose="020B0503020204020204" pitchFamily="34" charset="-122"/>
                          <a:ea typeface="微软雅黑" panose="020B0503020204020204" pitchFamily="34" charset="-122"/>
                        </a:rPr>
                        <a:t>8.1 </a:t>
                      </a:r>
                      <a:r>
                        <a:rPr lang="en-US" sz="1100" dirty="0">
                          <a:effectLst/>
                          <a:latin typeface="微软雅黑" panose="020B0503020204020204" pitchFamily="34" charset="-122"/>
                          <a:ea typeface="微软雅黑" panose="020B0503020204020204" pitchFamily="34" charset="-122"/>
                        </a:rPr>
                        <a:t>TFLOPS</a:t>
                      </a:r>
                      <a:r>
                        <a:rPr lang="zh-CN" altLang="en-US" sz="1100" dirty="0">
                          <a:effectLst/>
                          <a:latin typeface="微软雅黑" panose="020B0503020204020204" pitchFamily="34" charset="-122"/>
                          <a:ea typeface="微软雅黑" panose="020B0503020204020204" pitchFamily="34" charset="-122"/>
                        </a:rPr>
                        <a:t>单精度浮点计算</a:t>
                      </a:r>
                      <a:br>
                        <a:rPr lang="zh-CN" altLang="en-US" sz="1100" dirty="0">
                          <a:effectLst/>
                          <a:latin typeface="微软雅黑" panose="020B0503020204020204" pitchFamily="34" charset="-122"/>
                          <a:ea typeface="微软雅黑" panose="020B0503020204020204" pitchFamily="34" charset="-122"/>
                        </a:rPr>
                      </a:br>
                      <a:endParaRPr lang="zh-CN" altLang="en-US" sz="1100" dirty="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fontAlgn="ctr"/>
                      <a:r>
                        <a:rPr lang="zh-CN" altLang="en-US" sz="1100" dirty="0" smtClean="0">
                          <a:effectLst/>
                          <a:latin typeface="微软雅黑" panose="020B0503020204020204" pitchFamily="34" charset="-122"/>
                          <a:ea typeface="微软雅黑" panose="020B0503020204020204" pitchFamily="34" charset="-122"/>
                        </a:rPr>
                        <a:t>普通</a:t>
                      </a:r>
                      <a:r>
                        <a:rPr lang="en-US" altLang="zh-CN" sz="1100" dirty="0" smtClean="0">
                          <a:effectLst/>
                          <a:latin typeface="微软雅黑" panose="020B0503020204020204" pitchFamily="34" charset="-122"/>
                          <a:ea typeface="微软雅黑" panose="020B0503020204020204" pitchFamily="34" charset="-122"/>
                        </a:rPr>
                        <a:t>IO </a:t>
                      </a:r>
                      <a:r>
                        <a:rPr lang="zh-CN" altLang="en-US" sz="1100" dirty="0" smtClean="0">
                          <a:effectLst/>
                          <a:latin typeface="微软雅黑" panose="020B0503020204020204" pitchFamily="34" charset="-122"/>
                          <a:ea typeface="微软雅黑" panose="020B0503020204020204" pitchFamily="34" charset="-122"/>
                        </a:rPr>
                        <a:t>、高</a:t>
                      </a:r>
                      <a:r>
                        <a:rPr lang="en-US" altLang="zh-CN" sz="1100" dirty="0" smtClean="0">
                          <a:effectLst/>
                          <a:latin typeface="微软雅黑" panose="020B0503020204020204" pitchFamily="34" charset="-122"/>
                          <a:ea typeface="微软雅黑" panose="020B0503020204020204" pitchFamily="34" charset="-122"/>
                        </a:rPr>
                        <a:t>IO </a:t>
                      </a:r>
                      <a:r>
                        <a:rPr lang="zh-CN" altLang="en-US" sz="1100" dirty="0" smtClean="0">
                          <a:effectLst/>
                          <a:latin typeface="微软雅黑" panose="020B0503020204020204" pitchFamily="34" charset="-122"/>
                          <a:ea typeface="微软雅黑" panose="020B0503020204020204" pitchFamily="34" charset="-122"/>
                        </a:rPr>
                        <a:t>、通用型</a:t>
                      </a:r>
                      <a:r>
                        <a:rPr lang="en-US" altLang="zh-CN" sz="1100" dirty="0" smtClean="0">
                          <a:effectLst/>
                          <a:latin typeface="微软雅黑" panose="020B0503020204020204" pitchFamily="34" charset="-122"/>
                          <a:ea typeface="微软雅黑" panose="020B0503020204020204" pitchFamily="34" charset="-122"/>
                        </a:rPr>
                        <a:t>SSD</a:t>
                      </a:r>
                      <a:br>
                        <a:rPr lang="en-US" altLang="zh-CN" sz="1100" dirty="0" smtClean="0">
                          <a:effectLst/>
                          <a:latin typeface="微软雅黑" panose="020B0503020204020204" pitchFamily="34" charset="-122"/>
                          <a:ea typeface="微软雅黑" panose="020B0503020204020204" pitchFamily="34" charset="-122"/>
                        </a:rPr>
                      </a:br>
                      <a:r>
                        <a:rPr lang="zh-CN" altLang="en-US" sz="1100" dirty="0" smtClean="0">
                          <a:effectLst/>
                          <a:latin typeface="微软雅黑" panose="020B0503020204020204" pitchFamily="34" charset="-122"/>
                          <a:ea typeface="微软雅黑" panose="020B0503020204020204" pitchFamily="34" charset="-122"/>
                        </a:rPr>
                        <a:t>超高</a:t>
                      </a:r>
                      <a:r>
                        <a:rPr lang="en-US" altLang="zh-CN" sz="1100" dirty="0" smtClean="0">
                          <a:effectLst/>
                          <a:latin typeface="微软雅黑" panose="020B0503020204020204" pitchFamily="34" charset="-122"/>
                          <a:ea typeface="微软雅黑" panose="020B0503020204020204" pitchFamily="34" charset="-122"/>
                        </a:rPr>
                        <a:t>IO</a:t>
                      </a:r>
                      <a:endParaRPr lang="en-US" altLang="zh-CN" sz="1100" dirty="0">
                        <a:effectLst/>
                        <a:latin typeface="微软雅黑" panose="020B0503020204020204" pitchFamily="34" charset="-122"/>
                        <a:ea typeface="微软雅黑" panose="020B0503020204020204" pitchFamily="34" charset="-122"/>
                      </a:endParaRPr>
                    </a:p>
                  </a:txBody>
                  <a:tcPr marL="14387" marR="14387" marT="14387" marB="14387"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4533900" y="2493892"/>
            <a:ext cx="2747868"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宁东云</a:t>
            </a:r>
            <a:r>
              <a:rPr lang="en-US" altLang="zh-CN" dirty="0" smtClean="0">
                <a:latin typeface="微软雅黑" panose="020B0503020204020204" pitchFamily="34" charset="-122"/>
                <a:ea typeface="微软雅黑" panose="020B0503020204020204" pitchFamily="34" charset="-122"/>
              </a:rPr>
              <a:t>GPU</a:t>
            </a:r>
            <a:r>
              <a:rPr lang="zh-CN" altLang="en-US" dirty="0" smtClean="0">
                <a:latin typeface="微软雅黑" panose="020B0503020204020204" pitchFamily="34" charset="-122"/>
                <a:ea typeface="微软雅黑" panose="020B0503020204020204" pitchFamily="34" charset="-122"/>
              </a:rPr>
              <a:t>云主机规格：</a:t>
            </a: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4533900" y="4860328"/>
            <a:ext cx="6903720" cy="1600438"/>
          </a:xfrm>
          <a:prstGeom prst="rect">
            <a:avLst/>
          </a:prstGeom>
        </p:spPr>
        <p:txBody>
          <a:bodyPr wrap="square">
            <a:spAutoFit/>
          </a:bodyPr>
          <a:lstStyle/>
          <a:p>
            <a:pPr algn="just"/>
            <a:r>
              <a:rPr lang="en-US" altLang="zh-CN" sz="1400" b="1" dirty="0">
                <a:latin typeface="微软雅黑" panose="020B0503020204020204" pitchFamily="34" charset="-122"/>
                <a:ea typeface="微软雅黑" panose="020B0503020204020204" pitchFamily="34" charset="-122"/>
              </a:rPr>
              <a:t>PI7</a:t>
            </a:r>
            <a:r>
              <a:rPr lang="zh-CN" altLang="en-US" sz="1400" b="1" dirty="0">
                <a:latin typeface="微软雅黑" panose="020B0503020204020204" pitchFamily="34" charset="-122"/>
                <a:ea typeface="微软雅黑" panose="020B0503020204020204" pitchFamily="34" charset="-122"/>
              </a:rPr>
              <a:t>型</a:t>
            </a:r>
            <a:r>
              <a:rPr lang="zh-CN" altLang="en-US" sz="1400" dirty="0">
                <a:latin typeface="微软雅黑" panose="020B0503020204020204" pitchFamily="34" charset="-122"/>
                <a:ea typeface="微软雅黑" panose="020B0503020204020204" pitchFamily="34" charset="-122"/>
              </a:rPr>
              <a:t>云主机采用专为</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推理打造的</a:t>
            </a:r>
            <a:r>
              <a:rPr lang="en-US" altLang="zh-CN" sz="1400" dirty="0">
                <a:latin typeface="微软雅黑" panose="020B0503020204020204" pitchFamily="34" charset="-122"/>
                <a:ea typeface="微软雅黑" panose="020B0503020204020204" pitchFamily="34" charset="-122"/>
              </a:rPr>
              <a:t>NVIDIA A10 Tensor Core GPU</a:t>
            </a:r>
            <a:r>
              <a:rPr lang="zh-CN" altLang="en-US" sz="1400" dirty="0">
                <a:latin typeface="微软雅黑" panose="020B0503020204020204" pitchFamily="34" charset="-122"/>
                <a:ea typeface="微软雅黑" panose="020B0503020204020204" pitchFamily="34" charset="-122"/>
              </a:rPr>
              <a:t>，采用</a:t>
            </a:r>
            <a:r>
              <a:rPr lang="en-US" altLang="zh-CN" sz="1400" dirty="0">
                <a:latin typeface="微软雅黑" panose="020B0503020204020204" pitchFamily="34" charset="-122"/>
                <a:ea typeface="微软雅黑" panose="020B0503020204020204" pitchFamily="34" charset="-122"/>
              </a:rPr>
              <a:t>GPU</a:t>
            </a:r>
            <a:r>
              <a:rPr lang="zh-CN" altLang="en-US" sz="1400" dirty="0">
                <a:latin typeface="微软雅黑" panose="020B0503020204020204" pitchFamily="34" charset="-122"/>
                <a:ea typeface="微软雅黑" panose="020B0503020204020204" pitchFamily="34" charset="-122"/>
              </a:rPr>
              <a:t>直通技术</a:t>
            </a:r>
            <a:r>
              <a:rPr lang="zh-CN" altLang="en-US" sz="1400" dirty="0" smtClean="0">
                <a:latin typeface="微软雅黑" panose="020B0503020204020204" pitchFamily="34" charset="-122"/>
                <a:ea typeface="微软雅黑" panose="020B0503020204020204" pitchFamily="34" charset="-122"/>
              </a:rPr>
              <a:t>，独</a:t>
            </a:r>
            <a:r>
              <a:rPr lang="zh-CN" altLang="en-US" sz="1400" dirty="0">
                <a:latin typeface="微软雅黑" panose="020B0503020204020204" pitchFamily="34" charset="-122"/>
                <a:ea typeface="微软雅黑" panose="020B0503020204020204" pitchFamily="34" charset="-122"/>
              </a:rPr>
              <a:t>享宿主机的</a:t>
            </a:r>
            <a:r>
              <a:rPr lang="en-US" altLang="zh-CN" sz="1400" dirty="0">
                <a:latin typeface="微软雅黑" panose="020B0503020204020204" pitchFamily="34" charset="-122"/>
                <a:ea typeface="微软雅黑" panose="020B0503020204020204" pitchFamily="34" charset="-122"/>
              </a:rPr>
              <a:t>CPU</a:t>
            </a:r>
            <a:r>
              <a:rPr lang="zh-CN" altLang="en-US" sz="1400" dirty="0">
                <a:latin typeface="微软雅黑" panose="020B0503020204020204" pitchFamily="34" charset="-122"/>
                <a:ea typeface="微软雅黑" panose="020B0503020204020204" pitchFamily="34" charset="-122"/>
              </a:rPr>
              <a:t>资源，实例间无</a:t>
            </a:r>
            <a:r>
              <a:rPr lang="en-US" altLang="zh-CN" sz="1400" dirty="0">
                <a:latin typeface="微软雅黑" panose="020B0503020204020204" pitchFamily="34" charset="-122"/>
                <a:ea typeface="微软雅黑" panose="020B0503020204020204" pitchFamily="34" charset="-122"/>
              </a:rPr>
              <a:t>CPU</a:t>
            </a:r>
            <a:r>
              <a:rPr lang="zh-CN" altLang="en-US" sz="1400" dirty="0">
                <a:latin typeface="微软雅黑" panose="020B0503020204020204" pitchFamily="34" charset="-122"/>
                <a:ea typeface="微软雅黑" panose="020B0503020204020204" pitchFamily="34" charset="-122"/>
              </a:rPr>
              <a:t>争抢，没有进行资源超配，能够提供超强的实时推理能力，同时也具备图像渲染能力</a:t>
            </a:r>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A10 </a:t>
            </a:r>
            <a:r>
              <a:rPr lang="zh-CN" altLang="en-US" sz="1400" dirty="0" smtClean="0">
                <a:latin typeface="微软雅黑" panose="020B0503020204020204" pitchFamily="34" charset="-122"/>
                <a:ea typeface="微软雅黑" panose="020B0503020204020204" pitchFamily="34" charset="-122"/>
              </a:rPr>
              <a:t>单</a:t>
            </a:r>
            <a:r>
              <a:rPr lang="zh-CN" altLang="en-US" sz="1400" dirty="0">
                <a:latin typeface="微软雅黑" panose="020B0503020204020204" pitchFamily="34" charset="-122"/>
                <a:ea typeface="微软雅黑" panose="020B0503020204020204" pitchFamily="34" charset="-122"/>
              </a:rPr>
              <a:t>卡能够提供最大</a:t>
            </a:r>
            <a:r>
              <a:rPr lang="en-US" altLang="zh-CN" sz="1400" dirty="0">
                <a:latin typeface="微软雅黑" panose="020B0503020204020204" pitchFamily="34" charset="-122"/>
                <a:ea typeface="微软雅黑" panose="020B0503020204020204" pitchFamily="34" charset="-122"/>
              </a:rPr>
              <a:t>31.2 TFLOPS</a:t>
            </a:r>
            <a:r>
              <a:rPr lang="zh-CN" altLang="en-US" sz="1400" dirty="0">
                <a:latin typeface="微软雅黑" panose="020B0503020204020204" pitchFamily="34" charset="-122"/>
                <a:ea typeface="微软雅黑" panose="020B0503020204020204" pitchFamily="34" charset="-122"/>
              </a:rPr>
              <a:t>的</a:t>
            </a:r>
            <a:r>
              <a:rPr lang="en-US" altLang="zh-CN" sz="1400" dirty="0">
                <a:latin typeface="微软雅黑" panose="020B0503020204020204" pitchFamily="34" charset="-122"/>
                <a:ea typeface="微软雅黑" panose="020B0503020204020204" pitchFamily="34" charset="-122"/>
              </a:rPr>
              <a:t>FP32</a:t>
            </a:r>
            <a:r>
              <a:rPr lang="zh-CN" altLang="en-US" sz="1400" dirty="0">
                <a:latin typeface="微软雅黑" panose="020B0503020204020204" pitchFamily="34" charset="-122"/>
                <a:ea typeface="微软雅黑" panose="020B0503020204020204" pitchFamily="34" charset="-122"/>
              </a:rPr>
              <a:t>算力</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b="1" dirty="0">
                <a:latin typeface="微软雅黑" panose="020B0503020204020204" pitchFamily="34" charset="-122"/>
                <a:ea typeface="微软雅黑" panose="020B0503020204020204" pitchFamily="34" charset="-122"/>
              </a:rPr>
              <a:t>PI2</a:t>
            </a:r>
            <a:r>
              <a:rPr lang="zh-CN" altLang="en-US" sz="1400" b="1" dirty="0">
                <a:latin typeface="微软雅黑" panose="020B0503020204020204" pitchFamily="34" charset="-122"/>
                <a:ea typeface="微软雅黑" panose="020B0503020204020204" pitchFamily="34" charset="-122"/>
              </a:rPr>
              <a:t>型</a:t>
            </a:r>
            <a:r>
              <a:rPr lang="zh-CN" altLang="en-US" sz="1400" dirty="0">
                <a:latin typeface="微软雅黑" panose="020B0503020204020204" pitchFamily="34" charset="-122"/>
                <a:ea typeface="微软雅黑" panose="020B0503020204020204" pitchFamily="34" charset="-122"/>
              </a:rPr>
              <a:t>云主机采用专为</a:t>
            </a:r>
            <a:r>
              <a:rPr lang="en-US" altLang="zh-CN" sz="1400" dirty="0">
                <a:latin typeface="微软雅黑" panose="020B0503020204020204" pitchFamily="34" charset="-122"/>
                <a:ea typeface="微软雅黑" panose="020B0503020204020204" pitchFamily="34" charset="-122"/>
              </a:rPr>
              <a:t>AI</a:t>
            </a:r>
            <a:r>
              <a:rPr lang="zh-CN" altLang="en-US" sz="1400" dirty="0">
                <a:latin typeface="微软雅黑" panose="020B0503020204020204" pitchFamily="34" charset="-122"/>
                <a:ea typeface="微软雅黑" panose="020B0503020204020204" pitchFamily="34" charset="-122"/>
              </a:rPr>
              <a:t>推理打造的</a:t>
            </a:r>
            <a:r>
              <a:rPr lang="en-US" altLang="zh-CN" sz="1400" dirty="0">
                <a:latin typeface="微软雅黑" panose="020B0503020204020204" pitchFamily="34" charset="-122"/>
                <a:ea typeface="微软雅黑" panose="020B0503020204020204" pitchFamily="34" charset="-122"/>
              </a:rPr>
              <a:t>NVIDIA Tesla T4 GPU</a:t>
            </a:r>
            <a:r>
              <a:rPr lang="zh-CN" altLang="en-US" sz="1400" dirty="0">
                <a:latin typeface="微软雅黑" panose="020B0503020204020204" pitchFamily="34" charset="-122"/>
                <a:ea typeface="微软雅黑" panose="020B0503020204020204" pitchFamily="34" charset="-122"/>
              </a:rPr>
              <a:t>，采用</a:t>
            </a:r>
            <a:r>
              <a:rPr lang="en-US" altLang="zh-CN" sz="1400" dirty="0">
                <a:latin typeface="微软雅黑" panose="020B0503020204020204" pitchFamily="34" charset="-122"/>
                <a:ea typeface="微软雅黑" panose="020B0503020204020204" pitchFamily="34" charset="-122"/>
              </a:rPr>
              <a:t>GPU</a:t>
            </a:r>
            <a:r>
              <a:rPr lang="zh-CN" altLang="en-US" sz="1400" dirty="0">
                <a:latin typeface="微软雅黑" panose="020B0503020204020204" pitchFamily="34" charset="-122"/>
                <a:ea typeface="微软雅黑" panose="020B0503020204020204" pitchFamily="34" charset="-122"/>
              </a:rPr>
              <a:t>直通技术，能够提供超强的实时推理能力。</a:t>
            </a:r>
            <a:r>
              <a:rPr lang="en-US" altLang="zh-CN" sz="1400" dirty="0">
                <a:latin typeface="微软雅黑" panose="020B0503020204020204" pitchFamily="34" charset="-122"/>
                <a:ea typeface="微软雅黑" panose="020B0503020204020204" pitchFamily="34" charset="-122"/>
              </a:rPr>
              <a:t>PI2</a:t>
            </a:r>
            <a:r>
              <a:rPr lang="zh-CN" altLang="en-US" sz="1400" dirty="0">
                <a:latin typeface="微软雅黑" panose="020B0503020204020204" pitchFamily="34" charset="-122"/>
                <a:ea typeface="微软雅黑" panose="020B0503020204020204" pitchFamily="34" charset="-122"/>
              </a:rPr>
              <a:t>型弹性云</a:t>
            </a:r>
            <a:r>
              <a:rPr lang="zh-CN" altLang="en-US" sz="1400" dirty="0" smtClean="0">
                <a:latin typeface="微软雅黑" panose="020B0503020204020204" pitchFamily="34" charset="-122"/>
                <a:ea typeface="微软雅黑" panose="020B0503020204020204" pitchFamily="34" charset="-122"/>
              </a:rPr>
              <a:t>主机配备的</a:t>
            </a:r>
            <a:r>
              <a:rPr lang="en-US" altLang="zh-CN" sz="1400" dirty="0" smtClean="0">
                <a:latin typeface="微软雅黑" panose="020B0503020204020204" pitchFamily="34" charset="-122"/>
                <a:ea typeface="微软雅黑" panose="020B0503020204020204" pitchFamily="34" charset="-122"/>
              </a:rPr>
              <a:t>T4</a:t>
            </a:r>
            <a:r>
              <a:rPr lang="zh-CN" altLang="en-US" sz="1400" dirty="0" smtClean="0">
                <a:latin typeface="微软雅黑" panose="020B0503020204020204" pitchFamily="34" charset="-122"/>
                <a:ea typeface="微软雅黑" panose="020B0503020204020204" pitchFamily="34" charset="-122"/>
              </a:rPr>
              <a:t>卡</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单</a:t>
            </a:r>
            <a:r>
              <a:rPr lang="zh-CN" altLang="en-US" sz="1400" dirty="0">
                <a:latin typeface="微软雅黑" panose="020B0503020204020204" pitchFamily="34" charset="-122"/>
                <a:ea typeface="微软雅黑" panose="020B0503020204020204" pitchFamily="34" charset="-122"/>
              </a:rPr>
              <a:t>卡能够提供</a:t>
            </a:r>
            <a:r>
              <a:rPr lang="zh-CN" altLang="en-US" sz="1400" dirty="0" smtClean="0">
                <a:latin typeface="微软雅黑" panose="020B0503020204020204" pitchFamily="34" charset="-122"/>
                <a:ea typeface="微软雅黑" panose="020B0503020204020204" pitchFamily="34" charset="-122"/>
              </a:rPr>
              <a:t>最大</a:t>
            </a:r>
            <a:r>
              <a:rPr lang="en-US" altLang="zh-CN" sz="1400" dirty="0" smtClean="0">
                <a:latin typeface="微软雅黑" panose="020B0503020204020204" pitchFamily="34" charset="-122"/>
                <a:ea typeface="微软雅黑" panose="020B0503020204020204" pitchFamily="34" charset="-122"/>
              </a:rPr>
              <a:t>8.1 </a:t>
            </a:r>
            <a:r>
              <a:rPr lang="en-US" altLang="zh-CN" sz="1400" dirty="0">
                <a:latin typeface="微软雅黑" panose="020B0503020204020204" pitchFamily="34" charset="-122"/>
                <a:ea typeface="微软雅黑" panose="020B0503020204020204" pitchFamily="34" charset="-122"/>
              </a:rPr>
              <a:t>TFLOPS</a:t>
            </a:r>
            <a:r>
              <a:rPr lang="zh-CN" altLang="en-US" sz="1400" dirty="0">
                <a:latin typeface="微软雅黑" panose="020B0503020204020204" pitchFamily="34" charset="-122"/>
                <a:ea typeface="微软雅黑" panose="020B0503020204020204" pitchFamily="34" charset="-122"/>
              </a:rPr>
              <a:t>的</a:t>
            </a:r>
            <a:r>
              <a:rPr lang="en-US" altLang="zh-CN" sz="1400" dirty="0">
                <a:latin typeface="微软雅黑" panose="020B0503020204020204" pitchFamily="34" charset="-122"/>
                <a:ea typeface="微软雅黑" panose="020B0503020204020204" pitchFamily="34" charset="-122"/>
              </a:rPr>
              <a:t>FP32</a:t>
            </a:r>
            <a:r>
              <a:rPr lang="zh-CN" altLang="en-US" sz="1400" dirty="0">
                <a:latin typeface="微软雅黑" panose="020B0503020204020204" pitchFamily="34" charset="-122"/>
                <a:ea typeface="微软雅黑" panose="020B0503020204020204" pitchFamily="34" charset="-122"/>
              </a:rPr>
              <a:t>算力。</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4571e0bb-6fe4-4e57-9f6c-92428f3e4cac}"/>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5_2"/>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5_2"/>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4_3"/>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4_3"/>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4_2"/>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4_2"/>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3_1"/>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3_3"/>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3_3"/>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2_1"/>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2_3"/>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2_3"/>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i*1_1_2"/>
  <p:tag name="KSO_WM_TEMPLATE_CATEGORY" val="diagram"/>
  <p:tag name="KSO_WM_TEMPLATE_INDEX" val="20231451"/>
  <p:tag name="KSO_WM_UNIT_LAYERLEVEL" val="1_1_1"/>
  <p:tag name="KSO_WM_TAG_VERSION" val="3.0"/>
  <p:tag name="KSO_WM_DIAGRAM_GROUP_CODE" val="n1-1"/>
  <p:tag name="KSO_WM_UNIT_TYPE" val="n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4000000059604645,&quot;colorType&quot;:1,&quot;foreColorIndex&quot;:5,&quot;pos&quot;:0.07999999821186066,&quot;transparency&quot;:1},{&quot;brightness&quot;:-0.25,&quot;colorType&quot;:1,&quot;foreColorIndex&quot;:5,&quot;pos&quot;:0.9999899864196777,&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451_5*n_h_a*1_1_1"/>
  <p:tag name="KSO_WM_TEMPLATE_CATEGORY" val="diagram"/>
  <p:tag name="KSO_WM_TEMPLATE_INDEX" val="20231451"/>
  <p:tag name="KSO_WM_UNIT_LAYERLEVEL" val="1_1_1"/>
  <p:tag name="KSO_WM_TAG_VERSION" val="3.0"/>
  <p:tag name="KSO_WM_UNIT_TEXT_FILL_FORE_SCHEMECOLOR_INDEX_BRIGHTNESS" val="0.15"/>
  <p:tag name="KSO_WM_UNIT_TEXT_FILL_TYPE" val="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quot;colorType&quot;:1,&quot;foreColorIndex&quot;:5,&quot;pos&quot;:0,&quot;transparency&quot;:0},{&quot;brightness&quot;:-0.25,&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标题"/>
  <p:tag name="KSO_WM_UNIT_FILL_TYPE" val="3"/>
  <p:tag name="KSO_WM_UNIT_TEXT_TYPE" val="1"/>
  <p:tag name="KSO_WM_DIAGRAM_USE_COLOR_VALUE" val="{&quot;color_scheme&quot;:1,&quot;color_type&quot;:1,&quot;theme_color_indexes&quot;:[5,6,5,6,5,6]}"/>
</p:tagLst>
</file>

<file path=ppt/tags/tag1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451_5*n_h_a*1_1_1"/>
  <p:tag name="KSO_WM_TEMPLATE_CATEGORY" val="diagram"/>
  <p:tag name="KSO_WM_TEMPLATE_INDEX" val="20231451"/>
  <p:tag name="KSO_WM_UNIT_LAYERLEVEL" val="1_1_1"/>
  <p:tag name="KSO_WM_TAG_VERSION" val="3.0"/>
  <p:tag name="KSO_WM_UNIT_TEXT_FILL_FORE_SCHEMECOLOR_INDEX_BRIGHTNESS" val="0.15"/>
  <p:tag name="KSO_WM_UNIT_TEXT_FILL_TYPE" val="1"/>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quot;colorType&quot;:1,&quot;foreColorIndex&quot;:5,&quot;pos&quot;:0,&quot;transparency&quot;:0},{&quot;brightness&quot;:-0.25,&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标题"/>
  <p:tag name="KSO_WM_UNIT_FILL_TYPE" val="3"/>
  <p:tag name="KSO_WM_UNIT_TEXT_TYPE" val="1"/>
  <p:tag name="KSO_WM_DIAGRAM_USE_COLOR_VALUE" val="{&quot;color_scheme&quot;:1,&quot;color_type&quot;:1,&quot;theme_color_indexes&quot;:[5,6,5,6,5,6]}"/>
</p:tagLst>
</file>

<file path=ppt/tags/tag2.xml><?xml version="1.0" encoding="utf-8"?>
<p:tagLst xmlns:p="http://schemas.openxmlformats.org/presentationml/2006/main">
  <p:tag name="KSO_WM_UNIT_TABLE_BEAUTIFY" val="smartTable{b146b7fd-d1f4-4264-a325-502b0210eac0}"/>
</p:tagLst>
</file>

<file path=ppt/tags/tag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451_5*n_h_h_f*1_2_1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451_5*n_h_h_a*1_2_1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1_2"/>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451_5*n_h_h_f*1_2_2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451_5*n_h_h_a*1_2_2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2_2"/>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451_5*n_h_h_f*1_2_3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451_5*n_h_h_a*1_2_3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3_2"/>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1451_5*n_h_h_f*1_2_4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51_5*n_h_i*1_1_1"/>
  <p:tag name="KSO_WM_TEMPLATE_CATEGORY" val="diagram"/>
  <p:tag name="KSO_WM_TEMPLATE_INDEX" val="20231451"/>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gradient&quot;:[{&quot;brightness&quot;:0.800000011920929,&quot;colorType&quot;:1,&quot;foreColorIndex&quot;:5,&quot;pos&quot;:0.33000001311302185,&quot;transparency&quot;:1},{&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1451_5*n_h_h_a*1_2_4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4_1"/>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5_1"/>
  <p:tag name="KSO_WM_UNIT_ID" val="diagram20231451_5*n_h_h_f*1_2_5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5_1"/>
  <p:tag name="KSO_WM_UNIT_ID" val="diagram20231451_5*n_h_h_a*1_2_5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5_1"/>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5_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6_1"/>
  <p:tag name="KSO_WM_UNIT_ID" val="diagram20231451_5*n_h_h_f*1_2_6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6_1"/>
  <p:tag name="KSO_WM_UNIT_ID" val="diagram20231451_5*n_h_h_a*1_2_6_1"/>
  <p:tag name="KSO_WM_TEMPLATE_CATEGORY" val="diagram"/>
  <p:tag name="KSO_WM_TEMPLATE_INDEX" val="20231451"/>
  <p:tag name="KSO_WM_UNIT_LAYERLEVEL" val="1_1_1_1"/>
  <p:tag name="KSO_WM_TAG_VERSION" val="3.0"/>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6_1"/>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6_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f"/>
  <p:tag name="KSO_WM_DIAGRAM_VERSION" val="3"/>
  <p:tag name="KSO_WM_DIAGRAM_COLOR_TRICK" val="1"/>
  <p:tag name="KSO_WM_DIAGRAM_COLOR_TEXT_CAN_REMOVE" val="n"/>
  <p:tag name="KSO_WM_DIAGRAM_MAX_ITEMCNT" val="4"/>
  <p:tag name="KSO_WM_DIAGRAM_MIN_ITEMCNT" val="2"/>
  <p:tag name="KSO_WM_DIAGRAM_VIRTUALLY_FRAME" val="{&quot;height&quot;:441.5107874015748,&quot;left&quot;:6.5,&quot;top&quot;:76.3892125984252,&quot;width&quot;:943.15}"/>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2_1"/>
  <p:tag name="KSO_WM_UNIT_ID" val="diagram20231451_2*n_h_h_f*1_2_2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6,6,6,6,6,6]}"/>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1451"/>
  <p:tag name="KSO_WM_UNIT_LAYERLEVEL" val="1_1_1_1"/>
  <p:tag name="KSO_WM_TAG_VERSION" val="3.0"/>
  <p:tag name="KSO_WM_BEAUTIFY_FLAG" val="#wm#"/>
  <p:tag name="KSO_WM_UNIT_TYPE" val="n_h_h_f"/>
  <p:tag name="KSO_WM_DIAGRAM_VERSION" val="3"/>
  <p:tag name="KSO_WM_DIAGRAM_COLOR_TRICK" val="1"/>
  <p:tag name="KSO_WM_DIAGRAM_COLOR_TEXT_CAN_REMOVE" val="n"/>
  <p:tag name="KSO_WM_DIAGRAM_MAX_ITEMCNT" val="4"/>
  <p:tag name="KSO_WM_DIAGRAM_MIN_ITEMCNT" val="2"/>
  <p:tag name="KSO_WM_DIAGRAM_VIRTUALLY_FRAME" val="{&quot;height&quot;:441.5107874015748,&quot;left&quot;:6.5,&quot;top&quot;:76.3892125984252,&quot;width&quot;:943.15}"/>
  <p:tag name="KSO_WM_DIAGRAM_COLOR_MATCH_VALUE" val="{&quot;shape&quot;:{&quot;fill&quot;:{&quot;type&quot;:0},&quot;glow&quot;:{&quot;colorType&quot;:0},&quot;line&quot;:{&quot;gradient&quot;:[{&quot;brightness&quot;:0,&quot;colorType&quot;:1,&quot;foreColorIndex&quot;:5,&quot;pos&quot;:0,&quot;transparency&quot;:0.25},{&quot;brightness&quot;:0,&quot;colorType&quot;:1,&quot;foreColorIndex&quot;:5,&quot;pos&quot;:1,&quot;transparency&quot;:0.8399999737739563}],&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INDEX" val="1_2_2_1"/>
  <p:tag name="KSO_WM_UNIT_ID" val="diagram20231451_2*n_h_h_f*1_2_2_1"/>
  <p:tag name="KSO_WM_UNIT_SUBTYPE" val="a"/>
  <p:tag name="KSO_WM_UNIT_TEXT_LAYER_COUNT" val="1"/>
  <p:tag name="KSO_WM_UNIT_NOCLEAR" val="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6,6,6,6,6,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1451_5*n_h_i*1_1_1"/>
  <p:tag name="KSO_WM_TEMPLATE_CATEGORY" val="diagram"/>
  <p:tag name="KSO_WM_TEMPLATE_INDEX" val="20231451"/>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gradient&quot;:[{&quot;brightness&quot;:0.800000011920929,&quot;colorType&quot;:1,&quot;foreColorIndex&quot;:5,&quot;pos&quot;:0.33000001311302185,&quot;transparency&quot;:1},{&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40.xml><?xml version="1.0" encoding="utf-8"?>
<p:tagLst xmlns:p="http://schemas.openxmlformats.org/presentationml/2006/main">
  <p:tag name="KSO_WM_UNIT_TABLE_BEAUTIFY" val="smartTable{52d6e9bc-e7f6-4bef-91f3-cc3921122167}"/>
  <p:tag name="TABLE_ENDDRAG_ORIGIN_RECT" val="460*429"/>
  <p:tag name="TABLE_ENDDRAG_RECT" val="14*99*460*429"/>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1_1"/>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1_3"/>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1_3"/>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6_3"/>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6_3"/>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6_2"/>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6_2"/>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1_5*n_h_h_i*1_2_5_3"/>
  <p:tag name="KSO_WM_TEMPLATE_CATEGORY" val="diagram"/>
  <p:tag name="KSO_WM_TEMPLATE_INDEX" val="20231451"/>
  <p:tag name="KSO_WM_UNIT_LAYERLEVEL" val="1_1_1_1"/>
  <p:tag name="KSO_WM_TAG_VERSION" val="3.0"/>
  <p:tag name="KSO_WM_BEAUTIFY_FLAG" val="#wm#"/>
  <p:tag name="KSO_WM_DIAGRAM_GROUP_CODE" val="n1-1"/>
  <p:tag name="KSO_WM_UNIT_TYPE" val="n_h_h_i"/>
  <p:tag name="KSO_WM_UNIT_INDEX" val="1_2_5_3"/>
  <p:tag name="KSO_WM_DIAGRAM_VERSION" val="3"/>
  <p:tag name="KSO_WM_DIAGRAM_COLOR_TRICK" val="1"/>
  <p:tag name="KSO_WM_DIAGRAM_COLOR_TEXT_CAN_REMOVE" val="n"/>
  <p:tag name="KSO_WM_DIAGRAM_MAX_ITEMCNT" val="6"/>
  <p:tag name="KSO_WM_DIAGRAM_MIN_ITEMCNT" val="2"/>
  <p:tag name="KSO_WM_DIAGRAM_VIRTUALLY_FRAME" val="{&quot;height&quot;:390.6586608886719,&quot;left&quot;:80.77503937007873,&quot;top&quot;:93.89133911132812,&quot;width&quot;:798.5499999999998}"/>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smtClean="0">
            <a:solidFill>
              <a:schemeClr val="bg1"/>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9011</Words>
  <Application>WPS 演示</Application>
  <PresentationFormat>自定义</PresentationFormat>
  <Paragraphs>997</Paragraphs>
  <Slides>23</Slides>
  <Notes>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23</vt:i4>
      </vt:variant>
    </vt:vector>
  </HeadingPairs>
  <TitlesOfParts>
    <vt:vector size="45" baseType="lpstr">
      <vt:lpstr>Arial</vt:lpstr>
      <vt:lpstr>宋体</vt:lpstr>
      <vt:lpstr>Wingdings</vt:lpstr>
      <vt:lpstr>微软雅黑</vt:lpstr>
      <vt:lpstr>华文细黑</vt:lpstr>
      <vt:lpstr>Wingdings</vt:lpstr>
      <vt:lpstr>Calibri</vt:lpstr>
      <vt:lpstr>MS PGothic</vt:lpstr>
      <vt:lpstr>Arial</vt:lpstr>
      <vt:lpstr>Wingdings</vt:lpstr>
      <vt:lpstr>等线</vt:lpstr>
      <vt:lpstr>Arial Unicode MS</vt:lpstr>
      <vt:lpstr>等线 Light</vt:lpstr>
      <vt:lpstr>STHeiti</vt:lpstr>
      <vt:lpstr>Times New Roman</vt:lpstr>
      <vt:lpstr>华文行楷</vt:lpstr>
      <vt:lpstr>Wingdings 2</vt:lpstr>
      <vt:lpstr>Times New Roman</vt:lpstr>
      <vt:lpstr>Arial Bold</vt:lpstr>
      <vt:lpstr>PMingLiU</vt:lpstr>
      <vt:lpstr>Segoe Print</vt:lpstr>
      <vt:lpstr>Office 主题​​</vt:lpstr>
      <vt:lpstr>PowerPoint 演示文稿</vt:lpstr>
      <vt:lpstr>云计算类型</vt:lpstr>
      <vt:lpstr>云计算的优势</vt:lpstr>
      <vt:lpstr>自建机房和上云对比</vt:lpstr>
      <vt:lpstr>云计算能力</vt:lpstr>
      <vt:lpstr>宁东云</vt:lpstr>
      <vt:lpstr>宁东云能力</vt:lpstr>
      <vt:lpstr>弹性云主机</vt:lpstr>
      <vt:lpstr>GPU云主机</vt:lpstr>
      <vt:lpstr>GPU裸金属</vt:lpstr>
      <vt:lpstr>DEEPSEEK接入能力</vt:lpstr>
      <vt:lpstr>块存储</vt:lpstr>
      <vt:lpstr>对象存储</vt:lpstr>
      <vt:lpstr>弹性IP</vt:lpstr>
      <vt:lpstr>VPC</vt:lpstr>
      <vt:lpstr>弹性负载均衡</vt:lpstr>
      <vt:lpstr>安全组</vt:lpstr>
      <vt:lpstr>等保2.0</vt:lpstr>
      <vt:lpstr>等保2.0体系</vt:lpstr>
      <vt:lpstr>等保配置</vt:lpstr>
      <vt:lpstr>业务场景</vt:lpstr>
      <vt:lpstr>重点行业-工业：以天翼云4.0 为混合云底座，助力企业数字化转型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宁东云培训材料</dc:title>
  <dc:creator>徐红雁</dc:creator>
  <dc:subject>宁东云培训材料</dc:subject>
  <cp:lastModifiedBy>lenovo</cp:lastModifiedBy>
  <cp:revision>260</cp:revision>
  <dcterms:created xsi:type="dcterms:W3CDTF">2020-04-02T11:39:00Z</dcterms:created>
  <dcterms:modified xsi:type="dcterms:W3CDTF">2025-09-20T08:23:46Z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720ECB639D3443E4AB64A9437D5B68D0_13</vt:lpwstr>
  </property>
</Properties>
</file>