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274" r:id="rId2"/>
    <p:sldId id="275" r:id="rId3"/>
    <p:sldId id="276" r:id="rId4"/>
    <p:sldId id="277" r:id="rId5"/>
    <p:sldId id="278" r:id="rId6"/>
    <p:sldId id="279" r:id="rId7"/>
    <p:sldId id="281" r:id="rId8"/>
    <p:sldId id="307" r:id="rId9"/>
    <p:sldId id="308" r:id="rId10"/>
    <p:sldId id="283" r:id="rId11"/>
    <p:sldId id="284" r:id="rId12"/>
    <p:sldId id="285" r:id="rId13"/>
    <p:sldId id="287" r:id="rId14"/>
    <p:sldId id="288" r:id="rId15"/>
    <p:sldId id="289" r:id="rId16"/>
    <p:sldId id="313" r:id="rId17"/>
    <p:sldId id="290" r:id="rId18"/>
    <p:sldId id="291" r:id="rId19"/>
    <p:sldId id="286" r:id="rId20"/>
    <p:sldId id="309" r:id="rId21"/>
    <p:sldId id="306" r:id="rId22"/>
    <p:sldId id="293" r:id="rId23"/>
    <p:sldId id="296" r:id="rId24"/>
    <p:sldId id="261" r:id="rId25"/>
    <p:sldId id="297" r:id="rId26"/>
    <p:sldId id="298" r:id="rId27"/>
    <p:sldId id="299" r:id="rId28"/>
    <p:sldId id="301" r:id="rId29"/>
    <p:sldId id="300" r:id="rId30"/>
    <p:sldId id="302" r:id="rId31"/>
    <p:sldId id="303" r:id="rId32"/>
    <p:sldId id="304" r:id="rId33"/>
    <p:sldId id="305" r:id="rId34"/>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4A8D"/>
    <a:srgbClr val="3264D6"/>
    <a:srgbClr val="347D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71" autoAdjust="0"/>
    <p:restoredTop sz="96341"/>
  </p:normalViewPr>
  <p:slideViewPr>
    <p:cSldViewPr snapToGrid="0" snapToObjects="1">
      <p:cViewPr varScale="1">
        <p:scale>
          <a:sx n="88" d="100"/>
          <a:sy n="88" d="100"/>
        </p:scale>
        <p:origin x="153"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FA917B-281E-4149-938A-5446B492D565}" type="datetimeFigureOut">
              <a:rPr kumimoji="1" lang="zh-CN" altLang="en-US" smtClean="0"/>
              <a:t>2024/10/11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12583-17BA-424A-818E-4C664C697126}"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AECD1465-16CA-DE4E-A064-29C91C3353BE}" type="datetimeFigureOut">
              <a:rPr kumimoji="1" lang="zh-CN" altLang="en-US" smtClean="0"/>
              <a:t>2024/10/11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604580C0-3B1C-5A4F-9384-7ACBB5A6C172}"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AECD1465-16CA-DE4E-A064-29C91C3353BE}" type="datetimeFigureOut">
              <a:rPr kumimoji="1" lang="zh-CN" altLang="en-US" smtClean="0"/>
              <a:t>2024/10/11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604580C0-3B1C-5A4F-9384-7ACBB5A6C172}"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AECD1465-16CA-DE4E-A064-29C91C3353BE}" type="datetimeFigureOut">
              <a:rPr kumimoji="1" lang="zh-CN" altLang="en-US" smtClean="0"/>
              <a:t>2024/10/11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604580C0-3B1C-5A4F-9384-7ACBB5A6C172}"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AECD1465-16CA-DE4E-A064-29C91C3353BE}" type="datetimeFigureOut">
              <a:rPr kumimoji="1" lang="zh-CN" altLang="en-US" smtClean="0"/>
              <a:t>2024/10/11</a:t>
            </a:fld>
            <a:endParaRPr kumimoji="1" lang="zh-CN" altLang="en-US"/>
          </a:p>
        </p:txBody>
      </p:sp>
      <p:sp>
        <p:nvSpPr>
          <p:cNvPr id="5" name="页脚占位符 4"/>
          <p:cNvSpPr>
            <a:spLocks noGrp="1"/>
          </p:cNvSpPr>
          <p:nvPr>
            <p:ph type="ftr" sz="quarter" idx="11"/>
          </p:nvPr>
        </p:nvSpPr>
        <p:spPr/>
        <p:txBody>
          <a:bodyPr/>
          <a:lstStyle/>
          <a:p>
            <a:endParaRPr kumimoji="1" lang="zh-CN" altLang="en-US" dirty="0"/>
          </a:p>
        </p:txBody>
      </p:sp>
      <p:sp>
        <p:nvSpPr>
          <p:cNvPr id="6" name="幻灯片编号占位符 5"/>
          <p:cNvSpPr>
            <a:spLocks noGrp="1"/>
          </p:cNvSpPr>
          <p:nvPr>
            <p:ph type="sldNum" sz="quarter" idx="12"/>
          </p:nvPr>
        </p:nvSpPr>
        <p:spPr/>
        <p:txBody>
          <a:bodyPr/>
          <a:lstStyle/>
          <a:p>
            <a:fld id="{604580C0-3B1C-5A4F-9384-7ACBB5A6C172}"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AECD1465-16CA-DE4E-A064-29C91C3353BE}" type="datetimeFigureOut">
              <a:rPr kumimoji="1" lang="zh-CN" altLang="en-US" smtClean="0"/>
              <a:t>2024/10/11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604580C0-3B1C-5A4F-9384-7ACBB5A6C172}"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AECD1465-16CA-DE4E-A064-29C91C3353BE}" type="datetimeFigureOut">
              <a:rPr kumimoji="1" lang="zh-CN" altLang="en-US" smtClean="0"/>
              <a:t>2024/10/11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604580C0-3B1C-5A4F-9384-7ACBB5A6C172}"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AECD1465-16CA-DE4E-A064-29C91C3353BE}" type="datetimeFigureOut">
              <a:rPr kumimoji="1" lang="zh-CN" altLang="en-US" smtClean="0"/>
              <a:t>2024/10/11</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604580C0-3B1C-5A4F-9384-7ACBB5A6C172}"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AECD1465-16CA-DE4E-A064-29C91C3353BE}" type="datetimeFigureOut">
              <a:rPr kumimoji="1" lang="zh-CN" altLang="en-US" smtClean="0"/>
              <a:t>2024/10/11</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604580C0-3B1C-5A4F-9384-7ACBB5A6C172}"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ECD1465-16CA-DE4E-A064-29C91C3353BE}" type="datetimeFigureOut">
              <a:rPr kumimoji="1" lang="zh-CN" altLang="en-US" smtClean="0"/>
              <a:t>2024/10/11</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604580C0-3B1C-5A4F-9384-7ACBB5A6C172}"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AECD1465-16CA-DE4E-A064-29C91C3353BE}" type="datetimeFigureOut">
              <a:rPr kumimoji="1" lang="zh-CN" altLang="en-US" smtClean="0"/>
              <a:t>2024/10/11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604580C0-3B1C-5A4F-9384-7ACBB5A6C172}"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AECD1465-16CA-DE4E-A064-29C91C3353BE}" type="datetimeFigureOut">
              <a:rPr kumimoji="1" lang="zh-CN" altLang="en-US" smtClean="0"/>
              <a:t>2024/10/11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604580C0-3B1C-5A4F-9384-7ACBB5A6C172}"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CD1465-16CA-DE4E-A064-29C91C3353BE}" type="datetimeFigureOut">
              <a:rPr kumimoji="1" lang="zh-CN" altLang="en-US" smtClean="0"/>
              <a:t>2024/10/11</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580C0-3B1C-5A4F-9384-7ACBB5A6C172}"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1.png"/><Relationship Id="rId5" Type="http://schemas.openxmlformats.org/officeDocument/2006/relationships/tags" Target="../tags/tag6.xml"/><Relationship Id="rId10" Type="http://schemas.openxmlformats.org/officeDocument/2006/relationships/slideLayout" Target="../slideLayouts/slideLayout2.xml"/><Relationship Id="rId4" Type="http://schemas.openxmlformats.org/officeDocument/2006/relationships/tags" Target="../tags/tag5.xml"/><Relationship Id="rId9"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image" Target="../media/image45.png"/><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image" Target="../media/image4.png"/><Relationship Id="rId2" Type="http://schemas.openxmlformats.org/officeDocument/2006/relationships/tags" Target="../tags/tag47.xml"/><Relationship Id="rId16" Type="http://schemas.openxmlformats.org/officeDocument/2006/relationships/image" Target="../media/image2.png"/><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slideLayout" Target="../slideLayouts/slideLayout2.xml"/><Relationship Id="rId5" Type="http://schemas.openxmlformats.org/officeDocument/2006/relationships/tags" Target="../tags/tag50.xml"/><Relationship Id="rId15" Type="http://schemas.openxmlformats.org/officeDocument/2006/relationships/image" Target="../media/image40.png"/><Relationship Id="rId10" Type="http://schemas.openxmlformats.org/officeDocument/2006/relationships/tags" Target="../tags/tag55.xml"/><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tags" Target="../tags/tag58.xml"/><Relationship Id="rId7" Type="http://schemas.openxmlformats.org/officeDocument/2006/relationships/tags" Target="../tags/tag62.xml"/><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tags" Target="../tags/tag57.xml"/><Relationship Id="rId16" Type="http://schemas.openxmlformats.org/officeDocument/2006/relationships/image" Target="../media/image51.png"/><Relationship Id="rId20" Type="http://schemas.openxmlformats.org/officeDocument/2006/relationships/image" Target="../media/image2.png"/><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image" Target="../media/image4.png"/><Relationship Id="rId5" Type="http://schemas.openxmlformats.org/officeDocument/2006/relationships/tags" Target="../tags/tag60.xml"/><Relationship Id="rId15" Type="http://schemas.openxmlformats.org/officeDocument/2006/relationships/image" Target="../media/image50.png"/><Relationship Id="rId10" Type="http://schemas.openxmlformats.org/officeDocument/2006/relationships/slideLayout" Target="../slideLayouts/slideLayout2.xml"/><Relationship Id="rId19" Type="http://schemas.openxmlformats.org/officeDocument/2006/relationships/image" Target="../media/image54.png"/><Relationship Id="rId4" Type="http://schemas.openxmlformats.org/officeDocument/2006/relationships/tags" Target="../tags/tag59.xml"/><Relationship Id="rId9" Type="http://schemas.openxmlformats.org/officeDocument/2006/relationships/tags" Target="../tags/tag64.xml"/><Relationship Id="rId1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tags" Target="../tags/tag82.xml"/><Relationship Id="rId26" Type="http://schemas.openxmlformats.org/officeDocument/2006/relationships/tags" Target="../tags/tag90.xml"/><Relationship Id="rId3" Type="http://schemas.openxmlformats.org/officeDocument/2006/relationships/tags" Target="../tags/tag67.xml"/><Relationship Id="rId21" Type="http://schemas.openxmlformats.org/officeDocument/2006/relationships/tags" Target="../tags/tag85.xml"/><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tags" Target="../tags/tag81.xml"/><Relationship Id="rId25" Type="http://schemas.openxmlformats.org/officeDocument/2006/relationships/tags" Target="../tags/tag89.xml"/><Relationship Id="rId2" Type="http://schemas.openxmlformats.org/officeDocument/2006/relationships/tags" Target="../tags/tag66.xml"/><Relationship Id="rId16" Type="http://schemas.openxmlformats.org/officeDocument/2006/relationships/tags" Target="../tags/tag80.xml"/><Relationship Id="rId20" Type="http://schemas.openxmlformats.org/officeDocument/2006/relationships/tags" Target="../tags/tag84.xml"/><Relationship Id="rId29" Type="http://schemas.openxmlformats.org/officeDocument/2006/relationships/image" Target="../media/image4.png"/><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24" Type="http://schemas.openxmlformats.org/officeDocument/2006/relationships/tags" Target="../tags/tag88.xml"/><Relationship Id="rId32" Type="http://schemas.openxmlformats.org/officeDocument/2006/relationships/image" Target="../media/image2.png"/><Relationship Id="rId5" Type="http://schemas.openxmlformats.org/officeDocument/2006/relationships/tags" Target="../tags/tag69.xml"/><Relationship Id="rId15" Type="http://schemas.openxmlformats.org/officeDocument/2006/relationships/tags" Target="../tags/tag79.xml"/><Relationship Id="rId23" Type="http://schemas.openxmlformats.org/officeDocument/2006/relationships/tags" Target="../tags/tag87.xml"/><Relationship Id="rId28" Type="http://schemas.openxmlformats.org/officeDocument/2006/relationships/slideLayout" Target="../slideLayouts/slideLayout2.xml"/><Relationship Id="rId10" Type="http://schemas.openxmlformats.org/officeDocument/2006/relationships/tags" Target="../tags/tag74.xml"/><Relationship Id="rId19" Type="http://schemas.openxmlformats.org/officeDocument/2006/relationships/tags" Target="../tags/tag83.xml"/><Relationship Id="rId31" Type="http://schemas.openxmlformats.org/officeDocument/2006/relationships/image" Target="../media/image56.png"/><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 Id="rId22" Type="http://schemas.openxmlformats.org/officeDocument/2006/relationships/tags" Target="../tags/tag86.xml"/><Relationship Id="rId27" Type="http://schemas.openxmlformats.org/officeDocument/2006/relationships/tags" Target="../tags/tag91.xml"/><Relationship Id="rId30" Type="http://schemas.openxmlformats.org/officeDocument/2006/relationships/image" Target="../media/image55.png"/></Relationships>
</file>

<file path=ppt/slides/_rels/slide16.xml.rels><?xml version="1.0" encoding="UTF-8" standalone="yes"?>
<Relationships xmlns="http://schemas.openxmlformats.org/package/2006/relationships"><Relationship Id="rId13" Type="http://schemas.openxmlformats.org/officeDocument/2006/relationships/tags" Target="../tags/tag104.xml"/><Relationship Id="rId18" Type="http://schemas.openxmlformats.org/officeDocument/2006/relationships/tags" Target="../tags/tag109.xml"/><Relationship Id="rId26" Type="http://schemas.openxmlformats.org/officeDocument/2006/relationships/tags" Target="../tags/tag117.xml"/><Relationship Id="rId39" Type="http://schemas.openxmlformats.org/officeDocument/2006/relationships/slideLayout" Target="../slideLayouts/slideLayout2.xml"/><Relationship Id="rId21" Type="http://schemas.openxmlformats.org/officeDocument/2006/relationships/tags" Target="../tags/tag112.xml"/><Relationship Id="rId34" Type="http://schemas.openxmlformats.org/officeDocument/2006/relationships/tags" Target="../tags/tag125.xml"/><Relationship Id="rId42" Type="http://schemas.openxmlformats.org/officeDocument/2006/relationships/image" Target="../media/image58.jpeg"/><Relationship Id="rId7" Type="http://schemas.openxmlformats.org/officeDocument/2006/relationships/tags" Target="../tags/tag98.xml"/><Relationship Id="rId2" Type="http://schemas.openxmlformats.org/officeDocument/2006/relationships/tags" Target="../tags/tag93.xml"/><Relationship Id="rId16" Type="http://schemas.openxmlformats.org/officeDocument/2006/relationships/tags" Target="../tags/tag107.xml"/><Relationship Id="rId20" Type="http://schemas.openxmlformats.org/officeDocument/2006/relationships/tags" Target="../tags/tag111.xml"/><Relationship Id="rId29" Type="http://schemas.openxmlformats.org/officeDocument/2006/relationships/tags" Target="../tags/tag120.xml"/><Relationship Id="rId41" Type="http://schemas.openxmlformats.org/officeDocument/2006/relationships/image" Target="../media/image57.png"/><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tags" Target="../tags/tag102.xml"/><Relationship Id="rId24" Type="http://schemas.openxmlformats.org/officeDocument/2006/relationships/tags" Target="../tags/tag115.xml"/><Relationship Id="rId32" Type="http://schemas.openxmlformats.org/officeDocument/2006/relationships/tags" Target="../tags/tag123.xml"/><Relationship Id="rId37" Type="http://schemas.openxmlformats.org/officeDocument/2006/relationships/tags" Target="../tags/tag128.xml"/><Relationship Id="rId40" Type="http://schemas.openxmlformats.org/officeDocument/2006/relationships/image" Target="../media/image4.png"/><Relationship Id="rId5" Type="http://schemas.openxmlformats.org/officeDocument/2006/relationships/tags" Target="../tags/tag96.xml"/><Relationship Id="rId15" Type="http://schemas.openxmlformats.org/officeDocument/2006/relationships/tags" Target="../tags/tag106.xml"/><Relationship Id="rId23" Type="http://schemas.openxmlformats.org/officeDocument/2006/relationships/tags" Target="../tags/tag114.xml"/><Relationship Id="rId28" Type="http://schemas.openxmlformats.org/officeDocument/2006/relationships/tags" Target="../tags/tag119.xml"/><Relationship Id="rId36" Type="http://schemas.openxmlformats.org/officeDocument/2006/relationships/tags" Target="../tags/tag127.xml"/><Relationship Id="rId10" Type="http://schemas.openxmlformats.org/officeDocument/2006/relationships/tags" Target="../tags/tag101.xml"/><Relationship Id="rId19" Type="http://schemas.openxmlformats.org/officeDocument/2006/relationships/tags" Target="../tags/tag110.xml"/><Relationship Id="rId31" Type="http://schemas.openxmlformats.org/officeDocument/2006/relationships/tags" Target="../tags/tag122.xml"/><Relationship Id="rId44" Type="http://schemas.openxmlformats.org/officeDocument/2006/relationships/image" Target="../media/image2.png"/><Relationship Id="rId4" Type="http://schemas.openxmlformats.org/officeDocument/2006/relationships/tags" Target="../tags/tag95.xml"/><Relationship Id="rId9" Type="http://schemas.openxmlformats.org/officeDocument/2006/relationships/tags" Target="../tags/tag100.xml"/><Relationship Id="rId14" Type="http://schemas.openxmlformats.org/officeDocument/2006/relationships/tags" Target="../tags/tag105.xml"/><Relationship Id="rId22" Type="http://schemas.openxmlformats.org/officeDocument/2006/relationships/tags" Target="../tags/tag113.xml"/><Relationship Id="rId27" Type="http://schemas.openxmlformats.org/officeDocument/2006/relationships/tags" Target="../tags/tag118.xml"/><Relationship Id="rId30" Type="http://schemas.openxmlformats.org/officeDocument/2006/relationships/tags" Target="../tags/tag121.xml"/><Relationship Id="rId35" Type="http://schemas.openxmlformats.org/officeDocument/2006/relationships/tags" Target="../tags/tag126.xml"/><Relationship Id="rId43" Type="http://schemas.openxmlformats.org/officeDocument/2006/relationships/image" Target="../media/image59.png"/><Relationship Id="rId8" Type="http://schemas.openxmlformats.org/officeDocument/2006/relationships/tags" Target="../tags/tag99.xml"/><Relationship Id="rId3" Type="http://schemas.openxmlformats.org/officeDocument/2006/relationships/tags" Target="../tags/tag94.xml"/><Relationship Id="rId12" Type="http://schemas.openxmlformats.org/officeDocument/2006/relationships/tags" Target="../tags/tag103.xml"/><Relationship Id="rId17" Type="http://schemas.openxmlformats.org/officeDocument/2006/relationships/tags" Target="../tags/tag108.xml"/><Relationship Id="rId25" Type="http://schemas.openxmlformats.org/officeDocument/2006/relationships/tags" Target="../tags/tag116.xml"/><Relationship Id="rId33" Type="http://schemas.openxmlformats.org/officeDocument/2006/relationships/tags" Target="../tags/tag124.xml"/><Relationship Id="rId38" Type="http://schemas.openxmlformats.org/officeDocument/2006/relationships/tags" Target="../tags/tag129.xm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2.pn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27.pn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1.jpeg"/><Relationship Id="rId3" Type="http://schemas.openxmlformats.org/officeDocument/2006/relationships/slideLayout" Target="../slideLayouts/slideLayout2.xml"/><Relationship Id="rId7" Type="http://schemas.openxmlformats.org/officeDocument/2006/relationships/image" Target="../media/image76.png"/><Relationship Id="rId12" Type="http://schemas.openxmlformats.org/officeDocument/2006/relationships/image" Target="../media/image80.jpeg"/><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image" Target="../media/image75.png"/><Relationship Id="rId11" Type="http://schemas.openxmlformats.org/officeDocument/2006/relationships/image" Target="../media/image79.jpeg"/><Relationship Id="rId5" Type="http://schemas.openxmlformats.org/officeDocument/2006/relationships/image" Target="../media/image74.png"/><Relationship Id="rId15" Type="http://schemas.openxmlformats.org/officeDocument/2006/relationships/image" Target="../media/image2.png"/><Relationship Id="rId10" Type="http://schemas.openxmlformats.org/officeDocument/2006/relationships/image" Target="../media/image56.png"/><Relationship Id="rId4" Type="http://schemas.openxmlformats.org/officeDocument/2006/relationships/image" Target="../media/image4.png"/><Relationship Id="rId9" Type="http://schemas.openxmlformats.org/officeDocument/2006/relationships/image" Target="../media/image78.pn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3" Type="http://schemas.openxmlformats.org/officeDocument/2006/relationships/tags" Target="../tags/tag144.xml"/><Relationship Id="rId18" Type="http://schemas.openxmlformats.org/officeDocument/2006/relationships/tags" Target="../tags/tag149.xml"/><Relationship Id="rId26" Type="http://schemas.openxmlformats.org/officeDocument/2006/relationships/tags" Target="../tags/tag157.xml"/><Relationship Id="rId39" Type="http://schemas.openxmlformats.org/officeDocument/2006/relationships/tags" Target="../tags/tag170.xml"/><Relationship Id="rId21" Type="http://schemas.openxmlformats.org/officeDocument/2006/relationships/tags" Target="../tags/tag152.xml"/><Relationship Id="rId34" Type="http://schemas.openxmlformats.org/officeDocument/2006/relationships/tags" Target="../tags/tag165.xml"/><Relationship Id="rId42" Type="http://schemas.openxmlformats.org/officeDocument/2006/relationships/tags" Target="../tags/tag173.xml"/><Relationship Id="rId47" Type="http://schemas.openxmlformats.org/officeDocument/2006/relationships/image" Target="../media/image84.png"/><Relationship Id="rId50" Type="http://schemas.openxmlformats.org/officeDocument/2006/relationships/image" Target="../media/image87.png"/><Relationship Id="rId55" Type="http://schemas.openxmlformats.org/officeDocument/2006/relationships/image" Target="../media/image34.png"/><Relationship Id="rId7" Type="http://schemas.openxmlformats.org/officeDocument/2006/relationships/tags" Target="../tags/tag138.xml"/><Relationship Id="rId2" Type="http://schemas.openxmlformats.org/officeDocument/2006/relationships/tags" Target="../tags/tag133.xml"/><Relationship Id="rId16" Type="http://schemas.openxmlformats.org/officeDocument/2006/relationships/tags" Target="../tags/tag147.xml"/><Relationship Id="rId29" Type="http://schemas.openxmlformats.org/officeDocument/2006/relationships/tags" Target="../tags/tag160.xml"/><Relationship Id="rId11" Type="http://schemas.openxmlformats.org/officeDocument/2006/relationships/tags" Target="../tags/tag142.xml"/><Relationship Id="rId24" Type="http://schemas.openxmlformats.org/officeDocument/2006/relationships/tags" Target="../tags/tag155.xml"/><Relationship Id="rId32" Type="http://schemas.openxmlformats.org/officeDocument/2006/relationships/tags" Target="../tags/tag163.xml"/><Relationship Id="rId37" Type="http://schemas.openxmlformats.org/officeDocument/2006/relationships/tags" Target="../tags/tag168.xml"/><Relationship Id="rId40" Type="http://schemas.openxmlformats.org/officeDocument/2006/relationships/tags" Target="../tags/tag171.xml"/><Relationship Id="rId45" Type="http://schemas.openxmlformats.org/officeDocument/2006/relationships/image" Target="../media/image82.png"/><Relationship Id="rId53" Type="http://schemas.openxmlformats.org/officeDocument/2006/relationships/image" Target="../media/image32.png"/><Relationship Id="rId5" Type="http://schemas.openxmlformats.org/officeDocument/2006/relationships/tags" Target="../tags/tag136.xml"/><Relationship Id="rId10" Type="http://schemas.openxmlformats.org/officeDocument/2006/relationships/tags" Target="../tags/tag141.xml"/><Relationship Id="rId19" Type="http://schemas.openxmlformats.org/officeDocument/2006/relationships/tags" Target="../tags/tag150.xml"/><Relationship Id="rId31" Type="http://schemas.openxmlformats.org/officeDocument/2006/relationships/tags" Target="../tags/tag162.xml"/><Relationship Id="rId44" Type="http://schemas.openxmlformats.org/officeDocument/2006/relationships/image" Target="../media/image4.png"/><Relationship Id="rId52" Type="http://schemas.openxmlformats.org/officeDocument/2006/relationships/image" Target="../media/image33.png"/><Relationship Id="rId4" Type="http://schemas.openxmlformats.org/officeDocument/2006/relationships/tags" Target="../tags/tag135.xml"/><Relationship Id="rId9" Type="http://schemas.openxmlformats.org/officeDocument/2006/relationships/tags" Target="../tags/tag140.xml"/><Relationship Id="rId14" Type="http://schemas.openxmlformats.org/officeDocument/2006/relationships/tags" Target="../tags/tag145.xml"/><Relationship Id="rId22" Type="http://schemas.openxmlformats.org/officeDocument/2006/relationships/tags" Target="../tags/tag153.xml"/><Relationship Id="rId27" Type="http://schemas.openxmlformats.org/officeDocument/2006/relationships/tags" Target="../tags/tag158.xml"/><Relationship Id="rId30" Type="http://schemas.openxmlformats.org/officeDocument/2006/relationships/tags" Target="../tags/tag161.xml"/><Relationship Id="rId35" Type="http://schemas.openxmlformats.org/officeDocument/2006/relationships/tags" Target="../tags/tag166.xml"/><Relationship Id="rId43" Type="http://schemas.openxmlformats.org/officeDocument/2006/relationships/slideLayout" Target="../slideLayouts/slideLayout2.xml"/><Relationship Id="rId48" Type="http://schemas.openxmlformats.org/officeDocument/2006/relationships/image" Target="../media/image85.png"/><Relationship Id="rId8" Type="http://schemas.openxmlformats.org/officeDocument/2006/relationships/tags" Target="../tags/tag139.xml"/><Relationship Id="rId51" Type="http://schemas.openxmlformats.org/officeDocument/2006/relationships/image" Target="../media/image88.png"/><Relationship Id="rId3" Type="http://schemas.openxmlformats.org/officeDocument/2006/relationships/tags" Target="../tags/tag134.xml"/><Relationship Id="rId12" Type="http://schemas.openxmlformats.org/officeDocument/2006/relationships/tags" Target="../tags/tag143.xml"/><Relationship Id="rId17" Type="http://schemas.openxmlformats.org/officeDocument/2006/relationships/tags" Target="../tags/tag148.xml"/><Relationship Id="rId25" Type="http://schemas.openxmlformats.org/officeDocument/2006/relationships/tags" Target="../tags/tag156.xml"/><Relationship Id="rId33" Type="http://schemas.openxmlformats.org/officeDocument/2006/relationships/tags" Target="../tags/tag164.xml"/><Relationship Id="rId38" Type="http://schemas.openxmlformats.org/officeDocument/2006/relationships/tags" Target="../tags/tag169.xml"/><Relationship Id="rId46" Type="http://schemas.openxmlformats.org/officeDocument/2006/relationships/image" Target="../media/image83.png"/><Relationship Id="rId20" Type="http://schemas.openxmlformats.org/officeDocument/2006/relationships/tags" Target="../tags/tag151.xml"/><Relationship Id="rId41" Type="http://schemas.openxmlformats.org/officeDocument/2006/relationships/tags" Target="../tags/tag172.xml"/><Relationship Id="rId54" Type="http://schemas.openxmlformats.org/officeDocument/2006/relationships/image" Target="../media/image89.png"/><Relationship Id="rId1" Type="http://schemas.openxmlformats.org/officeDocument/2006/relationships/tags" Target="../tags/tag132.xml"/><Relationship Id="rId6" Type="http://schemas.openxmlformats.org/officeDocument/2006/relationships/tags" Target="../tags/tag137.xml"/><Relationship Id="rId15" Type="http://schemas.openxmlformats.org/officeDocument/2006/relationships/tags" Target="../tags/tag146.xml"/><Relationship Id="rId23" Type="http://schemas.openxmlformats.org/officeDocument/2006/relationships/tags" Target="../tags/tag154.xml"/><Relationship Id="rId28" Type="http://schemas.openxmlformats.org/officeDocument/2006/relationships/tags" Target="../tags/tag159.xml"/><Relationship Id="rId36" Type="http://schemas.openxmlformats.org/officeDocument/2006/relationships/tags" Target="../tags/tag167.xml"/><Relationship Id="rId49"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tags" Target="../tags/tag184.xml"/><Relationship Id="rId3" Type="http://schemas.openxmlformats.org/officeDocument/2006/relationships/tags" Target="../tags/tag179.xml"/><Relationship Id="rId7" Type="http://schemas.openxmlformats.org/officeDocument/2006/relationships/tags" Target="../tags/tag183.xml"/><Relationship Id="rId12" Type="http://schemas.openxmlformats.org/officeDocument/2006/relationships/image" Target="../media/image2.png"/><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tags" Target="../tags/tag182.xml"/><Relationship Id="rId11" Type="http://schemas.openxmlformats.org/officeDocument/2006/relationships/image" Target="../media/image1.png"/><Relationship Id="rId5" Type="http://schemas.openxmlformats.org/officeDocument/2006/relationships/tags" Target="../tags/tag181.xml"/><Relationship Id="rId10" Type="http://schemas.openxmlformats.org/officeDocument/2006/relationships/slideLayout" Target="../slideLayouts/slideLayout2.xml"/><Relationship Id="rId4" Type="http://schemas.openxmlformats.org/officeDocument/2006/relationships/tags" Target="../tags/tag180.xml"/><Relationship Id="rId9" Type="http://schemas.openxmlformats.org/officeDocument/2006/relationships/tags" Target="../tags/tag185.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94.png"/><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image" Target="../media/image93.png"/><Relationship Id="rId17" Type="http://schemas.openxmlformats.org/officeDocument/2006/relationships/image" Target="../media/image2.png"/><Relationship Id="rId2" Type="http://schemas.openxmlformats.org/officeDocument/2006/relationships/tags" Target="../tags/tag187.xml"/><Relationship Id="rId16" Type="http://schemas.openxmlformats.org/officeDocument/2006/relationships/image" Target="../media/image4.png"/><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image" Target="../media/image92.png"/><Relationship Id="rId5" Type="http://schemas.openxmlformats.org/officeDocument/2006/relationships/tags" Target="../tags/tag190.xml"/><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tags" Target="../tags/tag189.xml"/><Relationship Id="rId9" Type="http://schemas.openxmlformats.org/officeDocument/2006/relationships/image" Target="../media/image90.png"/><Relationship Id="rId14" Type="http://schemas.openxmlformats.org/officeDocument/2006/relationships/image" Target="../media/image95.png"/></Relationships>
</file>

<file path=ppt/slides/_rels/slide2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tags" Target="../tags/tag200.xml"/><Relationship Id="rId3" Type="http://schemas.openxmlformats.org/officeDocument/2006/relationships/tags" Target="../tags/tag195.xml"/><Relationship Id="rId7" Type="http://schemas.openxmlformats.org/officeDocument/2006/relationships/tags" Target="../tags/tag199.xml"/><Relationship Id="rId12" Type="http://schemas.openxmlformats.org/officeDocument/2006/relationships/image" Target="../media/image2.pn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11" Type="http://schemas.openxmlformats.org/officeDocument/2006/relationships/image" Target="../media/image1.png"/><Relationship Id="rId5" Type="http://schemas.openxmlformats.org/officeDocument/2006/relationships/tags" Target="../tags/tag197.xml"/><Relationship Id="rId10" Type="http://schemas.openxmlformats.org/officeDocument/2006/relationships/slideLayout" Target="../slideLayouts/slideLayout2.xml"/><Relationship Id="rId4" Type="http://schemas.openxmlformats.org/officeDocument/2006/relationships/tags" Target="../tags/tag196.xml"/><Relationship Id="rId9" Type="http://schemas.openxmlformats.org/officeDocument/2006/relationships/tags" Target="../tags/tag201.xml"/></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0.png"/><Relationship Id="rId3" Type="http://schemas.openxmlformats.org/officeDocument/2006/relationships/tags" Target="../tags/tag204.xml"/><Relationship Id="rId7" Type="http://schemas.openxmlformats.org/officeDocument/2006/relationships/slideLayout" Target="../slideLayouts/slideLayout2.xml"/><Relationship Id="rId12" Type="http://schemas.openxmlformats.org/officeDocument/2006/relationships/image" Target="../media/image109.png"/><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image" Target="../media/image108.png"/><Relationship Id="rId5" Type="http://schemas.openxmlformats.org/officeDocument/2006/relationships/tags" Target="../tags/tag206.xml"/><Relationship Id="rId10" Type="http://schemas.openxmlformats.org/officeDocument/2006/relationships/image" Target="../media/image107.png"/><Relationship Id="rId4" Type="http://schemas.openxmlformats.org/officeDocument/2006/relationships/tags" Target="../tags/tag205.xml"/><Relationship Id="rId9" Type="http://schemas.openxmlformats.org/officeDocument/2006/relationships/image" Target="../media/image106.png"/><Relationship Id="rId1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13.xml"/><Relationship Id="rId7" Type="http://schemas.openxmlformats.org/officeDocument/2006/relationships/image" Target="../media/image6.png"/><Relationship Id="rId12" Type="http://schemas.openxmlformats.org/officeDocument/2006/relationships/image" Target="../media/image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slideLayout" Target="../slideLayouts/slideLayout2.xml"/><Relationship Id="rId10" Type="http://schemas.openxmlformats.org/officeDocument/2006/relationships/image" Target="../media/image9.jpeg"/><Relationship Id="rId4" Type="http://schemas.openxmlformats.org/officeDocument/2006/relationships/tags" Target="../tags/tag14.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slideLayout" Target="../slideLayouts/slideLayout2.xml"/><Relationship Id="rId7" Type="http://schemas.openxmlformats.org/officeDocument/2006/relationships/image" Target="../media/image113.pn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115.png"/></Relationships>
</file>

<file path=ppt/slides/_rels/slide3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slideLayout" Target="../slideLayouts/slideLayout2.xml"/><Relationship Id="rId7" Type="http://schemas.openxmlformats.org/officeDocument/2006/relationships/image" Target="../media/image118.png"/><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image" Target="../media/image117.png"/><Relationship Id="rId5" Type="http://schemas.openxmlformats.org/officeDocument/2006/relationships/image" Target="../media/image116.jpeg"/><Relationship Id="rId4" Type="http://schemas.openxmlformats.org/officeDocument/2006/relationships/image" Target="../media/image4.png"/><Relationship Id="rId9"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23.jpeg"/><Relationship Id="rId2" Type="http://schemas.openxmlformats.org/officeDocument/2006/relationships/slideLayout" Target="../slideLayouts/slideLayout2.xml"/><Relationship Id="rId1" Type="http://schemas.openxmlformats.org/officeDocument/2006/relationships/tags" Target="../tags/tag212.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jpe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tags" Target="../tags/tag21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tags" Target="../tags/tag17.xml"/><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png"/><Relationship Id="rId11" Type="http://schemas.openxmlformats.org/officeDocument/2006/relationships/image" Target="../media/image15.jpeg"/><Relationship Id="rId5" Type="http://schemas.openxmlformats.org/officeDocument/2006/relationships/slideLayout" Target="../slideLayouts/slideLayout2.xml"/><Relationship Id="rId15" Type="http://schemas.openxmlformats.org/officeDocument/2006/relationships/image" Target="../media/image2.png"/><Relationship Id="rId10" Type="http://schemas.openxmlformats.org/officeDocument/2006/relationships/image" Target="../media/image14.png"/><Relationship Id="rId4" Type="http://schemas.openxmlformats.org/officeDocument/2006/relationships/tags" Target="../tags/tag18.xml"/><Relationship Id="rId9" Type="http://schemas.openxmlformats.org/officeDocument/2006/relationships/image" Target="../media/image13.png"/><Relationship Id="rId1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image" Target="../media/image2.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1.png"/><Relationship Id="rId5" Type="http://schemas.openxmlformats.org/officeDocument/2006/relationships/tags" Target="../tags/tag23.xml"/><Relationship Id="rId10" Type="http://schemas.openxmlformats.org/officeDocument/2006/relationships/slideLayout" Target="../slideLayouts/slideLayout2.xml"/><Relationship Id="rId4" Type="http://schemas.openxmlformats.org/officeDocument/2006/relationships/tags" Target="../tags/tag22.xml"/><Relationship Id="rId9" Type="http://schemas.openxmlformats.org/officeDocument/2006/relationships/tags" Target="../tags/tag27.xml"/></Relationships>
</file>

<file path=ppt/slides/_rels/slide6.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slideLayout" Target="../slideLayouts/slideLayout2.xml"/><Relationship Id="rId18" Type="http://schemas.openxmlformats.org/officeDocument/2006/relationships/image" Target="../media/image18.jpeg"/><Relationship Id="rId3" Type="http://schemas.openxmlformats.org/officeDocument/2006/relationships/tags" Target="../tags/tag30.xml"/><Relationship Id="rId21" Type="http://schemas.openxmlformats.org/officeDocument/2006/relationships/image" Target="../media/image21.png"/><Relationship Id="rId7" Type="http://schemas.openxmlformats.org/officeDocument/2006/relationships/tags" Target="../tags/tag34.xml"/><Relationship Id="rId12" Type="http://schemas.openxmlformats.org/officeDocument/2006/relationships/tags" Target="../tags/tag39.xml"/><Relationship Id="rId17" Type="http://schemas.openxmlformats.org/officeDocument/2006/relationships/image" Target="../media/image17.jpeg"/><Relationship Id="rId2" Type="http://schemas.openxmlformats.org/officeDocument/2006/relationships/tags" Target="../tags/tag29.xml"/><Relationship Id="rId16" Type="http://schemas.openxmlformats.org/officeDocument/2006/relationships/image" Target="../media/image16.jpeg"/><Relationship Id="rId20" Type="http://schemas.openxmlformats.org/officeDocument/2006/relationships/image" Target="../media/image20.png"/><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5" Type="http://schemas.openxmlformats.org/officeDocument/2006/relationships/tags" Target="../tags/tag32.xml"/><Relationship Id="rId15" Type="http://schemas.openxmlformats.org/officeDocument/2006/relationships/image" Target="../media/image15.jpeg"/><Relationship Id="rId10" Type="http://schemas.openxmlformats.org/officeDocument/2006/relationships/tags" Target="../tags/tag37.xml"/><Relationship Id="rId19" Type="http://schemas.openxmlformats.org/officeDocument/2006/relationships/image" Target="../media/image19.png"/><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media/image4.png"/><Relationship Id="rId22"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tags" Target="../tags/tag45.xml"/><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tags" Target="../tags/tag44.xml"/><Relationship Id="rId16" Type="http://schemas.openxmlformats.org/officeDocument/2006/relationships/image" Target="../media/image38.png"/><Relationship Id="rId20" Type="http://schemas.openxmlformats.org/officeDocument/2006/relationships/image" Target="../media/image2.png"/><Relationship Id="rId1" Type="http://schemas.openxmlformats.org/officeDocument/2006/relationships/tags" Target="../tags/tag4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4.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slideLayout" Target="../slideLayouts/slideLayout2.xml"/><Relationship Id="rId9" Type="http://schemas.openxmlformats.org/officeDocument/2006/relationships/image" Target="../media/image31.pn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18680" y="2599055"/>
            <a:ext cx="4973320" cy="829945"/>
          </a:xfrm>
          <a:prstGeom prst="rect">
            <a:avLst/>
          </a:prstGeom>
          <a:solidFill>
            <a:srgbClr val="3264D6"/>
          </a:solidFill>
          <a:ln>
            <a:noFill/>
          </a:ln>
          <a:effectLst>
            <a:outerShdw blurRad="203200" dist="1651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latin typeface="微软雅黑" panose="020B0503020204020204" charset="-122"/>
              <a:ea typeface="微软雅黑" panose="020B0503020204020204" charset="-122"/>
            </a:endParaRPr>
          </a:p>
        </p:txBody>
      </p:sp>
      <p:sp>
        <p:nvSpPr>
          <p:cNvPr id="5" name="文本框 4"/>
          <p:cNvSpPr txBox="1"/>
          <p:nvPr/>
        </p:nvSpPr>
        <p:spPr>
          <a:xfrm>
            <a:off x="958850" y="1758950"/>
            <a:ext cx="1198880" cy="706755"/>
          </a:xfrm>
          <a:prstGeom prst="rect">
            <a:avLst/>
          </a:prstGeom>
          <a:noFill/>
        </p:spPr>
        <p:txBody>
          <a:bodyPr wrap="none" rtlCol="0">
            <a:spAutoFit/>
          </a:bodyPr>
          <a:lstStyle/>
          <a:p>
            <a:r>
              <a:rPr lang="zh-CN" altLang="en-US" sz="4000" dirty="0">
                <a:latin typeface="微软雅黑" panose="020B0503020204020204" charset="-122"/>
                <a:ea typeface="微软雅黑" panose="020B0503020204020204" charset="-122"/>
              </a:rPr>
              <a:t>目录</a:t>
            </a:r>
          </a:p>
        </p:txBody>
      </p:sp>
      <p:sp>
        <p:nvSpPr>
          <p:cNvPr id="6" name="文本框 5"/>
          <p:cNvSpPr txBox="1"/>
          <p:nvPr/>
        </p:nvSpPr>
        <p:spPr>
          <a:xfrm>
            <a:off x="958850" y="2523490"/>
            <a:ext cx="2710815" cy="768350"/>
          </a:xfrm>
          <a:prstGeom prst="rect">
            <a:avLst/>
          </a:prstGeom>
          <a:noFill/>
        </p:spPr>
        <p:txBody>
          <a:bodyPr wrap="none" rtlCol="0">
            <a:spAutoFit/>
          </a:bodyPr>
          <a:lstStyle/>
          <a:p>
            <a:pPr algn="l"/>
            <a:r>
              <a:rPr lang="en-US" altLang="zh-CN" sz="4400" b="1">
                <a:latin typeface="微软雅黑" panose="020B0503020204020204" charset="-122"/>
                <a:ea typeface="微软雅黑" panose="020B0503020204020204" charset="-122"/>
              </a:rPr>
              <a:t>Contents</a:t>
            </a:r>
          </a:p>
        </p:txBody>
      </p:sp>
      <p:sp>
        <p:nvSpPr>
          <p:cNvPr id="9" name="文本框 8"/>
          <p:cNvSpPr txBox="1"/>
          <p:nvPr>
            <p:custDataLst>
              <p:tags r:id="rId1"/>
            </p:custDataLst>
          </p:nvPr>
        </p:nvSpPr>
        <p:spPr>
          <a:xfrm>
            <a:off x="8161020" y="2776855"/>
            <a:ext cx="3728085" cy="460375"/>
          </a:xfrm>
          <a:prstGeom prst="rect">
            <a:avLst/>
          </a:prstGeom>
          <a:noFill/>
        </p:spPr>
        <p:txBody>
          <a:bodyPr wrap="square" rtlCol="0">
            <a:spAutoFit/>
          </a:bodyPr>
          <a:lstStyle/>
          <a:p>
            <a:pPr algn="l" fontAlgn="auto">
              <a:lnSpc>
                <a:spcPct val="100000"/>
              </a:lnSpc>
            </a:pPr>
            <a:r>
              <a:rPr lang="zh-CN" altLang="en-US" sz="2400" b="1" dirty="0">
                <a:solidFill>
                  <a:schemeClr val="tx1"/>
                </a:solidFill>
                <a:latin typeface="微软雅黑" panose="020B0503020204020204" charset="-122"/>
                <a:ea typeface="微软雅黑" panose="020B0503020204020204" charset="-122"/>
                <a:sym typeface="+mn-ea"/>
              </a:rPr>
              <a:t>行业背景</a:t>
            </a:r>
          </a:p>
        </p:txBody>
      </p:sp>
      <p:sp>
        <p:nvSpPr>
          <p:cNvPr id="10" name="文本框 9"/>
          <p:cNvSpPr txBox="1"/>
          <p:nvPr>
            <p:custDataLst>
              <p:tags r:id="rId2"/>
            </p:custDataLst>
          </p:nvPr>
        </p:nvSpPr>
        <p:spPr>
          <a:xfrm>
            <a:off x="7539990" y="2753360"/>
            <a:ext cx="621030" cy="521970"/>
          </a:xfrm>
          <a:prstGeom prst="rect">
            <a:avLst/>
          </a:prstGeom>
          <a:noFill/>
        </p:spPr>
        <p:txBody>
          <a:bodyPr wrap="none" rtlCol="0">
            <a:spAutoFit/>
          </a:bodyPr>
          <a:lstStyle/>
          <a:p>
            <a:r>
              <a:rPr lang="en-US" altLang="zh-CN" sz="2800" b="1">
                <a:solidFill>
                  <a:schemeClr val="tx1">
                    <a:alpha val="40000"/>
                  </a:schemeClr>
                </a:solidFill>
                <a:latin typeface="微软雅黑" panose="020B0503020204020204" charset="-122"/>
                <a:ea typeface="微软雅黑" panose="020B0503020204020204" charset="-122"/>
              </a:rPr>
              <a:t>01</a:t>
            </a:r>
          </a:p>
        </p:txBody>
      </p:sp>
      <p:sp>
        <p:nvSpPr>
          <p:cNvPr id="11" name="文本框 10"/>
          <p:cNvSpPr txBox="1"/>
          <p:nvPr>
            <p:custDataLst>
              <p:tags r:id="rId3"/>
            </p:custDataLst>
          </p:nvPr>
        </p:nvSpPr>
        <p:spPr>
          <a:xfrm>
            <a:off x="8161020" y="3730625"/>
            <a:ext cx="3900170" cy="460375"/>
          </a:xfrm>
          <a:prstGeom prst="rect">
            <a:avLst/>
          </a:prstGeom>
          <a:noFill/>
        </p:spPr>
        <p:txBody>
          <a:bodyPr wrap="square" rtlCol="0">
            <a:spAutoFit/>
          </a:bodyPr>
          <a:lstStyle/>
          <a:p>
            <a:pPr algn="l" fontAlgn="auto">
              <a:lnSpc>
                <a:spcPct val="100000"/>
              </a:lnSpc>
            </a:pPr>
            <a:r>
              <a:rPr lang="zh-CN" altLang="en-US" sz="2400" b="1" dirty="0">
                <a:solidFill>
                  <a:schemeClr val="tx1"/>
                </a:solidFill>
                <a:latin typeface="微软雅黑" panose="020B0503020204020204" charset="-122"/>
                <a:ea typeface="微软雅黑" panose="020B0503020204020204" charset="-122"/>
                <a:sym typeface="+mn-ea"/>
              </a:rPr>
              <a:t>产品方案</a:t>
            </a:r>
          </a:p>
        </p:txBody>
      </p:sp>
      <p:sp>
        <p:nvSpPr>
          <p:cNvPr id="12" name="文本框 11"/>
          <p:cNvSpPr txBox="1"/>
          <p:nvPr>
            <p:custDataLst>
              <p:tags r:id="rId4"/>
            </p:custDataLst>
          </p:nvPr>
        </p:nvSpPr>
        <p:spPr>
          <a:xfrm>
            <a:off x="7539990" y="3707130"/>
            <a:ext cx="621030" cy="521970"/>
          </a:xfrm>
          <a:prstGeom prst="rect">
            <a:avLst/>
          </a:prstGeom>
          <a:noFill/>
        </p:spPr>
        <p:txBody>
          <a:bodyPr wrap="none" rtlCol="0">
            <a:spAutoFit/>
          </a:bodyPr>
          <a:lstStyle/>
          <a:p>
            <a:r>
              <a:rPr lang="en-US" altLang="zh-CN" sz="2800" b="1">
                <a:solidFill>
                  <a:schemeClr val="tx1">
                    <a:alpha val="40000"/>
                  </a:schemeClr>
                </a:solidFill>
                <a:latin typeface="微软雅黑" panose="020B0503020204020204" charset="-122"/>
                <a:ea typeface="微软雅黑" panose="020B0503020204020204" charset="-122"/>
              </a:rPr>
              <a:t>02</a:t>
            </a:r>
          </a:p>
        </p:txBody>
      </p:sp>
      <p:pic>
        <p:nvPicPr>
          <p:cNvPr id="13" name="图片 12" descr="logo1"/>
          <p:cNvPicPr>
            <a:picLocks noChangeAspect="1"/>
          </p:cNvPicPr>
          <p:nvPr>
            <p:custDataLst>
              <p:tags r:id="rId5"/>
            </p:custDataLst>
          </p:nvPr>
        </p:nvPicPr>
        <p:blipFill>
          <a:blip r:embed="rId11">
            <a:alphaModFix amt="20000"/>
          </a:blip>
          <a:srcRect r="46983"/>
          <a:stretch>
            <a:fillRect/>
          </a:stretch>
        </p:blipFill>
        <p:spPr>
          <a:xfrm>
            <a:off x="0" y="3968750"/>
            <a:ext cx="6610985" cy="2889250"/>
          </a:xfrm>
          <a:prstGeom prst="rect">
            <a:avLst/>
          </a:prstGeom>
        </p:spPr>
      </p:pic>
      <p:sp>
        <p:nvSpPr>
          <p:cNvPr id="14" name="文本框 13"/>
          <p:cNvSpPr txBox="1"/>
          <p:nvPr>
            <p:custDataLst>
              <p:tags r:id="rId6"/>
            </p:custDataLst>
          </p:nvPr>
        </p:nvSpPr>
        <p:spPr>
          <a:xfrm>
            <a:off x="8161020" y="4684395"/>
            <a:ext cx="3900170" cy="460375"/>
          </a:xfrm>
          <a:prstGeom prst="rect">
            <a:avLst/>
          </a:prstGeom>
          <a:noFill/>
        </p:spPr>
        <p:txBody>
          <a:bodyPr wrap="square" rtlCol="0">
            <a:spAutoFit/>
          </a:bodyPr>
          <a:lstStyle/>
          <a:p>
            <a:pPr algn="l" fontAlgn="auto">
              <a:lnSpc>
                <a:spcPct val="100000"/>
              </a:lnSpc>
            </a:pPr>
            <a:r>
              <a:rPr lang="zh-CN" altLang="en-US" sz="2400" b="1" dirty="0">
                <a:solidFill>
                  <a:schemeClr val="tx1"/>
                </a:solidFill>
                <a:latin typeface="微软雅黑" panose="020B0503020204020204" charset="-122"/>
                <a:ea typeface="微软雅黑" panose="020B0503020204020204" charset="-122"/>
                <a:sym typeface="+mn-ea"/>
              </a:rPr>
              <a:t>核心优势</a:t>
            </a:r>
          </a:p>
        </p:txBody>
      </p:sp>
      <p:sp>
        <p:nvSpPr>
          <p:cNvPr id="15" name="文本框 14"/>
          <p:cNvSpPr txBox="1"/>
          <p:nvPr>
            <p:custDataLst>
              <p:tags r:id="rId7"/>
            </p:custDataLst>
          </p:nvPr>
        </p:nvSpPr>
        <p:spPr>
          <a:xfrm>
            <a:off x="7539990" y="4660900"/>
            <a:ext cx="621030" cy="521970"/>
          </a:xfrm>
          <a:prstGeom prst="rect">
            <a:avLst/>
          </a:prstGeom>
          <a:noFill/>
        </p:spPr>
        <p:txBody>
          <a:bodyPr wrap="none" rtlCol="0">
            <a:spAutoFit/>
          </a:bodyPr>
          <a:lstStyle/>
          <a:p>
            <a:r>
              <a:rPr lang="en-US" altLang="zh-CN" sz="2800" b="1">
                <a:solidFill>
                  <a:schemeClr val="tx1">
                    <a:alpha val="40000"/>
                  </a:schemeClr>
                </a:solidFill>
                <a:latin typeface="微软雅黑" panose="020B0503020204020204" charset="-122"/>
                <a:ea typeface="微软雅黑" panose="020B0503020204020204" charset="-122"/>
              </a:rPr>
              <a:t>03</a:t>
            </a:r>
          </a:p>
        </p:txBody>
      </p:sp>
      <p:sp>
        <p:nvSpPr>
          <p:cNvPr id="16" name="文本框 15"/>
          <p:cNvSpPr txBox="1"/>
          <p:nvPr>
            <p:custDataLst>
              <p:tags r:id="rId8"/>
            </p:custDataLst>
          </p:nvPr>
        </p:nvSpPr>
        <p:spPr>
          <a:xfrm>
            <a:off x="8161020" y="5652770"/>
            <a:ext cx="3900170" cy="460375"/>
          </a:xfrm>
          <a:prstGeom prst="rect">
            <a:avLst/>
          </a:prstGeom>
          <a:noFill/>
        </p:spPr>
        <p:txBody>
          <a:bodyPr wrap="square" rtlCol="0">
            <a:spAutoFit/>
          </a:bodyPr>
          <a:lstStyle/>
          <a:p>
            <a:pPr algn="l" fontAlgn="auto">
              <a:lnSpc>
                <a:spcPct val="100000"/>
              </a:lnSpc>
            </a:pPr>
            <a:r>
              <a:rPr lang="zh-CN" altLang="en-US" sz="2400" b="1" dirty="0">
                <a:solidFill>
                  <a:schemeClr val="tx1"/>
                </a:solidFill>
                <a:latin typeface="微软雅黑" panose="020B0503020204020204" charset="-122"/>
                <a:ea typeface="微软雅黑" panose="020B0503020204020204" charset="-122"/>
                <a:sym typeface="+mn-ea"/>
              </a:rPr>
              <a:t>应用案例</a:t>
            </a:r>
          </a:p>
        </p:txBody>
      </p:sp>
      <p:sp>
        <p:nvSpPr>
          <p:cNvPr id="17" name="文本框 16"/>
          <p:cNvSpPr txBox="1"/>
          <p:nvPr>
            <p:custDataLst>
              <p:tags r:id="rId9"/>
            </p:custDataLst>
          </p:nvPr>
        </p:nvSpPr>
        <p:spPr>
          <a:xfrm>
            <a:off x="7539990" y="5629275"/>
            <a:ext cx="621030" cy="521970"/>
          </a:xfrm>
          <a:prstGeom prst="rect">
            <a:avLst/>
          </a:prstGeom>
          <a:noFill/>
        </p:spPr>
        <p:txBody>
          <a:bodyPr wrap="none" rtlCol="0">
            <a:spAutoFit/>
          </a:bodyPr>
          <a:lstStyle/>
          <a:p>
            <a:r>
              <a:rPr lang="en-US" altLang="zh-CN" sz="2800" b="1">
                <a:solidFill>
                  <a:schemeClr val="tx1">
                    <a:alpha val="40000"/>
                  </a:schemeClr>
                </a:solidFill>
                <a:latin typeface="微软雅黑" panose="020B0503020204020204" charset="-122"/>
                <a:ea typeface="微软雅黑" panose="020B0503020204020204" charset="-122"/>
              </a:rPr>
              <a:t>04</a:t>
            </a:r>
          </a:p>
        </p:txBody>
      </p:sp>
      <p:pic>
        <p:nvPicPr>
          <p:cNvPr id="3" name="图片 2">
            <a:extLst>
              <a:ext uri="{FF2B5EF4-FFF2-40B4-BE49-F238E27FC236}">
                <a16:creationId xmlns:a16="http://schemas.microsoft.com/office/drawing/2014/main" id="{80CFD422-E7DB-7C24-813D-A553B29CB47D}"/>
              </a:ext>
            </a:extLst>
          </p:cNvPr>
          <p:cNvPicPr>
            <a:picLocks noChangeAspect="1"/>
          </p:cNvPicPr>
          <p:nvPr/>
        </p:nvPicPr>
        <p:blipFill>
          <a:blip r:embed="rId12"/>
          <a:stretch>
            <a:fillRect/>
          </a:stretch>
        </p:blipFill>
        <p:spPr>
          <a:xfrm>
            <a:off x="10945930" y="636"/>
            <a:ext cx="1180756" cy="9300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0" y="418905"/>
            <a:ext cx="962400" cy="466618"/>
          </a:xfrm>
          <a:prstGeom prst="rect">
            <a:avLst/>
          </a:prstGeom>
        </p:spPr>
      </p:pic>
      <p:sp>
        <p:nvSpPr>
          <p:cNvPr id="7" name="文本框 6"/>
          <p:cNvSpPr txBox="1"/>
          <p:nvPr/>
        </p:nvSpPr>
        <p:spPr>
          <a:xfrm>
            <a:off x="5282936" y="1772565"/>
            <a:ext cx="2149475" cy="414020"/>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实时数据</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16</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路通道</a:t>
            </a:r>
          </a:p>
        </p:txBody>
      </p:sp>
      <p:pic>
        <p:nvPicPr>
          <p:cNvPr id="9" name="图片 8"/>
          <p:cNvPicPr>
            <a:picLocks noChangeAspect="1"/>
          </p:cNvPicPr>
          <p:nvPr/>
        </p:nvPicPr>
        <p:blipFill rotWithShape="1">
          <a:blip r:embed="rId3"/>
          <a:srcRect l="41141" t="19556" r="31693" b="9975"/>
          <a:stretch>
            <a:fillRect/>
          </a:stretch>
        </p:blipFill>
        <p:spPr>
          <a:xfrm>
            <a:off x="2761629" y="1270152"/>
            <a:ext cx="1803033" cy="2631703"/>
          </a:xfrm>
          <a:prstGeom prst="rect">
            <a:avLst/>
          </a:prstGeom>
          <a:effectLst>
            <a:reflection blurRad="6350" stA="50000" endA="300" endPos="55000" dir="5400000" sy="-100000" algn="bl" rotWithShape="0"/>
          </a:effectLst>
        </p:spPr>
      </p:pic>
      <p:sp>
        <p:nvSpPr>
          <p:cNvPr id="10" name="文本框 9"/>
          <p:cNvSpPr txBox="1"/>
          <p:nvPr/>
        </p:nvSpPr>
        <p:spPr>
          <a:xfrm>
            <a:off x="7304305" y="1772565"/>
            <a:ext cx="2430669" cy="414020"/>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最大采样频率</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256KHZ</a:t>
            </a:r>
          </a:p>
        </p:txBody>
      </p:sp>
      <p:sp>
        <p:nvSpPr>
          <p:cNvPr id="11" name="文本框 10"/>
          <p:cNvSpPr txBox="1"/>
          <p:nvPr/>
        </p:nvSpPr>
        <p:spPr>
          <a:xfrm>
            <a:off x="5282936" y="2099225"/>
            <a:ext cx="1927225" cy="414020"/>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24</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位高精度</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A/D</a:t>
            </a:r>
          </a:p>
        </p:txBody>
      </p:sp>
      <p:sp>
        <p:nvSpPr>
          <p:cNvPr id="12" name="文本框 11"/>
          <p:cNvSpPr txBox="1"/>
          <p:nvPr/>
        </p:nvSpPr>
        <p:spPr>
          <a:xfrm>
            <a:off x="7304305" y="2099225"/>
            <a:ext cx="2430669" cy="414020"/>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断网保存</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7</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天历史数据</a:t>
            </a:r>
          </a:p>
        </p:txBody>
      </p:sp>
      <p:sp>
        <p:nvSpPr>
          <p:cNvPr id="13" name="文本框 12"/>
          <p:cNvSpPr txBox="1"/>
          <p:nvPr/>
        </p:nvSpPr>
        <p:spPr>
          <a:xfrm>
            <a:off x="5287974" y="2458959"/>
            <a:ext cx="3446780" cy="414020"/>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通信方式</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5G/4G/</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千兆以太网</a:t>
            </a:r>
          </a:p>
        </p:txBody>
      </p:sp>
      <p:sp>
        <p:nvSpPr>
          <p:cNvPr id="14" name="矩形 13"/>
          <p:cNvSpPr/>
          <p:nvPr/>
        </p:nvSpPr>
        <p:spPr>
          <a:xfrm>
            <a:off x="5872262" y="3639924"/>
            <a:ext cx="1335443" cy="907681"/>
          </a:xfrm>
          <a:prstGeom prst="rect">
            <a:avLst/>
          </a:prstGeom>
          <a:solidFill>
            <a:schemeClr val="bg1">
              <a:lumMod val="95000"/>
            </a:schemeClr>
          </a:solidFill>
          <a:ln>
            <a:noFill/>
          </a:ln>
        </p:spPr>
        <p:txBody>
          <a:bodyPr lIns="139295" tIns="69648" rIns="139295" bIns="69648"/>
          <a:lstStyle/>
          <a:p>
            <a:pPr>
              <a:lnSpc>
                <a:spcPct val="120000"/>
              </a:lnSpc>
              <a:defRPr/>
            </a:pPr>
            <a:endParaRPr lang="zh-CN" altLang="en-US" sz="1515">
              <a:solidFill>
                <a:srgbClr val="0070C0"/>
              </a:solidFill>
              <a:latin typeface="微软雅黑" panose="020B0503020204020204" charset="-122"/>
              <a:ea typeface="微软雅黑" panose="020B0503020204020204" charset="-122"/>
              <a:cs typeface="+mn-ea"/>
              <a:sym typeface="Arial" panose="020B0604020202020204" pitchFamily="34" charset="0"/>
            </a:endParaRPr>
          </a:p>
        </p:txBody>
      </p:sp>
      <p:sp>
        <p:nvSpPr>
          <p:cNvPr id="15" name="矩形 14"/>
          <p:cNvSpPr/>
          <p:nvPr/>
        </p:nvSpPr>
        <p:spPr>
          <a:xfrm>
            <a:off x="5874730" y="4326966"/>
            <a:ext cx="1330507" cy="218283"/>
          </a:xfrm>
          <a:prstGeom prst="rect">
            <a:avLst/>
          </a:prstGeom>
          <a:noFill/>
          <a:ln>
            <a:noFill/>
          </a:ln>
          <a:extLst>
            <a:ext uri="{909E8E84-426E-40DD-AFC4-6F175D3DCCD1}">
              <a14:hiddenFill xmlns:a14="http://schemas.microsoft.com/office/drawing/2010/main">
                <a:solidFill>
                  <a:srgbClr val="3264D6"/>
                </a:solidFill>
              </a14:hiddenFill>
            </a:ext>
          </a:extLst>
        </p:spPr>
        <p:txBody>
          <a:bodyPr lIns="139295" tIns="69648" rIns="139295" bIns="69648" anchor="ctr" anchorCtr="0"/>
          <a:lstStyle/>
          <a:p>
            <a:pPr algn="ctr" fontAlgn="auto">
              <a:lnSpc>
                <a:spcPct val="100000"/>
              </a:lnSpc>
              <a:defRPr/>
            </a:pPr>
            <a:r>
              <a:rPr lang="zh-CN" altLang="en-US" sz="800" dirty="0">
                <a:solidFill>
                  <a:srgbClr val="3264D6"/>
                </a:solidFill>
                <a:latin typeface="微软雅黑" panose="020B0503020204020204" charset="-122"/>
                <a:ea typeface="微软雅黑" panose="020B0503020204020204" charset="-122"/>
                <a:sym typeface="+mn-ea"/>
              </a:rPr>
              <a:t>有线通频振动传感器</a:t>
            </a:r>
            <a:endParaRPr lang="zh-CN" altLang="en-US" sz="800" dirty="0">
              <a:solidFill>
                <a:srgbClr val="3264D6"/>
              </a:solidFill>
              <a:latin typeface="微软雅黑" panose="020B0503020204020204" charset="-122"/>
              <a:ea typeface="微软雅黑" panose="020B0503020204020204" charset="-122"/>
              <a:cs typeface="+mn-ea"/>
              <a:sym typeface="+mn-ea"/>
            </a:endParaRPr>
          </a:p>
        </p:txBody>
      </p:sp>
      <p:sp>
        <p:nvSpPr>
          <p:cNvPr id="16" name="矩形 15"/>
          <p:cNvSpPr/>
          <p:nvPr/>
        </p:nvSpPr>
        <p:spPr>
          <a:xfrm>
            <a:off x="5437045" y="3645813"/>
            <a:ext cx="316432" cy="904933"/>
          </a:xfrm>
          <a:prstGeom prst="rect">
            <a:avLst/>
          </a:prstGeom>
          <a:noFill/>
          <a:ln>
            <a:solidFill>
              <a:srgbClr val="3264D6"/>
            </a:solidFill>
          </a:ln>
        </p:spPr>
        <p:txBody>
          <a:bodyPr lIns="139295" tIns="69648" rIns="139295" bIns="69648" anchor="ctr" anchorCtr="0"/>
          <a:lstStyle/>
          <a:p>
            <a:pPr algn="ctr" fontAlgn="auto">
              <a:lnSpc>
                <a:spcPct val="100000"/>
              </a:lnSpc>
              <a:defRPr/>
            </a:pPr>
            <a:r>
              <a:rPr lang="zh-CN" altLang="en-US" sz="800" b="1">
                <a:solidFill>
                  <a:srgbClr val="3264D6"/>
                </a:solidFill>
                <a:latin typeface="微软雅黑" panose="020B0503020204020204" charset="-122"/>
                <a:ea typeface="微软雅黑" panose="020B0503020204020204" charset="-122"/>
                <a:sym typeface="+mn-ea"/>
              </a:rPr>
              <a:t>中高速设备监测</a:t>
            </a:r>
          </a:p>
        </p:txBody>
      </p:sp>
      <p:sp>
        <p:nvSpPr>
          <p:cNvPr id="17" name="矩形 16"/>
          <p:cNvSpPr/>
          <p:nvPr/>
        </p:nvSpPr>
        <p:spPr>
          <a:xfrm>
            <a:off x="7320407" y="3645420"/>
            <a:ext cx="1335443" cy="905325"/>
          </a:xfrm>
          <a:prstGeom prst="rect">
            <a:avLst/>
          </a:prstGeom>
          <a:solidFill>
            <a:schemeClr val="bg1">
              <a:lumMod val="95000"/>
            </a:schemeClr>
          </a:solidFill>
          <a:ln>
            <a:noFill/>
          </a:ln>
        </p:spPr>
        <p:txBody>
          <a:bodyPr lIns="139295" tIns="69648" rIns="139295" bIns="69648"/>
          <a:lstStyle/>
          <a:p>
            <a:pPr>
              <a:lnSpc>
                <a:spcPct val="120000"/>
              </a:lnSpc>
              <a:defRPr/>
            </a:pPr>
            <a:endParaRPr lang="zh-CN" altLang="en-US" sz="1515">
              <a:solidFill>
                <a:srgbClr val="0070C0"/>
              </a:solidFill>
              <a:latin typeface="微软雅黑" panose="020B0503020204020204" charset="-122"/>
              <a:ea typeface="微软雅黑" panose="020B0503020204020204" charset="-122"/>
              <a:cs typeface="+mn-ea"/>
              <a:sym typeface="Arial" panose="020B0604020202020204" pitchFamily="34" charset="0"/>
            </a:endParaRPr>
          </a:p>
        </p:txBody>
      </p:sp>
      <p:sp>
        <p:nvSpPr>
          <p:cNvPr id="18" name="矩形 17"/>
          <p:cNvSpPr/>
          <p:nvPr/>
        </p:nvSpPr>
        <p:spPr>
          <a:xfrm>
            <a:off x="7265498" y="4327036"/>
            <a:ext cx="1445260" cy="208915"/>
          </a:xfrm>
          <a:prstGeom prst="rect">
            <a:avLst/>
          </a:prstGeom>
          <a:noFill/>
          <a:ln>
            <a:noFill/>
          </a:ln>
          <a:extLst>
            <a:ext uri="{909E8E84-426E-40DD-AFC4-6F175D3DCCD1}">
              <a14:hiddenFill xmlns:a14="http://schemas.microsoft.com/office/drawing/2010/main">
                <a:solidFill>
                  <a:srgbClr val="3264D6"/>
                </a:solidFill>
              </a14:hiddenFill>
            </a:ext>
          </a:extLst>
        </p:spPr>
        <p:txBody>
          <a:bodyPr lIns="139295" tIns="69648" rIns="139295" bIns="69648" anchor="ctr" anchorCtr="0">
            <a:noAutofit/>
          </a:bodyPr>
          <a:lstStyle/>
          <a:p>
            <a:pPr lvl="0" algn="ctr">
              <a:buClrTx/>
              <a:buSzTx/>
              <a:buFontTx/>
              <a:defRPr/>
            </a:pPr>
            <a:r>
              <a:rPr lang="zh-CN" altLang="en-US" sz="800">
                <a:solidFill>
                  <a:srgbClr val="3264D6"/>
                </a:solidFill>
                <a:latin typeface="微软雅黑" panose="020B0503020204020204" charset="-122"/>
                <a:ea typeface="微软雅黑" panose="020B0503020204020204" charset="-122"/>
                <a:sym typeface="+mn-ea"/>
              </a:rPr>
              <a:t>有线通频振动温度传感器</a:t>
            </a:r>
          </a:p>
        </p:txBody>
      </p:sp>
      <p:sp>
        <p:nvSpPr>
          <p:cNvPr id="19" name="矩形 18"/>
          <p:cNvSpPr/>
          <p:nvPr/>
        </p:nvSpPr>
        <p:spPr>
          <a:xfrm>
            <a:off x="5872262" y="4972030"/>
            <a:ext cx="1335443" cy="908101"/>
          </a:xfrm>
          <a:prstGeom prst="rect">
            <a:avLst/>
          </a:prstGeom>
          <a:solidFill>
            <a:schemeClr val="bg1">
              <a:lumMod val="95000"/>
            </a:schemeClr>
          </a:solidFill>
          <a:ln>
            <a:noFill/>
          </a:ln>
        </p:spPr>
        <p:txBody>
          <a:bodyPr lIns="139295" tIns="69648" rIns="139295" bIns="69648"/>
          <a:lstStyle/>
          <a:p>
            <a:pPr>
              <a:lnSpc>
                <a:spcPct val="120000"/>
              </a:lnSpc>
              <a:defRPr/>
            </a:pPr>
            <a:endParaRPr lang="zh-CN" altLang="en-US" sz="1515">
              <a:solidFill>
                <a:srgbClr val="0070C0"/>
              </a:solidFill>
              <a:latin typeface="微软雅黑" panose="020B0503020204020204" charset="-122"/>
              <a:ea typeface="微软雅黑" panose="020B0503020204020204" charset="-122"/>
              <a:cs typeface="+mn-ea"/>
              <a:sym typeface="Arial" panose="020B0604020202020204" pitchFamily="34" charset="0"/>
            </a:endParaRPr>
          </a:p>
        </p:txBody>
      </p:sp>
      <p:sp>
        <p:nvSpPr>
          <p:cNvPr id="20" name="矩形 19"/>
          <p:cNvSpPr/>
          <p:nvPr/>
        </p:nvSpPr>
        <p:spPr>
          <a:xfrm>
            <a:off x="5874730" y="5653183"/>
            <a:ext cx="1330507" cy="218283"/>
          </a:xfrm>
          <a:prstGeom prst="rect">
            <a:avLst/>
          </a:prstGeom>
          <a:noFill/>
          <a:ln>
            <a:noFill/>
          </a:ln>
          <a:extLst>
            <a:ext uri="{909E8E84-426E-40DD-AFC4-6F175D3DCCD1}">
              <a14:hiddenFill xmlns:a14="http://schemas.microsoft.com/office/drawing/2010/main">
                <a:solidFill>
                  <a:srgbClr val="3264D6"/>
                </a:solidFill>
              </a14:hiddenFill>
            </a:ext>
          </a:extLst>
        </p:spPr>
        <p:txBody>
          <a:bodyPr lIns="139295" tIns="69648" rIns="139295" bIns="69648" anchor="ctr" anchorCtr="0">
            <a:noAutofit/>
          </a:bodyPr>
          <a:lstStyle/>
          <a:p>
            <a:pPr lvl="0" algn="ctr">
              <a:buClrTx/>
              <a:buSzTx/>
              <a:buFontTx/>
              <a:defRPr/>
            </a:pPr>
            <a:r>
              <a:rPr lang="zh-CN" altLang="en-US" sz="800">
                <a:solidFill>
                  <a:srgbClr val="3264D6"/>
                </a:solidFill>
                <a:latin typeface="微软雅黑" panose="020B0503020204020204" charset="-122"/>
                <a:ea typeface="微软雅黑" panose="020B0503020204020204" charset="-122"/>
                <a:sym typeface="+mn-ea"/>
              </a:rPr>
              <a:t>有线低频振动传感器</a:t>
            </a:r>
          </a:p>
        </p:txBody>
      </p:sp>
      <p:sp>
        <p:nvSpPr>
          <p:cNvPr id="21" name="矩形 20"/>
          <p:cNvSpPr/>
          <p:nvPr/>
        </p:nvSpPr>
        <p:spPr>
          <a:xfrm>
            <a:off x="5437045" y="4970852"/>
            <a:ext cx="316432" cy="907681"/>
          </a:xfrm>
          <a:prstGeom prst="rect">
            <a:avLst/>
          </a:prstGeom>
          <a:noFill/>
          <a:ln>
            <a:solidFill>
              <a:srgbClr val="3264D6"/>
            </a:solidFill>
          </a:ln>
        </p:spPr>
        <p:txBody>
          <a:bodyPr lIns="139295" tIns="69648" rIns="139295" bIns="69648" anchor="ctr" anchorCtr="0"/>
          <a:lstStyle/>
          <a:p>
            <a:pPr algn="ctr" fontAlgn="auto">
              <a:lnSpc>
                <a:spcPct val="100000"/>
              </a:lnSpc>
              <a:defRPr/>
            </a:pPr>
            <a:r>
              <a:rPr lang="zh-CN" altLang="en-US" sz="800" b="1" dirty="0">
                <a:solidFill>
                  <a:srgbClr val="3264D6"/>
                </a:solidFill>
                <a:latin typeface="微软雅黑" panose="020B0503020204020204" charset="-122"/>
                <a:ea typeface="微软雅黑" panose="020B0503020204020204" charset="-122"/>
                <a:sym typeface="+mn-ea"/>
              </a:rPr>
              <a:t>低速设备监测</a:t>
            </a:r>
          </a:p>
        </p:txBody>
      </p:sp>
      <p:sp>
        <p:nvSpPr>
          <p:cNvPr id="22" name="矩形 21"/>
          <p:cNvSpPr/>
          <p:nvPr/>
        </p:nvSpPr>
        <p:spPr>
          <a:xfrm>
            <a:off x="7320407" y="4972423"/>
            <a:ext cx="1335443" cy="908101"/>
          </a:xfrm>
          <a:prstGeom prst="rect">
            <a:avLst/>
          </a:prstGeom>
          <a:solidFill>
            <a:schemeClr val="bg1">
              <a:lumMod val="95000"/>
            </a:schemeClr>
          </a:solidFill>
          <a:ln>
            <a:noFill/>
          </a:ln>
        </p:spPr>
        <p:txBody>
          <a:bodyPr lIns="139295" tIns="69648" rIns="139295" bIns="69648"/>
          <a:lstStyle/>
          <a:p>
            <a:pPr>
              <a:lnSpc>
                <a:spcPct val="120000"/>
              </a:lnSpc>
              <a:defRPr/>
            </a:pPr>
            <a:endParaRPr lang="zh-CN" altLang="en-US" sz="1515">
              <a:solidFill>
                <a:srgbClr val="0070C0"/>
              </a:solidFill>
              <a:latin typeface="微软雅黑" panose="020B0503020204020204" charset="-122"/>
              <a:ea typeface="微软雅黑" panose="020B0503020204020204" charset="-122"/>
              <a:cs typeface="+mn-ea"/>
              <a:sym typeface="Arial" panose="020B0604020202020204" pitchFamily="34" charset="0"/>
            </a:endParaRPr>
          </a:p>
        </p:txBody>
      </p:sp>
      <p:sp>
        <p:nvSpPr>
          <p:cNvPr id="23" name="矩形 22"/>
          <p:cNvSpPr/>
          <p:nvPr/>
        </p:nvSpPr>
        <p:spPr>
          <a:xfrm>
            <a:off x="7282326" y="5672601"/>
            <a:ext cx="1411605" cy="207645"/>
          </a:xfrm>
          <a:prstGeom prst="rect">
            <a:avLst/>
          </a:prstGeom>
          <a:noFill/>
          <a:ln>
            <a:noFill/>
          </a:ln>
          <a:extLst>
            <a:ext uri="{909E8E84-426E-40DD-AFC4-6F175D3DCCD1}">
              <a14:hiddenFill xmlns:a14="http://schemas.microsoft.com/office/drawing/2010/main">
                <a:solidFill>
                  <a:srgbClr val="3264D6"/>
                </a:solidFill>
              </a14:hiddenFill>
            </a:ext>
          </a:extLst>
        </p:spPr>
        <p:txBody>
          <a:bodyPr lIns="139295" tIns="69648" rIns="139295" bIns="69648" anchor="ctr" anchorCtr="0">
            <a:noAutofit/>
          </a:bodyPr>
          <a:lstStyle/>
          <a:p>
            <a:pPr lvl="0" algn="ctr">
              <a:buClrTx/>
              <a:buSzTx/>
              <a:buFontTx/>
              <a:defRPr/>
            </a:pPr>
            <a:r>
              <a:rPr lang="zh-CN" altLang="en-US" sz="800">
                <a:solidFill>
                  <a:srgbClr val="3264D6"/>
                </a:solidFill>
                <a:latin typeface="微软雅黑" panose="020B0503020204020204" charset="-122"/>
                <a:ea typeface="微软雅黑" panose="020B0503020204020204" charset="-122"/>
                <a:sym typeface="+mn-ea"/>
              </a:rPr>
              <a:t>有线低频振动温度传感器</a:t>
            </a:r>
          </a:p>
        </p:txBody>
      </p:sp>
      <p:sp>
        <p:nvSpPr>
          <p:cNvPr id="24" name="文本框 23"/>
          <p:cNvSpPr txBox="1"/>
          <p:nvPr/>
        </p:nvSpPr>
        <p:spPr>
          <a:xfrm>
            <a:off x="8679743" y="3541223"/>
            <a:ext cx="4161155" cy="1196975"/>
          </a:xfrm>
          <a:prstGeom prst="rect">
            <a:avLst/>
          </a:prstGeom>
          <a:noFill/>
        </p:spPr>
        <p:txBody>
          <a:bodyPr wrap="square" rtlCol="0" anchor="t">
            <a:spAutoFit/>
          </a:bodyPr>
          <a:lstStyle/>
          <a:p>
            <a:pPr marL="171450" indent="-171450">
              <a:lnSpc>
                <a:spcPct val="120000"/>
              </a:lnSpc>
              <a:spcBef>
                <a:spcPts val="0"/>
              </a:spcBef>
              <a:spcAft>
                <a:spcPts val="0"/>
              </a:spcAft>
              <a:buFont typeface="Arial" panose="020B0604020202020204" pitchFamily="34" charset="0"/>
              <a:buChar char="•"/>
            </a:pP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频率响应范围</a:t>
            </a:r>
            <a:r>
              <a:rPr 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1Hz-15KHz</a:t>
            </a:r>
            <a:endParaRPr lang="en-US"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marL="171450" indent="-171450">
              <a:lnSpc>
                <a:spcPct val="120000"/>
              </a:lnSpc>
              <a:spcBef>
                <a:spcPts val="0"/>
              </a:spcBef>
              <a:spcAft>
                <a:spcPts val="0"/>
              </a:spcAft>
              <a:buFont typeface="Arial" panose="020B0604020202020204" pitchFamily="34" charset="0"/>
              <a:buChar char="•"/>
            </a:pP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灵敏度</a:t>
            </a:r>
            <a:r>
              <a:rPr 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100mV/g</a:t>
            </a:r>
            <a:endParaRPr lang="en-US"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marL="171450" indent="-171450">
              <a:lnSpc>
                <a:spcPct val="120000"/>
              </a:lnSpc>
              <a:spcBef>
                <a:spcPts val="0"/>
              </a:spcBef>
              <a:spcAft>
                <a:spcPts val="0"/>
              </a:spcAft>
              <a:buFont typeface="Arial" panose="020B0604020202020204" pitchFamily="34" charset="0"/>
              <a:buChar char="•"/>
            </a:pP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测振范围</a:t>
            </a:r>
            <a:r>
              <a:rPr 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±50g</a:t>
            </a:r>
            <a:endParaRPr lang="en-US"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marL="171450" indent="-171450">
              <a:lnSpc>
                <a:spcPct val="120000"/>
              </a:lnSpc>
              <a:spcBef>
                <a:spcPts val="0"/>
              </a:spcBef>
              <a:spcAft>
                <a:spcPts val="0"/>
              </a:spcAft>
              <a:buFont typeface="Arial" panose="020B0604020202020204" pitchFamily="34" charset="0"/>
              <a:buChar char="•"/>
            </a:pP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测温范围</a:t>
            </a:r>
            <a:r>
              <a:rPr 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-40~125℃</a:t>
            </a: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（振温一体传感器）</a:t>
            </a:r>
            <a:endParaRPr 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nSpc>
                <a:spcPct val="120000"/>
              </a:lnSpc>
              <a:spcBef>
                <a:spcPts val="0"/>
              </a:spcBef>
              <a:spcAft>
                <a:spcPts val="0"/>
              </a:spcAft>
              <a:buFont typeface="Arial" panose="020B0604020202020204" pitchFamily="34" charset="0"/>
              <a:buChar char="•"/>
            </a:pP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常用于转速</a:t>
            </a:r>
            <a:r>
              <a:rPr lang="en-US" altLang="zh-CN"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600-3000RPM</a:t>
            </a: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场景</a:t>
            </a:r>
          </a:p>
        </p:txBody>
      </p:sp>
      <p:sp>
        <p:nvSpPr>
          <p:cNvPr id="25" name="文本框 24"/>
          <p:cNvSpPr txBox="1"/>
          <p:nvPr/>
        </p:nvSpPr>
        <p:spPr>
          <a:xfrm>
            <a:off x="8730298" y="4852244"/>
            <a:ext cx="4161155" cy="1196975"/>
          </a:xfrm>
          <a:prstGeom prst="rect">
            <a:avLst/>
          </a:prstGeom>
          <a:noFill/>
        </p:spPr>
        <p:txBody>
          <a:bodyPr wrap="square" rtlCol="0" anchor="t" anchorCtr="0">
            <a:spAutoFit/>
          </a:bodyPr>
          <a:lstStyle/>
          <a:p>
            <a:pPr marL="171450" lvl="0" indent="-171450" algn="l">
              <a:lnSpc>
                <a:spcPct val="120000"/>
              </a:lnSpc>
              <a:spcBef>
                <a:spcPts val="0"/>
              </a:spcBef>
              <a:spcAft>
                <a:spcPts val="0"/>
              </a:spcAft>
              <a:buClrTx/>
              <a:buSzTx/>
              <a:buFont typeface="Arial" panose="020B0604020202020204" pitchFamily="34" charset="0"/>
              <a:buChar char="•"/>
            </a:pP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频率响应范围0.1Hz-6KHz</a:t>
            </a:r>
          </a:p>
          <a:p>
            <a:pPr marL="171450" lvl="0" indent="-171450" algn="l">
              <a:lnSpc>
                <a:spcPct val="120000"/>
              </a:lnSpc>
              <a:spcBef>
                <a:spcPts val="0"/>
              </a:spcBef>
              <a:spcAft>
                <a:spcPts val="0"/>
              </a:spcAft>
              <a:buClrTx/>
              <a:buSzTx/>
              <a:buFont typeface="Arial" panose="020B0604020202020204" pitchFamily="34" charset="0"/>
              <a:buChar char="•"/>
            </a:pP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灵敏度500mV/g</a:t>
            </a:r>
          </a:p>
          <a:p>
            <a:pPr marL="171450" lvl="0" indent="-171450" algn="l">
              <a:lnSpc>
                <a:spcPct val="120000"/>
              </a:lnSpc>
              <a:spcBef>
                <a:spcPts val="0"/>
              </a:spcBef>
              <a:spcAft>
                <a:spcPts val="0"/>
              </a:spcAft>
              <a:buClrTx/>
              <a:buSzTx/>
              <a:buFont typeface="Arial" panose="020B0604020202020204" pitchFamily="34" charset="0"/>
              <a:buChar char="•"/>
            </a:pP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测振范围±10g</a:t>
            </a:r>
          </a:p>
          <a:p>
            <a:pPr marL="171450" lvl="0" indent="-171450" algn="l">
              <a:lnSpc>
                <a:spcPct val="120000"/>
              </a:lnSpc>
              <a:spcBef>
                <a:spcPts val="0"/>
              </a:spcBef>
              <a:spcAft>
                <a:spcPts val="0"/>
              </a:spcAft>
              <a:buClrTx/>
              <a:buSzTx/>
              <a:buFont typeface="Arial" panose="020B0604020202020204" pitchFamily="34" charset="0"/>
              <a:buChar char="•"/>
            </a:pP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测温范围-40~125℃（振温一体传感器）</a:t>
            </a:r>
          </a:p>
          <a:p>
            <a:pPr marL="171450" lvl="0" indent="-171450" algn="l">
              <a:lnSpc>
                <a:spcPct val="120000"/>
              </a:lnSpc>
              <a:spcBef>
                <a:spcPts val="0"/>
              </a:spcBef>
              <a:spcAft>
                <a:spcPts val="0"/>
              </a:spcAft>
              <a:buClrTx/>
              <a:buSzTx/>
              <a:buFont typeface="Arial" panose="020B0604020202020204" pitchFamily="34" charset="0"/>
              <a:buChar char="•"/>
            </a:pP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可用于转速低于600RPM场景</a:t>
            </a:r>
          </a:p>
        </p:txBody>
      </p:sp>
      <p:sp>
        <p:nvSpPr>
          <p:cNvPr id="26" name="文本框 25"/>
          <p:cNvSpPr txBox="1"/>
          <p:nvPr/>
        </p:nvSpPr>
        <p:spPr>
          <a:xfrm>
            <a:off x="961041" y="4676620"/>
            <a:ext cx="4095337" cy="1338828"/>
          </a:xfrm>
          <a:prstGeom prst="rect">
            <a:avLst/>
          </a:prstGeom>
          <a:noFill/>
        </p:spPr>
        <p:txBody>
          <a:bodyPr wrap="square" rtlCol="0" anchor="t">
            <a:spAutoFit/>
          </a:bodyPr>
          <a:lstStyle/>
          <a:p>
            <a:pPr indent="0" algn="l">
              <a:lnSpc>
                <a:spcPct val="150000"/>
              </a:lnSpc>
              <a:buNone/>
            </a:pPr>
            <a:r>
              <a:rPr lang="zh-CN" b="1" dirty="0">
                <a:solidFill>
                  <a:srgbClr val="0B4A8D"/>
                </a:solidFill>
                <a:latin typeface="微软雅黑" panose="020B0503020204020204" charset="-122"/>
                <a:ea typeface="微软雅黑" panose="020B0503020204020204" charset="-122"/>
                <a:cs typeface="微软雅黑" panose="020B0503020204020204" charset="-122"/>
                <a:sym typeface="+mn-ea"/>
              </a:rPr>
              <a:t>采集站</a:t>
            </a:r>
            <a:r>
              <a:rPr lang="zh-CN" altLang="en-US" b="1" dirty="0">
                <a:solidFill>
                  <a:srgbClr val="0B4A8D"/>
                </a:solidFill>
                <a:latin typeface="微软雅黑" panose="020B0503020204020204" charset="-122"/>
                <a:ea typeface="微软雅黑" panose="020B0503020204020204" charset="-122"/>
                <a:cs typeface="微软雅黑" panose="020B0503020204020204" charset="-122"/>
                <a:sym typeface="+mn-ea"/>
              </a:rPr>
              <a:t>：</a:t>
            </a:r>
            <a:r>
              <a:rPr lang="zh-CN" b="1" dirty="0">
                <a:latin typeface="微软雅黑" panose="020B0503020204020204" charset="-122"/>
                <a:ea typeface="微软雅黑" panose="020B0503020204020204" charset="-122"/>
                <a:cs typeface="微软雅黑" panose="020B0503020204020204" charset="-122"/>
                <a:sym typeface="+mn-ea"/>
              </a:rPr>
              <a:t>边缘计算处理引擎</a:t>
            </a:r>
            <a:r>
              <a:rPr lang="zh-CN" altLang="en-US" b="1" dirty="0">
                <a:latin typeface="微软雅黑" panose="020B0503020204020204" charset="-122"/>
                <a:ea typeface="微软雅黑" panose="020B0503020204020204" charset="-122"/>
                <a:cs typeface="微软雅黑" panose="020B0503020204020204" charset="-122"/>
                <a:sym typeface="+mn-ea"/>
              </a:rPr>
              <a:t>，</a:t>
            </a:r>
            <a:r>
              <a:rPr lang="zh-CN" b="1" dirty="0">
                <a:latin typeface="微软雅黑" panose="020B0503020204020204" charset="-122"/>
                <a:ea typeface="微软雅黑" panose="020B0503020204020204" charset="-122"/>
                <a:cs typeface="微软雅黑" panose="020B0503020204020204" charset="-122"/>
                <a:sym typeface="+mn-ea"/>
              </a:rPr>
              <a:t>根据处理规则引擎的配置，进行数据清洗，特征提取，减少</a:t>
            </a:r>
            <a:r>
              <a:rPr lang="en-US" altLang="zh-CN" b="1" dirty="0">
                <a:latin typeface="微软雅黑" panose="020B0503020204020204" charset="-122"/>
                <a:ea typeface="微软雅黑" panose="020B0503020204020204" charset="-122"/>
                <a:cs typeface="微软雅黑" panose="020B0503020204020204" charset="-122"/>
                <a:sym typeface="+mn-ea"/>
              </a:rPr>
              <a:t>&gt;</a:t>
            </a:r>
            <a:r>
              <a:rPr lang="en-US" b="1" dirty="0">
                <a:latin typeface="微软雅黑" panose="020B0503020204020204" charset="-122"/>
                <a:ea typeface="微软雅黑" panose="020B0503020204020204" charset="-122"/>
                <a:cs typeface="微软雅黑" panose="020B0503020204020204" charset="-122"/>
                <a:sym typeface="+mn-ea"/>
              </a:rPr>
              <a:t>40%</a:t>
            </a:r>
            <a:r>
              <a:rPr lang="zh-CN" b="1" dirty="0">
                <a:latin typeface="微软雅黑" panose="020B0503020204020204" charset="-122"/>
                <a:ea typeface="微软雅黑" panose="020B0503020204020204" charset="-122"/>
                <a:cs typeface="微软雅黑" panose="020B0503020204020204" charset="-122"/>
                <a:sym typeface="+mn-ea"/>
              </a:rPr>
              <a:t>数据传输量</a:t>
            </a:r>
            <a:r>
              <a:rPr lang="zh-CN" altLang="en-US" b="1" dirty="0">
                <a:latin typeface="微软雅黑" panose="020B0503020204020204" charset="-122"/>
                <a:ea typeface="微软雅黑" panose="020B0503020204020204" charset="-122"/>
                <a:cs typeface="微软雅黑" panose="020B0503020204020204" charset="-122"/>
                <a:sym typeface="+mn-ea"/>
              </a:rPr>
              <a:t>。</a:t>
            </a:r>
          </a:p>
        </p:txBody>
      </p:sp>
      <p:sp>
        <p:nvSpPr>
          <p:cNvPr id="27" name="文本框 26"/>
          <p:cNvSpPr txBox="1"/>
          <p:nvPr/>
        </p:nvSpPr>
        <p:spPr>
          <a:xfrm>
            <a:off x="5268595" y="3088319"/>
            <a:ext cx="6923405" cy="369332"/>
          </a:xfrm>
          <a:prstGeom prst="rect">
            <a:avLst/>
          </a:prstGeom>
          <a:noFill/>
          <a:ln w="9525">
            <a:noFill/>
          </a:ln>
        </p:spPr>
        <p:txBody>
          <a:bodyPr wrap="square">
            <a:spAutoFit/>
          </a:bodyPr>
          <a:lstStyle/>
          <a:p>
            <a:pPr marL="266700" indent="-266700" algn="l"/>
            <a:r>
              <a:rPr lang="zh-CN" b="1" dirty="0">
                <a:solidFill>
                  <a:srgbClr val="0B4A8D"/>
                </a:solidFill>
                <a:latin typeface="微软雅黑" panose="020B0503020204020204" charset="-122"/>
                <a:ea typeface="微软雅黑" panose="020B0503020204020204" charset="-122"/>
                <a:cs typeface="宋体" panose="02010600030101010101" pitchFamily="2" charset="-122"/>
              </a:rPr>
              <a:t>传感器：</a:t>
            </a:r>
            <a:r>
              <a:rPr lang="zh-CN" b="1" dirty="0">
                <a:latin typeface="微软雅黑" panose="020B0503020204020204" charset="-122"/>
                <a:ea typeface="微软雅黑" panose="020B0503020204020204" charset="-122"/>
                <a:cs typeface="宋体" panose="02010600030101010101" pitchFamily="2" charset="-122"/>
              </a:rPr>
              <a:t>有线传感器采集振动、温度等信号，适用集中采集场景</a:t>
            </a:r>
          </a:p>
        </p:txBody>
      </p:sp>
      <p:pic>
        <p:nvPicPr>
          <p:cNvPr id="28" name="图片 27"/>
          <p:cNvPicPr>
            <a:picLocks noChangeAspect="1"/>
          </p:cNvPicPr>
          <p:nvPr/>
        </p:nvPicPr>
        <p:blipFill rotWithShape="1">
          <a:blip r:embed="rId4"/>
          <a:stretch>
            <a:fillRect/>
          </a:stretch>
        </p:blipFill>
        <p:spPr>
          <a:xfrm>
            <a:off x="962399" y="1324870"/>
            <a:ext cx="1874520" cy="2506980"/>
          </a:xfrm>
          <a:prstGeom prst="rect">
            <a:avLst/>
          </a:prstGeom>
          <a:effectLst>
            <a:reflection blurRad="6350" stA="50000" endA="300" endPos="55000" dir="5400000" sy="-100000" algn="bl" rotWithShape="0"/>
          </a:effectLst>
        </p:spPr>
      </p:pic>
      <p:pic>
        <p:nvPicPr>
          <p:cNvPr id="29" name="图片 28" descr="9"/>
          <p:cNvPicPr>
            <a:picLocks noChangeAspect="1"/>
          </p:cNvPicPr>
          <p:nvPr/>
        </p:nvPicPr>
        <p:blipFill>
          <a:blip r:embed="rId5"/>
          <a:stretch>
            <a:fillRect/>
          </a:stretch>
        </p:blipFill>
        <p:spPr>
          <a:xfrm>
            <a:off x="6373613" y="3743471"/>
            <a:ext cx="332740" cy="587375"/>
          </a:xfrm>
          <a:prstGeom prst="rect">
            <a:avLst/>
          </a:prstGeom>
        </p:spPr>
      </p:pic>
      <p:pic>
        <p:nvPicPr>
          <p:cNvPr id="30" name="图片 29" descr="9"/>
          <p:cNvPicPr>
            <a:picLocks noChangeAspect="1"/>
          </p:cNvPicPr>
          <p:nvPr/>
        </p:nvPicPr>
        <p:blipFill>
          <a:blip r:embed="rId5"/>
          <a:stretch>
            <a:fillRect/>
          </a:stretch>
        </p:blipFill>
        <p:spPr>
          <a:xfrm>
            <a:off x="7821758" y="3726326"/>
            <a:ext cx="332740" cy="587375"/>
          </a:xfrm>
          <a:prstGeom prst="rect">
            <a:avLst/>
          </a:prstGeom>
        </p:spPr>
      </p:pic>
      <p:pic>
        <p:nvPicPr>
          <p:cNvPr id="31" name="图片 30" descr="9"/>
          <p:cNvPicPr>
            <a:picLocks noChangeAspect="1"/>
          </p:cNvPicPr>
          <p:nvPr/>
        </p:nvPicPr>
        <p:blipFill>
          <a:blip r:embed="rId5"/>
          <a:stretch>
            <a:fillRect/>
          </a:stretch>
        </p:blipFill>
        <p:spPr>
          <a:xfrm>
            <a:off x="6373613" y="5039506"/>
            <a:ext cx="332740" cy="587375"/>
          </a:xfrm>
          <a:prstGeom prst="rect">
            <a:avLst/>
          </a:prstGeom>
        </p:spPr>
      </p:pic>
      <p:pic>
        <p:nvPicPr>
          <p:cNvPr id="32" name="图片 31" descr="9"/>
          <p:cNvPicPr>
            <a:picLocks noChangeAspect="1"/>
          </p:cNvPicPr>
          <p:nvPr/>
        </p:nvPicPr>
        <p:blipFill>
          <a:blip r:embed="rId5"/>
          <a:stretch>
            <a:fillRect/>
          </a:stretch>
        </p:blipFill>
        <p:spPr>
          <a:xfrm>
            <a:off x="7821758" y="5039506"/>
            <a:ext cx="332740" cy="587375"/>
          </a:xfrm>
          <a:prstGeom prst="rect">
            <a:avLst/>
          </a:prstGeom>
        </p:spPr>
      </p:pic>
      <p:sp>
        <p:nvSpPr>
          <p:cNvPr id="8" name="矩形 7"/>
          <p:cNvSpPr/>
          <p:nvPr/>
        </p:nvSpPr>
        <p:spPr>
          <a:xfrm>
            <a:off x="5392101" y="1288299"/>
            <a:ext cx="2016680" cy="455295"/>
          </a:xfrm>
          <a:prstGeom prst="rect">
            <a:avLst/>
          </a:prstGeom>
          <a:solidFill>
            <a:srgbClr val="0B4A8D"/>
          </a:solidFill>
          <a:ln>
            <a:noFill/>
          </a:ln>
        </p:spPr>
        <p:txBody>
          <a:bodyPr lIns="139295" tIns="69648" rIns="139295" bIns="69648" anchor="ctr" anchorCtr="0"/>
          <a:lstStyle/>
          <a:p>
            <a:pPr algn="ctr" fontAlgn="auto">
              <a:lnSpc>
                <a:spcPct val="100000"/>
              </a:lnSpc>
              <a:defRPr/>
            </a:pPr>
            <a:r>
              <a:rPr lang="zh-CN" altLang="en-US" b="1" dirty="0">
                <a:solidFill>
                  <a:schemeClr val="bg1"/>
                </a:solidFill>
                <a:latin typeface="微软雅黑" panose="020B0503020204020204" charset="-122"/>
                <a:ea typeface="微软雅黑" panose="020B0503020204020204" charset="-122"/>
                <a:sym typeface="+mn-ea"/>
              </a:rPr>
              <a:t>有线振动采集站</a:t>
            </a:r>
            <a:endParaRPr lang="zh-CN" altLang="en-US" b="1" dirty="0">
              <a:solidFill>
                <a:schemeClr val="bg1"/>
              </a:solidFill>
              <a:latin typeface="微软雅黑" panose="020B0503020204020204" charset="-122"/>
              <a:ea typeface="微软雅黑" panose="020B0503020204020204" charset="-122"/>
              <a:cs typeface="+mn-ea"/>
              <a:sym typeface="+mn-ea"/>
            </a:endParaRPr>
          </a:p>
        </p:txBody>
      </p:sp>
      <p:sp>
        <p:nvSpPr>
          <p:cNvPr id="33" name="文本框 32"/>
          <p:cNvSpPr txBox="1"/>
          <p:nvPr/>
        </p:nvSpPr>
        <p:spPr>
          <a:xfrm>
            <a:off x="962399" y="390604"/>
            <a:ext cx="6722576"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设备智能监测系统（</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2/14</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）硬件 </a:t>
            </a:r>
          </a:p>
        </p:txBody>
      </p:sp>
      <p:pic>
        <p:nvPicPr>
          <p:cNvPr id="2" name="图片 1">
            <a:extLst>
              <a:ext uri="{FF2B5EF4-FFF2-40B4-BE49-F238E27FC236}">
                <a16:creationId xmlns:a16="http://schemas.microsoft.com/office/drawing/2014/main" id="{C772189F-0B39-AF83-D11C-73A708C55770}"/>
              </a:ext>
            </a:extLst>
          </p:cNvPr>
          <p:cNvPicPr>
            <a:picLocks noChangeAspect="1"/>
          </p:cNvPicPr>
          <p:nvPr/>
        </p:nvPicPr>
        <p:blipFill>
          <a:blip r:embed="rId6"/>
          <a:stretch>
            <a:fillRect/>
          </a:stretch>
        </p:blipFill>
        <p:spPr>
          <a:xfrm>
            <a:off x="10945930" y="636"/>
            <a:ext cx="1180756" cy="93009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1"/>
          <p:cNvPicPr>
            <a:picLocks noChangeAspect="1"/>
          </p:cNvPicPr>
          <p:nvPr/>
        </p:nvPicPr>
        <p:blipFill>
          <a:blip r:embed="rId2"/>
          <a:stretch>
            <a:fillRect/>
          </a:stretch>
        </p:blipFill>
        <p:spPr>
          <a:xfrm>
            <a:off x="273826" y="743928"/>
            <a:ext cx="5124468" cy="5124468"/>
          </a:xfrm>
          <a:prstGeom prst="rect">
            <a:avLst/>
          </a:prstGeom>
        </p:spPr>
      </p:pic>
      <p:pic>
        <p:nvPicPr>
          <p:cNvPr id="5" name="图片 4"/>
          <p:cNvPicPr>
            <a:picLocks noChangeAspect="1"/>
          </p:cNvPicPr>
          <p:nvPr/>
        </p:nvPicPr>
        <p:blipFill>
          <a:blip r:embed="rId3"/>
          <a:stretch>
            <a:fillRect/>
          </a:stretch>
        </p:blipFill>
        <p:spPr>
          <a:xfrm>
            <a:off x="0" y="418905"/>
            <a:ext cx="962400" cy="466618"/>
          </a:xfrm>
          <a:prstGeom prst="rect">
            <a:avLst/>
          </a:prstGeom>
        </p:spPr>
      </p:pic>
      <p:sp>
        <p:nvSpPr>
          <p:cNvPr id="7" name="文本框 6"/>
          <p:cNvSpPr txBox="1"/>
          <p:nvPr/>
        </p:nvSpPr>
        <p:spPr>
          <a:xfrm>
            <a:off x="4661549" y="1995798"/>
            <a:ext cx="6376035" cy="1383665"/>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最大接入</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60</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个无线节点</a:t>
            </a:r>
          </a:p>
          <a:p>
            <a:pPr marL="285750" indent="-285750">
              <a:lnSpc>
                <a:spcPct val="150000"/>
              </a:lnSpc>
              <a:buFont typeface="Arial" panose="020B0604020202020204" pitchFamily="34" charset="0"/>
              <a:buChar char="•"/>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本地无线节点采用</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ZigBee</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通信</a:t>
            </a:r>
          </a:p>
          <a:p>
            <a:pPr marL="285750" indent="-285750">
              <a:lnSpc>
                <a:spcPct val="150000"/>
              </a:lnSpc>
              <a:buFont typeface="Arial" panose="020B0604020202020204" pitchFamily="34" charset="0"/>
              <a:buChar char="•"/>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通信距离</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150</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米</a:t>
            </a:r>
          </a:p>
          <a:p>
            <a:pPr marL="285750" indent="-285750">
              <a:lnSpc>
                <a:spcPct val="150000"/>
              </a:lnSpc>
              <a:buFont typeface="Arial" panose="020B0604020202020204" pitchFamily="34" charset="0"/>
              <a:buChar char="•"/>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通信方式</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5G/4G/</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千兆以太网断网保存</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30</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天历史数据</a:t>
            </a:r>
          </a:p>
        </p:txBody>
      </p:sp>
      <p:sp>
        <p:nvSpPr>
          <p:cNvPr id="8" name="矩形 7"/>
          <p:cNvSpPr/>
          <p:nvPr/>
        </p:nvSpPr>
        <p:spPr>
          <a:xfrm>
            <a:off x="4661549" y="1429635"/>
            <a:ext cx="1558617" cy="455295"/>
          </a:xfrm>
          <a:prstGeom prst="rect">
            <a:avLst/>
          </a:prstGeom>
          <a:solidFill>
            <a:srgbClr val="0B4A8D"/>
          </a:solidFill>
          <a:ln>
            <a:noFill/>
          </a:ln>
        </p:spPr>
        <p:txBody>
          <a:bodyPr lIns="139295" tIns="69648" rIns="139295" bIns="69648" anchor="ctr" anchorCtr="0"/>
          <a:lstStyle/>
          <a:p>
            <a:pPr algn="ctr" fontAlgn="auto">
              <a:lnSpc>
                <a:spcPct val="100000"/>
              </a:lnSpc>
              <a:defRPr/>
            </a:pPr>
            <a:r>
              <a:rPr lang="zh-CN" altLang="en-US" b="1" dirty="0">
                <a:solidFill>
                  <a:schemeClr val="bg1"/>
                </a:solidFill>
                <a:latin typeface="微软雅黑" panose="020B0503020204020204" charset="-122"/>
                <a:ea typeface="微软雅黑" panose="020B0503020204020204" charset="-122"/>
                <a:sym typeface="+mn-ea"/>
              </a:rPr>
              <a:t>无线采集站</a:t>
            </a:r>
            <a:endParaRPr lang="zh-CN" altLang="en-US" b="1" dirty="0">
              <a:solidFill>
                <a:schemeClr val="bg1"/>
              </a:solidFill>
              <a:latin typeface="微软雅黑" panose="020B0503020204020204" charset="-122"/>
              <a:ea typeface="微软雅黑" panose="020B0503020204020204" charset="-122"/>
              <a:cs typeface="+mn-ea"/>
              <a:sym typeface="+mn-ea"/>
            </a:endParaRPr>
          </a:p>
        </p:txBody>
      </p:sp>
      <p:sp>
        <p:nvSpPr>
          <p:cNvPr id="11" name="矩形 10"/>
          <p:cNvSpPr/>
          <p:nvPr/>
        </p:nvSpPr>
        <p:spPr>
          <a:xfrm>
            <a:off x="4763936" y="4058821"/>
            <a:ext cx="316230" cy="1809575"/>
          </a:xfrm>
          <a:prstGeom prst="rect">
            <a:avLst/>
          </a:prstGeom>
          <a:noFill/>
          <a:ln>
            <a:solidFill>
              <a:srgbClr val="3264D6"/>
            </a:solidFill>
          </a:ln>
        </p:spPr>
        <p:txBody>
          <a:bodyPr lIns="139295" tIns="69648" rIns="139295" bIns="69648" anchor="ctr" anchorCtr="0"/>
          <a:lstStyle/>
          <a:p>
            <a:pPr algn="ctr" fontAlgn="auto">
              <a:lnSpc>
                <a:spcPct val="100000"/>
              </a:lnSpc>
              <a:defRPr/>
            </a:pPr>
            <a:r>
              <a:rPr lang="zh-CN" altLang="en-US" sz="1200" b="1">
                <a:solidFill>
                  <a:srgbClr val="3264D6"/>
                </a:solidFill>
                <a:latin typeface="微软雅黑" panose="020B0503020204020204" charset="-122"/>
                <a:ea typeface="微软雅黑" panose="020B0503020204020204" charset="-122"/>
                <a:sym typeface="+mn-ea"/>
              </a:rPr>
              <a:t>中高速设备监测</a:t>
            </a:r>
          </a:p>
        </p:txBody>
      </p:sp>
      <p:sp>
        <p:nvSpPr>
          <p:cNvPr id="12" name="文本框 11"/>
          <p:cNvSpPr txBox="1"/>
          <p:nvPr/>
        </p:nvSpPr>
        <p:spPr>
          <a:xfrm>
            <a:off x="6891092" y="3966553"/>
            <a:ext cx="3239146" cy="2031325"/>
          </a:xfrm>
          <a:prstGeom prst="rect">
            <a:avLst/>
          </a:prstGeom>
          <a:noFill/>
        </p:spPr>
        <p:txBody>
          <a:bodyPr wrap="square" rtlCol="0" anchor="t">
            <a:spAutoFit/>
          </a:bodyPr>
          <a:lstStyle/>
          <a:p>
            <a:pPr marL="171450" indent="-171450">
              <a:lnSpc>
                <a:spcPct val="150000"/>
              </a:lnSpc>
              <a:buFont typeface="Arial" panose="020B0604020202020204" pitchFamily="34" charset="0"/>
              <a:buChar char="•"/>
            </a:pPr>
            <a:r>
              <a:rPr lang="zh-CN" altLang="fi-FI"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频率响应范围</a:t>
            </a:r>
            <a:r>
              <a:rPr lang="fi-FI" altLang="zh-CN"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Z</a:t>
            </a:r>
            <a:r>
              <a:rPr lang="zh-CN" altLang="fi-FI"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轴</a:t>
            </a:r>
            <a:r>
              <a:rPr lang="fi-FI" altLang="zh-CN"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2Hz-12,000Hz</a:t>
            </a:r>
            <a:r>
              <a:rPr lang="zh-CN" altLang="fi-FI"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a:t>
            </a:r>
            <a:r>
              <a:rPr lang="fi-FI" altLang="zh-CN"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X/Y</a:t>
            </a:r>
            <a:r>
              <a:rPr lang="zh-CN" altLang="fi-FI"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轴</a:t>
            </a:r>
            <a:r>
              <a:rPr lang="fi-FI" altLang="zh-CN"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0.5Hz-1600Hz</a:t>
            </a:r>
          </a:p>
          <a:p>
            <a:pPr marL="171450" lvl="0" indent="-171450">
              <a:lnSpc>
                <a:spcPct val="150000"/>
              </a:lnSpc>
              <a:buFont typeface="Arial" panose="020B0604020202020204" pitchFamily="34" charset="0"/>
              <a:buChar char="•"/>
            </a:pP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测振范围</a:t>
            </a:r>
            <a:r>
              <a:rPr lang="en-US" altLang="zh-CN"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Z</a:t>
            </a: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轴</a:t>
            </a:r>
            <a:r>
              <a:rPr lang="en-US" altLang="zh-CN"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±50g</a:t>
            </a: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X/Y</a:t>
            </a: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轴</a:t>
            </a:r>
            <a:r>
              <a:rPr lang="en-US" altLang="zh-CN"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±16g</a:t>
            </a:r>
            <a:endPar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171450" lvl="0" indent="-171450" algn="l">
              <a:lnSpc>
                <a:spcPct val="150000"/>
              </a:lnSpc>
              <a:spcBef>
                <a:spcPts val="0"/>
              </a:spcBef>
              <a:spcAft>
                <a:spcPts val="0"/>
              </a:spcAft>
              <a:buClrTx/>
              <a:buSzTx/>
              <a:buFont typeface="Arial" panose="020B0604020202020204" pitchFamily="34" charset="0"/>
              <a:buChar char="•"/>
            </a:pP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测温范围-40~125℃</a:t>
            </a:r>
          </a:p>
          <a:p>
            <a:pPr marL="171450" lvl="0" indent="-171450" algn="l">
              <a:lnSpc>
                <a:spcPct val="150000"/>
              </a:lnSpc>
              <a:spcBef>
                <a:spcPts val="0"/>
              </a:spcBef>
              <a:spcAft>
                <a:spcPts val="0"/>
              </a:spcAft>
              <a:buClrTx/>
              <a:buSzTx/>
              <a:buFont typeface="Arial" panose="020B0604020202020204" pitchFamily="34" charset="0"/>
              <a:buChar char="•"/>
            </a:pP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本地通信距离150米</a:t>
            </a:r>
          </a:p>
          <a:p>
            <a:pPr marL="171450" lvl="0" indent="-171450" algn="l">
              <a:lnSpc>
                <a:spcPct val="150000"/>
              </a:lnSpc>
              <a:spcBef>
                <a:spcPts val="0"/>
              </a:spcBef>
              <a:spcAft>
                <a:spcPts val="0"/>
              </a:spcAft>
              <a:buClrTx/>
              <a:buSzTx/>
              <a:buFont typeface="Arial" panose="020B0604020202020204" pitchFamily="34" charset="0"/>
              <a:buChar char="•"/>
            </a:pP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电源3.6V/8Ah锂电池，可用2年</a:t>
            </a:r>
          </a:p>
        </p:txBody>
      </p:sp>
      <p:sp>
        <p:nvSpPr>
          <p:cNvPr id="13" name="文本框 12"/>
          <p:cNvSpPr txBox="1"/>
          <p:nvPr/>
        </p:nvSpPr>
        <p:spPr>
          <a:xfrm>
            <a:off x="4661549" y="3518280"/>
            <a:ext cx="6673215" cy="368300"/>
          </a:xfrm>
          <a:prstGeom prst="rect">
            <a:avLst/>
          </a:prstGeom>
          <a:noFill/>
        </p:spPr>
        <p:txBody>
          <a:bodyPr wrap="square" rtlCol="0" anchor="t">
            <a:spAutoFit/>
          </a:bodyPr>
          <a:lstStyle/>
          <a:p>
            <a:pPr indent="0" algn="l">
              <a:buNone/>
            </a:pPr>
            <a:r>
              <a:rPr lang="zh-CN" b="1">
                <a:latin typeface="微软雅黑" panose="020B0503020204020204" charset="-122"/>
                <a:ea typeface="微软雅黑" panose="020B0503020204020204" charset="-122"/>
                <a:cs typeface="宋体" panose="02010600030101010101" pitchFamily="2" charset="-122"/>
                <a:sym typeface="+mn-ea"/>
              </a:rPr>
              <a:t>传感器：无线传感器采集振动、温度等信号，适用分散采集场景</a:t>
            </a:r>
            <a:endParaRPr lang="zh-CN" altLang="en-US" b="1">
              <a:latin typeface="微软雅黑" panose="020B0503020204020204" charset="-122"/>
              <a:ea typeface="微软雅黑" panose="020B0503020204020204" charset="-122"/>
              <a:cs typeface="宋体" panose="02010600030101010101" pitchFamily="2" charset="-122"/>
              <a:sym typeface="+mn-ea"/>
            </a:endParaRPr>
          </a:p>
        </p:txBody>
      </p:sp>
      <p:grpSp>
        <p:nvGrpSpPr>
          <p:cNvPr id="25" name="组 24"/>
          <p:cNvGrpSpPr/>
          <p:nvPr/>
        </p:nvGrpSpPr>
        <p:grpSpPr>
          <a:xfrm>
            <a:off x="5198821" y="4058822"/>
            <a:ext cx="1651593" cy="1846790"/>
            <a:chOff x="5176243" y="4058822"/>
            <a:chExt cx="1651593" cy="1846790"/>
          </a:xfrm>
        </p:grpSpPr>
        <p:sp>
          <p:nvSpPr>
            <p:cNvPr id="9" name="矩形 8"/>
            <p:cNvSpPr/>
            <p:nvPr/>
          </p:nvSpPr>
          <p:spPr>
            <a:xfrm>
              <a:off x="5301319" y="4058822"/>
              <a:ext cx="1401441" cy="1846790"/>
            </a:xfrm>
            <a:prstGeom prst="rect">
              <a:avLst/>
            </a:prstGeom>
            <a:solidFill>
              <a:schemeClr val="bg1">
                <a:lumMod val="95000"/>
              </a:schemeClr>
            </a:solidFill>
            <a:ln>
              <a:noFill/>
            </a:ln>
          </p:spPr>
          <p:txBody>
            <a:bodyPr lIns="139295" tIns="69648" rIns="139295" bIns="69648"/>
            <a:lstStyle/>
            <a:p>
              <a:pPr>
                <a:lnSpc>
                  <a:spcPct val="120000"/>
                </a:lnSpc>
                <a:defRPr/>
              </a:pPr>
              <a:endParaRPr lang="zh-CN" altLang="en-US" sz="1515">
                <a:solidFill>
                  <a:srgbClr val="0070C0"/>
                </a:solidFill>
                <a:latin typeface="+mn-ea"/>
                <a:cs typeface="+mn-ea"/>
                <a:sym typeface="Arial" panose="020B0604020202020204" pitchFamily="34" charset="0"/>
              </a:endParaRPr>
            </a:p>
          </p:txBody>
        </p:sp>
        <p:sp>
          <p:nvSpPr>
            <p:cNvPr id="10" name="矩形 9"/>
            <p:cNvSpPr/>
            <p:nvPr/>
          </p:nvSpPr>
          <p:spPr>
            <a:xfrm>
              <a:off x="5176243" y="5350979"/>
              <a:ext cx="1651593" cy="229282"/>
            </a:xfrm>
            <a:prstGeom prst="rect">
              <a:avLst/>
            </a:prstGeom>
            <a:noFill/>
            <a:ln>
              <a:noFill/>
            </a:ln>
            <a:extLst>
              <a:ext uri="{909E8E84-426E-40DD-AFC4-6F175D3DCCD1}">
                <a14:hiddenFill xmlns:a14="http://schemas.microsoft.com/office/drawing/2010/main">
                  <a:solidFill>
                    <a:srgbClr val="3264D6"/>
                  </a:solidFill>
                </a14:hiddenFill>
              </a:ext>
            </a:extLst>
          </p:spPr>
          <p:txBody>
            <a:bodyPr lIns="139295" tIns="69648" rIns="139295" bIns="69648" anchor="ctr" anchorCtr="0"/>
            <a:lstStyle/>
            <a:p>
              <a:pPr algn="ctr" fontAlgn="auto">
                <a:lnSpc>
                  <a:spcPct val="100000"/>
                </a:lnSpc>
                <a:defRPr/>
              </a:pPr>
              <a:r>
                <a:rPr lang="zh-CN" altLang="en-US" sz="1000" b="1" dirty="0">
                  <a:solidFill>
                    <a:srgbClr val="0B4A8D"/>
                  </a:solidFill>
                  <a:latin typeface="微软雅黑" panose="020B0503020204020204" charset="-122"/>
                  <a:ea typeface="微软雅黑" panose="020B0503020204020204" charset="-122"/>
                  <a:sym typeface="+mn-ea"/>
                </a:rPr>
                <a:t>无线频振动温度</a:t>
              </a:r>
              <a:endParaRPr lang="en-US" altLang="zh-CN" sz="1000" b="1" dirty="0">
                <a:solidFill>
                  <a:srgbClr val="0B4A8D"/>
                </a:solidFill>
                <a:latin typeface="微软雅黑" panose="020B0503020204020204" charset="-122"/>
                <a:ea typeface="微软雅黑" panose="020B0503020204020204" charset="-122"/>
                <a:sym typeface="+mn-ea"/>
              </a:endParaRPr>
            </a:p>
            <a:p>
              <a:pPr algn="ctr" fontAlgn="auto">
                <a:lnSpc>
                  <a:spcPct val="100000"/>
                </a:lnSpc>
                <a:defRPr/>
              </a:pPr>
              <a:r>
                <a:rPr lang="zh-CN" altLang="en-US" sz="1000" b="1" dirty="0">
                  <a:solidFill>
                    <a:srgbClr val="0B4A8D"/>
                  </a:solidFill>
                  <a:latin typeface="微软雅黑" panose="020B0503020204020204" charset="-122"/>
                  <a:ea typeface="微软雅黑" panose="020B0503020204020204" charset="-122"/>
                  <a:sym typeface="+mn-ea"/>
                </a:rPr>
                <a:t>传感器</a:t>
              </a:r>
              <a:endParaRPr lang="en-US" altLang="zh-CN" sz="1000" b="1" dirty="0">
                <a:solidFill>
                  <a:srgbClr val="0B4A8D"/>
                </a:solidFill>
                <a:latin typeface="微软雅黑" panose="020B0503020204020204" charset="-122"/>
                <a:ea typeface="微软雅黑" panose="020B0503020204020204" charset="-122"/>
                <a:cs typeface="+mn-ea"/>
                <a:sym typeface="+mn-ea"/>
              </a:endParaRPr>
            </a:p>
          </p:txBody>
        </p:sp>
        <p:grpSp>
          <p:nvGrpSpPr>
            <p:cNvPr id="24" name="组 23"/>
            <p:cNvGrpSpPr/>
            <p:nvPr/>
          </p:nvGrpSpPr>
          <p:grpSpPr>
            <a:xfrm>
              <a:off x="5649248" y="4349453"/>
              <a:ext cx="705582" cy="678901"/>
              <a:chOff x="5497969" y="4524236"/>
              <a:chExt cx="705582" cy="678901"/>
            </a:xfrm>
          </p:grpSpPr>
          <p:pic>
            <p:nvPicPr>
              <p:cNvPr id="19" name="图片 18" descr="XXX这个是手机抠出来的，临时先用可以"/>
              <p:cNvPicPr>
                <a:picLocks noChangeAspect="1"/>
              </p:cNvPicPr>
              <p:nvPr/>
            </p:nvPicPr>
            <p:blipFill>
              <a:blip r:embed="rId4"/>
              <a:stretch>
                <a:fillRect/>
              </a:stretch>
            </p:blipFill>
            <p:spPr>
              <a:xfrm>
                <a:off x="5660484" y="4524236"/>
                <a:ext cx="239906" cy="504230"/>
              </a:xfrm>
              <a:prstGeom prst="rect">
                <a:avLst/>
              </a:prstGeom>
            </p:spPr>
          </p:pic>
          <p:pic>
            <p:nvPicPr>
              <p:cNvPr id="20" name="图片 19" descr="XXX这个是手机抠出来的，临时先用可以"/>
              <p:cNvPicPr>
                <a:picLocks noChangeAspect="1"/>
              </p:cNvPicPr>
              <p:nvPr/>
            </p:nvPicPr>
            <p:blipFill>
              <a:blip r:embed="rId4"/>
              <a:stretch>
                <a:fillRect/>
              </a:stretch>
            </p:blipFill>
            <p:spPr>
              <a:xfrm>
                <a:off x="5963645" y="4524236"/>
                <a:ext cx="239906" cy="504230"/>
              </a:xfrm>
              <a:prstGeom prst="rect">
                <a:avLst/>
              </a:prstGeom>
            </p:spPr>
          </p:pic>
          <p:pic>
            <p:nvPicPr>
              <p:cNvPr id="21" name="图片 20" descr="XXX这个是手机抠出来的，临时先用可以"/>
              <p:cNvPicPr>
                <a:picLocks noChangeAspect="1"/>
              </p:cNvPicPr>
              <p:nvPr/>
            </p:nvPicPr>
            <p:blipFill>
              <a:blip r:embed="rId4"/>
              <a:stretch>
                <a:fillRect/>
              </a:stretch>
            </p:blipFill>
            <p:spPr>
              <a:xfrm>
                <a:off x="5497969" y="4698907"/>
                <a:ext cx="239906" cy="504230"/>
              </a:xfrm>
              <a:prstGeom prst="rect">
                <a:avLst/>
              </a:prstGeom>
            </p:spPr>
          </p:pic>
          <p:pic>
            <p:nvPicPr>
              <p:cNvPr id="22" name="图片 21" descr="XXX这个是手机抠出来的，临时先用可以"/>
              <p:cNvPicPr>
                <a:picLocks noChangeAspect="1"/>
              </p:cNvPicPr>
              <p:nvPr/>
            </p:nvPicPr>
            <p:blipFill>
              <a:blip r:embed="rId4"/>
              <a:stretch>
                <a:fillRect/>
              </a:stretch>
            </p:blipFill>
            <p:spPr>
              <a:xfrm>
                <a:off x="5801131" y="4698907"/>
                <a:ext cx="239906" cy="504230"/>
              </a:xfrm>
              <a:prstGeom prst="rect">
                <a:avLst/>
              </a:prstGeom>
            </p:spPr>
          </p:pic>
        </p:grpSp>
      </p:grpSp>
      <p:sp>
        <p:nvSpPr>
          <p:cNvPr id="23" name="文本框 22"/>
          <p:cNvSpPr txBox="1"/>
          <p:nvPr/>
        </p:nvSpPr>
        <p:spPr>
          <a:xfrm>
            <a:off x="962399" y="390604"/>
            <a:ext cx="6722576"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设备智能监测系统（</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3/14</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）硬件 </a:t>
            </a:r>
          </a:p>
        </p:txBody>
      </p:sp>
      <p:pic>
        <p:nvPicPr>
          <p:cNvPr id="2" name="图片 1">
            <a:extLst>
              <a:ext uri="{FF2B5EF4-FFF2-40B4-BE49-F238E27FC236}">
                <a16:creationId xmlns:a16="http://schemas.microsoft.com/office/drawing/2014/main" id="{F4A33A79-2884-14B0-F268-B9D819C0034F}"/>
              </a:ext>
            </a:extLst>
          </p:cNvPr>
          <p:cNvPicPr>
            <a:picLocks noChangeAspect="1"/>
          </p:cNvPicPr>
          <p:nvPr/>
        </p:nvPicPr>
        <p:blipFill>
          <a:blip r:embed="rId5"/>
          <a:stretch>
            <a:fillRect/>
          </a:stretch>
        </p:blipFill>
        <p:spPr>
          <a:xfrm>
            <a:off x="10945930" y="636"/>
            <a:ext cx="1180756" cy="93009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0" y="418905"/>
            <a:ext cx="962400" cy="466618"/>
          </a:xfrm>
          <a:prstGeom prst="rect">
            <a:avLst/>
          </a:prstGeom>
        </p:spPr>
      </p:pic>
      <p:sp>
        <p:nvSpPr>
          <p:cNvPr id="8" name="矩形 7"/>
          <p:cNvSpPr/>
          <p:nvPr/>
        </p:nvSpPr>
        <p:spPr>
          <a:xfrm>
            <a:off x="6126556" y="1321479"/>
            <a:ext cx="1935896" cy="455295"/>
          </a:xfrm>
          <a:prstGeom prst="rect">
            <a:avLst/>
          </a:prstGeom>
          <a:solidFill>
            <a:srgbClr val="0B4A8D"/>
          </a:solidFill>
          <a:ln>
            <a:noFill/>
          </a:ln>
        </p:spPr>
        <p:txBody>
          <a:bodyPr lIns="139295" tIns="69648" rIns="139295" bIns="69648" anchor="ctr" anchorCtr="0"/>
          <a:lstStyle/>
          <a:p>
            <a:pPr algn="ctr" fontAlgn="auto">
              <a:lnSpc>
                <a:spcPct val="100000"/>
              </a:lnSpc>
              <a:defRPr/>
            </a:pPr>
            <a:r>
              <a:rPr lang="zh-CN" altLang="en-US" b="1" dirty="0">
                <a:solidFill>
                  <a:schemeClr val="bg1"/>
                </a:solidFill>
                <a:latin typeface="微软雅黑" panose="020B0503020204020204" charset="-122"/>
                <a:ea typeface="微软雅黑" panose="020B0503020204020204" charset="-122"/>
                <a:sym typeface="+mn-ea"/>
              </a:rPr>
              <a:t>工况数采网关</a:t>
            </a:r>
            <a:endParaRPr lang="zh-CN" altLang="en-US" b="1" dirty="0">
              <a:solidFill>
                <a:schemeClr val="bg1"/>
              </a:solidFill>
              <a:latin typeface="微软雅黑" panose="020B0503020204020204" charset="-122"/>
              <a:ea typeface="微软雅黑" panose="020B0503020204020204" charset="-122"/>
              <a:cs typeface="+mn-ea"/>
              <a:sym typeface="+mn-ea"/>
            </a:endParaRPr>
          </a:p>
        </p:txBody>
      </p:sp>
      <p:pic>
        <p:nvPicPr>
          <p:cNvPr id="9" name="Picture 1" descr="https://weboffice-sz.docs.dingtalk.com/api/v3/office/copy/U3lUeHlYTC9FS0RrbklKVFZtRmVQY0h6SkFuYUlFT1JqU2gvYVNVeDJIMm1CRlFOMG0yRFFtQWsyaE5ibTQ2Uk5zcjFtU3pDT0w4b0Fjc2FQdTJDVEhOMXFRMXFwZ0MyaU5lb0s0ZlRpbTZLYTVPTUlZKzluR2F4eFFtK1dad2EzMStHYjlqQk91ejFUb1hYcjMyZVp2ODRNaXI2cFhGSmszcDQ3TElwSHgzdEhBM1F5L2tFNFFBcmpKZFRuSTNuVnN6aXl1d0E0U2hhUWdkWE1TMD0=/attach/object/dd5020f6665542990a8c834b9ca6e0d0657a426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35" y="1776774"/>
            <a:ext cx="4668555" cy="3204194"/>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6038066" y="2307985"/>
            <a:ext cx="3646170" cy="307777"/>
          </a:xfrm>
          <a:prstGeom prst="rect">
            <a:avLst/>
          </a:prstGeom>
          <a:noFill/>
          <a:ln w="12700">
            <a:noFill/>
          </a:ln>
        </p:spPr>
        <p:txBody>
          <a:bodyPr wrap="square" rtlCol="0">
            <a:spAutoFit/>
          </a:bodyPr>
          <a:lstStyle/>
          <a:p>
            <a:pPr marL="285750" indent="-285750">
              <a:buFont typeface="Wingdings" panose="05000000000000000000" charset="0"/>
              <a:buChar char=""/>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工业数据采集，传输稳定</a:t>
            </a:r>
          </a:p>
        </p:txBody>
      </p:sp>
      <p:sp>
        <p:nvSpPr>
          <p:cNvPr id="11" name="文本框 10"/>
          <p:cNvSpPr txBox="1"/>
          <p:nvPr/>
        </p:nvSpPr>
        <p:spPr>
          <a:xfrm>
            <a:off x="6038066" y="2690369"/>
            <a:ext cx="5241925" cy="307777"/>
          </a:xfrm>
          <a:prstGeom prst="rect">
            <a:avLst/>
          </a:prstGeom>
          <a:noFill/>
          <a:ln w="12700">
            <a:noFill/>
          </a:ln>
        </p:spPr>
        <p:txBody>
          <a:bodyPr wrap="square" rtlCol="0">
            <a:spAutoFit/>
          </a:bodyPr>
          <a:lstStyle/>
          <a:p>
            <a:pPr marL="285750" indent="-285750">
              <a:buFont typeface="Wingdings" panose="05000000000000000000" charset="0"/>
              <a:buChar char=""/>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远程完成现场设备维护，随时查看设备运行状态</a:t>
            </a:r>
          </a:p>
        </p:txBody>
      </p:sp>
      <p:sp>
        <p:nvSpPr>
          <p:cNvPr id="12" name="文本框 11"/>
          <p:cNvSpPr txBox="1"/>
          <p:nvPr/>
        </p:nvSpPr>
        <p:spPr>
          <a:xfrm>
            <a:off x="6038066" y="3072753"/>
            <a:ext cx="4318000" cy="307777"/>
          </a:xfrm>
          <a:prstGeom prst="rect">
            <a:avLst/>
          </a:prstGeom>
          <a:noFill/>
          <a:ln w="12700">
            <a:noFill/>
          </a:ln>
        </p:spPr>
        <p:txBody>
          <a:bodyPr wrap="square" rtlCol="0">
            <a:spAutoFit/>
          </a:bodyPr>
          <a:lstStyle/>
          <a:p>
            <a:pPr marL="285750" indent="-285750" algn="l">
              <a:buFont typeface="Wingdings" panose="05000000000000000000" charset="0"/>
              <a:buChar char=""/>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支持</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5G/4G</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无线通讯，减少现场布线</a:t>
            </a:r>
          </a:p>
        </p:txBody>
      </p:sp>
      <p:sp>
        <p:nvSpPr>
          <p:cNvPr id="13" name="文本框 12"/>
          <p:cNvSpPr txBox="1"/>
          <p:nvPr/>
        </p:nvSpPr>
        <p:spPr>
          <a:xfrm>
            <a:off x="6038066" y="3455137"/>
            <a:ext cx="5044440" cy="523220"/>
          </a:xfrm>
          <a:prstGeom prst="rect">
            <a:avLst/>
          </a:prstGeom>
          <a:noFill/>
          <a:ln w="12700">
            <a:noFill/>
          </a:ln>
        </p:spPr>
        <p:txBody>
          <a:bodyPr wrap="square" rtlCol="0">
            <a:spAutoFit/>
          </a:bodyPr>
          <a:lstStyle/>
          <a:p>
            <a:pPr marL="285750" indent="-285750" algn="l">
              <a:buFont typeface="Wingdings" panose="05000000000000000000" charset="0"/>
              <a:buChar char=""/>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兼容</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70+</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工业协议，覆盖装备制造、电子信息等重点行业</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90%</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工业设备</a:t>
            </a:r>
          </a:p>
        </p:txBody>
      </p:sp>
      <p:sp>
        <p:nvSpPr>
          <p:cNvPr id="14" name="文本框 13"/>
          <p:cNvSpPr txBox="1"/>
          <p:nvPr/>
        </p:nvSpPr>
        <p:spPr>
          <a:xfrm>
            <a:off x="6038066" y="4052965"/>
            <a:ext cx="4211955" cy="377411"/>
          </a:xfrm>
          <a:prstGeom prst="rect">
            <a:avLst/>
          </a:prstGeom>
          <a:noFill/>
          <a:ln w="12700">
            <a:noFill/>
          </a:ln>
        </p:spPr>
        <p:txBody>
          <a:bodyPr wrap="square" rtlCol="0">
            <a:spAutoFit/>
          </a:bodyPr>
          <a:lstStyle/>
          <a:p>
            <a:pPr marL="285750" indent="-285750">
              <a:lnSpc>
                <a:spcPct val="150000"/>
              </a:lnSpc>
              <a:buFont typeface="Wingdings" panose="05000000000000000000" pitchFamily="2" charset="2"/>
              <a:buChar char="l"/>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内置防火墙，保障数据信息安全</a:t>
            </a:r>
          </a:p>
        </p:txBody>
      </p:sp>
      <p:sp>
        <p:nvSpPr>
          <p:cNvPr id="15" name="文本框 14"/>
          <p:cNvSpPr txBox="1"/>
          <p:nvPr/>
        </p:nvSpPr>
        <p:spPr>
          <a:xfrm>
            <a:off x="1891034" y="5284070"/>
            <a:ext cx="3515995" cy="307777"/>
          </a:xfrm>
          <a:prstGeom prst="rect">
            <a:avLst/>
          </a:prstGeom>
          <a:noFill/>
          <a:ln w="9525">
            <a:noFill/>
          </a:ln>
        </p:spPr>
        <p:txBody>
          <a:bodyPr wrap="square" rtlCol="0">
            <a:spAutoFit/>
          </a:bodyPr>
          <a:lstStyle/>
          <a:p>
            <a:pPr marL="285750" indent="-285750">
              <a:buFont typeface="Wingdings" panose="05000000000000000000" pitchFamily="2" charset="2"/>
              <a:buChar char="n"/>
            </a:pPr>
            <a:r>
              <a:rPr lang="zh-CN" altLang="en-US" sz="1400" b="1">
                <a:solidFill>
                  <a:schemeClr val="tx1"/>
                </a:solidFill>
                <a:latin typeface="微软雅黑" panose="020B0503020204020204" charset="-122"/>
                <a:ea typeface="微软雅黑" panose="020B0503020204020204" charset="-122"/>
                <a:cs typeface="微软雅黑" panose="020B0503020204020204" charset="-122"/>
                <a:sym typeface="+mn-ea"/>
              </a:rPr>
              <a:t>解决设备接口、网络协议不统一</a:t>
            </a:r>
          </a:p>
        </p:txBody>
      </p:sp>
      <p:sp>
        <p:nvSpPr>
          <p:cNvPr id="16" name="文本框 15"/>
          <p:cNvSpPr txBox="1"/>
          <p:nvPr/>
        </p:nvSpPr>
        <p:spPr>
          <a:xfrm>
            <a:off x="5040588" y="5284070"/>
            <a:ext cx="3516630" cy="307777"/>
          </a:xfrm>
          <a:prstGeom prst="rect">
            <a:avLst/>
          </a:prstGeom>
          <a:noFill/>
          <a:ln w="9525">
            <a:noFill/>
          </a:ln>
        </p:spPr>
        <p:txBody>
          <a:bodyPr wrap="square" rtlCol="0">
            <a:spAutoFit/>
          </a:bodyPr>
          <a:lstStyle/>
          <a:p>
            <a:pPr marL="285750" indent="-285750">
              <a:buFont typeface="Wingdings" panose="05000000000000000000" pitchFamily="2" charset="2"/>
              <a:buChar char="n"/>
            </a:pP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sym typeface="+mn-ea"/>
              </a:rPr>
              <a:t>工业数据从采集到数据挖掘应用</a:t>
            </a:r>
          </a:p>
        </p:txBody>
      </p:sp>
      <p:sp>
        <p:nvSpPr>
          <p:cNvPr id="17" name="文本框 16"/>
          <p:cNvSpPr txBox="1"/>
          <p:nvPr/>
        </p:nvSpPr>
        <p:spPr>
          <a:xfrm>
            <a:off x="1891034" y="5751430"/>
            <a:ext cx="3516630" cy="307777"/>
          </a:xfrm>
          <a:prstGeom prst="rect">
            <a:avLst/>
          </a:prstGeom>
          <a:noFill/>
          <a:ln w="9525">
            <a:noFill/>
          </a:ln>
        </p:spPr>
        <p:txBody>
          <a:bodyPr wrap="square" rtlCol="0">
            <a:spAutoFit/>
          </a:bodyPr>
          <a:lstStyle/>
          <a:p>
            <a:pPr marL="285750" indent="-285750">
              <a:buFont typeface="Wingdings" panose="05000000000000000000" pitchFamily="2" charset="2"/>
              <a:buChar char="n"/>
            </a:pPr>
            <a:r>
              <a:rPr lang="zh-CN" altLang="en-US" sz="1400" b="1">
                <a:solidFill>
                  <a:schemeClr val="tx1"/>
                </a:solidFill>
                <a:latin typeface="微软雅黑" panose="020B0503020204020204" charset="-122"/>
                <a:ea typeface="微软雅黑" panose="020B0503020204020204" charset="-122"/>
                <a:cs typeface="微软雅黑" panose="020B0503020204020204" charset="-122"/>
                <a:sym typeface="+mn-ea"/>
              </a:rPr>
              <a:t>设备数据互联互通，高效应用</a:t>
            </a:r>
          </a:p>
        </p:txBody>
      </p:sp>
      <p:sp>
        <p:nvSpPr>
          <p:cNvPr id="18" name="文本框 17"/>
          <p:cNvSpPr txBox="1"/>
          <p:nvPr/>
        </p:nvSpPr>
        <p:spPr>
          <a:xfrm>
            <a:off x="5040588" y="5751430"/>
            <a:ext cx="3516630" cy="307777"/>
          </a:xfrm>
          <a:prstGeom prst="rect">
            <a:avLst/>
          </a:prstGeom>
          <a:noFill/>
          <a:ln w="9525">
            <a:noFill/>
          </a:ln>
        </p:spPr>
        <p:txBody>
          <a:bodyPr wrap="square" rtlCol="0">
            <a:spAutoFit/>
          </a:bodyPr>
          <a:lstStyle/>
          <a:p>
            <a:pPr marL="285750" indent="-285750">
              <a:buFont typeface="Wingdings" panose="05000000000000000000" pitchFamily="2" charset="2"/>
              <a:buChar char="n"/>
            </a:pPr>
            <a:r>
              <a:rPr lang="zh-CN" altLang="en-US" sz="1400" b="1">
                <a:solidFill>
                  <a:schemeClr val="tx1"/>
                </a:solidFill>
                <a:latin typeface="微软雅黑" panose="020B0503020204020204" charset="-122"/>
                <a:ea typeface="微软雅黑" panose="020B0503020204020204" charset="-122"/>
                <a:cs typeface="微软雅黑" panose="020B0503020204020204" charset="-122"/>
                <a:sym typeface="+mn-ea"/>
              </a:rPr>
              <a:t>提高生产效率和制造资源利用率</a:t>
            </a:r>
          </a:p>
        </p:txBody>
      </p:sp>
      <p:sp>
        <p:nvSpPr>
          <p:cNvPr id="19" name="文本框 18"/>
          <p:cNvSpPr txBox="1"/>
          <p:nvPr/>
        </p:nvSpPr>
        <p:spPr>
          <a:xfrm>
            <a:off x="962399" y="5343062"/>
            <a:ext cx="696801" cy="646331"/>
          </a:xfrm>
          <a:prstGeom prst="rect">
            <a:avLst/>
          </a:prstGeom>
          <a:noFill/>
          <a:ln>
            <a:solidFill>
              <a:schemeClr val="accent1">
                <a:lumMod val="50000"/>
              </a:schemeClr>
            </a:solidFill>
          </a:ln>
        </p:spPr>
        <p:txBody>
          <a:bodyPr wrap="square" rtlCol="0" anchor="t">
            <a:spAutoFit/>
          </a:bodyPr>
          <a:lstStyle/>
          <a:p>
            <a:pPr algn="ctr">
              <a:lnSpc>
                <a:spcPct val="100000"/>
              </a:lnSpc>
            </a:pPr>
            <a:r>
              <a:rPr lang="zh-CN" altLang="en-US" b="1" dirty="0">
                <a:solidFill>
                  <a:srgbClr val="3264D6"/>
                </a:solidFill>
                <a:latin typeface="微软雅黑" panose="020B0503020204020204" charset="-122"/>
                <a:ea typeface="微软雅黑" panose="020B0503020204020204" charset="-122"/>
                <a:cs typeface="Open Sans" panose="020B0606030504020204" pitchFamily="34" charset="0"/>
                <a:sym typeface="+mn-ea"/>
              </a:rPr>
              <a:t>产品</a:t>
            </a:r>
            <a:endParaRPr lang="en-US" altLang="zh-CN" b="1" dirty="0">
              <a:solidFill>
                <a:srgbClr val="3264D6"/>
              </a:solidFill>
              <a:latin typeface="微软雅黑" panose="020B0503020204020204" charset="-122"/>
              <a:ea typeface="微软雅黑" panose="020B0503020204020204" charset="-122"/>
              <a:cs typeface="Open Sans" panose="020B0606030504020204" pitchFamily="34" charset="0"/>
              <a:sym typeface="+mn-ea"/>
            </a:endParaRPr>
          </a:p>
          <a:p>
            <a:pPr algn="ctr">
              <a:lnSpc>
                <a:spcPct val="100000"/>
              </a:lnSpc>
            </a:pPr>
            <a:r>
              <a:rPr lang="zh-CN" altLang="en-US" b="1" dirty="0">
                <a:solidFill>
                  <a:srgbClr val="3264D6"/>
                </a:solidFill>
                <a:latin typeface="微软雅黑" panose="020B0503020204020204" charset="-122"/>
                <a:ea typeface="微软雅黑" panose="020B0503020204020204" charset="-122"/>
                <a:cs typeface="Open Sans" panose="020B0606030504020204" pitchFamily="34" charset="0"/>
                <a:sym typeface="+mn-ea"/>
              </a:rPr>
              <a:t>价值</a:t>
            </a:r>
          </a:p>
        </p:txBody>
      </p:sp>
      <p:sp>
        <p:nvSpPr>
          <p:cNvPr id="20" name="文本框 19"/>
          <p:cNvSpPr txBox="1"/>
          <p:nvPr/>
        </p:nvSpPr>
        <p:spPr>
          <a:xfrm>
            <a:off x="962399" y="390604"/>
            <a:ext cx="6722576"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设备智能监测系统（</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4/14</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）硬件 </a:t>
            </a:r>
          </a:p>
        </p:txBody>
      </p:sp>
      <p:pic>
        <p:nvPicPr>
          <p:cNvPr id="2" name="图片 1">
            <a:extLst>
              <a:ext uri="{FF2B5EF4-FFF2-40B4-BE49-F238E27FC236}">
                <a16:creationId xmlns:a16="http://schemas.microsoft.com/office/drawing/2014/main" id="{35655B22-4FE5-F505-7F7D-EA16FF78B1BA}"/>
              </a:ext>
            </a:extLst>
          </p:cNvPr>
          <p:cNvPicPr>
            <a:picLocks noChangeAspect="1"/>
          </p:cNvPicPr>
          <p:nvPr/>
        </p:nvPicPr>
        <p:blipFill>
          <a:blip r:embed="rId4"/>
          <a:stretch>
            <a:fillRect/>
          </a:stretch>
        </p:blipFill>
        <p:spPr>
          <a:xfrm>
            <a:off x="10945930" y="636"/>
            <a:ext cx="1180756" cy="93009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2"/>
          <a:stretch>
            <a:fillRect/>
          </a:stretch>
        </p:blipFill>
        <p:spPr>
          <a:xfrm>
            <a:off x="0" y="418905"/>
            <a:ext cx="962400" cy="466618"/>
          </a:xfrm>
          <a:prstGeom prst="rect">
            <a:avLst/>
          </a:prstGeom>
        </p:spPr>
      </p:pic>
      <p:sp>
        <p:nvSpPr>
          <p:cNvPr id="7" name="文本框 6"/>
          <p:cNvSpPr txBox="1"/>
          <p:nvPr/>
        </p:nvSpPr>
        <p:spPr>
          <a:xfrm>
            <a:off x="962399" y="1312113"/>
            <a:ext cx="10494010" cy="369332"/>
          </a:xfrm>
          <a:prstGeom prst="rect">
            <a:avLst/>
          </a:prstGeom>
          <a:solidFill>
            <a:srgbClr val="0B4A8D"/>
          </a:solidFill>
        </p:spPr>
        <p:txBody>
          <a:bodyPr wrap="square" rtlCol="0">
            <a:spAutoFit/>
          </a:bodyPr>
          <a:lstStyle/>
          <a:p>
            <a:pPr algn="ctr"/>
            <a:r>
              <a:rPr lang="zh-CN" altLang="en-US" b="1">
                <a:solidFill>
                  <a:schemeClr val="bg1"/>
                </a:solidFill>
                <a:latin typeface="微软雅黑" panose="020B0503020204020204" charset="-122"/>
                <a:ea typeface="微软雅黑" panose="020B0503020204020204" charset="-122"/>
                <a:cs typeface="微软雅黑" panose="020B0503020204020204" charset="-122"/>
                <a:sym typeface="+mn-ea"/>
              </a:rPr>
              <a:t>边缘智能</a:t>
            </a:r>
          </a:p>
        </p:txBody>
      </p:sp>
      <p:sp>
        <p:nvSpPr>
          <p:cNvPr id="8" name="任意多边形: 形状 418"/>
          <p:cNvSpPr/>
          <p:nvPr/>
        </p:nvSpPr>
        <p:spPr>
          <a:xfrm>
            <a:off x="1581524" y="2116619"/>
            <a:ext cx="3438525" cy="962025"/>
          </a:xfrm>
          <a:custGeom>
            <a:avLst/>
            <a:gdLst>
              <a:gd name="connsiteX0" fmla="*/ 1476564 w 3477176"/>
              <a:gd name="connsiteY0" fmla="*/ 0 h 1310532"/>
              <a:gd name="connsiteX1" fmla="*/ 2019920 w 3477176"/>
              <a:gd name="connsiteY1" fmla="*/ 288901 h 1310532"/>
              <a:gd name="connsiteX2" fmla="*/ 2060562 w 3477176"/>
              <a:gd name="connsiteY2" fmla="*/ 363779 h 1310532"/>
              <a:gd name="connsiteX3" fmla="*/ 2080614 w 3477176"/>
              <a:gd name="connsiteY3" fmla="*/ 347234 h 1310532"/>
              <a:gd name="connsiteX4" fmla="*/ 2375052 w 3477176"/>
              <a:gd name="connsiteY4" fmla="*/ 257296 h 1310532"/>
              <a:gd name="connsiteX5" fmla="*/ 2890970 w 3477176"/>
              <a:gd name="connsiteY5" fmla="*/ 677782 h 1310532"/>
              <a:gd name="connsiteX6" fmla="*/ 2894112 w 3477176"/>
              <a:gd name="connsiteY6" fmla="*/ 708965 h 1310532"/>
              <a:gd name="connsiteX7" fmla="*/ 2935400 w 3477176"/>
              <a:gd name="connsiteY7" fmla="*/ 674900 h 1310532"/>
              <a:gd name="connsiteX8" fmla="*/ 3129686 w 3477176"/>
              <a:gd name="connsiteY8" fmla="*/ 615554 h 1310532"/>
              <a:gd name="connsiteX9" fmla="*/ 3477176 w 3477176"/>
              <a:gd name="connsiteY9" fmla="*/ 963043 h 1310532"/>
              <a:gd name="connsiteX10" fmla="*/ 3129686 w 3477176"/>
              <a:gd name="connsiteY10" fmla="*/ 1310532 h 1310532"/>
              <a:gd name="connsiteX11" fmla="*/ 3117940 w 3477176"/>
              <a:gd name="connsiteY11" fmla="*/ 1309348 h 1310532"/>
              <a:gd name="connsiteX12" fmla="*/ 3117940 w 3477176"/>
              <a:gd name="connsiteY12" fmla="*/ 1310532 h 1310532"/>
              <a:gd name="connsiteX13" fmla="*/ 2375052 w 3477176"/>
              <a:gd name="connsiteY13" fmla="*/ 1310532 h 1310532"/>
              <a:gd name="connsiteX14" fmla="*/ 1476564 w 3477176"/>
              <a:gd name="connsiteY14" fmla="*/ 1310532 h 1310532"/>
              <a:gd name="connsiteX15" fmla="*/ 752280 w 3477176"/>
              <a:gd name="connsiteY15" fmla="*/ 1310532 h 1310532"/>
              <a:gd name="connsiteX16" fmla="*/ 278224 w 3477176"/>
              <a:gd name="connsiteY16" fmla="*/ 1310532 h 1310532"/>
              <a:gd name="connsiteX17" fmla="*/ 278224 w 3477176"/>
              <a:gd name="connsiteY17" fmla="*/ 1309307 h 1310532"/>
              <a:gd name="connsiteX18" fmla="*/ 266074 w 3477176"/>
              <a:gd name="connsiteY18" fmla="*/ 1310532 h 1310532"/>
              <a:gd name="connsiteX19" fmla="*/ 0 w 3477176"/>
              <a:gd name="connsiteY19" fmla="*/ 1044458 h 1310532"/>
              <a:gd name="connsiteX20" fmla="*/ 266074 w 3477176"/>
              <a:gd name="connsiteY20" fmla="*/ 778384 h 1310532"/>
              <a:gd name="connsiteX21" fmla="*/ 314708 w 3477176"/>
              <a:gd name="connsiteY21" fmla="*/ 783287 h 1310532"/>
              <a:gd name="connsiteX22" fmla="*/ 315552 w 3477176"/>
              <a:gd name="connsiteY22" fmla="*/ 774906 h 1310532"/>
              <a:gd name="connsiteX23" fmla="*/ 752280 w 3477176"/>
              <a:gd name="connsiteY23" fmla="*/ 418962 h 1310532"/>
              <a:gd name="connsiteX24" fmla="*/ 842122 w 3477176"/>
              <a:gd name="connsiteY24" fmla="*/ 428019 h 1310532"/>
              <a:gd name="connsiteX25" fmla="*/ 862220 w 3477176"/>
              <a:gd name="connsiteY25" fmla="*/ 434258 h 1310532"/>
              <a:gd name="connsiteX26" fmla="*/ 872790 w 3477176"/>
              <a:gd name="connsiteY26" fmla="*/ 400207 h 1310532"/>
              <a:gd name="connsiteX27" fmla="*/ 1476564 w 3477176"/>
              <a:gd name="connsiteY27" fmla="*/ 0 h 131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77176" h="1310532">
                <a:moveTo>
                  <a:pt x="1476564" y="0"/>
                </a:moveTo>
                <a:cubicBezTo>
                  <a:pt x="1702746" y="0"/>
                  <a:pt x="1902164" y="114599"/>
                  <a:pt x="2019920" y="288901"/>
                </a:cubicBezTo>
                <a:lnTo>
                  <a:pt x="2060562" y="363779"/>
                </a:lnTo>
                <a:lnTo>
                  <a:pt x="2080614" y="347234"/>
                </a:lnTo>
                <a:cubicBezTo>
                  <a:pt x="2164662" y="290452"/>
                  <a:pt x="2265986" y="257296"/>
                  <a:pt x="2375052" y="257296"/>
                </a:cubicBezTo>
                <a:cubicBezTo>
                  <a:pt x="2629538" y="257296"/>
                  <a:pt x="2841864" y="437811"/>
                  <a:pt x="2890970" y="677782"/>
                </a:cubicBezTo>
                <a:lnTo>
                  <a:pt x="2894112" y="708965"/>
                </a:lnTo>
                <a:lnTo>
                  <a:pt x="2935400" y="674900"/>
                </a:lnTo>
                <a:cubicBezTo>
                  <a:pt x="2990860" y="637432"/>
                  <a:pt x="3057718" y="615554"/>
                  <a:pt x="3129686" y="615554"/>
                </a:cubicBezTo>
                <a:cubicBezTo>
                  <a:pt x="3321600" y="615554"/>
                  <a:pt x="3477176" y="771130"/>
                  <a:pt x="3477176" y="963043"/>
                </a:cubicBezTo>
                <a:cubicBezTo>
                  <a:pt x="3477176" y="1154956"/>
                  <a:pt x="3321600" y="1310532"/>
                  <a:pt x="3129686" y="1310532"/>
                </a:cubicBezTo>
                <a:lnTo>
                  <a:pt x="3117940" y="1309348"/>
                </a:lnTo>
                <a:lnTo>
                  <a:pt x="3117940" y="1310532"/>
                </a:lnTo>
                <a:lnTo>
                  <a:pt x="2375052" y="1310532"/>
                </a:lnTo>
                <a:lnTo>
                  <a:pt x="1476564" y="1310532"/>
                </a:lnTo>
                <a:lnTo>
                  <a:pt x="752280" y="1310532"/>
                </a:lnTo>
                <a:lnTo>
                  <a:pt x="278224" y="1310532"/>
                </a:lnTo>
                <a:lnTo>
                  <a:pt x="278224" y="1309307"/>
                </a:lnTo>
                <a:lnTo>
                  <a:pt x="266074" y="1310532"/>
                </a:lnTo>
                <a:cubicBezTo>
                  <a:pt x="119124" y="1310532"/>
                  <a:pt x="0" y="1191407"/>
                  <a:pt x="0" y="1044458"/>
                </a:cubicBezTo>
                <a:cubicBezTo>
                  <a:pt x="0" y="897509"/>
                  <a:pt x="119124" y="778384"/>
                  <a:pt x="266074" y="778384"/>
                </a:cubicBezTo>
                <a:lnTo>
                  <a:pt x="314708" y="783287"/>
                </a:lnTo>
                <a:lnTo>
                  <a:pt x="315552" y="774906"/>
                </a:lnTo>
                <a:cubicBezTo>
                  <a:pt x="357120" y="571769"/>
                  <a:pt x="536856" y="418962"/>
                  <a:pt x="752280" y="418962"/>
                </a:cubicBezTo>
                <a:cubicBezTo>
                  <a:pt x="783056" y="418962"/>
                  <a:pt x="813102" y="422080"/>
                  <a:pt x="842122" y="428019"/>
                </a:cubicBezTo>
                <a:lnTo>
                  <a:pt x="862220" y="434258"/>
                </a:lnTo>
                <a:lnTo>
                  <a:pt x="872790" y="400207"/>
                </a:lnTo>
                <a:cubicBezTo>
                  <a:pt x="972266" y="165022"/>
                  <a:pt x="1205144" y="0"/>
                  <a:pt x="1476564" y="0"/>
                </a:cubicBezTo>
                <a:close/>
              </a:path>
            </a:pathLst>
          </a:custGeom>
        </p:spPr>
        <p:style>
          <a:lnRef idx="2">
            <a:schemeClr val="accent5"/>
          </a:lnRef>
          <a:fillRef idx="1">
            <a:schemeClr val="lt1"/>
          </a:fillRef>
          <a:effectRef idx="0">
            <a:schemeClr val="accent5"/>
          </a:effectRef>
          <a:fontRef idx="minor">
            <a:schemeClr val="dk1"/>
          </a:fontRef>
        </p:style>
        <p:txBody>
          <a:bodyPr wrap="square" rtlCol="0" anchor="ctr">
            <a:noAutofit/>
          </a:bodyPr>
          <a:lstStyle/>
          <a:p>
            <a:pPr algn="ctr" defTabSz="684530" fontAlgn="auto">
              <a:spcBef>
                <a:spcPts val="0"/>
              </a:spcBef>
              <a:spcAft>
                <a:spcPts val="0"/>
              </a:spcAft>
              <a:defRPr/>
            </a:pPr>
            <a:endParaRPr lang="zh-CN" altLang="en-US" sz="2000" kern="0">
              <a:solidFill>
                <a:schemeClr val="tx1"/>
              </a:solidFill>
              <a:latin typeface="PingFang SC" panose="020B0400000000000000" pitchFamily="34" charset="-122"/>
              <a:ea typeface="PingFang SC" panose="020B0400000000000000" pitchFamily="34" charset="-122"/>
              <a:cs typeface="+mn-ea"/>
              <a:sym typeface="+mn-lt"/>
            </a:endParaRPr>
          </a:p>
        </p:txBody>
      </p:sp>
      <p:sp>
        <p:nvSpPr>
          <p:cNvPr id="9" name="上下箭头 8"/>
          <p:cNvSpPr/>
          <p:nvPr/>
        </p:nvSpPr>
        <p:spPr>
          <a:xfrm>
            <a:off x="2572124" y="3353599"/>
            <a:ext cx="154940" cy="265430"/>
          </a:xfrm>
          <a:prstGeom prst="upDownArrow">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上下箭头 9"/>
          <p:cNvSpPr/>
          <p:nvPr/>
        </p:nvSpPr>
        <p:spPr>
          <a:xfrm>
            <a:off x="3910704" y="3364394"/>
            <a:ext cx="154940" cy="265430"/>
          </a:xfrm>
          <a:prstGeom prst="upDownArrow">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2075554" y="2766224"/>
            <a:ext cx="782955" cy="280035"/>
          </a:xfrm>
          <a:prstGeom prst="roundRect">
            <a:avLst/>
          </a:prstGeom>
          <a:solidFill>
            <a:srgbClr val="6C9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latin typeface="微软雅黑" panose="020B0503020204020204" charset="-122"/>
                <a:ea typeface="微软雅黑" panose="020B0503020204020204" charset="-122"/>
              </a:rPr>
              <a:t>数据协同</a:t>
            </a:r>
          </a:p>
        </p:txBody>
      </p:sp>
      <p:sp>
        <p:nvSpPr>
          <p:cNvPr id="12" name="圆角矩形 11"/>
          <p:cNvSpPr/>
          <p:nvPr/>
        </p:nvSpPr>
        <p:spPr>
          <a:xfrm>
            <a:off x="2952489" y="2766224"/>
            <a:ext cx="806450" cy="280035"/>
          </a:xfrm>
          <a:prstGeom prst="roundRect">
            <a:avLst/>
          </a:prstGeom>
          <a:solidFill>
            <a:srgbClr val="6C9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latin typeface="微软雅黑" panose="020B0503020204020204" charset="-122"/>
                <a:ea typeface="微软雅黑" panose="020B0503020204020204" charset="-122"/>
              </a:rPr>
              <a:t>应用协同</a:t>
            </a:r>
          </a:p>
        </p:txBody>
      </p:sp>
      <p:sp>
        <p:nvSpPr>
          <p:cNvPr id="13" name="圆角矩形 12"/>
          <p:cNvSpPr/>
          <p:nvPr/>
        </p:nvSpPr>
        <p:spPr>
          <a:xfrm>
            <a:off x="3830059" y="2766224"/>
            <a:ext cx="1068705" cy="280035"/>
          </a:xfrm>
          <a:prstGeom prst="roundRect">
            <a:avLst/>
          </a:prstGeom>
          <a:solidFill>
            <a:srgbClr val="6C9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latin typeface="微软雅黑" panose="020B0503020204020204" charset="-122"/>
                <a:ea typeface="微软雅黑" panose="020B0503020204020204" charset="-122"/>
              </a:rPr>
              <a:t>镜像仓库</a:t>
            </a:r>
          </a:p>
        </p:txBody>
      </p:sp>
      <p:sp>
        <p:nvSpPr>
          <p:cNvPr id="14" name="圆角矩形 13"/>
          <p:cNvSpPr/>
          <p:nvPr/>
        </p:nvSpPr>
        <p:spPr>
          <a:xfrm>
            <a:off x="2485764" y="2397924"/>
            <a:ext cx="1579880" cy="295910"/>
          </a:xfrm>
          <a:prstGeom prst="roundRect">
            <a:avLst/>
          </a:prstGeom>
          <a:solidFill>
            <a:srgbClr val="6C9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latin typeface="微软雅黑" panose="020B0503020204020204" charset="-122"/>
                <a:ea typeface="微软雅黑" panose="020B0503020204020204" charset="-122"/>
              </a:rPr>
              <a:t>边缘节点管理</a:t>
            </a:r>
          </a:p>
        </p:txBody>
      </p:sp>
      <p:sp>
        <p:nvSpPr>
          <p:cNvPr id="15" name="椭圆 14"/>
          <p:cNvSpPr/>
          <p:nvPr/>
        </p:nvSpPr>
        <p:spPr>
          <a:xfrm>
            <a:off x="1125552" y="4085132"/>
            <a:ext cx="403226" cy="40411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latin typeface="Arial" panose="020B0604020202020204" pitchFamily="34" charset="0"/>
                <a:ea typeface="微软雅黑" panose="020B0503020204020204" charset="-122"/>
                <a:cs typeface="Arial" panose="020B0604020202020204" pitchFamily="34" charset="0"/>
              </a:rPr>
              <a:t>边</a:t>
            </a:r>
          </a:p>
        </p:txBody>
      </p:sp>
      <p:sp>
        <p:nvSpPr>
          <p:cNvPr id="16" name="椭圆 15"/>
          <p:cNvSpPr/>
          <p:nvPr/>
        </p:nvSpPr>
        <p:spPr>
          <a:xfrm>
            <a:off x="1125552" y="2354492"/>
            <a:ext cx="403226" cy="40411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latin typeface="Arial" panose="020B0604020202020204" pitchFamily="34" charset="0"/>
                <a:ea typeface="微软雅黑" panose="020B0503020204020204" charset="-122"/>
                <a:cs typeface="Arial" panose="020B0604020202020204" pitchFamily="34" charset="0"/>
              </a:rPr>
              <a:t>云</a:t>
            </a:r>
          </a:p>
        </p:txBody>
      </p:sp>
      <p:sp>
        <p:nvSpPr>
          <p:cNvPr id="17" name="圆角矩形 172"/>
          <p:cNvSpPr/>
          <p:nvPr/>
        </p:nvSpPr>
        <p:spPr>
          <a:xfrm>
            <a:off x="962399" y="3697769"/>
            <a:ext cx="4677410" cy="1087755"/>
          </a:xfrm>
          <a:prstGeom prst="roundRect">
            <a:avLst>
              <a:gd name="adj" fmla="val 0"/>
            </a:avLst>
          </a:prstGeom>
          <a:noFill/>
          <a:ln w="6350" cap="flat" cmpd="sng" algn="ctr">
            <a:solidFill>
              <a:srgbClr val="3264D6"/>
            </a:solidFill>
            <a:prstDash val="solid"/>
          </a:ln>
          <a:effectLst/>
        </p:spPr>
        <p:txBody>
          <a:bodyPr rtlCol="0" anchor="t"/>
          <a:lstStyle/>
          <a:p>
            <a:pPr algn="ctr" defTabSz="914400"/>
            <a:endParaRPr lang="zh-CN" altLang="en-US" sz="1050" kern="0">
              <a:solidFill>
                <a:prstClr val="black"/>
              </a:solidFill>
              <a:latin typeface="PingFang SC" panose="020B0400000000000000" pitchFamily="34" charset="-122"/>
              <a:ea typeface="PingFang SC" panose="020B0400000000000000" pitchFamily="34" charset="-122"/>
            </a:endParaRPr>
          </a:p>
        </p:txBody>
      </p:sp>
      <p:sp>
        <p:nvSpPr>
          <p:cNvPr id="18" name="圆角矩形 17"/>
          <p:cNvSpPr/>
          <p:nvPr/>
        </p:nvSpPr>
        <p:spPr>
          <a:xfrm>
            <a:off x="2447255" y="4451840"/>
            <a:ext cx="2290418" cy="243038"/>
          </a:xfrm>
          <a:prstGeom prst="round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chemeClr val="bg1"/>
                </a:solidFill>
                <a:latin typeface="微软雅黑" panose="020B0503020204020204" charset="-122"/>
                <a:ea typeface="微软雅黑" panose="020B0503020204020204" charset="-122"/>
              </a:rPr>
              <a:t>MQTT HUB</a:t>
            </a:r>
            <a:r>
              <a:rPr lang="zh-CN" altLang="en-US" sz="900" dirty="0">
                <a:solidFill>
                  <a:schemeClr val="bg1"/>
                </a:solidFill>
                <a:latin typeface="微软雅黑" panose="020B0503020204020204" charset="-122"/>
                <a:ea typeface="微软雅黑" panose="020B0503020204020204" charset="-122"/>
              </a:rPr>
              <a:t>（消息总线）</a:t>
            </a:r>
          </a:p>
        </p:txBody>
      </p:sp>
      <p:cxnSp>
        <p:nvCxnSpPr>
          <p:cNvPr id="19" name="直接箭头连接符 12"/>
          <p:cNvCxnSpPr/>
          <p:nvPr/>
        </p:nvCxnSpPr>
        <p:spPr>
          <a:xfrm flipV="1">
            <a:off x="2900419" y="4683289"/>
            <a:ext cx="0" cy="4197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3"/>
          <p:cNvCxnSpPr/>
          <p:nvPr/>
        </p:nvCxnSpPr>
        <p:spPr>
          <a:xfrm flipV="1">
            <a:off x="3449694" y="4687099"/>
            <a:ext cx="0" cy="4197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圆角矩形 20"/>
          <p:cNvSpPr/>
          <p:nvPr/>
        </p:nvSpPr>
        <p:spPr>
          <a:xfrm>
            <a:off x="2447255" y="3823341"/>
            <a:ext cx="1138249" cy="253365"/>
          </a:xfrm>
          <a:prstGeom prst="roundRect">
            <a:avLst/>
          </a:prstGeom>
          <a:solidFill>
            <a:srgbClr val="0B4A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err="1">
                <a:solidFill>
                  <a:schemeClr val="bg1"/>
                </a:solidFill>
                <a:latin typeface="微软雅黑" panose="020B0503020204020204" charset="-122"/>
                <a:ea typeface="微软雅黑" panose="020B0503020204020204" charset="-122"/>
              </a:rPr>
              <a:t>边缘算法处理</a:t>
            </a:r>
          </a:p>
        </p:txBody>
      </p:sp>
      <p:sp>
        <p:nvSpPr>
          <p:cNvPr id="22" name="圆角矩形 21"/>
          <p:cNvSpPr/>
          <p:nvPr/>
        </p:nvSpPr>
        <p:spPr>
          <a:xfrm>
            <a:off x="2450735" y="4128786"/>
            <a:ext cx="1131897" cy="252730"/>
          </a:xfrm>
          <a:prstGeom prst="roundRect">
            <a:avLst/>
          </a:prstGeom>
          <a:solidFill>
            <a:srgbClr val="0B4A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bg1"/>
                </a:solidFill>
                <a:latin typeface="微软雅黑" panose="020B0503020204020204" charset="-122"/>
                <a:ea typeface="微软雅黑" panose="020B0503020204020204" charset="-122"/>
              </a:rPr>
              <a:t>数据转发</a:t>
            </a:r>
          </a:p>
        </p:txBody>
      </p:sp>
      <p:sp>
        <p:nvSpPr>
          <p:cNvPr id="23" name="圆角矩形 22"/>
          <p:cNvSpPr/>
          <p:nvPr/>
        </p:nvSpPr>
        <p:spPr>
          <a:xfrm>
            <a:off x="3614327" y="4128313"/>
            <a:ext cx="1131897" cy="252730"/>
          </a:xfrm>
          <a:prstGeom prst="roundRect">
            <a:avLst/>
          </a:prstGeom>
          <a:solidFill>
            <a:srgbClr val="0B4A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bg1"/>
                </a:solidFill>
                <a:latin typeface="微软雅黑" panose="020B0503020204020204" charset="-122"/>
                <a:ea typeface="微软雅黑" panose="020B0503020204020204" charset="-122"/>
              </a:rPr>
              <a:t>时序存储</a:t>
            </a:r>
          </a:p>
        </p:txBody>
      </p:sp>
      <p:sp>
        <p:nvSpPr>
          <p:cNvPr id="24" name="圆角矩形 23"/>
          <p:cNvSpPr/>
          <p:nvPr/>
        </p:nvSpPr>
        <p:spPr>
          <a:xfrm>
            <a:off x="3614327" y="3823976"/>
            <a:ext cx="1131897" cy="252730"/>
          </a:xfrm>
          <a:prstGeom prst="roundRect">
            <a:avLst/>
          </a:prstGeom>
          <a:solidFill>
            <a:srgbClr val="0B4A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bg1"/>
                </a:solidFill>
                <a:latin typeface="微软雅黑" panose="020B0503020204020204" charset="-122"/>
                <a:ea typeface="微软雅黑" panose="020B0503020204020204" charset="-122"/>
              </a:rPr>
              <a:t>云边消息协同</a:t>
            </a:r>
          </a:p>
        </p:txBody>
      </p:sp>
      <p:sp>
        <p:nvSpPr>
          <p:cNvPr id="25" name="圆角矩形 172"/>
          <p:cNvSpPr/>
          <p:nvPr/>
        </p:nvSpPr>
        <p:spPr>
          <a:xfrm>
            <a:off x="962399" y="1846109"/>
            <a:ext cx="4677410" cy="1428750"/>
          </a:xfrm>
          <a:prstGeom prst="roundRect">
            <a:avLst>
              <a:gd name="adj" fmla="val 0"/>
            </a:avLst>
          </a:prstGeom>
          <a:noFill/>
          <a:ln w="6350" cap="flat" cmpd="sng" algn="ctr">
            <a:solidFill>
              <a:srgbClr val="3264D6"/>
            </a:solidFill>
            <a:prstDash val="solid"/>
          </a:ln>
          <a:effectLst/>
        </p:spPr>
        <p:txBody>
          <a:bodyPr rtlCol="0" anchor="t"/>
          <a:lstStyle/>
          <a:p>
            <a:pPr algn="ctr" defTabSz="914400"/>
            <a:endParaRPr lang="zh-CN" altLang="en-US" sz="1050" kern="0">
              <a:solidFill>
                <a:prstClr val="black"/>
              </a:solidFill>
              <a:latin typeface="PingFang SC" panose="020B0400000000000000" pitchFamily="34" charset="-122"/>
              <a:ea typeface="PingFang SC" panose="020B0400000000000000" pitchFamily="34" charset="-122"/>
            </a:endParaRPr>
          </a:p>
        </p:txBody>
      </p:sp>
      <p:sp>
        <p:nvSpPr>
          <p:cNvPr id="26" name="文本框 25"/>
          <p:cNvSpPr txBox="1"/>
          <p:nvPr/>
        </p:nvSpPr>
        <p:spPr>
          <a:xfrm>
            <a:off x="2739129" y="3347884"/>
            <a:ext cx="868680" cy="229870"/>
          </a:xfrm>
          <a:prstGeom prst="rect">
            <a:avLst/>
          </a:prstGeom>
          <a:noFill/>
        </p:spPr>
        <p:txBody>
          <a:bodyPr wrap="none" rtlCol="0" anchor="t">
            <a:spAutoFit/>
          </a:bodyPr>
          <a:lstStyle/>
          <a:p>
            <a:r>
              <a:rPr lang="zh-CN" altLang="en-US" sz="900" dirty="0">
                <a:solidFill>
                  <a:srgbClr val="083586"/>
                </a:solidFill>
                <a:latin typeface="微软雅黑" panose="020B0503020204020204" charset="-122"/>
                <a:ea typeface="微软雅黑" panose="020B0503020204020204" charset="-122"/>
                <a:cs typeface="微软雅黑" panose="020B0503020204020204" charset="-122"/>
                <a:sym typeface="+mn-ea"/>
              </a:rPr>
              <a:t>边缘数据上传</a:t>
            </a:r>
          </a:p>
        </p:txBody>
      </p:sp>
      <p:sp>
        <p:nvSpPr>
          <p:cNvPr id="27" name="文本框 26"/>
          <p:cNvSpPr txBox="1"/>
          <p:nvPr/>
        </p:nvSpPr>
        <p:spPr>
          <a:xfrm>
            <a:off x="4090409" y="3359314"/>
            <a:ext cx="868680" cy="229870"/>
          </a:xfrm>
          <a:prstGeom prst="rect">
            <a:avLst/>
          </a:prstGeom>
          <a:noFill/>
        </p:spPr>
        <p:txBody>
          <a:bodyPr wrap="none" rtlCol="0" anchor="t">
            <a:spAutoFit/>
          </a:bodyPr>
          <a:lstStyle/>
          <a:p>
            <a:r>
              <a:rPr lang="zh-CN" altLang="en-US" sz="900" dirty="0">
                <a:solidFill>
                  <a:srgbClr val="083586"/>
                </a:solidFill>
                <a:latin typeface="微软雅黑" panose="020B0503020204020204" charset="-122"/>
                <a:ea typeface="微软雅黑" panose="020B0503020204020204" charset="-122"/>
                <a:cs typeface="微软雅黑" panose="020B0503020204020204" charset="-122"/>
                <a:sym typeface="+mn-ea"/>
              </a:rPr>
              <a:t>算法应用管理</a:t>
            </a:r>
          </a:p>
        </p:txBody>
      </p:sp>
      <p:pic>
        <p:nvPicPr>
          <p:cNvPr id="28" name="图片 27"/>
          <p:cNvPicPr>
            <a:picLocks noChangeAspect="1"/>
          </p:cNvPicPr>
          <p:nvPr/>
        </p:nvPicPr>
        <p:blipFill>
          <a:blip r:embed="rId13"/>
          <a:stretch>
            <a:fillRect/>
          </a:stretch>
        </p:blipFill>
        <p:spPr>
          <a:xfrm>
            <a:off x="3942454" y="4805844"/>
            <a:ext cx="231775" cy="227330"/>
          </a:xfrm>
          <a:prstGeom prst="rect">
            <a:avLst/>
          </a:prstGeom>
        </p:spPr>
      </p:pic>
      <p:pic>
        <p:nvPicPr>
          <p:cNvPr id="29" name="图片 28"/>
          <p:cNvPicPr>
            <a:picLocks noChangeAspect="1"/>
          </p:cNvPicPr>
          <p:nvPr/>
        </p:nvPicPr>
        <p:blipFill>
          <a:blip r:embed="rId13"/>
          <a:stretch>
            <a:fillRect/>
          </a:stretch>
        </p:blipFill>
        <p:spPr>
          <a:xfrm>
            <a:off x="4425689" y="4803939"/>
            <a:ext cx="231775" cy="227330"/>
          </a:xfrm>
          <a:prstGeom prst="rect">
            <a:avLst/>
          </a:prstGeom>
        </p:spPr>
      </p:pic>
      <p:sp>
        <p:nvSpPr>
          <p:cNvPr id="30" name="椭圆 29"/>
          <p:cNvSpPr/>
          <p:nvPr/>
        </p:nvSpPr>
        <p:spPr>
          <a:xfrm>
            <a:off x="1125552" y="5081754"/>
            <a:ext cx="403226" cy="40411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latin typeface="Arial" panose="020B0604020202020204" pitchFamily="34" charset="0"/>
                <a:ea typeface="微软雅黑" panose="020B0503020204020204" charset="-122"/>
                <a:cs typeface="Arial" panose="020B0604020202020204" pitchFamily="34" charset="0"/>
              </a:rPr>
              <a:t>端</a:t>
            </a:r>
          </a:p>
        </p:txBody>
      </p:sp>
      <p:sp>
        <p:nvSpPr>
          <p:cNvPr id="31" name="圆角矩形 172"/>
          <p:cNvSpPr/>
          <p:nvPr/>
        </p:nvSpPr>
        <p:spPr>
          <a:xfrm>
            <a:off x="962399" y="5001424"/>
            <a:ext cx="4677410" cy="559435"/>
          </a:xfrm>
          <a:prstGeom prst="roundRect">
            <a:avLst>
              <a:gd name="adj" fmla="val 0"/>
            </a:avLst>
          </a:prstGeom>
          <a:noFill/>
          <a:ln w="6350" cap="flat" cmpd="sng" algn="ctr">
            <a:solidFill>
              <a:srgbClr val="3264D6"/>
            </a:solidFill>
            <a:prstDash val="solid"/>
          </a:ln>
          <a:effectLst/>
        </p:spPr>
        <p:txBody>
          <a:bodyPr rtlCol="0" anchor="t"/>
          <a:lstStyle/>
          <a:p>
            <a:pPr algn="ctr" defTabSz="914400"/>
            <a:endParaRPr lang="zh-CN" altLang="en-US" sz="1050" kern="0">
              <a:solidFill>
                <a:prstClr val="black"/>
              </a:solidFill>
              <a:latin typeface="PingFang SC" panose="020B0400000000000000" pitchFamily="34" charset="-122"/>
              <a:ea typeface="PingFang SC" panose="020B0400000000000000" pitchFamily="34" charset="-122"/>
            </a:endParaRPr>
          </a:p>
        </p:txBody>
      </p:sp>
      <p:sp>
        <p:nvSpPr>
          <p:cNvPr id="32" name="文本框 31"/>
          <p:cNvSpPr txBox="1"/>
          <p:nvPr/>
        </p:nvSpPr>
        <p:spPr>
          <a:xfrm>
            <a:off x="1606064" y="4126711"/>
            <a:ext cx="763905" cy="229870"/>
          </a:xfrm>
          <a:prstGeom prst="rect">
            <a:avLst/>
          </a:prstGeom>
          <a:noFill/>
        </p:spPr>
        <p:txBody>
          <a:bodyPr wrap="none" rtlCol="0" anchor="t">
            <a:spAutoFit/>
          </a:bodyPr>
          <a:lstStyle/>
          <a:p>
            <a:r>
              <a:rPr lang="en-US" altLang="zh-CN" sz="900" dirty="0">
                <a:solidFill>
                  <a:srgbClr val="083586"/>
                </a:solidFill>
                <a:latin typeface="微软雅黑" panose="020B0503020204020204" charset="-122"/>
                <a:ea typeface="微软雅黑" panose="020B0503020204020204" charset="-122"/>
                <a:cs typeface="微软雅黑" panose="020B0503020204020204" charset="-122"/>
                <a:sym typeface="+mn-ea"/>
              </a:rPr>
              <a:t>Edge Core</a:t>
            </a:r>
          </a:p>
        </p:txBody>
      </p:sp>
      <p:cxnSp>
        <p:nvCxnSpPr>
          <p:cNvPr id="33" name="Straight Connector 7"/>
          <p:cNvCxnSpPr/>
          <p:nvPr>
            <p:custDataLst>
              <p:tags r:id="rId1"/>
            </p:custDataLst>
          </p:nvPr>
        </p:nvCxnSpPr>
        <p:spPr>
          <a:xfrm>
            <a:off x="6270615" y="1846109"/>
            <a:ext cx="0" cy="3714750"/>
          </a:xfrm>
          <a:prstGeom prst="line">
            <a:avLst/>
          </a:prstGeom>
          <a:ln w="38100">
            <a:solidFill>
              <a:sysClr val="window" lastClr="FFFFFF">
                <a:lumMod val="85000"/>
              </a:sysClr>
            </a:solidFill>
          </a:ln>
        </p:spPr>
        <p:style>
          <a:lnRef idx="1">
            <a:srgbClr val="1F74AD"/>
          </a:lnRef>
          <a:fillRef idx="0">
            <a:srgbClr val="1F74AD"/>
          </a:fillRef>
          <a:effectRef idx="0">
            <a:srgbClr val="1F74AD"/>
          </a:effectRef>
          <a:fontRef idx="minor">
            <a:srgbClr val="000000"/>
          </a:fontRef>
        </p:style>
      </p:cxnSp>
      <p:sp>
        <p:nvSpPr>
          <p:cNvPr id="34" name="Oval 8"/>
          <p:cNvSpPr/>
          <p:nvPr>
            <p:custDataLst>
              <p:tags r:id="rId2"/>
            </p:custDataLst>
          </p:nvPr>
        </p:nvSpPr>
        <p:spPr>
          <a:xfrm>
            <a:off x="6178540" y="3489439"/>
            <a:ext cx="184150" cy="184150"/>
          </a:xfrm>
          <a:prstGeom prst="ellipse">
            <a:avLst/>
          </a:prstGeom>
          <a:solidFill>
            <a:srgbClr val="0166F3"/>
          </a:solidFill>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35" name="TextBox 9"/>
          <p:cNvSpPr txBox="1"/>
          <p:nvPr>
            <p:custDataLst>
              <p:tags r:id="rId3"/>
            </p:custDataLst>
          </p:nvPr>
        </p:nvSpPr>
        <p:spPr>
          <a:xfrm>
            <a:off x="6711054" y="3805719"/>
            <a:ext cx="4745355" cy="607695"/>
          </a:xfrm>
          <a:prstGeom prst="rect">
            <a:avLst/>
          </a:prstGeom>
          <a:noFill/>
        </p:spPr>
        <p:txBody>
          <a:bodyPr wrap="square" lIns="90000" tIns="0" rIns="90000" bIns="46800" rtlCol="0"/>
          <a:lstStyle/>
          <a:p>
            <a:pPr marL="285750" indent="-285750">
              <a:lnSpc>
                <a:spcPct val="150000"/>
              </a:lnSpc>
              <a:buFont typeface="Wingdings" panose="05000000000000000000" charset="0"/>
              <a:buChar char=""/>
            </a:pPr>
            <a:r>
              <a:rPr lang="zh-CN" sz="1200" dirty="0">
                <a:latin typeface="微软雅黑" panose="020B0503020204020204" charset="-122"/>
                <a:ea typeface="微软雅黑" panose="020B0503020204020204" charset="-122"/>
                <a:cs typeface="微软雅黑" panose="020B0503020204020204" charset="-122"/>
                <a:sym typeface="+mn-ea"/>
              </a:rPr>
              <a:t>边缘侧进行信号预处理、特征提取，降低数据量</a:t>
            </a:r>
          </a:p>
          <a:p>
            <a:pPr marL="285750" indent="-285750">
              <a:lnSpc>
                <a:spcPct val="150000"/>
              </a:lnSpc>
              <a:buFont typeface="Wingdings" panose="05000000000000000000"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云边消息实时协同，及时高效，</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降低</a:t>
            </a:r>
            <a:r>
              <a:rPr lang="en-US" altLang="zh-CN" sz="1200" b="1" dirty="0">
                <a:solidFill>
                  <a:srgbClr val="3264D6"/>
                </a:solidFill>
                <a:latin typeface="微软雅黑" panose="020B0503020204020204" charset="-122"/>
                <a:ea typeface="微软雅黑" panose="020B0503020204020204" charset="-122"/>
                <a:cs typeface="微软雅黑" panose="020B0503020204020204" charset="-122"/>
                <a:sym typeface="+mn-ea"/>
              </a:rPr>
              <a:t>60%</a:t>
            </a:r>
            <a:r>
              <a:rPr lang="zh-CN" altLang="en-US" sz="1200" b="1" dirty="0">
                <a:solidFill>
                  <a:srgbClr val="3264D6"/>
                </a:solidFill>
                <a:latin typeface="微软雅黑" panose="020B0503020204020204" charset="-122"/>
                <a:ea typeface="微软雅黑" panose="020B0503020204020204" charset="-122"/>
                <a:cs typeface="微软雅黑" panose="020B0503020204020204" charset="-122"/>
                <a:sym typeface="+mn-ea"/>
              </a:rPr>
              <a:t>的云计算资源费用</a:t>
            </a:r>
          </a:p>
        </p:txBody>
      </p:sp>
      <p:sp>
        <p:nvSpPr>
          <p:cNvPr id="36" name="Title 1"/>
          <p:cNvSpPr txBox="1"/>
          <p:nvPr>
            <p:custDataLst>
              <p:tags r:id="rId4"/>
            </p:custDataLst>
          </p:nvPr>
        </p:nvSpPr>
        <p:spPr>
          <a:xfrm>
            <a:off x="6711034" y="3355056"/>
            <a:ext cx="3621979" cy="371297"/>
          </a:xfrm>
          <a:prstGeom prst="rect">
            <a:avLst/>
          </a:prstGeom>
        </p:spPr>
        <p:txBody>
          <a:bodyPr wrap="square" bIns="0" anchor="b" anchorCtr="0">
            <a:normAutofit fontScale="97500"/>
          </a:bodyPr>
          <a:lstStyle>
            <a:lvl1pPr algn="l" defTabSz="914400" rtl="0" eaLnBrk="1" latinLnBrk="0" hangingPunct="1">
              <a:lnSpc>
                <a:spcPct val="90000"/>
              </a:lnSpc>
              <a:spcBef>
                <a:spcPct val="0"/>
              </a:spcBef>
              <a:buNone/>
              <a:defRPr sz="4400" b="0" i="0" kern="1200">
                <a:solidFill>
                  <a:sysClr val="window" lastClr="FFFFFF">
                    <a:lumMod val="50000"/>
                  </a:sysClr>
                </a:solidFill>
                <a:latin typeface="Neris Thin" panose="00000300000000000000" pitchFamily="50" charset="0"/>
                <a:ea typeface="Gulim" panose="020B0600000101010101" pitchFamily="34" charset="-127"/>
                <a:cs typeface="+mn-ea"/>
              </a:defRPr>
            </a:lvl1pPr>
          </a:lstStyle>
          <a:p>
            <a:pPr algn="l">
              <a:lnSpc>
                <a:spcPct val="120000"/>
              </a:lnSpc>
              <a:buClrTx/>
              <a:buSzTx/>
              <a:buFontTx/>
            </a:pPr>
            <a:r>
              <a:rPr lang="zh-CN" altLang="en-US" sz="1800" b="1" dirty="0">
                <a:solidFill>
                  <a:srgbClr val="3264D6"/>
                </a:solidFill>
                <a:latin typeface="Arial" panose="020B0604020202020204" pitchFamily="34" charset="0"/>
                <a:ea typeface="微软雅黑" panose="020B0503020204020204" charset="-122"/>
                <a:cs typeface="+mn-ea"/>
                <a:sym typeface="Arial" panose="020B0604020202020204" pitchFamily="34" charset="0"/>
              </a:rPr>
              <a:t>边：低时延高效率</a:t>
            </a:r>
          </a:p>
        </p:txBody>
      </p:sp>
      <p:sp>
        <p:nvSpPr>
          <p:cNvPr id="37" name="Oval 31"/>
          <p:cNvSpPr/>
          <p:nvPr>
            <p:custDataLst>
              <p:tags r:id="rId5"/>
            </p:custDataLst>
          </p:nvPr>
        </p:nvSpPr>
        <p:spPr>
          <a:xfrm>
            <a:off x="6178540" y="4577085"/>
            <a:ext cx="184150" cy="184150"/>
          </a:xfrm>
          <a:prstGeom prst="ellipse">
            <a:avLst/>
          </a:prstGeom>
          <a:solidFill>
            <a:srgbClr val="0166F3"/>
          </a:solidFill>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38" name="Title 1"/>
          <p:cNvSpPr txBox="1"/>
          <p:nvPr>
            <p:custDataLst>
              <p:tags r:id="rId6"/>
            </p:custDataLst>
          </p:nvPr>
        </p:nvSpPr>
        <p:spPr>
          <a:xfrm>
            <a:off x="6710938" y="4488972"/>
            <a:ext cx="3621979" cy="353505"/>
          </a:xfrm>
          <a:prstGeom prst="rect">
            <a:avLst/>
          </a:prstGeom>
        </p:spPr>
        <p:txBody>
          <a:bodyPr wrap="square" bIns="0" anchor="b" anchorCtr="0">
            <a:normAutofit/>
          </a:bodyPr>
          <a:lstStyle>
            <a:lvl1pPr algn="l" defTabSz="914400" rtl="0" eaLnBrk="1" latinLnBrk="0" hangingPunct="1">
              <a:lnSpc>
                <a:spcPct val="90000"/>
              </a:lnSpc>
              <a:spcBef>
                <a:spcPct val="0"/>
              </a:spcBef>
              <a:buNone/>
              <a:defRPr sz="4400" b="0" i="0" kern="1200">
                <a:solidFill>
                  <a:sysClr val="window" lastClr="FFFFFF">
                    <a:lumMod val="50000"/>
                  </a:sysClr>
                </a:solidFill>
                <a:latin typeface="Neris Thin" panose="00000300000000000000" pitchFamily="50" charset="0"/>
                <a:ea typeface="Gulim" panose="020B0600000101010101" pitchFamily="34" charset="-127"/>
                <a:cs typeface="+mn-ea"/>
              </a:defRPr>
            </a:lvl1pPr>
          </a:lstStyle>
          <a:p>
            <a:pPr algn="l">
              <a:lnSpc>
                <a:spcPct val="120000"/>
              </a:lnSpc>
              <a:buClrTx/>
              <a:buSzTx/>
              <a:buFontTx/>
            </a:pPr>
            <a:r>
              <a:rPr lang="zh-CN" altLang="en-US" sz="1600" b="1" dirty="0">
                <a:solidFill>
                  <a:srgbClr val="3264D6"/>
                </a:solidFill>
                <a:latin typeface="Arial" panose="020B0604020202020204" pitchFamily="34" charset="0"/>
                <a:ea typeface="微软雅黑" panose="020B0503020204020204" charset="-122"/>
                <a:sym typeface="Arial" panose="020B0604020202020204" pitchFamily="34" charset="0"/>
              </a:rPr>
              <a:t>端：自主研发的采集设备</a:t>
            </a:r>
          </a:p>
        </p:txBody>
      </p:sp>
      <p:sp>
        <p:nvSpPr>
          <p:cNvPr id="39" name="Oval 8"/>
          <p:cNvSpPr/>
          <p:nvPr>
            <p:custDataLst>
              <p:tags r:id="rId7"/>
            </p:custDataLst>
          </p:nvPr>
        </p:nvSpPr>
        <p:spPr>
          <a:xfrm>
            <a:off x="6178540" y="2165895"/>
            <a:ext cx="184150" cy="184150"/>
          </a:xfrm>
          <a:prstGeom prst="ellipse">
            <a:avLst/>
          </a:prstGeom>
          <a:solidFill>
            <a:srgbClr val="0166F3"/>
          </a:solidFill>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40" name="TextBox 9"/>
          <p:cNvSpPr txBox="1"/>
          <p:nvPr>
            <p:custDataLst>
              <p:tags r:id="rId8"/>
            </p:custDataLst>
          </p:nvPr>
        </p:nvSpPr>
        <p:spPr>
          <a:xfrm>
            <a:off x="6711054" y="2507779"/>
            <a:ext cx="3622040" cy="740410"/>
          </a:xfrm>
          <a:prstGeom prst="rect">
            <a:avLst/>
          </a:prstGeom>
          <a:noFill/>
        </p:spPr>
        <p:txBody>
          <a:bodyPr wrap="square" lIns="90000" tIns="0" rIns="90000" bIns="46800" rtlCol="0"/>
          <a:lstStyle/>
          <a:p>
            <a:pPr marL="285750" indent="-285750">
              <a:lnSpc>
                <a:spcPct val="150000"/>
              </a:lnSpc>
              <a:buFont typeface="Wingdings" panose="05000000000000000000"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算法远程部署，可远程升级</a:t>
            </a:r>
          </a:p>
          <a:p>
            <a:pPr marL="285750" indent="-285750">
              <a:lnSpc>
                <a:spcPct val="150000"/>
              </a:lnSpc>
              <a:buFont typeface="Wingdings" panose="05000000000000000000" charset="0"/>
              <a:buChar char=""/>
            </a:pPr>
            <a:r>
              <a:rPr lang="zh-CN" sz="1200" dirty="0">
                <a:latin typeface="微软雅黑" panose="020B0503020204020204" charset="-122"/>
                <a:ea typeface="微软雅黑" panose="020B0503020204020204" charset="-122"/>
                <a:cs typeface="微软雅黑" panose="020B0503020204020204" charset="-122"/>
                <a:sym typeface="+mn-ea"/>
              </a:rPr>
              <a:t>支持管理</a:t>
            </a:r>
            <a:r>
              <a:rPr lang="en-US" altLang="zh-CN" sz="1200" b="1" dirty="0">
                <a:solidFill>
                  <a:srgbClr val="3264D6"/>
                </a:solidFill>
                <a:latin typeface="微软雅黑" panose="020B0503020204020204" charset="-122"/>
                <a:ea typeface="微软雅黑" panose="020B0503020204020204" charset="-122"/>
                <a:cs typeface="微软雅黑" panose="020B0503020204020204" charset="-122"/>
                <a:sym typeface="+mn-ea"/>
              </a:rPr>
              <a:t>1000+</a:t>
            </a:r>
            <a:r>
              <a:rPr lang="zh-CN" altLang="en-US" sz="1200" dirty="0">
                <a:latin typeface="微软雅黑" panose="020B0503020204020204" charset="-122"/>
                <a:ea typeface="微软雅黑" panose="020B0503020204020204" charset="-122"/>
                <a:cs typeface="微软雅黑" panose="020B0503020204020204" charset="-122"/>
                <a:sym typeface="+mn-ea"/>
              </a:rPr>
              <a:t>边缘节点实例</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20000"/>
              </a:lnSpc>
            </a:pPr>
            <a:endParaRPr lang="zh-CN" altLang="en-US" sz="1200" spc="15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1" name="Title 1"/>
          <p:cNvSpPr txBox="1"/>
          <p:nvPr>
            <p:custDataLst>
              <p:tags r:id="rId9"/>
            </p:custDataLst>
          </p:nvPr>
        </p:nvSpPr>
        <p:spPr>
          <a:xfrm>
            <a:off x="6711034" y="2056912"/>
            <a:ext cx="3621979" cy="371297"/>
          </a:xfrm>
          <a:prstGeom prst="rect">
            <a:avLst/>
          </a:prstGeom>
        </p:spPr>
        <p:txBody>
          <a:bodyPr wrap="square" bIns="0" anchor="b" anchorCtr="0">
            <a:normAutofit fontScale="97500"/>
          </a:bodyPr>
          <a:lstStyle>
            <a:lvl1pPr algn="l" defTabSz="914400" rtl="0" eaLnBrk="1" latinLnBrk="0" hangingPunct="1">
              <a:lnSpc>
                <a:spcPct val="90000"/>
              </a:lnSpc>
              <a:spcBef>
                <a:spcPct val="0"/>
              </a:spcBef>
              <a:buNone/>
              <a:defRPr sz="4400" b="0" i="0" kern="1200">
                <a:solidFill>
                  <a:sysClr val="window" lastClr="FFFFFF">
                    <a:lumMod val="50000"/>
                  </a:sysClr>
                </a:solidFill>
                <a:latin typeface="Neris Thin" panose="00000300000000000000" pitchFamily="50" charset="0"/>
                <a:ea typeface="Gulim" panose="020B0600000101010101" pitchFamily="34" charset="-127"/>
                <a:cs typeface="+mn-ea"/>
              </a:defRPr>
            </a:lvl1pPr>
          </a:lstStyle>
          <a:p>
            <a:pPr>
              <a:lnSpc>
                <a:spcPct val="120000"/>
              </a:lnSpc>
            </a:pPr>
            <a:r>
              <a:rPr lang="zh-CN" altLang="en-US" sz="1800" b="1" dirty="0">
                <a:solidFill>
                  <a:srgbClr val="3264D6"/>
                </a:solidFill>
                <a:latin typeface="Arial" panose="020B0604020202020204" pitchFamily="34" charset="0"/>
                <a:ea typeface="微软雅黑" panose="020B0503020204020204" charset="-122"/>
                <a:cs typeface="+mn-ea"/>
                <a:sym typeface="Arial" panose="020B0604020202020204" pitchFamily="34" charset="0"/>
              </a:rPr>
              <a:t>云：海量数据存储</a:t>
            </a:r>
            <a:endParaRPr lang="zh-CN" altLang="en-US" sz="1800" b="1" spc="300" dirty="0">
              <a:solidFill>
                <a:srgbClr val="3264D6"/>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2" name="TextBox 15"/>
          <p:cNvSpPr txBox="1"/>
          <p:nvPr>
            <p:custDataLst>
              <p:tags r:id="rId10"/>
            </p:custDataLst>
          </p:nvPr>
        </p:nvSpPr>
        <p:spPr>
          <a:xfrm>
            <a:off x="6730739" y="5003329"/>
            <a:ext cx="3852545" cy="1059180"/>
          </a:xfrm>
          <a:prstGeom prst="rect">
            <a:avLst/>
          </a:prstGeom>
          <a:noFill/>
        </p:spPr>
        <p:txBody>
          <a:bodyPr wrap="square" lIns="90000" tIns="0" rIns="90000" bIns="46800" rtlCol="0">
            <a:normAutofit/>
          </a:bodyPr>
          <a:lstStyle/>
          <a:p>
            <a:pPr marL="285750" indent="-285750" algn="l">
              <a:lnSpc>
                <a:spcPct val="150000"/>
              </a:lnSpc>
              <a:buClrTx/>
              <a:buSzTx/>
              <a:buFont typeface="Wingdings" panose="05000000000000000000" charset="0"/>
              <a:buChar char=""/>
            </a:pPr>
            <a:r>
              <a:rPr lang="zh-CN" sz="1200" dirty="0">
                <a:latin typeface="微软雅黑" panose="020B0503020204020204" charset="-122"/>
                <a:ea typeface="微软雅黑" panose="020B0503020204020204" charset="-122"/>
                <a:cs typeface="微软雅黑" panose="020B0503020204020204" charset="-122"/>
                <a:sym typeface="+mn-ea"/>
              </a:rPr>
              <a:t>有线传感器数据采集稳定可靠</a:t>
            </a:r>
          </a:p>
          <a:p>
            <a:pPr marL="285750" indent="-285750" algn="l">
              <a:lnSpc>
                <a:spcPct val="150000"/>
              </a:lnSpc>
              <a:buClrTx/>
              <a:buSzTx/>
              <a:buFont typeface="Wingdings" panose="05000000000000000000" charset="0"/>
              <a:buChar char=""/>
            </a:pPr>
            <a:r>
              <a:rPr lang="zh-CN" sz="1200" dirty="0">
                <a:latin typeface="微软雅黑" panose="020B0503020204020204" charset="-122"/>
                <a:ea typeface="微软雅黑" panose="020B0503020204020204" charset="-122"/>
                <a:cs typeface="微软雅黑" panose="020B0503020204020204" charset="-122"/>
                <a:sym typeface="+mn-ea"/>
              </a:rPr>
              <a:t>无线传感器可零线铺设，安装部署方便</a:t>
            </a:r>
            <a:endParaRPr lang="zh-CN" altLang="en-US" sz="1200" spc="150" dirty="0">
              <a:solidFill>
                <a:sysClr val="window" lastClr="FFFFFF">
                  <a:lumMod val="50000"/>
                </a:sysClr>
              </a:solidFill>
              <a:latin typeface="微软雅黑" panose="020B0503020204020204" charset="-122"/>
              <a:ea typeface="微软雅黑" panose="020B0503020204020204" charset="-122"/>
              <a:cs typeface="微软雅黑" panose="020B0503020204020204" charset="-122"/>
            </a:endParaRPr>
          </a:p>
        </p:txBody>
      </p:sp>
      <p:pic>
        <p:nvPicPr>
          <p:cNvPr id="44" name="图片 43" descr="8"/>
          <p:cNvPicPr>
            <a:picLocks noChangeAspect="1"/>
          </p:cNvPicPr>
          <p:nvPr/>
        </p:nvPicPr>
        <p:blipFill>
          <a:blip r:embed="rId14"/>
          <a:stretch>
            <a:fillRect/>
          </a:stretch>
        </p:blipFill>
        <p:spPr>
          <a:xfrm>
            <a:off x="3332219" y="5129059"/>
            <a:ext cx="234950" cy="346710"/>
          </a:xfrm>
          <a:prstGeom prst="rect">
            <a:avLst/>
          </a:prstGeom>
        </p:spPr>
      </p:pic>
      <p:pic>
        <p:nvPicPr>
          <p:cNvPr id="45" name="图片 44" descr="XXX这个是手机抠出来的，临时先用可以"/>
          <p:cNvPicPr>
            <a:picLocks noChangeAspect="1"/>
          </p:cNvPicPr>
          <p:nvPr/>
        </p:nvPicPr>
        <p:blipFill>
          <a:blip r:embed="rId15"/>
          <a:stretch>
            <a:fillRect/>
          </a:stretch>
        </p:blipFill>
        <p:spPr>
          <a:xfrm>
            <a:off x="3962774" y="5104294"/>
            <a:ext cx="180340" cy="379730"/>
          </a:xfrm>
          <a:prstGeom prst="rect">
            <a:avLst/>
          </a:prstGeom>
        </p:spPr>
      </p:pic>
      <p:pic>
        <p:nvPicPr>
          <p:cNvPr id="46" name="图片 45" descr="XXX这个是手机抠出来的，临时先用可以"/>
          <p:cNvPicPr>
            <a:picLocks noChangeAspect="1"/>
          </p:cNvPicPr>
          <p:nvPr/>
        </p:nvPicPr>
        <p:blipFill>
          <a:blip r:embed="rId15"/>
          <a:stretch>
            <a:fillRect/>
          </a:stretch>
        </p:blipFill>
        <p:spPr>
          <a:xfrm>
            <a:off x="4409814" y="5113819"/>
            <a:ext cx="204470" cy="386715"/>
          </a:xfrm>
          <a:prstGeom prst="rect">
            <a:avLst/>
          </a:prstGeom>
        </p:spPr>
      </p:pic>
      <p:pic>
        <p:nvPicPr>
          <p:cNvPr id="47" name="图片 46" descr="8"/>
          <p:cNvPicPr>
            <a:picLocks noChangeAspect="1"/>
          </p:cNvPicPr>
          <p:nvPr/>
        </p:nvPicPr>
        <p:blipFill>
          <a:blip r:embed="rId14"/>
          <a:stretch>
            <a:fillRect/>
          </a:stretch>
        </p:blipFill>
        <p:spPr>
          <a:xfrm>
            <a:off x="2797106" y="5133211"/>
            <a:ext cx="234950" cy="346710"/>
          </a:xfrm>
          <a:prstGeom prst="rect">
            <a:avLst/>
          </a:prstGeom>
        </p:spPr>
      </p:pic>
      <p:sp>
        <p:nvSpPr>
          <p:cNvPr id="48" name="文本框 47"/>
          <p:cNvSpPr txBox="1"/>
          <p:nvPr/>
        </p:nvSpPr>
        <p:spPr>
          <a:xfrm>
            <a:off x="962399" y="390604"/>
            <a:ext cx="6722576"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设备智能监测系统（</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5/14</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）中台能力 </a:t>
            </a:r>
          </a:p>
        </p:txBody>
      </p:sp>
      <p:pic>
        <p:nvPicPr>
          <p:cNvPr id="2" name="图片 1">
            <a:extLst>
              <a:ext uri="{FF2B5EF4-FFF2-40B4-BE49-F238E27FC236}">
                <a16:creationId xmlns:a16="http://schemas.microsoft.com/office/drawing/2014/main" id="{8D509723-2355-731B-1E6A-C6764AFDAF66}"/>
              </a:ext>
            </a:extLst>
          </p:cNvPr>
          <p:cNvPicPr>
            <a:picLocks noChangeAspect="1"/>
          </p:cNvPicPr>
          <p:nvPr/>
        </p:nvPicPr>
        <p:blipFill>
          <a:blip r:embed="rId16"/>
          <a:stretch>
            <a:fillRect/>
          </a:stretch>
        </p:blipFill>
        <p:spPr>
          <a:xfrm>
            <a:off x="10945930" y="636"/>
            <a:ext cx="1180756" cy="93009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1"/>
          <a:stretch>
            <a:fillRect/>
          </a:stretch>
        </p:blipFill>
        <p:spPr>
          <a:xfrm>
            <a:off x="0" y="418905"/>
            <a:ext cx="962400" cy="466618"/>
          </a:xfrm>
          <a:prstGeom prst="rect">
            <a:avLst/>
          </a:prstGeom>
        </p:spPr>
      </p:pic>
      <p:pic>
        <p:nvPicPr>
          <p:cNvPr id="7" name="图片 6"/>
          <p:cNvPicPr>
            <a:picLocks noChangeAspect="1"/>
          </p:cNvPicPr>
          <p:nvPr/>
        </p:nvPicPr>
        <p:blipFill>
          <a:blip r:embed="rId12"/>
          <a:stretch>
            <a:fillRect/>
          </a:stretch>
        </p:blipFill>
        <p:spPr>
          <a:xfrm>
            <a:off x="5010026" y="5494480"/>
            <a:ext cx="466090" cy="440055"/>
          </a:xfrm>
          <a:prstGeom prst="rect">
            <a:avLst/>
          </a:prstGeom>
        </p:spPr>
      </p:pic>
      <p:pic>
        <p:nvPicPr>
          <p:cNvPr id="8" name="图片 7"/>
          <p:cNvPicPr>
            <a:picLocks noChangeAspect="1"/>
          </p:cNvPicPr>
          <p:nvPr/>
        </p:nvPicPr>
        <p:blipFill>
          <a:blip r:embed="rId13"/>
          <a:stretch>
            <a:fillRect/>
          </a:stretch>
        </p:blipFill>
        <p:spPr>
          <a:xfrm>
            <a:off x="5949826" y="5542105"/>
            <a:ext cx="477520" cy="367665"/>
          </a:xfrm>
          <a:prstGeom prst="rect">
            <a:avLst/>
          </a:prstGeom>
        </p:spPr>
      </p:pic>
      <p:sp>
        <p:nvSpPr>
          <p:cNvPr id="10" name="文本框 9"/>
          <p:cNvSpPr txBox="1"/>
          <p:nvPr>
            <p:custDataLst>
              <p:tags r:id="rId1"/>
            </p:custDataLst>
          </p:nvPr>
        </p:nvSpPr>
        <p:spPr>
          <a:xfrm>
            <a:off x="7684975" y="2473936"/>
            <a:ext cx="3394710" cy="306705"/>
          </a:xfrm>
          <a:prstGeom prst="rect">
            <a:avLst/>
          </a:prstGeom>
          <a:noFill/>
        </p:spPr>
        <p:txBody>
          <a:bodyPr wrap="none" rtlCol="0" anchor="t">
            <a:spAutoFit/>
          </a:bodyPr>
          <a:lstStyle/>
          <a:p>
            <a:pPr algn="l"/>
            <a:r>
              <a:rPr lang="zh-CN" altLang="en-US" sz="1400" b="1" dirty="0">
                <a:latin typeface="微软雅黑" panose="020B0503020204020204" charset="-122"/>
                <a:ea typeface="微软雅黑" panose="020B0503020204020204" charset="-122"/>
                <a:sym typeface="+mn-ea"/>
              </a:rPr>
              <a:t>高频采样数据实时接入，</a:t>
            </a:r>
            <a:r>
              <a:rPr lang="zh-CN" altLang="en-US" sz="1400" b="1" dirty="0">
                <a:solidFill>
                  <a:srgbClr val="3264D6"/>
                </a:solidFill>
                <a:latin typeface="微软雅黑" panose="020B0503020204020204" charset="-122"/>
                <a:ea typeface="微软雅黑" panose="020B0503020204020204" charset="-122"/>
                <a:sym typeface="+mn-ea"/>
              </a:rPr>
              <a:t>百万级</a:t>
            </a:r>
            <a:r>
              <a:rPr lang="zh-CN" altLang="en-US" sz="1400" b="1" dirty="0">
                <a:latin typeface="微软雅黑" panose="020B0503020204020204" charset="-122"/>
                <a:ea typeface="微软雅黑" panose="020B0503020204020204" charset="-122"/>
                <a:sym typeface="+mn-ea"/>
              </a:rPr>
              <a:t>设备接入</a:t>
            </a:r>
          </a:p>
        </p:txBody>
      </p:sp>
      <p:sp>
        <p:nvSpPr>
          <p:cNvPr id="12" name="文本框 11"/>
          <p:cNvSpPr txBox="1"/>
          <p:nvPr>
            <p:custDataLst>
              <p:tags r:id="rId2"/>
            </p:custDataLst>
          </p:nvPr>
        </p:nvSpPr>
        <p:spPr>
          <a:xfrm>
            <a:off x="7684975" y="3293721"/>
            <a:ext cx="3037840" cy="306705"/>
          </a:xfrm>
          <a:prstGeom prst="rect">
            <a:avLst/>
          </a:prstGeom>
          <a:noFill/>
        </p:spPr>
        <p:txBody>
          <a:bodyPr wrap="none" rtlCol="0" anchor="t">
            <a:spAutoFit/>
          </a:bodyPr>
          <a:lstStyle/>
          <a:p>
            <a:pPr algn="l"/>
            <a:r>
              <a:rPr lang="zh-CN" altLang="en-US" sz="1400" b="1">
                <a:latin typeface="微软雅黑" panose="020B0503020204020204" charset="-122"/>
                <a:ea typeface="微软雅黑" panose="020B0503020204020204" charset="-122"/>
                <a:sym typeface="+mn-ea"/>
              </a:rPr>
              <a:t>支持多系统数据统一接入，集中管理</a:t>
            </a:r>
          </a:p>
        </p:txBody>
      </p:sp>
      <p:sp>
        <p:nvSpPr>
          <p:cNvPr id="14" name="文本框 13"/>
          <p:cNvSpPr txBox="1"/>
          <p:nvPr>
            <p:custDataLst>
              <p:tags r:id="rId3"/>
            </p:custDataLst>
          </p:nvPr>
        </p:nvSpPr>
        <p:spPr>
          <a:xfrm>
            <a:off x="7684975" y="4113506"/>
            <a:ext cx="2706370" cy="306705"/>
          </a:xfrm>
          <a:prstGeom prst="rect">
            <a:avLst/>
          </a:prstGeom>
          <a:noFill/>
        </p:spPr>
        <p:txBody>
          <a:bodyPr wrap="none" rtlCol="0" anchor="t">
            <a:spAutoFit/>
          </a:bodyPr>
          <a:lstStyle/>
          <a:p>
            <a:pPr algn="l"/>
            <a:r>
              <a:rPr lang="zh-CN" altLang="en-US" sz="1400" b="1">
                <a:latin typeface="微软雅黑" panose="020B0503020204020204" charset="-122"/>
                <a:ea typeface="微软雅黑" panose="020B0503020204020204" charset="-122"/>
                <a:sym typeface="+mn-ea"/>
              </a:rPr>
              <a:t>自研时序数据库，</a:t>
            </a:r>
            <a:r>
              <a:rPr lang="zh-CN" altLang="en-US" sz="1400" b="1">
                <a:solidFill>
                  <a:srgbClr val="3264D6"/>
                </a:solidFill>
                <a:latin typeface="微软雅黑" panose="020B0503020204020204" charset="-122"/>
                <a:ea typeface="微软雅黑" panose="020B0503020204020204" charset="-122"/>
                <a:sym typeface="+mn-ea"/>
              </a:rPr>
              <a:t>超</a:t>
            </a:r>
            <a:r>
              <a:rPr lang="en-US" altLang="zh-CN" sz="1400" b="1">
                <a:solidFill>
                  <a:srgbClr val="3264D6"/>
                </a:solidFill>
                <a:latin typeface="微软雅黑" panose="020B0503020204020204" charset="-122"/>
                <a:ea typeface="微软雅黑" panose="020B0503020204020204" charset="-122"/>
                <a:sym typeface="+mn-ea"/>
              </a:rPr>
              <a:t>20:1</a:t>
            </a:r>
            <a:r>
              <a:rPr lang="zh-CN" altLang="en-US" sz="1400" b="1">
                <a:solidFill>
                  <a:srgbClr val="3264D6"/>
                </a:solidFill>
                <a:latin typeface="微软雅黑" panose="020B0503020204020204" charset="-122"/>
                <a:ea typeface="微软雅黑" panose="020B0503020204020204" charset="-122"/>
                <a:sym typeface="+mn-ea"/>
              </a:rPr>
              <a:t>压缩比</a:t>
            </a:r>
          </a:p>
        </p:txBody>
      </p:sp>
      <p:sp>
        <p:nvSpPr>
          <p:cNvPr id="16" name="文本框 15"/>
          <p:cNvSpPr txBox="1"/>
          <p:nvPr>
            <p:custDataLst>
              <p:tags r:id="rId4"/>
            </p:custDataLst>
          </p:nvPr>
        </p:nvSpPr>
        <p:spPr>
          <a:xfrm>
            <a:off x="7684975" y="4933291"/>
            <a:ext cx="3456395" cy="307777"/>
          </a:xfrm>
          <a:prstGeom prst="rect">
            <a:avLst/>
          </a:prstGeom>
          <a:noFill/>
        </p:spPr>
        <p:txBody>
          <a:bodyPr wrap="none" rtlCol="0" anchor="t">
            <a:spAutoFit/>
          </a:bodyPr>
          <a:lstStyle/>
          <a:p>
            <a:pPr algn="l"/>
            <a:r>
              <a:rPr lang="zh-CN" altLang="en-US" sz="1400" b="1" dirty="0">
                <a:latin typeface="微软雅黑" panose="020B0503020204020204" charset="-122"/>
                <a:ea typeface="微软雅黑" panose="020B0503020204020204" charset="-122"/>
                <a:sym typeface="+mn-ea"/>
              </a:rPr>
              <a:t>支持</a:t>
            </a:r>
            <a:r>
              <a:rPr lang="en-US" altLang="zh-CN" sz="1400" b="1" dirty="0">
                <a:solidFill>
                  <a:srgbClr val="3264D6"/>
                </a:solidFill>
                <a:latin typeface="微软雅黑" panose="020B0503020204020204" charset="-122"/>
                <a:ea typeface="微软雅黑" panose="020B0503020204020204" charset="-122"/>
                <a:sym typeface="+mn-ea"/>
              </a:rPr>
              <a:t>1000+</a:t>
            </a:r>
            <a:r>
              <a:rPr lang="zh-CN" altLang="en-US" sz="1400" b="1" dirty="0">
                <a:solidFill>
                  <a:srgbClr val="3264D6"/>
                </a:solidFill>
                <a:latin typeface="微软雅黑" panose="020B0503020204020204" charset="-122"/>
                <a:ea typeface="微软雅黑" panose="020B0503020204020204" charset="-122"/>
                <a:sym typeface="+mn-ea"/>
              </a:rPr>
              <a:t>边缘实例管理</a:t>
            </a:r>
            <a:r>
              <a:rPr lang="zh-CN" altLang="en-US" sz="1400" b="1" dirty="0">
                <a:latin typeface="微软雅黑" panose="020B0503020204020204" charset="-122"/>
                <a:ea typeface="微软雅黑" panose="020B0503020204020204" charset="-122"/>
                <a:sym typeface="+mn-ea"/>
              </a:rPr>
              <a:t>，云边消息协同</a:t>
            </a:r>
          </a:p>
        </p:txBody>
      </p:sp>
      <p:sp>
        <p:nvSpPr>
          <p:cNvPr id="17" name="Rounded Rectangle 180"/>
          <p:cNvSpPr/>
          <p:nvPr/>
        </p:nvSpPr>
        <p:spPr bwMode="auto">
          <a:xfrm>
            <a:off x="1831851" y="5118560"/>
            <a:ext cx="1452245" cy="877570"/>
          </a:xfrm>
          <a:prstGeom prst="roundRect">
            <a:avLst>
              <a:gd name="adj" fmla="val 0"/>
            </a:avLst>
          </a:prstGeom>
          <a:noFill/>
          <a:ln w="9525" cap="flat" cmpd="sng" algn="ctr">
            <a:solidFill>
              <a:srgbClr val="3264D6"/>
            </a:solidFill>
            <a:prstDash val="sysDash"/>
          </a:ln>
          <a:effectLst/>
        </p:spPr>
        <p:txBody>
          <a:bodyPr lIns="91428" tIns="45714" rIns="91428" bIns="45714" anchor="ctr"/>
          <a:lstStyle/>
          <a:p>
            <a:pPr algn="ctr" fontAlgn="auto">
              <a:spcBef>
                <a:spcPts val="0"/>
              </a:spcBef>
              <a:spcAft>
                <a:spcPts val="0"/>
              </a:spcAft>
              <a:defRPr/>
            </a:pPr>
            <a:endParaRPr lang="en-US" sz="700" kern="0" dirty="0">
              <a:solidFill>
                <a:srgbClr val="124191"/>
              </a:solidFill>
              <a:latin typeface="微软雅黑" panose="020B0503020204020204" charset="-122"/>
              <a:ea typeface="微软雅黑" panose="020B0503020204020204" charset="-122"/>
              <a:cs typeface="微软雅黑" panose="020B0503020204020204" charset="-122"/>
              <a:sym typeface="Calibri" panose="020F0502020204030204" charset="0"/>
            </a:endParaRPr>
          </a:p>
        </p:txBody>
      </p:sp>
      <p:sp>
        <p:nvSpPr>
          <p:cNvPr id="18" name="Rounded Rectangle 180"/>
          <p:cNvSpPr/>
          <p:nvPr/>
        </p:nvSpPr>
        <p:spPr bwMode="auto">
          <a:xfrm>
            <a:off x="3413001" y="5118560"/>
            <a:ext cx="1452245" cy="877570"/>
          </a:xfrm>
          <a:prstGeom prst="roundRect">
            <a:avLst>
              <a:gd name="adj" fmla="val 0"/>
            </a:avLst>
          </a:prstGeom>
          <a:noFill/>
          <a:ln w="9525" cap="flat" cmpd="sng" algn="ctr">
            <a:solidFill>
              <a:srgbClr val="3264D6"/>
            </a:solidFill>
            <a:prstDash val="sysDash"/>
          </a:ln>
          <a:effectLst/>
        </p:spPr>
        <p:txBody>
          <a:bodyPr lIns="91428" tIns="45714" rIns="91428" bIns="45714" anchor="ctr"/>
          <a:lstStyle/>
          <a:p>
            <a:pPr algn="ctr" fontAlgn="auto">
              <a:spcBef>
                <a:spcPts val="0"/>
              </a:spcBef>
              <a:spcAft>
                <a:spcPts val="0"/>
              </a:spcAft>
              <a:defRPr/>
            </a:pPr>
            <a:endParaRPr lang="en-US" sz="700" kern="0" dirty="0">
              <a:solidFill>
                <a:srgbClr val="124191"/>
              </a:solidFill>
              <a:latin typeface="微软雅黑" panose="020B0503020204020204" charset="-122"/>
              <a:ea typeface="微软雅黑" panose="020B0503020204020204" charset="-122"/>
              <a:cs typeface="微软雅黑" panose="020B0503020204020204" charset="-122"/>
              <a:sym typeface="Calibri" panose="020F0502020204030204" charset="0"/>
            </a:endParaRPr>
          </a:p>
        </p:txBody>
      </p:sp>
      <p:sp>
        <p:nvSpPr>
          <p:cNvPr id="19" name="Rounded Rectangle 180"/>
          <p:cNvSpPr/>
          <p:nvPr/>
        </p:nvSpPr>
        <p:spPr bwMode="auto">
          <a:xfrm>
            <a:off x="4993516" y="5118560"/>
            <a:ext cx="1452245" cy="877570"/>
          </a:xfrm>
          <a:prstGeom prst="roundRect">
            <a:avLst>
              <a:gd name="adj" fmla="val 0"/>
            </a:avLst>
          </a:prstGeom>
          <a:noFill/>
          <a:ln w="9525" cap="flat" cmpd="sng" algn="ctr">
            <a:solidFill>
              <a:srgbClr val="3264D6"/>
            </a:solidFill>
            <a:prstDash val="sysDash"/>
          </a:ln>
          <a:effectLst/>
        </p:spPr>
        <p:txBody>
          <a:bodyPr lIns="91428" tIns="45714" rIns="91428" bIns="45714" anchor="ctr"/>
          <a:lstStyle/>
          <a:p>
            <a:pPr algn="ctr" fontAlgn="auto">
              <a:spcBef>
                <a:spcPts val="0"/>
              </a:spcBef>
              <a:spcAft>
                <a:spcPts val="0"/>
              </a:spcAft>
              <a:defRPr/>
            </a:pPr>
            <a:endParaRPr lang="en-US" sz="700" kern="0" dirty="0">
              <a:solidFill>
                <a:srgbClr val="124191"/>
              </a:solidFill>
              <a:latin typeface="微软雅黑" panose="020B0503020204020204" charset="-122"/>
              <a:ea typeface="微软雅黑" panose="020B0503020204020204" charset="-122"/>
              <a:cs typeface="微软雅黑" panose="020B0503020204020204" charset="-122"/>
              <a:sym typeface="Calibri" panose="020F0502020204030204" charset="0"/>
            </a:endParaRPr>
          </a:p>
        </p:txBody>
      </p:sp>
      <p:sp>
        <p:nvSpPr>
          <p:cNvPr id="20" name="矩形 19"/>
          <p:cNvSpPr/>
          <p:nvPr/>
        </p:nvSpPr>
        <p:spPr>
          <a:xfrm>
            <a:off x="1854722" y="3095450"/>
            <a:ext cx="4613910" cy="632460"/>
          </a:xfrm>
          <a:prstGeom prst="rect">
            <a:avLst/>
          </a:prstGeom>
          <a:solidFill>
            <a:srgbClr val="0B4A8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b="1" dirty="0">
                <a:latin typeface="微软雅黑" panose="020B0503020204020204" charset="-122"/>
                <a:ea typeface="微软雅黑" panose="020B0503020204020204" charset="-122"/>
              </a:rPr>
              <a:t>物联感知平台</a:t>
            </a:r>
          </a:p>
        </p:txBody>
      </p:sp>
      <p:sp>
        <p:nvSpPr>
          <p:cNvPr id="21" name="上箭头 20"/>
          <p:cNvSpPr/>
          <p:nvPr/>
        </p:nvSpPr>
        <p:spPr>
          <a:xfrm>
            <a:off x="2477646" y="3770455"/>
            <a:ext cx="143510" cy="1131570"/>
          </a:xfrm>
          <a:prstGeom prst="upArrow">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上箭头 21"/>
          <p:cNvSpPr/>
          <p:nvPr/>
        </p:nvSpPr>
        <p:spPr>
          <a:xfrm>
            <a:off x="4067051" y="3760295"/>
            <a:ext cx="143510" cy="1131570"/>
          </a:xfrm>
          <a:prstGeom prst="upArrow">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上箭头 22"/>
          <p:cNvSpPr/>
          <p:nvPr/>
        </p:nvSpPr>
        <p:spPr>
          <a:xfrm>
            <a:off x="5647566" y="3759660"/>
            <a:ext cx="143510" cy="1131570"/>
          </a:xfrm>
          <a:prstGeom prst="upArrow">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云形 23"/>
          <p:cNvSpPr/>
          <p:nvPr/>
        </p:nvSpPr>
        <p:spPr>
          <a:xfrm>
            <a:off x="1831851" y="3957364"/>
            <a:ext cx="4613910" cy="591606"/>
          </a:xfrm>
          <a:prstGeom prst="cloud">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1" dirty="0">
                <a:solidFill>
                  <a:schemeClr val="tx1"/>
                </a:solidFill>
                <a:latin typeface="微软雅黑" panose="020B0503020204020204" charset="-122"/>
                <a:ea typeface="微软雅黑" panose="020B0503020204020204" charset="-122"/>
                <a:cs typeface="微软雅黑" panose="020B0503020204020204" charset="-122"/>
              </a:rPr>
              <a:t>4G/5G//Wi-Fi/</a:t>
            </a:r>
            <a:r>
              <a:rPr lang="zh-CN" altLang="en-US" sz="1000" b="1" dirty="0">
                <a:solidFill>
                  <a:schemeClr val="tx1"/>
                </a:solidFill>
                <a:latin typeface="微软雅黑" panose="020B0503020204020204" charset="-122"/>
                <a:ea typeface="微软雅黑" panose="020B0503020204020204" charset="-122"/>
                <a:cs typeface="微软雅黑" panose="020B0503020204020204" charset="-122"/>
              </a:rPr>
              <a:t>有线</a:t>
            </a:r>
            <a:r>
              <a:rPr lang="en-US" altLang="zh-CN" sz="1000" b="1" dirty="0">
                <a:solidFill>
                  <a:schemeClr val="tx1"/>
                </a:solidFill>
                <a:latin typeface="微软雅黑" panose="020B0503020204020204" charset="-122"/>
                <a:ea typeface="微软雅黑" panose="020B0503020204020204" charset="-122"/>
                <a:cs typeface="微软雅黑" panose="020B0503020204020204" charset="-122"/>
              </a:rPr>
              <a:t>/…</a:t>
            </a:r>
          </a:p>
        </p:txBody>
      </p:sp>
      <p:sp>
        <p:nvSpPr>
          <p:cNvPr id="25" name="文本框 24"/>
          <p:cNvSpPr txBox="1"/>
          <p:nvPr/>
        </p:nvSpPr>
        <p:spPr>
          <a:xfrm>
            <a:off x="2046481" y="4988385"/>
            <a:ext cx="1076325" cy="245110"/>
          </a:xfrm>
          <a:prstGeom prst="rect">
            <a:avLst/>
          </a:prstGeom>
          <a:solidFill>
            <a:srgbClr val="F7F7F7"/>
          </a:solidFill>
        </p:spPr>
        <p:txBody>
          <a:bodyPr wrap="square" rtlCol="0">
            <a:spAutoFit/>
          </a:bodyPr>
          <a:lstStyle/>
          <a:p>
            <a:pPr algn="ctr"/>
            <a:r>
              <a:rPr lang="zh-CN" altLang="en-US" sz="1000" dirty="0">
                <a:latin typeface="微软雅黑" panose="020B0503020204020204" charset="-122"/>
                <a:ea typeface="微软雅黑" panose="020B0503020204020204" charset="-122"/>
              </a:rPr>
              <a:t>设备直连</a:t>
            </a:r>
          </a:p>
        </p:txBody>
      </p:sp>
      <p:sp>
        <p:nvSpPr>
          <p:cNvPr id="26" name="文本框 25"/>
          <p:cNvSpPr txBox="1"/>
          <p:nvPr/>
        </p:nvSpPr>
        <p:spPr>
          <a:xfrm>
            <a:off x="3588896" y="4966160"/>
            <a:ext cx="1203960" cy="245110"/>
          </a:xfrm>
          <a:prstGeom prst="rect">
            <a:avLst/>
          </a:prstGeom>
          <a:solidFill>
            <a:srgbClr val="F7F7F7"/>
          </a:solidFill>
        </p:spPr>
        <p:txBody>
          <a:bodyPr wrap="square" rtlCol="0">
            <a:spAutoFit/>
          </a:bodyPr>
          <a:lstStyle/>
          <a:p>
            <a:pPr algn="ctr"/>
            <a:r>
              <a:rPr lang="zh-CN" altLang="en-US" sz="1000" dirty="0">
                <a:latin typeface="微软雅黑" panose="020B0503020204020204" charset="-122"/>
                <a:ea typeface="微软雅黑" panose="020B0503020204020204" charset="-122"/>
              </a:rPr>
              <a:t>网关</a:t>
            </a:r>
            <a:r>
              <a:rPr lang="en-US" altLang="zh-CN" sz="1000" dirty="0">
                <a:latin typeface="微软雅黑" panose="020B0503020204020204" charset="-122"/>
                <a:ea typeface="微软雅黑" panose="020B0503020204020204" charset="-122"/>
              </a:rPr>
              <a:t>/</a:t>
            </a:r>
            <a:r>
              <a:rPr lang="zh-CN" altLang="en-US" sz="1000" dirty="0">
                <a:latin typeface="微软雅黑" panose="020B0503020204020204" charset="-122"/>
                <a:ea typeface="微软雅黑" panose="020B0503020204020204" charset="-122"/>
              </a:rPr>
              <a:t>边缘端接入</a:t>
            </a:r>
          </a:p>
        </p:txBody>
      </p:sp>
      <p:sp>
        <p:nvSpPr>
          <p:cNvPr id="27" name="文本框 26"/>
          <p:cNvSpPr txBox="1"/>
          <p:nvPr/>
        </p:nvSpPr>
        <p:spPr>
          <a:xfrm>
            <a:off x="5063366" y="4898850"/>
            <a:ext cx="1363980" cy="398780"/>
          </a:xfrm>
          <a:prstGeom prst="rect">
            <a:avLst/>
          </a:prstGeom>
          <a:solidFill>
            <a:srgbClr val="F7F7F7"/>
          </a:solidFill>
        </p:spPr>
        <p:txBody>
          <a:bodyPr wrap="square" rtlCol="0">
            <a:spAutoFit/>
          </a:bodyPr>
          <a:lstStyle/>
          <a:p>
            <a:pPr algn="ctr"/>
            <a:r>
              <a:rPr lang="en-US" altLang="zh-CN" sz="1000" dirty="0">
                <a:latin typeface="微软雅黑" panose="020B0503020204020204" charset="-122"/>
                <a:ea typeface="微软雅黑" panose="020B0503020204020204" charset="-122"/>
              </a:rPr>
              <a:t>CDS/SCADA/</a:t>
            </a:r>
            <a:r>
              <a:rPr lang="zh-CN" altLang="en-US" sz="1000" dirty="0">
                <a:latin typeface="微软雅黑" panose="020B0503020204020204" charset="-122"/>
                <a:ea typeface="微软雅黑" panose="020B0503020204020204" charset="-122"/>
              </a:rPr>
              <a:t>专业</a:t>
            </a:r>
            <a:endParaRPr lang="en-US" altLang="zh-CN" sz="1000" dirty="0">
              <a:latin typeface="微软雅黑" panose="020B0503020204020204" charset="-122"/>
              <a:ea typeface="微软雅黑" panose="020B0503020204020204" charset="-122"/>
            </a:endParaRPr>
          </a:p>
          <a:p>
            <a:pPr algn="ctr"/>
            <a:r>
              <a:rPr lang="zh-CN" altLang="en-US" sz="1000" dirty="0">
                <a:latin typeface="微软雅黑" panose="020B0503020204020204" charset="-122"/>
                <a:ea typeface="微软雅黑" panose="020B0503020204020204" charset="-122"/>
              </a:rPr>
              <a:t>检测系统</a:t>
            </a:r>
          </a:p>
        </p:txBody>
      </p:sp>
      <p:pic>
        <p:nvPicPr>
          <p:cNvPr id="28" name="图片 27"/>
          <p:cNvPicPr>
            <a:picLocks noChangeAspect="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046481" y="5467810"/>
            <a:ext cx="253365" cy="332740"/>
          </a:xfrm>
          <a:prstGeom prst="rect">
            <a:avLst/>
          </a:prstGeom>
        </p:spPr>
      </p:pic>
      <p:pic>
        <p:nvPicPr>
          <p:cNvPr id="29" name="图片 28"/>
          <p:cNvPicPr>
            <a:picLocks noChangeAspect="1"/>
          </p:cNvPicPr>
          <p:nvPr/>
        </p:nvPicPr>
        <p:blipFill>
          <a:blip r:embed="rId1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77646" y="5489400"/>
            <a:ext cx="220345" cy="289560"/>
          </a:xfrm>
          <a:prstGeom prst="rect">
            <a:avLst/>
          </a:prstGeom>
        </p:spPr>
      </p:pic>
      <p:pic>
        <p:nvPicPr>
          <p:cNvPr id="30" name="图片 29"/>
          <p:cNvPicPr>
            <a:picLocks noChangeAspect="1"/>
          </p:cNvPicPr>
          <p:nvPr/>
        </p:nvPicPr>
        <p:blipFill>
          <a:blip r:embed="rId1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77061" y="5473525"/>
            <a:ext cx="246380" cy="322580"/>
          </a:xfrm>
          <a:prstGeom prst="rect">
            <a:avLst/>
          </a:prstGeom>
        </p:spPr>
      </p:pic>
      <p:sp>
        <p:nvSpPr>
          <p:cNvPr id="31" name="Shape"/>
          <p:cNvSpPr/>
          <p:nvPr/>
        </p:nvSpPr>
        <p:spPr>
          <a:xfrm>
            <a:off x="4006091" y="5259530"/>
            <a:ext cx="228600" cy="317500"/>
          </a:xfrm>
          <a:custGeom>
            <a:avLst/>
            <a:gdLst/>
            <a:ahLst/>
            <a:cxnLst>
              <a:cxn ang="0">
                <a:pos x="wd2" y="hd2"/>
              </a:cxn>
              <a:cxn ang="5400000">
                <a:pos x="wd2" y="hd2"/>
              </a:cxn>
              <a:cxn ang="10800000">
                <a:pos x="wd2" y="hd2"/>
              </a:cxn>
              <a:cxn ang="16200000">
                <a:pos x="wd2" y="hd2"/>
              </a:cxn>
            </a:cxnLst>
            <a:rect l="0" t="0" r="r" b="b"/>
            <a:pathLst>
              <a:path w="21600" h="21600" extrusionOk="0">
                <a:moveTo>
                  <a:pt x="6382" y="19636"/>
                </a:moveTo>
                <a:lnTo>
                  <a:pt x="11291" y="19636"/>
                </a:lnTo>
                <a:cubicBezTo>
                  <a:pt x="11562" y="19636"/>
                  <a:pt x="11782" y="19416"/>
                  <a:pt x="11782" y="19146"/>
                </a:cubicBezTo>
                <a:cubicBezTo>
                  <a:pt x="11782" y="18874"/>
                  <a:pt x="11562" y="18655"/>
                  <a:pt x="11291" y="18655"/>
                </a:cubicBezTo>
                <a:lnTo>
                  <a:pt x="6382" y="18655"/>
                </a:lnTo>
                <a:cubicBezTo>
                  <a:pt x="6111" y="18655"/>
                  <a:pt x="5891" y="18874"/>
                  <a:pt x="5891" y="19146"/>
                </a:cubicBezTo>
                <a:cubicBezTo>
                  <a:pt x="5891" y="19416"/>
                  <a:pt x="6111" y="19636"/>
                  <a:pt x="6382" y="19636"/>
                </a:cubicBezTo>
                <a:moveTo>
                  <a:pt x="20618" y="19636"/>
                </a:moveTo>
                <a:cubicBezTo>
                  <a:pt x="20618" y="20178"/>
                  <a:pt x="20178" y="20618"/>
                  <a:pt x="19636" y="20618"/>
                </a:cubicBezTo>
                <a:lnTo>
                  <a:pt x="1964" y="20618"/>
                </a:lnTo>
                <a:cubicBezTo>
                  <a:pt x="1422" y="20618"/>
                  <a:pt x="982" y="20178"/>
                  <a:pt x="982" y="19636"/>
                </a:cubicBezTo>
                <a:lnTo>
                  <a:pt x="982" y="17673"/>
                </a:lnTo>
                <a:lnTo>
                  <a:pt x="20618" y="17673"/>
                </a:lnTo>
                <a:cubicBezTo>
                  <a:pt x="20618" y="17673"/>
                  <a:pt x="20618" y="19636"/>
                  <a:pt x="20618" y="19636"/>
                </a:cubicBezTo>
                <a:close/>
                <a:moveTo>
                  <a:pt x="2822" y="10800"/>
                </a:moveTo>
                <a:lnTo>
                  <a:pt x="18778" y="10800"/>
                </a:lnTo>
                <a:lnTo>
                  <a:pt x="20461" y="16691"/>
                </a:lnTo>
                <a:lnTo>
                  <a:pt x="1139" y="16691"/>
                </a:lnTo>
                <a:cubicBezTo>
                  <a:pt x="1139" y="16691"/>
                  <a:pt x="2822" y="10800"/>
                  <a:pt x="2822" y="10800"/>
                </a:cubicBezTo>
                <a:close/>
                <a:moveTo>
                  <a:pt x="21600" y="17182"/>
                </a:moveTo>
                <a:cubicBezTo>
                  <a:pt x="21600" y="17118"/>
                  <a:pt x="21586" y="17057"/>
                  <a:pt x="21563" y="17000"/>
                </a:cubicBezTo>
                <a:lnTo>
                  <a:pt x="21565" y="17000"/>
                </a:lnTo>
                <a:lnTo>
                  <a:pt x="19602" y="10127"/>
                </a:lnTo>
                <a:lnTo>
                  <a:pt x="19599" y="10128"/>
                </a:lnTo>
                <a:cubicBezTo>
                  <a:pt x="19527" y="9947"/>
                  <a:pt x="19352" y="9818"/>
                  <a:pt x="19145" y="9818"/>
                </a:cubicBezTo>
                <a:lnTo>
                  <a:pt x="18164" y="9818"/>
                </a:lnTo>
                <a:lnTo>
                  <a:pt x="18164" y="3927"/>
                </a:lnTo>
                <a:cubicBezTo>
                  <a:pt x="18164" y="3656"/>
                  <a:pt x="17944" y="3436"/>
                  <a:pt x="17673" y="3436"/>
                </a:cubicBezTo>
                <a:cubicBezTo>
                  <a:pt x="17402" y="3436"/>
                  <a:pt x="17182" y="3656"/>
                  <a:pt x="17182" y="3927"/>
                </a:cubicBezTo>
                <a:lnTo>
                  <a:pt x="17182" y="9818"/>
                </a:lnTo>
                <a:lnTo>
                  <a:pt x="4418" y="9818"/>
                </a:lnTo>
                <a:lnTo>
                  <a:pt x="4418" y="3927"/>
                </a:lnTo>
                <a:cubicBezTo>
                  <a:pt x="4418" y="3656"/>
                  <a:pt x="4198" y="3436"/>
                  <a:pt x="3927" y="3436"/>
                </a:cubicBezTo>
                <a:cubicBezTo>
                  <a:pt x="3656" y="3436"/>
                  <a:pt x="3436" y="3656"/>
                  <a:pt x="3436" y="3927"/>
                </a:cubicBezTo>
                <a:lnTo>
                  <a:pt x="3436" y="9818"/>
                </a:lnTo>
                <a:lnTo>
                  <a:pt x="2455" y="9818"/>
                </a:lnTo>
                <a:cubicBezTo>
                  <a:pt x="2248" y="9818"/>
                  <a:pt x="2073" y="9947"/>
                  <a:pt x="2001" y="10128"/>
                </a:cubicBezTo>
                <a:lnTo>
                  <a:pt x="1998" y="10127"/>
                </a:lnTo>
                <a:lnTo>
                  <a:pt x="35" y="17000"/>
                </a:lnTo>
                <a:lnTo>
                  <a:pt x="37" y="17001"/>
                </a:lnTo>
                <a:cubicBezTo>
                  <a:pt x="14" y="17057"/>
                  <a:pt x="0" y="17118"/>
                  <a:pt x="0" y="17182"/>
                </a:cubicBezTo>
                <a:lnTo>
                  <a:pt x="0" y="18164"/>
                </a:lnTo>
                <a:lnTo>
                  <a:pt x="68" y="18164"/>
                </a:lnTo>
                <a:cubicBezTo>
                  <a:pt x="25" y="18320"/>
                  <a:pt x="0" y="18484"/>
                  <a:pt x="0" y="18655"/>
                </a:cubicBezTo>
                <a:lnTo>
                  <a:pt x="0" y="19636"/>
                </a:lnTo>
                <a:cubicBezTo>
                  <a:pt x="0" y="20721"/>
                  <a:pt x="879" y="21600"/>
                  <a:pt x="1964" y="21600"/>
                </a:cubicBezTo>
                <a:lnTo>
                  <a:pt x="19636" y="21600"/>
                </a:lnTo>
                <a:cubicBezTo>
                  <a:pt x="20721" y="21600"/>
                  <a:pt x="21600" y="20721"/>
                  <a:pt x="21600" y="19636"/>
                </a:cubicBezTo>
                <a:lnTo>
                  <a:pt x="21600" y="18655"/>
                </a:lnTo>
                <a:cubicBezTo>
                  <a:pt x="21600" y="18484"/>
                  <a:pt x="21575" y="18320"/>
                  <a:pt x="21532" y="18164"/>
                </a:cubicBezTo>
                <a:lnTo>
                  <a:pt x="21600" y="18164"/>
                </a:lnTo>
                <a:cubicBezTo>
                  <a:pt x="21600" y="18164"/>
                  <a:pt x="21600" y="17182"/>
                  <a:pt x="21600" y="17182"/>
                </a:cubicBezTo>
                <a:close/>
                <a:moveTo>
                  <a:pt x="4418" y="19636"/>
                </a:moveTo>
                <a:cubicBezTo>
                  <a:pt x="4689" y="19636"/>
                  <a:pt x="4909" y="19416"/>
                  <a:pt x="4909" y="19146"/>
                </a:cubicBezTo>
                <a:cubicBezTo>
                  <a:pt x="4909" y="18874"/>
                  <a:pt x="4689" y="18655"/>
                  <a:pt x="4418" y="18655"/>
                </a:cubicBezTo>
                <a:cubicBezTo>
                  <a:pt x="4147" y="18655"/>
                  <a:pt x="3927" y="18874"/>
                  <a:pt x="3927" y="19146"/>
                </a:cubicBezTo>
                <a:cubicBezTo>
                  <a:pt x="3927" y="19416"/>
                  <a:pt x="4147" y="19636"/>
                  <a:pt x="4418" y="19636"/>
                </a:cubicBezTo>
                <a:moveTo>
                  <a:pt x="2455" y="19636"/>
                </a:moveTo>
                <a:cubicBezTo>
                  <a:pt x="2725" y="19636"/>
                  <a:pt x="2945" y="19416"/>
                  <a:pt x="2945" y="19146"/>
                </a:cubicBezTo>
                <a:cubicBezTo>
                  <a:pt x="2945" y="18874"/>
                  <a:pt x="2725" y="18655"/>
                  <a:pt x="2455" y="18655"/>
                </a:cubicBezTo>
                <a:cubicBezTo>
                  <a:pt x="2184" y="18655"/>
                  <a:pt x="1964" y="18874"/>
                  <a:pt x="1964" y="19146"/>
                </a:cubicBezTo>
                <a:cubicBezTo>
                  <a:pt x="1964" y="19416"/>
                  <a:pt x="2184" y="19636"/>
                  <a:pt x="2455" y="19636"/>
                </a:cubicBezTo>
                <a:moveTo>
                  <a:pt x="12003" y="3573"/>
                </a:moveTo>
                <a:lnTo>
                  <a:pt x="12664" y="2838"/>
                </a:lnTo>
                <a:cubicBezTo>
                  <a:pt x="12214" y="2308"/>
                  <a:pt x="11550" y="1964"/>
                  <a:pt x="10800" y="1964"/>
                </a:cubicBezTo>
                <a:cubicBezTo>
                  <a:pt x="9997" y="1964"/>
                  <a:pt x="9290" y="2355"/>
                  <a:pt x="8842" y="2952"/>
                </a:cubicBezTo>
                <a:lnTo>
                  <a:pt x="9546" y="3655"/>
                </a:lnTo>
                <a:cubicBezTo>
                  <a:pt x="9805" y="3231"/>
                  <a:pt x="10267" y="2945"/>
                  <a:pt x="10800" y="2945"/>
                </a:cubicBezTo>
                <a:cubicBezTo>
                  <a:pt x="11298" y="2945"/>
                  <a:pt x="11736" y="3194"/>
                  <a:pt x="12003" y="3573"/>
                </a:cubicBezTo>
                <a:moveTo>
                  <a:pt x="10309" y="4418"/>
                </a:moveTo>
                <a:cubicBezTo>
                  <a:pt x="10309" y="4690"/>
                  <a:pt x="10529" y="4909"/>
                  <a:pt x="10800" y="4909"/>
                </a:cubicBezTo>
                <a:cubicBezTo>
                  <a:pt x="11071" y="4909"/>
                  <a:pt x="11291" y="4690"/>
                  <a:pt x="11291" y="4418"/>
                </a:cubicBezTo>
                <a:cubicBezTo>
                  <a:pt x="11291" y="4147"/>
                  <a:pt x="11071" y="3927"/>
                  <a:pt x="10800" y="3927"/>
                </a:cubicBezTo>
                <a:cubicBezTo>
                  <a:pt x="10529" y="3927"/>
                  <a:pt x="10309" y="4147"/>
                  <a:pt x="10309" y="4418"/>
                </a:cubicBezTo>
                <a:moveTo>
                  <a:pt x="10800" y="982"/>
                </a:moveTo>
                <a:cubicBezTo>
                  <a:pt x="11802" y="982"/>
                  <a:pt x="12701" y="1414"/>
                  <a:pt x="13330" y="2098"/>
                </a:cubicBezTo>
                <a:lnTo>
                  <a:pt x="13989" y="1366"/>
                </a:lnTo>
                <a:cubicBezTo>
                  <a:pt x="13185" y="525"/>
                  <a:pt x="12055" y="0"/>
                  <a:pt x="10800" y="0"/>
                </a:cubicBezTo>
                <a:cubicBezTo>
                  <a:pt x="9455" y="0"/>
                  <a:pt x="8252" y="603"/>
                  <a:pt x="7442" y="1551"/>
                </a:cubicBezTo>
                <a:lnTo>
                  <a:pt x="8138" y="2246"/>
                </a:lnTo>
                <a:cubicBezTo>
                  <a:pt x="8768" y="1475"/>
                  <a:pt x="9726" y="982"/>
                  <a:pt x="10800" y="982"/>
                </a:cubicBezTo>
              </a:path>
            </a:pathLst>
          </a:custGeom>
          <a:solidFill>
            <a:srgbClr val="005597"/>
          </a:solidFill>
          <a:ln w="12700">
            <a:solidFill>
              <a:srgbClr val="005597"/>
            </a:solidFill>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a:latin typeface="微软雅黑" panose="020B0503020204020204" charset="-122"/>
              <a:ea typeface="微软雅黑" panose="020B0503020204020204" charset="-122"/>
            </a:endParaRPr>
          </a:p>
        </p:txBody>
      </p:sp>
      <p:sp>
        <p:nvSpPr>
          <p:cNvPr id="32" name="Shape"/>
          <p:cNvSpPr/>
          <p:nvPr/>
        </p:nvSpPr>
        <p:spPr>
          <a:xfrm>
            <a:off x="3589531" y="5577665"/>
            <a:ext cx="151130" cy="287655"/>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rgbClr val="005597"/>
          </a:solidFill>
          <a:ln w="12700" cap="flat">
            <a:solidFill>
              <a:srgbClr val="005597"/>
            </a:solidFill>
            <a:miter lim="400000"/>
          </a:ln>
          <a:effectLst/>
        </p:spPr>
        <p:txBody>
          <a:bodyPr wrap="square" lIns="38100" tIns="38100" rIns="38100" bIns="38100" numCol="1" anchor="ctr">
            <a:noAutofit/>
          </a:bodyPr>
          <a:lstStyle/>
          <a:p>
            <a:pPr defTabSz="457200">
              <a:defRPr b="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a:latin typeface="微软雅黑" panose="020B0503020204020204" charset="-122"/>
              <a:ea typeface="微软雅黑" panose="020B0503020204020204" charset="-122"/>
            </a:endParaRPr>
          </a:p>
        </p:txBody>
      </p:sp>
      <p:sp>
        <p:nvSpPr>
          <p:cNvPr id="33" name="Shape"/>
          <p:cNvSpPr/>
          <p:nvPr/>
        </p:nvSpPr>
        <p:spPr>
          <a:xfrm>
            <a:off x="4500756" y="5556710"/>
            <a:ext cx="207645" cy="287655"/>
          </a:xfrm>
          <a:custGeom>
            <a:avLst/>
            <a:gdLst/>
            <a:ahLst/>
            <a:cxnLst>
              <a:cxn ang="0">
                <a:pos x="wd2" y="hd2"/>
              </a:cxn>
              <a:cxn ang="5400000">
                <a:pos x="wd2" y="hd2"/>
              </a:cxn>
              <a:cxn ang="10800000">
                <a:pos x="wd2" y="hd2"/>
              </a:cxn>
              <a:cxn ang="16200000">
                <a:pos x="wd2" y="hd2"/>
              </a:cxn>
            </a:cxnLst>
            <a:rect l="0" t="0" r="r" b="b"/>
            <a:pathLst>
              <a:path w="21600" h="21600" extrusionOk="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rgbClr val="005597"/>
          </a:solidFill>
          <a:ln w="12700" cap="flat">
            <a:solidFill>
              <a:srgbClr val="005597"/>
            </a:solidFill>
            <a:miter lim="400000"/>
          </a:ln>
          <a:effectLst/>
        </p:spPr>
        <p:txBody>
          <a:bodyPr wrap="square" lIns="38100" tIns="38100" rIns="38100" bIns="38100" numCol="1" anchor="ctr">
            <a:noAutofit/>
          </a:bodyPr>
          <a:lstStyle/>
          <a:p>
            <a:pPr defTabSz="457200">
              <a:defRPr b="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a:latin typeface="微软雅黑" panose="020B0503020204020204" charset="-122"/>
              <a:ea typeface="微软雅黑" panose="020B0503020204020204" charset="-122"/>
            </a:endParaRPr>
          </a:p>
        </p:txBody>
      </p:sp>
      <p:cxnSp>
        <p:nvCxnSpPr>
          <p:cNvPr id="34" name="肘形连接符 33"/>
          <p:cNvCxnSpPr/>
          <p:nvPr/>
        </p:nvCxnSpPr>
        <p:spPr>
          <a:xfrm flipV="1">
            <a:off x="3740026" y="5533215"/>
            <a:ext cx="410210" cy="179705"/>
          </a:xfrm>
          <a:prstGeom prst="bentConnector3">
            <a:avLst/>
          </a:prstGeom>
          <a:ln w="12700">
            <a:solidFill>
              <a:srgbClr val="005597"/>
            </a:solidFill>
          </a:ln>
        </p:spPr>
        <p:style>
          <a:lnRef idx="1">
            <a:schemeClr val="accent1"/>
          </a:lnRef>
          <a:fillRef idx="0">
            <a:schemeClr val="accent1"/>
          </a:fillRef>
          <a:effectRef idx="0">
            <a:schemeClr val="accent1"/>
          </a:effectRef>
          <a:fontRef idx="minor">
            <a:schemeClr val="tx1"/>
          </a:fontRef>
        </p:style>
      </p:cxnSp>
      <p:cxnSp>
        <p:nvCxnSpPr>
          <p:cNvPr id="35" name="肘形连接符 34"/>
          <p:cNvCxnSpPr/>
          <p:nvPr/>
        </p:nvCxnSpPr>
        <p:spPr>
          <a:xfrm flipH="1" flipV="1">
            <a:off x="4108326" y="5542105"/>
            <a:ext cx="438150" cy="180340"/>
          </a:xfrm>
          <a:prstGeom prst="bentConnector3">
            <a:avLst>
              <a:gd name="adj1" fmla="val 59090"/>
            </a:avLst>
          </a:prstGeom>
          <a:ln w="12700">
            <a:solidFill>
              <a:srgbClr val="005597"/>
            </a:solidFill>
          </a:ln>
        </p:spPr>
        <p:style>
          <a:lnRef idx="1">
            <a:schemeClr val="accent1"/>
          </a:lnRef>
          <a:fillRef idx="0">
            <a:schemeClr val="accent1"/>
          </a:fillRef>
          <a:effectRef idx="0">
            <a:schemeClr val="accent1"/>
          </a:effectRef>
          <a:fontRef idx="minor">
            <a:schemeClr val="tx1"/>
          </a:fontRef>
        </p:style>
      </p:cxnSp>
      <p:cxnSp>
        <p:nvCxnSpPr>
          <p:cNvPr id="36" name="肘形连接符 35"/>
          <p:cNvCxnSpPr/>
          <p:nvPr/>
        </p:nvCxnSpPr>
        <p:spPr>
          <a:xfrm>
            <a:off x="5807586" y="5476065"/>
            <a:ext cx="263525" cy="311785"/>
          </a:xfrm>
          <a:prstGeom prst="bentConnector3">
            <a:avLst>
              <a:gd name="adj1" fmla="val 50240"/>
            </a:avLst>
          </a:prstGeom>
          <a:ln w="12700">
            <a:solidFill>
              <a:srgbClr val="005597"/>
            </a:solidFill>
          </a:ln>
        </p:spPr>
        <p:style>
          <a:lnRef idx="1">
            <a:schemeClr val="accent1"/>
          </a:lnRef>
          <a:fillRef idx="0">
            <a:schemeClr val="accent1"/>
          </a:fillRef>
          <a:effectRef idx="0">
            <a:schemeClr val="accent1"/>
          </a:effectRef>
          <a:fontRef idx="minor">
            <a:schemeClr val="tx1"/>
          </a:fontRef>
        </p:style>
      </p:cxnSp>
      <p:cxnSp>
        <p:nvCxnSpPr>
          <p:cNvPr id="37" name="肘形连接符 36"/>
          <p:cNvCxnSpPr/>
          <p:nvPr/>
        </p:nvCxnSpPr>
        <p:spPr>
          <a:xfrm flipH="1">
            <a:off x="5331336" y="5485590"/>
            <a:ext cx="252095" cy="292100"/>
          </a:xfrm>
          <a:prstGeom prst="bentConnector3">
            <a:avLst>
              <a:gd name="adj1" fmla="val 50251"/>
            </a:avLst>
          </a:prstGeom>
          <a:ln w="12700">
            <a:solidFill>
              <a:srgbClr val="005597"/>
            </a:solidFill>
          </a:ln>
        </p:spPr>
        <p:style>
          <a:lnRef idx="1">
            <a:schemeClr val="accent1"/>
          </a:lnRef>
          <a:fillRef idx="0">
            <a:schemeClr val="accent1"/>
          </a:fillRef>
          <a:effectRef idx="0">
            <a:schemeClr val="accent1"/>
          </a:effectRef>
          <a:fontRef idx="minor">
            <a:schemeClr val="tx1"/>
          </a:fontRef>
        </p:style>
      </p:cxnSp>
      <p:sp>
        <p:nvSpPr>
          <p:cNvPr id="38" name="Shape"/>
          <p:cNvSpPr/>
          <p:nvPr/>
        </p:nvSpPr>
        <p:spPr>
          <a:xfrm>
            <a:off x="5589781" y="5259530"/>
            <a:ext cx="222250" cy="32829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0773" y="5201"/>
                </a:moveTo>
                <a:cubicBezTo>
                  <a:pt x="10712" y="5093"/>
                  <a:pt x="10614" y="5023"/>
                  <a:pt x="10504" y="4986"/>
                </a:cubicBezTo>
                <a:lnTo>
                  <a:pt x="10517" y="4938"/>
                </a:lnTo>
                <a:cubicBezTo>
                  <a:pt x="10483" y="4941"/>
                  <a:pt x="10451" y="4949"/>
                  <a:pt x="10419" y="4957"/>
                </a:cubicBezTo>
                <a:lnTo>
                  <a:pt x="8464" y="4433"/>
                </a:lnTo>
                <a:cubicBezTo>
                  <a:pt x="8343" y="4400"/>
                  <a:pt x="8209" y="4414"/>
                  <a:pt x="8091" y="4482"/>
                </a:cubicBezTo>
                <a:cubicBezTo>
                  <a:pt x="7856" y="4618"/>
                  <a:pt x="7776" y="4918"/>
                  <a:pt x="7912" y="5153"/>
                </a:cubicBezTo>
                <a:cubicBezTo>
                  <a:pt x="7979" y="5270"/>
                  <a:pt x="8088" y="5349"/>
                  <a:pt x="8210" y="5381"/>
                </a:cubicBezTo>
                <a:lnTo>
                  <a:pt x="8965" y="5584"/>
                </a:lnTo>
                <a:cubicBezTo>
                  <a:pt x="8292" y="6116"/>
                  <a:pt x="7855" y="6927"/>
                  <a:pt x="7855" y="7855"/>
                </a:cubicBezTo>
                <a:cubicBezTo>
                  <a:pt x="7855" y="9081"/>
                  <a:pt x="8605" y="10131"/>
                  <a:pt x="9671" y="10574"/>
                </a:cubicBezTo>
                <a:lnTo>
                  <a:pt x="9934" y="9609"/>
                </a:lnTo>
                <a:cubicBezTo>
                  <a:pt x="9286" y="9288"/>
                  <a:pt x="8836" y="8627"/>
                  <a:pt x="8836" y="7855"/>
                </a:cubicBezTo>
                <a:cubicBezTo>
                  <a:pt x="8836" y="7221"/>
                  <a:pt x="9142" y="6665"/>
                  <a:pt x="9609" y="6309"/>
                </a:cubicBezTo>
                <a:lnTo>
                  <a:pt x="9336" y="7331"/>
                </a:lnTo>
                <a:cubicBezTo>
                  <a:pt x="9303" y="7453"/>
                  <a:pt x="9316" y="7586"/>
                  <a:pt x="9384" y="7704"/>
                </a:cubicBezTo>
                <a:cubicBezTo>
                  <a:pt x="9520" y="7938"/>
                  <a:pt x="9820" y="8019"/>
                  <a:pt x="10055" y="7884"/>
                </a:cubicBezTo>
                <a:cubicBezTo>
                  <a:pt x="10172" y="7815"/>
                  <a:pt x="10251" y="7706"/>
                  <a:pt x="10284" y="7585"/>
                </a:cubicBezTo>
                <a:lnTo>
                  <a:pt x="10823" y="5573"/>
                </a:lnTo>
                <a:cubicBezTo>
                  <a:pt x="10855" y="5452"/>
                  <a:pt x="10841" y="5318"/>
                  <a:pt x="10773" y="5201"/>
                </a:cubicBezTo>
                <a:moveTo>
                  <a:pt x="13421" y="10343"/>
                </a:moveTo>
                <a:lnTo>
                  <a:pt x="12630" y="10132"/>
                </a:lnTo>
                <a:cubicBezTo>
                  <a:pt x="13306" y="9598"/>
                  <a:pt x="13745" y="8785"/>
                  <a:pt x="13745" y="7855"/>
                </a:cubicBezTo>
                <a:cubicBezTo>
                  <a:pt x="13745" y="6643"/>
                  <a:pt x="13013" y="5604"/>
                  <a:pt x="11967" y="5152"/>
                </a:cubicBezTo>
                <a:lnTo>
                  <a:pt x="11702" y="6121"/>
                </a:lnTo>
                <a:cubicBezTo>
                  <a:pt x="12330" y="6448"/>
                  <a:pt x="12764" y="7098"/>
                  <a:pt x="12764" y="7855"/>
                </a:cubicBezTo>
                <a:cubicBezTo>
                  <a:pt x="12764" y="8468"/>
                  <a:pt x="12477" y="9008"/>
                  <a:pt x="12035" y="9366"/>
                </a:cubicBezTo>
                <a:lnTo>
                  <a:pt x="12295" y="8394"/>
                </a:lnTo>
                <a:cubicBezTo>
                  <a:pt x="12328" y="8273"/>
                  <a:pt x="12314" y="8139"/>
                  <a:pt x="12246" y="8021"/>
                </a:cubicBezTo>
                <a:cubicBezTo>
                  <a:pt x="12111" y="7786"/>
                  <a:pt x="11811" y="7706"/>
                  <a:pt x="11576" y="7842"/>
                </a:cubicBezTo>
                <a:cubicBezTo>
                  <a:pt x="11458" y="7910"/>
                  <a:pt x="11380" y="8019"/>
                  <a:pt x="11347" y="8140"/>
                </a:cubicBezTo>
                <a:lnTo>
                  <a:pt x="10808" y="10152"/>
                </a:lnTo>
                <a:lnTo>
                  <a:pt x="10808" y="10152"/>
                </a:lnTo>
                <a:cubicBezTo>
                  <a:pt x="10776" y="10273"/>
                  <a:pt x="10789" y="10407"/>
                  <a:pt x="10857" y="10524"/>
                </a:cubicBezTo>
                <a:cubicBezTo>
                  <a:pt x="10920" y="10634"/>
                  <a:pt x="11021" y="10706"/>
                  <a:pt x="11133" y="10742"/>
                </a:cubicBezTo>
                <a:lnTo>
                  <a:pt x="11126" y="10768"/>
                </a:lnTo>
                <a:cubicBezTo>
                  <a:pt x="11142" y="10766"/>
                  <a:pt x="11157" y="10761"/>
                  <a:pt x="11173" y="10758"/>
                </a:cubicBezTo>
                <a:lnTo>
                  <a:pt x="13167" y="11292"/>
                </a:lnTo>
                <a:cubicBezTo>
                  <a:pt x="13288" y="11324"/>
                  <a:pt x="13422" y="11311"/>
                  <a:pt x="13540" y="11243"/>
                </a:cubicBezTo>
                <a:cubicBezTo>
                  <a:pt x="13774" y="11107"/>
                  <a:pt x="13855" y="10807"/>
                  <a:pt x="13719" y="10572"/>
                </a:cubicBezTo>
                <a:cubicBezTo>
                  <a:pt x="13651" y="10455"/>
                  <a:pt x="13542" y="10376"/>
                  <a:pt x="13421" y="10343"/>
                </a:cubicBezTo>
              </a:path>
            </a:pathLst>
          </a:custGeom>
          <a:noFill/>
          <a:ln w="12700">
            <a:solidFill>
              <a:srgbClr val="005597"/>
            </a:solidFill>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a:latin typeface="微软雅黑" panose="020B0503020204020204" charset="-122"/>
              <a:ea typeface="微软雅黑" panose="020B0503020204020204" charset="-122"/>
            </a:endParaRPr>
          </a:p>
        </p:txBody>
      </p:sp>
      <p:sp>
        <p:nvSpPr>
          <p:cNvPr id="39" name="上箭头 38"/>
          <p:cNvSpPr/>
          <p:nvPr/>
        </p:nvSpPr>
        <p:spPr>
          <a:xfrm>
            <a:off x="3634627" y="2674445"/>
            <a:ext cx="143510" cy="389255"/>
          </a:xfrm>
          <a:prstGeom prst="upArrow">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0" name="上箭头 39"/>
          <p:cNvSpPr/>
          <p:nvPr/>
        </p:nvSpPr>
        <p:spPr>
          <a:xfrm flipV="1">
            <a:off x="4458857" y="2674445"/>
            <a:ext cx="143510" cy="389255"/>
          </a:xfrm>
          <a:prstGeom prst="upArrow">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1" name="文本框 40"/>
          <p:cNvSpPr txBox="1"/>
          <p:nvPr/>
        </p:nvSpPr>
        <p:spPr>
          <a:xfrm>
            <a:off x="1230506" y="5390975"/>
            <a:ext cx="736600" cy="261610"/>
          </a:xfrm>
          <a:prstGeom prst="rect">
            <a:avLst/>
          </a:prstGeom>
          <a:noFill/>
        </p:spPr>
        <p:txBody>
          <a:bodyPr wrap="square" rtlCol="0">
            <a:spAutoFit/>
          </a:bodyPr>
          <a:lstStyle/>
          <a:p>
            <a:pPr algn="ctr"/>
            <a:r>
              <a:rPr lang="zh-CN" altLang="en-US" sz="1100" b="1" dirty="0">
                <a:solidFill>
                  <a:srgbClr val="3264D6"/>
                </a:solidFill>
                <a:latin typeface="微软雅黑" panose="020B0503020204020204" charset="-122"/>
                <a:ea typeface="微软雅黑" panose="020B0503020204020204" charset="-122"/>
              </a:rPr>
              <a:t>感知层</a:t>
            </a:r>
          </a:p>
        </p:txBody>
      </p:sp>
      <p:sp>
        <p:nvSpPr>
          <p:cNvPr id="42" name="文本框 41"/>
          <p:cNvSpPr txBox="1"/>
          <p:nvPr/>
        </p:nvSpPr>
        <p:spPr>
          <a:xfrm>
            <a:off x="1230506" y="4119070"/>
            <a:ext cx="736600" cy="261610"/>
          </a:xfrm>
          <a:prstGeom prst="rect">
            <a:avLst/>
          </a:prstGeom>
          <a:noFill/>
        </p:spPr>
        <p:txBody>
          <a:bodyPr wrap="square" rtlCol="0">
            <a:spAutoFit/>
          </a:bodyPr>
          <a:lstStyle/>
          <a:p>
            <a:pPr algn="ctr"/>
            <a:r>
              <a:rPr lang="zh-CN" altLang="en-US" sz="1100" b="1" dirty="0">
                <a:solidFill>
                  <a:srgbClr val="3264D6"/>
                </a:solidFill>
                <a:latin typeface="微软雅黑" panose="020B0503020204020204" charset="-122"/>
                <a:ea typeface="微软雅黑" panose="020B0503020204020204" charset="-122"/>
              </a:rPr>
              <a:t>网络层</a:t>
            </a:r>
          </a:p>
        </p:txBody>
      </p:sp>
      <p:sp>
        <p:nvSpPr>
          <p:cNvPr id="43" name="文本框 42"/>
          <p:cNvSpPr txBox="1"/>
          <p:nvPr/>
        </p:nvSpPr>
        <p:spPr>
          <a:xfrm>
            <a:off x="2622426" y="4597439"/>
            <a:ext cx="1324610" cy="213995"/>
          </a:xfrm>
          <a:prstGeom prst="rect">
            <a:avLst/>
          </a:prstGeom>
          <a:noFill/>
        </p:spPr>
        <p:txBody>
          <a:bodyPr wrap="square" rtlCol="0">
            <a:spAutoFit/>
          </a:bodyPr>
          <a:lstStyle/>
          <a:p>
            <a:r>
              <a:rPr lang="en-US" altLang="zh-CN" sz="800" dirty="0">
                <a:solidFill>
                  <a:srgbClr val="3264D6"/>
                </a:solidFill>
                <a:latin typeface="微软雅黑" panose="020B0503020204020204" charset="-122"/>
                <a:ea typeface="微软雅黑" panose="020B0503020204020204" charset="-122"/>
              </a:rPr>
              <a:t>MQTT/</a:t>
            </a:r>
            <a:r>
              <a:rPr lang="en-US" altLang="zh-CN" sz="800" dirty="0" err="1">
                <a:solidFill>
                  <a:srgbClr val="3264D6"/>
                </a:solidFill>
                <a:latin typeface="微软雅黑" panose="020B0503020204020204" charset="-122"/>
                <a:ea typeface="微软雅黑" panose="020B0503020204020204" charset="-122"/>
              </a:rPr>
              <a:t>CoAP</a:t>
            </a:r>
            <a:r>
              <a:rPr lang="en-US" altLang="zh-CN" sz="800" dirty="0">
                <a:solidFill>
                  <a:srgbClr val="3264D6"/>
                </a:solidFill>
                <a:latin typeface="微软雅黑" panose="020B0503020204020204" charset="-122"/>
                <a:ea typeface="微软雅黑" panose="020B0503020204020204" charset="-122"/>
              </a:rPr>
              <a:t>/HTTP/…</a:t>
            </a:r>
          </a:p>
        </p:txBody>
      </p:sp>
      <p:sp>
        <p:nvSpPr>
          <p:cNvPr id="44" name="文本框 43"/>
          <p:cNvSpPr txBox="1"/>
          <p:nvPr/>
        </p:nvSpPr>
        <p:spPr>
          <a:xfrm>
            <a:off x="4210561" y="4597439"/>
            <a:ext cx="1324610" cy="213995"/>
          </a:xfrm>
          <a:prstGeom prst="rect">
            <a:avLst/>
          </a:prstGeom>
          <a:noFill/>
        </p:spPr>
        <p:txBody>
          <a:bodyPr wrap="square" rtlCol="0">
            <a:spAutoFit/>
          </a:bodyPr>
          <a:lstStyle/>
          <a:p>
            <a:r>
              <a:rPr lang="en-US" altLang="zh-CN" sz="800" dirty="0">
                <a:solidFill>
                  <a:srgbClr val="3264D6"/>
                </a:solidFill>
                <a:latin typeface="微软雅黑" panose="020B0503020204020204" charset="-122"/>
                <a:ea typeface="微软雅黑" panose="020B0503020204020204" charset="-122"/>
              </a:rPr>
              <a:t>MQTT</a:t>
            </a:r>
          </a:p>
        </p:txBody>
      </p:sp>
      <p:sp>
        <p:nvSpPr>
          <p:cNvPr id="45" name="文本框 44"/>
          <p:cNvSpPr txBox="1"/>
          <p:nvPr/>
        </p:nvSpPr>
        <p:spPr>
          <a:xfrm>
            <a:off x="5745991" y="4597439"/>
            <a:ext cx="934720" cy="213995"/>
          </a:xfrm>
          <a:prstGeom prst="rect">
            <a:avLst/>
          </a:prstGeom>
          <a:noFill/>
        </p:spPr>
        <p:txBody>
          <a:bodyPr wrap="square" rtlCol="0">
            <a:spAutoFit/>
          </a:bodyPr>
          <a:lstStyle/>
          <a:p>
            <a:r>
              <a:rPr lang="en-US" altLang="zh-CN" sz="800" dirty="0">
                <a:solidFill>
                  <a:srgbClr val="3264D6"/>
                </a:solidFill>
                <a:latin typeface="微软雅黑" panose="020B0503020204020204" charset="-122"/>
                <a:ea typeface="微软雅黑" panose="020B0503020204020204" charset="-122"/>
              </a:rPr>
              <a:t>MQTT/HTTP/…</a:t>
            </a:r>
          </a:p>
        </p:txBody>
      </p:sp>
      <p:sp>
        <p:nvSpPr>
          <p:cNvPr id="46" name="文本框 45"/>
          <p:cNvSpPr txBox="1"/>
          <p:nvPr/>
        </p:nvSpPr>
        <p:spPr>
          <a:xfrm>
            <a:off x="4658247" y="2849705"/>
            <a:ext cx="824865" cy="245110"/>
          </a:xfrm>
          <a:prstGeom prst="rect">
            <a:avLst/>
          </a:prstGeom>
          <a:noFill/>
        </p:spPr>
        <p:txBody>
          <a:bodyPr wrap="square" rtlCol="0">
            <a:spAutoFit/>
          </a:bodyPr>
          <a:lstStyle/>
          <a:p>
            <a:r>
              <a:rPr lang="en-US" altLang="zh-CN" sz="1000" dirty="0">
                <a:solidFill>
                  <a:srgbClr val="3264D6"/>
                </a:solidFill>
                <a:latin typeface="微软雅黑" panose="020B0503020204020204" charset="-122"/>
                <a:ea typeface="微软雅黑" panose="020B0503020204020204" charset="-122"/>
              </a:rPr>
              <a:t>API/MQ/...</a:t>
            </a:r>
          </a:p>
        </p:txBody>
      </p:sp>
      <p:sp>
        <p:nvSpPr>
          <p:cNvPr id="47" name="Rounded Rectangle 180"/>
          <p:cNvSpPr/>
          <p:nvPr/>
        </p:nvSpPr>
        <p:spPr bwMode="auto">
          <a:xfrm>
            <a:off x="1873137" y="1918794"/>
            <a:ext cx="4596130" cy="727075"/>
          </a:xfrm>
          <a:prstGeom prst="roundRect">
            <a:avLst>
              <a:gd name="adj" fmla="val 0"/>
            </a:avLst>
          </a:prstGeom>
          <a:noFill/>
          <a:ln w="22225" cap="flat" cmpd="sng" algn="ctr">
            <a:solidFill>
              <a:srgbClr val="3264D6"/>
            </a:solidFill>
            <a:prstDash val="sysDot"/>
          </a:ln>
          <a:effectLst/>
        </p:spPr>
        <p:txBody>
          <a:bodyPr lIns="91428" tIns="45714" rIns="91428" bIns="45714" anchor="ctr"/>
          <a:lstStyle/>
          <a:p>
            <a:pPr algn="ctr" fontAlgn="auto">
              <a:spcBef>
                <a:spcPts val="0"/>
              </a:spcBef>
              <a:spcAft>
                <a:spcPts val="0"/>
              </a:spcAft>
              <a:defRPr/>
            </a:pPr>
            <a:endParaRPr lang="en-US" sz="700" kern="0" dirty="0">
              <a:solidFill>
                <a:srgbClr val="124191"/>
              </a:solidFill>
              <a:latin typeface="微软雅黑" panose="020B0503020204020204" charset="-122"/>
              <a:ea typeface="微软雅黑" panose="020B0503020204020204" charset="-122"/>
              <a:cs typeface="微软雅黑" panose="020B0503020204020204" charset="-122"/>
              <a:sym typeface="Calibri" panose="020F0502020204030204" charset="0"/>
            </a:endParaRPr>
          </a:p>
        </p:txBody>
      </p:sp>
      <p:pic>
        <p:nvPicPr>
          <p:cNvPr id="48" name="图片 47" descr="sharpicons_network-servers"/>
          <p:cNvPicPr>
            <a:picLocks noChangeAspect="1"/>
          </p:cNvPicPr>
          <p:nvPr/>
        </p:nvPicPr>
        <p:blipFill>
          <a:blip r:embed="rId17"/>
          <a:stretch>
            <a:fillRect/>
          </a:stretch>
        </p:blipFill>
        <p:spPr>
          <a:xfrm>
            <a:off x="3947682" y="2030810"/>
            <a:ext cx="342265" cy="353695"/>
          </a:xfrm>
          <a:prstGeom prst="rect">
            <a:avLst/>
          </a:prstGeom>
        </p:spPr>
      </p:pic>
      <p:pic>
        <p:nvPicPr>
          <p:cNvPr id="49" name="图片 48" descr="软件定制"/>
          <p:cNvPicPr>
            <a:picLocks noChangeAspect="1"/>
          </p:cNvPicPr>
          <p:nvPr/>
        </p:nvPicPr>
        <p:blipFill>
          <a:blip r:embed="rId18"/>
          <a:stretch>
            <a:fillRect/>
          </a:stretch>
        </p:blipFill>
        <p:spPr>
          <a:xfrm>
            <a:off x="2739912" y="1968897"/>
            <a:ext cx="461645" cy="477520"/>
          </a:xfrm>
          <a:prstGeom prst="rect">
            <a:avLst/>
          </a:prstGeom>
        </p:spPr>
      </p:pic>
      <p:pic>
        <p:nvPicPr>
          <p:cNvPr id="50" name="图片 49" descr="服务"/>
          <p:cNvPicPr>
            <a:picLocks noChangeAspect="1"/>
          </p:cNvPicPr>
          <p:nvPr/>
        </p:nvPicPr>
        <p:blipFill>
          <a:blip r:embed="rId19"/>
          <a:stretch>
            <a:fillRect/>
          </a:stretch>
        </p:blipFill>
        <p:spPr>
          <a:xfrm>
            <a:off x="5035437" y="2003187"/>
            <a:ext cx="395605" cy="408940"/>
          </a:xfrm>
          <a:prstGeom prst="rect">
            <a:avLst/>
          </a:prstGeom>
        </p:spPr>
      </p:pic>
      <p:sp>
        <p:nvSpPr>
          <p:cNvPr id="51" name="文本框 50"/>
          <p:cNvSpPr txBox="1"/>
          <p:nvPr/>
        </p:nvSpPr>
        <p:spPr>
          <a:xfrm>
            <a:off x="2433207" y="2400718"/>
            <a:ext cx="1076325" cy="245110"/>
          </a:xfrm>
          <a:prstGeom prst="rect">
            <a:avLst/>
          </a:prstGeom>
          <a:noFill/>
        </p:spPr>
        <p:txBody>
          <a:bodyPr wrap="square" rtlCol="0">
            <a:spAutoFit/>
          </a:bodyPr>
          <a:lstStyle/>
          <a:p>
            <a:pPr algn="ctr"/>
            <a:r>
              <a:rPr lang="zh-CN" altLang="en-US" sz="1000" b="1" dirty="0">
                <a:solidFill>
                  <a:srgbClr val="3264D6"/>
                </a:solidFill>
                <a:latin typeface="微软雅黑" panose="020B0503020204020204" charset="-122"/>
                <a:ea typeface="微软雅黑" panose="020B0503020204020204" charset="-122"/>
              </a:rPr>
              <a:t>数据智能平台</a:t>
            </a:r>
          </a:p>
        </p:txBody>
      </p:sp>
      <p:sp>
        <p:nvSpPr>
          <p:cNvPr id="52" name="文本框 51"/>
          <p:cNvSpPr txBox="1"/>
          <p:nvPr/>
        </p:nvSpPr>
        <p:spPr>
          <a:xfrm>
            <a:off x="3681817" y="2399131"/>
            <a:ext cx="840105" cy="245110"/>
          </a:xfrm>
          <a:prstGeom prst="rect">
            <a:avLst/>
          </a:prstGeom>
          <a:noFill/>
        </p:spPr>
        <p:txBody>
          <a:bodyPr wrap="square" rtlCol="0">
            <a:spAutoFit/>
          </a:bodyPr>
          <a:lstStyle/>
          <a:p>
            <a:pPr algn="ctr"/>
            <a:r>
              <a:rPr lang="zh-CN" altLang="en-US" sz="1000" b="1" dirty="0">
                <a:solidFill>
                  <a:srgbClr val="3264D6"/>
                </a:solidFill>
                <a:latin typeface="微软雅黑" panose="020B0503020204020204" charset="-122"/>
                <a:ea typeface="微软雅黑" panose="020B0503020204020204" charset="-122"/>
              </a:rPr>
              <a:t>客户数据库</a:t>
            </a:r>
          </a:p>
        </p:txBody>
      </p:sp>
      <p:sp>
        <p:nvSpPr>
          <p:cNvPr id="53" name="文本框 52"/>
          <p:cNvSpPr txBox="1"/>
          <p:nvPr/>
        </p:nvSpPr>
        <p:spPr>
          <a:xfrm>
            <a:off x="4723017" y="2399687"/>
            <a:ext cx="1037590" cy="245110"/>
          </a:xfrm>
          <a:prstGeom prst="rect">
            <a:avLst/>
          </a:prstGeom>
          <a:noFill/>
        </p:spPr>
        <p:txBody>
          <a:bodyPr wrap="square" rtlCol="0">
            <a:spAutoFit/>
          </a:bodyPr>
          <a:lstStyle/>
          <a:p>
            <a:pPr algn="ctr"/>
            <a:r>
              <a:rPr lang="zh-CN" altLang="en-US" sz="1000" b="1" dirty="0">
                <a:solidFill>
                  <a:srgbClr val="3264D6"/>
                </a:solidFill>
                <a:latin typeface="微软雅黑" panose="020B0503020204020204" charset="-122"/>
                <a:ea typeface="微软雅黑" panose="020B0503020204020204" charset="-122"/>
              </a:rPr>
              <a:t>客户指定服务</a:t>
            </a:r>
          </a:p>
        </p:txBody>
      </p:sp>
      <p:sp>
        <p:nvSpPr>
          <p:cNvPr id="54" name="文本框 53"/>
          <p:cNvSpPr txBox="1"/>
          <p:nvPr/>
        </p:nvSpPr>
        <p:spPr>
          <a:xfrm>
            <a:off x="962399" y="1231643"/>
            <a:ext cx="10494010" cy="369332"/>
          </a:xfrm>
          <a:prstGeom prst="rect">
            <a:avLst/>
          </a:prstGeom>
          <a:solidFill>
            <a:srgbClr val="0B4A8D"/>
          </a:solidFill>
        </p:spPr>
        <p:txBody>
          <a:bodyPr wrap="square" rtlCol="0">
            <a:spAutoFit/>
          </a:bodyPr>
          <a:lstStyle/>
          <a:p>
            <a:pPr algn="ctr"/>
            <a:r>
              <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mn-ea"/>
              </a:rPr>
              <a:t>物联感知</a:t>
            </a:r>
          </a:p>
        </p:txBody>
      </p:sp>
      <p:cxnSp>
        <p:nvCxnSpPr>
          <p:cNvPr id="55" name="Straight Connector 7"/>
          <p:cNvCxnSpPr/>
          <p:nvPr>
            <p:custDataLst>
              <p:tags r:id="rId5"/>
            </p:custDataLst>
          </p:nvPr>
        </p:nvCxnSpPr>
        <p:spPr>
          <a:xfrm>
            <a:off x="7228880" y="1910844"/>
            <a:ext cx="0" cy="4085286"/>
          </a:xfrm>
          <a:prstGeom prst="line">
            <a:avLst/>
          </a:prstGeom>
          <a:ln w="38100">
            <a:solidFill>
              <a:sysClr val="window" lastClr="FFFFFF">
                <a:lumMod val="85000"/>
              </a:sysClr>
            </a:solidFill>
          </a:ln>
        </p:spPr>
        <p:style>
          <a:lnRef idx="1">
            <a:srgbClr val="1F74AD"/>
          </a:lnRef>
          <a:fillRef idx="0">
            <a:srgbClr val="1F74AD"/>
          </a:fillRef>
          <a:effectRef idx="0">
            <a:srgbClr val="1F74AD"/>
          </a:effectRef>
          <a:fontRef idx="minor">
            <a:srgbClr val="000000"/>
          </a:fontRef>
        </p:style>
      </p:cxnSp>
      <p:sp>
        <p:nvSpPr>
          <p:cNvPr id="56" name="Oval 8"/>
          <p:cNvSpPr/>
          <p:nvPr>
            <p:custDataLst>
              <p:tags r:id="rId6"/>
            </p:custDataLst>
          </p:nvPr>
        </p:nvSpPr>
        <p:spPr>
          <a:xfrm>
            <a:off x="7136805" y="3354998"/>
            <a:ext cx="184150" cy="184150"/>
          </a:xfrm>
          <a:prstGeom prst="ellipse">
            <a:avLst/>
          </a:prstGeom>
          <a:solidFill>
            <a:srgbClr val="0166F3"/>
          </a:solidFill>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57" name="Oval 31"/>
          <p:cNvSpPr/>
          <p:nvPr>
            <p:custDataLst>
              <p:tags r:id="rId7"/>
            </p:custDataLst>
          </p:nvPr>
        </p:nvSpPr>
        <p:spPr>
          <a:xfrm>
            <a:off x="7136805" y="4994568"/>
            <a:ext cx="184150" cy="184150"/>
          </a:xfrm>
          <a:prstGeom prst="ellipse">
            <a:avLst/>
          </a:prstGeom>
          <a:solidFill>
            <a:srgbClr val="0166F3"/>
          </a:solidFill>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58" name="Oval 8"/>
          <p:cNvSpPr/>
          <p:nvPr>
            <p:custDataLst>
              <p:tags r:id="rId8"/>
            </p:custDataLst>
          </p:nvPr>
        </p:nvSpPr>
        <p:spPr>
          <a:xfrm>
            <a:off x="7136805" y="2535213"/>
            <a:ext cx="184150" cy="184150"/>
          </a:xfrm>
          <a:prstGeom prst="ellipse">
            <a:avLst/>
          </a:prstGeom>
          <a:solidFill>
            <a:srgbClr val="0166F3"/>
          </a:solidFill>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59" name="Oval 8"/>
          <p:cNvSpPr/>
          <p:nvPr>
            <p:custDataLst>
              <p:tags r:id="rId9"/>
            </p:custDataLst>
          </p:nvPr>
        </p:nvSpPr>
        <p:spPr>
          <a:xfrm>
            <a:off x="7136805" y="4174783"/>
            <a:ext cx="184150" cy="184150"/>
          </a:xfrm>
          <a:prstGeom prst="ellipse">
            <a:avLst/>
          </a:prstGeom>
          <a:solidFill>
            <a:srgbClr val="0166F3"/>
          </a:solidFill>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61" name="文本框 60"/>
          <p:cNvSpPr txBox="1"/>
          <p:nvPr/>
        </p:nvSpPr>
        <p:spPr>
          <a:xfrm>
            <a:off x="962399" y="390604"/>
            <a:ext cx="6722576"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设备智能监测系统（</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6/14</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）中台能力 </a:t>
            </a:r>
          </a:p>
        </p:txBody>
      </p:sp>
      <p:pic>
        <p:nvPicPr>
          <p:cNvPr id="2" name="图片 1">
            <a:extLst>
              <a:ext uri="{FF2B5EF4-FFF2-40B4-BE49-F238E27FC236}">
                <a16:creationId xmlns:a16="http://schemas.microsoft.com/office/drawing/2014/main" id="{E5BD0A78-C09B-2015-A75F-607680432A30}"/>
              </a:ext>
            </a:extLst>
          </p:cNvPr>
          <p:cNvPicPr>
            <a:picLocks noChangeAspect="1"/>
          </p:cNvPicPr>
          <p:nvPr/>
        </p:nvPicPr>
        <p:blipFill>
          <a:blip r:embed="rId20"/>
          <a:stretch>
            <a:fillRect/>
          </a:stretch>
        </p:blipFill>
        <p:spPr>
          <a:xfrm>
            <a:off x="10945930" y="636"/>
            <a:ext cx="1180756" cy="93009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9"/>
          <a:stretch>
            <a:fillRect/>
          </a:stretch>
        </p:blipFill>
        <p:spPr>
          <a:xfrm>
            <a:off x="0" y="418905"/>
            <a:ext cx="962400" cy="466618"/>
          </a:xfrm>
          <a:prstGeom prst="rect">
            <a:avLst/>
          </a:prstGeom>
        </p:spPr>
      </p:pic>
      <p:cxnSp>
        <p:nvCxnSpPr>
          <p:cNvPr id="7" name="Straight Connector 7"/>
          <p:cNvCxnSpPr/>
          <p:nvPr>
            <p:custDataLst>
              <p:tags r:id="rId1"/>
            </p:custDataLst>
          </p:nvPr>
        </p:nvCxnSpPr>
        <p:spPr>
          <a:xfrm>
            <a:off x="6306943" y="1687477"/>
            <a:ext cx="0" cy="4560263"/>
          </a:xfrm>
          <a:prstGeom prst="line">
            <a:avLst/>
          </a:prstGeom>
          <a:ln w="38100">
            <a:solidFill>
              <a:sysClr val="window" lastClr="FFFFFF">
                <a:lumMod val="85000"/>
              </a:sysClr>
            </a:solidFill>
          </a:ln>
        </p:spPr>
        <p:style>
          <a:lnRef idx="1">
            <a:srgbClr val="1F74AD"/>
          </a:lnRef>
          <a:fillRef idx="0">
            <a:srgbClr val="1F74AD"/>
          </a:fillRef>
          <a:effectRef idx="0">
            <a:srgbClr val="1F74AD"/>
          </a:effectRef>
          <a:fontRef idx="minor">
            <a:srgbClr val="000000"/>
          </a:fontRef>
        </p:style>
      </p:cxnSp>
      <p:sp>
        <p:nvSpPr>
          <p:cNvPr id="8" name="Oval 8"/>
          <p:cNvSpPr/>
          <p:nvPr>
            <p:custDataLst>
              <p:tags r:id="rId2"/>
            </p:custDataLst>
          </p:nvPr>
        </p:nvSpPr>
        <p:spPr>
          <a:xfrm>
            <a:off x="6209404" y="3484519"/>
            <a:ext cx="184150" cy="184150"/>
          </a:xfrm>
          <a:prstGeom prst="ellipse">
            <a:avLst/>
          </a:prstGeom>
          <a:solidFill>
            <a:srgbClr val="0166F3"/>
          </a:solidFill>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9" name="TextBox 9"/>
          <p:cNvSpPr txBox="1"/>
          <p:nvPr>
            <p:custDataLst>
              <p:tags r:id="rId3"/>
            </p:custDataLst>
          </p:nvPr>
        </p:nvSpPr>
        <p:spPr>
          <a:xfrm>
            <a:off x="6865794" y="3800799"/>
            <a:ext cx="4305300" cy="741045"/>
          </a:xfrm>
          <a:prstGeom prst="rect">
            <a:avLst/>
          </a:prstGeom>
          <a:noFill/>
        </p:spPr>
        <p:txBody>
          <a:bodyPr wrap="square" lIns="90000" tIns="0" rIns="90000" bIns="46800" rtlCol="0"/>
          <a:lstStyle/>
          <a:p>
            <a:pPr marL="285750" indent="-285750">
              <a:lnSpc>
                <a:spcPct val="150000"/>
              </a:lnSpc>
              <a:buFont typeface="Wingdings" panose="05000000000000000000" charset="0"/>
              <a:buChar char=""/>
            </a:pPr>
            <a:r>
              <a:rPr lang="zh-CN" sz="1200" dirty="0">
                <a:latin typeface="微软雅黑" panose="020B0503020204020204" charset="-122"/>
                <a:ea typeface="微软雅黑" panose="020B0503020204020204" charset="-122"/>
                <a:cs typeface="微软雅黑" panose="020B0503020204020204" charset="-122"/>
                <a:sym typeface="+mn-ea"/>
              </a:rPr>
              <a:t>提供适合大数据量计算高速分析场景的</a:t>
            </a:r>
            <a:r>
              <a:rPr lang="zh-CN" sz="1200" b="1" dirty="0">
                <a:solidFill>
                  <a:srgbClr val="3264D6"/>
                </a:solidFill>
                <a:latin typeface="微软雅黑" panose="020B0503020204020204" charset="-122"/>
                <a:ea typeface="微软雅黑" panose="020B0503020204020204" charset="-122"/>
                <a:cs typeface="微软雅黑" panose="020B0503020204020204" charset="-122"/>
                <a:sym typeface="+mn-ea"/>
              </a:rPr>
              <a:t>高速计算</a:t>
            </a:r>
            <a:r>
              <a:rPr lang="zh-CN" sz="1200" dirty="0">
                <a:latin typeface="微软雅黑" panose="020B0503020204020204" charset="-122"/>
                <a:ea typeface="微软雅黑" panose="020B0503020204020204" charset="-122"/>
                <a:cs typeface="微软雅黑" panose="020B0503020204020204" charset="-122"/>
                <a:sym typeface="+mn-ea"/>
              </a:rPr>
              <a:t>引擎</a:t>
            </a:r>
          </a:p>
          <a:p>
            <a:pPr marL="285750" indent="-285750">
              <a:lnSpc>
                <a:spcPct val="150000"/>
              </a:lnSpc>
              <a:buFont typeface="Wingdings" panose="05000000000000000000" charset="0"/>
              <a:buChar char=""/>
            </a:pPr>
            <a:r>
              <a:rPr lang="zh-CN" sz="1200" dirty="0">
                <a:latin typeface="微软雅黑" panose="020B0503020204020204" charset="-122"/>
                <a:ea typeface="微软雅黑" panose="020B0503020204020204" charset="-122"/>
                <a:cs typeface="微软雅黑" panose="020B0503020204020204" charset="-122"/>
                <a:sym typeface="+mn-ea"/>
              </a:rPr>
              <a:t>支持</a:t>
            </a:r>
            <a:r>
              <a:rPr lang="en-US" altLang="zh-CN" sz="1200" dirty="0">
                <a:latin typeface="微软雅黑" panose="020B0503020204020204" charset="-122"/>
                <a:ea typeface="微软雅黑" panose="020B0503020204020204" charset="-122"/>
                <a:cs typeface="微软雅黑" panose="020B0503020204020204" charset="-122"/>
                <a:sym typeface="+mn-ea"/>
              </a:rPr>
              <a:t>1000+</a:t>
            </a:r>
            <a:r>
              <a:rPr lang="zh-CN" altLang="en-US" sz="1200" dirty="0">
                <a:latin typeface="微软雅黑" panose="020B0503020204020204" charset="-122"/>
                <a:ea typeface="微软雅黑" panose="020B0503020204020204" charset="-122"/>
                <a:cs typeface="微软雅黑" panose="020B0503020204020204" charset="-122"/>
                <a:sym typeface="+mn-ea"/>
              </a:rPr>
              <a:t>算法模型运行</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20000"/>
              </a:lnSpc>
            </a:pPr>
            <a:endParaRPr lang="zh-CN" altLang="en-US" sz="1200" spc="15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0" name="Title 1"/>
          <p:cNvSpPr txBox="1"/>
          <p:nvPr>
            <p:custDataLst>
              <p:tags r:id="rId4"/>
            </p:custDataLst>
          </p:nvPr>
        </p:nvSpPr>
        <p:spPr>
          <a:xfrm>
            <a:off x="6865774" y="3350136"/>
            <a:ext cx="3621979" cy="371297"/>
          </a:xfrm>
          <a:prstGeom prst="rect">
            <a:avLst/>
          </a:prstGeom>
        </p:spPr>
        <p:txBody>
          <a:bodyPr wrap="square" bIns="0" anchor="b" anchorCtr="0">
            <a:normAutofit fontScale="97500"/>
          </a:bodyPr>
          <a:lstStyle>
            <a:lvl1pPr algn="l" defTabSz="914400" rtl="0" eaLnBrk="1" latinLnBrk="0" hangingPunct="1">
              <a:lnSpc>
                <a:spcPct val="90000"/>
              </a:lnSpc>
              <a:spcBef>
                <a:spcPct val="0"/>
              </a:spcBef>
              <a:buNone/>
              <a:defRPr sz="4400" b="0" i="0" kern="1200">
                <a:solidFill>
                  <a:sysClr val="window" lastClr="FFFFFF">
                    <a:lumMod val="50000"/>
                  </a:sysClr>
                </a:solidFill>
                <a:latin typeface="Neris Thin" panose="00000300000000000000" pitchFamily="50" charset="0"/>
                <a:ea typeface="Gulim" panose="020B0600000101010101" pitchFamily="34" charset="-127"/>
                <a:cs typeface="+mn-ea"/>
              </a:defRPr>
            </a:lvl1pPr>
          </a:lstStyle>
          <a:p>
            <a:pPr algn="l">
              <a:lnSpc>
                <a:spcPct val="120000"/>
              </a:lnSpc>
              <a:buClrTx/>
              <a:buSzTx/>
              <a:buFontTx/>
            </a:pPr>
            <a:r>
              <a:rPr lang="zh-CN" altLang="en-US" sz="1800" b="1" dirty="0">
                <a:solidFill>
                  <a:srgbClr val="3264D6"/>
                </a:solidFill>
                <a:latin typeface="Arial" panose="020B0604020202020204" pitchFamily="34" charset="0"/>
                <a:ea typeface="微软雅黑" panose="020B0503020204020204" charset="-122"/>
                <a:cs typeface="+mn-ea"/>
                <a:sym typeface="Arial" panose="020B0604020202020204" pitchFamily="34" charset="0"/>
              </a:rPr>
              <a:t>数据高性能运算</a:t>
            </a:r>
          </a:p>
        </p:txBody>
      </p:sp>
      <p:sp>
        <p:nvSpPr>
          <p:cNvPr id="11" name="Oval 31"/>
          <p:cNvSpPr/>
          <p:nvPr>
            <p:custDataLst>
              <p:tags r:id="rId5"/>
            </p:custDataLst>
          </p:nvPr>
        </p:nvSpPr>
        <p:spPr>
          <a:xfrm>
            <a:off x="6209404" y="4848676"/>
            <a:ext cx="184150" cy="184150"/>
          </a:xfrm>
          <a:prstGeom prst="ellipse">
            <a:avLst/>
          </a:prstGeom>
          <a:solidFill>
            <a:srgbClr val="0166F3"/>
          </a:solidFill>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12" name="Title 1"/>
          <p:cNvSpPr txBox="1"/>
          <p:nvPr>
            <p:custDataLst>
              <p:tags r:id="rId6"/>
            </p:custDataLst>
          </p:nvPr>
        </p:nvSpPr>
        <p:spPr>
          <a:xfrm>
            <a:off x="6865678" y="4760563"/>
            <a:ext cx="3621979" cy="353505"/>
          </a:xfrm>
          <a:prstGeom prst="rect">
            <a:avLst/>
          </a:prstGeom>
        </p:spPr>
        <p:txBody>
          <a:bodyPr wrap="square" bIns="0" anchor="b" anchorCtr="0">
            <a:normAutofit/>
          </a:bodyPr>
          <a:lstStyle>
            <a:lvl1pPr algn="l" defTabSz="914400" rtl="0" eaLnBrk="1" latinLnBrk="0" hangingPunct="1">
              <a:lnSpc>
                <a:spcPct val="90000"/>
              </a:lnSpc>
              <a:spcBef>
                <a:spcPct val="0"/>
              </a:spcBef>
              <a:buNone/>
              <a:defRPr sz="4400" b="0" i="0" kern="1200">
                <a:solidFill>
                  <a:sysClr val="window" lastClr="FFFFFF">
                    <a:lumMod val="50000"/>
                  </a:sysClr>
                </a:solidFill>
                <a:latin typeface="Neris Thin" panose="00000300000000000000" pitchFamily="50" charset="0"/>
                <a:ea typeface="Gulim" panose="020B0600000101010101" pitchFamily="34" charset="-127"/>
                <a:cs typeface="+mn-ea"/>
              </a:defRPr>
            </a:lvl1pPr>
          </a:lstStyle>
          <a:p>
            <a:pPr algn="l">
              <a:lnSpc>
                <a:spcPct val="120000"/>
              </a:lnSpc>
              <a:buClrTx/>
              <a:buSzTx/>
              <a:buFontTx/>
            </a:pPr>
            <a:r>
              <a:rPr lang="zh-CN" altLang="en-US" sz="1600" b="1" dirty="0">
                <a:solidFill>
                  <a:srgbClr val="3264D6"/>
                </a:solidFill>
                <a:latin typeface="Arial" panose="020B0604020202020204" pitchFamily="34" charset="0"/>
                <a:ea typeface="微软雅黑" panose="020B0503020204020204" charset="-122"/>
              </a:rPr>
              <a:t>云原生资源弹性伸缩</a:t>
            </a:r>
          </a:p>
        </p:txBody>
      </p:sp>
      <p:sp>
        <p:nvSpPr>
          <p:cNvPr id="13" name="Oval 8"/>
          <p:cNvSpPr/>
          <p:nvPr>
            <p:custDataLst>
              <p:tags r:id="rId7"/>
            </p:custDataLst>
          </p:nvPr>
        </p:nvSpPr>
        <p:spPr>
          <a:xfrm>
            <a:off x="6209404" y="1880263"/>
            <a:ext cx="184150" cy="184150"/>
          </a:xfrm>
          <a:prstGeom prst="ellipse">
            <a:avLst/>
          </a:prstGeom>
          <a:solidFill>
            <a:srgbClr val="0166F3"/>
          </a:solidFill>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14" name="TextBox 9"/>
          <p:cNvSpPr txBox="1"/>
          <p:nvPr>
            <p:custDataLst>
              <p:tags r:id="rId8"/>
            </p:custDataLst>
          </p:nvPr>
        </p:nvSpPr>
        <p:spPr>
          <a:xfrm>
            <a:off x="6865794" y="2222147"/>
            <a:ext cx="4079875" cy="740410"/>
          </a:xfrm>
          <a:prstGeom prst="rect">
            <a:avLst/>
          </a:prstGeom>
          <a:noFill/>
        </p:spPr>
        <p:txBody>
          <a:bodyPr wrap="square" lIns="90000" tIns="0" rIns="90000" bIns="46800" rtlCol="0"/>
          <a:lstStyle/>
          <a:p>
            <a:pPr marL="285750" indent="-285750">
              <a:lnSpc>
                <a:spcPct val="150000"/>
              </a:lnSpc>
              <a:buFont typeface="Wingdings" panose="05000000000000000000"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支持包括MySQL、Oracle、Hive等</a:t>
            </a:r>
            <a:r>
              <a:rPr lang="en-US" altLang="zh-CN" sz="1200" b="1" dirty="0">
                <a:solidFill>
                  <a:srgbClr val="3264D6"/>
                </a:solidFill>
                <a:latin typeface="微软雅黑" panose="020B0503020204020204" charset="-122"/>
                <a:ea typeface="微软雅黑" panose="020B0503020204020204" charset="-122"/>
                <a:cs typeface="微软雅黑" panose="020B0503020204020204" charset="-122"/>
                <a:sym typeface="+mn-ea"/>
              </a:rPr>
              <a:t>20+</a:t>
            </a:r>
            <a:r>
              <a:rPr lang="zh-CN" altLang="en-US" sz="1200" dirty="0">
                <a:latin typeface="微软雅黑" panose="020B0503020204020204" charset="-122"/>
                <a:ea typeface="微软雅黑" panose="020B0503020204020204" charset="-122"/>
                <a:cs typeface="微软雅黑" panose="020B0503020204020204" charset="-122"/>
                <a:sym typeface="+mn-ea"/>
              </a:rPr>
              <a:t>类型接入</a:t>
            </a:r>
          </a:p>
          <a:p>
            <a:pPr marL="285750" indent="-285750">
              <a:lnSpc>
                <a:spcPct val="150000"/>
              </a:lnSpc>
              <a:buFont typeface="Wingdings" panose="05000000000000000000"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支持</a:t>
            </a:r>
            <a:r>
              <a:rPr lang="en-US" altLang="zh-CN" sz="1200" b="1" dirty="0">
                <a:solidFill>
                  <a:srgbClr val="3264D6"/>
                </a:solidFill>
                <a:latin typeface="微软雅黑" panose="020B0503020204020204" charset="-122"/>
                <a:ea typeface="微软雅黑" panose="020B0503020204020204" charset="-122"/>
                <a:cs typeface="微软雅黑" panose="020B0503020204020204" charset="-122"/>
                <a:sym typeface="+mn-ea"/>
              </a:rPr>
              <a:t>PB</a:t>
            </a:r>
            <a:r>
              <a:rPr lang="zh-CN" altLang="en-US" sz="1200" b="1" dirty="0">
                <a:solidFill>
                  <a:srgbClr val="3264D6"/>
                </a:solidFill>
                <a:latin typeface="微软雅黑" panose="020B0503020204020204" charset="-122"/>
                <a:ea typeface="微软雅黑" panose="020B0503020204020204" charset="-122"/>
                <a:cs typeface="微软雅黑" panose="020B0503020204020204" charset="-122"/>
                <a:sym typeface="+mn-ea"/>
              </a:rPr>
              <a:t>级</a:t>
            </a:r>
            <a:r>
              <a:rPr lang="zh-CN" altLang="en-US" sz="1200" dirty="0">
                <a:latin typeface="微软雅黑" panose="020B0503020204020204" charset="-122"/>
                <a:ea typeface="微软雅黑" panose="020B0503020204020204" charset="-122"/>
                <a:cs typeface="微软雅黑" panose="020B0503020204020204" charset="-122"/>
                <a:sym typeface="+mn-ea"/>
              </a:rPr>
              <a:t>数据存储</a:t>
            </a:r>
          </a:p>
          <a:p>
            <a:pPr marL="285750" indent="-285750">
              <a:lnSpc>
                <a:spcPct val="150000"/>
              </a:lnSpc>
              <a:buFont typeface="Wingdings" panose="05000000000000000000"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提供</a:t>
            </a:r>
            <a:r>
              <a:rPr lang="zh-CN" altLang="en-US" sz="1200" b="1" dirty="0">
                <a:solidFill>
                  <a:srgbClr val="3264D6"/>
                </a:solidFill>
                <a:latin typeface="微软雅黑" panose="020B0503020204020204" charset="-122"/>
                <a:ea typeface="微软雅黑" panose="020B0503020204020204" charset="-122"/>
                <a:cs typeface="微软雅黑" panose="020B0503020204020204" charset="-122"/>
                <a:sym typeface="+mn-ea"/>
              </a:rPr>
              <a:t>流批一体</a:t>
            </a:r>
            <a:r>
              <a:rPr lang="zh-CN" altLang="en-US" sz="1200" dirty="0">
                <a:latin typeface="微软雅黑" panose="020B0503020204020204" charset="-122"/>
                <a:ea typeface="微软雅黑" panose="020B0503020204020204" charset="-122"/>
                <a:cs typeface="微软雅黑" panose="020B0503020204020204" charset="-122"/>
                <a:sym typeface="+mn-ea"/>
              </a:rPr>
              <a:t>数据接入能力</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20000"/>
              </a:lnSpc>
            </a:pPr>
            <a:endParaRPr lang="zh-CN" altLang="en-US" sz="1200" spc="15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5" name="Title 1"/>
          <p:cNvSpPr txBox="1"/>
          <p:nvPr>
            <p:custDataLst>
              <p:tags r:id="rId9"/>
            </p:custDataLst>
          </p:nvPr>
        </p:nvSpPr>
        <p:spPr>
          <a:xfrm>
            <a:off x="6865774" y="1771280"/>
            <a:ext cx="3621979" cy="371297"/>
          </a:xfrm>
          <a:prstGeom prst="rect">
            <a:avLst/>
          </a:prstGeom>
        </p:spPr>
        <p:txBody>
          <a:bodyPr wrap="square" bIns="0" anchor="b" anchorCtr="0">
            <a:normAutofit fontScale="97500"/>
          </a:bodyPr>
          <a:lstStyle>
            <a:lvl1pPr algn="l" defTabSz="914400" rtl="0" eaLnBrk="1" latinLnBrk="0" hangingPunct="1">
              <a:lnSpc>
                <a:spcPct val="90000"/>
              </a:lnSpc>
              <a:spcBef>
                <a:spcPct val="0"/>
              </a:spcBef>
              <a:buNone/>
              <a:defRPr sz="4400" b="0" i="0" kern="1200">
                <a:solidFill>
                  <a:sysClr val="window" lastClr="FFFFFF">
                    <a:lumMod val="50000"/>
                  </a:sysClr>
                </a:solidFill>
                <a:latin typeface="Neris Thin" panose="00000300000000000000" pitchFamily="50" charset="0"/>
                <a:ea typeface="Gulim" panose="020B0600000101010101" pitchFamily="34" charset="-127"/>
                <a:cs typeface="+mn-ea"/>
              </a:defRPr>
            </a:lvl1pPr>
          </a:lstStyle>
          <a:p>
            <a:pPr>
              <a:lnSpc>
                <a:spcPct val="120000"/>
              </a:lnSpc>
            </a:pPr>
            <a:r>
              <a:rPr lang="zh-CN" altLang="en-US" sz="1800" b="1" dirty="0">
                <a:solidFill>
                  <a:srgbClr val="3264D6"/>
                </a:solidFill>
                <a:latin typeface="Arial" panose="020B0604020202020204" pitchFamily="34" charset="0"/>
                <a:ea typeface="微软雅黑" panose="020B0503020204020204" charset="-122"/>
                <a:cs typeface="+mn-ea"/>
                <a:sym typeface="Arial" panose="020B0604020202020204" pitchFamily="34" charset="0"/>
              </a:rPr>
              <a:t>海量数据存储</a:t>
            </a:r>
            <a:endParaRPr lang="zh-CN" altLang="en-US" sz="1800" b="1" spc="300" dirty="0">
              <a:solidFill>
                <a:srgbClr val="3264D6"/>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6" name="矩形 15"/>
          <p:cNvSpPr/>
          <p:nvPr>
            <p:custDataLst>
              <p:tags r:id="rId10"/>
            </p:custDataLst>
          </p:nvPr>
        </p:nvSpPr>
        <p:spPr>
          <a:xfrm>
            <a:off x="3443144" y="4193327"/>
            <a:ext cx="1918335" cy="1081382"/>
          </a:xfrm>
          <a:prstGeom prst="rect">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kumimoji="1" lang="zh-CN" altLang="en-US" sz="1200" b="1" dirty="0">
              <a:solidFill>
                <a:schemeClr val="bg1"/>
              </a:solidFill>
              <a:latin typeface="微软雅黑" panose="020B0503020204020204" charset="-122"/>
              <a:ea typeface="微软雅黑" panose="020B0503020204020204" charset="-122"/>
            </a:endParaRPr>
          </a:p>
        </p:txBody>
      </p:sp>
      <p:sp>
        <p:nvSpPr>
          <p:cNvPr id="17" name="矩形 16"/>
          <p:cNvSpPr/>
          <p:nvPr>
            <p:custDataLst>
              <p:tags r:id="rId11"/>
            </p:custDataLst>
          </p:nvPr>
        </p:nvSpPr>
        <p:spPr>
          <a:xfrm>
            <a:off x="3629485" y="4936882"/>
            <a:ext cx="1649227" cy="299085"/>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rPr>
              <a:t>业务运行库</a:t>
            </a:r>
          </a:p>
        </p:txBody>
      </p:sp>
      <p:sp>
        <p:nvSpPr>
          <p:cNvPr id="18" name="矩形 17"/>
          <p:cNvSpPr/>
          <p:nvPr>
            <p:custDataLst>
              <p:tags r:id="rId12"/>
            </p:custDataLst>
          </p:nvPr>
        </p:nvSpPr>
        <p:spPr>
          <a:xfrm>
            <a:off x="3652059" y="4582359"/>
            <a:ext cx="698122" cy="342265"/>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rPr>
              <a:t>设备库</a:t>
            </a:r>
          </a:p>
        </p:txBody>
      </p:sp>
      <p:sp>
        <p:nvSpPr>
          <p:cNvPr id="19" name="矩形 18"/>
          <p:cNvSpPr/>
          <p:nvPr>
            <p:custDataLst>
              <p:tags r:id="rId13"/>
            </p:custDataLst>
          </p:nvPr>
        </p:nvSpPr>
        <p:spPr>
          <a:xfrm>
            <a:off x="4531534" y="4582359"/>
            <a:ext cx="691210" cy="336550"/>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rPr>
              <a:t>日志库</a:t>
            </a:r>
          </a:p>
        </p:txBody>
      </p:sp>
      <p:sp>
        <p:nvSpPr>
          <p:cNvPr id="20" name="圆角矩形 19"/>
          <p:cNvSpPr/>
          <p:nvPr>
            <p:custDataLst>
              <p:tags r:id="rId14"/>
            </p:custDataLst>
          </p:nvPr>
        </p:nvSpPr>
        <p:spPr>
          <a:xfrm>
            <a:off x="2973828" y="5511148"/>
            <a:ext cx="776605" cy="26289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000" dirty="0">
                <a:solidFill>
                  <a:schemeClr val="tx1"/>
                </a:solidFill>
                <a:latin typeface="微软雅黑" panose="020B0503020204020204" charset="-122"/>
                <a:ea typeface="微软雅黑" panose="020B0503020204020204" charset="-122"/>
                <a:sym typeface="+mn-ea"/>
              </a:rPr>
              <a:t>数据汇聚</a:t>
            </a:r>
          </a:p>
        </p:txBody>
      </p:sp>
      <p:sp>
        <p:nvSpPr>
          <p:cNvPr id="21" name="矩形 20"/>
          <p:cNvSpPr/>
          <p:nvPr>
            <p:custDataLst>
              <p:tags r:id="rId15"/>
            </p:custDataLst>
          </p:nvPr>
        </p:nvSpPr>
        <p:spPr>
          <a:xfrm>
            <a:off x="1392678" y="5928978"/>
            <a:ext cx="3959860" cy="300355"/>
          </a:xfrm>
          <a:prstGeom prst="rect">
            <a:avLst/>
          </a:prstGeom>
          <a:noFill/>
          <a:ln w="19050">
            <a:solidFill>
              <a:srgbClr val="3264D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kumimoji="1" lang="zh-CN" altLang="en-US" sz="1200" b="1" dirty="0">
                <a:solidFill>
                  <a:schemeClr val="accent1">
                    <a:lumMod val="50000"/>
                  </a:schemeClr>
                </a:solidFill>
                <a:latin typeface="微软雅黑" panose="020B0503020204020204" charset="-122"/>
                <a:ea typeface="微软雅黑" panose="020B0503020204020204" charset="-122"/>
              </a:rPr>
              <a:t>物联感知数据源</a:t>
            </a:r>
          </a:p>
        </p:txBody>
      </p:sp>
      <p:sp>
        <p:nvSpPr>
          <p:cNvPr id="22" name="矩形 21"/>
          <p:cNvSpPr/>
          <p:nvPr>
            <p:custDataLst>
              <p:tags r:id="rId16"/>
            </p:custDataLst>
          </p:nvPr>
        </p:nvSpPr>
        <p:spPr>
          <a:xfrm>
            <a:off x="1378759" y="4206663"/>
            <a:ext cx="1972310" cy="1072194"/>
          </a:xfrm>
          <a:prstGeom prst="rect">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40000"/>
              </a:lnSpc>
            </a:pPr>
            <a:endParaRPr kumimoji="1" lang="en-US" altLang="zh-CN" sz="1000" dirty="0">
              <a:solidFill>
                <a:schemeClr val="bg1"/>
              </a:solidFill>
              <a:latin typeface="微软雅黑" panose="020B0503020204020204" charset="-122"/>
              <a:ea typeface="微软雅黑" panose="020B0503020204020204" charset="-122"/>
            </a:endParaRPr>
          </a:p>
          <a:p>
            <a:pPr algn="ctr">
              <a:lnSpc>
                <a:spcPct val="140000"/>
              </a:lnSpc>
            </a:pPr>
            <a:endParaRPr kumimoji="1" lang="en-US" altLang="zh-CN" sz="1000" dirty="0">
              <a:solidFill>
                <a:schemeClr val="bg1"/>
              </a:solidFill>
              <a:latin typeface="微软雅黑" panose="020B0503020204020204" charset="-122"/>
              <a:ea typeface="微软雅黑" panose="020B0503020204020204" charset="-122"/>
            </a:endParaRPr>
          </a:p>
          <a:p>
            <a:pPr algn="ctr">
              <a:lnSpc>
                <a:spcPct val="140000"/>
              </a:lnSpc>
            </a:pPr>
            <a:endParaRPr kumimoji="1" lang="zh-CN" altLang="en-US" b="1" dirty="0">
              <a:solidFill>
                <a:schemeClr val="bg1"/>
              </a:solidFill>
              <a:latin typeface="微软雅黑" panose="020B0503020204020204" charset="-122"/>
              <a:ea typeface="微软雅黑" panose="020B0503020204020204" charset="-122"/>
            </a:endParaRPr>
          </a:p>
        </p:txBody>
      </p:sp>
      <p:sp>
        <p:nvSpPr>
          <p:cNvPr id="24" name="圆角矩形 23"/>
          <p:cNvSpPr/>
          <p:nvPr>
            <p:custDataLst>
              <p:tags r:id="rId17"/>
            </p:custDataLst>
          </p:nvPr>
        </p:nvSpPr>
        <p:spPr>
          <a:xfrm>
            <a:off x="4233832" y="2027781"/>
            <a:ext cx="1066708" cy="44085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100" b="1" dirty="0">
                <a:solidFill>
                  <a:schemeClr val="accent1">
                    <a:lumMod val="50000"/>
                  </a:schemeClr>
                </a:solidFill>
                <a:latin typeface="微软雅黑" panose="020B0503020204020204" charset="-122"/>
                <a:ea typeface="微软雅黑" panose="020B0503020204020204" charset="-122"/>
                <a:sym typeface="+mn-ea"/>
              </a:rPr>
              <a:t>智能诊断</a:t>
            </a:r>
          </a:p>
          <a:p>
            <a:pPr lvl="0" algn="ctr">
              <a:buClrTx/>
              <a:buSzTx/>
              <a:buFontTx/>
            </a:pPr>
            <a:r>
              <a:rPr lang="zh-CN" altLang="en-US" sz="1100" b="1" dirty="0">
                <a:solidFill>
                  <a:schemeClr val="accent1">
                    <a:lumMod val="50000"/>
                  </a:schemeClr>
                </a:solidFill>
                <a:latin typeface="微软雅黑" panose="020B0503020204020204" charset="-122"/>
                <a:ea typeface="微软雅黑" panose="020B0503020204020204" charset="-122"/>
                <a:sym typeface="+mn-ea"/>
              </a:rPr>
              <a:t>预测性维护</a:t>
            </a:r>
          </a:p>
        </p:txBody>
      </p:sp>
      <p:sp>
        <p:nvSpPr>
          <p:cNvPr id="25" name="矩形 24"/>
          <p:cNvSpPr/>
          <p:nvPr>
            <p:custDataLst>
              <p:tags r:id="rId18"/>
            </p:custDataLst>
          </p:nvPr>
        </p:nvSpPr>
        <p:spPr>
          <a:xfrm>
            <a:off x="1378759" y="3420392"/>
            <a:ext cx="3983990" cy="698239"/>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90000"/>
              </a:lnSpc>
            </a:pPr>
            <a:endParaRPr kumimoji="1" lang="zh-CN" altLang="en-US" sz="1200" b="1" dirty="0">
              <a:solidFill>
                <a:schemeClr val="bg1"/>
              </a:solidFill>
              <a:latin typeface="微软雅黑" panose="020B0503020204020204" charset="-122"/>
              <a:ea typeface="微软雅黑" panose="020B0503020204020204" charset="-122"/>
              <a:sym typeface="+mn-ea"/>
            </a:endParaRPr>
          </a:p>
        </p:txBody>
      </p:sp>
      <p:sp>
        <p:nvSpPr>
          <p:cNvPr id="26" name="文本框 25"/>
          <p:cNvSpPr txBox="1"/>
          <p:nvPr>
            <p:custDataLst>
              <p:tags r:id="rId19"/>
            </p:custDataLst>
          </p:nvPr>
        </p:nvSpPr>
        <p:spPr>
          <a:xfrm>
            <a:off x="3778174" y="3012722"/>
            <a:ext cx="753360" cy="230832"/>
          </a:xfrm>
          <a:prstGeom prst="rect">
            <a:avLst/>
          </a:prstGeom>
          <a:solidFill>
            <a:schemeClr val="accent3">
              <a:lumMod val="40000"/>
              <a:lumOff val="60000"/>
            </a:schemeClr>
          </a:solidFill>
        </p:spPr>
        <p:txBody>
          <a:bodyPr wrap="square" rtlCol="0">
            <a:spAutoFit/>
          </a:bodyPr>
          <a:lstStyle/>
          <a:p>
            <a:pPr algn="ctr"/>
            <a:r>
              <a:rPr lang="zh-CN" altLang="en-US" sz="900" b="1" dirty="0">
                <a:solidFill>
                  <a:schemeClr val="tx1">
                    <a:lumMod val="65000"/>
                    <a:lumOff val="35000"/>
                  </a:schemeClr>
                </a:solidFill>
                <a:latin typeface="微软雅黑" panose="020B0503020204020204" charset="-122"/>
                <a:ea typeface="微软雅黑" panose="020B0503020204020204" charset="-122"/>
              </a:rPr>
              <a:t>数据</a:t>
            </a:r>
            <a:r>
              <a:rPr lang="en-US" altLang="zh-CN" sz="900" b="1" dirty="0">
                <a:solidFill>
                  <a:schemeClr val="tx1">
                    <a:lumMod val="65000"/>
                    <a:lumOff val="35000"/>
                  </a:schemeClr>
                </a:solidFill>
                <a:latin typeface="微软雅黑" panose="020B0503020204020204" charset="-122"/>
                <a:ea typeface="微软雅黑" panose="020B0503020204020204" charset="-122"/>
              </a:rPr>
              <a:t>/ API</a:t>
            </a:r>
          </a:p>
        </p:txBody>
      </p:sp>
      <p:sp>
        <p:nvSpPr>
          <p:cNvPr id="29" name="矩形 28"/>
          <p:cNvSpPr/>
          <p:nvPr>
            <p:custDataLst>
              <p:tags r:id="rId20"/>
            </p:custDataLst>
          </p:nvPr>
        </p:nvSpPr>
        <p:spPr>
          <a:xfrm>
            <a:off x="1541954" y="4916204"/>
            <a:ext cx="805260" cy="335280"/>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rPr>
              <a:t>库表管理</a:t>
            </a:r>
          </a:p>
        </p:txBody>
      </p:sp>
      <p:sp>
        <p:nvSpPr>
          <p:cNvPr id="30" name="矩形 29"/>
          <p:cNvSpPr/>
          <p:nvPr>
            <p:custDataLst>
              <p:tags r:id="rId21"/>
            </p:custDataLst>
          </p:nvPr>
        </p:nvSpPr>
        <p:spPr>
          <a:xfrm>
            <a:off x="1541954" y="4589344"/>
            <a:ext cx="805260" cy="335280"/>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rPr>
              <a:t>数据集成</a:t>
            </a:r>
          </a:p>
        </p:txBody>
      </p:sp>
      <p:sp>
        <p:nvSpPr>
          <p:cNvPr id="31" name="矩形 30"/>
          <p:cNvSpPr/>
          <p:nvPr>
            <p:custDataLst>
              <p:tags r:id="rId22"/>
            </p:custDataLst>
          </p:nvPr>
        </p:nvSpPr>
        <p:spPr>
          <a:xfrm>
            <a:off x="2411904" y="4589344"/>
            <a:ext cx="805260" cy="335280"/>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rPr>
              <a:t>数据开发</a:t>
            </a:r>
          </a:p>
        </p:txBody>
      </p:sp>
      <p:sp>
        <p:nvSpPr>
          <p:cNvPr id="32" name="矩形 31"/>
          <p:cNvSpPr/>
          <p:nvPr>
            <p:custDataLst>
              <p:tags r:id="rId23"/>
            </p:custDataLst>
          </p:nvPr>
        </p:nvSpPr>
        <p:spPr>
          <a:xfrm>
            <a:off x="2411904" y="4916204"/>
            <a:ext cx="805260" cy="335915"/>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rPr>
              <a:t>告警监控</a:t>
            </a:r>
          </a:p>
        </p:txBody>
      </p:sp>
      <p:sp>
        <p:nvSpPr>
          <p:cNvPr id="34" name="TextBox 15"/>
          <p:cNvSpPr txBox="1"/>
          <p:nvPr>
            <p:custDataLst>
              <p:tags r:id="rId24"/>
            </p:custDataLst>
          </p:nvPr>
        </p:nvSpPr>
        <p:spPr>
          <a:xfrm>
            <a:off x="6865794" y="5188560"/>
            <a:ext cx="3959860" cy="1059180"/>
          </a:xfrm>
          <a:prstGeom prst="rect">
            <a:avLst/>
          </a:prstGeom>
          <a:noFill/>
        </p:spPr>
        <p:txBody>
          <a:bodyPr wrap="square" lIns="90000" tIns="0" rIns="90000" bIns="46800" rtlCol="0"/>
          <a:lstStyle/>
          <a:p>
            <a:pPr marL="285750" indent="-285750" algn="l">
              <a:lnSpc>
                <a:spcPct val="150000"/>
              </a:lnSpc>
              <a:buClrTx/>
              <a:buSzTx/>
              <a:buFont typeface="Wingdings" panose="05000000000000000000"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基于k8s的云原生技术，支持容器化部署和资源调度，</a:t>
            </a:r>
            <a:r>
              <a:rPr lang="zh-CN" sz="1200" b="1" dirty="0">
                <a:solidFill>
                  <a:srgbClr val="3264D6"/>
                </a:solidFill>
                <a:latin typeface="微软雅黑" panose="020B0503020204020204" charset="-122"/>
                <a:ea typeface="微软雅黑" panose="020B0503020204020204" charset="-122"/>
                <a:cs typeface="微软雅黑" panose="020B0503020204020204" charset="-122"/>
                <a:sym typeface="+mn-ea"/>
              </a:rPr>
              <a:t>快速部署升级</a:t>
            </a:r>
          </a:p>
          <a:p>
            <a:pPr marL="285750" indent="-285750" algn="l">
              <a:lnSpc>
                <a:spcPct val="150000"/>
              </a:lnSpc>
              <a:buClrTx/>
              <a:buSzTx/>
              <a:buFont typeface="Wingdings" panose="05000000000000000000"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弹性伸缩：根据负载情况，</a:t>
            </a:r>
            <a:r>
              <a:rPr lang="zh-CN" sz="1200" b="1" dirty="0">
                <a:solidFill>
                  <a:srgbClr val="3264D6"/>
                </a:solidFill>
                <a:latin typeface="微软雅黑" panose="020B0503020204020204" charset="-122"/>
                <a:ea typeface="微软雅黑" panose="020B0503020204020204" charset="-122"/>
                <a:cs typeface="微软雅黑" panose="020B0503020204020204" charset="-122"/>
                <a:sym typeface="+mn-ea"/>
              </a:rPr>
              <a:t>自动调整</a:t>
            </a:r>
            <a:r>
              <a:rPr lang="zh-CN" altLang="en-US" sz="1200" dirty="0">
                <a:latin typeface="微软雅黑" panose="020B0503020204020204" charset="-122"/>
                <a:ea typeface="微软雅黑" panose="020B0503020204020204" charset="-122"/>
                <a:cs typeface="微软雅黑" panose="020B0503020204020204" charset="-122"/>
                <a:sym typeface="+mn-ea"/>
              </a:rPr>
              <a:t>应用程序的资源使用量，以保证应用程序的高可用性和性能</a:t>
            </a:r>
            <a:endParaRPr lang="zh-CN" altLang="en-US" sz="1200" dirty="0">
              <a:latin typeface="微软雅黑" panose="020B0503020204020204" charset="-122"/>
              <a:ea typeface="微软雅黑" panose="020B0503020204020204" charset="-122"/>
              <a:cs typeface="微软雅黑" panose="020B0503020204020204" charset="-122"/>
            </a:endParaRPr>
          </a:p>
          <a:p>
            <a:pPr>
              <a:lnSpc>
                <a:spcPct val="120000"/>
              </a:lnSpc>
            </a:pPr>
            <a:endParaRPr lang="zh-CN" altLang="en-US" sz="1200" spc="150" dirty="0">
              <a:solidFill>
                <a:sysClr val="window" lastClr="FFFFFF">
                  <a:lumMod val="50000"/>
                </a:sysClr>
              </a:solidFill>
              <a:latin typeface="微软雅黑" panose="020B0503020204020204" charset="-122"/>
              <a:ea typeface="微软雅黑" panose="020B0503020204020204" charset="-122"/>
              <a:cs typeface="微软雅黑" panose="020B0503020204020204" charset="-122"/>
            </a:endParaRPr>
          </a:p>
        </p:txBody>
      </p:sp>
      <p:sp>
        <p:nvSpPr>
          <p:cNvPr id="35" name="文本框 34"/>
          <p:cNvSpPr txBox="1"/>
          <p:nvPr/>
        </p:nvSpPr>
        <p:spPr>
          <a:xfrm>
            <a:off x="2401002" y="3774489"/>
            <a:ext cx="998855" cy="261610"/>
          </a:xfrm>
          <a:prstGeom prst="rect">
            <a:avLst/>
          </a:prstGeom>
          <a:noFill/>
        </p:spPr>
        <p:txBody>
          <a:bodyPr wrap="square" rtlCol="0">
            <a:spAutoFit/>
          </a:bodyPr>
          <a:lstStyle/>
          <a:p>
            <a:pPr algn="ctr"/>
            <a:r>
              <a:rPr lang="zh-CN" altLang="en-US" sz="1100">
                <a:solidFill>
                  <a:schemeClr val="bg1"/>
                </a:solidFill>
                <a:latin typeface="微软雅黑" panose="020B0503020204020204" charset="-122"/>
                <a:ea typeface="微软雅黑" panose="020B0503020204020204" charset="-122"/>
              </a:rPr>
              <a:t>模型训练</a:t>
            </a:r>
          </a:p>
        </p:txBody>
      </p:sp>
      <p:sp>
        <p:nvSpPr>
          <p:cNvPr id="36" name="文本框 35"/>
          <p:cNvSpPr txBox="1"/>
          <p:nvPr/>
        </p:nvSpPr>
        <p:spPr>
          <a:xfrm>
            <a:off x="3296775" y="3774489"/>
            <a:ext cx="998855" cy="261610"/>
          </a:xfrm>
          <a:prstGeom prst="rect">
            <a:avLst/>
          </a:prstGeom>
          <a:noFill/>
        </p:spPr>
        <p:txBody>
          <a:bodyPr wrap="square" rtlCol="0">
            <a:spAutoFit/>
          </a:bodyPr>
          <a:lstStyle/>
          <a:p>
            <a:pPr algn="ctr"/>
            <a:r>
              <a:rPr lang="zh-CN" altLang="en-US" sz="1100">
                <a:solidFill>
                  <a:schemeClr val="bg1"/>
                </a:solidFill>
                <a:latin typeface="微软雅黑" panose="020B0503020204020204" charset="-122"/>
                <a:ea typeface="微软雅黑" panose="020B0503020204020204" charset="-122"/>
              </a:rPr>
              <a:t>模型管理</a:t>
            </a:r>
          </a:p>
        </p:txBody>
      </p:sp>
      <p:sp>
        <p:nvSpPr>
          <p:cNvPr id="37" name="文本框 36"/>
          <p:cNvSpPr txBox="1"/>
          <p:nvPr/>
        </p:nvSpPr>
        <p:spPr>
          <a:xfrm>
            <a:off x="4192549" y="3774489"/>
            <a:ext cx="998855" cy="261610"/>
          </a:xfrm>
          <a:prstGeom prst="rect">
            <a:avLst/>
          </a:prstGeom>
          <a:noFill/>
        </p:spPr>
        <p:txBody>
          <a:bodyPr wrap="square" rtlCol="0">
            <a:spAutoFit/>
          </a:bodyPr>
          <a:lstStyle/>
          <a:p>
            <a:pPr algn="ctr"/>
            <a:r>
              <a:rPr lang="zh-CN" altLang="en-US" sz="1100">
                <a:solidFill>
                  <a:schemeClr val="bg1"/>
                </a:solidFill>
                <a:latin typeface="微软雅黑" panose="020B0503020204020204" charset="-122"/>
                <a:ea typeface="微软雅黑" panose="020B0503020204020204" charset="-122"/>
              </a:rPr>
              <a:t>模型部署</a:t>
            </a:r>
          </a:p>
        </p:txBody>
      </p:sp>
      <p:sp>
        <p:nvSpPr>
          <p:cNvPr id="38" name="文本框 37"/>
          <p:cNvSpPr txBox="1"/>
          <p:nvPr/>
        </p:nvSpPr>
        <p:spPr>
          <a:xfrm>
            <a:off x="1505229" y="3774489"/>
            <a:ext cx="998855" cy="261610"/>
          </a:xfrm>
          <a:prstGeom prst="rect">
            <a:avLst/>
          </a:prstGeom>
          <a:noFill/>
        </p:spPr>
        <p:txBody>
          <a:bodyPr wrap="square" rtlCol="0">
            <a:spAutoFit/>
          </a:bodyPr>
          <a:lstStyle/>
          <a:p>
            <a:pPr algn="ctr"/>
            <a:r>
              <a:rPr lang="zh-CN" altLang="en-US" sz="1100">
                <a:solidFill>
                  <a:schemeClr val="bg1"/>
                </a:solidFill>
                <a:latin typeface="微软雅黑" panose="020B0503020204020204" charset="-122"/>
                <a:ea typeface="微软雅黑" panose="020B0503020204020204" charset="-122"/>
              </a:rPr>
              <a:t>算法管理</a:t>
            </a:r>
          </a:p>
        </p:txBody>
      </p:sp>
      <p:sp>
        <p:nvSpPr>
          <p:cNvPr id="39" name="虚尾箭头 38"/>
          <p:cNvSpPr/>
          <p:nvPr/>
        </p:nvSpPr>
        <p:spPr>
          <a:xfrm rot="16200000">
            <a:off x="3069447" y="2782489"/>
            <a:ext cx="622935" cy="599440"/>
          </a:xfrm>
          <a:prstGeom prst="stripedRightArrow">
            <a:avLst>
              <a:gd name="adj1" fmla="val 49725"/>
              <a:gd name="adj2" fmla="val 50000"/>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custDataLst>
              <p:tags r:id="rId25"/>
            </p:custDataLst>
          </p:nvPr>
        </p:nvPicPr>
        <p:blipFill>
          <a:blip r:embed="rId30"/>
          <a:stretch>
            <a:fillRect/>
          </a:stretch>
        </p:blipFill>
        <p:spPr>
          <a:xfrm>
            <a:off x="1562611" y="1888772"/>
            <a:ext cx="1113114" cy="666115"/>
          </a:xfrm>
          <a:prstGeom prst="rect">
            <a:avLst/>
          </a:prstGeom>
        </p:spPr>
      </p:pic>
      <p:pic>
        <p:nvPicPr>
          <p:cNvPr id="41" name="图片 40"/>
          <p:cNvPicPr>
            <a:picLocks noChangeAspect="1"/>
          </p:cNvPicPr>
          <p:nvPr>
            <p:custDataLst>
              <p:tags r:id="rId26"/>
            </p:custDataLst>
          </p:nvPr>
        </p:nvPicPr>
        <p:blipFill>
          <a:blip r:embed="rId31"/>
          <a:stretch>
            <a:fillRect/>
          </a:stretch>
        </p:blipFill>
        <p:spPr>
          <a:xfrm>
            <a:off x="2880765" y="1888885"/>
            <a:ext cx="1191010" cy="665480"/>
          </a:xfrm>
          <a:prstGeom prst="rect">
            <a:avLst/>
          </a:prstGeom>
          <a:ln>
            <a:noFill/>
          </a:ln>
        </p:spPr>
      </p:pic>
      <p:sp>
        <p:nvSpPr>
          <p:cNvPr id="42" name="矩形 41"/>
          <p:cNvSpPr/>
          <p:nvPr>
            <p:custDataLst>
              <p:tags r:id="rId27"/>
            </p:custDataLst>
          </p:nvPr>
        </p:nvSpPr>
        <p:spPr>
          <a:xfrm>
            <a:off x="1379394" y="1733832"/>
            <a:ext cx="3983990" cy="1031875"/>
          </a:xfrm>
          <a:prstGeom prst="rect">
            <a:avLst/>
          </a:prstGeom>
          <a:noFill/>
          <a:ln w="19050">
            <a:solidFill>
              <a:srgbClr val="3264D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kumimoji="1" lang="zh-CN" altLang="en-US" sz="1200" dirty="0">
              <a:solidFill>
                <a:schemeClr val="tx1"/>
              </a:solidFill>
              <a:latin typeface="微软雅黑" panose="020B0503020204020204" charset="-122"/>
              <a:ea typeface="微软雅黑" panose="020B0503020204020204" charset="-122"/>
            </a:endParaRPr>
          </a:p>
        </p:txBody>
      </p:sp>
      <p:sp>
        <p:nvSpPr>
          <p:cNvPr id="43" name="文本框 42"/>
          <p:cNvSpPr txBox="1"/>
          <p:nvPr/>
        </p:nvSpPr>
        <p:spPr>
          <a:xfrm>
            <a:off x="962399" y="1122729"/>
            <a:ext cx="10494010" cy="369332"/>
          </a:xfrm>
          <a:prstGeom prst="rect">
            <a:avLst/>
          </a:prstGeom>
          <a:solidFill>
            <a:srgbClr val="0B4A8D"/>
          </a:solidFill>
        </p:spPr>
        <p:txBody>
          <a:bodyPr wrap="square" rtlCol="0">
            <a:spAutoFit/>
          </a:bodyPr>
          <a:lstStyle/>
          <a:p>
            <a:pPr algn="ctr"/>
            <a:r>
              <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mn-ea"/>
              </a:rPr>
              <a:t>数据智能</a:t>
            </a:r>
          </a:p>
        </p:txBody>
      </p:sp>
      <p:sp>
        <p:nvSpPr>
          <p:cNvPr id="44" name="虚尾箭头 43"/>
          <p:cNvSpPr/>
          <p:nvPr/>
        </p:nvSpPr>
        <p:spPr>
          <a:xfrm rot="16200000">
            <a:off x="2045141" y="5351762"/>
            <a:ext cx="622935" cy="491492"/>
          </a:xfrm>
          <a:prstGeom prst="stripedRightArrow">
            <a:avLst>
              <a:gd name="adj1" fmla="val 49725"/>
              <a:gd name="adj2" fmla="val 50000"/>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虚尾箭头 44"/>
          <p:cNvSpPr/>
          <p:nvPr/>
        </p:nvSpPr>
        <p:spPr>
          <a:xfrm rot="16200000">
            <a:off x="4082538" y="5344578"/>
            <a:ext cx="622935" cy="491492"/>
          </a:xfrm>
          <a:prstGeom prst="stripedRightArrow">
            <a:avLst>
              <a:gd name="adj1" fmla="val 49725"/>
              <a:gd name="adj2" fmla="val 50000"/>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虚尾箭头 1"/>
          <p:cNvSpPr/>
          <p:nvPr/>
        </p:nvSpPr>
        <p:spPr>
          <a:xfrm>
            <a:off x="3191335" y="4717509"/>
            <a:ext cx="438150" cy="293070"/>
          </a:xfrm>
          <a:prstGeom prst="striped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p:nvSpPr>
        <p:spPr>
          <a:xfrm>
            <a:off x="3451347" y="4218745"/>
            <a:ext cx="1909497" cy="369332"/>
          </a:xfrm>
          <a:prstGeom prst="rect">
            <a:avLst/>
          </a:prstGeom>
        </p:spPr>
        <p:txBody>
          <a:bodyPr wrap="none">
            <a:spAutoFit/>
          </a:bodyPr>
          <a:lstStyle/>
          <a:p>
            <a:pPr algn="ctr"/>
            <a:r>
              <a:rPr kumimoji="1" lang="zh-CN" altLang="en-US" b="1" dirty="0">
                <a:solidFill>
                  <a:schemeClr val="bg1"/>
                </a:solidFill>
                <a:latin typeface="微软雅黑" panose="020B0503020204020204" charset="-122"/>
                <a:ea typeface="微软雅黑" panose="020B0503020204020204" charset="-122"/>
                <a:sym typeface="+mn-ea"/>
              </a:rPr>
              <a:t>数据仓库</a:t>
            </a:r>
            <a:r>
              <a:rPr kumimoji="1" lang="en-US" altLang="zh-CN" b="1" dirty="0">
                <a:solidFill>
                  <a:schemeClr val="bg1"/>
                </a:solidFill>
                <a:latin typeface="微软雅黑" panose="020B0503020204020204" charset="-122"/>
                <a:ea typeface="微软雅黑" panose="020B0503020204020204" charset="-122"/>
                <a:sym typeface="+mn-ea"/>
              </a:rPr>
              <a:t>/</a:t>
            </a:r>
            <a:r>
              <a:rPr kumimoji="1" lang="zh-CN" altLang="en-US" b="1" dirty="0">
                <a:solidFill>
                  <a:schemeClr val="bg1"/>
                </a:solidFill>
                <a:latin typeface="微软雅黑" panose="020B0503020204020204" charset="-122"/>
                <a:ea typeface="微软雅黑" panose="020B0503020204020204" charset="-122"/>
                <a:sym typeface="+mn-ea"/>
              </a:rPr>
              <a:t>数据湖</a:t>
            </a:r>
            <a:endParaRPr kumimoji="1" lang="zh-CN" altLang="en-US" b="1" dirty="0">
              <a:solidFill>
                <a:schemeClr val="bg1"/>
              </a:solidFill>
              <a:latin typeface="微软雅黑" panose="020B0503020204020204" charset="-122"/>
              <a:ea typeface="微软雅黑" panose="020B0503020204020204" charset="-122"/>
            </a:endParaRPr>
          </a:p>
        </p:txBody>
      </p:sp>
      <p:sp>
        <p:nvSpPr>
          <p:cNvPr id="46" name="文本框 45"/>
          <p:cNvSpPr txBox="1"/>
          <p:nvPr/>
        </p:nvSpPr>
        <p:spPr>
          <a:xfrm>
            <a:off x="1810916" y="4213386"/>
            <a:ext cx="1107996" cy="369332"/>
          </a:xfrm>
          <a:prstGeom prst="rect">
            <a:avLst/>
          </a:prstGeom>
          <a:noFill/>
        </p:spPr>
        <p:txBody>
          <a:bodyPr wrap="none" rtlCol="0">
            <a:spAutoFit/>
          </a:bodyPr>
          <a:lstStyle/>
          <a:p>
            <a:r>
              <a:rPr lang="zh-CN" altLang="en-US" b="1" dirty="0">
                <a:solidFill>
                  <a:schemeClr val="bg1"/>
                </a:solidFill>
              </a:rPr>
              <a:t>数据管理</a:t>
            </a:r>
          </a:p>
        </p:txBody>
      </p:sp>
      <p:sp>
        <p:nvSpPr>
          <p:cNvPr id="47" name="文本框 46"/>
          <p:cNvSpPr txBox="1"/>
          <p:nvPr/>
        </p:nvSpPr>
        <p:spPr>
          <a:xfrm>
            <a:off x="2691404" y="3431338"/>
            <a:ext cx="1358064" cy="369332"/>
          </a:xfrm>
          <a:prstGeom prst="rect">
            <a:avLst/>
          </a:prstGeom>
          <a:noFill/>
        </p:spPr>
        <p:txBody>
          <a:bodyPr wrap="none" rtlCol="0">
            <a:spAutoFit/>
          </a:bodyPr>
          <a:lstStyle/>
          <a:p>
            <a:r>
              <a:rPr kumimoji="1" lang="en-US" altLang="zh-CN" b="1" dirty="0">
                <a:solidFill>
                  <a:schemeClr val="bg1"/>
                </a:solidFill>
                <a:latin typeface="微软雅黑" panose="020B0503020204020204" charset="-122"/>
                <a:ea typeface="微软雅黑" panose="020B0503020204020204" charset="-122"/>
                <a:sym typeface="+mn-ea"/>
              </a:rPr>
              <a:t>AI</a:t>
            </a:r>
            <a:r>
              <a:rPr kumimoji="1" lang="zh-CN" altLang="en-US" b="1" dirty="0">
                <a:solidFill>
                  <a:schemeClr val="bg1"/>
                </a:solidFill>
                <a:latin typeface="微软雅黑" panose="020B0503020204020204" charset="-122"/>
                <a:ea typeface="微软雅黑" panose="020B0503020204020204" charset="-122"/>
                <a:sym typeface="+mn-ea"/>
              </a:rPr>
              <a:t>算法平台</a:t>
            </a:r>
          </a:p>
        </p:txBody>
      </p:sp>
      <p:sp>
        <p:nvSpPr>
          <p:cNvPr id="48" name="文本框 47"/>
          <p:cNvSpPr txBox="1"/>
          <p:nvPr/>
        </p:nvSpPr>
        <p:spPr>
          <a:xfrm>
            <a:off x="962399" y="390604"/>
            <a:ext cx="6722576"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设备智能监测系统（</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7/14</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）中台能力 </a:t>
            </a:r>
          </a:p>
        </p:txBody>
      </p:sp>
      <p:pic>
        <p:nvPicPr>
          <p:cNvPr id="4" name="图片 3">
            <a:extLst>
              <a:ext uri="{FF2B5EF4-FFF2-40B4-BE49-F238E27FC236}">
                <a16:creationId xmlns:a16="http://schemas.microsoft.com/office/drawing/2014/main" id="{ABFA9CA3-0915-E52B-5BB5-7E9331F5AE82}"/>
              </a:ext>
            </a:extLst>
          </p:cNvPr>
          <p:cNvPicPr>
            <a:picLocks noChangeAspect="1"/>
          </p:cNvPicPr>
          <p:nvPr/>
        </p:nvPicPr>
        <p:blipFill>
          <a:blip r:embed="rId32"/>
          <a:stretch>
            <a:fillRect/>
          </a:stretch>
        </p:blipFill>
        <p:spPr>
          <a:xfrm>
            <a:off x="10945930" y="636"/>
            <a:ext cx="1180756" cy="93009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custDataLst>
              <p:tags r:id="rId1"/>
            </p:custDataLst>
          </p:nvPr>
        </p:nvSpPr>
        <p:spPr>
          <a:xfrm>
            <a:off x="1384935" y="2764316"/>
            <a:ext cx="4991735" cy="1154430"/>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90000"/>
              </a:lnSpc>
            </a:pPr>
            <a:endParaRPr kumimoji="1" lang="zh-CN" altLang="en-US" sz="1200" b="1" dirty="0">
              <a:solidFill>
                <a:schemeClr val="bg1"/>
              </a:solidFill>
              <a:latin typeface="微软雅黑" panose="020B0503020204020204" charset="-122"/>
              <a:ea typeface="微软雅黑" panose="020B0503020204020204" charset="-122"/>
              <a:sym typeface="+mn-ea"/>
            </a:endParaRPr>
          </a:p>
        </p:txBody>
      </p:sp>
      <p:pic>
        <p:nvPicPr>
          <p:cNvPr id="5" name="图片 4"/>
          <p:cNvPicPr>
            <a:picLocks noChangeAspect="1"/>
          </p:cNvPicPr>
          <p:nvPr/>
        </p:nvPicPr>
        <p:blipFill>
          <a:blip r:embed="rId40"/>
          <a:stretch>
            <a:fillRect/>
          </a:stretch>
        </p:blipFill>
        <p:spPr>
          <a:xfrm>
            <a:off x="0" y="418905"/>
            <a:ext cx="962400" cy="466618"/>
          </a:xfrm>
          <a:prstGeom prst="rect">
            <a:avLst/>
          </a:prstGeom>
        </p:spPr>
      </p:pic>
      <p:sp>
        <p:nvSpPr>
          <p:cNvPr id="6" name="文本框 5"/>
          <p:cNvSpPr txBox="1"/>
          <p:nvPr/>
        </p:nvSpPr>
        <p:spPr>
          <a:xfrm>
            <a:off x="962399" y="390604"/>
            <a:ext cx="6722576"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设备智能监测系统（</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8/14</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）中台能力 </a:t>
            </a:r>
          </a:p>
        </p:txBody>
      </p:sp>
      <p:cxnSp>
        <p:nvCxnSpPr>
          <p:cNvPr id="7" name="Straight Connector 7"/>
          <p:cNvCxnSpPr/>
          <p:nvPr>
            <p:custDataLst>
              <p:tags r:id="rId2"/>
            </p:custDataLst>
          </p:nvPr>
        </p:nvCxnSpPr>
        <p:spPr>
          <a:xfrm>
            <a:off x="6997823" y="1721928"/>
            <a:ext cx="0" cy="4560263"/>
          </a:xfrm>
          <a:prstGeom prst="line">
            <a:avLst/>
          </a:prstGeom>
          <a:ln w="38100">
            <a:solidFill>
              <a:sysClr val="window" lastClr="FFFFFF">
                <a:lumMod val="85000"/>
              </a:sysClr>
            </a:solidFill>
          </a:ln>
        </p:spPr>
        <p:style>
          <a:lnRef idx="1">
            <a:srgbClr val="1F74AD"/>
          </a:lnRef>
          <a:fillRef idx="0">
            <a:srgbClr val="1F74AD"/>
          </a:fillRef>
          <a:effectRef idx="0">
            <a:srgbClr val="1F74AD"/>
          </a:effectRef>
          <a:fontRef idx="minor">
            <a:srgbClr val="000000"/>
          </a:fontRef>
        </p:style>
      </p:cxnSp>
      <p:sp>
        <p:nvSpPr>
          <p:cNvPr id="8" name="Oval 8"/>
          <p:cNvSpPr/>
          <p:nvPr>
            <p:custDataLst>
              <p:tags r:id="rId3"/>
            </p:custDataLst>
          </p:nvPr>
        </p:nvSpPr>
        <p:spPr>
          <a:xfrm>
            <a:off x="6900284" y="3397050"/>
            <a:ext cx="184150" cy="184150"/>
          </a:xfrm>
          <a:prstGeom prst="ellipse">
            <a:avLst/>
          </a:prstGeom>
          <a:solidFill>
            <a:srgbClr val="0166F3"/>
          </a:solidFill>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9" name="TextBox 9"/>
          <p:cNvSpPr txBox="1"/>
          <p:nvPr>
            <p:custDataLst>
              <p:tags r:id="rId4"/>
            </p:custDataLst>
          </p:nvPr>
        </p:nvSpPr>
        <p:spPr>
          <a:xfrm>
            <a:off x="7556674" y="3835250"/>
            <a:ext cx="4305300" cy="741045"/>
          </a:xfrm>
          <a:prstGeom prst="rect">
            <a:avLst/>
          </a:prstGeom>
          <a:noFill/>
        </p:spPr>
        <p:txBody>
          <a:bodyPr wrap="square" lIns="90000" tIns="0" rIns="90000" bIns="46800" rtlCol="0"/>
          <a:lstStyle/>
          <a:p>
            <a:pPr marL="285750" indent="-285750">
              <a:lnSpc>
                <a:spcPct val="150000"/>
              </a:lnSpc>
              <a:buFont typeface="Wingdings" panose="05000000000000000000" charset="0"/>
              <a:buChar char=""/>
            </a:pPr>
            <a:r>
              <a:rPr lang="zh-CN" sz="1200" dirty="0">
                <a:latin typeface="微软雅黑" panose="020B0503020204020204" charset="-122"/>
                <a:ea typeface="微软雅黑" panose="020B0503020204020204" charset="-122"/>
                <a:cs typeface="微软雅黑" panose="020B0503020204020204" charset="-122"/>
                <a:sym typeface="+mn-ea"/>
              </a:rPr>
              <a:t>提供数据智能平台一键调用</a:t>
            </a:r>
          </a:p>
          <a:p>
            <a:pPr marL="285750" indent="-285750">
              <a:lnSpc>
                <a:spcPct val="150000"/>
              </a:lnSpc>
              <a:buFont typeface="Wingdings" panose="05000000000000000000" charset="0"/>
              <a:buChar char=""/>
            </a:pPr>
            <a:r>
              <a:rPr lang="zh-CN" sz="1200" dirty="0">
                <a:latin typeface="微软雅黑" panose="020B0503020204020204" charset="-122"/>
                <a:ea typeface="微软雅黑" panose="020B0503020204020204" charset="-122"/>
                <a:cs typeface="微软雅黑" panose="020B0503020204020204" charset="-122"/>
                <a:sym typeface="+mn-ea"/>
              </a:rPr>
              <a:t>提供物联感知物模型一键调用</a:t>
            </a:r>
          </a:p>
          <a:p>
            <a:pPr marL="285750" indent="-285750">
              <a:lnSpc>
                <a:spcPct val="150000"/>
              </a:lnSpc>
              <a:buFont typeface="Wingdings" panose="05000000000000000000" charset="0"/>
              <a:buChar char=""/>
            </a:pPr>
            <a:r>
              <a:rPr lang="zh-CN" sz="1200" dirty="0">
                <a:latin typeface="微软雅黑" panose="020B0503020204020204" charset="-122"/>
                <a:ea typeface="微软雅黑" panose="020B0503020204020204" charset="-122"/>
                <a:cs typeface="微软雅黑" panose="020B0503020204020204" charset="-122"/>
                <a:sym typeface="+mn-ea"/>
              </a:rPr>
              <a:t>支持</a:t>
            </a:r>
            <a:r>
              <a:rPr lang="zh-CN" altLang="en-US" sz="1200" dirty="0">
                <a:latin typeface="微软雅黑" panose="020B0503020204020204" charset="-122"/>
                <a:ea typeface="微软雅黑" panose="020B0503020204020204" charset="-122"/>
                <a:cs typeface="微软雅黑" panose="020B0503020204020204" charset="-122"/>
                <a:sym typeface="+mn-ea"/>
              </a:rPr>
              <a:t>第三方</a:t>
            </a:r>
            <a:r>
              <a:rPr lang="en-US" altLang="zh-CN" sz="1200" dirty="0">
                <a:latin typeface="微软雅黑" panose="020B0503020204020204" charset="-122"/>
                <a:ea typeface="微软雅黑" panose="020B0503020204020204" charset="-122"/>
                <a:cs typeface="微软雅黑" panose="020B0503020204020204" charset="-122"/>
                <a:sym typeface="+mn-ea"/>
              </a:rPr>
              <a:t>API</a:t>
            </a:r>
            <a:r>
              <a:rPr lang="zh-CN" altLang="en-US" sz="1200" dirty="0">
                <a:latin typeface="微软雅黑" panose="020B0503020204020204" charset="-122"/>
                <a:ea typeface="微软雅黑" panose="020B0503020204020204" charset="-122"/>
                <a:cs typeface="微软雅黑" panose="020B0503020204020204" charset="-122"/>
                <a:sym typeface="+mn-ea"/>
              </a:rPr>
              <a:t>、数据库等多渠道数据接入</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20000"/>
              </a:lnSpc>
            </a:pPr>
            <a:endParaRPr lang="zh-CN" altLang="en-US" sz="1200" spc="15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0" name="Title 1"/>
          <p:cNvSpPr txBox="1"/>
          <p:nvPr>
            <p:custDataLst>
              <p:tags r:id="rId5"/>
            </p:custDataLst>
          </p:nvPr>
        </p:nvSpPr>
        <p:spPr>
          <a:xfrm>
            <a:off x="7556654" y="3384587"/>
            <a:ext cx="3621979" cy="371297"/>
          </a:xfrm>
          <a:prstGeom prst="rect">
            <a:avLst/>
          </a:prstGeom>
        </p:spPr>
        <p:txBody>
          <a:bodyPr wrap="square" bIns="0" anchor="b" anchorCtr="0">
            <a:normAutofit fontScale="97500"/>
          </a:bodyPr>
          <a:lstStyle>
            <a:lvl1pPr algn="l" defTabSz="914400" rtl="0" eaLnBrk="1" latinLnBrk="0" hangingPunct="1">
              <a:lnSpc>
                <a:spcPct val="90000"/>
              </a:lnSpc>
              <a:spcBef>
                <a:spcPct val="0"/>
              </a:spcBef>
              <a:buNone/>
              <a:defRPr sz="4400" b="0" i="0" kern="1200">
                <a:solidFill>
                  <a:sysClr val="window" lastClr="FFFFFF">
                    <a:lumMod val="50000"/>
                  </a:sysClr>
                </a:solidFill>
                <a:latin typeface="Neris Thin" panose="00000300000000000000" pitchFamily="50" charset="0"/>
                <a:ea typeface="Gulim" panose="020B0600000101010101" pitchFamily="34" charset="-127"/>
                <a:cs typeface="+mn-ea"/>
              </a:defRPr>
            </a:lvl1pPr>
          </a:lstStyle>
          <a:p>
            <a:pPr algn="l">
              <a:lnSpc>
                <a:spcPct val="120000"/>
              </a:lnSpc>
              <a:buClrTx/>
              <a:buSzTx/>
              <a:buFontTx/>
            </a:pPr>
            <a:r>
              <a:rPr lang="zh-CN" altLang="en-US" sz="1800" b="1" dirty="0">
                <a:solidFill>
                  <a:srgbClr val="3264D6"/>
                </a:solidFill>
                <a:latin typeface="Arial" panose="020B0604020202020204" pitchFamily="34" charset="0"/>
                <a:ea typeface="微软雅黑" panose="020B0503020204020204" charset="-122"/>
                <a:cs typeface="+mn-ea"/>
                <a:sym typeface="Arial" panose="020B0604020202020204" pitchFamily="34" charset="0"/>
              </a:rPr>
              <a:t>多源数据接入</a:t>
            </a:r>
          </a:p>
        </p:txBody>
      </p:sp>
      <p:sp>
        <p:nvSpPr>
          <p:cNvPr id="11" name="Oval 31"/>
          <p:cNvSpPr/>
          <p:nvPr>
            <p:custDataLst>
              <p:tags r:id="rId6"/>
            </p:custDataLst>
          </p:nvPr>
        </p:nvSpPr>
        <p:spPr>
          <a:xfrm>
            <a:off x="6900284" y="4883127"/>
            <a:ext cx="184150" cy="184150"/>
          </a:xfrm>
          <a:prstGeom prst="ellipse">
            <a:avLst/>
          </a:prstGeom>
          <a:solidFill>
            <a:srgbClr val="0166F3"/>
          </a:solidFill>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12" name="Title 1"/>
          <p:cNvSpPr txBox="1"/>
          <p:nvPr>
            <p:custDataLst>
              <p:tags r:id="rId7"/>
            </p:custDataLst>
          </p:nvPr>
        </p:nvSpPr>
        <p:spPr>
          <a:xfrm>
            <a:off x="7556558" y="4795014"/>
            <a:ext cx="3621979" cy="353505"/>
          </a:xfrm>
          <a:prstGeom prst="rect">
            <a:avLst/>
          </a:prstGeom>
        </p:spPr>
        <p:txBody>
          <a:bodyPr wrap="square" bIns="0" anchor="b" anchorCtr="0">
            <a:normAutofit/>
          </a:bodyPr>
          <a:lstStyle>
            <a:lvl1pPr algn="l" defTabSz="914400" rtl="0" eaLnBrk="1" latinLnBrk="0" hangingPunct="1">
              <a:lnSpc>
                <a:spcPct val="90000"/>
              </a:lnSpc>
              <a:spcBef>
                <a:spcPct val="0"/>
              </a:spcBef>
              <a:buNone/>
              <a:defRPr sz="4400" b="0" i="0" kern="1200">
                <a:solidFill>
                  <a:sysClr val="window" lastClr="FFFFFF">
                    <a:lumMod val="50000"/>
                  </a:sysClr>
                </a:solidFill>
                <a:latin typeface="Neris Thin" panose="00000300000000000000" pitchFamily="50" charset="0"/>
                <a:ea typeface="Gulim" panose="020B0600000101010101" pitchFamily="34" charset="-127"/>
                <a:cs typeface="+mn-ea"/>
              </a:defRPr>
            </a:lvl1pPr>
          </a:lstStyle>
          <a:p>
            <a:pPr algn="l">
              <a:lnSpc>
                <a:spcPct val="120000"/>
              </a:lnSpc>
              <a:buClrTx/>
              <a:buSzTx/>
              <a:buFontTx/>
            </a:pPr>
            <a:r>
              <a:rPr lang="zh-CN" altLang="en-US" sz="1600" b="1" dirty="0">
                <a:solidFill>
                  <a:srgbClr val="3264D6"/>
                </a:solidFill>
                <a:latin typeface="Arial" panose="020B0604020202020204" pitchFamily="34" charset="0"/>
                <a:ea typeface="微软雅黑" panose="020B0503020204020204" charset="-122"/>
              </a:rPr>
              <a:t>丰富资源库</a:t>
            </a:r>
          </a:p>
        </p:txBody>
      </p:sp>
      <p:sp>
        <p:nvSpPr>
          <p:cNvPr id="13" name="Oval 8"/>
          <p:cNvSpPr/>
          <p:nvPr>
            <p:custDataLst>
              <p:tags r:id="rId8"/>
            </p:custDataLst>
          </p:nvPr>
        </p:nvSpPr>
        <p:spPr>
          <a:xfrm>
            <a:off x="6900284" y="1914714"/>
            <a:ext cx="184150" cy="184150"/>
          </a:xfrm>
          <a:prstGeom prst="ellipse">
            <a:avLst/>
          </a:prstGeom>
          <a:solidFill>
            <a:srgbClr val="0166F3"/>
          </a:solidFill>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14" name="TextBox 9"/>
          <p:cNvSpPr txBox="1"/>
          <p:nvPr>
            <p:custDataLst>
              <p:tags r:id="rId9"/>
            </p:custDataLst>
          </p:nvPr>
        </p:nvSpPr>
        <p:spPr>
          <a:xfrm>
            <a:off x="7556674" y="2256598"/>
            <a:ext cx="4079875" cy="740410"/>
          </a:xfrm>
          <a:prstGeom prst="rect">
            <a:avLst/>
          </a:prstGeom>
          <a:noFill/>
        </p:spPr>
        <p:txBody>
          <a:bodyPr wrap="square" lIns="90000" tIns="0" rIns="90000" bIns="46800" rtlCol="0"/>
          <a:lstStyle/>
          <a:p>
            <a:pPr marL="285750" indent="-285750">
              <a:lnSpc>
                <a:spcPct val="150000"/>
              </a:lnSpc>
              <a:buFont typeface="Wingdings" panose="05000000000000000000"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支持FBX、BIM等主流模型载入渲染</a:t>
            </a:r>
          </a:p>
          <a:p>
            <a:pPr marL="285750" indent="-285750">
              <a:lnSpc>
                <a:spcPct val="150000"/>
              </a:lnSpc>
              <a:buFont typeface="Wingdings" panose="05000000000000000000"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支持</a:t>
            </a:r>
            <a:r>
              <a:rPr lang="en-US" altLang="zh-CN" sz="1200" dirty="0">
                <a:solidFill>
                  <a:srgbClr val="3264D6"/>
                </a:solidFill>
                <a:latin typeface="微软雅黑" panose="020B0503020204020204" charset="-122"/>
                <a:ea typeface="微软雅黑" panose="020B0503020204020204" charset="-122"/>
                <a:cs typeface="微软雅黑" panose="020B0503020204020204" charset="-122"/>
                <a:sym typeface="+mn-ea"/>
              </a:rPr>
              <a:t>10</a:t>
            </a:r>
            <a:r>
              <a:rPr lang="zh-CN" altLang="en-US" sz="1200" dirty="0">
                <a:latin typeface="微软雅黑" panose="020B0503020204020204" charset="-122"/>
                <a:ea typeface="微软雅黑" panose="020B0503020204020204" charset="-122"/>
                <a:cs typeface="微软雅黑" panose="020B0503020204020204" charset="-122"/>
                <a:sym typeface="+mn-ea"/>
              </a:rPr>
              <a:t>余种材质、天气渲染系统，高效仿真</a:t>
            </a:r>
          </a:p>
          <a:p>
            <a:pPr marL="285750" indent="-285750">
              <a:lnSpc>
                <a:spcPct val="150000"/>
              </a:lnSpc>
              <a:buFont typeface="Wingdings" panose="05000000000000000000"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支持</a:t>
            </a:r>
            <a:r>
              <a:rPr lang="zh-CN" altLang="en-US" sz="1200" dirty="0">
                <a:solidFill>
                  <a:srgbClr val="3264D6"/>
                </a:solidFill>
                <a:latin typeface="微软雅黑" panose="020B0503020204020204" charset="-122"/>
                <a:ea typeface="微软雅黑" panose="020B0503020204020204" charset="-122"/>
                <a:cs typeface="微软雅黑" panose="020B0503020204020204" charset="-122"/>
                <a:sym typeface="+mn-ea"/>
              </a:rPr>
              <a:t>上亿</a:t>
            </a:r>
            <a:r>
              <a:rPr lang="zh-CN" altLang="en-US" sz="1200" dirty="0">
                <a:latin typeface="微软雅黑" panose="020B0503020204020204" charset="-122"/>
                <a:ea typeface="微软雅黑" panose="020B0503020204020204" charset="-122"/>
                <a:cs typeface="微软雅黑" panose="020B0503020204020204" charset="-122"/>
                <a:sym typeface="+mn-ea"/>
              </a:rPr>
              <a:t>海量模型秒级载入运行</a:t>
            </a:r>
          </a:p>
          <a:p>
            <a:pPr marL="285750" indent="-285750">
              <a:lnSpc>
                <a:spcPct val="150000"/>
              </a:lnSpc>
              <a:buFont typeface="Wingdings" panose="05000000000000000000" charset="0"/>
              <a:buChar char=""/>
            </a:pPr>
            <a:r>
              <a:rPr lang="zh-CN" altLang="en-US" sz="1200" spc="150" dirty="0">
                <a:solidFill>
                  <a:schemeClr val="tx1"/>
                </a:solidFill>
                <a:latin typeface="微软雅黑" panose="020B0503020204020204" charset="-122"/>
                <a:ea typeface="微软雅黑" panose="020B0503020204020204" charset="-122"/>
                <a:cs typeface="微软雅黑" panose="020B0503020204020204" charset="-122"/>
              </a:rPr>
              <a:t>支持拖拉拽构建</a:t>
            </a:r>
            <a:r>
              <a:rPr lang="en-US" altLang="zh-CN" sz="1200" spc="150" dirty="0">
                <a:solidFill>
                  <a:schemeClr val="tx1"/>
                </a:solidFill>
                <a:latin typeface="微软雅黑" panose="020B0503020204020204" charset="-122"/>
                <a:ea typeface="微软雅黑" panose="020B0503020204020204" charset="-122"/>
                <a:cs typeface="微软雅黑" panose="020B0503020204020204" charset="-122"/>
              </a:rPr>
              <a:t>2D/3D</a:t>
            </a:r>
            <a:r>
              <a:rPr lang="zh-CN" altLang="en-US" sz="1200" spc="150" dirty="0">
                <a:solidFill>
                  <a:schemeClr val="tx1"/>
                </a:solidFill>
                <a:latin typeface="微软雅黑" panose="020B0503020204020204" charset="-122"/>
                <a:ea typeface="微软雅黑" panose="020B0503020204020204" charset="-122"/>
                <a:cs typeface="微软雅黑" panose="020B0503020204020204" charset="-122"/>
              </a:rPr>
              <a:t>可视化仿真场景</a:t>
            </a:r>
          </a:p>
        </p:txBody>
      </p:sp>
      <p:sp>
        <p:nvSpPr>
          <p:cNvPr id="15" name="Title 1"/>
          <p:cNvSpPr txBox="1"/>
          <p:nvPr>
            <p:custDataLst>
              <p:tags r:id="rId10"/>
            </p:custDataLst>
          </p:nvPr>
        </p:nvSpPr>
        <p:spPr>
          <a:xfrm>
            <a:off x="7556654" y="1805731"/>
            <a:ext cx="3621979" cy="371297"/>
          </a:xfrm>
          <a:prstGeom prst="rect">
            <a:avLst/>
          </a:prstGeom>
        </p:spPr>
        <p:txBody>
          <a:bodyPr wrap="square" bIns="0" anchor="b" anchorCtr="0">
            <a:normAutofit fontScale="97500"/>
          </a:bodyPr>
          <a:lstStyle>
            <a:lvl1pPr algn="l" defTabSz="914400" rtl="0" eaLnBrk="1" latinLnBrk="0" hangingPunct="1">
              <a:lnSpc>
                <a:spcPct val="90000"/>
              </a:lnSpc>
              <a:spcBef>
                <a:spcPct val="0"/>
              </a:spcBef>
              <a:buNone/>
              <a:defRPr sz="4400" b="0" i="0" kern="1200">
                <a:solidFill>
                  <a:sysClr val="window" lastClr="FFFFFF">
                    <a:lumMod val="50000"/>
                  </a:sysClr>
                </a:solidFill>
                <a:latin typeface="Neris Thin" panose="00000300000000000000" pitchFamily="50" charset="0"/>
                <a:ea typeface="Gulim" panose="020B0600000101010101" pitchFamily="34" charset="-127"/>
                <a:cs typeface="+mn-ea"/>
              </a:defRPr>
            </a:lvl1pPr>
          </a:lstStyle>
          <a:p>
            <a:pPr>
              <a:lnSpc>
                <a:spcPct val="120000"/>
              </a:lnSpc>
            </a:pPr>
            <a:r>
              <a:rPr lang="zh-CN" altLang="en-US" sz="1800" b="1" dirty="0">
                <a:solidFill>
                  <a:srgbClr val="3264D6"/>
                </a:solidFill>
                <a:latin typeface="Arial" panose="020B0604020202020204" pitchFamily="34" charset="0"/>
                <a:ea typeface="微软雅黑" panose="020B0503020204020204" charset="-122"/>
                <a:cs typeface="+mn-ea"/>
                <a:sym typeface="Arial" panose="020B0604020202020204" pitchFamily="34" charset="0"/>
              </a:rPr>
              <a:t>工业</a:t>
            </a:r>
            <a:r>
              <a:rPr lang="en-US" altLang="zh-CN" sz="1800" b="1" dirty="0">
                <a:solidFill>
                  <a:srgbClr val="3264D6"/>
                </a:solidFill>
                <a:latin typeface="Arial" panose="020B0604020202020204" pitchFamily="34" charset="0"/>
                <a:ea typeface="微软雅黑" panose="020B0503020204020204" charset="-122"/>
                <a:cs typeface="+mn-ea"/>
                <a:sym typeface="Arial" panose="020B0604020202020204" pitchFamily="34" charset="0"/>
              </a:rPr>
              <a:t>3D</a:t>
            </a:r>
            <a:r>
              <a:rPr lang="zh-CN" altLang="en-US" sz="1800" b="1" dirty="0">
                <a:solidFill>
                  <a:srgbClr val="3264D6"/>
                </a:solidFill>
                <a:latin typeface="Arial" panose="020B0604020202020204" pitchFamily="34" charset="0"/>
                <a:ea typeface="微软雅黑" panose="020B0503020204020204" charset="-122"/>
                <a:cs typeface="+mn-ea"/>
                <a:sym typeface="Arial" panose="020B0604020202020204" pitchFamily="34" charset="0"/>
              </a:rPr>
              <a:t>引擎</a:t>
            </a:r>
          </a:p>
        </p:txBody>
      </p:sp>
      <p:sp>
        <p:nvSpPr>
          <p:cNvPr id="16" name="TextBox 15"/>
          <p:cNvSpPr txBox="1"/>
          <p:nvPr>
            <p:custDataLst>
              <p:tags r:id="rId11"/>
            </p:custDataLst>
          </p:nvPr>
        </p:nvSpPr>
        <p:spPr>
          <a:xfrm>
            <a:off x="7556674" y="5223011"/>
            <a:ext cx="3959860" cy="1059180"/>
          </a:xfrm>
          <a:prstGeom prst="rect">
            <a:avLst/>
          </a:prstGeom>
          <a:noFill/>
        </p:spPr>
        <p:txBody>
          <a:bodyPr wrap="square" lIns="90000" tIns="0" rIns="90000" bIns="46800" rtlCol="0"/>
          <a:lstStyle/>
          <a:p>
            <a:pPr marL="285750" indent="-285750">
              <a:lnSpc>
                <a:spcPct val="150000"/>
              </a:lnSpc>
              <a:buFont typeface="Wingdings" panose="05000000000000000000" charset="0"/>
              <a:buChar char=""/>
            </a:pPr>
            <a:r>
              <a:rPr lang="zh-CN" sz="1200" dirty="0">
                <a:latin typeface="微软雅黑" panose="020B0503020204020204" charset="-122"/>
                <a:ea typeface="微软雅黑" panose="020B0503020204020204" charset="-122"/>
                <a:cs typeface="微软雅黑" panose="020B0503020204020204" charset="-122"/>
                <a:sym typeface="+mn-ea"/>
              </a:rPr>
              <a:t>内置</a:t>
            </a:r>
            <a:r>
              <a:rPr lang="en-US" altLang="zh-CN" sz="1200" b="1" dirty="0">
                <a:solidFill>
                  <a:srgbClr val="3264D6"/>
                </a:solidFill>
                <a:latin typeface="微软雅黑" panose="020B0503020204020204" charset="-122"/>
                <a:ea typeface="微软雅黑" panose="020B0503020204020204" charset="-122"/>
                <a:cs typeface="微软雅黑" panose="020B0503020204020204" charset="-122"/>
                <a:sym typeface="+mn-ea"/>
              </a:rPr>
              <a:t>100+</a:t>
            </a:r>
            <a:r>
              <a:rPr lang="zh-CN" sz="1200" dirty="0">
                <a:latin typeface="微软雅黑" panose="020B0503020204020204" charset="-122"/>
                <a:ea typeface="微软雅黑" panose="020B0503020204020204" charset="-122"/>
                <a:cs typeface="微软雅黑" panose="020B0503020204020204" charset="-122"/>
                <a:sym typeface="+mn-ea"/>
              </a:rPr>
              <a:t>可视化组件自由选择</a:t>
            </a:r>
          </a:p>
          <a:p>
            <a:pPr marL="285750" indent="-285750">
              <a:lnSpc>
                <a:spcPct val="150000"/>
              </a:lnSpc>
              <a:buFont typeface="Wingdings" panose="05000000000000000000" charset="0"/>
              <a:buChar char=""/>
            </a:pPr>
            <a:r>
              <a:rPr lang="zh-CN" sz="1200" dirty="0">
                <a:latin typeface="微软雅黑" panose="020B0503020204020204" charset="-122"/>
                <a:ea typeface="微软雅黑" panose="020B0503020204020204" charset="-122"/>
                <a:cs typeface="微软雅黑" panose="020B0503020204020204" charset="-122"/>
                <a:sym typeface="+mn-ea"/>
              </a:rPr>
              <a:t>内置</a:t>
            </a:r>
            <a:r>
              <a:rPr lang="en-US" altLang="zh-CN" sz="1200" b="1" dirty="0">
                <a:solidFill>
                  <a:srgbClr val="3264D6"/>
                </a:solidFill>
                <a:latin typeface="微软雅黑" panose="020B0503020204020204" charset="-122"/>
                <a:ea typeface="微软雅黑" panose="020B0503020204020204" charset="-122"/>
                <a:cs typeface="微软雅黑" panose="020B0503020204020204" charset="-122"/>
                <a:sym typeface="+mn-ea"/>
              </a:rPr>
              <a:t>50+</a:t>
            </a:r>
            <a:r>
              <a:rPr lang="zh-CN" sz="1200" dirty="0">
                <a:latin typeface="微软雅黑" panose="020B0503020204020204" charset="-122"/>
                <a:ea typeface="微软雅黑" panose="020B0503020204020204" charset="-122"/>
                <a:cs typeface="微软雅黑" panose="020B0503020204020204" charset="-122"/>
                <a:sym typeface="+mn-ea"/>
              </a:rPr>
              <a:t>项目实战积累的海量可视化设计内容，激发创作灵感，项目拿来即用</a:t>
            </a:r>
          </a:p>
          <a:p>
            <a:pPr marL="285750" indent="-285750">
              <a:lnSpc>
                <a:spcPct val="150000"/>
              </a:lnSpc>
              <a:buFont typeface="Wingdings" panose="05000000000000000000"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支持在线代码开发可视化组件、功能组件</a:t>
            </a:r>
            <a:endParaRPr lang="zh-CN" altLang="en-US" sz="1200" spc="150" dirty="0">
              <a:solidFill>
                <a:sysClr val="window" lastClr="FFFFFF">
                  <a:lumMod val="50000"/>
                </a:sysClr>
              </a:solidFill>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nvSpPr>
        <p:spPr>
          <a:xfrm>
            <a:off x="962399" y="1122729"/>
            <a:ext cx="10494010" cy="368300"/>
          </a:xfrm>
          <a:prstGeom prst="rect">
            <a:avLst/>
          </a:prstGeom>
          <a:solidFill>
            <a:srgbClr val="0B4A8D"/>
          </a:solidFill>
        </p:spPr>
        <p:txBody>
          <a:bodyPr wrap="square" rtlCol="0">
            <a:spAutoFit/>
          </a:bodyPr>
          <a:lstStyle/>
          <a:p>
            <a:pPr algn="ctr"/>
            <a:r>
              <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mn-ea"/>
              </a:rPr>
              <a:t>数字孪生</a:t>
            </a:r>
          </a:p>
        </p:txBody>
      </p:sp>
      <p:sp>
        <p:nvSpPr>
          <p:cNvPr id="18" name="矩形 17"/>
          <p:cNvSpPr/>
          <p:nvPr>
            <p:custDataLst>
              <p:tags r:id="rId12"/>
            </p:custDataLst>
          </p:nvPr>
        </p:nvSpPr>
        <p:spPr>
          <a:xfrm>
            <a:off x="1384935" y="5720851"/>
            <a:ext cx="4996180" cy="561340"/>
          </a:xfrm>
          <a:prstGeom prst="rect">
            <a:avLst/>
          </a:prstGeom>
          <a:no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kumimoji="1" lang="zh-CN" altLang="en-US" sz="1200" b="1" dirty="0">
              <a:solidFill>
                <a:schemeClr val="accent1">
                  <a:lumMod val="50000"/>
                </a:schemeClr>
              </a:solidFill>
              <a:latin typeface="微软雅黑" panose="020B0503020204020204" charset="-122"/>
              <a:ea typeface="微软雅黑" panose="020B0503020204020204" charset="-122"/>
            </a:endParaRPr>
          </a:p>
        </p:txBody>
      </p:sp>
      <p:sp>
        <p:nvSpPr>
          <p:cNvPr id="19" name="矩形 18"/>
          <p:cNvSpPr/>
          <p:nvPr>
            <p:custDataLst>
              <p:tags r:id="rId13"/>
            </p:custDataLst>
          </p:nvPr>
        </p:nvSpPr>
        <p:spPr>
          <a:xfrm>
            <a:off x="1548130" y="5863091"/>
            <a:ext cx="1542415" cy="276860"/>
          </a:xfrm>
          <a:prstGeom prst="rect">
            <a:avLst/>
          </a:prstGeom>
          <a:noFill/>
          <a:ln w="19050">
            <a:solidFill>
              <a:srgbClr val="3264D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kumimoji="1" lang="zh-CN" altLang="en-US" sz="1200" dirty="0">
                <a:solidFill>
                  <a:schemeClr val="accent1">
                    <a:lumMod val="50000"/>
                  </a:schemeClr>
                </a:solidFill>
                <a:latin typeface="微软雅黑" panose="020B0503020204020204" charset="-122"/>
                <a:ea typeface="微软雅黑" panose="020B0503020204020204" charset="-122"/>
              </a:rPr>
              <a:t>物联感知数据源</a:t>
            </a:r>
          </a:p>
        </p:txBody>
      </p:sp>
      <p:sp>
        <p:nvSpPr>
          <p:cNvPr id="20" name="矩形 19"/>
          <p:cNvSpPr/>
          <p:nvPr>
            <p:custDataLst>
              <p:tags r:id="rId14"/>
            </p:custDataLst>
          </p:nvPr>
        </p:nvSpPr>
        <p:spPr>
          <a:xfrm>
            <a:off x="3264535" y="5863091"/>
            <a:ext cx="1391920" cy="276860"/>
          </a:xfrm>
          <a:prstGeom prst="rect">
            <a:avLst/>
          </a:prstGeom>
          <a:noFill/>
          <a:ln w="19050">
            <a:solidFill>
              <a:srgbClr val="3264D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kumimoji="1" lang="zh-CN" altLang="en-US" sz="1200" dirty="0">
                <a:solidFill>
                  <a:schemeClr val="accent1">
                    <a:lumMod val="50000"/>
                  </a:schemeClr>
                </a:solidFill>
                <a:latin typeface="微软雅黑" panose="020B0503020204020204" charset="-122"/>
                <a:ea typeface="微软雅黑" panose="020B0503020204020204" charset="-122"/>
              </a:rPr>
              <a:t>数据智能数据源</a:t>
            </a:r>
          </a:p>
        </p:txBody>
      </p:sp>
      <p:sp>
        <p:nvSpPr>
          <p:cNvPr id="21" name="虚尾箭头 20"/>
          <p:cNvSpPr/>
          <p:nvPr>
            <p:custDataLst>
              <p:tags r:id="rId15"/>
            </p:custDataLst>
          </p:nvPr>
        </p:nvSpPr>
        <p:spPr>
          <a:xfrm rot="16200000">
            <a:off x="2206431" y="5154438"/>
            <a:ext cx="622935" cy="491492"/>
          </a:xfrm>
          <a:prstGeom prst="stripedRightArrow">
            <a:avLst>
              <a:gd name="adj1" fmla="val 49725"/>
              <a:gd name="adj2" fmla="val 50000"/>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custDataLst>
              <p:tags r:id="rId16"/>
            </p:custDataLst>
          </p:nvPr>
        </p:nvSpPr>
        <p:spPr>
          <a:xfrm>
            <a:off x="1376219" y="4020769"/>
            <a:ext cx="1972310" cy="1072194"/>
          </a:xfrm>
          <a:prstGeom prst="rect">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40000"/>
              </a:lnSpc>
            </a:pPr>
            <a:endParaRPr kumimoji="1" lang="en-US" altLang="zh-CN" sz="1000" dirty="0">
              <a:solidFill>
                <a:schemeClr val="bg1"/>
              </a:solidFill>
              <a:latin typeface="微软雅黑" panose="020B0503020204020204" charset="-122"/>
              <a:ea typeface="微软雅黑" panose="020B0503020204020204" charset="-122"/>
            </a:endParaRPr>
          </a:p>
          <a:p>
            <a:pPr algn="ctr">
              <a:lnSpc>
                <a:spcPct val="140000"/>
              </a:lnSpc>
            </a:pPr>
            <a:endParaRPr kumimoji="1" lang="en-US" altLang="zh-CN" sz="1000" dirty="0">
              <a:solidFill>
                <a:schemeClr val="bg1"/>
              </a:solidFill>
              <a:latin typeface="微软雅黑" panose="020B0503020204020204" charset="-122"/>
              <a:ea typeface="微软雅黑" panose="020B0503020204020204" charset="-122"/>
            </a:endParaRPr>
          </a:p>
          <a:p>
            <a:pPr algn="ctr">
              <a:lnSpc>
                <a:spcPct val="140000"/>
              </a:lnSpc>
            </a:pPr>
            <a:endParaRPr kumimoji="1" lang="zh-CN" altLang="en-US" b="1" dirty="0">
              <a:solidFill>
                <a:schemeClr val="bg1"/>
              </a:solidFill>
              <a:latin typeface="微软雅黑" panose="020B0503020204020204" charset="-122"/>
              <a:ea typeface="微软雅黑" panose="020B0503020204020204" charset="-122"/>
            </a:endParaRPr>
          </a:p>
        </p:txBody>
      </p:sp>
      <p:sp>
        <p:nvSpPr>
          <p:cNvPr id="23" name="矩形 22"/>
          <p:cNvSpPr/>
          <p:nvPr>
            <p:custDataLst>
              <p:tags r:id="rId17"/>
            </p:custDataLst>
          </p:nvPr>
        </p:nvSpPr>
        <p:spPr>
          <a:xfrm>
            <a:off x="1508436" y="4710115"/>
            <a:ext cx="805260" cy="335280"/>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rPr>
              <a:t>数据过滤</a:t>
            </a:r>
          </a:p>
        </p:txBody>
      </p:sp>
      <p:sp>
        <p:nvSpPr>
          <p:cNvPr id="24" name="矩形 23"/>
          <p:cNvSpPr/>
          <p:nvPr>
            <p:custDataLst>
              <p:tags r:id="rId18"/>
            </p:custDataLst>
          </p:nvPr>
        </p:nvSpPr>
        <p:spPr>
          <a:xfrm>
            <a:off x="1508436" y="4398797"/>
            <a:ext cx="805260" cy="335280"/>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rPr>
              <a:t>数据接入</a:t>
            </a:r>
          </a:p>
        </p:txBody>
      </p:sp>
      <p:sp>
        <p:nvSpPr>
          <p:cNvPr id="25" name="矩形 24"/>
          <p:cNvSpPr/>
          <p:nvPr>
            <p:custDataLst>
              <p:tags r:id="rId19"/>
            </p:custDataLst>
          </p:nvPr>
        </p:nvSpPr>
        <p:spPr>
          <a:xfrm>
            <a:off x="2378386" y="4398797"/>
            <a:ext cx="805260" cy="335280"/>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rPr>
              <a:t>数据建模</a:t>
            </a:r>
          </a:p>
        </p:txBody>
      </p:sp>
      <p:sp>
        <p:nvSpPr>
          <p:cNvPr id="27" name="矩形 26"/>
          <p:cNvSpPr/>
          <p:nvPr>
            <p:custDataLst>
              <p:tags r:id="rId20"/>
            </p:custDataLst>
          </p:nvPr>
        </p:nvSpPr>
        <p:spPr>
          <a:xfrm>
            <a:off x="4830445" y="5863091"/>
            <a:ext cx="1391920" cy="276860"/>
          </a:xfrm>
          <a:prstGeom prst="rect">
            <a:avLst/>
          </a:prstGeom>
          <a:noFill/>
          <a:ln w="19050">
            <a:solidFill>
              <a:srgbClr val="3264D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kumimoji="1" lang="zh-CN" altLang="en-US" sz="1200" dirty="0">
                <a:solidFill>
                  <a:schemeClr val="accent1">
                    <a:lumMod val="50000"/>
                  </a:schemeClr>
                </a:solidFill>
                <a:latin typeface="微软雅黑" panose="020B0503020204020204" charset="-122"/>
                <a:ea typeface="微软雅黑" panose="020B0503020204020204" charset="-122"/>
              </a:rPr>
              <a:t>第三方</a:t>
            </a:r>
            <a:r>
              <a:rPr kumimoji="1" lang="en-US" altLang="zh-CN" sz="1200" dirty="0">
                <a:solidFill>
                  <a:schemeClr val="accent1">
                    <a:lumMod val="50000"/>
                  </a:schemeClr>
                </a:solidFill>
                <a:latin typeface="微软雅黑" panose="020B0503020204020204" charset="-122"/>
                <a:ea typeface="微软雅黑" panose="020B0503020204020204" charset="-122"/>
              </a:rPr>
              <a:t>API</a:t>
            </a:r>
            <a:r>
              <a:rPr kumimoji="1" lang="zh-CN" altLang="en-US" sz="1200" dirty="0">
                <a:solidFill>
                  <a:schemeClr val="accent1">
                    <a:lumMod val="50000"/>
                  </a:schemeClr>
                </a:solidFill>
                <a:latin typeface="微软雅黑" panose="020B0503020204020204" charset="-122"/>
                <a:ea typeface="微软雅黑" panose="020B0503020204020204" charset="-122"/>
              </a:rPr>
              <a:t>数据源</a:t>
            </a:r>
          </a:p>
        </p:txBody>
      </p:sp>
      <p:sp>
        <p:nvSpPr>
          <p:cNvPr id="28" name="矩形 27"/>
          <p:cNvSpPr/>
          <p:nvPr>
            <p:custDataLst>
              <p:tags r:id="rId21"/>
            </p:custDataLst>
          </p:nvPr>
        </p:nvSpPr>
        <p:spPr>
          <a:xfrm>
            <a:off x="4400089" y="4020769"/>
            <a:ext cx="1972310" cy="1072194"/>
          </a:xfrm>
          <a:prstGeom prst="rect">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40000"/>
              </a:lnSpc>
            </a:pPr>
            <a:endParaRPr kumimoji="1" lang="en-US" altLang="zh-CN" sz="1000" dirty="0">
              <a:solidFill>
                <a:schemeClr val="bg1"/>
              </a:solidFill>
              <a:latin typeface="微软雅黑" panose="020B0503020204020204" charset="-122"/>
              <a:ea typeface="微软雅黑" panose="020B0503020204020204" charset="-122"/>
            </a:endParaRPr>
          </a:p>
          <a:p>
            <a:pPr algn="ctr">
              <a:lnSpc>
                <a:spcPct val="140000"/>
              </a:lnSpc>
            </a:pPr>
            <a:endParaRPr kumimoji="1" lang="en-US" altLang="zh-CN" sz="1000" dirty="0">
              <a:solidFill>
                <a:schemeClr val="bg1"/>
              </a:solidFill>
              <a:latin typeface="微软雅黑" panose="020B0503020204020204" charset="-122"/>
              <a:ea typeface="微软雅黑" panose="020B0503020204020204" charset="-122"/>
            </a:endParaRPr>
          </a:p>
          <a:p>
            <a:pPr algn="ctr">
              <a:lnSpc>
                <a:spcPct val="140000"/>
              </a:lnSpc>
            </a:pPr>
            <a:endParaRPr kumimoji="1" lang="zh-CN" altLang="en-US" b="1" dirty="0">
              <a:solidFill>
                <a:schemeClr val="bg1"/>
              </a:solidFill>
              <a:latin typeface="微软雅黑" panose="020B0503020204020204" charset="-122"/>
              <a:ea typeface="微软雅黑" panose="020B0503020204020204" charset="-122"/>
            </a:endParaRPr>
          </a:p>
        </p:txBody>
      </p:sp>
      <p:sp>
        <p:nvSpPr>
          <p:cNvPr id="29" name="矩形 28"/>
          <p:cNvSpPr/>
          <p:nvPr>
            <p:custDataLst>
              <p:tags r:id="rId22"/>
            </p:custDataLst>
          </p:nvPr>
        </p:nvSpPr>
        <p:spPr>
          <a:xfrm>
            <a:off x="4531858" y="4710314"/>
            <a:ext cx="805260" cy="335280"/>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rPr>
              <a:t>规则配置</a:t>
            </a:r>
          </a:p>
        </p:txBody>
      </p:sp>
      <p:sp>
        <p:nvSpPr>
          <p:cNvPr id="30" name="矩形 29"/>
          <p:cNvSpPr/>
          <p:nvPr>
            <p:custDataLst>
              <p:tags r:id="rId23"/>
            </p:custDataLst>
          </p:nvPr>
        </p:nvSpPr>
        <p:spPr>
          <a:xfrm>
            <a:off x="4531858" y="4398797"/>
            <a:ext cx="805260" cy="335280"/>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rPr>
              <a:t>模型管理</a:t>
            </a:r>
          </a:p>
        </p:txBody>
      </p:sp>
      <p:sp>
        <p:nvSpPr>
          <p:cNvPr id="31" name="矩形 30"/>
          <p:cNvSpPr/>
          <p:nvPr>
            <p:custDataLst>
              <p:tags r:id="rId24"/>
            </p:custDataLst>
          </p:nvPr>
        </p:nvSpPr>
        <p:spPr>
          <a:xfrm>
            <a:off x="5337499" y="4398797"/>
            <a:ext cx="1003935" cy="335280"/>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rPr>
              <a:t>孪生体定义</a:t>
            </a:r>
          </a:p>
        </p:txBody>
      </p:sp>
      <p:sp>
        <p:nvSpPr>
          <p:cNvPr id="33" name="矩形 32"/>
          <p:cNvSpPr/>
          <p:nvPr>
            <p:custDataLst>
              <p:tags r:id="rId25"/>
            </p:custDataLst>
          </p:nvPr>
        </p:nvSpPr>
        <p:spPr>
          <a:xfrm>
            <a:off x="5336864" y="4710280"/>
            <a:ext cx="1003935" cy="335280"/>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rPr>
              <a:t>孪生体示例</a:t>
            </a:r>
          </a:p>
        </p:txBody>
      </p:sp>
      <p:sp>
        <p:nvSpPr>
          <p:cNvPr id="34" name="虚尾箭头 33"/>
          <p:cNvSpPr/>
          <p:nvPr>
            <p:custDataLst>
              <p:tags r:id="rId26"/>
            </p:custDataLst>
          </p:nvPr>
        </p:nvSpPr>
        <p:spPr>
          <a:xfrm>
            <a:off x="3545404" y="4325253"/>
            <a:ext cx="707029" cy="463225"/>
          </a:xfrm>
          <a:prstGeom prst="stripedRightArrow">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矩形 36"/>
          <p:cNvSpPr/>
          <p:nvPr>
            <p:custDataLst>
              <p:tags r:id="rId27"/>
            </p:custDataLst>
          </p:nvPr>
        </p:nvSpPr>
        <p:spPr>
          <a:xfrm>
            <a:off x="1644650" y="3184686"/>
            <a:ext cx="963295" cy="335280"/>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rPr>
              <a:t>场景编辑器</a:t>
            </a:r>
          </a:p>
        </p:txBody>
      </p:sp>
      <p:sp>
        <p:nvSpPr>
          <p:cNvPr id="38" name="矩形 37"/>
          <p:cNvSpPr/>
          <p:nvPr>
            <p:custDataLst>
              <p:tags r:id="rId28"/>
            </p:custDataLst>
          </p:nvPr>
        </p:nvSpPr>
        <p:spPr>
          <a:xfrm>
            <a:off x="2817495" y="3187226"/>
            <a:ext cx="963295" cy="335280"/>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rPr>
              <a:t>场景关联</a:t>
            </a:r>
          </a:p>
        </p:txBody>
      </p:sp>
      <p:sp>
        <p:nvSpPr>
          <p:cNvPr id="39" name="矩形 38"/>
          <p:cNvSpPr/>
          <p:nvPr>
            <p:custDataLst>
              <p:tags r:id="rId29"/>
            </p:custDataLst>
          </p:nvPr>
        </p:nvSpPr>
        <p:spPr>
          <a:xfrm>
            <a:off x="3990340" y="3187226"/>
            <a:ext cx="963295" cy="335280"/>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sym typeface="+mn-ea"/>
              </a:rPr>
              <a:t>组件开发</a:t>
            </a:r>
            <a:endParaRPr kumimoji="1" lang="zh-CN" altLang="en-US" sz="1100" dirty="0">
              <a:solidFill>
                <a:schemeClr val="bg1"/>
              </a:solidFill>
              <a:latin typeface="微软雅黑" panose="020B0503020204020204" charset="-122"/>
              <a:ea typeface="微软雅黑" panose="020B0503020204020204" charset="-122"/>
            </a:endParaRPr>
          </a:p>
        </p:txBody>
      </p:sp>
      <p:sp>
        <p:nvSpPr>
          <p:cNvPr id="40" name="矩形 39"/>
          <p:cNvSpPr/>
          <p:nvPr>
            <p:custDataLst>
              <p:tags r:id="rId30"/>
            </p:custDataLst>
          </p:nvPr>
        </p:nvSpPr>
        <p:spPr>
          <a:xfrm>
            <a:off x="5163185" y="3187226"/>
            <a:ext cx="963295" cy="335280"/>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sym typeface="+mn-ea"/>
              </a:rPr>
              <a:t>数据配置</a:t>
            </a:r>
          </a:p>
        </p:txBody>
      </p:sp>
      <p:sp>
        <p:nvSpPr>
          <p:cNvPr id="41" name="矩形 40"/>
          <p:cNvSpPr/>
          <p:nvPr>
            <p:custDataLst>
              <p:tags r:id="rId31"/>
            </p:custDataLst>
          </p:nvPr>
        </p:nvSpPr>
        <p:spPr>
          <a:xfrm>
            <a:off x="1644650" y="3505996"/>
            <a:ext cx="963295" cy="335280"/>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sym typeface="+mn-ea"/>
              </a:rPr>
              <a:t>交互配置</a:t>
            </a:r>
            <a:endParaRPr kumimoji="1" lang="zh-CN" altLang="en-US" sz="1100" dirty="0">
              <a:solidFill>
                <a:schemeClr val="bg1"/>
              </a:solidFill>
              <a:latin typeface="微软雅黑" panose="020B0503020204020204" charset="-122"/>
              <a:ea typeface="微软雅黑" panose="020B0503020204020204" charset="-122"/>
            </a:endParaRPr>
          </a:p>
        </p:txBody>
      </p:sp>
      <p:sp>
        <p:nvSpPr>
          <p:cNvPr id="42" name="矩形 41"/>
          <p:cNvSpPr/>
          <p:nvPr>
            <p:custDataLst>
              <p:tags r:id="rId32"/>
            </p:custDataLst>
          </p:nvPr>
        </p:nvSpPr>
        <p:spPr>
          <a:xfrm>
            <a:off x="2817495" y="3508536"/>
            <a:ext cx="963295" cy="335280"/>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sym typeface="+mn-ea"/>
              </a:rPr>
              <a:t>规则配置</a:t>
            </a:r>
          </a:p>
        </p:txBody>
      </p:sp>
      <p:sp>
        <p:nvSpPr>
          <p:cNvPr id="43" name="矩形 42"/>
          <p:cNvSpPr/>
          <p:nvPr>
            <p:custDataLst>
              <p:tags r:id="rId33"/>
            </p:custDataLst>
          </p:nvPr>
        </p:nvSpPr>
        <p:spPr>
          <a:xfrm>
            <a:off x="3990340" y="3508536"/>
            <a:ext cx="963295" cy="335280"/>
          </a:xfrm>
          <a:prstGeom prst="rect">
            <a:avLst/>
          </a:prstGeom>
          <a:noFill/>
          <a:ln>
            <a:noFill/>
          </a:ln>
          <a:extLst>
            <a:ext uri="{909E8E84-426E-40DD-AFC4-6F175D3DCCD1}">
              <a14:hiddenFill xmlns:a14="http://schemas.microsoft.com/office/drawing/2010/main">
                <a:solidFill>
                  <a:srgbClr val="7194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dirty="0">
                <a:solidFill>
                  <a:schemeClr val="bg1"/>
                </a:solidFill>
                <a:latin typeface="微软雅黑" panose="020B0503020204020204" charset="-122"/>
                <a:ea typeface="微软雅黑" panose="020B0503020204020204" charset="-122"/>
              </a:rPr>
              <a:t>场景发布</a:t>
            </a:r>
          </a:p>
        </p:txBody>
      </p:sp>
      <p:sp>
        <p:nvSpPr>
          <p:cNvPr id="44" name="Rounded Rectangle 180"/>
          <p:cNvSpPr/>
          <p:nvPr>
            <p:custDataLst>
              <p:tags r:id="rId34"/>
            </p:custDataLst>
          </p:nvPr>
        </p:nvSpPr>
        <p:spPr bwMode="auto">
          <a:xfrm>
            <a:off x="1384935" y="1721646"/>
            <a:ext cx="4993005" cy="925195"/>
          </a:xfrm>
          <a:prstGeom prst="roundRect">
            <a:avLst>
              <a:gd name="adj" fmla="val 0"/>
            </a:avLst>
          </a:prstGeom>
          <a:noFill/>
          <a:ln w="22225" cap="flat" cmpd="sng" algn="ctr">
            <a:solidFill>
              <a:srgbClr val="3264D6"/>
            </a:solidFill>
            <a:prstDash val="sysDot"/>
          </a:ln>
          <a:effectLst/>
        </p:spPr>
        <p:txBody>
          <a:bodyPr lIns="91428" tIns="45714" rIns="91428" bIns="45714" anchor="ctr"/>
          <a:lstStyle/>
          <a:p>
            <a:pPr algn="ctr" fontAlgn="auto">
              <a:spcBef>
                <a:spcPts val="0"/>
              </a:spcBef>
              <a:spcAft>
                <a:spcPts val="0"/>
              </a:spcAft>
              <a:defRPr/>
            </a:pPr>
            <a:endParaRPr lang="en-US" sz="700" kern="0" dirty="0">
              <a:solidFill>
                <a:srgbClr val="124191"/>
              </a:solidFill>
              <a:latin typeface="微软雅黑" panose="020B0503020204020204" charset="-122"/>
              <a:ea typeface="微软雅黑" panose="020B0503020204020204" charset="-122"/>
              <a:cs typeface="微软雅黑" panose="020B0503020204020204" charset="-122"/>
              <a:sym typeface="Calibri" panose="020F0502020204030204" charset="0"/>
            </a:endParaRPr>
          </a:p>
        </p:txBody>
      </p:sp>
      <p:pic>
        <p:nvPicPr>
          <p:cNvPr id="45" name="图片 44"/>
          <p:cNvPicPr>
            <a:picLocks noChangeAspect="1"/>
          </p:cNvPicPr>
          <p:nvPr>
            <p:custDataLst>
              <p:tags r:id="rId35"/>
            </p:custDataLst>
          </p:nvPr>
        </p:nvPicPr>
        <p:blipFill>
          <a:blip r:embed="rId41"/>
          <a:stretch>
            <a:fillRect/>
          </a:stretch>
        </p:blipFill>
        <p:spPr>
          <a:xfrm>
            <a:off x="1468305" y="1826921"/>
            <a:ext cx="1243674" cy="720000"/>
          </a:xfrm>
          <a:prstGeom prst="rect">
            <a:avLst/>
          </a:prstGeom>
        </p:spPr>
      </p:pic>
      <p:pic>
        <p:nvPicPr>
          <p:cNvPr id="46" name="图片 45"/>
          <p:cNvPicPr>
            <a:picLocks noChangeAspect="1"/>
          </p:cNvPicPr>
          <p:nvPr>
            <p:custDataLst>
              <p:tags r:id="rId36"/>
            </p:custDataLst>
          </p:nvPr>
        </p:nvPicPr>
        <p:blipFill rotWithShape="1">
          <a:blip r:embed="rId42" cstate="hqprint"/>
          <a:srcRect/>
          <a:stretch>
            <a:fillRect/>
          </a:stretch>
        </p:blipFill>
        <p:spPr>
          <a:xfrm>
            <a:off x="2778265" y="1826921"/>
            <a:ext cx="1243674" cy="720000"/>
          </a:xfrm>
          <a:prstGeom prst="rect">
            <a:avLst/>
          </a:prstGeom>
        </p:spPr>
      </p:pic>
      <p:sp>
        <p:nvSpPr>
          <p:cNvPr id="49" name="矩形 48"/>
          <p:cNvSpPr/>
          <p:nvPr/>
        </p:nvSpPr>
        <p:spPr>
          <a:xfrm>
            <a:off x="1384935" y="2758658"/>
            <a:ext cx="4996180" cy="3266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场景构建</a:t>
            </a:r>
          </a:p>
        </p:txBody>
      </p:sp>
      <p:pic>
        <p:nvPicPr>
          <p:cNvPr id="47" name="图片 46" descr="1"/>
          <p:cNvPicPr/>
          <p:nvPr>
            <p:custDataLst>
              <p:tags r:id="rId37"/>
            </p:custDataLst>
          </p:nvPr>
        </p:nvPicPr>
        <p:blipFill>
          <a:blip r:embed="rId43"/>
          <a:stretch>
            <a:fillRect/>
          </a:stretch>
        </p:blipFill>
        <p:spPr>
          <a:xfrm>
            <a:off x="4105865" y="1826926"/>
            <a:ext cx="1260000" cy="720000"/>
          </a:xfrm>
          <a:prstGeom prst="rect">
            <a:avLst/>
          </a:prstGeom>
        </p:spPr>
      </p:pic>
      <p:sp>
        <p:nvSpPr>
          <p:cNvPr id="48" name="圆角矩形 47"/>
          <p:cNvSpPr/>
          <p:nvPr>
            <p:custDataLst>
              <p:tags r:id="rId38"/>
            </p:custDataLst>
          </p:nvPr>
        </p:nvSpPr>
        <p:spPr>
          <a:xfrm>
            <a:off x="5422900" y="1805731"/>
            <a:ext cx="888365" cy="74119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50000"/>
              </a:lnSpc>
              <a:buClrTx/>
              <a:buSzTx/>
              <a:buFontTx/>
            </a:pPr>
            <a:r>
              <a:rPr lang="zh-CN" altLang="en-US" sz="1100" b="1" dirty="0">
                <a:solidFill>
                  <a:schemeClr val="accent1">
                    <a:lumMod val="50000"/>
                  </a:schemeClr>
                </a:solidFill>
                <a:latin typeface="微软雅黑" panose="020B0503020204020204" charset="-122"/>
                <a:ea typeface="微软雅黑" panose="020B0503020204020204" charset="-122"/>
                <a:sym typeface="+mn-ea"/>
              </a:rPr>
              <a:t>几何仿真</a:t>
            </a:r>
            <a:endParaRPr lang="en-US" altLang="zh-CN" sz="1100" b="1" dirty="0">
              <a:solidFill>
                <a:schemeClr val="accent1">
                  <a:lumMod val="50000"/>
                </a:schemeClr>
              </a:solidFill>
              <a:latin typeface="微软雅黑" panose="020B0503020204020204" charset="-122"/>
              <a:ea typeface="微软雅黑" panose="020B0503020204020204" charset="-122"/>
              <a:sym typeface="+mn-ea"/>
            </a:endParaRPr>
          </a:p>
          <a:p>
            <a:pPr lvl="0" algn="ctr">
              <a:lnSpc>
                <a:spcPct val="150000"/>
              </a:lnSpc>
              <a:buClrTx/>
              <a:buSzTx/>
              <a:buFontTx/>
            </a:pPr>
            <a:r>
              <a:rPr lang="en-US" altLang="zh-CN" sz="1100" b="1" dirty="0">
                <a:solidFill>
                  <a:schemeClr val="accent1">
                    <a:lumMod val="50000"/>
                  </a:schemeClr>
                </a:solidFill>
                <a:latin typeface="微软雅黑" panose="020B0503020204020204" charset="-122"/>
                <a:ea typeface="微软雅黑" panose="020B0503020204020204" charset="-122"/>
                <a:sym typeface="+mn-ea"/>
              </a:rPr>
              <a:t>3D</a:t>
            </a:r>
            <a:r>
              <a:rPr lang="zh-CN" altLang="en-US" sz="1100" b="1" dirty="0">
                <a:solidFill>
                  <a:schemeClr val="accent1">
                    <a:lumMod val="50000"/>
                  </a:schemeClr>
                </a:solidFill>
                <a:latin typeface="微软雅黑" panose="020B0503020204020204" charset="-122"/>
                <a:ea typeface="微软雅黑" panose="020B0503020204020204" charset="-122"/>
                <a:sym typeface="+mn-ea"/>
              </a:rPr>
              <a:t>可视化</a:t>
            </a:r>
          </a:p>
        </p:txBody>
      </p:sp>
      <p:sp>
        <p:nvSpPr>
          <p:cNvPr id="50" name="矩形 49"/>
          <p:cNvSpPr/>
          <p:nvPr/>
        </p:nvSpPr>
        <p:spPr>
          <a:xfrm>
            <a:off x="1361778" y="4009053"/>
            <a:ext cx="1986751" cy="3266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数据管理</a:t>
            </a:r>
          </a:p>
        </p:txBody>
      </p:sp>
      <p:sp>
        <p:nvSpPr>
          <p:cNvPr id="51" name="矩形 50"/>
          <p:cNvSpPr/>
          <p:nvPr/>
        </p:nvSpPr>
        <p:spPr>
          <a:xfrm>
            <a:off x="4385474" y="4020769"/>
            <a:ext cx="1986751" cy="3266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chemeClr val="tx1"/>
                </a:solidFill>
                <a:latin typeface="微软雅黑" panose="020B0503020204020204" charset="-122"/>
                <a:ea typeface="微软雅黑" panose="020B0503020204020204" charset="-122"/>
                <a:cs typeface="微软雅黑" panose="020B0503020204020204" charset="-122"/>
              </a:rPr>
              <a:t>孪生体设计</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2" name="图片 1">
            <a:extLst>
              <a:ext uri="{FF2B5EF4-FFF2-40B4-BE49-F238E27FC236}">
                <a16:creationId xmlns:a16="http://schemas.microsoft.com/office/drawing/2014/main" id="{2D95A970-7334-41BA-275E-17078F869681}"/>
              </a:ext>
            </a:extLst>
          </p:cNvPr>
          <p:cNvPicPr>
            <a:picLocks noChangeAspect="1"/>
          </p:cNvPicPr>
          <p:nvPr/>
        </p:nvPicPr>
        <p:blipFill>
          <a:blip r:embed="rId44"/>
          <a:stretch>
            <a:fillRect/>
          </a:stretch>
        </p:blipFill>
        <p:spPr>
          <a:xfrm>
            <a:off x="10945930" y="636"/>
            <a:ext cx="1180756" cy="93009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0" y="418905"/>
            <a:ext cx="962400" cy="466618"/>
          </a:xfrm>
          <a:prstGeom prst="rect">
            <a:avLst/>
          </a:prstGeom>
        </p:spPr>
      </p:pic>
      <p:sp>
        <p:nvSpPr>
          <p:cNvPr id="7" name="Google Shape;1349;p41"/>
          <p:cNvSpPr/>
          <p:nvPr/>
        </p:nvSpPr>
        <p:spPr>
          <a:xfrm>
            <a:off x="3298171" y="1787023"/>
            <a:ext cx="1800225" cy="614045"/>
          </a:xfrm>
          <a:prstGeom prst="round2SameRect">
            <a:avLst>
              <a:gd name="adj1" fmla="val 16667"/>
              <a:gd name="adj2" fmla="val 0"/>
            </a:avLst>
          </a:prstGeom>
          <a:solidFill>
            <a:srgbClr val="3264D6"/>
          </a:solidFill>
          <a:ln>
            <a:noFill/>
          </a:ln>
        </p:spPr>
        <p:txBody>
          <a:bodyPr spcFirstLastPara="1" wrap="square" lIns="121900" tIns="121900" rIns="121900" bIns="121900" anchor="ctr" anchorCtr="0">
            <a:noAutofit/>
          </a:bodyPr>
          <a:lstStyle/>
          <a:p>
            <a:pPr algn="ctr" defTabSz="1219200">
              <a:buClr>
                <a:srgbClr val="000000"/>
              </a:buClr>
            </a:pPr>
            <a:r>
              <a:rPr lang="zh-CN" altLang="en-GB" sz="1600" kern="0" dirty="0">
                <a:solidFill>
                  <a:schemeClr val="bg1"/>
                </a:solidFill>
                <a:latin typeface="微软雅黑" panose="020B0503020204020204" charset="-122"/>
                <a:ea typeface="微软雅黑" panose="020B0503020204020204" charset="-122"/>
                <a:cs typeface="+mn-ea"/>
                <a:sym typeface="思源宋体 CN" panose="02020400000000000000" pitchFamily="18" charset="-122"/>
              </a:rPr>
              <a:t>智能报警</a:t>
            </a:r>
          </a:p>
        </p:txBody>
      </p:sp>
      <p:sp>
        <p:nvSpPr>
          <p:cNvPr id="8" name="Google Shape;1350;p41"/>
          <p:cNvSpPr/>
          <p:nvPr/>
        </p:nvSpPr>
        <p:spPr>
          <a:xfrm>
            <a:off x="3298171" y="2459488"/>
            <a:ext cx="1800225" cy="1633855"/>
          </a:xfrm>
          <a:prstGeom prst="rect">
            <a:avLst/>
          </a:prstGeom>
          <a:solidFill>
            <a:schemeClr val="bg1"/>
          </a:solidFill>
          <a:ln>
            <a:noFill/>
          </a:ln>
        </p:spPr>
        <p:txBody>
          <a:bodyPr spcFirstLastPara="1" wrap="square" lIns="121900" tIns="121900" rIns="121900" bIns="121900" anchor="t" anchorCtr="0">
            <a:noAutofit/>
          </a:bodyPr>
          <a:lstStyle/>
          <a:p>
            <a:pPr marL="171450" indent="-171450" fontAlgn="auto">
              <a:lnSpc>
                <a:spcPct val="150000"/>
              </a:lnSpc>
              <a:buFont typeface="Arial" panose="020B0604020202020204" pitchFamily="34" charset="0"/>
              <a:buChar char="•"/>
            </a:pPr>
            <a:r>
              <a:rPr lang="zh-CN" sz="1400" dirty="0">
                <a:solidFill>
                  <a:schemeClr val="tx1">
                    <a:lumMod val="75000"/>
                    <a:lumOff val="25000"/>
                  </a:schemeClr>
                </a:solidFill>
                <a:latin typeface="微软雅黑" panose="020B0503020204020204" charset="-122"/>
                <a:ea typeface="微软雅黑" panose="020B0503020204020204" charset="-122"/>
                <a:sym typeface="+mn-ea"/>
              </a:rPr>
              <a:t>振动异常检测</a:t>
            </a:r>
          </a:p>
          <a:p>
            <a:pPr marL="171450" indent="-171450" fontAlgn="auto">
              <a:lnSpc>
                <a:spcPct val="150000"/>
              </a:lnSpc>
              <a:buFont typeface="Arial" panose="020B0604020202020204" pitchFamily="34" charset="0"/>
              <a:buChar char="•"/>
            </a:pPr>
            <a:r>
              <a:rPr lang="zh-CN" sz="1400" dirty="0">
                <a:solidFill>
                  <a:schemeClr val="tx1">
                    <a:lumMod val="75000"/>
                    <a:lumOff val="25000"/>
                  </a:schemeClr>
                </a:solidFill>
                <a:latin typeface="微软雅黑" panose="020B0503020204020204" charset="-122"/>
                <a:ea typeface="微软雅黑" panose="020B0503020204020204" charset="-122"/>
                <a:sym typeface="+mn-ea"/>
              </a:rPr>
              <a:t>健康得分</a:t>
            </a:r>
          </a:p>
          <a:p>
            <a:pPr marL="171450" indent="-171450" fontAlgn="auto">
              <a:lnSpc>
                <a:spcPct val="150000"/>
              </a:lnSpc>
              <a:buFont typeface="Arial" panose="020B0604020202020204" pitchFamily="34" charset="0"/>
              <a:buChar char="•"/>
            </a:pPr>
            <a:r>
              <a:rPr lang="zh-CN" sz="1400" dirty="0">
                <a:solidFill>
                  <a:schemeClr val="tx1">
                    <a:lumMod val="75000"/>
                    <a:lumOff val="25000"/>
                  </a:schemeClr>
                </a:solidFill>
                <a:latin typeface="微软雅黑" panose="020B0503020204020204" charset="-122"/>
                <a:ea typeface="微软雅黑" panose="020B0503020204020204" charset="-122"/>
                <a:sym typeface="+mn-ea"/>
              </a:rPr>
              <a:t>自动报警阈值</a:t>
            </a:r>
          </a:p>
          <a:p>
            <a:pPr marL="171450" indent="-171450" fontAlgn="auto">
              <a:lnSpc>
                <a:spcPct val="150000"/>
              </a:lnSpc>
              <a:buFont typeface="Arial" panose="020B0604020202020204" pitchFamily="34" charset="0"/>
              <a:buChar char="•"/>
            </a:pPr>
            <a:r>
              <a:rPr lang="zh-CN" sz="1400" dirty="0">
                <a:solidFill>
                  <a:schemeClr val="tx1">
                    <a:lumMod val="75000"/>
                    <a:lumOff val="25000"/>
                  </a:schemeClr>
                </a:solidFill>
                <a:latin typeface="微软雅黑" panose="020B0503020204020204" charset="-122"/>
                <a:ea typeface="微软雅黑" panose="020B0503020204020204" charset="-122"/>
                <a:sym typeface="+mn-ea"/>
              </a:rPr>
              <a:t>增速增幅报警</a:t>
            </a:r>
          </a:p>
          <a:p>
            <a:pPr marL="171450" indent="-171450" fontAlgn="auto">
              <a:lnSpc>
                <a:spcPct val="150000"/>
              </a:lnSpc>
              <a:buFont typeface="Arial" panose="020B0604020202020204" pitchFamily="34" charset="0"/>
              <a:buChar char="•"/>
            </a:pPr>
            <a:r>
              <a:rPr lang="zh-CN" sz="1400" dirty="0">
                <a:solidFill>
                  <a:schemeClr val="tx1">
                    <a:lumMod val="75000"/>
                    <a:lumOff val="25000"/>
                  </a:schemeClr>
                </a:solidFill>
                <a:latin typeface="微软雅黑" panose="020B0503020204020204" charset="-122"/>
                <a:ea typeface="微软雅黑" panose="020B0503020204020204" charset="-122"/>
                <a:sym typeface="+mn-ea"/>
              </a:rPr>
              <a:t>工况异常报警</a:t>
            </a:r>
          </a:p>
        </p:txBody>
      </p:sp>
      <p:sp>
        <p:nvSpPr>
          <p:cNvPr id="9" name="Google Shape;1349;p41"/>
          <p:cNvSpPr/>
          <p:nvPr/>
        </p:nvSpPr>
        <p:spPr>
          <a:xfrm>
            <a:off x="5357825" y="1786388"/>
            <a:ext cx="4055110" cy="361315"/>
          </a:xfrm>
          <a:prstGeom prst="round2SameRect">
            <a:avLst>
              <a:gd name="adj1" fmla="val 23901"/>
              <a:gd name="adj2" fmla="val 0"/>
            </a:avLst>
          </a:prstGeom>
          <a:solidFill>
            <a:srgbClr val="3264D6"/>
          </a:solidFill>
          <a:ln>
            <a:noFill/>
          </a:ln>
        </p:spPr>
        <p:txBody>
          <a:bodyPr spcFirstLastPara="1" wrap="square" lIns="121900" tIns="121900" rIns="121900" bIns="121900" anchor="ctr" anchorCtr="0">
            <a:noAutofit/>
          </a:bodyPr>
          <a:lstStyle/>
          <a:p>
            <a:pPr algn="ctr" defTabSz="1219200">
              <a:buClr>
                <a:srgbClr val="000000"/>
              </a:buClr>
            </a:pPr>
            <a:r>
              <a:rPr lang="zh-CN" altLang="en-GB" sz="1600" kern="0" dirty="0">
                <a:solidFill>
                  <a:schemeClr val="bg1"/>
                </a:solidFill>
                <a:latin typeface="微软雅黑" panose="020B0503020204020204" charset="-122"/>
                <a:ea typeface="微软雅黑" panose="020B0503020204020204" charset="-122"/>
                <a:cs typeface="+mn-ea"/>
                <a:sym typeface="思源宋体 CN" panose="02020400000000000000" pitchFamily="18" charset="-122"/>
              </a:rPr>
              <a:t>故障诊断</a:t>
            </a:r>
          </a:p>
        </p:txBody>
      </p:sp>
      <p:sp>
        <p:nvSpPr>
          <p:cNvPr id="10" name="Google Shape;1350;p41"/>
          <p:cNvSpPr/>
          <p:nvPr/>
        </p:nvSpPr>
        <p:spPr>
          <a:xfrm>
            <a:off x="5334362" y="2459488"/>
            <a:ext cx="1382395" cy="1633855"/>
          </a:xfrm>
          <a:prstGeom prst="rect">
            <a:avLst/>
          </a:prstGeom>
          <a:solidFill>
            <a:schemeClr val="bg1"/>
          </a:solidFill>
          <a:ln>
            <a:noFill/>
          </a:ln>
        </p:spPr>
        <p:txBody>
          <a:bodyPr spcFirstLastPara="1" wrap="square" lIns="121900" tIns="121900" rIns="121900" bIns="121900" anchor="t" anchorCtr="0">
            <a:noAutofit/>
          </a:bodyPr>
          <a:lstStyle/>
          <a:p>
            <a:pPr marL="171450" indent="-171450" fontAlgn="auto">
              <a:lnSpc>
                <a:spcPct val="150000"/>
              </a:lnSpc>
              <a:buFont typeface="Arial" panose="020B0604020202020204" pitchFamily="34" charset="0"/>
              <a:buChar char="•"/>
            </a:pPr>
            <a:r>
              <a:rPr lang="zh-CN" sz="1400" dirty="0">
                <a:solidFill>
                  <a:schemeClr val="tx1">
                    <a:lumMod val="75000"/>
                    <a:lumOff val="25000"/>
                  </a:schemeClr>
                </a:solidFill>
                <a:latin typeface="微软雅黑" panose="020B0503020204020204" charset="-122"/>
                <a:ea typeface="微软雅黑" panose="020B0503020204020204" charset="-122"/>
                <a:sym typeface="+mn-ea"/>
              </a:rPr>
              <a:t>叶片磨损</a:t>
            </a:r>
          </a:p>
          <a:p>
            <a:pPr marL="171450" indent="-171450" fontAlgn="auto">
              <a:lnSpc>
                <a:spcPct val="150000"/>
              </a:lnSpc>
              <a:buFont typeface="Arial" panose="020B0604020202020204" pitchFamily="34" charset="0"/>
              <a:buChar char="•"/>
            </a:pPr>
            <a:r>
              <a:rPr lang="zh-CN" sz="1400" dirty="0">
                <a:solidFill>
                  <a:schemeClr val="tx1">
                    <a:lumMod val="75000"/>
                    <a:lumOff val="25000"/>
                  </a:schemeClr>
                </a:solidFill>
                <a:latin typeface="微软雅黑" panose="020B0503020204020204" charset="-122"/>
                <a:ea typeface="微软雅黑" panose="020B0503020204020204" charset="-122"/>
                <a:sym typeface="+mn-ea"/>
              </a:rPr>
              <a:t>动不平衡</a:t>
            </a:r>
          </a:p>
          <a:p>
            <a:pPr marL="171450" indent="-171450" fontAlgn="auto">
              <a:lnSpc>
                <a:spcPct val="150000"/>
              </a:lnSpc>
              <a:buFont typeface="Arial" panose="020B0604020202020204" pitchFamily="34" charset="0"/>
              <a:buChar char="•"/>
            </a:pPr>
            <a:r>
              <a:rPr lang="zh-CN" sz="1400" dirty="0">
                <a:solidFill>
                  <a:schemeClr val="tx1">
                    <a:lumMod val="75000"/>
                    <a:lumOff val="25000"/>
                  </a:schemeClr>
                </a:solidFill>
                <a:latin typeface="微软雅黑" panose="020B0503020204020204" charset="-122"/>
                <a:ea typeface="微软雅黑" panose="020B0503020204020204" charset="-122"/>
                <a:sym typeface="+mn-ea"/>
              </a:rPr>
              <a:t>动不对中</a:t>
            </a:r>
          </a:p>
        </p:txBody>
      </p:sp>
      <p:sp>
        <p:nvSpPr>
          <p:cNvPr id="11" name="Google Shape;1349;p41"/>
          <p:cNvSpPr/>
          <p:nvPr/>
        </p:nvSpPr>
        <p:spPr>
          <a:xfrm>
            <a:off x="9669475" y="1785753"/>
            <a:ext cx="1800225" cy="611505"/>
          </a:xfrm>
          <a:prstGeom prst="round2SameRect">
            <a:avLst>
              <a:gd name="adj1" fmla="val 16667"/>
              <a:gd name="adj2" fmla="val 0"/>
            </a:avLst>
          </a:prstGeom>
          <a:solidFill>
            <a:srgbClr val="3264D6"/>
          </a:solidFill>
          <a:ln>
            <a:noFill/>
          </a:ln>
        </p:spPr>
        <p:txBody>
          <a:bodyPr spcFirstLastPara="1" wrap="square" lIns="121900" tIns="121900" rIns="121900" bIns="121900" anchor="ctr" anchorCtr="0">
            <a:noAutofit/>
          </a:bodyPr>
          <a:lstStyle/>
          <a:p>
            <a:pPr algn="ctr" defTabSz="1219200">
              <a:buClr>
                <a:srgbClr val="000000"/>
              </a:buClr>
            </a:pPr>
            <a:r>
              <a:rPr lang="zh-CN" altLang="en-GB" sz="1600" kern="0" dirty="0">
                <a:solidFill>
                  <a:schemeClr val="bg1"/>
                </a:solidFill>
                <a:latin typeface="微软雅黑" panose="020B0503020204020204" charset="-122"/>
                <a:ea typeface="微软雅黑" panose="020B0503020204020204" charset="-122"/>
                <a:cs typeface="+mn-ea"/>
                <a:sym typeface="思源宋体 CN" panose="02020400000000000000" pitchFamily="18" charset="-122"/>
              </a:rPr>
              <a:t>高级分析</a:t>
            </a:r>
          </a:p>
        </p:txBody>
      </p:sp>
      <p:sp>
        <p:nvSpPr>
          <p:cNvPr id="12" name="Google Shape;1350;p41"/>
          <p:cNvSpPr/>
          <p:nvPr/>
        </p:nvSpPr>
        <p:spPr>
          <a:xfrm>
            <a:off x="9725672" y="2459488"/>
            <a:ext cx="1687830" cy="1991995"/>
          </a:xfrm>
          <a:prstGeom prst="rect">
            <a:avLst/>
          </a:prstGeom>
          <a:solidFill>
            <a:schemeClr val="bg1"/>
          </a:solidFill>
          <a:ln>
            <a:noFill/>
          </a:ln>
        </p:spPr>
        <p:txBody>
          <a:bodyPr spcFirstLastPara="1" wrap="square" lIns="121900" tIns="121900" rIns="121900" bIns="121900" anchor="t" anchorCtr="0">
            <a:noAutofit/>
          </a:bodyPr>
          <a:lstStyle/>
          <a:p>
            <a:pPr marL="171450" indent="-171450" fontAlgn="auto">
              <a:lnSpc>
                <a:spcPct val="150000"/>
              </a:lnSpc>
              <a:buFont typeface="Arial" panose="020B0604020202020204" pitchFamily="34" charset="0"/>
              <a:buChar char="•"/>
            </a:pPr>
            <a:r>
              <a:rPr 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运行状态识别</a:t>
            </a:r>
          </a:p>
          <a:p>
            <a:pPr marL="171450" indent="-171450" fontAlgn="auto">
              <a:lnSpc>
                <a:spcPct val="150000"/>
              </a:lnSpc>
              <a:buFont typeface="Arial" panose="020B0604020202020204" pitchFamily="34" charset="0"/>
              <a:buChar char="•"/>
            </a:pPr>
            <a:r>
              <a:rPr 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转速识别</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marL="171450" indent="-171450" fontAlgn="auto">
              <a:lnSpc>
                <a:spcPct val="150000"/>
              </a:lnSpc>
              <a:buFont typeface="Arial" panose="020B0604020202020204" pitchFamily="34" charset="0"/>
              <a:buChar char="•"/>
            </a:pPr>
            <a:r>
              <a:rPr lang="zh-CN" altLang="en-US" sz="1400" dirty="0">
                <a:latin typeface="微软雅黑" panose="020B0503020204020204" charset="-122"/>
                <a:ea typeface="微软雅黑" panose="020B0503020204020204" charset="-122"/>
                <a:cs typeface="微软雅黑" panose="020B0503020204020204" charset="-122"/>
                <a:sym typeface="+mn-ea"/>
              </a:rPr>
              <a:t>包络解调</a:t>
            </a:r>
          </a:p>
          <a:p>
            <a:pPr marL="171450" indent="-171450" fontAlgn="auto">
              <a:lnSpc>
                <a:spcPct val="150000"/>
              </a:lnSpc>
              <a:buFont typeface="Arial" panose="020B0604020202020204" pitchFamily="34" charset="0"/>
              <a:buChar char="•"/>
            </a:pPr>
            <a:r>
              <a:rPr lang="zh-CN" altLang="en-US" sz="1400" dirty="0">
                <a:latin typeface="微软雅黑" panose="020B0503020204020204" charset="-122"/>
                <a:ea typeface="微软雅黑" panose="020B0503020204020204" charset="-122"/>
                <a:cs typeface="微软雅黑" panose="020B0503020204020204" charset="-122"/>
                <a:sym typeface="+mn-ea"/>
              </a:rPr>
              <a:t>倒谱分析</a:t>
            </a:r>
          </a:p>
          <a:p>
            <a:pPr marL="171450" indent="-171450" fontAlgn="auto">
              <a:lnSpc>
                <a:spcPct val="150000"/>
              </a:lnSpc>
              <a:buFont typeface="Arial" panose="020B0604020202020204" pitchFamily="34" charset="0"/>
              <a:buChar char="•"/>
            </a:pPr>
            <a:r>
              <a:rPr lang="zh-CN" altLang="en-US" sz="1400" dirty="0">
                <a:latin typeface="微软雅黑" panose="020B0503020204020204" charset="-122"/>
                <a:ea typeface="微软雅黑" panose="020B0503020204020204" charset="-122"/>
                <a:cs typeface="微软雅黑" panose="020B0503020204020204" charset="-122"/>
                <a:sym typeface="+mn-ea"/>
              </a:rPr>
              <a:t>瀑布图分析</a:t>
            </a:r>
          </a:p>
          <a:p>
            <a:pPr marL="171450" indent="-171450" fontAlgn="auto">
              <a:lnSpc>
                <a:spcPct val="150000"/>
              </a:lnSpc>
              <a:buFont typeface="Arial" panose="020B0604020202020204" pitchFamily="34" charset="0"/>
              <a:buChar char="•"/>
            </a:pPr>
            <a:r>
              <a:rPr lang="zh-CN" altLang="en-US" sz="1400" dirty="0">
                <a:latin typeface="微软雅黑" panose="020B0503020204020204" charset="-122"/>
                <a:ea typeface="微软雅黑" panose="020B0503020204020204" charset="-122"/>
                <a:cs typeface="微软雅黑" panose="020B0503020204020204" charset="-122"/>
                <a:sym typeface="+mn-ea"/>
              </a:rPr>
              <a:t>阶次跟踪</a:t>
            </a:r>
            <a:endParaRPr 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3" name="Google Shape;1350;p41"/>
          <p:cNvSpPr/>
          <p:nvPr/>
        </p:nvSpPr>
        <p:spPr>
          <a:xfrm>
            <a:off x="6701157" y="2459488"/>
            <a:ext cx="1382395" cy="1633855"/>
          </a:xfrm>
          <a:prstGeom prst="rect">
            <a:avLst/>
          </a:prstGeom>
          <a:solidFill>
            <a:schemeClr val="bg1"/>
          </a:solidFill>
          <a:ln>
            <a:noFill/>
          </a:ln>
        </p:spPr>
        <p:txBody>
          <a:bodyPr spcFirstLastPara="1" wrap="square" lIns="121900" tIns="121900" rIns="121900" bIns="121900" anchor="t" anchorCtr="0">
            <a:noAutofit/>
          </a:bodyPr>
          <a:lstStyle/>
          <a:p>
            <a:pPr marL="171450" indent="-171450" fontAlgn="auto">
              <a:lnSpc>
                <a:spcPct val="150000"/>
              </a:lnSpc>
              <a:buFont typeface="Arial" panose="020B0604020202020204" pitchFamily="34" charset="0"/>
              <a:buChar char="•"/>
            </a:pPr>
            <a:r>
              <a:rPr lang="zh-CN" sz="1400" dirty="0">
                <a:solidFill>
                  <a:schemeClr val="tx1">
                    <a:lumMod val="75000"/>
                    <a:lumOff val="25000"/>
                  </a:schemeClr>
                </a:solidFill>
                <a:latin typeface="微软雅黑" panose="020B0503020204020204" charset="-122"/>
                <a:ea typeface="微软雅黑" panose="020B0503020204020204" charset="-122"/>
                <a:sym typeface="+mn-ea"/>
              </a:rPr>
              <a:t>轴承损伤</a:t>
            </a:r>
          </a:p>
          <a:p>
            <a:pPr marL="171450" indent="-171450" fontAlgn="auto">
              <a:lnSpc>
                <a:spcPct val="150000"/>
              </a:lnSpc>
              <a:buFont typeface="Arial" panose="020B0604020202020204" pitchFamily="34" charset="0"/>
              <a:buChar char="•"/>
            </a:pPr>
            <a:r>
              <a:rPr lang="zh-CN" sz="1400" dirty="0">
                <a:solidFill>
                  <a:schemeClr val="tx1">
                    <a:lumMod val="75000"/>
                    <a:lumOff val="25000"/>
                  </a:schemeClr>
                </a:solidFill>
                <a:latin typeface="微软雅黑" panose="020B0503020204020204" charset="-122"/>
                <a:ea typeface="微软雅黑" panose="020B0503020204020204" charset="-122"/>
                <a:sym typeface="+mn-ea"/>
              </a:rPr>
              <a:t>润滑不良</a:t>
            </a:r>
          </a:p>
          <a:p>
            <a:pPr marL="171450" indent="-171450" fontAlgn="auto">
              <a:lnSpc>
                <a:spcPct val="150000"/>
              </a:lnSpc>
              <a:buFont typeface="Arial" panose="020B0604020202020204" pitchFamily="34" charset="0"/>
              <a:buChar char="•"/>
            </a:pPr>
            <a:r>
              <a:rPr lang="zh-CN" sz="1400" dirty="0">
                <a:solidFill>
                  <a:schemeClr val="tx1">
                    <a:lumMod val="75000"/>
                    <a:lumOff val="25000"/>
                  </a:schemeClr>
                </a:solidFill>
                <a:latin typeface="微软雅黑" panose="020B0503020204020204" charset="-122"/>
                <a:ea typeface="微软雅黑" panose="020B0503020204020204" charset="-122"/>
                <a:sym typeface="+mn-ea"/>
              </a:rPr>
              <a:t>轴承磨损</a:t>
            </a:r>
          </a:p>
          <a:p>
            <a:pPr marL="171450" indent="-171450" fontAlgn="auto">
              <a:lnSpc>
                <a:spcPct val="150000"/>
              </a:lnSpc>
              <a:buFont typeface="Arial" panose="020B0604020202020204" pitchFamily="34" charset="0"/>
              <a:buChar char="•"/>
            </a:pPr>
            <a:r>
              <a:rPr lang="zh-CN" sz="1400" dirty="0">
                <a:solidFill>
                  <a:schemeClr val="tx1">
                    <a:lumMod val="75000"/>
                    <a:lumOff val="25000"/>
                  </a:schemeClr>
                </a:solidFill>
                <a:latin typeface="微软雅黑" panose="020B0503020204020204" charset="-122"/>
                <a:ea typeface="微软雅黑" panose="020B0503020204020204" charset="-122"/>
                <a:sym typeface="+mn-ea"/>
              </a:rPr>
              <a:t>轴承松动</a:t>
            </a:r>
          </a:p>
        </p:txBody>
      </p:sp>
      <p:sp>
        <p:nvSpPr>
          <p:cNvPr id="14" name="Google Shape;1350;p41"/>
          <p:cNvSpPr/>
          <p:nvPr/>
        </p:nvSpPr>
        <p:spPr>
          <a:xfrm>
            <a:off x="8053571" y="2459488"/>
            <a:ext cx="1382395" cy="1633855"/>
          </a:xfrm>
          <a:prstGeom prst="rect">
            <a:avLst/>
          </a:prstGeom>
          <a:solidFill>
            <a:schemeClr val="bg1"/>
          </a:solidFill>
          <a:ln>
            <a:noFill/>
          </a:ln>
        </p:spPr>
        <p:txBody>
          <a:bodyPr spcFirstLastPara="1" wrap="square" lIns="121900" tIns="121900" rIns="121900" bIns="121900" anchor="t" anchorCtr="0">
            <a:noAutofit/>
          </a:bodyPr>
          <a:lstStyle/>
          <a:p>
            <a:pPr marL="171450" indent="-171450" fontAlgn="auto">
              <a:lnSpc>
                <a:spcPct val="150000"/>
              </a:lnSpc>
              <a:buFont typeface="Arial" panose="020B0604020202020204" pitchFamily="34" charset="0"/>
              <a:buChar char="•"/>
            </a:pPr>
            <a:r>
              <a:rPr lang="zh-CN" sz="1400" dirty="0">
                <a:solidFill>
                  <a:schemeClr val="tx1">
                    <a:lumMod val="75000"/>
                    <a:lumOff val="25000"/>
                  </a:schemeClr>
                </a:solidFill>
                <a:latin typeface="微软雅黑" panose="020B0503020204020204" charset="-122"/>
                <a:ea typeface="微软雅黑" panose="020B0503020204020204" charset="-122"/>
                <a:sym typeface="+mn-ea"/>
              </a:rPr>
              <a:t>齿轮磨损</a:t>
            </a:r>
          </a:p>
          <a:p>
            <a:pPr marL="171450" indent="-171450" fontAlgn="auto">
              <a:lnSpc>
                <a:spcPct val="150000"/>
              </a:lnSpc>
              <a:buFont typeface="Arial" panose="020B0604020202020204" pitchFamily="34" charset="0"/>
              <a:buChar char="•"/>
            </a:pPr>
            <a:r>
              <a:rPr lang="zh-CN" sz="1400" dirty="0">
                <a:solidFill>
                  <a:schemeClr val="tx1">
                    <a:lumMod val="75000"/>
                    <a:lumOff val="25000"/>
                  </a:schemeClr>
                </a:solidFill>
                <a:latin typeface="微软雅黑" panose="020B0503020204020204" charset="-122"/>
                <a:ea typeface="微软雅黑" panose="020B0503020204020204" charset="-122"/>
                <a:sym typeface="+mn-ea"/>
              </a:rPr>
              <a:t>皮带磨损</a:t>
            </a:r>
          </a:p>
          <a:p>
            <a:pPr marL="171450" indent="-171450" fontAlgn="auto">
              <a:lnSpc>
                <a:spcPct val="150000"/>
              </a:lnSpc>
              <a:buFont typeface="Arial" panose="020B0604020202020204" pitchFamily="34" charset="0"/>
              <a:buChar char="•"/>
            </a:pPr>
            <a:r>
              <a:rPr lang="zh-CN" sz="1400" dirty="0">
                <a:solidFill>
                  <a:schemeClr val="tx1">
                    <a:lumMod val="75000"/>
                    <a:lumOff val="25000"/>
                  </a:schemeClr>
                </a:solidFill>
                <a:latin typeface="微软雅黑" panose="020B0503020204020204" charset="-122"/>
                <a:ea typeface="微软雅黑" panose="020B0503020204020204" charset="-122"/>
                <a:sym typeface="+mn-ea"/>
              </a:rPr>
              <a:t>联轴器磨损</a:t>
            </a:r>
          </a:p>
          <a:p>
            <a:pPr marL="171450" indent="-171450" fontAlgn="auto">
              <a:lnSpc>
                <a:spcPct val="150000"/>
              </a:lnSpc>
              <a:buFont typeface="Arial" panose="020B0604020202020204" pitchFamily="34" charset="0"/>
              <a:buChar char="•"/>
            </a:pPr>
            <a:r>
              <a:rPr lang="zh-CN" sz="1400" dirty="0">
                <a:solidFill>
                  <a:schemeClr val="tx1">
                    <a:lumMod val="75000"/>
                    <a:lumOff val="25000"/>
                  </a:schemeClr>
                </a:solidFill>
                <a:latin typeface="微软雅黑" panose="020B0503020204020204" charset="-122"/>
                <a:ea typeface="微软雅黑" panose="020B0503020204020204" charset="-122"/>
                <a:sym typeface="+mn-ea"/>
              </a:rPr>
              <a:t>齿轮剥离</a:t>
            </a:r>
          </a:p>
        </p:txBody>
      </p:sp>
      <p:pic>
        <p:nvPicPr>
          <p:cNvPr id="15" name="图片 14"/>
          <p:cNvPicPr>
            <a:picLocks noChangeAspect="1"/>
          </p:cNvPicPr>
          <p:nvPr/>
        </p:nvPicPr>
        <p:blipFill>
          <a:blip r:embed="rId3"/>
          <a:stretch>
            <a:fillRect/>
          </a:stretch>
        </p:blipFill>
        <p:spPr>
          <a:xfrm>
            <a:off x="6323501" y="4657469"/>
            <a:ext cx="472440" cy="472440"/>
          </a:xfrm>
          <a:prstGeom prst="rect">
            <a:avLst/>
          </a:prstGeom>
        </p:spPr>
      </p:pic>
      <p:pic>
        <p:nvPicPr>
          <p:cNvPr id="16" name="图片 15"/>
          <p:cNvPicPr>
            <a:picLocks noChangeAspect="1"/>
          </p:cNvPicPr>
          <p:nvPr/>
        </p:nvPicPr>
        <p:blipFill>
          <a:blip r:embed="rId4"/>
          <a:stretch>
            <a:fillRect/>
          </a:stretch>
        </p:blipFill>
        <p:spPr>
          <a:xfrm>
            <a:off x="7108202" y="4657469"/>
            <a:ext cx="472440" cy="472440"/>
          </a:xfrm>
          <a:prstGeom prst="rect">
            <a:avLst/>
          </a:prstGeom>
        </p:spPr>
      </p:pic>
      <p:pic>
        <p:nvPicPr>
          <p:cNvPr id="17" name="图片 16"/>
          <p:cNvPicPr>
            <a:picLocks noChangeAspect="1"/>
          </p:cNvPicPr>
          <p:nvPr/>
        </p:nvPicPr>
        <p:blipFill>
          <a:blip r:embed="rId5"/>
          <a:srcRect r="11153"/>
          <a:stretch>
            <a:fillRect/>
          </a:stretch>
        </p:blipFill>
        <p:spPr>
          <a:xfrm>
            <a:off x="5512765" y="4683187"/>
            <a:ext cx="498475" cy="421005"/>
          </a:xfrm>
          <a:prstGeom prst="rect">
            <a:avLst/>
          </a:prstGeom>
        </p:spPr>
      </p:pic>
      <p:pic>
        <p:nvPicPr>
          <p:cNvPr id="18" name="图片 17"/>
          <p:cNvPicPr>
            <a:picLocks noChangeAspect="1"/>
          </p:cNvPicPr>
          <p:nvPr/>
        </p:nvPicPr>
        <p:blipFill>
          <a:blip r:embed="rId6"/>
          <a:stretch>
            <a:fillRect/>
          </a:stretch>
        </p:blipFill>
        <p:spPr>
          <a:xfrm>
            <a:off x="7892903" y="4648262"/>
            <a:ext cx="421640" cy="490855"/>
          </a:xfrm>
          <a:prstGeom prst="rect">
            <a:avLst/>
          </a:prstGeom>
        </p:spPr>
      </p:pic>
      <p:pic>
        <p:nvPicPr>
          <p:cNvPr id="19" name="图片 18"/>
          <p:cNvPicPr>
            <a:picLocks noChangeAspect="1"/>
          </p:cNvPicPr>
          <p:nvPr/>
        </p:nvPicPr>
        <p:blipFill>
          <a:blip r:embed="rId7"/>
          <a:stretch>
            <a:fillRect/>
          </a:stretch>
        </p:blipFill>
        <p:spPr>
          <a:xfrm>
            <a:off x="8626805" y="4683504"/>
            <a:ext cx="709930" cy="420370"/>
          </a:xfrm>
          <a:prstGeom prst="rect">
            <a:avLst/>
          </a:prstGeom>
        </p:spPr>
      </p:pic>
      <p:sp>
        <p:nvSpPr>
          <p:cNvPr id="20" name="矩形 19"/>
          <p:cNvSpPr/>
          <p:nvPr/>
        </p:nvSpPr>
        <p:spPr>
          <a:xfrm>
            <a:off x="963034" y="2396623"/>
            <a:ext cx="10506031" cy="3190830"/>
          </a:xfrm>
          <a:prstGeom prst="rect">
            <a:avLst/>
          </a:prstGeom>
          <a:noFill/>
          <a:ln w="6350">
            <a:solidFill>
              <a:srgbClr val="0166F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8"/>
          <a:stretch>
            <a:fillRect/>
          </a:stretch>
        </p:blipFill>
        <p:spPr>
          <a:xfrm>
            <a:off x="9881864" y="4678178"/>
            <a:ext cx="1361440" cy="431800"/>
          </a:xfrm>
          <a:prstGeom prst="rect">
            <a:avLst/>
          </a:prstGeom>
        </p:spPr>
      </p:pic>
      <p:pic>
        <p:nvPicPr>
          <p:cNvPr id="22" name="图片 21"/>
          <p:cNvPicPr>
            <a:picLocks noChangeAspect="1"/>
          </p:cNvPicPr>
          <p:nvPr/>
        </p:nvPicPr>
        <p:blipFill>
          <a:blip r:embed="rId9"/>
          <a:stretch>
            <a:fillRect/>
          </a:stretch>
        </p:blipFill>
        <p:spPr>
          <a:xfrm>
            <a:off x="3853796" y="4607304"/>
            <a:ext cx="688975" cy="534670"/>
          </a:xfrm>
          <a:prstGeom prst="rect">
            <a:avLst/>
          </a:prstGeom>
        </p:spPr>
      </p:pic>
      <p:cxnSp>
        <p:nvCxnSpPr>
          <p:cNvPr id="23" name="直接连接符 27"/>
          <p:cNvCxnSpPr/>
          <p:nvPr/>
        </p:nvCxnSpPr>
        <p:spPr>
          <a:xfrm>
            <a:off x="5233400" y="2604268"/>
            <a:ext cx="0" cy="2747211"/>
          </a:xfrm>
          <a:prstGeom prst="line">
            <a:avLst/>
          </a:prstGeom>
          <a:ln>
            <a:solidFill>
              <a:srgbClr val="3264D6"/>
            </a:solidFill>
          </a:ln>
        </p:spPr>
        <p:style>
          <a:lnRef idx="1">
            <a:schemeClr val="accent1"/>
          </a:lnRef>
          <a:fillRef idx="0">
            <a:schemeClr val="accent1"/>
          </a:fillRef>
          <a:effectRef idx="0">
            <a:schemeClr val="accent1"/>
          </a:effectRef>
          <a:fontRef idx="minor">
            <a:schemeClr val="tx1"/>
          </a:fontRef>
        </p:style>
      </p:cxnSp>
      <p:cxnSp>
        <p:nvCxnSpPr>
          <p:cNvPr id="24" name="直接连接符 28"/>
          <p:cNvCxnSpPr/>
          <p:nvPr/>
        </p:nvCxnSpPr>
        <p:spPr>
          <a:xfrm>
            <a:off x="9540392" y="2604268"/>
            <a:ext cx="0" cy="2766875"/>
          </a:xfrm>
          <a:prstGeom prst="line">
            <a:avLst/>
          </a:prstGeom>
          <a:ln>
            <a:solidFill>
              <a:srgbClr val="3264D6"/>
            </a:solidFill>
          </a:ln>
        </p:spPr>
        <p:style>
          <a:lnRef idx="1">
            <a:schemeClr val="accent1"/>
          </a:lnRef>
          <a:fillRef idx="0">
            <a:schemeClr val="accent1"/>
          </a:fillRef>
          <a:effectRef idx="0">
            <a:schemeClr val="accent1"/>
          </a:effectRef>
          <a:fontRef idx="minor">
            <a:schemeClr val="tx1"/>
          </a:fontRef>
        </p:style>
      </p:cxnSp>
      <p:sp>
        <p:nvSpPr>
          <p:cNvPr id="25" name="Google Shape;1349;p41"/>
          <p:cNvSpPr/>
          <p:nvPr/>
        </p:nvSpPr>
        <p:spPr>
          <a:xfrm>
            <a:off x="962399" y="1785118"/>
            <a:ext cx="2049736" cy="611505"/>
          </a:xfrm>
          <a:prstGeom prst="round2SameRect">
            <a:avLst>
              <a:gd name="adj1" fmla="val 16667"/>
              <a:gd name="adj2" fmla="val 0"/>
            </a:avLst>
          </a:prstGeom>
          <a:solidFill>
            <a:srgbClr val="3264D6"/>
          </a:solidFill>
          <a:ln>
            <a:noFill/>
          </a:ln>
        </p:spPr>
        <p:txBody>
          <a:bodyPr spcFirstLastPara="1" wrap="square" lIns="121900" tIns="121900" rIns="121900" bIns="121900" anchor="ctr" anchorCtr="0">
            <a:noAutofit/>
          </a:bodyPr>
          <a:lstStyle/>
          <a:p>
            <a:pPr algn="ctr" defTabSz="1219200">
              <a:buClr>
                <a:srgbClr val="000000"/>
              </a:buClr>
            </a:pPr>
            <a:r>
              <a:rPr lang="zh-CN" altLang="en-GB" sz="1600" kern="0" dirty="0">
                <a:solidFill>
                  <a:schemeClr val="bg1"/>
                </a:solidFill>
                <a:latin typeface="微软雅黑" panose="020B0503020204020204" charset="-122"/>
                <a:ea typeface="微软雅黑" panose="020B0503020204020204" charset="-122"/>
                <a:cs typeface="+mn-ea"/>
                <a:sym typeface="思源宋体 CN" panose="02020400000000000000" pitchFamily="18" charset="-122"/>
              </a:rPr>
              <a:t>边缘计算</a:t>
            </a:r>
          </a:p>
        </p:txBody>
      </p:sp>
      <p:sp>
        <p:nvSpPr>
          <p:cNvPr id="26" name="Google Shape;1350;p41"/>
          <p:cNvSpPr/>
          <p:nvPr/>
        </p:nvSpPr>
        <p:spPr>
          <a:xfrm>
            <a:off x="1143352" y="2459488"/>
            <a:ext cx="1687830" cy="1633855"/>
          </a:xfrm>
          <a:prstGeom prst="rect">
            <a:avLst/>
          </a:prstGeom>
          <a:solidFill>
            <a:schemeClr val="bg1"/>
          </a:solidFill>
          <a:ln>
            <a:noFill/>
          </a:ln>
        </p:spPr>
        <p:txBody>
          <a:bodyPr spcFirstLastPara="1" wrap="square" lIns="121900" tIns="121900" rIns="121900" bIns="121900" anchor="t" anchorCtr="0">
            <a:noAutofit/>
          </a:bodyPr>
          <a:lstStyle/>
          <a:p>
            <a:pPr marL="171450" indent="-171450" fontAlgn="auto">
              <a:lnSpc>
                <a:spcPct val="150000"/>
              </a:lnSpc>
              <a:buFont typeface="Arial" panose="020B0604020202020204" pitchFamily="34" charset="0"/>
              <a:buChar char="•"/>
            </a:pPr>
            <a:r>
              <a:rPr lang="zh-CN" sz="1400" dirty="0">
                <a:solidFill>
                  <a:schemeClr val="tx1">
                    <a:lumMod val="75000"/>
                    <a:lumOff val="25000"/>
                  </a:schemeClr>
                </a:solidFill>
                <a:latin typeface="微软雅黑" panose="020B0503020204020204" charset="-122"/>
                <a:ea typeface="微软雅黑" panose="020B0503020204020204" charset="-122"/>
                <a:sym typeface="+mn-ea"/>
              </a:rPr>
              <a:t>信号预处理</a:t>
            </a:r>
          </a:p>
          <a:p>
            <a:pPr marL="171450" indent="-171450" fontAlgn="auto">
              <a:lnSpc>
                <a:spcPct val="150000"/>
              </a:lnSpc>
              <a:buFont typeface="Arial" panose="020B0604020202020204" pitchFamily="34" charset="0"/>
              <a:buChar char="•"/>
            </a:pPr>
            <a:r>
              <a:rPr lang="zh-CN" altLang="en-US" sz="1400" dirty="0">
                <a:sym typeface="+mn-ea"/>
              </a:rPr>
              <a:t>时域特征</a:t>
            </a:r>
          </a:p>
          <a:p>
            <a:pPr marL="171450" indent="-171450" fontAlgn="auto">
              <a:lnSpc>
                <a:spcPct val="150000"/>
              </a:lnSpc>
              <a:buFont typeface="Arial" panose="020B0604020202020204" pitchFamily="34" charset="0"/>
              <a:buChar char="•"/>
            </a:pPr>
            <a:r>
              <a:rPr lang="zh-CN" altLang="en-US" sz="1400" dirty="0">
                <a:sym typeface="+mn-ea"/>
              </a:rPr>
              <a:t>频域特征</a:t>
            </a:r>
          </a:p>
          <a:p>
            <a:pPr marL="171450" indent="-171450" fontAlgn="auto">
              <a:lnSpc>
                <a:spcPct val="150000"/>
              </a:lnSpc>
              <a:buFont typeface="Arial" panose="020B0604020202020204" pitchFamily="34" charset="0"/>
              <a:buChar char="•"/>
            </a:pPr>
            <a:r>
              <a:rPr lang="zh-CN" altLang="en-US" sz="1400" dirty="0">
                <a:sym typeface="+mn-ea"/>
              </a:rPr>
              <a:t>时频域特征提取</a:t>
            </a:r>
            <a:endParaRPr lang="zh-CN" sz="14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27" name="矩形 26"/>
          <p:cNvSpPr/>
          <p:nvPr/>
        </p:nvSpPr>
        <p:spPr>
          <a:xfrm>
            <a:off x="5359559" y="2169928"/>
            <a:ext cx="1332000" cy="231775"/>
          </a:xfrm>
          <a:prstGeom prst="rect">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200" dirty="0">
                <a:solidFill>
                  <a:schemeClr val="bg1"/>
                </a:solidFill>
                <a:latin typeface="微软雅黑" panose="020B0503020204020204" charset="-122"/>
                <a:ea typeface="微软雅黑" panose="020B0503020204020204" charset="-122"/>
                <a:sym typeface="+mn-ea"/>
              </a:rPr>
              <a:t>轴系故障</a:t>
            </a:r>
            <a:endParaRPr lang="zh-CN" altLang="en-US" sz="1200" dirty="0">
              <a:solidFill>
                <a:schemeClr val="bg1"/>
              </a:solidFill>
              <a:latin typeface="微软雅黑" panose="020B0503020204020204" charset="-122"/>
              <a:ea typeface="微软雅黑" panose="020B0503020204020204" charset="-122"/>
              <a:sym typeface="+mn-ea"/>
            </a:endParaRPr>
          </a:p>
        </p:txBody>
      </p:sp>
      <p:sp>
        <p:nvSpPr>
          <p:cNvPr id="28" name="矩形 27"/>
          <p:cNvSpPr/>
          <p:nvPr/>
        </p:nvSpPr>
        <p:spPr>
          <a:xfrm>
            <a:off x="6726557" y="2169928"/>
            <a:ext cx="1331595" cy="231775"/>
          </a:xfrm>
          <a:prstGeom prst="rect">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200" dirty="0">
                <a:solidFill>
                  <a:schemeClr val="bg1"/>
                </a:solidFill>
                <a:latin typeface="微软雅黑" panose="020B0503020204020204" charset="-122"/>
                <a:ea typeface="微软雅黑" panose="020B0503020204020204" charset="-122"/>
                <a:sym typeface="+mn-ea"/>
              </a:rPr>
              <a:t>轴承故障</a:t>
            </a:r>
            <a:endParaRPr lang="zh-CN" altLang="en-US" sz="1200" dirty="0">
              <a:solidFill>
                <a:schemeClr val="bg1"/>
              </a:solidFill>
              <a:latin typeface="微软雅黑" panose="020B0503020204020204" charset="-122"/>
              <a:ea typeface="微软雅黑" panose="020B0503020204020204" charset="-122"/>
              <a:sym typeface="+mn-ea"/>
            </a:endParaRPr>
          </a:p>
        </p:txBody>
      </p:sp>
      <p:sp>
        <p:nvSpPr>
          <p:cNvPr id="29" name="矩形 28"/>
          <p:cNvSpPr/>
          <p:nvPr/>
        </p:nvSpPr>
        <p:spPr>
          <a:xfrm>
            <a:off x="8078971" y="2169928"/>
            <a:ext cx="1331595" cy="231775"/>
          </a:xfrm>
          <a:prstGeom prst="rect">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200" dirty="0">
                <a:solidFill>
                  <a:schemeClr val="bg1"/>
                </a:solidFill>
                <a:latin typeface="微软雅黑" panose="020B0503020204020204" charset="-122"/>
                <a:ea typeface="微软雅黑" panose="020B0503020204020204" charset="-122"/>
                <a:sym typeface="+mn-ea"/>
              </a:rPr>
              <a:t>传动故障</a:t>
            </a:r>
            <a:endParaRPr lang="zh-CN" altLang="en-US" sz="1200" dirty="0">
              <a:solidFill>
                <a:schemeClr val="bg1"/>
              </a:solidFill>
              <a:latin typeface="微软雅黑" panose="020B0503020204020204" charset="-122"/>
              <a:ea typeface="微软雅黑" panose="020B0503020204020204" charset="-122"/>
              <a:sym typeface="+mn-ea"/>
            </a:endParaRPr>
          </a:p>
        </p:txBody>
      </p:sp>
      <p:cxnSp>
        <p:nvCxnSpPr>
          <p:cNvPr id="30" name="直接连接符 31"/>
          <p:cNvCxnSpPr/>
          <p:nvPr/>
        </p:nvCxnSpPr>
        <p:spPr>
          <a:xfrm>
            <a:off x="3142023" y="2604268"/>
            <a:ext cx="0" cy="2747211"/>
          </a:xfrm>
          <a:prstGeom prst="line">
            <a:avLst/>
          </a:prstGeom>
          <a:ln>
            <a:solidFill>
              <a:srgbClr val="3264D6"/>
            </a:solidFill>
          </a:ln>
        </p:spPr>
        <p:style>
          <a:lnRef idx="1">
            <a:schemeClr val="accent1"/>
          </a:lnRef>
          <a:fillRef idx="0">
            <a:schemeClr val="accent1"/>
          </a:fillRef>
          <a:effectRef idx="0">
            <a:schemeClr val="accent1"/>
          </a:effectRef>
          <a:fontRef idx="minor">
            <a:schemeClr val="tx1"/>
          </a:fontRef>
        </p:style>
      </p:cxnSp>
      <p:pic>
        <p:nvPicPr>
          <p:cNvPr id="31" name="图片 30" descr="FPGA数字信号处理设计培训"/>
          <p:cNvPicPr>
            <a:picLocks noChangeAspect="1"/>
          </p:cNvPicPr>
          <p:nvPr/>
        </p:nvPicPr>
        <p:blipFill>
          <a:blip r:embed="rId10"/>
          <a:stretch>
            <a:fillRect/>
          </a:stretch>
        </p:blipFill>
        <p:spPr>
          <a:xfrm>
            <a:off x="1771267" y="4707634"/>
            <a:ext cx="432000" cy="392727"/>
          </a:xfrm>
          <a:prstGeom prst="rect">
            <a:avLst/>
          </a:prstGeom>
        </p:spPr>
      </p:pic>
      <p:sp>
        <p:nvSpPr>
          <p:cNvPr id="32" name="文本框 31"/>
          <p:cNvSpPr txBox="1"/>
          <p:nvPr/>
        </p:nvSpPr>
        <p:spPr>
          <a:xfrm>
            <a:off x="962399" y="1205724"/>
            <a:ext cx="10494010" cy="369332"/>
          </a:xfrm>
          <a:prstGeom prst="rect">
            <a:avLst/>
          </a:prstGeom>
          <a:solidFill>
            <a:srgbClr val="0B4A8D"/>
          </a:solidFill>
        </p:spPr>
        <p:txBody>
          <a:bodyPr wrap="square" rtlCol="0">
            <a:spAutoFit/>
          </a:bodyPr>
          <a:lstStyle/>
          <a:p>
            <a:pPr algn="ctr"/>
            <a:r>
              <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mn-ea"/>
              </a:rPr>
              <a:t>算法应用</a:t>
            </a:r>
          </a:p>
        </p:txBody>
      </p:sp>
      <p:pic>
        <p:nvPicPr>
          <p:cNvPr id="33" name="图片 32"/>
          <p:cNvPicPr>
            <a:picLocks noChangeAspect="1"/>
          </p:cNvPicPr>
          <p:nvPr/>
        </p:nvPicPr>
        <p:blipFill rotWithShape="1">
          <a:blip r:embed="rId11" cstate="print">
            <a:extLst>
              <a:ext uri="{28A0092B-C50C-407E-A947-70E740481C1C}">
                <a14:useLocalDpi xmlns:a14="http://schemas.microsoft.com/office/drawing/2010/main" val="0"/>
              </a:ext>
            </a:extLst>
          </a:blip>
          <a:srcRect l="36690" t="63826" r="30031" b="24910"/>
          <a:stretch>
            <a:fillRect/>
          </a:stretch>
        </p:blipFill>
        <p:spPr>
          <a:xfrm rot="10800000">
            <a:off x="-2" y="5930229"/>
            <a:ext cx="8626805" cy="936253"/>
          </a:xfrm>
          <a:prstGeom prst="rect">
            <a:avLst/>
          </a:prstGeom>
        </p:spPr>
      </p:pic>
      <p:pic>
        <p:nvPicPr>
          <p:cNvPr id="34" name="图片 33"/>
          <p:cNvPicPr>
            <a:picLocks noChangeAspect="1"/>
          </p:cNvPicPr>
          <p:nvPr/>
        </p:nvPicPr>
        <p:blipFill rotWithShape="1">
          <a:blip r:embed="rId11" cstate="print">
            <a:extLst>
              <a:ext uri="{28A0092B-C50C-407E-A947-70E740481C1C}">
                <a14:useLocalDpi xmlns:a14="http://schemas.microsoft.com/office/drawing/2010/main" val="0"/>
              </a:ext>
            </a:extLst>
          </a:blip>
          <a:srcRect l="36690" t="63826" r="30031" b="24910"/>
          <a:stretch>
            <a:fillRect/>
          </a:stretch>
        </p:blipFill>
        <p:spPr>
          <a:xfrm rot="10800000">
            <a:off x="-2" y="5950318"/>
            <a:ext cx="3142023" cy="916151"/>
          </a:xfrm>
          <a:prstGeom prst="rect">
            <a:avLst/>
          </a:prstGeom>
        </p:spPr>
      </p:pic>
      <p:pic>
        <p:nvPicPr>
          <p:cNvPr id="2" name="图片 1"/>
          <p:cNvPicPr>
            <a:picLocks noChangeAspect="1"/>
          </p:cNvPicPr>
          <p:nvPr/>
        </p:nvPicPr>
        <p:blipFill>
          <a:blip r:embed="rId12"/>
          <a:stretch>
            <a:fillRect/>
          </a:stretch>
        </p:blipFill>
        <p:spPr>
          <a:xfrm>
            <a:off x="9140818" y="5905393"/>
            <a:ext cx="3051182" cy="961076"/>
          </a:xfrm>
          <a:prstGeom prst="rect">
            <a:avLst/>
          </a:prstGeom>
        </p:spPr>
      </p:pic>
      <p:sp>
        <p:nvSpPr>
          <p:cNvPr id="35" name="文本框 34"/>
          <p:cNvSpPr txBox="1"/>
          <p:nvPr/>
        </p:nvSpPr>
        <p:spPr>
          <a:xfrm>
            <a:off x="962399" y="390604"/>
            <a:ext cx="6722576"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设备智能监测系统（</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9/14</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）能力中台 </a:t>
            </a:r>
          </a:p>
        </p:txBody>
      </p:sp>
      <p:pic>
        <p:nvPicPr>
          <p:cNvPr id="3" name="图片 2">
            <a:extLst>
              <a:ext uri="{FF2B5EF4-FFF2-40B4-BE49-F238E27FC236}">
                <a16:creationId xmlns:a16="http://schemas.microsoft.com/office/drawing/2014/main" id="{3B454AC9-805B-C76D-A62C-68AE9C34296D}"/>
              </a:ext>
            </a:extLst>
          </p:cNvPr>
          <p:cNvPicPr>
            <a:picLocks noChangeAspect="1"/>
          </p:cNvPicPr>
          <p:nvPr/>
        </p:nvPicPr>
        <p:blipFill>
          <a:blip r:embed="rId13"/>
          <a:stretch>
            <a:fillRect/>
          </a:stretch>
        </p:blipFill>
        <p:spPr>
          <a:xfrm>
            <a:off x="10945930" y="636"/>
            <a:ext cx="1180756" cy="93009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0" y="418905"/>
            <a:ext cx="962400" cy="466618"/>
          </a:xfrm>
          <a:prstGeom prst="rect">
            <a:avLst/>
          </a:prstGeom>
        </p:spPr>
      </p:pic>
      <p:pic>
        <p:nvPicPr>
          <p:cNvPr id="8" name="图片 7"/>
          <p:cNvPicPr>
            <a:picLocks noChangeAspect="1"/>
          </p:cNvPicPr>
          <p:nvPr/>
        </p:nvPicPr>
        <p:blipFill>
          <a:blip r:embed="rId3"/>
          <a:stretch>
            <a:fillRect/>
          </a:stretch>
        </p:blipFill>
        <p:spPr>
          <a:xfrm>
            <a:off x="1407603" y="4000527"/>
            <a:ext cx="4521249" cy="2578127"/>
          </a:xfrm>
          <a:prstGeom prst="rect">
            <a:avLst/>
          </a:prstGeom>
        </p:spPr>
      </p:pic>
      <p:pic>
        <p:nvPicPr>
          <p:cNvPr id="9" name="图片 8"/>
          <p:cNvPicPr>
            <a:picLocks noChangeAspect="1"/>
          </p:cNvPicPr>
          <p:nvPr/>
        </p:nvPicPr>
        <p:blipFill>
          <a:blip r:embed="rId4"/>
          <a:stretch>
            <a:fillRect/>
          </a:stretch>
        </p:blipFill>
        <p:spPr>
          <a:xfrm>
            <a:off x="6206328" y="3940615"/>
            <a:ext cx="4701151" cy="2638039"/>
          </a:xfrm>
          <a:prstGeom prst="rect">
            <a:avLst/>
          </a:prstGeom>
        </p:spPr>
      </p:pic>
      <p:sp>
        <p:nvSpPr>
          <p:cNvPr id="12" name="文本框 11"/>
          <p:cNvSpPr txBox="1"/>
          <p:nvPr/>
        </p:nvSpPr>
        <p:spPr>
          <a:xfrm>
            <a:off x="876917" y="1040680"/>
            <a:ext cx="8783174" cy="369332"/>
          </a:xfrm>
          <a:prstGeom prst="rect">
            <a:avLst/>
          </a:prstGeom>
          <a:noFill/>
        </p:spPr>
        <p:txBody>
          <a:bodyPr wrap="none" rtlCol="0">
            <a:spAutoFit/>
          </a:bodyPr>
          <a:lstStyle/>
          <a:p>
            <a:pPr marL="285750" indent="-285750">
              <a:buFont typeface="Wingdings" panose="05000000000000000000" pitchFamily="2" charset="2"/>
              <a:buChar char="n"/>
            </a:pPr>
            <a:r>
              <a:rPr kumimoji="1" lang="zh-CN" altLang="en-US" dirty="0">
                <a:latin typeface="微软雅黑" panose="020B0503020204020204" charset="-122"/>
                <a:ea typeface="微软雅黑" panose="020B0503020204020204" charset="-122"/>
                <a:cs typeface="微软雅黑" panose="020B0503020204020204" charset="-122"/>
              </a:rPr>
              <a:t>构筑基于工业互联网平台的“低成本、高效率、高质量”的</a:t>
            </a:r>
            <a:r>
              <a:rPr kumimoji="1" lang="zh-CN" altLang="en-US" b="1" dirty="0">
                <a:solidFill>
                  <a:srgbClr val="0B4A8D"/>
                </a:solidFill>
                <a:latin typeface="微软雅黑" panose="020B0503020204020204" charset="-122"/>
                <a:ea typeface="微软雅黑" panose="020B0503020204020204" charset="-122"/>
                <a:cs typeface="微软雅黑" panose="020B0503020204020204" charset="-122"/>
              </a:rPr>
              <a:t>设备精准运维数字平台</a:t>
            </a:r>
          </a:p>
        </p:txBody>
      </p:sp>
      <p:pic>
        <p:nvPicPr>
          <p:cNvPr id="3" name="图片 2"/>
          <p:cNvPicPr>
            <a:picLocks noChangeAspect="1"/>
          </p:cNvPicPr>
          <p:nvPr/>
        </p:nvPicPr>
        <p:blipFill>
          <a:blip r:embed="rId5"/>
          <a:stretch>
            <a:fillRect/>
          </a:stretch>
        </p:blipFill>
        <p:spPr>
          <a:xfrm>
            <a:off x="6251028" y="1472186"/>
            <a:ext cx="4458686" cy="2510864"/>
          </a:xfrm>
          <a:prstGeom prst="rect">
            <a:avLst/>
          </a:prstGeom>
        </p:spPr>
      </p:pic>
      <p:pic>
        <p:nvPicPr>
          <p:cNvPr id="13" name="图片 12"/>
          <p:cNvPicPr>
            <a:picLocks noChangeAspect="1"/>
          </p:cNvPicPr>
          <p:nvPr/>
        </p:nvPicPr>
        <p:blipFill>
          <a:blip r:embed="rId6"/>
          <a:stretch>
            <a:fillRect/>
          </a:stretch>
        </p:blipFill>
        <p:spPr>
          <a:xfrm>
            <a:off x="1476530" y="1480864"/>
            <a:ext cx="4346697" cy="2502186"/>
          </a:xfrm>
          <a:prstGeom prst="rect">
            <a:avLst/>
          </a:prstGeom>
        </p:spPr>
      </p:pic>
      <p:sp>
        <p:nvSpPr>
          <p:cNvPr id="15" name="文本框 14"/>
          <p:cNvSpPr txBox="1"/>
          <p:nvPr/>
        </p:nvSpPr>
        <p:spPr>
          <a:xfrm>
            <a:off x="2275487" y="1513237"/>
            <a:ext cx="3071675" cy="584775"/>
          </a:xfrm>
          <a:prstGeom prst="rect">
            <a:avLst/>
          </a:prstGeom>
          <a:noFill/>
        </p:spPr>
        <p:txBody>
          <a:bodyPr wrap="none" rtlCol="0">
            <a:spAutoFit/>
          </a:bodyPr>
          <a:lstStyle/>
          <a:p>
            <a:r>
              <a:rPr kumimoji="1" lang="zh-CN" altLang="en-US" sz="3200" b="1" dirty="0">
                <a:solidFill>
                  <a:schemeClr val="tx1">
                    <a:alpha val="36000"/>
                  </a:schemeClr>
                </a:solidFill>
                <a:latin typeface="微软雅黑" panose="020B0503020204020204" charset="-122"/>
                <a:ea typeface="微软雅黑" panose="020B0503020204020204" charset="-122"/>
                <a:cs typeface="微软雅黑" panose="020B0503020204020204" charset="-122"/>
              </a:rPr>
              <a:t>能看到 </a:t>
            </a:r>
            <a:r>
              <a:rPr kumimoji="1" lang="en-US" altLang="zh-CN" sz="3200" b="1" dirty="0">
                <a:solidFill>
                  <a:schemeClr val="tx1">
                    <a:alpha val="36000"/>
                  </a:schemeClr>
                </a:solidFill>
                <a:latin typeface="微软雅黑" panose="020B0503020204020204" charset="-122"/>
                <a:ea typeface="微软雅黑" panose="020B0503020204020204" charset="-122"/>
                <a:cs typeface="微软雅黑" panose="020B0503020204020204" charset="-122"/>
              </a:rPr>
              <a:t>·</a:t>
            </a:r>
            <a:r>
              <a:rPr kumimoji="1" lang="zh-CN" altLang="en-US" sz="3200" b="1" dirty="0">
                <a:solidFill>
                  <a:schemeClr val="tx1">
                    <a:alpha val="36000"/>
                  </a:schemeClr>
                </a:solidFill>
                <a:latin typeface="微软雅黑" panose="020B0503020204020204" charset="-122"/>
                <a:ea typeface="微软雅黑" panose="020B0503020204020204" charset="-122"/>
                <a:cs typeface="微软雅黑" panose="020B0503020204020204" charset="-122"/>
              </a:rPr>
              <a:t> 及时性</a:t>
            </a:r>
          </a:p>
        </p:txBody>
      </p:sp>
      <p:sp>
        <p:nvSpPr>
          <p:cNvPr id="16" name="文本框 15"/>
          <p:cNvSpPr txBox="1"/>
          <p:nvPr/>
        </p:nvSpPr>
        <p:spPr>
          <a:xfrm>
            <a:off x="7141842" y="1513236"/>
            <a:ext cx="3071675" cy="584775"/>
          </a:xfrm>
          <a:prstGeom prst="rect">
            <a:avLst/>
          </a:prstGeom>
          <a:noFill/>
        </p:spPr>
        <p:txBody>
          <a:bodyPr wrap="none" rtlCol="0">
            <a:spAutoFit/>
          </a:bodyPr>
          <a:lstStyle/>
          <a:p>
            <a:r>
              <a:rPr kumimoji="1" lang="zh-CN" altLang="en-US" sz="3200" b="1" dirty="0">
                <a:solidFill>
                  <a:schemeClr val="tx1">
                    <a:alpha val="36000"/>
                  </a:schemeClr>
                </a:solidFill>
                <a:latin typeface="微软雅黑" panose="020B0503020204020204" charset="-122"/>
                <a:ea typeface="微软雅黑" panose="020B0503020204020204" charset="-122"/>
                <a:cs typeface="微软雅黑" panose="020B0503020204020204" charset="-122"/>
              </a:rPr>
              <a:t>能看懂 </a:t>
            </a:r>
            <a:r>
              <a:rPr kumimoji="1" lang="en-US" altLang="zh-CN" sz="3200" b="1" dirty="0">
                <a:solidFill>
                  <a:schemeClr val="tx1">
                    <a:alpha val="36000"/>
                  </a:schemeClr>
                </a:solidFill>
                <a:latin typeface="微软雅黑" panose="020B0503020204020204" charset="-122"/>
                <a:ea typeface="微软雅黑" panose="020B0503020204020204" charset="-122"/>
                <a:cs typeface="微软雅黑" panose="020B0503020204020204" charset="-122"/>
              </a:rPr>
              <a:t>·</a:t>
            </a:r>
            <a:r>
              <a:rPr kumimoji="1" lang="zh-CN" altLang="en-US" sz="3200" b="1" dirty="0">
                <a:solidFill>
                  <a:schemeClr val="tx1">
                    <a:alpha val="36000"/>
                  </a:schemeClr>
                </a:solidFill>
                <a:latin typeface="微软雅黑" panose="020B0503020204020204" charset="-122"/>
                <a:ea typeface="微软雅黑" panose="020B0503020204020204" charset="-122"/>
                <a:cs typeface="微软雅黑" panose="020B0503020204020204" charset="-122"/>
              </a:rPr>
              <a:t> 指标化</a:t>
            </a:r>
          </a:p>
        </p:txBody>
      </p:sp>
      <p:sp>
        <p:nvSpPr>
          <p:cNvPr id="17" name="文本框 16"/>
          <p:cNvSpPr txBox="1"/>
          <p:nvPr/>
        </p:nvSpPr>
        <p:spPr>
          <a:xfrm>
            <a:off x="2070302" y="3999389"/>
            <a:ext cx="3482043" cy="584775"/>
          </a:xfrm>
          <a:prstGeom prst="rect">
            <a:avLst/>
          </a:prstGeom>
          <a:noFill/>
        </p:spPr>
        <p:txBody>
          <a:bodyPr wrap="none" rtlCol="0">
            <a:spAutoFit/>
          </a:bodyPr>
          <a:lstStyle/>
          <a:p>
            <a:r>
              <a:rPr kumimoji="1" lang="zh-CN" altLang="en-US" sz="3200" b="1" dirty="0">
                <a:solidFill>
                  <a:schemeClr val="tx1">
                    <a:alpha val="36000"/>
                  </a:schemeClr>
                </a:solidFill>
                <a:latin typeface="微软雅黑" panose="020B0503020204020204" charset="-122"/>
                <a:ea typeface="微软雅黑" panose="020B0503020204020204" charset="-122"/>
                <a:cs typeface="微软雅黑" panose="020B0503020204020204" charset="-122"/>
              </a:rPr>
              <a:t>能看透 </a:t>
            </a:r>
            <a:r>
              <a:rPr kumimoji="1" lang="en-US" altLang="zh-CN" sz="3200" b="1" dirty="0">
                <a:solidFill>
                  <a:schemeClr val="tx1">
                    <a:alpha val="36000"/>
                  </a:schemeClr>
                </a:solidFill>
                <a:latin typeface="微软雅黑" panose="020B0503020204020204" charset="-122"/>
                <a:ea typeface="微软雅黑" panose="020B0503020204020204" charset="-122"/>
                <a:cs typeface="微软雅黑" panose="020B0503020204020204" charset="-122"/>
              </a:rPr>
              <a:t>·</a:t>
            </a:r>
            <a:r>
              <a:rPr kumimoji="1" lang="zh-CN" altLang="en-US" sz="3200" b="1" dirty="0">
                <a:solidFill>
                  <a:schemeClr val="tx1">
                    <a:alpha val="36000"/>
                  </a:schemeClr>
                </a:solidFill>
                <a:latin typeface="微软雅黑" panose="020B0503020204020204" charset="-122"/>
                <a:ea typeface="微软雅黑" panose="020B0503020204020204" charset="-122"/>
                <a:cs typeface="微软雅黑" panose="020B0503020204020204" charset="-122"/>
              </a:rPr>
              <a:t> 维保策略</a:t>
            </a:r>
          </a:p>
        </p:txBody>
      </p:sp>
      <p:pic>
        <p:nvPicPr>
          <p:cNvPr id="2" name="图片 1"/>
          <p:cNvPicPr>
            <a:picLocks noChangeAspect="1"/>
          </p:cNvPicPr>
          <p:nvPr/>
        </p:nvPicPr>
        <p:blipFill>
          <a:blip r:embed="rId7"/>
          <a:stretch>
            <a:fillRect/>
          </a:stretch>
        </p:blipFill>
        <p:spPr>
          <a:xfrm>
            <a:off x="7541342" y="4274052"/>
            <a:ext cx="2204132" cy="411560"/>
          </a:xfrm>
          <a:prstGeom prst="rect">
            <a:avLst/>
          </a:prstGeom>
        </p:spPr>
      </p:pic>
      <p:sp>
        <p:nvSpPr>
          <p:cNvPr id="18" name="文本框 17"/>
          <p:cNvSpPr txBox="1"/>
          <p:nvPr/>
        </p:nvSpPr>
        <p:spPr>
          <a:xfrm>
            <a:off x="7015315" y="3979725"/>
            <a:ext cx="3482043" cy="584775"/>
          </a:xfrm>
          <a:prstGeom prst="rect">
            <a:avLst/>
          </a:prstGeom>
          <a:noFill/>
        </p:spPr>
        <p:txBody>
          <a:bodyPr wrap="none" rtlCol="0">
            <a:spAutoFit/>
          </a:bodyPr>
          <a:lstStyle/>
          <a:p>
            <a:r>
              <a:rPr kumimoji="1" lang="zh-CN" altLang="en-US" sz="3200" b="1" dirty="0">
                <a:solidFill>
                  <a:schemeClr val="tx1">
                    <a:alpha val="36000"/>
                  </a:schemeClr>
                </a:solidFill>
                <a:latin typeface="微软雅黑" panose="020B0503020204020204" charset="-122"/>
                <a:ea typeface="微软雅黑" panose="020B0503020204020204" charset="-122"/>
                <a:cs typeface="微软雅黑" panose="020B0503020204020204" charset="-122"/>
              </a:rPr>
              <a:t>能看好 </a:t>
            </a:r>
            <a:r>
              <a:rPr kumimoji="1" lang="en-US" altLang="zh-CN" sz="3200" b="1" dirty="0">
                <a:solidFill>
                  <a:schemeClr val="tx1">
                    <a:alpha val="36000"/>
                  </a:schemeClr>
                </a:solidFill>
                <a:latin typeface="微软雅黑" panose="020B0503020204020204" charset="-122"/>
                <a:ea typeface="微软雅黑" panose="020B0503020204020204" charset="-122"/>
                <a:cs typeface="微软雅黑" panose="020B0503020204020204" charset="-122"/>
              </a:rPr>
              <a:t>·</a:t>
            </a:r>
            <a:r>
              <a:rPr kumimoji="1" lang="zh-CN" altLang="en-US" sz="3200" b="1" dirty="0">
                <a:solidFill>
                  <a:schemeClr val="tx1">
                    <a:alpha val="36000"/>
                  </a:schemeClr>
                </a:solidFill>
                <a:latin typeface="微软雅黑" panose="020B0503020204020204" charset="-122"/>
                <a:ea typeface="微软雅黑" panose="020B0503020204020204" charset="-122"/>
                <a:cs typeface="微软雅黑" panose="020B0503020204020204" charset="-122"/>
              </a:rPr>
              <a:t> 价值输出</a:t>
            </a:r>
          </a:p>
        </p:txBody>
      </p:sp>
      <p:sp>
        <p:nvSpPr>
          <p:cNvPr id="20" name="文本框 19"/>
          <p:cNvSpPr txBox="1"/>
          <p:nvPr/>
        </p:nvSpPr>
        <p:spPr>
          <a:xfrm>
            <a:off x="962399" y="390604"/>
            <a:ext cx="6722576"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设备智能监测系统（</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10/14</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）应用 </a:t>
            </a:r>
          </a:p>
        </p:txBody>
      </p:sp>
      <p:pic>
        <p:nvPicPr>
          <p:cNvPr id="4" name="图片 3">
            <a:extLst>
              <a:ext uri="{FF2B5EF4-FFF2-40B4-BE49-F238E27FC236}">
                <a16:creationId xmlns:a16="http://schemas.microsoft.com/office/drawing/2014/main" id="{7E8CC846-24C9-0D46-5CBB-C2FC2876D820}"/>
              </a:ext>
            </a:extLst>
          </p:cNvPr>
          <p:cNvPicPr>
            <a:picLocks noChangeAspect="1"/>
          </p:cNvPicPr>
          <p:nvPr/>
        </p:nvPicPr>
        <p:blipFill>
          <a:blip r:embed="rId8"/>
          <a:stretch>
            <a:fillRect/>
          </a:stretch>
        </p:blipFill>
        <p:spPr>
          <a:xfrm>
            <a:off x="10945930" y="636"/>
            <a:ext cx="1180756" cy="93009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stretch>
            <a:fillRect/>
          </a:stretch>
        </p:blipFill>
        <p:spPr>
          <a:xfrm>
            <a:off x="0" y="418905"/>
            <a:ext cx="962400" cy="466618"/>
          </a:xfrm>
          <a:prstGeom prst="rect">
            <a:avLst/>
          </a:prstGeom>
        </p:spPr>
      </p:pic>
      <p:sp>
        <p:nvSpPr>
          <p:cNvPr id="7" name="圆角矩形 6"/>
          <p:cNvSpPr/>
          <p:nvPr/>
        </p:nvSpPr>
        <p:spPr>
          <a:xfrm>
            <a:off x="7601127" y="1818912"/>
            <a:ext cx="4104005" cy="223202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607365" y="1585663"/>
            <a:ext cx="1555750" cy="707886"/>
          </a:xfrm>
          <a:prstGeom prst="rect">
            <a:avLst/>
          </a:prstGeom>
          <a:noFill/>
        </p:spPr>
        <p:txBody>
          <a:bodyPr wrap="square" rtlCol="0">
            <a:spAutoFit/>
          </a:bodyPr>
          <a:lstStyle/>
          <a:p>
            <a:pPr algn="ctr"/>
            <a:r>
              <a:rPr lang="zh-CN" altLang="en-US" sz="1400" b="1" dirty="0">
                <a:solidFill>
                  <a:srgbClr val="0B4A8D"/>
                </a:solidFill>
                <a:latin typeface="微软雅黑" panose="020B0503020204020204" charset="-122"/>
                <a:ea typeface="微软雅黑" panose="020B0503020204020204" charset="-122"/>
                <a:cs typeface="微软雅黑" panose="020B0503020204020204" charset="-122"/>
              </a:rPr>
              <a:t>综合战情分析</a:t>
            </a:r>
            <a:endParaRPr lang="en-US" altLang="zh-CN" sz="1400" b="1" dirty="0">
              <a:solidFill>
                <a:srgbClr val="0B4A8D"/>
              </a:solidFill>
              <a:latin typeface="微软雅黑" panose="020B0503020204020204" charset="-122"/>
              <a:ea typeface="微软雅黑" panose="020B0503020204020204" charset="-122"/>
              <a:cs typeface="微软雅黑" panose="020B0503020204020204" charset="-122"/>
            </a:endParaRPr>
          </a:p>
          <a:p>
            <a:pPr algn="ctr"/>
            <a:r>
              <a:rPr lang="zh-CN" altLang="en-US" sz="1400" b="1" dirty="0">
                <a:solidFill>
                  <a:srgbClr val="0B4A8D"/>
                </a:solidFill>
                <a:latin typeface="微软雅黑" panose="020B0503020204020204" charset="-122"/>
                <a:ea typeface="微软雅黑" panose="020B0503020204020204" charset="-122"/>
                <a:cs typeface="微软雅黑" panose="020B0503020204020204" charset="-122"/>
              </a:rPr>
              <a:t>助力智慧决策</a:t>
            </a:r>
          </a:p>
          <a:p>
            <a:pPr algn="ctr"/>
            <a:r>
              <a:rPr lang="zh-CN" altLang="en-US" sz="1200" dirty="0">
                <a:solidFill>
                  <a:srgbClr val="3264D6"/>
                </a:solidFill>
                <a:latin typeface="微软雅黑" panose="020B0503020204020204" charset="-122"/>
                <a:ea typeface="微软雅黑" panose="020B0503020204020204" charset="-122"/>
                <a:cs typeface="微软雅黑" panose="020B0503020204020204" charset="-122"/>
              </a:rPr>
              <a:t>（大屏端）</a:t>
            </a:r>
          </a:p>
        </p:txBody>
      </p:sp>
      <p:sp>
        <p:nvSpPr>
          <p:cNvPr id="9" name="文本框 8"/>
          <p:cNvSpPr txBox="1"/>
          <p:nvPr/>
        </p:nvSpPr>
        <p:spPr>
          <a:xfrm>
            <a:off x="2916089" y="1585663"/>
            <a:ext cx="1539875" cy="707886"/>
          </a:xfrm>
          <a:prstGeom prst="rect">
            <a:avLst/>
          </a:prstGeom>
          <a:noFill/>
        </p:spPr>
        <p:txBody>
          <a:bodyPr wrap="square" rtlCol="0">
            <a:spAutoFit/>
          </a:bodyPr>
          <a:lstStyle/>
          <a:p>
            <a:pPr algn="ctr"/>
            <a:r>
              <a:rPr lang="zh-CN" altLang="en-US" sz="1400" b="1" dirty="0">
                <a:solidFill>
                  <a:srgbClr val="0B4A8D"/>
                </a:solidFill>
                <a:latin typeface="微软雅黑" panose="020B0503020204020204" charset="-122"/>
                <a:ea typeface="微软雅黑" panose="020B0503020204020204" charset="-122"/>
              </a:rPr>
              <a:t>设备全生命周期健康管理</a:t>
            </a:r>
          </a:p>
          <a:p>
            <a:pPr algn="ctr"/>
            <a:r>
              <a:rPr lang="zh-CN" altLang="en-US" sz="1200" dirty="0">
                <a:solidFill>
                  <a:srgbClr val="3264D6"/>
                </a:solidFill>
                <a:latin typeface="微软雅黑" panose="020B0503020204020204" charset="-122"/>
                <a:ea typeface="微软雅黑" panose="020B0503020204020204" charset="-122"/>
              </a:rPr>
              <a:t>（电脑端）</a:t>
            </a:r>
          </a:p>
        </p:txBody>
      </p:sp>
      <p:sp>
        <p:nvSpPr>
          <p:cNvPr id="10" name="文本框 9"/>
          <p:cNvSpPr txBox="1"/>
          <p:nvPr/>
        </p:nvSpPr>
        <p:spPr>
          <a:xfrm>
            <a:off x="5314022" y="1585663"/>
            <a:ext cx="1631950" cy="707886"/>
          </a:xfrm>
          <a:prstGeom prst="rect">
            <a:avLst/>
          </a:prstGeom>
          <a:noFill/>
        </p:spPr>
        <p:txBody>
          <a:bodyPr wrap="square" rtlCol="0">
            <a:spAutoFit/>
          </a:bodyPr>
          <a:lstStyle/>
          <a:p>
            <a:pPr algn="ctr"/>
            <a:r>
              <a:rPr lang="zh-CN" altLang="en-US" sz="1400" b="1" dirty="0">
                <a:solidFill>
                  <a:srgbClr val="0B4A8D"/>
                </a:solidFill>
                <a:latin typeface="微软雅黑" panose="020B0503020204020204" charset="-122"/>
                <a:ea typeface="微软雅黑" panose="020B0503020204020204" charset="-122"/>
                <a:cs typeface="微软雅黑" panose="020B0503020204020204" charset="-122"/>
              </a:rPr>
              <a:t>移动快捷访问 </a:t>
            </a:r>
            <a:endParaRPr lang="en-US" altLang="zh-CN" sz="1400" b="1" dirty="0">
              <a:solidFill>
                <a:srgbClr val="0B4A8D"/>
              </a:solidFill>
              <a:latin typeface="微软雅黑" panose="020B0503020204020204" charset="-122"/>
              <a:ea typeface="微软雅黑" panose="020B0503020204020204" charset="-122"/>
              <a:cs typeface="微软雅黑" panose="020B0503020204020204" charset="-122"/>
            </a:endParaRPr>
          </a:p>
          <a:p>
            <a:pPr algn="ctr"/>
            <a:r>
              <a:rPr lang="zh-CN" altLang="en-US" sz="1400" b="1" dirty="0">
                <a:solidFill>
                  <a:srgbClr val="0B4A8D"/>
                </a:solidFill>
                <a:latin typeface="微软雅黑" panose="020B0503020204020204" charset="-122"/>
                <a:ea typeface="微软雅黑" panose="020B0503020204020204" charset="-122"/>
                <a:cs typeface="微软雅黑" panose="020B0503020204020204" charset="-122"/>
              </a:rPr>
              <a:t>问题及时处理</a:t>
            </a:r>
          </a:p>
          <a:p>
            <a:pPr algn="ctr"/>
            <a:r>
              <a:rPr lang="zh-CN" altLang="en-US" sz="1200" dirty="0">
                <a:solidFill>
                  <a:srgbClr val="3264D6"/>
                </a:solidFill>
                <a:latin typeface="微软雅黑" panose="020B0503020204020204" charset="-122"/>
                <a:ea typeface="微软雅黑" panose="020B0503020204020204" charset="-122"/>
                <a:cs typeface="微软雅黑" panose="020B0503020204020204" charset="-122"/>
              </a:rPr>
              <a:t>（移动端）</a:t>
            </a:r>
          </a:p>
        </p:txBody>
      </p:sp>
      <p:sp>
        <p:nvSpPr>
          <p:cNvPr id="11" name="文本框 10"/>
          <p:cNvSpPr txBox="1"/>
          <p:nvPr/>
        </p:nvSpPr>
        <p:spPr>
          <a:xfrm>
            <a:off x="607365" y="4331259"/>
            <a:ext cx="1555750" cy="306705"/>
          </a:xfrm>
          <a:prstGeom prst="rect">
            <a:avLst/>
          </a:prstGeom>
          <a:noFill/>
        </p:spPr>
        <p:txBody>
          <a:bodyPr wrap="square" rtlCol="0">
            <a:spAutoFit/>
          </a:bodyPr>
          <a:lstStyle/>
          <a:p>
            <a:pPr algn="ctr"/>
            <a:r>
              <a:rPr lang="zh-CN" altLang="en-US" sz="1400" dirty="0">
                <a:solidFill>
                  <a:srgbClr val="3264D6"/>
                </a:solidFill>
                <a:latin typeface="微软雅黑" panose="020B0503020204020204" charset="-122"/>
                <a:ea typeface="微软雅黑" panose="020B0503020204020204" charset="-122"/>
              </a:rPr>
              <a:t>集团领导决策</a:t>
            </a:r>
          </a:p>
        </p:txBody>
      </p:sp>
      <p:sp>
        <p:nvSpPr>
          <p:cNvPr id="12" name="文本框 11"/>
          <p:cNvSpPr txBox="1"/>
          <p:nvPr/>
        </p:nvSpPr>
        <p:spPr>
          <a:xfrm>
            <a:off x="2908151" y="4331259"/>
            <a:ext cx="1555750" cy="306705"/>
          </a:xfrm>
          <a:prstGeom prst="rect">
            <a:avLst/>
          </a:prstGeom>
          <a:noFill/>
        </p:spPr>
        <p:txBody>
          <a:bodyPr wrap="square" rtlCol="0">
            <a:spAutoFit/>
          </a:bodyPr>
          <a:lstStyle/>
          <a:p>
            <a:pPr algn="ctr"/>
            <a:r>
              <a:rPr lang="zh-CN" altLang="en-US" sz="1400" dirty="0">
                <a:solidFill>
                  <a:srgbClr val="3264D6"/>
                </a:solidFill>
                <a:latin typeface="微软雅黑" panose="020B0503020204020204" charset="-122"/>
                <a:ea typeface="微软雅黑" panose="020B0503020204020204" charset="-122"/>
              </a:rPr>
              <a:t>管理员设备管理</a:t>
            </a:r>
          </a:p>
        </p:txBody>
      </p:sp>
      <p:sp>
        <p:nvSpPr>
          <p:cNvPr id="13" name="文本框 12"/>
          <p:cNvSpPr txBox="1"/>
          <p:nvPr/>
        </p:nvSpPr>
        <p:spPr>
          <a:xfrm>
            <a:off x="5352122" y="4331259"/>
            <a:ext cx="1555750" cy="306705"/>
          </a:xfrm>
          <a:prstGeom prst="rect">
            <a:avLst/>
          </a:prstGeom>
          <a:noFill/>
        </p:spPr>
        <p:txBody>
          <a:bodyPr wrap="square" rtlCol="0">
            <a:spAutoFit/>
          </a:bodyPr>
          <a:lstStyle/>
          <a:p>
            <a:pPr algn="ctr"/>
            <a:r>
              <a:rPr lang="zh-CN" altLang="en-US" sz="1400" dirty="0">
                <a:solidFill>
                  <a:srgbClr val="3264D6"/>
                </a:solidFill>
                <a:latin typeface="微软雅黑" panose="020B0503020204020204" charset="-122"/>
                <a:ea typeface="微软雅黑" panose="020B0503020204020204" charset="-122"/>
              </a:rPr>
              <a:t>巡检员现场巡检</a:t>
            </a:r>
          </a:p>
        </p:txBody>
      </p:sp>
      <p:grpSp>
        <p:nvGrpSpPr>
          <p:cNvPr id="3" name="组 2"/>
          <p:cNvGrpSpPr/>
          <p:nvPr/>
        </p:nvGrpSpPr>
        <p:grpSpPr>
          <a:xfrm>
            <a:off x="5198249" y="2423398"/>
            <a:ext cx="1863497" cy="1678676"/>
            <a:chOff x="5420328" y="2965265"/>
            <a:chExt cx="1863497" cy="1678676"/>
          </a:xfrm>
        </p:grpSpPr>
        <p:grpSp>
          <p:nvGrpSpPr>
            <p:cNvPr id="15" name="组合 48"/>
            <p:cNvGrpSpPr>
              <a:grpSpLocks noChangeAspect="1"/>
            </p:cNvGrpSpPr>
            <p:nvPr/>
          </p:nvGrpSpPr>
          <p:grpSpPr>
            <a:xfrm>
              <a:off x="5420328" y="2965265"/>
              <a:ext cx="817303" cy="1678676"/>
              <a:chOff x="10080" y="3255"/>
              <a:chExt cx="3271" cy="5801"/>
            </a:xfrm>
          </p:grpSpPr>
          <p:pic>
            <p:nvPicPr>
              <p:cNvPr id="16" name="图片 15"/>
              <p:cNvPicPr>
                <a:picLocks noChangeAspect="1"/>
              </p:cNvPicPr>
              <p:nvPr/>
            </p:nvPicPr>
            <p:blipFill>
              <a:blip r:embed="rId5">
                <a:clrChange>
                  <a:clrFrom>
                    <a:srgbClr val="FFFFFF">
                      <a:alpha val="100000"/>
                    </a:srgbClr>
                  </a:clrFrom>
                  <a:clrTo>
                    <a:srgbClr val="FFFFFF">
                      <a:alpha val="100000"/>
                      <a:alpha val="0"/>
                    </a:srgbClr>
                  </a:clrTo>
                </a:clrChange>
              </a:blip>
              <a:srcRect l="21811" t="4439" r="22548" b="4143"/>
              <a:stretch>
                <a:fillRect/>
              </a:stretch>
            </p:blipFill>
            <p:spPr>
              <a:xfrm>
                <a:off x="10080" y="3255"/>
                <a:ext cx="3271" cy="5801"/>
              </a:xfrm>
              <a:prstGeom prst="roundRect">
                <a:avLst/>
              </a:prstGeom>
            </p:spPr>
          </p:pic>
          <p:pic>
            <p:nvPicPr>
              <p:cNvPr id="17" name="图片 16"/>
              <p:cNvPicPr/>
              <p:nvPr/>
            </p:nvPicPr>
            <p:blipFill>
              <a:blip r:embed="rId6"/>
              <a:stretch>
                <a:fillRect/>
              </a:stretch>
            </p:blipFill>
            <p:spPr>
              <a:xfrm>
                <a:off x="10267" y="3677"/>
                <a:ext cx="2897" cy="5204"/>
              </a:xfrm>
              <a:prstGeom prst="roundRect">
                <a:avLst>
                  <a:gd name="adj" fmla="val 9768"/>
                </a:avLst>
              </a:prstGeom>
            </p:spPr>
          </p:pic>
        </p:grpSp>
        <p:grpSp>
          <p:nvGrpSpPr>
            <p:cNvPr id="18" name="组合 47"/>
            <p:cNvGrpSpPr>
              <a:grpSpLocks noChangeAspect="1"/>
            </p:cNvGrpSpPr>
            <p:nvPr/>
          </p:nvGrpSpPr>
          <p:grpSpPr>
            <a:xfrm>
              <a:off x="6466522" y="2965766"/>
              <a:ext cx="817303" cy="1677675"/>
              <a:chOff x="14363" y="3258"/>
              <a:chExt cx="3271" cy="5798"/>
            </a:xfrm>
          </p:grpSpPr>
          <p:pic>
            <p:nvPicPr>
              <p:cNvPr id="19" name="图片 18"/>
              <p:cNvPicPr>
                <a:picLocks noChangeAspect="1"/>
              </p:cNvPicPr>
              <p:nvPr/>
            </p:nvPicPr>
            <p:blipFill>
              <a:blip r:embed="rId5">
                <a:clrChange>
                  <a:clrFrom>
                    <a:srgbClr val="FFFFFF">
                      <a:alpha val="100000"/>
                    </a:srgbClr>
                  </a:clrFrom>
                  <a:clrTo>
                    <a:srgbClr val="FFFFFF">
                      <a:alpha val="100000"/>
                      <a:alpha val="0"/>
                    </a:srgbClr>
                  </a:clrTo>
                </a:clrChange>
              </a:blip>
              <a:srcRect l="21811" t="4439" r="22548" b="4143"/>
              <a:stretch>
                <a:fillRect/>
              </a:stretch>
            </p:blipFill>
            <p:spPr>
              <a:xfrm>
                <a:off x="14363" y="3258"/>
                <a:ext cx="3271" cy="5798"/>
              </a:xfrm>
              <a:prstGeom prst="roundRect">
                <a:avLst/>
              </a:prstGeom>
            </p:spPr>
          </p:pic>
          <p:pic>
            <p:nvPicPr>
              <p:cNvPr id="20" name="图片 19"/>
              <p:cNvPicPr/>
              <p:nvPr/>
            </p:nvPicPr>
            <p:blipFill>
              <a:blip r:embed="rId7"/>
              <a:stretch>
                <a:fillRect/>
              </a:stretch>
            </p:blipFill>
            <p:spPr>
              <a:xfrm>
                <a:off x="14549" y="3680"/>
                <a:ext cx="2897" cy="5201"/>
              </a:xfrm>
              <a:prstGeom prst="roundRect">
                <a:avLst>
                  <a:gd name="adj" fmla="val 9078"/>
                </a:avLst>
              </a:prstGeom>
            </p:spPr>
          </p:pic>
          <p:sp>
            <p:nvSpPr>
              <p:cNvPr id="21" name="矩形 20"/>
              <p:cNvSpPr/>
              <p:nvPr/>
            </p:nvSpPr>
            <p:spPr>
              <a:xfrm>
                <a:off x="14690" y="6655"/>
                <a:ext cx="349" cy="170"/>
              </a:xfrm>
              <a:prstGeom prst="rect">
                <a:avLst/>
              </a:prstGeom>
              <a:pattFill prst="solidDmnd">
                <a:fgClr>
                  <a:srgbClr val="5B9BD5"/>
                </a:fgClr>
                <a:bgClr>
                  <a:srgbClr val="FFFFF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00">
                  <a:solidFill>
                    <a:schemeClr val="tx1"/>
                  </a:solidFill>
                </a:endParaRPr>
              </a:p>
            </p:txBody>
          </p:sp>
        </p:grpSp>
      </p:grpSp>
      <p:pic>
        <p:nvPicPr>
          <p:cNvPr id="22" name="图片 21"/>
          <p:cNvPicPr/>
          <p:nvPr>
            <p:custDataLst>
              <p:tags r:id="rId1"/>
            </p:custDataLst>
          </p:nvPr>
        </p:nvPicPr>
        <p:blipFill>
          <a:blip r:embed="rId8"/>
          <a:stretch>
            <a:fillRect/>
          </a:stretch>
        </p:blipFill>
        <p:spPr>
          <a:xfrm>
            <a:off x="447551" y="2498608"/>
            <a:ext cx="1875378" cy="1421728"/>
          </a:xfrm>
          <a:prstGeom prst="rect">
            <a:avLst/>
          </a:prstGeom>
          <a:noFill/>
          <a:ln w="9525">
            <a:noFill/>
          </a:ln>
        </p:spPr>
      </p:pic>
      <p:grpSp>
        <p:nvGrpSpPr>
          <p:cNvPr id="2" name="组 1"/>
          <p:cNvGrpSpPr/>
          <p:nvPr/>
        </p:nvGrpSpPr>
        <p:grpSpPr>
          <a:xfrm>
            <a:off x="2735593" y="2479743"/>
            <a:ext cx="1900866" cy="1560222"/>
            <a:chOff x="3113370" y="3021610"/>
            <a:chExt cx="1900866" cy="1560222"/>
          </a:xfrm>
        </p:grpSpPr>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370" y="3021610"/>
              <a:ext cx="1900866" cy="1560222"/>
            </a:xfrm>
            <a:prstGeom prst="rect">
              <a:avLst/>
            </a:prstGeom>
          </p:spPr>
        </p:pic>
        <p:pic>
          <p:nvPicPr>
            <p:cNvPr id="23" name="图片 22"/>
            <p:cNvPicPr>
              <a:picLocks noChangeAspect="1"/>
            </p:cNvPicPr>
            <p:nvPr>
              <p:custDataLst>
                <p:tags r:id="rId2"/>
              </p:custDataLst>
            </p:nvPr>
          </p:nvPicPr>
          <p:blipFill>
            <a:blip r:embed="rId10"/>
            <a:stretch>
              <a:fillRect/>
            </a:stretch>
          </p:blipFill>
          <p:spPr>
            <a:xfrm>
              <a:off x="3216750" y="3110685"/>
              <a:ext cx="1723257" cy="1040148"/>
            </a:xfrm>
            <a:prstGeom prst="rect">
              <a:avLst/>
            </a:prstGeom>
            <a:ln>
              <a:noFill/>
            </a:ln>
          </p:spPr>
        </p:pic>
      </p:grpSp>
      <p:cxnSp>
        <p:nvCxnSpPr>
          <p:cNvPr id="24" name="直接连接符 16"/>
          <p:cNvCxnSpPr/>
          <p:nvPr/>
        </p:nvCxnSpPr>
        <p:spPr>
          <a:xfrm>
            <a:off x="2544181" y="1763463"/>
            <a:ext cx="0" cy="2070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17"/>
          <p:cNvCxnSpPr/>
          <p:nvPr/>
        </p:nvCxnSpPr>
        <p:spPr>
          <a:xfrm>
            <a:off x="4913101" y="1763463"/>
            <a:ext cx="0" cy="2070735"/>
          </a:xfrm>
          <a:prstGeom prst="line">
            <a:avLst/>
          </a:prstGeom>
        </p:spPr>
        <p:style>
          <a:lnRef idx="1">
            <a:schemeClr val="accent1"/>
          </a:lnRef>
          <a:fillRef idx="0">
            <a:schemeClr val="accent1"/>
          </a:fillRef>
          <a:effectRef idx="0">
            <a:schemeClr val="accent1"/>
          </a:effectRef>
          <a:fontRef idx="minor">
            <a:schemeClr val="tx1"/>
          </a:fontRef>
        </p:style>
      </p:cxnSp>
      <p:sp>
        <p:nvSpPr>
          <p:cNvPr id="26" name="文本框 9"/>
          <p:cNvSpPr txBox="1"/>
          <p:nvPr/>
        </p:nvSpPr>
        <p:spPr>
          <a:xfrm>
            <a:off x="7911528" y="3571263"/>
            <a:ext cx="1433830" cy="360045"/>
          </a:xfrm>
          <a:prstGeom prst="rect">
            <a:avLst/>
          </a:prstGeom>
          <a:ln w="12700">
            <a:miter lim="400000"/>
          </a:ln>
        </p:spPr>
        <p:txBody>
          <a:bodyPr wrap="square" lIns="60956" tIns="60956" rIns="60956" bIns="60956">
            <a:spAutoFit/>
          </a:bodyPr>
          <a:lstStyle>
            <a:lvl1pPr>
              <a:lnSpc>
                <a:spcPct val="130000"/>
              </a:lnSpc>
              <a:defRPr sz="1700" b="1">
                <a:solidFill>
                  <a:srgbClr val="0D56B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ctr" defTabSz="914400" rtl="0" eaLnBrk="1" fontAlgn="auto" latinLnBrk="0" hangingPunct="0">
              <a:lnSpc>
                <a:spcPct val="130000"/>
              </a:lnSpc>
              <a:spcBef>
                <a:spcPts val="0"/>
              </a:spcBef>
              <a:spcAft>
                <a:spcPts val="0"/>
              </a:spcAft>
              <a:buClrTx/>
              <a:buSzTx/>
              <a:buFontTx/>
              <a:buNone/>
              <a:defRPr/>
            </a:pPr>
            <a:r>
              <a:rPr kumimoji="0" lang="en-US" sz="1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sym typeface="微软雅黑" panose="020B0503020204020204" charset="-122"/>
              </a:rPr>
              <a:t>APP</a:t>
            </a:r>
            <a:r>
              <a:rPr kumimoji="0" lang="zh-CN" altLang="en-US" sz="1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sym typeface="微软雅黑" panose="020B0503020204020204" charset="-122"/>
              </a:rPr>
              <a:t>首页</a:t>
            </a:r>
            <a:endParaRPr kumimoji="0" sz="1200" b="1" i="0" u="none" strike="noStrike" kern="0" cap="none" spc="0" normalizeH="0" baseline="0" noProof="0" dirty="0" err="1">
              <a:ln>
                <a:noFill/>
              </a:ln>
              <a:solidFill>
                <a:schemeClr val="tx1"/>
              </a:solidFill>
              <a:effectLst/>
              <a:uLnTx/>
              <a:uFillTx/>
              <a:latin typeface="微软雅黑" panose="020B0503020204020204" charset="-122"/>
              <a:ea typeface="微软雅黑" panose="020B0503020204020204" charset="-122"/>
              <a:sym typeface="微软雅黑" panose="020B0503020204020204" charset="-122"/>
            </a:endParaRPr>
          </a:p>
        </p:txBody>
      </p:sp>
      <p:sp>
        <p:nvSpPr>
          <p:cNvPr id="27" name="文本框 9"/>
          <p:cNvSpPr txBox="1"/>
          <p:nvPr/>
        </p:nvSpPr>
        <p:spPr>
          <a:xfrm>
            <a:off x="9010546" y="3572533"/>
            <a:ext cx="1433830" cy="360045"/>
          </a:xfrm>
          <a:prstGeom prst="rect">
            <a:avLst/>
          </a:prstGeom>
          <a:ln w="12700">
            <a:miter lim="400000"/>
          </a:ln>
        </p:spPr>
        <p:txBody>
          <a:bodyPr wrap="square" lIns="60956" tIns="60956" rIns="60956" bIns="60956">
            <a:spAutoFit/>
          </a:bodyPr>
          <a:lstStyle>
            <a:lvl1pPr>
              <a:lnSpc>
                <a:spcPct val="130000"/>
              </a:lnSpc>
              <a:defRPr sz="1700" b="1">
                <a:solidFill>
                  <a:srgbClr val="0D56B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ctr" defTabSz="914400" rtl="0" eaLnBrk="1" fontAlgn="auto" latinLnBrk="0" hangingPunct="0">
              <a:lnSpc>
                <a:spcPct val="130000"/>
              </a:lnSpc>
              <a:spcBef>
                <a:spcPts val="0"/>
              </a:spcBef>
              <a:spcAft>
                <a:spcPts val="0"/>
              </a:spcAft>
              <a:buClrTx/>
              <a:buSzTx/>
              <a:buFontTx/>
              <a:buNone/>
              <a:defRPr/>
            </a:pPr>
            <a:r>
              <a:rPr kumimoji="0" lang="zh-CN" altLang="en-US" sz="1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sym typeface="微软雅黑" panose="020B0503020204020204" charset="-122"/>
              </a:rPr>
              <a:t>设备运行状态</a:t>
            </a:r>
          </a:p>
        </p:txBody>
      </p:sp>
      <p:sp>
        <p:nvSpPr>
          <p:cNvPr id="28" name="文本框 9"/>
          <p:cNvSpPr txBox="1"/>
          <p:nvPr/>
        </p:nvSpPr>
        <p:spPr>
          <a:xfrm>
            <a:off x="9976334" y="3561103"/>
            <a:ext cx="1433830" cy="360045"/>
          </a:xfrm>
          <a:prstGeom prst="rect">
            <a:avLst/>
          </a:prstGeom>
          <a:ln w="12700">
            <a:miter lim="400000"/>
          </a:ln>
        </p:spPr>
        <p:txBody>
          <a:bodyPr wrap="square" lIns="60956" tIns="60956" rIns="60956" bIns="60956">
            <a:spAutoFit/>
          </a:bodyPr>
          <a:lstStyle>
            <a:lvl1pPr>
              <a:lnSpc>
                <a:spcPct val="130000"/>
              </a:lnSpc>
              <a:defRPr sz="1700" b="1">
                <a:solidFill>
                  <a:srgbClr val="0D56B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ctr" defTabSz="914400" rtl="0" eaLnBrk="1" fontAlgn="auto" latinLnBrk="0" hangingPunct="0">
              <a:lnSpc>
                <a:spcPct val="130000"/>
              </a:lnSpc>
              <a:spcBef>
                <a:spcPts val="0"/>
              </a:spcBef>
              <a:spcAft>
                <a:spcPts val="0"/>
              </a:spcAft>
              <a:buClrTx/>
              <a:buSzTx/>
              <a:buFontTx/>
              <a:buNone/>
              <a:defRPr/>
            </a:pPr>
            <a:r>
              <a:rPr kumimoji="0" lang="zh-CN" altLang="en-US" sz="1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sym typeface="微软雅黑" panose="020B0503020204020204" charset="-122"/>
              </a:rPr>
              <a:t>报警详情</a:t>
            </a:r>
            <a:endParaRPr kumimoji="0" sz="1200" b="1" i="0" u="none" strike="noStrike" kern="0" cap="none" spc="0" normalizeH="0" baseline="0" noProof="0" dirty="0" err="1">
              <a:ln>
                <a:noFill/>
              </a:ln>
              <a:solidFill>
                <a:schemeClr val="tx1"/>
              </a:solidFill>
              <a:effectLst/>
              <a:uLnTx/>
              <a:uFillTx/>
              <a:latin typeface="微软雅黑" panose="020B0503020204020204" charset="-122"/>
              <a:ea typeface="微软雅黑" panose="020B0503020204020204" charset="-122"/>
              <a:sym typeface="微软雅黑" panose="020B0503020204020204" charset="-122"/>
            </a:endParaRPr>
          </a:p>
        </p:txBody>
      </p:sp>
      <p:grpSp>
        <p:nvGrpSpPr>
          <p:cNvPr id="29" name="组合 25"/>
          <p:cNvGrpSpPr/>
          <p:nvPr/>
        </p:nvGrpSpPr>
        <p:grpSpPr>
          <a:xfrm>
            <a:off x="8265337" y="2415177"/>
            <a:ext cx="765175" cy="1146175"/>
            <a:chOff x="1890" y="2225"/>
            <a:chExt cx="3514" cy="6350"/>
          </a:xfrm>
        </p:grpSpPr>
        <p:pic>
          <p:nvPicPr>
            <p:cNvPr id="30" name="图片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04" y="2776"/>
              <a:ext cx="3145" cy="5685"/>
            </a:xfrm>
            <a:prstGeom prst="rect">
              <a:avLst/>
            </a:prstGeom>
          </p:spPr>
        </p:pic>
        <p:sp>
          <p:nvSpPr>
            <p:cNvPr id="31" name="圆角矩形 30"/>
            <p:cNvSpPr/>
            <p:nvPr/>
          </p:nvSpPr>
          <p:spPr>
            <a:xfrm>
              <a:off x="1890" y="2225"/>
              <a:ext cx="3515" cy="6350"/>
            </a:xfrm>
            <a:prstGeom prst="round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31"/>
            <p:cNvSpPr/>
            <p:nvPr/>
          </p:nvSpPr>
          <p:spPr>
            <a:xfrm>
              <a:off x="3408" y="2380"/>
              <a:ext cx="567" cy="12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0"/>
          <p:cNvGrpSpPr/>
          <p:nvPr/>
        </p:nvGrpSpPr>
        <p:grpSpPr>
          <a:xfrm>
            <a:off x="9307372" y="2425337"/>
            <a:ext cx="685165" cy="1162685"/>
            <a:chOff x="7360" y="2225"/>
            <a:chExt cx="3514" cy="6350"/>
          </a:xfrm>
        </p:grpSpPr>
        <p:pic>
          <p:nvPicPr>
            <p:cNvPr id="34" name="图片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 y="2679"/>
              <a:ext cx="3187" cy="5758"/>
            </a:xfrm>
            <a:prstGeom prst="rect">
              <a:avLst/>
            </a:prstGeom>
          </p:spPr>
        </p:pic>
        <p:sp>
          <p:nvSpPr>
            <p:cNvPr id="35" name="圆角矩形 34"/>
            <p:cNvSpPr/>
            <p:nvPr/>
          </p:nvSpPr>
          <p:spPr>
            <a:xfrm>
              <a:off x="7360" y="2225"/>
              <a:ext cx="3515" cy="6350"/>
            </a:xfrm>
            <a:prstGeom prst="round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a:off x="8878" y="2380"/>
              <a:ext cx="567" cy="12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4"/>
          <p:cNvGrpSpPr/>
          <p:nvPr/>
        </p:nvGrpSpPr>
        <p:grpSpPr>
          <a:xfrm>
            <a:off x="10336707" y="2414542"/>
            <a:ext cx="685165" cy="1173480"/>
            <a:chOff x="13017" y="2224"/>
            <a:chExt cx="3514" cy="6409"/>
          </a:xfrm>
        </p:grpSpPr>
        <p:pic>
          <p:nvPicPr>
            <p:cNvPr id="38" name="图片 3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15" y="2791"/>
              <a:ext cx="3291" cy="5842"/>
            </a:xfrm>
            <a:prstGeom prst="rect">
              <a:avLst/>
            </a:prstGeom>
          </p:spPr>
        </p:pic>
        <p:sp>
          <p:nvSpPr>
            <p:cNvPr id="39" name="圆角矩形 38"/>
            <p:cNvSpPr/>
            <p:nvPr/>
          </p:nvSpPr>
          <p:spPr>
            <a:xfrm>
              <a:off x="13017" y="2224"/>
              <a:ext cx="3515" cy="6350"/>
            </a:xfrm>
            <a:prstGeom prst="round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a:off x="14535" y="2379"/>
              <a:ext cx="567" cy="12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内容占位符 4"/>
          <p:cNvSpPr>
            <a:spLocks noGrp="1"/>
          </p:cNvSpPr>
          <p:nvPr/>
        </p:nvSpPr>
        <p:spPr>
          <a:xfrm>
            <a:off x="8327639" y="1929579"/>
            <a:ext cx="2551430" cy="359410"/>
          </a:xfrm>
          <a:prstGeom prst="rect">
            <a:avLst/>
          </a:prstGeom>
        </p:spPr>
        <p:txBody>
          <a:bodyPr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3264D6"/>
                </a:solidFill>
                <a:latin typeface="微软雅黑" panose="020B0503020204020204" charset="-122"/>
                <a:ea typeface="微软雅黑"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2000" dirty="0">
                <a:solidFill>
                  <a:srgbClr val="0B4A8D"/>
                </a:solidFill>
              </a:rPr>
              <a:t>数智应用</a:t>
            </a:r>
            <a:r>
              <a:rPr lang="en-US" altLang="zh-CN" sz="2000" dirty="0">
                <a:solidFill>
                  <a:srgbClr val="0B4A8D"/>
                </a:solidFill>
              </a:rPr>
              <a:t>-APP</a:t>
            </a:r>
            <a:endParaRPr lang="zh-CN" altLang="en-US" sz="2000" dirty="0">
              <a:solidFill>
                <a:srgbClr val="0B4A8D"/>
              </a:solidFill>
            </a:endParaRPr>
          </a:p>
        </p:txBody>
      </p:sp>
      <p:pic>
        <p:nvPicPr>
          <p:cNvPr id="42" name="图片 41"/>
          <p:cNvPicPr>
            <a:picLocks noChangeAspect="1"/>
          </p:cNvPicPr>
          <p:nvPr/>
        </p:nvPicPr>
        <p:blipFill rotWithShape="1">
          <a:blip r:embed="rId14" cstate="print">
            <a:extLst>
              <a:ext uri="{28A0092B-C50C-407E-A947-70E740481C1C}">
                <a14:useLocalDpi xmlns:a14="http://schemas.microsoft.com/office/drawing/2010/main" val="0"/>
              </a:ext>
            </a:extLst>
          </a:blip>
          <a:srcRect l="13292" t="21482" r="10823" b="43643"/>
          <a:stretch>
            <a:fillRect/>
          </a:stretch>
        </p:blipFill>
        <p:spPr>
          <a:xfrm flipH="1">
            <a:off x="0" y="3726000"/>
            <a:ext cx="12192000" cy="3134253"/>
          </a:xfrm>
          <a:prstGeom prst="rect">
            <a:avLst/>
          </a:prstGeom>
        </p:spPr>
      </p:pic>
      <p:sp>
        <p:nvSpPr>
          <p:cNvPr id="43" name="文本框 42"/>
          <p:cNvSpPr txBox="1"/>
          <p:nvPr/>
        </p:nvSpPr>
        <p:spPr>
          <a:xfrm>
            <a:off x="962399" y="390604"/>
            <a:ext cx="6722576"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设备智能监测系统（</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11/14</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）应用 </a:t>
            </a:r>
          </a:p>
        </p:txBody>
      </p:sp>
      <p:pic>
        <p:nvPicPr>
          <p:cNvPr id="4" name="图片 3">
            <a:extLst>
              <a:ext uri="{FF2B5EF4-FFF2-40B4-BE49-F238E27FC236}">
                <a16:creationId xmlns:a16="http://schemas.microsoft.com/office/drawing/2014/main" id="{94934A4B-D44D-6FBE-FC67-912D27662ACC}"/>
              </a:ext>
            </a:extLst>
          </p:cNvPr>
          <p:cNvPicPr>
            <a:picLocks noChangeAspect="1"/>
          </p:cNvPicPr>
          <p:nvPr/>
        </p:nvPicPr>
        <p:blipFill>
          <a:blip r:embed="rId15"/>
          <a:stretch>
            <a:fillRect/>
          </a:stretch>
        </p:blipFill>
        <p:spPr>
          <a:xfrm>
            <a:off x="10945930" y="636"/>
            <a:ext cx="1180756" cy="93009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stretch>
            <a:fillRect/>
          </a:stretch>
        </p:blipFill>
        <p:spPr>
          <a:xfrm>
            <a:off x="0" y="5284839"/>
            <a:ext cx="12192000" cy="1573161"/>
          </a:xfrm>
          <a:prstGeom prst="rect">
            <a:avLst/>
          </a:prstGeom>
        </p:spPr>
      </p:pic>
      <p:pic>
        <p:nvPicPr>
          <p:cNvPr id="5" name="图片 4"/>
          <p:cNvPicPr>
            <a:picLocks noChangeAspect="1"/>
          </p:cNvPicPr>
          <p:nvPr/>
        </p:nvPicPr>
        <p:blipFill>
          <a:blip r:embed="rId3"/>
          <a:stretch>
            <a:fillRect/>
          </a:stretch>
        </p:blipFill>
        <p:spPr>
          <a:xfrm>
            <a:off x="0" y="418905"/>
            <a:ext cx="962400" cy="466618"/>
          </a:xfrm>
          <a:prstGeom prst="rect">
            <a:avLst/>
          </a:prstGeom>
        </p:spPr>
      </p:pic>
      <p:sp>
        <p:nvSpPr>
          <p:cNvPr id="6" name="文本框 5"/>
          <p:cNvSpPr txBox="1"/>
          <p:nvPr/>
        </p:nvSpPr>
        <p:spPr>
          <a:xfrm>
            <a:off x="962400" y="390604"/>
            <a:ext cx="4046922"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什么是预测性维护</a:t>
            </a:r>
          </a:p>
        </p:txBody>
      </p:sp>
      <p:sp>
        <p:nvSpPr>
          <p:cNvPr id="7" name="文本框 6"/>
          <p:cNvSpPr txBox="1"/>
          <p:nvPr/>
        </p:nvSpPr>
        <p:spPr>
          <a:xfrm>
            <a:off x="707923" y="1130895"/>
            <a:ext cx="10776155" cy="830997"/>
          </a:xfrm>
          <a:prstGeom prst="rect">
            <a:avLst/>
          </a:prstGeom>
          <a:solidFill>
            <a:schemeClr val="bg1">
              <a:lumMod val="95000"/>
            </a:schemeClr>
          </a:solidFill>
        </p:spPr>
        <p:txBody>
          <a:bodyPr wrap="square" rtlCol="0">
            <a:spAutoFit/>
          </a:bodyPr>
          <a:lstStyle/>
          <a:p>
            <a:pPr marL="285750" indent="-285750" fontAlgn="auto">
              <a:lnSpc>
                <a:spcPct val="150000"/>
              </a:lnSpc>
              <a:buFont typeface="Wingdings" panose="05000000000000000000" charset="0"/>
              <a:buChar char=""/>
            </a:pPr>
            <a:r>
              <a:rPr lang="zh-CN" altLang="en-US" sz="1600" b="1" dirty="0">
                <a:solidFill>
                  <a:srgbClr val="0B4A8D"/>
                </a:solidFill>
                <a:latin typeface="微软雅黑" panose="020B0503020204020204" charset="-122"/>
                <a:ea typeface="微软雅黑" panose="020B0503020204020204" charset="-122"/>
                <a:cs typeface="微软雅黑" panose="020B0503020204020204" charset="-122"/>
                <a:sym typeface="+mn-ea"/>
              </a:rPr>
              <a:t>设备预测性维护</a:t>
            </a:r>
            <a:r>
              <a:rPr lang="zh-CN" altLang="en-US" sz="1600" dirty="0">
                <a:latin typeface="微软雅黑" panose="020B0503020204020204" charset="-122"/>
                <a:ea typeface="微软雅黑" panose="020B0503020204020204" charset="-122"/>
                <a:cs typeface="微软雅黑" panose="020B0503020204020204" charset="-122"/>
                <a:sym typeface="+mn-ea"/>
              </a:rPr>
              <a:t>是指通过识别和抓取目标设备运行中的相关信息进行数据分析，确定故障性质、部位和起因，准确预测设备故障的程度和趋势的系统</a:t>
            </a:r>
            <a:r>
              <a:rPr lang="zh-CN" sz="1600" b="1" dirty="0">
                <a:solidFill>
                  <a:schemeClr val="tx1"/>
                </a:solidFill>
                <a:latin typeface="微软雅黑" panose="020B0503020204020204" charset="-122"/>
                <a:ea typeface="微软雅黑" panose="020B0503020204020204" charset="-122"/>
                <a:cs typeface="微软雅黑" panose="020B0503020204020204" charset="-122"/>
              </a:rPr>
              <a:t>。</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a:t>
            </a:r>
          </a:p>
        </p:txBody>
      </p:sp>
      <p:pic>
        <p:nvPicPr>
          <p:cNvPr id="8" name="图片 7"/>
          <p:cNvPicPr>
            <a:picLocks noChangeAspect="1"/>
          </p:cNvPicPr>
          <p:nvPr/>
        </p:nvPicPr>
        <p:blipFill>
          <a:blip r:embed="rId4"/>
          <a:stretch>
            <a:fillRect/>
          </a:stretch>
        </p:blipFill>
        <p:spPr>
          <a:xfrm>
            <a:off x="561340" y="1961892"/>
            <a:ext cx="11069320" cy="3789242"/>
          </a:xfrm>
          <a:prstGeom prst="rect">
            <a:avLst/>
          </a:prstGeom>
        </p:spPr>
      </p:pic>
      <p:pic>
        <p:nvPicPr>
          <p:cNvPr id="2" name="图片 1">
            <a:extLst>
              <a:ext uri="{FF2B5EF4-FFF2-40B4-BE49-F238E27FC236}">
                <a16:creationId xmlns:a16="http://schemas.microsoft.com/office/drawing/2014/main" id="{A4F20A6B-E73C-A267-EA2F-565BB105E67F}"/>
              </a:ext>
            </a:extLst>
          </p:cNvPr>
          <p:cNvPicPr>
            <a:picLocks noChangeAspect="1"/>
          </p:cNvPicPr>
          <p:nvPr/>
        </p:nvPicPr>
        <p:blipFill>
          <a:blip r:embed="rId5"/>
          <a:stretch>
            <a:fillRect/>
          </a:stretch>
        </p:blipFill>
        <p:spPr>
          <a:xfrm>
            <a:off x="10978237" y="24029"/>
            <a:ext cx="1180756" cy="93009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6"/>
          <p:cNvGrpSpPr/>
          <p:nvPr/>
        </p:nvGrpSpPr>
        <p:grpSpPr>
          <a:xfrm>
            <a:off x="4403637" y="2720682"/>
            <a:ext cx="2958747" cy="2958747"/>
            <a:chOff x="4143260" y="1840888"/>
            <a:chExt cx="3905480" cy="3905480"/>
          </a:xfrm>
        </p:grpSpPr>
        <p:sp>
          <p:nvSpPr>
            <p:cNvPr id="5" name="Freeform 291"/>
            <p:cNvSpPr/>
            <p:nvPr/>
          </p:nvSpPr>
          <p:spPr bwMode="auto">
            <a:xfrm>
              <a:off x="5404241" y="4631646"/>
              <a:ext cx="2458713" cy="1114722"/>
            </a:xfrm>
            <a:custGeom>
              <a:avLst/>
              <a:gdLst>
                <a:gd name="T0" fmla="*/ 0 w 622"/>
                <a:gd name="T1" fmla="*/ 0 h 282"/>
                <a:gd name="T2" fmla="*/ 622 w 622"/>
                <a:gd name="T3" fmla="*/ 0 h 282"/>
                <a:gd name="T4" fmla="*/ 594 w 622"/>
                <a:gd name="T5" fmla="*/ 49 h 282"/>
                <a:gd name="T6" fmla="*/ 562 w 622"/>
                <a:gd name="T7" fmla="*/ 95 h 282"/>
                <a:gd name="T8" fmla="*/ 524 w 622"/>
                <a:gd name="T9" fmla="*/ 137 h 282"/>
                <a:gd name="T10" fmla="*/ 482 w 622"/>
                <a:gd name="T11" fmla="*/ 175 h 282"/>
                <a:gd name="T12" fmla="*/ 436 w 622"/>
                <a:gd name="T13" fmla="*/ 208 h 282"/>
                <a:gd name="T14" fmla="*/ 387 w 622"/>
                <a:gd name="T15" fmla="*/ 235 h 282"/>
                <a:gd name="T16" fmla="*/ 369 w 622"/>
                <a:gd name="T17" fmla="*/ 243 h 282"/>
                <a:gd name="T18" fmla="*/ 351 w 622"/>
                <a:gd name="T19" fmla="*/ 250 h 282"/>
                <a:gd name="T20" fmla="*/ 294 w 622"/>
                <a:gd name="T21" fmla="*/ 268 h 282"/>
                <a:gd name="T22" fmla="*/ 236 w 622"/>
                <a:gd name="T23" fmla="*/ 279 h 282"/>
                <a:gd name="T24" fmla="*/ 175 w 622"/>
                <a:gd name="T25" fmla="*/ 282 h 282"/>
                <a:gd name="T26" fmla="*/ 114 w 622"/>
                <a:gd name="T27" fmla="*/ 279 h 282"/>
                <a:gd name="T28" fmla="*/ 55 w 622"/>
                <a:gd name="T29" fmla="*/ 268 h 282"/>
                <a:gd name="T30" fmla="*/ 0 w 622"/>
                <a:gd name="T31" fmla="*/ 250 h 282"/>
                <a:gd name="T32" fmla="*/ 0 w 622"/>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 h="282">
                  <a:moveTo>
                    <a:pt x="0" y="0"/>
                  </a:moveTo>
                  <a:lnTo>
                    <a:pt x="622" y="0"/>
                  </a:lnTo>
                  <a:lnTo>
                    <a:pt x="594" y="49"/>
                  </a:lnTo>
                  <a:lnTo>
                    <a:pt x="562" y="95"/>
                  </a:lnTo>
                  <a:lnTo>
                    <a:pt x="524" y="137"/>
                  </a:lnTo>
                  <a:lnTo>
                    <a:pt x="482" y="175"/>
                  </a:lnTo>
                  <a:lnTo>
                    <a:pt x="436" y="208"/>
                  </a:lnTo>
                  <a:lnTo>
                    <a:pt x="387" y="235"/>
                  </a:lnTo>
                  <a:lnTo>
                    <a:pt x="369" y="243"/>
                  </a:lnTo>
                  <a:lnTo>
                    <a:pt x="351" y="250"/>
                  </a:lnTo>
                  <a:lnTo>
                    <a:pt x="294" y="268"/>
                  </a:lnTo>
                  <a:lnTo>
                    <a:pt x="236" y="279"/>
                  </a:lnTo>
                  <a:lnTo>
                    <a:pt x="175" y="282"/>
                  </a:lnTo>
                  <a:lnTo>
                    <a:pt x="114" y="279"/>
                  </a:lnTo>
                  <a:lnTo>
                    <a:pt x="55" y="268"/>
                  </a:lnTo>
                  <a:lnTo>
                    <a:pt x="0" y="250"/>
                  </a:lnTo>
                  <a:lnTo>
                    <a:pt x="0" y="0"/>
                  </a:lnTo>
                  <a:close/>
                </a:path>
              </a:pathLst>
            </a:cu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1">
                    <a:lumMod val="65000"/>
                    <a:lumOff val="35000"/>
                  </a:schemeClr>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6" name="Freeform 292"/>
            <p:cNvSpPr/>
            <p:nvPr/>
          </p:nvSpPr>
          <p:spPr bwMode="auto">
            <a:xfrm>
              <a:off x="6934018" y="2034582"/>
              <a:ext cx="1114722" cy="2454761"/>
            </a:xfrm>
            <a:custGeom>
              <a:avLst/>
              <a:gdLst>
                <a:gd name="T0" fmla="*/ 0 w 282"/>
                <a:gd name="T1" fmla="*/ 0 h 621"/>
                <a:gd name="T2" fmla="*/ 49 w 282"/>
                <a:gd name="T3" fmla="*/ 27 h 621"/>
                <a:gd name="T4" fmla="*/ 95 w 282"/>
                <a:gd name="T5" fmla="*/ 58 h 621"/>
                <a:gd name="T6" fmla="*/ 137 w 282"/>
                <a:gd name="T7" fmla="*/ 96 h 621"/>
                <a:gd name="T8" fmla="*/ 175 w 282"/>
                <a:gd name="T9" fmla="*/ 138 h 621"/>
                <a:gd name="T10" fmla="*/ 207 w 282"/>
                <a:gd name="T11" fmla="*/ 184 h 621"/>
                <a:gd name="T12" fmla="*/ 235 w 282"/>
                <a:gd name="T13" fmla="*/ 234 h 621"/>
                <a:gd name="T14" fmla="*/ 243 w 282"/>
                <a:gd name="T15" fmla="*/ 252 h 621"/>
                <a:gd name="T16" fmla="*/ 249 w 282"/>
                <a:gd name="T17" fmla="*/ 271 h 621"/>
                <a:gd name="T18" fmla="*/ 267 w 282"/>
                <a:gd name="T19" fmla="*/ 326 h 621"/>
                <a:gd name="T20" fmla="*/ 278 w 282"/>
                <a:gd name="T21" fmla="*/ 384 h 621"/>
                <a:gd name="T22" fmla="*/ 282 w 282"/>
                <a:gd name="T23" fmla="*/ 446 h 621"/>
                <a:gd name="T24" fmla="*/ 278 w 282"/>
                <a:gd name="T25" fmla="*/ 506 h 621"/>
                <a:gd name="T26" fmla="*/ 267 w 282"/>
                <a:gd name="T27" fmla="*/ 565 h 621"/>
                <a:gd name="T28" fmla="*/ 249 w 282"/>
                <a:gd name="T29" fmla="*/ 621 h 621"/>
                <a:gd name="T30" fmla="*/ 0 w 282"/>
                <a:gd name="T31" fmla="*/ 621 h 621"/>
                <a:gd name="T32" fmla="*/ 0 w 282"/>
                <a:gd name="T33"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2" h="621">
                  <a:moveTo>
                    <a:pt x="0" y="0"/>
                  </a:moveTo>
                  <a:lnTo>
                    <a:pt x="49" y="27"/>
                  </a:lnTo>
                  <a:lnTo>
                    <a:pt x="95" y="58"/>
                  </a:lnTo>
                  <a:lnTo>
                    <a:pt x="137" y="96"/>
                  </a:lnTo>
                  <a:lnTo>
                    <a:pt x="175" y="138"/>
                  </a:lnTo>
                  <a:lnTo>
                    <a:pt x="207" y="184"/>
                  </a:lnTo>
                  <a:lnTo>
                    <a:pt x="235" y="234"/>
                  </a:lnTo>
                  <a:lnTo>
                    <a:pt x="243" y="252"/>
                  </a:lnTo>
                  <a:lnTo>
                    <a:pt x="249" y="271"/>
                  </a:lnTo>
                  <a:lnTo>
                    <a:pt x="267" y="326"/>
                  </a:lnTo>
                  <a:lnTo>
                    <a:pt x="278" y="384"/>
                  </a:lnTo>
                  <a:lnTo>
                    <a:pt x="282" y="446"/>
                  </a:lnTo>
                  <a:lnTo>
                    <a:pt x="278" y="506"/>
                  </a:lnTo>
                  <a:lnTo>
                    <a:pt x="267" y="565"/>
                  </a:lnTo>
                  <a:lnTo>
                    <a:pt x="249" y="621"/>
                  </a:lnTo>
                  <a:lnTo>
                    <a:pt x="0" y="621"/>
                  </a:lnTo>
                  <a:lnTo>
                    <a:pt x="0" y="0"/>
                  </a:lnTo>
                  <a:close/>
                </a:path>
              </a:pathLst>
            </a:cu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dirty="0">
                <a:solidFill>
                  <a:schemeClr val="tx1">
                    <a:lumMod val="65000"/>
                    <a:lumOff val="35000"/>
                  </a:schemeClr>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7" name="Freeform 293"/>
            <p:cNvSpPr/>
            <p:nvPr/>
          </p:nvSpPr>
          <p:spPr bwMode="auto">
            <a:xfrm>
              <a:off x="4333000" y="1840888"/>
              <a:ext cx="2458713" cy="1118676"/>
            </a:xfrm>
            <a:custGeom>
              <a:avLst/>
              <a:gdLst>
                <a:gd name="T0" fmla="*/ 446 w 622"/>
                <a:gd name="T1" fmla="*/ 0 h 283"/>
                <a:gd name="T2" fmla="*/ 507 w 622"/>
                <a:gd name="T3" fmla="*/ 4 h 283"/>
                <a:gd name="T4" fmla="*/ 565 w 622"/>
                <a:gd name="T5" fmla="*/ 16 h 283"/>
                <a:gd name="T6" fmla="*/ 622 w 622"/>
                <a:gd name="T7" fmla="*/ 33 h 283"/>
                <a:gd name="T8" fmla="*/ 622 w 622"/>
                <a:gd name="T9" fmla="*/ 283 h 283"/>
                <a:gd name="T10" fmla="*/ 0 w 622"/>
                <a:gd name="T11" fmla="*/ 283 h 283"/>
                <a:gd name="T12" fmla="*/ 27 w 622"/>
                <a:gd name="T13" fmla="*/ 233 h 283"/>
                <a:gd name="T14" fmla="*/ 59 w 622"/>
                <a:gd name="T15" fmla="*/ 187 h 283"/>
                <a:gd name="T16" fmla="*/ 97 w 622"/>
                <a:gd name="T17" fmla="*/ 145 h 283"/>
                <a:gd name="T18" fmla="*/ 139 w 622"/>
                <a:gd name="T19" fmla="*/ 107 h 283"/>
                <a:gd name="T20" fmla="*/ 185 w 622"/>
                <a:gd name="T21" fmla="*/ 76 h 283"/>
                <a:gd name="T22" fmla="*/ 234 w 622"/>
                <a:gd name="T23" fmla="*/ 49 h 283"/>
                <a:gd name="T24" fmla="*/ 253 w 622"/>
                <a:gd name="T25" fmla="*/ 41 h 283"/>
                <a:gd name="T26" fmla="*/ 271 w 622"/>
                <a:gd name="T27" fmla="*/ 33 h 283"/>
                <a:gd name="T28" fmla="*/ 326 w 622"/>
                <a:gd name="T29" fmla="*/ 16 h 283"/>
                <a:gd name="T30" fmla="*/ 385 w 622"/>
                <a:gd name="T31" fmla="*/ 4 h 283"/>
                <a:gd name="T32" fmla="*/ 446 w 622"/>
                <a:gd name="T33"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 h="283">
                  <a:moveTo>
                    <a:pt x="446" y="0"/>
                  </a:moveTo>
                  <a:lnTo>
                    <a:pt x="507" y="4"/>
                  </a:lnTo>
                  <a:lnTo>
                    <a:pt x="565" y="16"/>
                  </a:lnTo>
                  <a:lnTo>
                    <a:pt x="622" y="33"/>
                  </a:lnTo>
                  <a:lnTo>
                    <a:pt x="622" y="283"/>
                  </a:lnTo>
                  <a:lnTo>
                    <a:pt x="0" y="283"/>
                  </a:lnTo>
                  <a:lnTo>
                    <a:pt x="27" y="233"/>
                  </a:lnTo>
                  <a:lnTo>
                    <a:pt x="59" y="187"/>
                  </a:lnTo>
                  <a:lnTo>
                    <a:pt x="97" y="145"/>
                  </a:lnTo>
                  <a:lnTo>
                    <a:pt x="139" y="107"/>
                  </a:lnTo>
                  <a:lnTo>
                    <a:pt x="185" y="76"/>
                  </a:lnTo>
                  <a:lnTo>
                    <a:pt x="234" y="49"/>
                  </a:lnTo>
                  <a:lnTo>
                    <a:pt x="253" y="41"/>
                  </a:lnTo>
                  <a:lnTo>
                    <a:pt x="271" y="33"/>
                  </a:lnTo>
                  <a:lnTo>
                    <a:pt x="326" y="16"/>
                  </a:lnTo>
                  <a:lnTo>
                    <a:pt x="385" y="4"/>
                  </a:lnTo>
                  <a:lnTo>
                    <a:pt x="446" y="0"/>
                  </a:lnTo>
                  <a:close/>
                </a:path>
              </a:pathLst>
            </a:cu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1">
                    <a:lumMod val="65000"/>
                    <a:lumOff val="35000"/>
                  </a:schemeClr>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8" name="Freeform 294"/>
            <p:cNvSpPr/>
            <p:nvPr/>
          </p:nvSpPr>
          <p:spPr bwMode="auto">
            <a:xfrm>
              <a:off x="4143260" y="3105821"/>
              <a:ext cx="1114722" cy="2454761"/>
            </a:xfrm>
            <a:custGeom>
              <a:avLst/>
              <a:gdLst>
                <a:gd name="T0" fmla="*/ 32 w 282"/>
                <a:gd name="T1" fmla="*/ 0 h 621"/>
                <a:gd name="T2" fmla="*/ 282 w 282"/>
                <a:gd name="T3" fmla="*/ 0 h 621"/>
                <a:gd name="T4" fmla="*/ 282 w 282"/>
                <a:gd name="T5" fmla="*/ 621 h 621"/>
                <a:gd name="T6" fmla="*/ 233 w 282"/>
                <a:gd name="T7" fmla="*/ 594 h 621"/>
                <a:gd name="T8" fmla="*/ 187 w 282"/>
                <a:gd name="T9" fmla="*/ 561 h 621"/>
                <a:gd name="T10" fmla="*/ 145 w 282"/>
                <a:gd name="T11" fmla="*/ 523 h 621"/>
                <a:gd name="T12" fmla="*/ 107 w 282"/>
                <a:gd name="T13" fmla="*/ 481 h 621"/>
                <a:gd name="T14" fmla="*/ 75 w 282"/>
                <a:gd name="T15" fmla="*/ 435 h 621"/>
                <a:gd name="T16" fmla="*/ 48 w 282"/>
                <a:gd name="T17" fmla="*/ 386 h 621"/>
                <a:gd name="T18" fmla="*/ 40 w 282"/>
                <a:gd name="T19" fmla="*/ 369 h 621"/>
                <a:gd name="T20" fmla="*/ 32 w 282"/>
                <a:gd name="T21" fmla="*/ 350 h 621"/>
                <a:gd name="T22" fmla="*/ 15 w 282"/>
                <a:gd name="T23" fmla="*/ 294 h 621"/>
                <a:gd name="T24" fmla="*/ 3 w 282"/>
                <a:gd name="T25" fmla="*/ 235 h 621"/>
                <a:gd name="T26" fmla="*/ 0 w 282"/>
                <a:gd name="T27" fmla="*/ 175 h 621"/>
                <a:gd name="T28" fmla="*/ 3 w 282"/>
                <a:gd name="T29" fmla="*/ 113 h 621"/>
                <a:gd name="T30" fmla="*/ 15 w 282"/>
                <a:gd name="T31" fmla="*/ 55 h 621"/>
                <a:gd name="T32" fmla="*/ 32 w 282"/>
                <a:gd name="T33"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2" h="621">
                  <a:moveTo>
                    <a:pt x="32" y="0"/>
                  </a:moveTo>
                  <a:lnTo>
                    <a:pt x="282" y="0"/>
                  </a:lnTo>
                  <a:lnTo>
                    <a:pt x="282" y="621"/>
                  </a:lnTo>
                  <a:lnTo>
                    <a:pt x="233" y="594"/>
                  </a:lnTo>
                  <a:lnTo>
                    <a:pt x="187" y="561"/>
                  </a:lnTo>
                  <a:lnTo>
                    <a:pt x="145" y="523"/>
                  </a:lnTo>
                  <a:lnTo>
                    <a:pt x="107" y="481"/>
                  </a:lnTo>
                  <a:lnTo>
                    <a:pt x="75" y="435"/>
                  </a:lnTo>
                  <a:lnTo>
                    <a:pt x="48" y="386"/>
                  </a:lnTo>
                  <a:lnTo>
                    <a:pt x="40" y="369"/>
                  </a:lnTo>
                  <a:lnTo>
                    <a:pt x="32" y="350"/>
                  </a:lnTo>
                  <a:lnTo>
                    <a:pt x="15" y="294"/>
                  </a:lnTo>
                  <a:lnTo>
                    <a:pt x="3" y="235"/>
                  </a:lnTo>
                  <a:lnTo>
                    <a:pt x="0" y="175"/>
                  </a:lnTo>
                  <a:lnTo>
                    <a:pt x="3" y="113"/>
                  </a:lnTo>
                  <a:lnTo>
                    <a:pt x="15" y="55"/>
                  </a:lnTo>
                  <a:lnTo>
                    <a:pt x="32" y="0"/>
                  </a:lnTo>
                  <a:close/>
                </a:path>
              </a:pathLst>
            </a:cu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1">
                    <a:lumMod val="65000"/>
                    <a:lumOff val="35000"/>
                  </a:schemeClr>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sp>
        <p:nvSpPr>
          <p:cNvPr id="13" name="TextBox 7"/>
          <p:cNvSpPr txBox="1">
            <a:spLocks noChangeArrowheads="1"/>
          </p:cNvSpPr>
          <p:nvPr/>
        </p:nvSpPr>
        <p:spPr bwMode="auto">
          <a:xfrm flipH="1">
            <a:off x="7444293" y="2184803"/>
            <a:ext cx="3704623"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indent="0">
              <a:lnSpc>
                <a:spcPct val="150000"/>
              </a:lnSpc>
              <a:buNone/>
            </a:pPr>
            <a:r>
              <a:rPr lang="en-US" altLang="zh-CN" b="1" dirty="0">
                <a:solidFill>
                  <a:srgbClr val="0B4A8D"/>
                </a:solidFill>
                <a:latin typeface="微软雅黑" panose="020B0503020204020204" charset="-122"/>
                <a:ea typeface="微软雅黑" panose="020B0503020204020204" charset="-122"/>
                <a:cs typeface="微软雅黑" panose="020B0503020204020204" charset="-122"/>
              </a:rPr>
              <a:t>故障诊断报告</a:t>
            </a:r>
            <a:endParaRPr lang="en-US" altLang="en-US" b="1" dirty="0">
              <a:solidFill>
                <a:srgbClr val="0B4A8D"/>
              </a:solidFill>
              <a:latin typeface="微软雅黑" panose="020B0503020204020204" charset="-122"/>
              <a:ea typeface="微软雅黑" panose="020B0503020204020204" charset="-122"/>
              <a:cs typeface="微软雅黑" panose="020B0503020204020204" charset="-122"/>
            </a:endParaRPr>
          </a:p>
          <a:p>
            <a:pPr indent="0">
              <a:lnSpc>
                <a:spcPct val="150000"/>
              </a:lnSpc>
              <a:buNone/>
            </a:pPr>
            <a:r>
              <a:rPr lang="en-US" altLang="zh-CN" sz="1400" dirty="0">
                <a:solidFill>
                  <a:srgbClr val="000000"/>
                </a:solidFill>
                <a:latin typeface="微软雅黑" panose="020B0503020204020204" charset="-122"/>
                <a:ea typeface="微软雅黑" panose="020B0503020204020204" charset="-122"/>
                <a:cs typeface="微软雅黑" panose="020B0503020204020204" charset="-122"/>
              </a:rPr>
              <a:t>对异常设备进行详细的数据分析与故障诊断，出具故障诊断报告，判定故障的部位，给出故障劣化趋势评估，并提供维护、维修指导意见，确保设备的安全运行。</a:t>
            </a:r>
            <a:endParaRPr lang="en-US" altLang="en-US" sz="1400"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4" name="TextBox 7"/>
          <p:cNvSpPr txBox="1">
            <a:spLocks noChangeArrowheads="1"/>
          </p:cNvSpPr>
          <p:nvPr/>
        </p:nvSpPr>
        <p:spPr bwMode="auto">
          <a:xfrm flipH="1">
            <a:off x="7407540" y="4787142"/>
            <a:ext cx="3677983"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indent="0">
              <a:lnSpc>
                <a:spcPct val="150000"/>
              </a:lnSpc>
              <a:buNone/>
            </a:pPr>
            <a:r>
              <a:rPr lang="en-US" altLang="zh-CN" b="1" dirty="0">
                <a:solidFill>
                  <a:srgbClr val="0B4A8D"/>
                </a:solidFill>
                <a:latin typeface="微软雅黑" panose="020B0503020204020204" charset="-122"/>
                <a:ea typeface="微软雅黑" panose="020B0503020204020204" charset="-122"/>
                <a:cs typeface="微软雅黑" panose="020B0503020204020204" charset="-122"/>
              </a:rPr>
              <a:t>专家咨询服务</a:t>
            </a:r>
            <a:endParaRPr lang="en-US" altLang="en-US" b="1" dirty="0">
              <a:solidFill>
                <a:srgbClr val="0B4A8D"/>
              </a:solidFill>
              <a:latin typeface="微软雅黑" panose="020B0503020204020204" charset="-122"/>
              <a:ea typeface="微软雅黑" panose="020B0503020204020204" charset="-122"/>
              <a:cs typeface="微软雅黑" panose="020B0503020204020204" charset="-122"/>
            </a:endParaRPr>
          </a:p>
          <a:p>
            <a:pPr indent="0">
              <a:lnSpc>
                <a:spcPct val="150000"/>
              </a:lnSpc>
              <a:buNone/>
            </a:pPr>
            <a:r>
              <a:rPr lang="en-US" altLang="zh-CN" sz="1400" dirty="0">
                <a:solidFill>
                  <a:srgbClr val="000000"/>
                </a:solidFill>
                <a:latin typeface="微软雅黑" panose="020B0503020204020204" charset="-122"/>
                <a:ea typeface="微软雅黑" panose="020B0503020204020204" charset="-122"/>
                <a:cs typeface="微软雅黑" panose="020B0503020204020204" charset="-122"/>
              </a:rPr>
              <a:t>针对存在疑难问题设备，乙方可提供诊断专家咨询服务。</a:t>
            </a:r>
            <a:endParaRPr lang="en-US" altLang="en-US" sz="1400"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5" name="TextBox 7"/>
          <p:cNvSpPr txBox="1">
            <a:spLocks noChangeArrowheads="1"/>
          </p:cNvSpPr>
          <p:nvPr/>
        </p:nvSpPr>
        <p:spPr bwMode="auto">
          <a:xfrm flipH="1">
            <a:off x="1143109" y="2184803"/>
            <a:ext cx="3149724"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indent="0" algn="r">
              <a:lnSpc>
                <a:spcPct val="150000"/>
              </a:lnSpc>
              <a:buNone/>
            </a:pPr>
            <a:r>
              <a:rPr lang="en-US" altLang="zh-CN" b="1" dirty="0">
                <a:solidFill>
                  <a:srgbClr val="0B4A8D"/>
                </a:solidFill>
                <a:latin typeface="微软雅黑" panose="020B0503020204020204" charset="-122"/>
                <a:ea typeface="微软雅黑" panose="020B0503020204020204" charset="-122"/>
                <a:cs typeface="微软雅黑" panose="020B0503020204020204" charset="-122"/>
              </a:rPr>
              <a:t>健康体检报告</a:t>
            </a:r>
            <a:endParaRPr lang="en-US" altLang="en-US" b="1" dirty="0">
              <a:solidFill>
                <a:srgbClr val="0B4A8D"/>
              </a:solidFill>
              <a:latin typeface="微软雅黑" panose="020B0503020204020204" charset="-122"/>
              <a:ea typeface="微软雅黑" panose="020B0503020204020204" charset="-122"/>
              <a:cs typeface="微软雅黑" panose="020B0503020204020204" charset="-122"/>
            </a:endParaRPr>
          </a:p>
          <a:p>
            <a:pPr indent="0" algn="r">
              <a:lnSpc>
                <a:spcPct val="150000"/>
              </a:lnSpc>
              <a:buNone/>
            </a:pPr>
            <a:r>
              <a:rPr lang="en-US" altLang="zh-CN" sz="1400" dirty="0">
                <a:solidFill>
                  <a:srgbClr val="000000"/>
                </a:solidFill>
                <a:latin typeface="微软雅黑" panose="020B0503020204020204" charset="-122"/>
                <a:ea typeface="微软雅黑" panose="020B0503020204020204" charset="-122"/>
                <a:cs typeface="微软雅黑" panose="020B0503020204020204" charset="-122"/>
              </a:rPr>
              <a:t>每月对所监测设备出具月度设备健康体检报告，评估所有被监测设备的健康状态，并以邮件或其他的形式发送给甲方指定的联系人，并进行报告解读和答疑。</a:t>
            </a:r>
            <a:endParaRPr lang="en-US" altLang="en-US" sz="1400"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6" name="TextBox 7"/>
          <p:cNvSpPr txBox="1">
            <a:spLocks noChangeArrowheads="1"/>
          </p:cNvSpPr>
          <p:nvPr/>
        </p:nvSpPr>
        <p:spPr bwMode="auto">
          <a:xfrm flipH="1">
            <a:off x="1386914" y="4787141"/>
            <a:ext cx="2905919"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indent="0" algn="r">
              <a:lnSpc>
                <a:spcPct val="150000"/>
              </a:lnSpc>
              <a:buNone/>
            </a:pPr>
            <a:r>
              <a:rPr lang="en-US" altLang="zh-CN" b="1" dirty="0">
                <a:solidFill>
                  <a:srgbClr val="0B4A8D"/>
                </a:solidFill>
                <a:latin typeface="微软雅黑" panose="020B0503020204020204" charset="-122"/>
                <a:ea typeface="微软雅黑" panose="020B0503020204020204" charset="-122"/>
                <a:cs typeface="微软雅黑" panose="020B0503020204020204" charset="-122"/>
              </a:rPr>
              <a:t>检修验证服务</a:t>
            </a:r>
            <a:endParaRPr lang="en-US" altLang="en-US" b="1" dirty="0">
              <a:solidFill>
                <a:srgbClr val="0B4A8D"/>
              </a:solidFill>
              <a:latin typeface="微软雅黑" panose="020B0503020204020204" charset="-122"/>
              <a:ea typeface="微软雅黑" panose="020B0503020204020204" charset="-122"/>
              <a:cs typeface="微软雅黑" panose="020B0503020204020204" charset="-122"/>
            </a:endParaRPr>
          </a:p>
          <a:p>
            <a:pPr indent="0" algn="r">
              <a:lnSpc>
                <a:spcPct val="150000"/>
              </a:lnSpc>
              <a:buNone/>
            </a:pPr>
            <a:r>
              <a:rPr lang="en-US" altLang="zh-CN" sz="1400" dirty="0">
                <a:solidFill>
                  <a:srgbClr val="000000"/>
                </a:solidFill>
                <a:latin typeface="微软雅黑" panose="020B0503020204020204" charset="-122"/>
                <a:ea typeface="微软雅黑" panose="020B0503020204020204" charset="-122"/>
                <a:cs typeface="微软雅黑" panose="020B0503020204020204" charset="-122"/>
              </a:rPr>
              <a:t>每次检修后，乙方会跟踪检修结果，并通过预测性维护系统评估检修效果。</a:t>
            </a:r>
            <a:endParaRPr lang="en-US" altLang="en-US" sz="1400" dirty="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18" name="图片 17"/>
          <p:cNvPicPr>
            <a:picLocks noChangeAspect="1"/>
          </p:cNvPicPr>
          <p:nvPr/>
        </p:nvPicPr>
        <p:blipFill>
          <a:blip r:embed="rId2"/>
          <a:stretch>
            <a:fillRect/>
          </a:stretch>
        </p:blipFill>
        <p:spPr>
          <a:xfrm>
            <a:off x="0" y="418905"/>
            <a:ext cx="962400" cy="466618"/>
          </a:xfrm>
          <a:prstGeom prst="rect">
            <a:avLst/>
          </a:prstGeom>
        </p:spPr>
      </p:pic>
      <p:sp>
        <p:nvSpPr>
          <p:cNvPr id="21" name="矩形 20"/>
          <p:cNvSpPr/>
          <p:nvPr/>
        </p:nvSpPr>
        <p:spPr>
          <a:xfrm>
            <a:off x="962399" y="1233674"/>
            <a:ext cx="10349781" cy="6773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zh-CN" altLang="en-US" b="1" dirty="0">
                <a:solidFill>
                  <a:schemeClr val="tx1"/>
                </a:solidFill>
                <a:latin typeface="微软雅黑" panose="020B0503020204020204" charset="-122"/>
                <a:ea typeface="微软雅黑" panose="020B0503020204020204" charset="-122"/>
                <a:cs typeface="微软雅黑" panose="020B0503020204020204" charset="-122"/>
              </a:rPr>
              <a:t>专业</a:t>
            </a:r>
            <a:r>
              <a:rPr kumimoji="1" lang="zh-CN" altLang="en-US" b="1" dirty="0">
                <a:solidFill>
                  <a:srgbClr val="0B4A8D"/>
                </a:solidFill>
                <a:latin typeface="微软雅黑" panose="020B0503020204020204" charset="-122"/>
                <a:ea typeface="微软雅黑" panose="020B0503020204020204" charset="-122"/>
                <a:cs typeface="微软雅黑" panose="020B0503020204020204" charset="-122"/>
              </a:rPr>
              <a:t>振动分析师及行业专家</a:t>
            </a:r>
            <a:r>
              <a:rPr kumimoji="1" lang="zh-CN" altLang="en-US" dirty="0">
                <a:solidFill>
                  <a:schemeClr val="tx1"/>
                </a:solidFill>
                <a:latin typeface="微软雅黑" panose="020B0503020204020204" charset="-122"/>
                <a:ea typeface="微软雅黑" panose="020B0503020204020204" charset="-122"/>
                <a:cs typeface="微软雅黑" panose="020B0503020204020204" charset="-122"/>
              </a:rPr>
              <a:t>，基于模型算法为设备提供全生命周期的健康保障。</a:t>
            </a:r>
            <a:endParaRPr kumimoji="1" lang="zh-CN" altLang="en-US" dirty="0">
              <a:solidFill>
                <a:schemeClr val="tx1"/>
              </a:solidFill>
            </a:endParaRPr>
          </a:p>
        </p:txBody>
      </p:sp>
      <p:sp>
        <p:nvSpPr>
          <p:cNvPr id="20" name="Freeform 11"/>
          <p:cNvSpPr>
            <a:spLocks noEditPoints="1"/>
          </p:cNvSpPr>
          <p:nvPr/>
        </p:nvSpPr>
        <p:spPr bwMode="auto">
          <a:xfrm>
            <a:off x="5729293" y="2919226"/>
            <a:ext cx="502740" cy="499432"/>
          </a:xfrm>
          <a:custGeom>
            <a:avLst/>
            <a:gdLst>
              <a:gd name="T0" fmla="*/ 1819 w 2881"/>
              <a:gd name="T1" fmla="*/ 1849 h 2857"/>
              <a:gd name="T2" fmla="*/ 1380 w 2881"/>
              <a:gd name="T3" fmla="*/ 1410 h 2857"/>
              <a:gd name="T4" fmla="*/ 2696 w 2881"/>
              <a:gd name="T5" fmla="*/ 446 h 2857"/>
              <a:gd name="T6" fmla="*/ 2784 w 2881"/>
              <a:gd name="T7" fmla="*/ 885 h 2857"/>
              <a:gd name="T8" fmla="*/ 1751 w 2881"/>
              <a:gd name="T9" fmla="*/ 1740 h 2857"/>
              <a:gd name="T10" fmla="*/ 1512 w 2881"/>
              <a:gd name="T11" fmla="*/ 1453 h 2857"/>
              <a:gd name="T12" fmla="*/ 1329 w 2881"/>
              <a:gd name="T13" fmla="*/ 1898 h 2857"/>
              <a:gd name="T14" fmla="*/ 1863 w 2881"/>
              <a:gd name="T15" fmla="*/ 1629 h 2857"/>
              <a:gd name="T16" fmla="*/ 2256 w 2881"/>
              <a:gd name="T17" fmla="*/ 709 h 2857"/>
              <a:gd name="T18" fmla="*/ 2696 w 2881"/>
              <a:gd name="T19" fmla="*/ 620 h 2857"/>
              <a:gd name="T20" fmla="*/ 2433 w 2881"/>
              <a:gd name="T21" fmla="*/ 532 h 2857"/>
              <a:gd name="T22" fmla="*/ 2607 w 2881"/>
              <a:gd name="T23" fmla="*/ 884 h 2857"/>
              <a:gd name="T24" fmla="*/ 2696 w 2881"/>
              <a:gd name="T25" fmla="*/ 620 h 2857"/>
              <a:gd name="T26" fmla="*/ 434 w 2881"/>
              <a:gd name="T27" fmla="*/ 2050 h 2857"/>
              <a:gd name="T28" fmla="*/ 998 w 2881"/>
              <a:gd name="T29" fmla="*/ 2174 h 2857"/>
              <a:gd name="T30" fmla="*/ 1139 w 2881"/>
              <a:gd name="T31" fmla="*/ 1801 h 2857"/>
              <a:gd name="T32" fmla="*/ 434 w 2881"/>
              <a:gd name="T33" fmla="*/ 1677 h 2857"/>
              <a:gd name="T34" fmla="*/ 1139 w 2881"/>
              <a:gd name="T35" fmla="*/ 1801 h 2857"/>
              <a:gd name="T36" fmla="*/ 1055 w 2881"/>
              <a:gd name="T37" fmla="*/ 932 h 2857"/>
              <a:gd name="T38" fmla="*/ 434 w 2881"/>
              <a:gd name="T39" fmla="*/ 1056 h 2857"/>
              <a:gd name="T40" fmla="*/ 1055 w 2881"/>
              <a:gd name="T41" fmla="*/ 1429 h 2857"/>
              <a:gd name="T42" fmla="*/ 434 w 2881"/>
              <a:gd name="T43" fmla="*/ 1304 h 2857"/>
              <a:gd name="T44" fmla="*/ 1055 w 2881"/>
              <a:gd name="T45" fmla="*/ 1429 h 2857"/>
              <a:gd name="T46" fmla="*/ 1800 w 2881"/>
              <a:gd name="T47" fmla="*/ 2174 h 2857"/>
              <a:gd name="T48" fmla="*/ 1530 w 2881"/>
              <a:gd name="T49" fmla="*/ 2050 h 2857"/>
              <a:gd name="T50" fmla="*/ 1490 w 2881"/>
              <a:gd name="T51" fmla="*/ 228 h 2857"/>
              <a:gd name="T52" fmla="*/ 1614 w 2881"/>
              <a:gd name="T53" fmla="*/ 808 h 2857"/>
              <a:gd name="T54" fmla="*/ 1682 w 2881"/>
              <a:gd name="T55" fmla="*/ 932 h 2857"/>
              <a:gd name="T56" fmla="*/ 1366 w 2881"/>
              <a:gd name="T57" fmla="*/ 684 h 2857"/>
              <a:gd name="T58" fmla="*/ 248 w 2881"/>
              <a:gd name="T59" fmla="*/ 125 h 2857"/>
              <a:gd name="T60" fmla="*/ 124 w 2881"/>
              <a:gd name="T61" fmla="*/ 2608 h 2857"/>
              <a:gd name="T62" fmla="*/ 1987 w 2881"/>
              <a:gd name="T63" fmla="*/ 2733 h 2857"/>
              <a:gd name="T64" fmla="*/ 2111 w 2881"/>
              <a:gd name="T65" fmla="*/ 1733 h 2857"/>
              <a:gd name="T66" fmla="*/ 2235 w 2881"/>
              <a:gd name="T67" fmla="*/ 2608 h 2857"/>
              <a:gd name="T68" fmla="*/ 248 w 2881"/>
              <a:gd name="T69" fmla="*/ 2857 h 2857"/>
              <a:gd name="T70" fmla="*/ 0 w 2881"/>
              <a:gd name="T71" fmla="*/ 249 h 2857"/>
              <a:gd name="T72" fmla="*/ 1450 w 2881"/>
              <a:gd name="T73" fmla="*/ 0 h 2857"/>
              <a:gd name="T74" fmla="*/ 1924 w 2881"/>
              <a:gd name="T75" fmla="*/ 691 h 2857"/>
              <a:gd name="T76" fmla="*/ 1490 w 2881"/>
              <a:gd name="T77" fmla="*/ 228 h 2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81" h="2857">
                <a:moveTo>
                  <a:pt x="2784" y="885"/>
                </a:moveTo>
                <a:cubicBezTo>
                  <a:pt x="1819" y="1849"/>
                  <a:pt x="1819" y="1849"/>
                  <a:pt x="1819" y="1849"/>
                </a:cubicBezTo>
                <a:cubicBezTo>
                  <a:pt x="1116" y="2111"/>
                  <a:pt x="1116" y="2111"/>
                  <a:pt x="1116" y="2111"/>
                </a:cubicBezTo>
                <a:cubicBezTo>
                  <a:pt x="1380" y="1410"/>
                  <a:pt x="1380" y="1410"/>
                  <a:pt x="1380" y="1410"/>
                </a:cubicBezTo>
                <a:cubicBezTo>
                  <a:pt x="2344" y="446"/>
                  <a:pt x="2344" y="446"/>
                  <a:pt x="2344" y="446"/>
                </a:cubicBezTo>
                <a:cubicBezTo>
                  <a:pt x="2442" y="349"/>
                  <a:pt x="2599" y="349"/>
                  <a:pt x="2696" y="446"/>
                </a:cubicBezTo>
                <a:cubicBezTo>
                  <a:pt x="2784" y="534"/>
                  <a:pt x="2784" y="534"/>
                  <a:pt x="2784" y="534"/>
                </a:cubicBezTo>
                <a:cubicBezTo>
                  <a:pt x="2881" y="631"/>
                  <a:pt x="2881" y="788"/>
                  <a:pt x="2784" y="885"/>
                </a:cubicBezTo>
                <a:close/>
                <a:moveTo>
                  <a:pt x="1329" y="1898"/>
                </a:moveTo>
                <a:cubicBezTo>
                  <a:pt x="1751" y="1740"/>
                  <a:pt x="1751" y="1740"/>
                  <a:pt x="1751" y="1740"/>
                </a:cubicBezTo>
                <a:cubicBezTo>
                  <a:pt x="1775" y="1717"/>
                  <a:pt x="1775" y="1717"/>
                  <a:pt x="1775" y="1717"/>
                </a:cubicBezTo>
                <a:cubicBezTo>
                  <a:pt x="1512" y="1453"/>
                  <a:pt x="1512" y="1453"/>
                  <a:pt x="1512" y="1453"/>
                </a:cubicBezTo>
                <a:cubicBezTo>
                  <a:pt x="1488" y="1477"/>
                  <a:pt x="1488" y="1477"/>
                  <a:pt x="1488" y="1477"/>
                </a:cubicBezTo>
                <a:lnTo>
                  <a:pt x="1329" y="1898"/>
                </a:lnTo>
                <a:close/>
                <a:moveTo>
                  <a:pt x="1599" y="1365"/>
                </a:moveTo>
                <a:cubicBezTo>
                  <a:pt x="1863" y="1629"/>
                  <a:pt x="1863" y="1629"/>
                  <a:pt x="1863" y="1629"/>
                </a:cubicBezTo>
                <a:cubicBezTo>
                  <a:pt x="2520" y="972"/>
                  <a:pt x="2520" y="972"/>
                  <a:pt x="2520" y="972"/>
                </a:cubicBezTo>
                <a:cubicBezTo>
                  <a:pt x="2256" y="709"/>
                  <a:pt x="2256" y="709"/>
                  <a:pt x="2256" y="709"/>
                </a:cubicBezTo>
                <a:lnTo>
                  <a:pt x="1599" y="1365"/>
                </a:lnTo>
                <a:close/>
                <a:moveTo>
                  <a:pt x="2696" y="620"/>
                </a:moveTo>
                <a:cubicBezTo>
                  <a:pt x="2609" y="532"/>
                  <a:pt x="2609" y="532"/>
                  <a:pt x="2609" y="532"/>
                </a:cubicBezTo>
                <a:cubicBezTo>
                  <a:pt x="2560" y="484"/>
                  <a:pt x="2481" y="484"/>
                  <a:pt x="2433" y="532"/>
                </a:cubicBezTo>
                <a:cubicBezTo>
                  <a:pt x="2344" y="621"/>
                  <a:pt x="2344" y="621"/>
                  <a:pt x="2344" y="621"/>
                </a:cubicBezTo>
                <a:cubicBezTo>
                  <a:pt x="2607" y="884"/>
                  <a:pt x="2607" y="884"/>
                  <a:pt x="2607" y="884"/>
                </a:cubicBezTo>
                <a:cubicBezTo>
                  <a:pt x="2696" y="795"/>
                  <a:pt x="2696" y="795"/>
                  <a:pt x="2696" y="795"/>
                </a:cubicBezTo>
                <a:cubicBezTo>
                  <a:pt x="2745" y="747"/>
                  <a:pt x="2745" y="668"/>
                  <a:pt x="2696" y="620"/>
                </a:cubicBezTo>
                <a:close/>
                <a:moveTo>
                  <a:pt x="434" y="2174"/>
                </a:moveTo>
                <a:cubicBezTo>
                  <a:pt x="434" y="2050"/>
                  <a:pt x="434" y="2050"/>
                  <a:pt x="434" y="2050"/>
                </a:cubicBezTo>
                <a:cubicBezTo>
                  <a:pt x="1045" y="2050"/>
                  <a:pt x="1045" y="2050"/>
                  <a:pt x="1045" y="2050"/>
                </a:cubicBezTo>
                <a:cubicBezTo>
                  <a:pt x="998" y="2174"/>
                  <a:pt x="998" y="2174"/>
                  <a:pt x="998" y="2174"/>
                </a:cubicBezTo>
                <a:lnTo>
                  <a:pt x="434" y="2174"/>
                </a:lnTo>
                <a:close/>
                <a:moveTo>
                  <a:pt x="1139" y="1801"/>
                </a:moveTo>
                <a:cubicBezTo>
                  <a:pt x="434" y="1801"/>
                  <a:pt x="434" y="1801"/>
                  <a:pt x="434" y="1801"/>
                </a:cubicBezTo>
                <a:cubicBezTo>
                  <a:pt x="434" y="1677"/>
                  <a:pt x="434" y="1677"/>
                  <a:pt x="434" y="1677"/>
                </a:cubicBezTo>
                <a:cubicBezTo>
                  <a:pt x="1185" y="1677"/>
                  <a:pt x="1185" y="1677"/>
                  <a:pt x="1185" y="1677"/>
                </a:cubicBezTo>
                <a:lnTo>
                  <a:pt x="1139" y="1801"/>
                </a:lnTo>
                <a:close/>
                <a:moveTo>
                  <a:pt x="434" y="932"/>
                </a:moveTo>
                <a:cubicBezTo>
                  <a:pt x="1055" y="932"/>
                  <a:pt x="1055" y="932"/>
                  <a:pt x="1055" y="932"/>
                </a:cubicBezTo>
                <a:cubicBezTo>
                  <a:pt x="1055" y="1056"/>
                  <a:pt x="1055" y="1056"/>
                  <a:pt x="1055" y="1056"/>
                </a:cubicBezTo>
                <a:cubicBezTo>
                  <a:pt x="434" y="1056"/>
                  <a:pt x="434" y="1056"/>
                  <a:pt x="434" y="1056"/>
                </a:cubicBezTo>
                <a:lnTo>
                  <a:pt x="434" y="932"/>
                </a:lnTo>
                <a:close/>
                <a:moveTo>
                  <a:pt x="1055" y="1429"/>
                </a:moveTo>
                <a:cubicBezTo>
                  <a:pt x="434" y="1429"/>
                  <a:pt x="434" y="1429"/>
                  <a:pt x="434" y="1429"/>
                </a:cubicBezTo>
                <a:cubicBezTo>
                  <a:pt x="434" y="1304"/>
                  <a:pt x="434" y="1304"/>
                  <a:pt x="434" y="1304"/>
                </a:cubicBezTo>
                <a:cubicBezTo>
                  <a:pt x="1055" y="1304"/>
                  <a:pt x="1055" y="1304"/>
                  <a:pt x="1055" y="1304"/>
                </a:cubicBezTo>
                <a:lnTo>
                  <a:pt x="1055" y="1429"/>
                </a:lnTo>
                <a:close/>
                <a:moveTo>
                  <a:pt x="1800" y="2050"/>
                </a:moveTo>
                <a:cubicBezTo>
                  <a:pt x="1800" y="2174"/>
                  <a:pt x="1800" y="2174"/>
                  <a:pt x="1800" y="2174"/>
                </a:cubicBezTo>
                <a:cubicBezTo>
                  <a:pt x="1197" y="2174"/>
                  <a:pt x="1197" y="2174"/>
                  <a:pt x="1197" y="2174"/>
                </a:cubicBezTo>
                <a:cubicBezTo>
                  <a:pt x="1530" y="2050"/>
                  <a:pt x="1530" y="2050"/>
                  <a:pt x="1530" y="2050"/>
                </a:cubicBezTo>
                <a:lnTo>
                  <a:pt x="1800" y="2050"/>
                </a:lnTo>
                <a:close/>
                <a:moveTo>
                  <a:pt x="1490" y="228"/>
                </a:moveTo>
                <a:cubicBezTo>
                  <a:pt x="1490" y="684"/>
                  <a:pt x="1490" y="684"/>
                  <a:pt x="1490" y="684"/>
                </a:cubicBezTo>
                <a:cubicBezTo>
                  <a:pt x="1490" y="752"/>
                  <a:pt x="1545" y="808"/>
                  <a:pt x="1614" y="808"/>
                </a:cubicBezTo>
                <a:cubicBezTo>
                  <a:pt x="1807" y="808"/>
                  <a:pt x="1807" y="808"/>
                  <a:pt x="1807" y="808"/>
                </a:cubicBezTo>
                <a:cubicBezTo>
                  <a:pt x="1682" y="932"/>
                  <a:pt x="1682" y="932"/>
                  <a:pt x="1682" y="932"/>
                </a:cubicBezTo>
                <a:cubicBezTo>
                  <a:pt x="1614" y="932"/>
                  <a:pt x="1614" y="932"/>
                  <a:pt x="1614" y="932"/>
                </a:cubicBezTo>
                <a:cubicBezTo>
                  <a:pt x="1477" y="932"/>
                  <a:pt x="1366" y="821"/>
                  <a:pt x="1366" y="684"/>
                </a:cubicBezTo>
                <a:cubicBezTo>
                  <a:pt x="1366" y="125"/>
                  <a:pt x="1366" y="125"/>
                  <a:pt x="1366" y="125"/>
                </a:cubicBezTo>
                <a:cubicBezTo>
                  <a:pt x="248" y="125"/>
                  <a:pt x="248" y="125"/>
                  <a:pt x="248" y="125"/>
                </a:cubicBezTo>
                <a:cubicBezTo>
                  <a:pt x="179" y="125"/>
                  <a:pt x="124" y="180"/>
                  <a:pt x="124" y="249"/>
                </a:cubicBezTo>
                <a:cubicBezTo>
                  <a:pt x="124" y="2608"/>
                  <a:pt x="124" y="2608"/>
                  <a:pt x="124" y="2608"/>
                </a:cubicBezTo>
                <a:cubicBezTo>
                  <a:pt x="124" y="2677"/>
                  <a:pt x="179" y="2733"/>
                  <a:pt x="248" y="2733"/>
                </a:cubicBezTo>
                <a:cubicBezTo>
                  <a:pt x="1987" y="2733"/>
                  <a:pt x="1987" y="2733"/>
                  <a:pt x="1987" y="2733"/>
                </a:cubicBezTo>
                <a:cubicBezTo>
                  <a:pt x="2055" y="2733"/>
                  <a:pt x="2111" y="2677"/>
                  <a:pt x="2111" y="2608"/>
                </a:cubicBezTo>
                <a:cubicBezTo>
                  <a:pt x="2111" y="1733"/>
                  <a:pt x="2111" y="1733"/>
                  <a:pt x="2111" y="1733"/>
                </a:cubicBezTo>
                <a:cubicBezTo>
                  <a:pt x="2235" y="1609"/>
                  <a:pt x="2235" y="1609"/>
                  <a:pt x="2235" y="1609"/>
                </a:cubicBezTo>
                <a:cubicBezTo>
                  <a:pt x="2235" y="2608"/>
                  <a:pt x="2235" y="2608"/>
                  <a:pt x="2235" y="2608"/>
                </a:cubicBezTo>
                <a:cubicBezTo>
                  <a:pt x="2235" y="2746"/>
                  <a:pt x="2124" y="2857"/>
                  <a:pt x="1987" y="2857"/>
                </a:cubicBezTo>
                <a:cubicBezTo>
                  <a:pt x="248" y="2857"/>
                  <a:pt x="248" y="2857"/>
                  <a:pt x="248" y="2857"/>
                </a:cubicBezTo>
                <a:cubicBezTo>
                  <a:pt x="111" y="2857"/>
                  <a:pt x="0" y="2746"/>
                  <a:pt x="0" y="2608"/>
                </a:cubicBezTo>
                <a:cubicBezTo>
                  <a:pt x="0" y="249"/>
                  <a:pt x="0" y="249"/>
                  <a:pt x="0" y="249"/>
                </a:cubicBezTo>
                <a:cubicBezTo>
                  <a:pt x="0" y="112"/>
                  <a:pt x="111" y="0"/>
                  <a:pt x="248" y="0"/>
                </a:cubicBezTo>
                <a:cubicBezTo>
                  <a:pt x="1450" y="0"/>
                  <a:pt x="1450" y="0"/>
                  <a:pt x="1450" y="0"/>
                </a:cubicBezTo>
                <a:cubicBezTo>
                  <a:pt x="2010" y="604"/>
                  <a:pt x="2010" y="604"/>
                  <a:pt x="2010" y="604"/>
                </a:cubicBezTo>
                <a:cubicBezTo>
                  <a:pt x="1924" y="691"/>
                  <a:pt x="1924" y="691"/>
                  <a:pt x="1924" y="691"/>
                </a:cubicBezTo>
                <a:lnTo>
                  <a:pt x="1490" y="228"/>
                </a:lnTo>
                <a:close/>
                <a:moveTo>
                  <a:pt x="1490" y="228"/>
                </a:moveTo>
                <a:cubicBezTo>
                  <a:pt x="1490" y="228"/>
                  <a:pt x="1490" y="228"/>
                  <a:pt x="1490" y="228"/>
                </a:cubicBezTo>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2" name="椭圆 1"/>
          <p:cNvSpPr/>
          <p:nvPr/>
        </p:nvSpPr>
        <p:spPr>
          <a:xfrm>
            <a:off x="5724939" y="4988159"/>
            <a:ext cx="475326" cy="498650"/>
          </a:xfrm>
          <a:custGeom>
            <a:avLst/>
            <a:gdLst>
              <a:gd name="connsiteX0" fmla="*/ 199932 w 300038"/>
              <a:gd name="connsiteY0" fmla="*/ 273051 h 336551"/>
              <a:gd name="connsiteX1" fmla="*/ 192088 w 300038"/>
              <a:gd name="connsiteY1" fmla="*/ 280989 h 336551"/>
              <a:gd name="connsiteX2" fmla="*/ 192088 w 300038"/>
              <a:gd name="connsiteY2" fmla="*/ 306124 h 336551"/>
              <a:gd name="connsiteX3" fmla="*/ 199932 w 300038"/>
              <a:gd name="connsiteY3" fmla="*/ 312739 h 336551"/>
              <a:gd name="connsiteX4" fmla="*/ 250919 w 300038"/>
              <a:gd name="connsiteY4" fmla="*/ 312739 h 336551"/>
              <a:gd name="connsiteX5" fmla="*/ 258763 w 300038"/>
              <a:gd name="connsiteY5" fmla="*/ 306124 h 336551"/>
              <a:gd name="connsiteX6" fmla="*/ 258763 w 300038"/>
              <a:gd name="connsiteY6" fmla="*/ 280989 h 336551"/>
              <a:gd name="connsiteX7" fmla="*/ 250919 w 300038"/>
              <a:gd name="connsiteY7" fmla="*/ 273051 h 336551"/>
              <a:gd name="connsiteX8" fmla="*/ 199932 w 300038"/>
              <a:gd name="connsiteY8" fmla="*/ 273051 h 336551"/>
              <a:gd name="connsiteX9" fmla="*/ 101328 w 300038"/>
              <a:gd name="connsiteY9" fmla="*/ 196851 h 336551"/>
              <a:gd name="connsiteX10" fmla="*/ 107908 w 300038"/>
              <a:gd name="connsiteY10" fmla="*/ 196851 h 336551"/>
              <a:gd name="connsiteX11" fmla="*/ 111856 w 300038"/>
              <a:gd name="connsiteY11" fmla="*/ 202123 h 336551"/>
              <a:gd name="connsiteX12" fmla="*/ 128964 w 300038"/>
              <a:gd name="connsiteY12" fmla="*/ 248250 h 336551"/>
              <a:gd name="connsiteX13" fmla="*/ 131595 w 300038"/>
              <a:gd name="connsiteY13" fmla="*/ 239025 h 336551"/>
              <a:gd name="connsiteX14" fmla="*/ 126332 w 300038"/>
              <a:gd name="connsiteY14" fmla="*/ 225845 h 336551"/>
              <a:gd name="connsiteX15" fmla="*/ 127648 w 300038"/>
              <a:gd name="connsiteY15" fmla="*/ 217938 h 336551"/>
              <a:gd name="connsiteX16" fmla="*/ 132911 w 300038"/>
              <a:gd name="connsiteY16" fmla="*/ 215302 h 336551"/>
              <a:gd name="connsiteX17" fmla="*/ 167126 w 300038"/>
              <a:gd name="connsiteY17" fmla="*/ 215302 h 336551"/>
              <a:gd name="connsiteX18" fmla="*/ 172390 w 300038"/>
              <a:gd name="connsiteY18" fmla="*/ 217938 h 336551"/>
              <a:gd name="connsiteX19" fmla="*/ 173706 w 300038"/>
              <a:gd name="connsiteY19" fmla="*/ 225845 h 336551"/>
              <a:gd name="connsiteX20" fmla="*/ 168442 w 300038"/>
              <a:gd name="connsiteY20" fmla="*/ 239025 h 336551"/>
              <a:gd name="connsiteX21" fmla="*/ 171074 w 300038"/>
              <a:gd name="connsiteY21" fmla="*/ 248250 h 336551"/>
              <a:gd name="connsiteX22" fmla="*/ 188182 w 300038"/>
              <a:gd name="connsiteY22" fmla="*/ 202123 h 336551"/>
              <a:gd name="connsiteX23" fmla="*/ 192130 w 300038"/>
              <a:gd name="connsiteY23" fmla="*/ 196851 h 336551"/>
              <a:gd name="connsiteX24" fmla="*/ 198710 w 300038"/>
              <a:gd name="connsiteY24" fmla="*/ 196851 h 336551"/>
              <a:gd name="connsiteX25" fmla="*/ 265823 w 300038"/>
              <a:gd name="connsiteY25" fmla="*/ 224527 h 336551"/>
              <a:gd name="connsiteX26" fmla="*/ 300038 w 300038"/>
              <a:gd name="connsiteY26" fmla="*/ 274609 h 336551"/>
              <a:gd name="connsiteX27" fmla="*/ 300038 w 300038"/>
              <a:gd name="connsiteY27" fmla="*/ 328643 h 336551"/>
              <a:gd name="connsiteX28" fmla="*/ 292142 w 300038"/>
              <a:gd name="connsiteY28" fmla="*/ 336551 h 336551"/>
              <a:gd name="connsiteX29" fmla="*/ 7896 w 300038"/>
              <a:gd name="connsiteY29" fmla="*/ 336551 h 336551"/>
              <a:gd name="connsiteX30" fmla="*/ 0 w 300038"/>
              <a:gd name="connsiteY30" fmla="*/ 328643 h 336551"/>
              <a:gd name="connsiteX31" fmla="*/ 0 w 300038"/>
              <a:gd name="connsiteY31" fmla="*/ 274609 h 336551"/>
              <a:gd name="connsiteX32" fmla="*/ 34215 w 300038"/>
              <a:gd name="connsiteY32" fmla="*/ 224527 h 336551"/>
              <a:gd name="connsiteX33" fmla="*/ 101328 w 300038"/>
              <a:gd name="connsiteY33" fmla="*/ 196851 h 336551"/>
              <a:gd name="connsiteX34" fmla="*/ 155328 w 300038"/>
              <a:gd name="connsiteY34" fmla="*/ 0 h 336551"/>
              <a:gd name="connsiteX35" fmla="*/ 201775 w 300038"/>
              <a:gd name="connsiteY35" fmla="*/ 15854 h 336551"/>
              <a:gd name="connsiteX36" fmla="*/ 223008 w 300038"/>
              <a:gd name="connsiteY36" fmla="*/ 79268 h 336551"/>
              <a:gd name="connsiteX37" fmla="*/ 224335 w 300038"/>
              <a:gd name="connsiteY37" fmla="*/ 93801 h 336551"/>
              <a:gd name="connsiteX38" fmla="*/ 229643 w 300038"/>
              <a:gd name="connsiteY38" fmla="*/ 100407 h 336551"/>
              <a:gd name="connsiteX39" fmla="*/ 232297 w 300038"/>
              <a:gd name="connsiteY39" fmla="*/ 125508 h 336551"/>
              <a:gd name="connsiteX40" fmla="*/ 208410 w 300038"/>
              <a:gd name="connsiteY40" fmla="*/ 151931 h 336551"/>
              <a:gd name="connsiteX41" fmla="*/ 185850 w 300038"/>
              <a:gd name="connsiteY41" fmla="*/ 183639 h 336551"/>
              <a:gd name="connsiteX42" fmla="*/ 172579 w 300038"/>
              <a:gd name="connsiteY42" fmla="*/ 192887 h 336551"/>
              <a:gd name="connsiteX43" fmla="*/ 150019 w 300038"/>
              <a:gd name="connsiteY43" fmla="*/ 196850 h 336551"/>
              <a:gd name="connsiteX44" fmla="*/ 127459 w 300038"/>
              <a:gd name="connsiteY44" fmla="*/ 192887 h 336551"/>
              <a:gd name="connsiteX45" fmla="*/ 114189 w 300038"/>
              <a:gd name="connsiteY45" fmla="*/ 183639 h 336551"/>
              <a:gd name="connsiteX46" fmla="*/ 91629 w 300038"/>
              <a:gd name="connsiteY46" fmla="*/ 151931 h 336551"/>
              <a:gd name="connsiteX47" fmla="*/ 67742 w 300038"/>
              <a:gd name="connsiteY47" fmla="*/ 125508 h 336551"/>
              <a:gd name="connsiteX48" fmla="*/ 70396 w 300038"/>
              <a:gd name="connsiteY48" fmla="*/ 100407 h 336551"/>
              <a:gd name="connsiteX49" fmla="*/ 75704 w 300038"/>
              <a:gd name="connsiteY49" fmla="*/ 93801 h 336551"/>
              <a:gd name="connsiteX50" fmla="*/ 77031 w 300038"/>
              <a:gd name="connsiteY50" fmla="*/ 85874 h 336551"/>
              <a:gd name="connsiteX51" fmla="*/ 74377 w 300038"/>
              <a:gd name="connsiteY51" fmla="*/ 50203 h 336551"/>
              <a:gd name="connsiteX52" fmla="*/ 103572 w 300038"/>
              <a:gd name="connsiteY52" fmla="*/ 27744 h 336551"/>
              <a:gd name="connsiteX53" fmla="*/ 119497 w 300038"/>
              <a:gd name="connsiteY53" fmla="*/ 10569 h 336551"/>
              <a:gd name="connsiteX54" fmla="*/ 155328 w 300038"/>
              <a:gd name="connsiteY54"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0038" h="336551">
                <a:moveTo>
                  <a:pt x="199932" y="273051"/>
                </a:moveTo>
                <a:cubicBezTo>
                  <a:pt x="194703" y="273051"/>
                  <a:pt x="192088" y="277020"/>
                  <a:pt x="192088" y="280989"/>
                </a:cubicBezTo>
                <a:cubicBezTo>
                  <a:pt x="192088" y="306124"/>
                  <a:pt x="192088" y="306124"/>
                  <a:pt x="192088" y="306124"/>
                </a:cubicBezTo>
                <a:cubicBezTo>
                  <a:pt x="192088" y="310093"/>
                  <a:pt x="194703" y="312739"/>
                  <a:pt x="199932" y="312739"/>
                </a:cubicBezTo>
                <a:cubicBezTo>
                  <a:pt x="250919" y="312739"/>
                  <a:pt x="250919" y="312739"/>
                  <a:pt x="250919" y="312739"/>
                </a:cubicBezTo>
                <a:cubicBezTo>
                  <a:pt x="254841" y="312739"/>
                  <a:pt x="258763" y="310093"/>
                  <a:pt x="258763" y="306124"/>
                </a:cubicBezTo>
                <a:lnTo>
                  <a:pt x="258763" y="280989"/>
                </a:lnTo>
                <a:cubicBezTo>
                  <a:pt x="258763" y="277020"/>
                  <a:pt x="254841" y="273051"/>
                  <a:pt x="250919" y="273051"/>
                </a:cubicBezTo>
                <a:cubicBezTo>
                  <a:pt x="199932" y="273051"/>
                  <a:pt x="199932" y="273051"/>
                  <a:pt x="199932" y="273051"/>
                </a:cubicBezTo>
                <a:close/>
                <a:moveTo>
                  <a:pt x="101328" y="196851"/>
                </a:moveTo>
                <a:cubicBezTo>
                  <a:pt x="103960" y="196851"/>
                  <a:pt x="105276" y="196851"/>
                  <a:pt x="107908" y="196851"/>
                </a:cubicBezTo>
                <a:cubicBezTo>
                  <a:pt x="109224" y="198169"/>
                  <a:pt x="110540" y="199487"/>
                  <a:pt x="111856" y="202123"/>
                </a:cubicBezTo>
                <a:cubicBezTo>
                  <a:pt x="128964" y="248250"/>
                  <a:pt x="128964" y="248250"/>
                  <a:pt x="128964" y="248250"/>
                </a:cubicBezTo>
                <a:cubicBezTo>
                  <a:pt x="131595" y="239025"/>
                  <a:pt x="131595" y="239025"/>
                  <a:pt x="131595" y="239025"/>
                </a:cubicBezTo>
                <a:cubicBezTo>
                  <a:pt x="126332" y="225845"/>
                  <a:pt x="126332" y="225845"/>
                  <a:pt x="126332" y="225845"/>
                </a:cubicBezTo>
                <a:cubicBezTo>
                  <a:pt x="125016" y="223209"/>
                  <a:pt x="126332" y="220574"/>
                  <a:pt x="127648" y="217938"/>
                </a:cubicBezTo>
                <a:cubicBezTo>
                  <a:pt x="128964" y="216620"/>
                  <a:pt x="131595" y="215302"/>
                  <a:pt x="132911" y="215302"/>
                </a:cubicBezTo>
                <a:cubicBezTo>
                  <a:pt x="167126" y="215302"/>
                  <a:pt x="167126" y="215302"/>
                  <a:pt x="167126" y="215302"/>
                </a:cubicBezTo>
                <a:cubicBezTo>
                  <a:pt x="168442" y="215302"/>
                  <a:pt x="171074" y="216620"/>
                  <a:pt x="172390" y="217938"/>
                </a:cubicBezTo>
                <a:cubicBezTo>
                  <a:pt x="173706" y="220574"/>
                  <a:pt x="175022" y="223209"/>
                  <a:pt x="173706" y="225845"/>
                </a:cubicBezTo>
                <a:cubicBezTo>
                  <a:pt x="168442" y="239025"/>
                  <a:pt x="168442" y="239025"/>
                  <a:pt x="168442" y="239025"/>
                </a:cubicBezTo>
                <a:cubicBezTo>
                  <a:pt x="171074" y="248250"/>
                  <a:pt x="171074" y="248250"/>
                  <a:pt x="171074" y="248250"/>
                </a:cubicBezTo>
                <a:cubicBezTo>
                  <a:pt x="188182" y="202123"/>
                  <a:pt x="188182" y="202123"/>
                  <a:pt x="188182" y="202123"/>
                </a:cubicBezTo>
                <a:cubicBezTo>
                  <a:pt x="189498" y="199487"/>
                  <a:pt x="190814" y="198169"/>
                  <a:pt x="192130" y="196851"/>
                </a:cubicBezTo>
                <a:cubicBezTo>
                  <a:pt x="194762" y="196851"/>
                  <a:pt x="196078" y="196851"/>
                  <a:pt x="198710" y="196851"/>
                </a:cubicBezTo>
                <a:cubicBezTo>
                  <a:pt x="265823" y="224527"/>
                  <a:pt x="265823" y="224527"/>
                  <a:pt x="265823" y="224527"/>
                </a:cubicBezTo>
                <a:cubicBezTo>
                  <a:pt x="286879" y="232435"/>
                  <a:pt x="300038" y="252204"/>
                  <a:pt x="300038" y="274609"/>
                </a:cubicBezTo>
                <a:cubicBezTo>
                  <a:pt x="300038" y="328643"/>
                  <a:pt x="300038" y="328643"/>
                  <a:pt x="300038" y="328643"/>
                </a:cubicBezTo>
                <a:cubicBezTo>
                  <a:pt x="300038" y="332597"/>
                  <a:pt x="296090" y="336551"/>
                  <a:pt x="292142" y="336551"/>
                </a:cubicBezTo>
                <a:cubicBezTo>
                  <a:pt x="7896" y="336551"/>
                  <a:pt x="7896" y="336551"/>
                  <a:pt x="7896" y="336551"/>
                </a:cubicBezTo>
                <a:cubicBezTo>
                  <a:pt x="3948" y="336551"/>
                  <a:pt x="0" y="332597"/>
                  <a:pt x="0" y="328643"/>
                </a:cubicBezTo>
                <a:cubicBezTo>
                  <a:pt x="0" y="274609"/>
                  <a:pt x="0" y="274609"/>
                  <a:pt x="0" y="274609"/>
                </a:cubicBezTo>
                <a:cubicBezTo>
                  <a:pt x="0" y="252204"/>
                  <a:pt x="13159" y="232435"/>
                  <a:pt x="34215" y="224527"/>
                </a:cubicBezTo>
                <a:cubicBezTo>
                  <a:pt x="101328" y="196851"/>
                  <a:pt x="101328" y="196851"/>
                  <a:pt x="101328" y="196851"/>
                </a:cubicBezTo>
                <a:close/>
                <a:moveTo>
                  <a:pt x="155328" y="0"/>
                </a:moveTo>
                <a:cubicBezTo>
                  <a:pt x="171252" y="0"/>
                  <a:pt x="187177" y="5285"/>
                  <a:pt x="201775" y="15854"/>
                </a:cubicBezTo>
                <a:cubicBezTo>
                  <a:pt x="225662" y="34350"/>
                  <a:pt x="223008" y="72663"/>
                  <a:pt x="223008" y="79268"/>
                </a:cubicBezTo>
                <a:cubicBezTo>
                  <a:pt x="223008" y="84553"/>
                  <a:pt x="224335" y="89838"/>
                  <a:pt x="224335" y="93801"/>
                </a:cubicBezTo>
                <a:cubicBezTo>
                  <a:pt x="225662" y="95122"/>
                  <a:pt x="228316" y="96443"/>
                  <a:pt x="229643" y="100407"/>
                </a:cubicBezTo>
                <a:cubicBezTo>
                  <a:pt x="234951" y="107012"/>
                  <a:pt x="234951" y="114939"/>
                  <a:pt x="232297" y="125508"/>
                </a:cubicBezTo>
                <a:cubicBezTo>
                  <a:pt x="226989" y="146647"/>
                  <a:pt x="215045" y="150610"/>
                  <a:pt x="208410" y="151931"/>
                </a:cubicBezTo>
                <a:cubicBezTo>
                  <a:pt x="204429" y="159858"/>
                  <a:pt x="195139" y="175712"/>
                  <a:pt x="185850" y="183639"/>
                </a:cubicBezTo>
                <a:cubicBezTo>
                  <a:pt x="183196" y="187602"/>
                  <a:pt x="177888" y="190244"/>
                  <a:pt x="172579" y="192887"/>
                </a:cubicBezTo>
                <a:cubicBezTo>
                  <a:pt x="164617" y="195529"/>
                  <a:pt x="157982" y="196850"/>
                  <a:pt x="150019" y="196850"/>
                </a:cubicBezTo>
                <a:cubicBezTo>
                  <a:pt x="142057" y="196850"/>
                  <a:pt x="135422" y="195529"/>
                  <a:pt x="127459" y="192887"/>
                </a:cubicBezTo>
                <a:cubicBezTo>
                  <a:pt x="122151" y="190244"/>
                  <a:pt x="116843" y="187602"/>
                  <a:pt x="114189" y="183639"/>
                </a:cubicBezTo>
                <a:cubicBezTo>
                  <a:pt x="104900" y="175712"/>
                  <a:pt x="95610" y="159858"/>
                  <a:pt x="91629" y="151931"/>
                </a:cubicBezTo>
                <a:cubicBezTo>
                  <a:pt x="84994" y="150610"/>
                  <a:pt x="73050" y="146647"/>
                  <a:pt x="67742" y="125508"/>
                </a:cubicBezTo>
                <a:cubicBezTo>
                  <a:pt x="65088" y="114939"/>
                  <a:pt x="65088" y="107012"/>
                  <a:pt x="70396" y="100407"/>
                </a:cubicBezTo>
                <a:cubicBezTo>
                  <a:pt x="71723" y="96443"/>
                  <a:pt x="74377" y="95122"/>
                  <a:pt x="75704" y="93801"/>
                </a:cubicBezTo>
                <a:cubicBezTo>
                  <a:pt x="75704" y="91159"/>
                  <a:pt x="75704" y="88516"/>
                  <a:pt x="77031" y="85874"/>
                </a:cubicBezTo>
                <a:cubicBezTo>
                  <a:pt x="73050" y="80590"/>
                  <a:pt x="67742" y="68699"/>
                  <a:pt x="74377" y="50203"/>
                </a:cubicBezTo>
                <a:cubicBezTo>
                  <a:pt x="81013" y="30386"/>
                  <a:pt x="95610" y="27744"/>
                  <a:pt x="103572" y="27744"/>
                </a:cubicBezTo>
                <a:cubicBezTo>
                  <a:pt x="106227" y="22459"/>
                  <a:pt x="111535" y="17175"/>
                  <a:pt x="119497" y="10569"/>
                </a:cubicBezTo>
                <a:cubicBezTo>
                  <a:pt x="128786" y="3963"/>
                  <a:pt x="142057" y="0"/>
                  <a:pt x="15532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Freeform 65"/>
          <p:cNvSpPr>
            <a:spLocks noChangeAspect="1" noEditPoints="1"/>
          </p:cNvSpPr>
          <p:nvPr/>
        </p:nvSpPr>
        <p:spPr bwMode="auto">
          <a:xfrm>
            <a:off x="4560518" y="3910445"/>
            <a:ext cx="539044" cy="491201"/>
          </a:xfrm>
          <a:custGeom>
            <a:avLst/>
            <a:gdLst/>
            <a:ahLst/>
            <a:cxnLst>
              <a:cxn ang="0">
                <a:pos x="45" y="41"/>
              </a:cxn>
              <a:cxn ang="0">
                <a:pos x="47" y="50"/>
              </a:cxn>
              <a:cxn ang="0">
                <a:pos x="40" y="56"/>
              </a:cxn>
              <a:cxn ang="0">
                <a:pos x="31" y="60"/>
              </a:cxn>
              <a:cxn ang="0">
                <a:pos x="21" y="60"/>
              </a:cxn>
              <a:cxn ang="0">
                <a:pos x="13" y="56"/>
              </a:cxn>
              <a:cxn ang="0">
                <a:pos x="5" y="50"/>
              </a:cxn>
              <a:cxn ang="0">
                <a:pos x="8" y="41"/>
              </a:cxn>
              <a:cxn ang="0">
                <a:pos x="0" y="32"/>
              </a:cxn>
              <a:cxn ang="0">
                <a:pos x="9" y="26"/>
              </a:cxn>
              <a:cxn ang="0">
                <a:pos x="5" y="20"/>
              </a:cxn>
              <a:cxn ang="0">
                <a:pos x="17" y="18"/>
              </a:cxn>
              <a:cxn ang="0">
                <a:pos x="22" y="10"/>
              </a:cxn>
              <a:cxn ang="0">
                <a:pos x="32" y="17"/>
              </a:cxn>
              <a:cxn ang="0">
                <a:pos x="41" y="14"/>
              </a:cxn>
              <a:cxn ang="0">
                <a:pos x="47" y="22"/>
              </a:cxn>
              <a:cxn ang="0">
                <a:pos x="51" y="30"/>
              </a:cxn>
              <a:cxn ang="0">
                <a:pos x="26" y="25"/>
              </a:cxn>
              <a:cxn ang="0">
                <a:pos x="36" y="35"/>
              </a:cxn>
              <a:cxn ang="0">
                <a:pos x="72" y="19"/>
              </a:cxn>
              <a:cxn ang="0">
                <a:pos x="72" y="27"/>
              </a:cxn>
              <a:cxn ang="0">
                <a:pos x="62" y="25"/>
              </a:cxn>
              <a:cxn ang="0">
                <a:pos x="52" y="27"/>
              </a:cxn>
              <a:cxn ang="0">
                <a:pos x="53" y="19"/>
              </a:cxn>
              <a:cxn ang="0">
                <a:pos x="53" y="11"/>
              </a:cxn>
              <a:cxn ang="0">
                <a:pos x="52" y="3"/>
              </a:cxn>
              <a:cxn ang="0">
                <a:pos x="62" y="4"/>
              </a:cxn>
              <a:cxn ang="0">
                <a:pos x="67" y="0"/>
              </a:cxn>
              <a:cxn ang="0">
                <a:pos x="70" y="9"/>
              </a:cxn>
              <a:cxn ang="0">
                <a:pos x="78" y="18"/>
              </a:cxn>
              <a:cxn ang="0">
                <a:pos x="70" y="62"/>
              </a:cxn>
              <a:cxn ang="0">
                <a:pos x="67" y="71"/>
              </a:cxn>
              <a:cxn ang="0">
                <a:pos x="61" y="66"/>
              </a:cxn>
              <a:cxn ang="0">
                <a:pos x="52" y="68"/>
              </a:cxn>
              <a:cxn ang="0">
                <a:pos x="47" y="59"/>
              </a:cxn>
              <a:cxn ang="0">
                <a:pos x="54" y="50"/>
              </a:cxn>
              <a:cxn ang="0">
                <a:pos x="57" y="41"/>
              </a:cxn>
              <a:cxn ang="0">
                <a:pos x="63" y="46"/>
              </a:cxn>
              <a:cxn ang="0">
                <a:pos x="72" y="44"/>
              </a:cxn>
              <a:cxn ang="0">
                <a:pos x="72" y="52"/>
              </a:cxn>
              <a:cxn ang="0">
                <a:pos x="62" y="10"/>
              </a:cxn>
              <a:cxn ang="0">
                <a:pos x="67" y="15"/>
              </a:cxn>
              <a:cxn ang="0">
                <a:pos x="57" y="56"/>
              </a:cxn>
              <a:cxn ang="0">
                <a:pos x="62" y="51"/>
              </a:cxn>
            </a:cxnLst>
            <a:rect l="0" t="0" r="r" b="b"/>
            <a:pathLst>
              <a:path w="78" h="71">
                <a:moveTo>
                  <a:pt x="52" y="39"/>
                </a:moveTo>
                <a:cubicBezTo>
                  <a:pt x="52" y="40"/>
                  <a:pt x="51" y="40"/>
                  <a:pt x="51" y="40"/>
                </a:cubicBezTo>
                <a:cubicBezTo>
                  <a:pt x="45" y="41"/>
                  <a:pt x="45" y="41"/>
                  <a:pt x="45" y="41"/>
                </a:cubicBezTo>
                <a:cubicBezTo>
                  <a:pt x="44" y="42"/>
                  <a:pt x="44" y="43"/>
                  <a:pt x="43" y="44"/>
                </a:cubicBezTo>
                <a:cubicBezTo>
                  <a:pt x="45" y="46"/>
                  <a:pt x="46" y="47"/>
                  <a:pt x="47" y="49"/>
                </a:cubicBezTo>
                <a:cubicBezTo>
                  <a:pt x="47" y="49"/>
                  <a:pt x="47" y="49"/>
                  <a:pt x="47" y="50"/>
                </a:cubicBezTo>
                <a:cubicBezTo>
                  <a:pt x="47" y="50"/>
                  <a:pt x="47" y="50"/>
                  <a:pt x="47" y="50"/>
                </a:cubicBezTo>
                <a:cubicBezTo>
                  <a:pt x="46" y="52"/>
                  <a:pt x="42" y="56"/>
                  <a:pt x="41" y="56"/>
                </a:cubicBezTo>
                <a:cubicBezTo>
                  <a:pt x="40" y="56"/>
                  <a:pt x="40" y="56"/>
                  <a:pt x="40" y="56"/>
                </a:cubicBezTo>
                <a:cubicBezTo>
                  <a:pt x="35" y="53"/>
                  <a:pt x="35" y="53"/>
                  <a:pt x="35" y="53"/>
                </a:cubicBezTo>
                <a:cubicBezTo>
                  <a:pt x="34" y="53"/>
                  <a:pt x="33" y="53"/>
                  <a:pt x="32" y="54"/>
                </a:cubicBezTo>
                <a:cubicBezTo>
                  <a:pt x="32" y="56"/>
                  <a:pt x="32" y="58"/>
                  <a:pt x="31" y="60"/>
                </a:cubicBezTo>
                <a:cubicBezTo>
                  <a:pt x="31" y="61"/>
                  <a:pt x="30" y="61"/>
                  <a:pt x="30" y="61"/>
                </a:cubicBezTo>
                <a:cubicBezTo>
                  <a:pt x="22" y="61"/>
                  <a:pt x="22" y="61"/>
                  <a:pt x="22" y="61"/>
                </a:cubicBezTo>
                <a:cubicBezTo>
                  <a:pt x="22" y="61"/>
                  <a:pt x="21" y="61"/>
                  <a:pt x="21" y="60"/>
                </a:cubicBezTo>
                <a:cubicBezTo>
                  <a:pt x="20" y="54"/>
                  <a:pt x="20" y="54"/>
                  <a:pt x="20" y="54"/>
                </a:cubicBezTo>
                <a:cubicBezTo>
                  <a:pt x="19" y="54"/>
                  <a:pt x="18" y="53"/>
                  <a:pt x="17" y="53"/>
                </a:cubicBezTo>
                <a:cubicBezTo>
                  <a:pt x="13" y="56"/>
                  <a:pt x="13" y="56"/>
                  <a:pt x="13" y="56"/>
                </a:cubicBezTo>
                <a:cubicBezTo>
                  <a:pt x="12" y="56"/>
                  <a:pt x="12" y="56"/>
                  <a:pt x="12" y="56"/>
                </a:cubicBezTo>
                <a:cubicBezTo>
                  <a:pt x="11" y="56"/>
                  <a:pt x="11" y="56"/>
                  <a:pt x="11" y="56"/>
                </a:cubicBezTo>
                <a:cubicBezTo>
                  <a:pt x="10" y="55"/>
                  <a:pt x="5" y="51"/>
                  <a:pt x="5" y="50"/>
                </a:cubicBezTo>
                <a:cubicBezTo>
                  <a:pt x="5" y="49"/>
                  <a:pt x="5" y="49"/>
                  <a:pt x="5" y="49"/>
                </a:cubicBezTo>
                <a:cubicBezTo>
                  <a:pt x="7" y="47"/>
                  <a:pt x="8" y="46"/>
                  <a:pt x="9" y="44"/>
                </a:cubicBezTo>
                <a:cubicBezTo>
                  <a:pt x="8" y="43"/>
                  <a:pt x="8" y="42"/>
                  <a:pt x="8" y="41"/>
                </a:cubicBezTo>
                <a:cubicBezTo>
                  <a:pt x="1" y="40"/>
                  <a:pt x="1" y="40"/>
                  <a:pt x="1" y="40"/>
                </a:cubicBezTo>
                <a:cubicBezTo>
                  <a:pt x="1" y="40"/>
                  <a:pt x="0" y="40"/>
                  <a:pt x="0" y="39"/>
                </a:cubicBezTo>
                <a:cubicBezTo>
                  <a:pt x="0" y="32"/>
                  <a:pt x="0" y="32"/>
                  <a:pt x="0" y="32"/>
                </a:cubicBezTo>
                <a:cubicBezTo>
                  <a:pt x="0" y="31"/>
                  <a:pt x="1" y="30"/>
                  <a:pt x="1" y="30"/>
                </a:cubicBezTo>
                <a:cubicBezTo>
                  <a:pt x="8" y="29"/>
                  <a:pt x="8" y="29"/>
                  <a:pt x="8" y="29"/>
                </a:cubicBezTo>
                <a:cubicBezTo>
                  <a:pt x="8" y="28"/>
                  <a:pt x="8" y="27"/>
                  <a:pt x="9" y="26"/>
                </a:cubicBezTo>
                <a:cubicBezTo>
                  <a:pt x="8" y="25"/>
                  <a:pt x="7" y="23"/>
                  <a:pt x="5" y="22"/>
                </a:cubicBezTo>
                <a:cubicBezTo>
                  <a:pt x="5" y="21"/>
                  <a:pt x="5" y="21"/>
                  <a:pt x="5" y="21"/>
                </a:cubicBezTo>
                <a:cubicBezTo>
                  <a:pt x="5" y="21"/>
                  <a:pt x="5" y="20"/>
                  <a:pt x="5" y="20"/>
                </a:cubicBezTo>
                <a:cubicBezTo>
                  <a:pt x="6" y="19"/>
                  <a:pt x="11" y="14"/>
                  <a:pt x="12" y="14"/>
                </a:cubicBezTo>
                <a:cubicBezTo>
                  <a:pt x="12" y="14"/>
                  <a:pt x="12" y="14"/>
                  <a:pt x="13" y="14"/>
                </a:cubicBezTo>
                <a:cubicBezTo>
                  <a:pt x="17" y="18"/>
                  <a:pt x="17" y="18"/>
                  <a:pt x="17" y="18"/>
                </a:cubicBezTo>
                <a:cubicBezTo>
                  <a:pt x="18" y="18"/>
                  <a:pt x="19" y="17"/>
                  <a:pt x="20" y="17"/>
                </a:cubicBezTo>
                <a:cubicBezTo>
                  <a:pt x="21" y="15"/>
                  <a:pt x="21" y="13"/>
                  <a:pt x="21" y="11"/>
                </a:cubicBezTo>
                <a:cubicBezTo>
                  <a:pt x="21" y="10"/>
                  <a:pt x="22" y="10"/>
                  <a:pt x="22" y="10"/>
                </a:cubicBezTo>
                <a:cubicBezTo>
                  <a:pt x="30" y="10"/>
                  <a:pt x="30" y="10"/>
                  <a:pt x="30" y="10"/>
                </a:cubicBezTo>
                <a:cubicBezTo>
                  <a:pt x="30" y="10"/>
                  <a:pt x="31" y="10"/>
                  <a:pt x="31" y="11"/>
                </a:cubicBezTo>
                <a:cubicBezTo>
                  <a:pt x="32" y="17"/>
                  <a:pt x="32" y="17"/>
                  <a:pt x="32" y="17"/>
                </a:cubicBezTo>
                <a:cubicBezTo>
                  <a:pt x="33" y="17"/>
                  <a:pt x="34" y="18"/>
                  <a:pt x="35" y="18"/>
                </a:cubicBezTo>
                <a:cubicBezTo>
                  <a:pt x="40" y="14"/>
                  <a:pt x="40" y="14"/>
                  <a:pt x="40" y="14"/>
                </a:cubicBezTo>
                <a:cubicBezTo>
                  <a:pt x="40" y="14"/>
                  <a:pt x="40" y="14"/>
                  <a:pt x="41" y="14"/>
                </a:cubicBezTo>
                <a:cubicBezTo>
                  <a:pt x="41" y="14"/>
                  <a:pt x="41" y="14"/>
                  <a:pt x="41" y="14"/>
                </a:cubicBezTo>
                <a:cubicBezTo>
                  <a:pt x="42" y="15"/>
                  <a:pt x="47" y="20"/>
                  <a:pt x="47" y="21"/>
                </a:cubicBezTo>
                <a:cubicBezTo>
                  <a:pt x="47" y="21"/>
                  <a:pt x="47" y="21"/>
                  <a:pt x="47" y="22"/>
                </a:cubicBezTo>
                <a:cubicBezTo>
                  <a:pt x="46" y="23"/>
                  <a:pt x="45" y="25"/>
                  <a:pt x="43" y="26"/>
                </a:cubicBezTo>
                <a:cubicBezTo>
                  <a:pt x="44" y="27"/>
                  <a:pt x="44" y="28"/>
                  <a:pt x="45" y="30"/>
                </a:cubicBezTo>
                <a:cubicBezTo>
                  <a:pt x="51" y="30"/>
                  <a:pt x="51" y="30"/>
                  <a:pt x="51" y="30"/>
                </a:cubicBezTo>
                <a:cubicBezTo>
                  <a:pt x="51" y="31"/>
                  <a:pt x="52" y="31"/>
                  <a:pt x="52" y="32"/>
                </a:cubicBezTo>
                <a:lnTo>
                  <a:pt x="52" y="39"/>
                </a:lnTo>
                <a:close/>
                <a:moveTo>
                  <a:pt x="26" y="25"/>
                </a:moveTo>
                <a:cubicBezTo>
                  <a:pt x="21" y="25"/>
                  <a:pt x="16" y="30"/>
                  <a:pt x="16" y="35"/>
                </a:cubicBezTo>
                <a:cubicBezTo>
                  <a:pt x="16" y="41"/>
                  <a:pt x="21" y="46"/>
                  <a:pt x="26" y="46"/>
                </a:cubicBezTo>
                <a:cubicBezTo>
                  <a:pt x="32" y="46"/>
                  <a:pt x="36" y="41"/>
                  <a:pt x="36" y="35"/>
                </a:cubicBezTo>
                <a:cubicBezTo>
                  <a:pt x="36" y="30"/>
                  <a:pt x="32" y="25"/>
                  <a:pt x="26" y="25"/>
                </a:cubicBezTo>
                <a:close/>
                <a:moveTo>
                  <a:pt x="78" y="18"/>
                </a:moveTo>
                <a:cubicBezTo>
                  <a:pt x="78" y="18"/>
                  <a:pt x="72" y="19"/>
                  <a:pt x="72" y="19"/>
                </a:cubicBezTo>
                <a:cubicBezTo>
                  <a:pt x="71" y="20"/>
                  <a:pt x="71" y="20"/>
                  <a:pt x="70" y="21"/>
                </a:cubicBezTo>
                <a:cubicBezTo>
                  <a:pt x="71" y="22"/>
                  <a:pt x="72" y="26"/>
                  <a:pt x="72" y="26"/>
                </a:cubicBezTo>
                <a:cubicBezTo>
                  <a:pt x="72" y="27"/>
                  <a:pt x="72" y="27"/>
                  <a:pt x="72" y="27"/>
                </a:cubicBezTo>
                <a:cubicBezTo>
                  <a:pt x="72" y="27"/>
                  <a:pt x="68" y="30"/>
                  <a:pt x="67" y="30"/>
                </a:cubicBezTo>
                <a:cubicBezTo>
                  <a:pt x="67" y="30"/>
                  <a:pt x="64" y="26"/>
                  <a:pt x="63" y="25"/>
                </a:cubicBezTo>
                <a:cubicBezTo>
                  <a:pt x="63" y="25"/>
                  <a:pt x="63" y="25"/>
                  <a:pt x="62" y="25"/>
                </a:cubicBezTo>
                <a:cubicBezTo>
                  <a:pt x="62" y="25"/>
                  <a:pt x="61" y="25"/>
                  <a:pt x="61" y="25"/>
                </a:cubicBezTo>
                <a:cubicBezTo>
                  <a:pt x="61" y="26"/>
                  <a:pt x="58" y="30"/>
                  <a:pt x="57" y="30"/>
                </a:cubicBezTo>
                <a:cubicBezTo>
                  <a:pt x="57" y="30"/>
                  <a:pt x="53" y="27"/>
                  <a:pt x="52" y="27"/>
                </a:cubicBezTo>
                <a:cubicBezTo>
                  <a:pt x="52" y="27"/>
                  <a:pt x="52" y="27"/>
                  <a:pt x="52" y="26"/>
                </a:cubicBezTo>
                <a:cubicBezTo>
                  <a:pt x="52" y="26"/>
                  <a:pt x="54" y="22"/>
                  <a:pt x="54" y="21"/>
                </a:cubicBezTo>
                <a:cubicBezTo>
                  <a:pt x="53" y="20"/>
                  <a:pt x="53" y="20"/>
                  <a:pt x="53" y="19"/>
                </a:cubicBezTo>
                <a:cubicBezTo>
                  <a:pt x="52" y="19"/>
                  <a:pt x="47" y="18"/>
                  <a:pt x="47" y="18"/>
                </a:cubicBezTo>
                <a:cubicBezTo>
                  <a:pt x="47" y="12"/>
                  <a:pt x="47" y="12"/>
                  <a:pt x="47" y="12"/>
                </a:cubicBezTo>
                <a:cubicBezTo>
                  <a:pt x="47" y="11"/>
                  <a:pt x="52" y="11"/>
                  <a:pt x="53" y="11"/>
                </a:cubicBezTo>
                <a:cubicBezTo>
                  <a:pt x="53" y="10"/>
                  <a:pt x="53" y="9"/>
                  <a:pt x="54" y="9"/>
                </a:cubicBezTo>
                <a:cubicBezTo>
                  <a:pt x="54" y="8"/>
                  <a:pt x="52" y="4"/>
                  <a:pt x="52" y="3"/>
                </a:cubicBezTo>
                <a:cubicBezTo>
                  <a:pt x="52" y="3"/>
                  <a:pt x="52" y="3"/>
                  <a:pt x="52" y="3"/>
                </a:cubicBezTo>
                <a:cubicBezTo>
                  <a:pt x="53" y="3"/>
                  <a:pt x="57" y="0"/>
                  <a:pt x="57" y="0"/>
                </a:cubicBezTo>
                <a:cubicBezTo>
                  <a:pt x="58" y="0"/>
                  <a:pt x="61" y="4"/>
                  <a:pt x="61" y="5"/>
                </a:cubicBezTo>
                <a:cubicBezTo>
                  <a:pt x="61" y="4"/>
                  <a:pt x="62" y="4"/>
                  <a:pt x="62" y="4"/>
                </a:cubicBezTo>
                <a:cubicBezTo>
                  <a:pt x="63" y="4"/>
                  <a:pt x="63" y="4"/>
                  <a:pt x="63" y="5"/>
                </a:cubicBezTo>
                <a:cubicBezTo>
                  <a:pt x="64" y="3"/>
                  <a:pt x="66" y="1"/>
                  <a:pt x="67" y="0"/>
                </a:cubicBezTo>
                <a:cubicBezTo>
                  <a:pt x="67" y="0"/>
                  <a:pt x="67" y="0"/>
                  <a:pt x="67" y="0"/>
                </a:cubicBezTo>
                <a:cubicBezTo>
                  <a:pt x="68" y="0"/>
                  <a:pt x="72" y="2"/>
                  <a:pt x="72" y="3"/>
                </a:cubicBezTo>
                <a:cubicBezTo>
                  <a:pt x="72" y="3"/>
                  <a:pt x="72" y="3"/>
                  <a:pt x="72" y="3"/>
                </a:cubicBezTo>
                <a:cubicBezTo>
                  <a:pt x="72" y="4"/>
                  <a:pt x="71" y="8"/>
                  <a:pt x="70" y="9"/>
                </a:cubicBezTo>
                <a:cubicBezTo>
                  <a:pt x="71" y="9"/>
                  <a:pt x="71" y="10"/>
                  <a:pt x="72" y="11"/>
                </a:cubicBezTo>
                <a:cubicBezTo>
                  <a:pt x="72" y="11"/>
                  <a:pt x="78" y="11"/>
                  <a:pt x="78" y="12"/>
                </a:cubicBezTo>
                <a:lnTo>
                  <a:pt x="78" y="18"/>
                </a:lnTo>
                <a:close/>
                <a:moveTo>
                  <a:pt x="78" y="59"/>
                </a:moveTo>
                <a:cubicBezTo>
                  <a:pt x="78" y="59"/>
                  <a:pt x="72" y="60"/>
                  <a:pt x="72" y="60"/>
                </a:cubicBezTo>
                <a:cubicBezTo>
                  <a:pt x="71" y="61"/>
                  <a:pt x="71" y="61"/>
                  <a:pt x="70" y="62"/>
                </a:cubicBezTo>
                <a:cubicBezTo>
                  <a:pt x="71" y="63"/>
                  <a:pt x="72" y="67"/>
                  <a:pt x="72" y="68"/>
                </a:cubicBezTo>
                <a:cubicBezTo>
                  <a:pt x="72" y="68"/>
                  <a:pt x="72" y="68"/>
                  <a:pt x="72" y="68"/>
                </a:cubicBezTo>
                <a:cubicBezTo>
                  <a:pt x="72" y="68"/>
                  <a:pt x="68" y="71"/>
                  <a:pt x="67" y="71"/>
                </a:cubicBezTo>
                <a:cubicBezTo>
                  <a:pt x="67" y="71"/>
                  <a:pt x="64" y="67"/>
                  <a:pt x="63" y="66"/>
                </a:cubicBezTo>
                <a:cubicBezTo>
                  <a:pt x="63" y="66"/>
                  <a:pt x="63" y="66"/>
                  <a:pt x="62" y="66"/>
                </a:cubicBezTo>
                <a:cubicBezTo>
                  <a:pt x="62" y="66"/>
                  <a:pt x="61" y="66"/>
                  <a:pt x="61" y="66"/>
                </a:cubicBezTo>
                <a:cubicBezTo>
                  <a:pt x="61" y="67"/>
                  <a:pt x="58" y="71"/>
                  <a:pt x="57" y="71"/>
                </a:cubicBezTo>
                <a:cubicBezTo>
                  <a:pt x="57" y="71"/>
                  <a:pt x="53" y="68"/>
                  <a:pt x="52" y="68"/>
                </a:cubicBezTo>
                <a:cubicBezTo>
                  <a:pt x="52" y="68"/>
                  <a:pt x="52" y="68"/>
                  <a:pt x="52" y="68"/>
                </a:cubicBezTo>
                <a:cubicBezTo>
                  <a:pt x="52" y="67"/>
                  <a:pt x="54" y="63"/>
                  <a:pt x="54" y="62"/>
                </a:cubicBezTo>
                <a:cubicBezTo>
                  <a:pt x="53" y="61"/>
                  <a:pt x="53" y="61"/>
                  <a:pt x="53" y="60"/>
                </a:cubicBezTo>
                <a:cubicBezTo>
                  <a:pt x="52" y="60"/>
                  <a:pt x="47" y="59"/>
                  <a:pt x="47" y="59"/>
                </a:cubicBezTo>
                <a:cubicBezTo>
                  <a:pt x="47" y="53"/>
                  <a:pt x="47" y="53"/>
                  <a:pt x="47" y="53"/>
                </a:cubicBezTo>
                <a:cubicBezTo>
                  <a:pt x="47" y="52"/>
                  <a:pt x="52" y="52"/>
                  <a:pt x="53" y="52"/>
                </a:cubicBezTo>
                <a:cubicBezTo>
                  <a:pt x="53" y="51"/>
                  <a:pt x="53" y="50"/>
                  <a:pt x="54" y="50"/>
                </a:cubicBezTo>
                <a:cubicBezTo>
                  <a:pt x="54" y="49"/>
                  <a:pt x="52" y="45"/>
                  <a:pt x="52" y="44"/>
                </a:cubicBezTo>
                <a:cubicBezTo>
                  <a:pt x="52" y="44"/>
                  <a:pt x="52" y="44"/>
                  <a:pt x="52" y="44"/>
                </a:cubicBezTo>
                <a:cubicBezTo>
                  <a:pt x="53" y="44"/>
                  <a:pt x="57" y="41"/>
                  <a:pt x="57" y="41"/>
                </a:cubicBezTo>
                <a:cubicBezTo>
                  <a:pt x="58" y="41"/>
                  <a:pt x="61" y="45"/>
                  <a:pt x="61" y="46"/>
                </a:cubicBezTo>
                <a:cubicBezTo>
                  <a:pt x="61" y="46"/>
                  <a:pt x="62" y="46"/>
                  <a:pt x="62" y="46"/>
                </a:cubicBezTo>
                <a:cubicBezTo>
                  <a:pt x="63" y="46"/>
                  <a:pt x="63" y="46"/>
                  <a:pt x="63" y="46"/>
                </a:cubicBezTo>
                <a:cubicBezTo>
                  <a:pt x="64" y="44"/>
                  <a:pt x="66" y="43"/>
                  <a:pt x="67" y="41"/>
                </a:cubicBezTo>
                <a:cubicBezTo>
                  <a:pt x="67" y="41"/>
                  <a:pt x="67" y="41"/>
                  <a:pt x="67" y="41"/>
                </a:cubicBezTo>
                <a:cubicBezTo>
                  <a:pt x="68" y="41"/>
                  <a:pt x="72" y="44"/>
                  <a:pt x="72" y="44"/>
                </a:cubicBezTo>
                <a:cubicBezTo>
                  <a:pt x="72" y="44"/>
                  <a:pt x="72" y="44"/>
                  <a:pt x="72" y="44"/>
                </a:cubicBezTo>
                <a:cubicBezTo>
                  <a:pt x="72" y="45"/>
                  <a:pt x="71" y="49"/>
                  <a:pt x="70" y="50"/>
                </a:cubicBezTo>
                <a:cubicBezTo>
                  <a:pt x="71" y="50"/>
                  <a:pt x="71" y="51"/>
                  <a:pt x="72" y="52"/>
                </a:cubicBezTo>
                <a:cubicBezTo>
                  <a:pt x="72" y="52"/>
                  <a:pt x="78" y="52"/>
                  <a:pt x="78" y="53"/>
                </a:cubicBezTo>
                <a:lnTo>
                  <a:pt x="78" y="59"/>
                </a:lnTo>
                <a:close/>
                <a:moveTo>
                  <a:pt x="62" y="10"/>
                </a:moveTo>
                <a:cubicBezTo>
                  <a:pt x="59" y="10"/>
                  <a:pt x="57" y="12"/>
                  <a:pt x="57" y="15"/>
                </a:cubicBezTo>
                <a:cubicBezTo>
                  <a:pt x="57" y="18"/>
                  <a:pt x="59" y="20"/>
                  <a:pt x="62" y="20"/>
                </a:cubicBezTo>
                <a:cubicBezTo>
                  <a:pt x="65" y="20"/>
                  <a:pt x="67" y="18"/>
                  <a:pt x="67" y="15"/>
                </a:cubicBezTo>
                <a:cubicBezTo>
                  <a:pt x="67" y="12"/>
                  <a:pt x="65" y="10"/>
                  <a:pt x="62" y="10"/>
                </a:cubicBezTo>
                <a:close/>
                <a:moveTo>
                  <a:pt x="62" y="51"/>
                </a:moveTo>
                <a:cubicBezTo>
                  <a:pt x="59" y="51"/>
                  <a:pt x="57" y="53"/>
                  <a:pt x="57" y="56"/>
                </a:cubicBezTo>
                <a:cubicBezTo>
                  <a:pt x="57" y="59"/>
                  <a:pt x="59" y="61"/>
                  <a:pt x="62" y="61"/>
                </a:cubicBezTo>
                <a:cubicBezTo>
                  <a:pt x="65" y="61"/>
                  <a:pt x="67" y="59"/>
                  <a:pt x="67" y="56"/>
                </a:cubicBezTo>
                <a:cubicBezTo>
                  <a:pt x="67" y="53"/>
                  <a:pt x="65" y="51"/>
                  <a:pt x="62" y="51"/>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600" b="1">
              <a:solidFill>
                <a:prstClr val="white"/>
              </a:solidFill>
              <a:latin typeface="Arial" panose="020B0604020202020204" pitchFamily="34" charset="0"/>
              <a:ea typeface="微软雅黑" panose="020B0503020204020204" charset="-122"/>
              <a:sym typeface="Arial" panose="020B0604020202020204" pitchFamily="34" charset="0"/>
            </a:endParaRPr>
          </a:p>
        </p:txBody>
      </p:sp>
      <p:grpSp>
        <p:nvGrpSpPr>
          <p:cNvPr id="24" name="组合 9"/>
          <p:cNvGrpSpPr/>
          <p:nvPr/>
        </p:nvGrpSpPr>
        <p:grpSpPr>
          <a:xfrm>
            <a:off x="6676899" y="3892963"/>
            <a:ext cx="509803" cy="508683"/>
            <a:chOff x="1310570" y="2282334"/>
            <a:chExt cx="576222" cy="574956"/>
          </a:xfrm>
          <a:solidFill>
            <a:schemeClr val="bg1"/>
          </a:solidFill>
        </p:grpSpPr>
        <p:sp>
          <p:nvSpPr>
            <p:cNvPr id="25" name="Freeform 5"/>
            <p:cNvSpPr>
              <a:spLocks noEditPoints="1"/>
            </p:cNvSpPr>
            <p:nvPr/>
          </p:nvSpPr>
          <p:spPr bwMode="auto">
            <a:xfrm>
              <a:off x="1581584" y="2552082"/>
              <a:ext cx="192496" cy="139307"/>
            </a:xfrm>
            <a:custGeom>
              <a:avLst/>
              <a:gdLst>
                <a:gd name="T0" fmla="*/ 961 w 1104"/>
                <a:gd name="T1" fmla="*/ 565 h 792"/>
                <a:gd name="T2" fmla="*/ 121 w 1104"/>
                <a:gd name="T3" fmla="*/ 565 h 792"/>
                <a:gd name="T4" fmla="*/ 21 w 1104"/>
                <a:gd name="T5" fmla="*/ 621 h 792"/>
                <a:gd name="T6" fmla="*/ 21 w 1104"/>
                <a:gd name="T7" fmla="*/ 736 h 792"/>
                <a:gd name="T8" fmla="*/ 121 w 1104"/>
                <a:gd name="T9" fmla="*/ 792 h 792"/>
                <a:gd name="T10" fmla="*/ 961 w 1104"/>
                <a:gd name="T11" fmla="*/ 792 h 792"/>
                <a:gd name="T12" fmla="*/ 1061 w 1104"/>
                <a:gd name="T13" fmla="*/ 736 h 792"/>
                <a:gd name="T14" fmla="*/ 1061 w 1104"/>
                <a:gd name="T15" fmla="*/ 621 h 792"/>
                <a:gd name="T16" fmla="*/ 961 w 1104"/>
                <a:gd name="T17" fmla="*/ 565 h 792"/>
                <a:gd name="T18" fmla="*/ 984 w 1104"/>
                <a:gd name="T19" fmla="*/ 1 h 792"/>
                <a:gd name="T20" fmla="*/ 314 w 1104"/>
                <a:gd name="T21" fmla="*/ 1 h 792"/>
                <a:gd name="T22" fmla="*/ 214 w 1104"/>
                <a:gd name="T23" fmla="*/ 57 h 792"/>
                <a:gd name="T24" fmla="*/ 214 w 1104"/>
                <a:gd name="T25" fmla="*/ 171 h 792"/>
                <a:gd name="T26" fmla="*/ 314 w 1104"/>
                <a:gd name="T27" fmla="*/ 227 h 792"/>
                <a:gd name="T28" fmla="*/ 984 w 1104"/>
                <a:gd name="T29" fmla="*/ 227 h 792"/>
                <a:gd name="T30" fmla="*/ 1084 w 1104"/>
                <a:gd name="T31" fmla="*/ 171 h 792"/>
                <a:gd name="T32" fmla="*/ 1084 w 1104"/>
                <a:gd name="T33" fmla="*/ 57 h 792"/>
                <a:gd name="T34" fmla="*/ 984 w 1104"/>
                <a:gd name="T35" fmla="*/ 1 h 792"/>
                <a:gd name="T36" fmla="*/ 984 w 1104"/>
                <a:gd name="T37" fmla="*/ 1 h 792"/>
                <a:gd name="T38" fmla="*/ 984 w 1104"/>
                <a:gd name="T39" fmla="*/ 1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 h="792">
                  <a:moveTo>
                    <a:pt x="961" y="565"/>
                  </a:moveTo>
                  <a:cubicBezTo>
                    <a:pt x="121" y="565"/>
                    <a:pt x="121" y="565"/>
                    <a:pt x="121" y="565"/>
                  </a:cubicBezTo>
                  <a:cubicBezTo>
                    <a:pt x="80" y="564"/>
                    <a:pt x="42" y="586"/>
                    <a:pt x="21" y="621"/>
                  </a:cubicBezTo>
                  <a:cubicBezTo>
                    <a:pt x="0" y="657"/>
                    <a:pt x="0" y="700"/>
                    <a:pt x="21" y="736"/>
                  </a:cubicBezTo>
                  <a:cubicBezTo>
                    <a:pt x="42" y="771"/>
                    <a:pt x="80" y="792"/>
                    <a:pt x="121" y="792"/>
                  </a:cubicBezTo>
                  <a:cubicBezTo>
                    <a:pt x="961" y="792"/>
                    <a:pt x="961" y="792"/>
                    <a:pt x="961" y="792"/>
                  </a:cubicBezTo>
                  <a:cubicBezTo>
                    <a:pt x="1002" y="792"/>
                    <a:pt x="1040" y="771"/>
                    <a:pt x="1061" y="736"/>
                  </a:cubicBezTo>
                  <a:cubicBezTo>
                    <a:pt x="1082" y="700"/>
                    <a:pt x="1082" y="657"/>
                    <a:pt x="1061" y="621"/>
                  </a:cubicBezTo>
                  <a:cubicBezTo>
                    <a:pt x="1040" y="586"/>
                    <a:pt x="1002" y="564"/>
                    <a:pt x="961" y="565"/>
                  </a:cubicBezTo>
                  <a:close/>
                  <a:moveTo>
                    <a:pt x="984" y="1"/>
                  </a:moveTo>
                  <a:cubicBezTo>
                    <a:pt x="314" y="1"/>
                    <a:pt x="314" y="1"/>
                    <a:pt x="314" y="1"/>
                  </a:cubicBezTo>
                  <a:cubicBezTo>
                    <a:pt x="273" y="0"/>
                    <a:pt x="235" y="21"/>
                    <a:pt x="214" y="57"/>
                  </a:cubicBezTo>
                  <a:cubicBezTo>
                    <a:pt x="194" y="92"/>
                    <a:pt x="194" y="136"/>
                    <a:pt x="214" y="171"/>
                  </a:cubicBezTo>
                  <a:cubicBezTo>
                    <a:pt x="235" y="207"/>
                    <a:pt x="273" y="228"/>
                    <a:pt x="314" y="227"/>
                  </a:cubicBezTo>
                  <a:cubicBezTo>
                    <a:pt x="984" y="227"/>
                    <a:pt x="984" y="227"/>
                    <a:pt x="984" y="227"/>
                  </a:cubicBezTo>
                  <a:cubicBezTo>
                    <a:pt x="1025" y="228"/>
                    <a:pt x="1063" y="207"/>
                    <a:pt x="1084" y="171"/>
                  </a:cubicBezTo>
                  <a:cubicBezTo>
                    <a:pt x="1104" y="136"/>
                    <a:pt x="1104" y="92"/>
                    <a:pt x="1084" y="57"/>
                  </a:cubicBezTo>
                  <a:cubicBezTo>
                    <a:pt x="1063" y="21"/>
                    <a:pt x="1025" y="0"/>
                    <a:pt x="984" y="1"/>
                  </a:cubicBezTo>
                  <a:close/>
                  <a:moveTo>
                    <a:pt x="984" y="1"/>
                  </a:moveTo>
                  <a:cubicBezTo>
                    <a:pt x="984" y="1"/>
                    <a:pt x="984" y="1"/>
                    <a:pt x="98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6"/>
            <p:cNvSpPr>
              <a:spLocks noEditPoints="1"/>
            </p:cNvSpPr>
            <p:nvPr/>
          </p:nvSpPr>
          <p:spPr bwMode="auto">
            <a:xfrm>
              <a:off x="1430880" y="2282334"/>
              <a:ext cx="455912" cy="554693"/>
            </a:xfrm>
            <a:custGeom>
              <a:avLst/>
              <a:gdLst>
                <a:gd name="T0" fmla="*/ 1812 w 2606"/>
                <a:gd name="T1" fmla="*/ 0 h 3167"/>
                <a:gd name="T2" fmla="*/ 451 w 2606"/>
                <a:gd name="T3" fmla="*/ 0 h 3167"/>
                <a:gd name="T4" fmla="*/ 0 w 2606"/>
                <a:gd name="T5" fmla="*/ 409 h 3167"/>
                <a:gd name="T6" fmla="*/ 0 w 2606"/>
                <a:gd name="T7" fmla="*/ 664 h 3167"/>
                <a:gd name="T8" fmla="*/ 0 w 2606"/>
                <a:gd name="T9" fmla="*/ 664 h 3167"/>
                <a:gd name="T10" fmla="*/ 0 w 2606"/>
                <a:gd name="T11" fmla="*/ 818 h 3167"/>
                <a:gd name="T12" fmla="*/ 243 w 2606"/>
                <a:gd name="T13" fmla="*/ 692 h 3167"/>
                <a:gd name="T14" fmla="*/ 243 w 2606"/>
                <a:gd name="T15" fmla="*/ 449 h 3167"/>
                <a:gd name="T16" fmla="*/ 452 w 2606"/>
                <a:gd name="T17" fmla="*/ 226 h 3167"/>
                <a:gd name="T18" fmla="*/ 1586 w 2606"/>
                <a:gd name="T19" fmla="*/ 226 h 3167"/>
                <a:gd name="T20" fmla="*/ 1586 w 2606"/>
                <a:gd name="T21" fmla="*/ 681 h 3167"/>
                <a:gd name="T22" fmla="*/ 2040 w 2606"/>
                <a:gd name="T23" fmla="*/ 1131 h 3167"/>
                <a:gd name="T24" fmla="*/ 2380 w 2606"/>
                <a:gd name="T25" fmla="*/ 1131 h 3167"/>
                <a:gd name="T26" fmla="*/ 2380 w 2606"/>
                <a:gd name="T27" fmla="*/ 2714 h 3167"/>
                <a:gd name="T28" fmla="*/ 2153 w 2606"/>
                <a:gd name="T29" fmla="*/ 2940 h 3167"/>
                <a:gd name="T30" fmla="*/ 1745 w 2606"/>
                <a:gd name="T31" fmla="*/ 2940 h 3167"/>
                <a:gd name="T32" fmla="*/ 1745 w 2606"/>
                <a:gd name="T33" fmla="*/ 3012 h 3167"/>
                <a:gd name="T34" fmla="*/ 1745 w 2606"/>
                <a:gd name="T35" fmla="*/ 3167 h 3167"/>
                <a:gd name="T36" fmla="*/ 2153 w 2606"/>
                <a:gd name="T37" fmla="*/ 3167 h 3167"/>
                <a:gd name="T38" fmla="*/ 2606 w 2606"/>
                <a:gd name="T39" fmla="*/ 2714 h 3167"/>
                <a:gd name="T40" fmla="*/ 2606 w 2606"/>
                <a:gd name="T41" fmla="*/ 908 h 3167"/>
                <a:gd name="T42" fmla="*/ 1812 w 2606"/>
                <a:gd name="T43" fmla="*/ 0 h 3167"/>
                <a:gd name="T44" fmla="*/ 2039 w 2606"/>
                <a:gd name="T45" fmla="*/ 904 h 3167"/>
                <a:gd name="T46" fmla="*/ 1813 w 2606"/>
                <a:gd name="T47" fmla="*/ 567 h 3167"/>
                <a:gd name="T48" fmla="*/ 1813 w 2606"/>
                <a:gd name="T49" fmla="*/ 229 h 3167"/>
                <a:gd name="T50" fmla="*/ 2379 w 2606"/>
                <a:gd name="T51" fmla="*/ 904 h 3167"/>
                <a:gd name="T52" fmla="*/ 2039 w 2606"/>
                <a:gd name="T53" fmla="*/ 904 h 3167"/>
                <a:gd name="T54" fmla="*/ 2039 w 2606"/>
                <a:gd name="T55" fmla="*/ 904 h 3167"/>
                <a:gd name="T56" fmla="*/ 2039 w 2606"/>
                <a:gd name="T57" fmla="*/ 904 h 3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06" h="3167">
                  <a:moveTo>
                    <a:pt x="1812" y="0"/>
                  </a:moveTo>
                  <a:cubicBezTo>
                    <a:pt x="451" y="0"/>
                    <a:pt x="451" y="0"/>
                    <a:pt x="451" y="0"/>
                  </a:cubicBezTo>
                  <a:cubicBezTo>
                    <a:pt x="226" y="0"/>
                    <a:pt x="24" y="193"/>
                    <a:pt x="0" y="409"/>
                  </a:cubicBezTo>
                  <a:cubicBezTo>
                    <a:pt x="0" y="664"/>
                    <a:pt x="0" y="664"/>
                    <a:pt x="0" y="664"/>
                  </a:cubicBezTo>
                  <a:cubicBezTo>
                    <a:pt x="0" y="664"/>
                    <a:pt x="0" y="664"/>
                    <a:pt x="0" y="664"/>
                  </a:cubicBezTo>
                  <a:cubicBezTo>
                    <a:pt x="0" y="818"/>
                    <a:pt x="0" y="818"/>
                    <a:pt x="0" y="818"/>
                  </a:cubicBezTo>
                  <a:cubicBezTo>
                    <a:pt x="75" y="760"/>
                    <a:pt x="148" y="725"/>
                    <a:pt x="243" y="692"/>
                  </a:cubicBezTo>
                  <a:cubicBezTo>
                    <a:pt x="243" y="449"/>
                    <a:pt x="243" y="449"/>
                    <a:pt x="243" y="449"/>
                  </a:cubicBezTo>
                  <a:cubicBezTo>
                    <a:pt x="243" y="333"/>
                    <a:pt x="332" y="226"/>
                    <a:pt x="452" y="226"/>
                  </a:cubicBezTo>
                  <a:cubicBezTo>
                    <a:pt x="1586" y="226"/>
                    <a:pt x="1586" y="226"/>
                    <a:pt x="1586" y="226"/>
                  </a:cubicBezTo>
                  <a:cubicBezTo>
                    <a:pt x="1585" y="486"/>
                    <a:pt x="1586" y="681"/>
                    <a:pt x="1586" y="681"/>
                  </a:cubicBezTo>
                  <a:cubicBezTo>
                    <a:pt x="1586" y="916"/>
                    <a:pt x="1798" y="1131"/>
                    <a:pt x="2040" y="1131"/>
                  </a:cubicBezTo>
                  <a:cubicBezTo>
                    <a:pt x="2380" y="1131"/>
                    <a:pt x="2380" y="1131"/>
                    <a:pt x="2380" y="1131"/>
                  </a:cubicBezTo>
                  <a:cubicBezTo>
                    <a:pt x="2380" y="2714"/>
                    <a:pt x="2380" y="2714"/>
                    <a:pt x="2380" y="2714"/>
                  </a:cubicBezTo>
                  <a:cubicBezTo>
                    <a:pt x="2380" y="2829"/>
                    <a:pt x="2272" y="2940"/>
                    <a:pt x="2153" y="2940"/>
                  </a:cubicBezTo>
                  <a:cubicBezTo>
                    <a:pt x="1745" y="2940"/>
                    <a:pt x="1745" y="2940"/>
                    <a:pt x="1745" y="2940"/>
                  </a:cubicBezTo>
                  <a:cubicBezTo>
                    <a:pt x="1745" y="2986"/>
                    <a:pt x="1745" y="2985"/>
                    <a:pt x="1745" y="3012"/>
                  </a:cubicBezTo>
                  <a:cubicBezTo>
                    <a:pt x="1745" y="3167"/>
                    <a:pt x="1745" y="3167"/>
                    <a:pt x="1745" y="3167"/>
                  </a:cubicBezTo>
                  <a:cubicBezTo>
                    <a:pt x="2153" y="3167"/>
                    <a:pt x="2153" y="3167"/>
                    <a:pt x="2153" y="3167"/>
                  </a:cubicBezTo>
                  <a:cubicBezTo>
                    <a:pt x="2392" y="3167"/>
                    <a:pt x="2606" y="2947"/>
                    <a:pt x="2606" y="2714"/>
                  </a:cubicBezTo>
                  <a:cubicBezTo>
                    <a:pt x="2606" y="908"/>
                    <a:pt x="2606" y="908"/>
                    <a:pt x="2606" y="908"/>
                  </a:cubicBezTo>
                  <a:lnTo>
                    <a:pt x="1812" y="0"/>
                  </a:lnTo>
                  <a:close/>
                  <a:moveTo>
                    <a:pt x="2039" y="904"/>
                  </a:moveTo>
                  <a:cubicBezTo>
                    <a:pt x="1919" y="904"/>
                    <a:pt x="1813" y="685"/>
                    <a:pt x="1813" y="567"/>
                  </a:cubicBezTo>
                  <a:cubicBezTo>
                    <a:pt x="1813" y="229"/>
                    <a:pt x="1813" y="229"/>
                    <a:pt x="1813" y="229"/>
                  </a:cubicBezTo>
                  <a:cubicBezTo>
                    <a:pt x="2379" y="904"/>
                    <a:pt x="2379" y="904"/>
                    <a:pt x="2379" y="904"/>
                  </a:cubicBezTo>
                  <a:lnTo>
                    <a:pt x="2039" y="904"/>
                  </a:lnTo>
                  <a:close/>
                  <a:moveTo>
                    <a:pt x="2039" y="904"/>
                  </a:moveTo>
                  <a:cubicBezTo>
                    <a:pt x="2039" y="904"/>
                    <a:pt x="2039" y="904"/>
                    <a:pt x="2039" y="90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7"/>
            <p:cNvSpPr>
              <a:spLocks noEditPoints="1"/>
            </p:cNvSpPr>
            <p:nvPr/>
          </p:nvSpPr>
          <p:spPr bwMode="auto">
            <a:xfrm>
              <a:off x="1310570" y="2410242"/>
              <a:ext cx="412853" cy="447048"/>
            </a:xfrm>
            <a:custGeom>
              <a:avLst/>
              <a:gdLst>
                <a:gd name="T0" fmla="*/ 2201 w 2361"/>
                <a:gd name="T1" fmla="*/ 1991 h 2549"/>
                <a:gd name="T2" fmla="*/ 1607 w 2361"/>
                <a:gd name="T3" fmla="*/ 1662 h 2549"/>
                <a:gd name="T4" fmla="*/ 1888 w 2361"/>
                <a:gd name="T5" fmla="*/ 956 h 2549"/>
                <a:gd name="T6" fmla="*/ 1888 w 2361"/>
                <a:gd name="T7" fmla="*/ 558 h 2549"/>
                <a:gd name="T8" fmla="*/ 1185 w 2361"/>
                <a:gd name="T9" fmla="*/ 0 h 2549"/>
                <a:gd name="T10" fmla="*/ 473 w 2361"/>
                <a:gd name="T11" fmla="*/ 558 h 2549"/>
                <a:gd name="T12" fmla="*/ 473 w 2361"/>
                <a:gd name="T13" fmla="*/ 956 h 2549"/>
                <a:gd name="T14" fmla="*/ 770 w 2361"/>
                <a:gd name="T15" fmla="*/ 1661 h 2549"/>
                <a:gd name="T16" fmla="*/ 160 w 2361"/>
                <a:gd name="T17" fmla="*/ 1991 h 2549"/>
                <a:gd name="T18" fmla="*/ 1 w 2361"/>
                <a:gd name="T19" fmla="*/ 2150 h 2549"/>
                <a:gd name="T20" fmla="*/ 1 w 2361"/>
                <a:gd name="T21" fmla="*/ 2390 h 2549"/>
                <a:gd name="T22" fmla="*/ 47 w 2361"/>
                <a:gd name="T23" fmla="*/ 2502 h 2549"/>
                <a:gd name="T24" fmla="*/ 160 w 2361"/>
                <a:gd name="T25" fmla="*/ 2549 h 2549"/>
                <a:gd name="T26" fmla="*/ 2201 w 2361"/>
                <a:gd name="T27" fmla="*/ 2549 h 2549"/>
                <a:gd name="T28" fmla="*/ 2314 w 2361"/>
                <a:gd name="T29" fmla="*/ 2502 h 2549"/>
                <a:gd name="T30" fmla="*/ 2361 w 2361"/>
                <a:gd name="T31" fmla="*/ 2390 h 2549"/>
                <a:gd name="T32" fmla="*/ 2361 w 2361"/>
                <a:gd name="T33" fmla="*/ 2150 h 2549"/>
                <a:gd name="T34" fmla="*/ 2201 w 2361"/>
                <a:gd name="T35" fmla="*/ 1991 h 2549"/>
                <a:gd name="T36" fmla="*/ 189 w 2361"/>
                <a:gd name="T37" fmla="*/ 2360 h 2549"/>
                <a:gd name="T38" fmla="*/ 189 w 2361"/>
                <a:gd name="T39" fmla="*/ 2192 h 2549"/>
                <a:gd name="T40" fmla="*/ 237 w 2361"/>
                <a:gd name="T41" fmla="*/ 2163 h 2549"/>
                <a:gd name="T42" fmla="*/ 250 w 2361"/>
                <a:gd name="T43" fmla="*/ 2157 h 2549"/>
                <a:gd name="T44" fmla="*/ 859 w 2361"/>
                <a:gd name="T45" fmla="*/ 1826 h 2549"/>
                <a:gd name="T46" fmla="*/ 958 w 2361"/>
                <a:gd name="T47" fmla="*/ 1678 h 2549"/>
                <a:gd name="T48" fmla="*/ 888 w 2361"/>
                <a:gd name="T49" fmla="*/ 1514 h 2549"/>
                <a:gd name="T50" fmla="*/ 661 w 2361"/>
                <a:gd name="T51" fmla="*/ 956 h 2549"/>
                <a:gd name="T52" fmla="*/ 661 w 2361"/>
                <a:gd name="T53" fmla="*/ 558 h 2549"/>
                <a:gd name="T54" fmla="*/ 1185 w 2361"/>
                <a:gd name="T55" fmla="*/ 189 h 2549"/>
                <a:gd name="T56" fmla="*/ 1699 w 2361"/>
                <a:gd name="T57" fmla="*/ 558 h 2549"/>
                <a:gd name="T58" fmla="*/ 1699 w 2361"/>
                <a:gd name="T59" fmla="*/ 956 h 2549"/>
                <a:gd name="T60" fmla="*/ 1490 w 2361"/>
                <a:gd name="T61" fmla="*/ 1514 h 2549"/>
                <a:gd name="T62" fmla="*/ 1419 w 2361"/>
                <a:gd name="T63" fmla="*/ 1678 h 2549"/>
                <a:gd name="T64" fmla="*/ 1517 w 2361"/>
                <a:gd name="T65" fmla="*/ 1828 h 2549"/>
                <a:gd name="T66" fmla="*/ 2111 w 2361"/>
                <a:gd name="T67" fmla="*/ 2157 h 2549"/>
                <a:gd name="T68" fmla="*/ 2128 w 2361"/>
                <a:gd name="T69" fmla="*/ 2165 h 2549"/>
                <a:gd name="T70" fmla="*/ 2172 w 2361"/>
                <a:gd name="T71" fmla="*/ 2189 h 2549"/>
                <a:gd name="T72" fmla="*/ 2172 w 2361"/>
                <a:gd name="T73" fmla="*/ 2360 h 2549"/>
                <a:gd name="T74" fmla="*/ 189 w 2361"/>
                <a:gd name="T75" fmla="*/ 2360 h 2549"/>
                <a:gd name="T76" fmla="*/ 189 w 2361"/>
                <a:gd name="T77" fmla="*/ 2360 h 2549"/>
                <a:gd name="T78" fmla="*/ 189 w 2361"/>
                <a:gd name="T79" fmla="*/ 2360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1" h="2549">
                  <a:moveTo>
                    <a:pt x="2201" y="1991"/>
                  </a:moveTo>
                  <a:cubicBezTo>
                    <a:pt x="1607" y="1662"/>
                    <a:pt x="1607" y="1662"/>
                    <a:pt x="1607" y="1662"/>
                  </a:cubicBezTo>
                  <a:cubicBezTo>
                    <a:pt x="1828" y="1489"/>
                    <a:pt x="1888" y="1147"/>
                    <a:pt x="1888" y="956"/>
                  </a:cubicBezTo>
                  <a:cubicBezTo>
                    <a:pt x="1888" y="558"/>
                    <a:pt x="1888" y="558"/>
                    <a:pt x="1888" y="558"/>
                  </a:cubicBezTo>
                  <a:cubicBezTo>
                    <a:pt x="1888" y="294"/>
                    <a:pt x="1537" y="0"/>
                    <a:pt x="1185" y="0"/>
                  </a:cubicBezTo>
                  <a:cubicBezTo>
                    <a:pt x="832" y="0"/>
                    <a:pt x="473" y="294"/>
                    <a:pt x="473" y="558"/>
                  </a:cubicBezTo>
                  <a:cubicBezTo>
                    <a:pt x="473" y="956"/>
                    <a:pt x="473" y="956"/>
                    <a:pt x="473" y="956"/>
                  </a:cubicBezTo>
                  <a:cubicBezTo>
                    <a:pt x="473" y="1130"/>
                    <a:pt x="546" y="1482"/>
                    <a:pt x="770" y="1661"/>
                  </a:cubicBezTo>
                  <a:cubicBezTo>
                    <a:pt x="160" y="1991"/>
                    <a:pt x="160" y="1991"/>
                    <a:pt x="160" y="1991"/>
                  </a:cubicBezTo>
                  <a:cubicBezTo>
                    <a:pt x="160" y="1991"/>
                    <a:pt x="1" y="2062"/>
                    <a:pt x="1" y="2150"/>
                  </a:cubicBezTo>
                  <a:cubicBezTo>
                    <a:pt x="1" y="2390"/>
                    <a:pt x="1" y="2390"/>
                    <a:pt x="1" y="2390"/>
                  </a:cubicBezTo>
                  <a:cubicBezTo>
                    <a:pt x="0" y="2432"/>
                    <a:pt x="17" y="2472"/>
                    <a:pt x="47" y="2502"/>
                  </a:cubicBezTo>
                  <a:cubicBezTo>
                    <a:pt x="77" y="2532"/>
                    <a:pt x="117" y="2549"/>
                    <a:pt x="160" y="2549"/>
                  </a:cubicBezTo>
                  <a:cubicBezTo>
                    <a:pt x="2201" y="2549"/>
                    <a:pt x="2201" y="2549"/>
                    <a:pt x="2201" y="2549"/>
                  </a:cubicBezTo>
                  <a:cubicBezTo>
                    <a:pt x="2244" y="2549"/>
                    <a:pt x="2284" y="2532"/>
                    <a:pt x="2314" y="2502"/>
                  </a:cubicBezTo>
                  <a:cubicBezTo>
                    <a:pt x="2344" y="2472"/>
                    <a:pt x="2361" y="2432"/>
                    <a:pt x="2361" y="2390"/>
                  </a:cubicBezTo>
                  <a:cubicBezTo>
                    <a:pt x="2361" y="2150"/>
                    <a:pt x="2361" y="2150"/>
                    <a:pt x="2361" y="2150"/>
                  </a:cubicBezTo>
                  <a:cubicBezTo>
                    <a:pt x="2361" y="2057"/>
                    <a:pt x="2201" y="1991"/>
                    <a:pt x="2201" y="1991"/>
                  </a:cubicBezTo>
                  <a:close/>
                  <a:moveTo>
                    <a:pt x="189" y="2360"/>
                  </a:moveTo>
                  <a:cubicBezTo>
                    <a:pt x="189" y="2192"/>
                    <a:pt x="189" y="2192"/>
                    <a:pt x="189" y="2192"/>
                  </a:cubicBezTo>
                  <a:cubicBezTo>
                    <a:pt x="204" y="2181"/>
                    <a:pt x="220" y="2171"/>
                    <a:pt x="237" y="2163"/>
                  </a:cubicBezTo>
                  <a:cubicBezTo>
                    <a:pt x="241" y="2161"/>
                    <a:pt x="245" y="2159"/>
                    <a:pt x="250" y="2157"/>
                  </a:cubicBezTo>
                  <a:cubicBezTo>
                    <a:pt x="859" y="1826"/>
                    <a:pt x="859" y="1826"/>
                    <a:pt x="859" y="1826"/>
                  </a:cubicBezTo>
                  <a:cubicBezTo>
                    <a:pt x="915" y="1796"/>
                    <a:pt x="952" y="1741"/>
                    <a:pt x="958" y="1678"/>
                  </a:cubicBezTo>
                  <a:cubicBezTo>
                    <a:pt x="963" y="1615"/>
                    <a:pt x="937" y="1553"/>
                    <a:pt x="888" y="1514"/>
                  </a:cubicBezTo>
                  <a:cubicBezTo>
                    <a:pt x="729" y="1387"/>
                    <a:pt x="661" y="1106"/>
                    <a:pt x="661" y="956"/>
                  </a:cubicBezTo>
                  <a:cubicBezTo>
                    <a:pt x="661" y="558"/>
                    <a:pt x="661" y="558"/>
                    <a:pt x="661" y="558"/>
                  </a:cubicBezTo>
                  <a:cubicBezTo>
                    <a:pt x="661" y="422"/>
                    <a:pt x="917" y="189"/>
                    <a:pt x="1185" y="189"/>
                  </a:cubicBezTo>
                  <a:cubicBezTo>
                    <a:pt x="1457" y="189"/>
                    <a:pt x="1699" y="419"/>
                    <a:pt x="1699" y="558"/>
                  </a:cubicBezTo>
                  <a:cubicBezTo>
                    <a:pt x="1699" y="956"/>
                    <a:pt x="1699" y="956"/>
                    <a:pt x="1699" y="956"/>
                  </a:cubicBezTo>
                  <a:cubicBezTo>
                    <a:pt x="1699" y="1104"/>
                    <a:pt x="1653" y="1386"/>
                    <a:pt x="1490" y="1514"/>
                  </a:cubicBezTo>
                  <a:cubicBezTo>
                    <a:pt x="1440" y="1553"/>
                    <a:pt x="1414" y="1615"/>
                    <a:pt x="1419" y="1678"/>
                  </a:cubicBezTo>
                  <a:cubicBezTo>
                    <a:pt x="1424" y="1741"/>
                    <a:pt x="1461" y="1797"/>
                    <a:pt x="1517" y="1828"/>
                  </a:cubicBezTo>
                  <a:cubicBezTo>
                    <a:pt x="2111" y="2157"/>
                    <a:pt x="2111" y="2157"/>
                    <a:pt x="2111" y="2157"/>
                  </a:cubicBezTo>
                  <a:cubicBezTo>
                    <a:pt x="2116" y="2160"/>
                    <a:pt x="2123" y="2163"/>
                    <a:pt x="2128" y="2165"/>
                  </a:cubicBezTo>
                  <a:cubicBezTo>
                    <a:pt x="2144" y="2172"/>
                    <a:pt x="2158" y="2180"/>
                    <a:pt x="2172" y="2189"/>
                  </a:cubicBezTo>
                  <a:cubicBezTo>
                    <a:pt x="2172" y="2360"/>
                    <a:pt x="2172" y="2360"/>
                    <a:pt x="2172" y="2360"/>
                  </a:cubicBezTo>
                  <a:cubicBezTo>
                    <a:pt x="189" y="2360"/>
                    <a:pt x="189" y="2360"/>
                    <a:pt x="189" y="2360"/>
                  </a:cubicBezTo>
                  <a:close/>
                  <a:moveTo>
                    <a:pt x="189" y="2360"/>
                  </a:moveTo>
                  <a:cubicBezTo>
                    <a:pt x="189" y="2360"/>
                    <a:pt x="189" y="2360"/>
                    <a:pt x="189" y="236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8" name="文本框 27"/>
          <p:cNvSpPr txBox="1"/>
          <p:nvPr/>
        </p:nvSpPr>
        <p:spPr>
          <a:xfrm>
            <a:off x="962399" y="390604"/>
            <a:ext cx="6722576"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设备智能监测系统（</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12/14</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）专家诊断 </a:t>
            </a:r>
          </a:p>
        </p:txBody>
      </p:sp>
      <p:pic>
        <p:nvPicPr>
          <p:cNvPr id="2" name="图片 1">
            <a:extLst>
              <a:ext uri="{FF2B5EF4-FFF2-40B4-BE49-F238E27FC236}">
                <a16:creationId xmlns:a16="http://schemas.microsoft.com/office/drawing/2014/main" id="{F502D6A3-C13A-FA4D-0178-0226F8E9492C}"/>
              </a:ext>
            </a:extLst>
          </p:cNvPr>
          <p:cNvPicPr>
            <a:picLocks noChangeAspect="1"/>
          </p:cNvPicPr>
          <p:nvPr/>
        </p:nvPicPr>
        <p:blipFill>
          <a:blip r:embed="rId3"/>
          <a:stretch>
            <a:fillRect/>
          </a:stretch>
        </p:blipFill>
        <p:spPr>
          <a:xfrm>
            <a:off x="10945930" y="636"/>
            <a:ext cx="1180756" cy="9300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entr" presetSubtype="0" fill="hold" grpId="0" nodeType="withEffect">
                                  <p:stCondLst>
                                    <p:cond delay="7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75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anim calcmode="lin" valueType="num">
                                      <p:cBhvr>
                                        <p:cTn id="40" dur="500" fill="hold"/>
                                        <p:tgtEl>
                                          <p:spTgt spid="24"/>
                                        </p:tgtEl>
                                        <p:attrNameLst>
                                          <p:attrName>ppt_x</p:attrName>
                                        </p:attrNameLst>
                                      </p:cBhvr>
                                      <p:tavLst>
                                        <p:tav tm="0">
                                          <p:val>
                                            <p:strVal val="#ppt_x"/>
                                          </p:val>
                                        </p:tav>
                                        <p:tav tm="100000">
                                          <p:val>
                                            <p:strVal val="#ppt_x"/>
                                          </p:val>
                                        </p:tav>
                                      </p:tavLst>
                                    </p:anim>
                                    <p:anim calcmode="lin" valueType="num">
                                      <p:cBhvr>
                                        <p:cTn id="4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4"/>
          <a:stretch>
            <a:fillRect/>
          </a:stretch>
        </p:blipFill>
        <p:spPr>
          <a:xfrm>
            <a:off x="0" y="418905"/>
            <a:ext cx="962400" cy="466618"/>
          </a:xfrm>
          <a:prstGeom prst="rect">
            <a:avLst/>
          </a:prstGeom>
        </p:spPr>
      </p:pic>
      <p:sp>
        <p:nvSpPr>
          <p:cNvPr id="7" name="文本框 6"/>
          <p:cNvSpPr txBox="1"/>
          <p:nvPr>
            <p:custDataLst>
              <p:tags r:id="rId1"/>
            </p:custDataLst>
          </p:nvPr>
        </p:nvSpPr>
        <p:spPr>
          <a:xfrm>
            <a:off x="560714" y="1097687"/>
            <a:ext cx="10989089" cy="1259901"/>
          </a:xfrm>
          <a:prstGeom prst="rect">
            <a:avLst/>
          </a:prstGeom>
          <a:solidFill>
            <a:srgbClr val="F2F2F2"/>
          </a:solidFill>
        </p:spPr>
        <p:txBody>
          <a:bodyPr wrap="square" rtlCol="0">
            <a:noAutofit/>
          </a:bodyPr>
          <a:lstStyle/>
          <a:p>
            <a:pPr marL="285750" indent="-285750">
              <a:lnSpc>
                <a:spcPct val="150000"/>
              </a:lnSpc>
              <a:buFont typeface="Wingdings" panose="05000000000000000000" pitchFamily="2" charset="2"/>
              <a:buChar char="n"/>
            </a:pPr>
            <a:r>
              <a:rPr lang="zh-CN" altLang="en-US" sz="1600" dirty="0">
                <a:latin typeface="微软雅黑" panose="020B0503020204020204" charset="-122"/>
                <a:ea typeface="微软雅黑" panose="020B0503020204020204" charset="-122"/>
                <a:cs typeface="微软雅黑" panose="020B0503020204020204" charset="-122"/>
                <a:sym typeface="+mn-ea"/>
              </a:rPr>
              <a:t>依托忽米设备</a:t>
            </a:r>
            <a:r>
              <a:rPr lang="zh-CN" altLang="en-US" sz="1600" b="1" dirty="0">
                <a:latin typeface="微软雅黑" panose="020B0503020204020204" charset="-122"/>
                <a:ea typeface="微软雅黑" panose="020B0503020204020204" charset="-122"/>
                <a:cs typeface="微软雅黑" panose="020B0503020204020204" charset="-122"/>
                <a:sym typeface="+mn-ea"/>
              </a:rPr>
              <a:t>智能运维诊断分析专家</a:t>
            </a:r>
            <a:r>
              <a:rPr lang="en-US" altLang="zh-CN" sz="1600" b="1" dirty="0">
                <a:latin typeface="微软雅黑" panose="020B0503020204020204" charset="-122"/>
                <a:ea typeface="微软雅黑" panose="020B0503020204020204" charset="-122"/>
                <a:cs typeface="微软雅黑" panose="020B0503020204020204" charset="-122"/>
                <a:sym typeface="+mn-ea"/>
              </a:rPr>
              <a:t>+</a:t>
            </a:r>
            <a:r>
              <a:rPr lang="zh-CN" altLang="en-US" sz="1600" b="1" dirty="0">
                <a:latin typeface="微软雅黑" panose="020B0503020204020204" charset="-122"/>
                <a:ea typeface="微软雅黑" panose="020B0503020204020204" charset="-122"/>
                <a:cs typeface="微软雅黑" panose="020B0503020204020204" charset="-122"/>
                <a:sym typeface="+mn-ea"/>
              </a:rPr>
              <a:t>智能算法团队</a:t>
            </a: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b="1" dirty="0">
                <a:latin typeface="微软雅黑" panose="020B0503020204020204" charset="-122"/>
                <a:ea typeface="微软雅黑" panose="020B0503020204020204" charset="-122"/>
                <a:cs typeface="微软雅黑" panose="020B0503020204020204" charset="-122"/>
                <a:sym typeface="+mn-ea"/>
              </a:rPr>
              <a:t>旋转类设备预测性运维成功项目技术积累</a:t>
            </a:r>
            <a:r>
              <a:rPr lang="zh-CN" altLang="en-US" sz="1600" dirty="0">
                <a:latin typeface="微软雅黑" panose="020B0503020204020204" charset="-122"/>
                <a:ea typeface="微软雅黑" panose="020B0503020204020204" charset="-122"/>
                <a:cs typeface="微软雅黑" panose="020B0503020204020204" charset="-122"/>
                <a:sym typeface="+mn-ea"/>
              </a:rPr>
              <a:t>，以</a:t>
            </a: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提升设备可靠性与利用率</a:t>
            </a: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为宗旨设计开发振动分析师培训方案，</a:t>
            </a:r>
            <a:r>
              <a:rPr lang="zh-CN" altLang="en-US" sz="1600" dirty="0">
                <a:solidFill>
                  <a:srgbClr val="3264D6"/>
                </a:solidFill>
                <a:latin typeface="微软雅黑" panose="020B0503020204020204" charset="-122"/>
                <a:ea typeface="微软雅黑" panose="020B0503020204020204" charset="-122"/>
                <a:cs typeface="微软雅黑" panose="020B0503020204020204" charset="-122"/>
                <a:sym typeface="+mn-ea"/>
              </a:rPr>
              <a:t>打造</a:t>
            </a:r>
            <a:r>
              <a:rPr lang="en-US" altLang="zh-CN" sz="1600" b="1" dirty="0">
                <a:solidFill>
                  <a:srgbClr val="3264D6"/>
                </a:solidFill>
                <a:latin typeface="微软雅黑" panose="020B0503020204020204" charset="-122"/>
                <a:ea typeface="微软雅黑" panose="020B0503020204020204" charset="-122"/>
                <a:cs typeface="微软雅黑" panose="020B0503020204020204" charset="-122"/>
                <a:sym typeface="+mn-ea"/>
              </a:rPr>
              <a:t>1+1</a:t>
            </a:r>
            <a:r>
              <a:rPr lang="zh-CN" altLang="en-US" sz="1600" b="1" dirty="0">
                <a:solidFill>
                  <a:srgbClr val="3264D6"/>
                </a:solidFill>
                <a:latin typeface="微软雅黑" panose="020B0503020204020204" charset="-122"/>
                <a:ea typeface="微软雅黑" panose="020B0503020204020204" charset="-122"/>
                <a:cs typeface="微软雅黑" panose="020B0503020204020204" charset="-122"/>
                <a:sym typeface="+mn-ea"/>
              </a:rPr>
              <a:t>（1个实训基地，</a:t>
            </a:r>
            <a:r>
              <a:rPr lang="en-US" altLang="zh-CN" sz="1600" b="1" dirty="0">
                <a:solidFill>
                  <a:srgbClr val="3264D6"/>
                </a:solidFill>
                <a:latin typeface="微软雅黑" panose="020B0503020204020204" charset="-122"/>
                <a:ea typeface="微软雅黑" panose="020B0503020204020204" charset="-122"/>
                <a:cs typeface="微软雅黑" panose="020B0503020204020204" charset="-122"/>
                <a:sym typeface="+mn-ea"/>
              </a:rPr>
              <a:t>1</a:t>
            </a:r>
            <a:r>
              <a:rPr lang="zh-CN" altLang="en-US" sz="1600" b="1" dirty="0">
                <a:solidFill>
                  <a:srgbClr val="3264D6"/>
                </a:solidFill>
                <a:latin typeface="微软雅黑" panose="020B0503020204020204" charset="-122"/>
                <a:ea typeface="微软雅黑" panose="020B0503020204020204" charset="-122"/>
                <a:cs typeface="微软雅黑" panose="020B0503020204020204" charset="-122"/>
                <a:sym typeface="+mn-ea"/>
              </a:rPr>
              <a:t>套教学课程）</a:t>
            </a:r>
            <a:r>
              <a:rPr lang="zh-CN" altLang="en-US" sz="1600" dirty="0">
                <a:solidFill>
                  <a:srgbClr val="3264D6"/>
                </a:solidFill>
                <a:latin typeface="微软雅黑" panose="020B0503020204020204" charset="-122"/>
                <a:ea typeface="微软雅黑" panose="020B0503020204020204" charset="-122"/>
                <a:cs typeface="微软雅黑" panose="020B0503020204020204" charset="-122"/>
                <a:sym typeface="+mn-ea"/>
              </a:rPr>
              <a:t>振动分析师实训方案，</a:t>
            </a:r>
            <a:r>
              <a:rPr lang="zh-CN" altLang="en-US" sz="1600" dirty="0">
                <a:latin typeface="微软雅黑" panose="020B0503020204020204" charset="-122"/>
                <a:ea typeface="微软雅黑" panose="020B0503020204020204" charset="-122"/>
                <a:cs typeface="微软雅黑" panose="020B0503020204020204" charset="-122"/>
                <a:sym typeface="+mn-ea"/>
              </a:rPr>
              <a:t>培养智能化运维实战人才，助力企业提升设备智能运维水平。</a:t>
            </a:r>
          </a:p>
        </p:txBody>
      </p:sp>
      <p:pic>
        <p:nvPicPr>
          <p:cNvPr id="8" name="图片 7"/>
          <p:cNvPicPr/>
          <p:nvPr/>
        </p:nvPicPr>
        <p:blipFill>
          <a:blip r:embed="rId45"/>
          <a:stretch>
            <a:fillRect/>
          </a:stretch>
        </p:blipFill>
        <p:spPr>
          <a:xfrm>
            <a:off x="10110258" y="3738924"/>
            <a:ext cx="1259840" cy="539750"/>
          </a:xfrm>
          <a:prstGeom prst="rect">
            <a:avLst/>
          </a:prstGeom>
        </p:spPr>
      </p:pic>
      <p:sp>
        <p:nvSpPr>
          <p:cNvPr id="9" name="矩形 8"/>
          <p:cNvSpPr/>
          <p:nvPr>
            <p:custDataLst>
              <p:tags r:id="rId2"/>
            </p:custDataLst>
          </p:nvPr>
        </p:nvSpPr>
        <p:spPr>
          <a:xfrm>
            <a:off x="570018" y="3429293"/>
            <a:ext cx="450850" cy="2880360"/>
          </a:xfrm>
          <a:prstGeom prst="rect">
            <a:avLst/>
          </a:prstGeom>
          <a:solidFill>
            <a:srgbClr val="0B4A8D"/>
          </a:solidFill>
          <a:ln>
            <a:solidFill>
              <a:srgbClr val="0B4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latin typeface="微软雅黑" panose="020B0503020204020204" charset="-122"/>
                <a:ea typeface="微软雅黑" panose="020B0503020204020204" charset="-122"/>
              </a:rPr>
              <a:t>实训基地</a:t>
            </a:r>
          </a:p>
        </p:txBody>
      </p:sp>
      <p:sp>
        <p:nvSpPr>
          <p:cNvPr id="10" name="文本框 9"/>
          <p:cNvSpPr txBox="1"/>
          <p:nvPr>
            <p:custDataLst>
              <p:tags r:id="rId3"/>
            </p:custDataLst>
          </p:nvPr>
        </p:nvSpPr>
        <p:spPr>
          <a:xfrm>
            <a:off x="1829858" y="5948338"/>
            <a:ext cx="1259840" cy="271145"/>
          </a:xfrm>
          <a:prstGeom prst="rect">
            <a:avLst/>
          </a:prstGeom>
          <a:noFill/>
          <a:ln w="19050" cmpd="sng">
            <a:solidFill>
              <a:srgbClr val="3264D6"/>
            </a:solidFill>
            <a:prstDash val="sysDot"/>
          </a:ln>
        </p:spPr>
        <p:txBody>
          <a:bodyPr wrap="square" rtlCol="0" anchor="ctr" anchorCtr="0">
            <a:noAutofit/>
          </a:bodyPr>
          <a:lstStyle/>
          <a:p>
            <a:pPr algn="ctr">
              <a:lnSpc>
                <a:spcPct val="100000"/>
              </a:lnSpc>
            </a:pPr>
            <a:r>
              <a:rPr lang="zh-CN" altLang="en-US" sz="1200">
                <a:solidFill>
                  <a:srgbClr val="0B4A8D"/>
                </a:solidFill>
                <a:latin typeface="微软雅黑" panose="020B0503020204020204" charset="-122"/>
                <a:ea typeface="微软雅黑" panose="020B0503020204020204" charset="-122"/>
              </a:rPr>
              <a:t>工作台</a:t>
            </a:r>
          </a:p>
        </p:txBody>
      </p:sp>
      <p:sp>
        <p:nvSpPr>
          <p:cNvPr id="11" name="文本框 10"/>
          <p:cNvSpPr txBox="1"/>
          <p:nvPr>
            <p:custDataLst>
              <p:tags r:id="rId4"/>
            </p:custDataLst>
          </p:nvPr>
        </p:nvSpPr>
        <p:spPr>
          <a:xfrm>
            <a:off x="3270038" y="5948338"/>
            <a:ext cx="1259840" cy="271145"/>
          </a:xfrm>
          <a:prstGeom prst="rect">
            <a:avLst/>
          </a:prstGeom>
          <a:noFill/>
          <a:ln w="19050" cmpd="sng">
            <a:solidFill>
              <a:srgbClr val="3264D6"/>
            </a:solidFill>
            <a:prstDash val="sysDot"/>
          </a:ln>
        </p:spPr>
        <p:txBody>
          <a:bodyPr wrap="square" rtlCol="0" anchor="ctr" anchorCtr="0">
            <a:noAutofit/>
          </a:bodyPr>
          <a:lstStyle/>
          <a:p>
            <a:pPr algn="ctr">
              <a:lnSpc>
                <a:spcPct val="100000"/>
              </a:lnSpc>
            </a:pPr>
            <a:r>
              <a:rPr lang="zh-CN" altLang="en-US" sz="1200">
                <a:solidFill>
                  <a:srgbClr val="0B4A8D"/>
                </a:solidFill>
                <a:latin typeface="微软雅黑" panose="020B0503020204020204" charset="-122"/>
                <a:ea typeface="微软雅黑" panose="020B0503020204020204" charset="-122"/>
              </a:rPr>
              <a:t>电机</a:t>
            </a:r>
          </a:p>
        </p:txBody>
      </p:sp>
      <p:sp>
        <p:nvSpPr>
          <p:cNvPr id="12" name="文本框 11"/>
          <p:cNvSpPr txBox="1"/>
          <p:nvPr>
            <p:custDataLst>
              <p:tags r:id="rId5"/>
            </p:custDataLst>
          </p:nvPr>
        </p:nvSpPr>
        <p:spPr>
          <a:xfrm>
            <a:off x="4710218" y="5948338"/>
            <a:ext cx="1259840" cy="271145"/>
          </a:xfrm>
          <a:prstGeom prst="rect">
            <a:avLst/>
          </a:prstGeom>
          <a:noFill/>
          <a:ln w="19050" cmpd="sng">
            <a:solidFill>
              <a:srgbClr val="3264D6"/>
            </a:solidFill>
            <a:prstDash val="sysDot"/>
          </a:ln>
        </p:spPr>
        <p:txBody>
          <a:bodyPr wrap="square" rtlCol="0" anchor="ctr" anchorCtr="0">
            <a:noAutofit/>
          </a:bodyPr>
          <a:lstStyle/>
          <a:p>
            <a:pPr algn="ctr">
              <a:lnSpc>
                <a:spcPct val="100000"/>
              </a:lnSpc>
            </a:pPr>
            <a:r>
              <a:rPr lang="zh-CN" altLang="en-US" sz="1200">
                <a:solidFill>
                  <a:srgbClr val="0B4A8D"/>
                </a:solidFill>
                <a:latin typeface="微软雅黑" panose="020B0503020204020204" charset="-122"/>
                <a:ea typeface="微软雅黑" panose="020B0503020204020204" charset="-122"/>
                <a:sym typeface="+mn-ea"/>
              </a:rPr>
              <a:t>电机控制仪</a:t>
            </a:r>
          </a:p>
        </p:txBody>
      </p:sp>
      <p:sp>
        <p:nvSpPr>
          <p:cNvPr id="13" name="文本框 12"/>
          <p:cNvSpPr txBox="1"/>
          <p:nvPr>
            <p:custDataLst>
              <p:tags r:id="rId6"/>
            </p:custDataLst>
          </p:nvPr>
        </p:nvSpPr>
        <p:spPr>
          <a:xfrm>
            <a:off x="6150398" y="5948338"/>
            <a:ext cx="1259840" cy="271145"/>
          </a:xfrm>
          <a:prstGeom prst="rect">
            <a:avLst/>
          </a:prstGeom>
          <a:noFill/>
          <a:ln w="19050" cmpd="sng">
            <a:solidFill>
              <a:srgbClr val="3264D6"/>
            </a:solidFill>
            <a:prstDash val="sysDot"/>
          </a:ln>
        </p:spPr>
        <p:txBody>
          <a:bodyPr wrap="square" rtlCol="0" anchor="ctr" anchorCtr="0">
            <a:noAutofit/>
          </a:bodyPr>
          <a:lstStyle/>
          <a:p>
            <a:pPr algn="ctr">
              <a:lnSpc>
                <a:spcPct val="100000"/>
              </a:lnSpc>
            </a:pPr>
            <a:r>
              <a:rPr lang="zh-CN" altLang="en-US" sz="1200">
                <a:solidFill>
                  <a:srgbClr val="0B4A8D"/>
                </a:solidFill>
                <a:latin typeface="微软雅黑" panose="020B0503020204020204" charset="-122"/>
                <a:ea typeface="微软雅黑" panose="020B0503020204020204" charset="-122"/>
                <a:sym typeface="+mn-ea"/>
              </a:rPr>
              <a:t>故障模拟套件</a:t>
            </a:r>
          </a:p>
        </p:txBody>
      </p:sp>
      <p:pic>
        <p:nvPicPr>
          <p:cNvPr id="14" name="图片 13"/>
          <p:cNvPicPr/>
          <p:nvPr>
            <p:custDataLst>
              <p:tags r:id="rId7"/>
            </p:custDataLst>
          </p:nvPr>
        </p:nvPicPr>
        <p:blipFill>
          <a:blip r:embed="rId46"/>
          <a:stretch>
            <a:fillRect/>
          </a:stretch>
        </p:blipFill>
        <p:spPr>
          <a:xfrm>
            <a:off x="1829858" y="5288517"/>
            <a:ext cx="1259840" cy="539750"/>
          </a:xfrm>
          <a:prstGeom prst="rect">
            <a:avLst/>
          </a:prstGeom>
        </p:spPr>
      </p:pic>
      <p:pic>
        <p:nvPicPr>
          <p:cNvPr id="15" name="图片 14"/>
          <p:cNvPicPr/>
          <p:nvPr>
            <p:custDataLst>
              <p:tags r:id="rId8"/>
            </p:custDataLst>
          </p:nvPr>
        </p:nvPicPr>
        <p:blipFill>
          <a:blip r:embed="rId47"/>
          <a:stretch>
            <a:fillRect/>
          </a:stretch>
        </p:blipFill>
        <p:spPr>
          <a:xfrm>
            <a:off x="3270038" y="5288517"/>
            <a:ext cx="1259840" cy="539750"/>
          </a:xfrm>
          <a:prstGeom prst="rect">
            <a:avLst/>
          </a:prstGeom>
        </p:spPr>
      </p:pic>
      <p:pic>
        <p:nvPicPr>
          <p:cNvPr id="16" name="图片 15"/>
          <p:cNvPicPr/>
          <p:nvPr>
            <p:custDataLst>
              <p:tags r:id="rId9"/>
            </p:custDataLst>
          </p:nvPr>
        </p:nvPicPr>
        <p:blipFill>
          <a:blip r:embed="rId48"/>
          <a:stretch>
            <a:fillRect/>
          </a:stretch>
        </p:blipFill>
        <p:spPr>
          <a:xfrm>
            <a:off x="4710218" y="5288517"/>
            <a:ext cx="1259840" cy="539750"/>
          </a:xfrm>
          <a:prstGeom prst="rect">
            <a:avLst/>
          </a:prstGeom>
        </p:spPr>
      </p:pic>
      <p:pic>
        <p:nvPicPr>
          <p:cNvPr id="17" name="图片 16"/>
          <p:cNvPicPr/>
          <p:nvPr>
            <p:custDataLst>
              <p:tags r:id="rId10"/>
            </p:custDataLst>
          </p:nvPr>
        </p:nvPicPr>
        <p:blipFill>
          <a:blip r:embed="rId49"/>
          <a:stretch>
            <a:fillRect/>
          </a:stretch>
        </p:blipFill>
        <p:spPr>
          <a:xfrm>
            <a:off x="6150398" y="5288517"/>
            <a:ext cx="1259840" cy="539750"/>
          </a:xfrm>
          <a:prstGeom prst="rect">
            <a:avLst/>
          </a:prstGeom>
        </p:spPr>
      </p:pic>
      <p:sp>
        <p:nvSpPr>
          <p:cNvPr id="18" name="圆角矩形 17"/>
          <p:cNvSpPr/>
          <p:nvPr>
            <p:custDataLst>
              <p:tags r:id="rId11"/>
            </p:custDataLst>
          </p:nvPr>
        </p:nvSpPr>
        <p:spPr>
          <a:xfrm>
            <a:off x="1650153" y="4959008"/>
            <a:ext cx="5939790" cy="1350010"/>
          </a:xfrm>
          <a:prstGeom prst="roundRect">
            <a:avLst>
              <a:gd name="adj" fmla="val 0"/>
            </a:avLst>
          </a:prstGeom>
          <a:noFill/>
          <a:ln w="3175">
            <a:solidFill>
              <a:srgbClr val="3264D6"/>
            </a:solidFill>
          </a:ln>
          <a:extLst>
            <a:ext uri="{909E8E84-426E-40DD-AFC4-6F175D3DCCD1}">
              <a14:hiddenFill xmlns:a14="http://schemas.microsoft.com/office/drawing/2010/main">
                <a:solidFill>
                  <a:srgbClr val="0166F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CN" altLang="en-US" sz="1400" b="1" dirty="0">
                <a:solidFill>
                  <a:srgbClr val="0B4A8D"/>
                </a:solidFill>
                <a:latin typeface="微软雅黑" panose="020B0503020204020204" charset="-122"/>
                <a:ea typeface="微软雅黑" panose="020B0503020204020204" charset="-122"/>
              </a:rPr>
              <a:t>实训台</a:t>
            </a:r>
          </a:p>
        </p:txBody>
      </p:sp>
      <p:sp>
        <p:nvSpPr>
          <p:cNvPr id="19" name="圆角矩形 18"/>
          <p:cNvSpPr/>
          <p:nvPr>
            <p:custDataLst>
              <p:tags r:id="rId12"/>
            </p:custDataLst>
          </p:nvPr>
        </p:nvSpPr>
        <p:spPr>
          <a:xfrm>
            <a:off x="8489738" y="4959008"/>
            <a:ext cx="3060065" cy="1350010"/>
          </a:xfrm>
          <a:prstGeom prst="roundRect">
            <a:avLst>
              <a:gd name="adj" fmla="val 0"/>
            </a:avLst>
          </a:prstGeom>
          <a:noFill/>
          <a:ln w="3175">
            <a:solidFill>
              <a:srgbClr val="3264D6"/>
            </a:solidFill>
          </a:ln>
          <a:extLst>
            <a:ext uri="{909E8E84-426E-40DD-AFC4-6F175D3DCCD1}">
              <a14:hiddenFill xmlns:a14="http://schemas.microsoft.com/office/drawing/2010/main">
                <a:solidFill>
                  <a:srgbClr val="0166F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CN" altLang="en-US" sz="1400" b="1" dirty="0">
                <a:solidFill>
                  <a:srgbClr val="0B4A8D"/>
                </a:solidFill>
                <a:latin typeface="微软雅黑" panose="020B0503020204020204" charset="-122"/>
                <a:ea typeface="微软雅黑" panose="020B0503020204020204" charset="-122"/>
              </a:rPr>
              <a:t>传感器</a:t>
            </a:r>
          </a:p>
        </p:txBody>
      </p:sp>
      <p:pic>
        <p:nvPicPr>
          <p:cNvPr id="20" name="图片 19"/>
          <p:cNvPicPr/>
          <p:nvPr>
            <p:custDataLst>
              <p:tags r:id="rId13"/>
            </p:custDataLst>
          </p:nvPr>
        </p:nvPicPr>
        <p:blipFill>
          <a:blip r:embed="rId50"/>
          <a:stretch>
            <a:fillRect/>
          </a:stretch>
        </p:blipFill>
        <p:spPr>
          <a:xfrm>
            <a:off x="8669443" y="5288517"/>
            <a:ext cx="1259840" cy="539750"/>
          </a:xfrm>
          <a:prstGeom prst="rect">
            <a:avLst/>
          </a:prstGeom>
        </p:spPr>
      </p:pic>
      <p:sp>
        <p:nvSpPr>
          <p:cNvPr id="21" name="文本框 20"/>
          <p:cNvSpPr txBox="1"/>
          <p:nvPr>
            <p:custDataLst>
              <p:tags r:id="rId14"/>
            </p:custDataLst>
          </p:nvPr>
        </p:nvSpPr>
        <p:spPr>
          <a:xfrm>
            <a:off x="8669443" y="5948338"/>
            <a:ext cx="1259840" cy="271145"/>
          </a:xfrm>
          <a:prstGeom prst="rect">
            <a:avLst/>
          </a:prstGeom>
          <a:noFill/>
          <a:ln w="19050" cmpd="sng">
            <a:solidFill>
              <a:srgbClr val="3264D6"/>
            </a:solidFill>
            <a:prstDash val="sysDot"/>
          </a:ln>
        </p:spPr>
        <p:txBody>
          <a:bodyPr wrap="square" rtlCol="0" anchor="ctr" anchorCtr="0">
            <a:noAutofit/>
          </a:bodyPr>
          <a:lstStyle/>
          <a:p>
            <a:pPr algn="ctr">
              <a:lnSpc>
                <a:spcPct val="100000"/>
              </a:lnSpc>
            </a:pPr>
            <a:r>
              <a:rPr lang="zh-CN" altLang="en-US" sz="1200">
                <a:solidFill>
                  <a:srgbClr val="0B4A8D"/>
                </a:solidFill>
                <a:latin typeface="微软雅黑" panose="020B0503020204020204" charset="-122"/>
                <a:ea typeface="微软雅黑" panose="020B0503020204020204" charset="-122"/>
              </a:rPr>
              <a:t>有线采集站</a:t>
            </a:r>
          </a:p>
        </p:txBody>
      </p:sp>
      <p:sp>
        <p:nvSpPr>
          <p:cNvPr id="22" name="文本框 21"/>
          <p:cNvSpPr txBox="1"/>
          <p:nvPr>
            <p:custDataLst>
              <p:tags r:id="rId15"/>
            </p:custDataLst>
          </p:nvPr>
        </p:nvSpPr>
        <p:spPr>
          <a:xfrm>
            <a:off x="10139440" y="5948338"/>
            <a:ext cx="1259840" cy="271145"/>
          </a:xfrm>
          <a:prstGeom prst="rect">
            <a:avLst/>
          </a:prstGeom>
          <a:noFill/>
          <a:ln w="19050" cmpd="sng">
            <a:solidFill>
              <a:srgbClr val="3264D6"/>
            </a:solidFill>
            <a:prstDash val="sysDot"/>
          </a:ln>
        </p:spPr>
        <p:txBody>
          <a:bodyPr wrap="square" rtlCol="0" anchor="ctr" anchorCtr="0">
            <a:noAutofit/>
          </a:bodyPr>
          <a:lstStyle/>
          <a:p>
            <a:pPr algn="ctr">
              <a:lnSpc>
                <a:spcPct val="100000"/>
              </a:lnSpc>
            </a:pPr>
            <a:r>
              <a:rPr lang="zh-CN" altLang="en-US" sz="1200">
                <a:solidFill>
                  <a:srgbClr val="0B4A8D"/>
                </a:solidFill>
                <a:latin typeface="微软雅黑" panose="020B0503020204020204" charset="-122"/>
                <a:ea typeface="微软雅黑" panose="020B0503020204020204" charset="-122"/>
              </a:rPr>
              <a:t>有线传感器</a:t>
            </a:r>
          </a:p>
        </p:txBody>
      </p:sp>
      <p:pic>
        <p:nvPicPr>
          <p:cNvPr id="23" name="图片 22"/>
          <p:cNvPicPr/>
          <p:nvPr>
            <p:custDataLst>
              <p:tags r:id="rId16"/>
            </p:custDataLst>
          </p:nvPr>
        </p:nvPicPr>
        <p:blipFill>
          <a:blip r:embed="rId51"/>
          <a:stretch>
            <a:fillRect/>
          </a:stretch>
        </p:blipFill>
        <p:spPr>
          <a:xfrm>
            <a:off x="10109623" y="5288517"/>
            <a:ext cx="360045" cy="539750"/>
          </a:xfrm>
          <a:prstGeom prst="rect">
            <a:avLst/>
          </a:prstGeom>
        </p:spPr>
      </p:pic>
      <p:pic>
        <p:nvPicPr>
          <p:cNvPr id="24" name="图片 23"/>
          <p:cNvPicPr/>
          <p:nvPr>
            <p:custDataLst>
              <p:tags r:id="rId17"/>
            </p:custDataLst>
          </p:nvPr>
        </p:nvPicPr>
        <p:blipFill>
          <a:blip r:embed="rId51"/>
          <a:stretch>
            <a:fillRect/>
          </a:stretch>
        </p:blipFill>
        <p:spPr>
          <a:xfrm>
            <a:off x="10560473" y="5288517"/>
            <a:ext cx="359410" cy="539750"/>
          </a:xfrm>
          <a:prstGeom prst="rect">
            <a:avLst/>
          </a:prstGeom>
        </p:spPr>
      </p:pic>
      <p:pic>
        <p:nvPicPr>
          <p:cNvPr id="25" name="图片 24"/>
          <p:cNvPicPr/>
          <p:nvPr>
            <p:custDataLst>
              <p:tags r:id="rId18"/>
            </p:custDataLst>
          </p:nvPr>
        </p:nvPicPr>
        <p:blipFill>
          <a:blip r:embed="rId51"/>
          <a:stretch>
            <a:fillRect/>
          </a:stretch>
        </p:blipFill>
        <p:spPr>
          <a:xfrm>
            <a:off x="11010688" y="5288517"/>
            <a:ext cx="359410" cy="539750"/>
          </a:xfrm>
          <a:prstGeom prst="rect">
            <a:avLst/>
          </a:prstGeom>
        </p:spPr>
      </p:pic>
      <p:pic>
        <p:nvPicPr>
          <p:cNvPr id="26" name="图片 25"/>
          <p:cNvPicPr/>
          <p:nvPr>
            <p:custDataLst>
              <p:tags r:id="rId19"/>
            </p:custDataLst>
          </p:nvPr>
        </p:nvPicPr>
        <p:blipFill>
          <a:blip r:embed="rId52"/>
          <a:stretch>
            <a:fillRect/>
          </a:stretch>
        </p:blipFill>
        <p:spPr>
          <a:xfrm>
            <a:off x="5970058" y="3738924"/>
            <a:ext cx="1259840" cy="539750"/>
          </a:xfrm>
          <a:prstGeom prst="rect">
            <a:avLst/>
          </a:prstGeom>
        </p:spPr>
      </p:pic>
      <p:pic>
        <p:nvPicPr>
          <p:cNvPr id="27" name="图片 26"/>
          <p:cNvPicPr/>
          <p:nvPr>
            <p:custDataLst>
              <p:tags r:id="rId20"/>
            </p:custDataLst>
          </p:nvPr>
        </p:nvPicPr>
        <p:blipFill>
          <a:blip r:embed="rId53"/>
          <a:stretch>
            <a:fillRect/>
          </a:stretch>
        </p:blipFill>
        <p:spPr>
          <a:xfrm>
            <a:off x="3899958" y="3738924"/>
            <a:ext cx="1259840" cy="539750"/>
          </a:xfrm>
          <a:prstGeom prst="rect">
            <a:avLst/>
          </a:prstGeom>
          <a:ln>
            <a:solidFill>
              <a:schemeClr val="bg2">
                <a:lumMod val="90000"/>
              </a:schemeClr>
            </a:solidFill>
          </a:ln>
        </p:spPr>
      </p:pic>
      <p:pic>
        <p:nvPicPr>
          <p:cNvPr id="28" name="图片 27"/>
          <p:cNvPicPr/>
          <p:nvPr/>
        </p:nvPicPr>
        <p:blipFill>
          <a:blip r:embed="rId54"/>
          <a:stretch>
            <a:fillRect/>
          </a:stretch>
        </p:blipFill>
        <p:spPr>
          <a:xfrm>
            <a:off x="1829858" y="3738924"/>
            <a:ext cx="1259840" cy="539750"/>
          </a:xfrm>
          <a:prstGeom prst="rect">
            <a:avLst/>
          </a:prstGeom>
        </p:spPr>
      </p:pic>
      <p:sp>
        <p:nvSpPr>
          <p:cNvPr id="29" name="文本框 28"/>
          <p:cNvSpPr txBox="1"/>
          <p:nvPr>
            <p:custDataLst>
              <p:tags r:id="rId21"/>
            </p:custDataLst>
          </p:nvPr>
        </p:nvSpPr>
        <p:spPr>
          <a:xfrm>
            <a:off x="1829858" y="4418623"/>
            <a:ext cx="1259840" cy="270510"/>
          </a:xfrm>
          <a:prstGeom prst="rect">
            <a:avLst/>
          </a:prstGeom>
          <a:noFill/>
          <a:ln w="19050" cmpd="sng">
            <a:solidFill>
              <a:srgbClr val="3264D6"/>
            </a:solidFill>
            <a:prstDash val="sysDot"/>
          </a:ln>
        </p:spPr>
        <p:txBody>
          <a:bodyPr wrap="square" rtlCol="0" anchor="ctr" anchorCtr="0">
            <a:noAutofit/>
          </a:bodyPr>
          <a:lstStyle/>
          <a:p>
            <a:pPr algn="ctr">
              <a:lnSpc>
                <a:spcPct val="100000"/>
              </a:lnSpc>
            </a:pPr>
            <a:r>
              <a:rPr lang="zh-CN" altLang="en-US" sz="1200" dirty="0">
                <a:latin typeface="微软雅黑" panose="020B0503020204020204" charset="-122"/>
                <a:ea typeface="微软雅黑" panose="020B0503020204020204" charset="-122"/>
              </a:rPr>
              <a:t>监测中心</a:t>
            </a:r>
          </a:p>
        </p:txBody>
      </p:sp>
      <p:sp>
        <p:nvSpPr>
          <p:cNvPr id="30" name="文本框 29"/>
          <p:cNvSpPr txBox="1"/>
          <p:nvPr>
            <p:custDataLst>
              <p:tags r:id="rId22"/>
            </p:custDataLst>
          </p:nvPr>
        </p:nvSpPr>
        <p:spPr>
          <a:xfrm>
            <a:off x="3899958" y="4418623"/>
            <a:ext cx="1259840" cy="270510"/>
          </a:xfrm>
          <a:prstGeom prst="rect">
            <a:avLst/>
          </a:prstGeom>
          <a:noFill/>
          <a:ln w="19050" cmpd="sng">
            <a:solidFill>
              <a:srgbClr val="3264D6"/>
            </a:solidFill>
            <a:prstDash val="sysDot"/>
          </a:ln>
        </p:spPr>
        <p:txBody>
          <a:bodyPr wrap="square" rtlCol="0" anchor="ctr" anchorCtr="0">
            <a:noAutofit/>
          </a:bodyPr>
          <a:lstStyle/>
          <a:p>
            <a:pPr algn="ctr">
              <a:lnSpc>
                <a:spcPct val="100000"/>
              </a:lnSpc>
            </a:pPr>
            <a:r>
              <a:rPr lang="zh-CN" altLang="en-US" sz="1200">
                <a:latin typeface="微软雅黑" panose="020B0503020204020204" charset="-122"/>
                <a:ea typeface="微软雅黑" panose="020B0503020204020204" charset="-122"/>
              </a:rPr>
              <a:t>报警中心</a:t>
            </a:r>
          </a:p>
        </p:txBody>
      </p:sp>
      <p:sp>
        <p:nvSpPr>
          <p:cNvPr id="31" name="文本框 30"/>
          <p:cNvSpPr txBox="1"/>
          <p:nvPr>
            <p:custDataLst>
              <p:tags r:id="rId23"/>
            </p:custDataLst>
          </p:nvPr>
        </p:nvSpPr>
        <p:spPr>
          <a:xfrm>
            <a:off x="5970058" y="4418623"/>
            <a:ext cx="1259840" cy="270510"/>
          </a:xfrm>
          <a:prstGeom prst="rect">
            <a:avLst/>
          </a:prstGeom>
          <a:noFill/>
          <a:ln w="19050" cmpd="sng">
            <a:solidFill>
              <a:srgbClr val="3264D6"/>
            </a:solidFill>
            <a:prstDash val="sysDot"/>
          </a:ln>
        </p:spPr>
        <p:txBody>
          <a:bodyPr wrap="square" rtlCol="0" anchor="ctr" anchorCtr="0">
            <a:noAutofit/>
          </a:bodyPr>
          <a:lstStyle/>
          <a:p>
            <a:pPr algn="ctr">
              <a:lnSpc>
                <a:spcPct val="100000"/>
              </a:lnSpc>
            </a:pPr>
            <a:r>
              <a:rPr lang="zh-CN" altLang="en-US" sz="1200">
                <a:latin typeface="微软雅黑" panose="020B0503020204020204" charset="-122"/>
                <a:ea typeface="微软雅黑" panose="020B0503020204020204" charset="-122"/>
                <a:sym typeface="+mn-ea"/>
              </a:rPr>
              <a:t>诊断中心</a:t>
            </a:r>
          </a:p>
        </p:txBody>
      </p:sp>
      <p:sp>
        <p:nvSpPr>
          <p:cNvPr id="32" name="文本框 31"/>
          <p:cNvSpPr txBox="1"/>
          <p:nvPr>
            <p:custDataLst>
              <p:tags r:id="rId24"/>
            </p:custDataLst>
          </p:nvPr>
        </p:nvSpPr>
        <p:spPr>
          <a:xfrm>
            <a:off x="8040158" y="4418623"/>
            <a:ext cx="1259840" cy="270510"/>
          </a:xfrm>
          <a:prstGeom prst="rect">
            <a:avLst/>
          </a:prstGeom>
          <a:noFill/>
          <a:ln w="19050" cmpd="sng">
            <a:solidFill>
              <a:srgbClr val="3264D6"/>
            </a:solidFill>
            <a:prstDash val="sysDot"/>
          </a:ln>
        </p:spPr>
        <p:txBody>
          <a:bodyPr wrap="square" rtlCol="0" anchor="ctr" anchorCtr="0">
            <a:noAutofit/>
          </a:bodyPr>
          <a:lstStyle/>
          <a:p>
            <a:pPr algn="ctr">
              <a:lnSpc>
                <a:spcPct val="100000"/>
              </a:lnSpc>
            </a:pPr>
            <a:r>
              <a:rPr lang="zh-CN" altLang="en-US" sz="1200">
                <a:latin typeface="微软雅黑" panose="020B0503020204020204" charset="-122"/>
                <a:ea typeface="微软雅黑" panose="020B0503020204020204" charset="-122"/>
                <a:sym typeface="+mn-ea"/>
              </a:rPr>
              <a:t>分析中心</a:t>
            </a:r>
          </a:p>
        </p:txBody>
      </p:sp>
      <p:sp>
        <p:nvSpPr>
          <p:cNvPr id="33" name="圆角矩形 32"/>
          <p:cNvSpPr/>
          <p:nvPr>
            <p:custDataLst>
              <p:tags r:id="rId25"/>
            </p:custDataLst>
          </p:nvPr>
        </p:nvSpPr>
        <p:spPr>
          <a:xfrm>
            <a:off x="1650153" y="3429293"/>
            <a:ext cx="9899650" cy="1350010"/>
          </a:xfrm>
          <a:prstGeom prst="roundRect">
            <a:avLst>
              <a:gd name="adj" fmla="val 0"/>
            </a:avLst>
          </a:prstGeom>
          <a:noFill/>
          <a:ln w="3175">
            <a:solidFill>
              <a:srgbClr val="3264D6"/>
            </a:solidFill>
          </a:ln>
          <a:extLst>
            <a:ext uri="{909E8E84-426E-40DD-AFC4-6F175D3DCCD1}">
              <a14:hiddenFill xmlns:a14="http://schemas.microsoft.com/office/drawing/2010/main">
                <a:solidFill>
                  <a:srgbClr val="0166F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CN" altLang="en-US" sz="1400" b="1" dirty="0">
                <a:solidFill>
                  <a:srgbClr val="0B4A8D"/>
                </a:solidFill>
                <a:latin typeface="微软雅黑" panose="020B0503020204020204" charset="-122"/>
                <a:ea typeface="微软雅黑" panose="020B0503020204020204" charset="-122"/>
              </a:rPr>
              <a:t>诊断平台</a:t>
            </a:r>
          </a:p>
        </p:txBody>
      </p:sp>
      <p:pic>
        <p:nvPicPr>
          <p:cNvPr id="34" name="图片 33"/>
          <p:cNvPicPr/>
          <p:nvPr>
            <p:custDataLst>
              <p:tags r:id="rId26"/>
            </p:custDataLst>
          </p:nvPr>
        </p:nvPicPr>
        <p:blipFill>
          <a:blip r:embed="rId55"/>
          <a:stretch>
            <a:fillRect/>
          </a:stretch>
        </p:blipFill>
        <p:spPr>
          <a:xfrm>
            <a:off x="8040158" y="3738924"/>
            <a:ext cx="1259840" cy="539750"/>
          </a:xfrm>
          <a:prstGeom prst="rect">
            <a:avLst/>
          </a:prstGeom>
          <a:ln>
            <a:solidFill>
              <a:schemeClr val="bg2">
                <a:lumMod val="90000"/>
              </a:schemeClr>
            </a:solidFill>
          </a:ln>
        </p:spPr>
      </p:pic>
      <p:sp>
        <p:nvSpPr>
          <p:cNvPr id="35" name="文本框 34"/>
          <p:cNvSpPr txBox="1"/>
          <p:nvPr>
            <p:custDataLst>
              <p:tags r:id="rId27"/>
            </p:custDataLst>
          </p:nvPr>
        </p:nvSpPr>
        <p:spPr>
          <a:xfrm>
            <a:off x="10110258" y="4418623"/>
            <a:ext cx="1259840" cy="270510"/>
          </a:xfrm>
          <a:prstGeom prst="rect">
            <a:avLst/>
          </a:prstGeom>
          <a:noFill/>
          <a:ln w="19050" cmpd="sng">
            <a:solidFill>
              <a:srgbClr val="3264D6"/>
            </a:solidFill>
            <a:prstDash val="sysDot"/>
          </a:ln>
        </p:spPr>
        <p:txBody>
          <a:bodyPr wrap="square" rtlCol="0" anchor="ctr" anchorCtr="0">
            <a:noAutofit/>
          </a:bodyPr>
          <a:lstStyle/>
          <a:p>
            <a:pPr algn="ctr">
              <a:lnSpc>
                <a:spcPct val="100000"/>
              </a:lnSpc>
            </a:pPr>
            <a:r>
              <a:rPr lang="zh-CN" altLang="en-US" sz="1200">
                <a:latin typeface="微软雅黑" panose="020B0503020204020204" charset="-122"/>
                <a:ea typeface="微软雅黑" panose="020B0503020204020204" charset="-122"/>
                <a:cs typeface="微软雅黑" panose="020B0503020204020204" charset="-122"/>
                <a:sym typeface="+mn-ea"/>
              </a:rPr>
              <a:t>算法</a:t>
            </a:r>
            <a:r>
              <a:rPr lang="en-US" altLang="zh-CN" sz="1200">
                <a:latin typeface="微软雅黑" panose="020B0503020204020204" charset="-122"/>
                <a:ea typeface="微软雅黑" panose="020B0503020204020204" charset="-122"/>
                <a:cs typeface="微软雅黑" panose="020B0503020204020204" charset="-122"/>
                <a:sym typeface="+mn-ea"/>
              </a:rPr>
              <a:t>/</a:t>
            </a:r>
            <a:r>
              <a:rPr lang="zh-CN" altLang="en-US" sz="1200">
                <a:latin typeface="微软雅黑" panose="020B0503020204020204" charset="-122"/>
                <a:ea typeface="微软雅黑" panose="020B0503020204020204" charset="-122"/>
                <a:cs typeface="微软雅黑" panose="020B0503020204020204" charset="-122"/>
                <a:sym typeface="+mn-ea"/>
              </a:rPr>
              <a:t>机理模型</a:t>
            </a:r>
          </a:p>
        </p:txBody>
      </p:sp>
      <p:sp>
        <p:nvSpPr>
          <p:cNvPr id="36" name="矩形 35"/>
          <p:cNvSpPr/>
          <p:nvPr>
            <p:custDataLst>
              <p:tags r:id="rId28"/>
            </p:custDataLst>
          </p:nvPr>
        </p:nvSpPr>
        <p:spPr>
          <a:xfrm>
            <a:off x="570018" y="2528863"/>
            <a:ext cx="900430" cy="720090"/>
          </a:xfrm>
          <a:prstGeom prst="rect">
            <a:avLst/>
          </a:prstGeom>
          <a:solidFill>
            <a:srgbClr val="0B4A8D"/>
          </a:solidFill>
          <a:ln>
            <a:solidFill>
              <a:srgbClr val="0B4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en-US" sz="1600" b="1" dirty="0">
                <a:latin typeface="微软雅黑" panose="020B0503020204020204" charset="-122"/>
                <a:ea typeface="微软雅黑" panose="020B0503020204020204" charset="-122"/>
              </a:rPr>
              <a:t>教学</a:t>
            </a:r>
          </a:p>
          <a:p>
            <a:pPr algn="ctr">
              <a:lnSpc>
                <a:spcPct val="100000"/>
              </a:lnSpc>
            </a:pPr>
            <a:r>
              <a:rPr lang="zh-CN" altLang="en-US" sz="1600" b="1" dirty="0">
                <a:latin typeface="微软雅黑" panose="020B0503020204020204" charset="-122"/>
                <a:ea typeface="微软雅黑" panose="020B0503020204020204" charset="-122"/>
              </a:rPr>
              <a:t>课程</a:t>
            </a:r>
          </a:p>
        </p:txBody>
      </p:sp>
      <p:sp>
        <p:nvSpPr>
          <p:cNvPr id="37" name="圆角矩形 36"/>
          <p:cNvSpPr/>
          <p:nvPr>
            <p:custDataLst>
              <p:tags r:id="rId29"/>
            </p:custDataLst>
          </p:nvPr>
        </p:nvSpPr>
        <p:spPr>
          <a:xfrm>
            <a:off x="1650153" y="2528863"/>
            <a:ext cx="4788225" cy="720090"/>
          </a:xfrm>
          <a:prstGeom prst="roundRect">
            <a:avLst>
              <a:gd name="adj" fmla="val 0"/>
            </a:avLst>
          </a:prstGeom>
          <a:noFill/>
          <a:ln w="3175">
            <a:solidFill>
              <a:srgbClr val="3264D6"/>
            </a:solidFill>
          </a:ln>
          <a:extLst>
            <a:ext uri="{909E8E84-426E-40DD-AFC4-6F175D3DCCD1}">
              <a14:hiddenFill xmlns:a14="http://schemas.microsoft.com/office/drawing/2010/main">
                <a:solidFill>
                  <a:srgbClr val="0166F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CN" altLang="en-US" sz="1400" b="1" dirty="0">
                <a:solidFill>
                  <a:srgbClr val="0B4A8D"/>
                </a:solidFill>
                <a:latin typeface="微软雅黑" panose="020B0503020204020204" charset="-122"/>
                <a:ea typeface="微软雅黑" panose="020B0503020204020204" charset="-122"/>
              </a:rPr>
              <a:t>理论课程</a:t>
            </a:r>
          </a:p>
        </p:txBody>
      </p:sp>
      <p:sp>
        <p:nvSpPr>
          <p:cNvPr id="38" name="文本框 37"/>
          <p:cNvSpPr txBox="1"/>
          <p:nvPr>
            <p:custDataLst>
              <p:tags r:id="rId30"/>
            </p:custDataLst>
          </p:nvPr>
        </p:nvSpPr>
        <p:spPr>
          <a:xfrm>
            <a:off x="1790102" y="2873044"/>
            <a:ext cx="1440180" cy="306252"/>
          </a:xfrm>
          <a:prstGeom prst="rect">
            <a:avLst/>
          </a:prstGeom>
          <a:noFill/>
          <a:ln w="19050" cmpd="sng">
            <a:solidFill>
              <a:srgbClr val="3264D6"/>
            </a:solidFill>
            <a:prstDash val="sysDot"/>
          </a:ln>
        </p:spPr>
        <p:txBody>
          <a:bodyPr wrap="square" rtlCol="0" anchor="ctr" anchorCtr="0">
            <a:noAutofit/>
          </a:bodyPr>
          <a:lstStyle/>
          <a:p>
            <a:pPr algn="ctr">
              <a:lnSpc>
                <a:spcPct val="100000"/>
              </a:lnSpc>
            </a:pPr>
            <a:r>
              <a:rPr lang="zh-CN" altLang="en-US" sz="1200" dirty="0">
                <a:solidFill>
                  <a:srgbClr val="0166F3"/>
                </a:solidFill>
                <a:latin typeface="微软雅黑" panose="020B0503020204020204" charset="-122"/>
                <a:ea typeface="微软雅黑" panose="020B0503020204020204" charset="-122"/>
              </a:rPr>
              <a:t>技术发展与现状</a:t>
            </a:r>
          </a:p>
        </p:txBody>
      </p:sp>
      <p:sp>
        <p:nvSpPr>
          <p:cNvPr id="39" name="文本框 38"/>
          <p:cNvSpPr txBox="1"/>
          <p:nvPr>
            <p:custDataLst>
              <p:tags r:id="rId31"/>
            </p:custDataLst>
          </p:nvPr>
        </p:nvSpPr>
        <p:spPr>
          <a:xfrm>
            <a:off x="3410622" y="2872409"/>
            <a:ext cx="1079500" cy="306252"/>
          </a:xfrm>
          <a:prstGeom prst="rect">
            <a:avLst/>
          </a:prstGeom>
          <a:noFill/>
          <a:ln w="19050" cmpd="sng">
            <a:solidFill>
              <a:srgbClr val="3264D6"/>
            </a:solidFill>
            <a:prstDash val="sysDot"/>
          </a:ln>
        </p:spPr>
        <p:txBody>
          <a:bodyPr wrap="square" rtlCol="0" anchor="ctr" anchorCtr="0">
            <a:noAutofit/>
          </a:bodyPr>
          <a:lstStyle/>
          <a:p>
            <a:pPr algn="ctr">
              <a:lnSpc>
                <a:spcPct val="100000"/>
              </a:lnSpc>
            </a:pPr>
            <a:r>
              <a:rPr lang="zh-CN" altLang="en-US" sz="1200">
                <a:solidFill>
                  <a:srgbClr val="0166F3"/>
                </a:solidFill>
                <a:latin typeface="微软雅黑" panose="020B0503020204020204" charset="-122"/>
                <a:ea typeface="微软雅黑" panose="020B0503020204020204" charset="-122"/>
              </a:rPr>
              <a:t>振动原理</a:t>
            </a:r>
          </a:p>
        </p:txBody>
      </p:sp>
      <p:sp>
        <p:nvSpPr>
          <p:cNvPr id="40" name="文本框 39"/>
          <p:cNvSpPr txBox="1"/>
          <p:nvPr>
            <p:custDataLst>
              <p:tags r:id="rId32"/>
            </p:custDataLst>
          </p:nvPr>
        </p:nvSpPr>
        <p:spPr>
          <a:xfrm>
            <a:off x="4670462" y="2872409"/>
            <a:ext cx="1080135" cy="306252"/>
          </a:xfrm>
          <a:prstGeom prst="rect">
            <a:avLst/>
          </a:prstGeom>
          <a:noFill/>
          <a:ln w="19050" cmpd="sng">
            <a:solidFill>
              <a:srgbClr val="3264D6"/>
            </a:solidFill>
            <a:prstDash val="sysDot"/>
          </a:ln>
        </p:spPr>
        <p:txBody>
          <a:bodyPr wrap="square" rtlCol="0" anchor="ctr" anchorCtr="0">
            <a:noAutofit/>
          </a:bodyPr>
          <a:lstStyle/>
          <a:p>
            <a:pPr algn="ctr">
              <a:lnSpc>
                <a:spcPct val="100000"/>
              </a:lnSpc>
            </a:pPr>
            <a:r>
              <a:rPr lang="zh-CN" altLang="en-US" sz="1200">
                <a:solidFill>
                  <a:srgbClr val="0166F3"/>
                </a:solidFill>
                <a:latin typeface="微软雅黑" panose="020B0503020204020204" charset="-122"/>
                <a:ea typeface="微软雅黑" panose="020B0503020204020204" charset="-122"/>
              </a:rPr>
              <a:t>诊断分析</a:t>
            </a:r>
          </a:p>
        </p:txBody>
      </p:sp>
      <p:sp>
        <p:nvSpPr>
          <p:cNvPr id="41" name="文本框 40"/>
          <p:cNvSpPr txBox="1"/>
          <p:nvPr>
            <p:custDataLst>
              <p:tags r:id="rId33"/>
            </p:custDataLst>
          </p:nvPr>
        </p:nvSpPr>
        <p:spPr>
          <a:xfrm>
            <a:off x="5930302" y="2873044"/>
            <a:ext cx="360045" cy="306252"/>
          </a:xfrm>
          <a:prstGeom prst="rect">
            <a:avLst/>
          </a:prstGeom>
          <a:noFill/>
          <a:ln w="19050" cmpd="sng">
            <a:solidFill>
              <a:srgbClr val="3264D6"/>
            </a:solidFill>
            <a:prstDash val="sysDot"/>
          </a:ln>
        </p:spPr>
        <p:txBody>
          <a:bodyPr wrap="square" rtlCol="0" anchor="ctr" anchorCtr="0">
            <a:noAutofit/>
          </a:bodyPr>
          <a:lstStyle/>
          <a:p>
            <a:pPr algn="ctr">
              <a:lnSpc>
                <a:spcPct val="100000"/>
              </a:lnSpc>
            </a:pPr>
            <a:r>
              <a:rPr lang="en-US" altLang="zh-CN" sz="1200">
                <a:solidFill>
                  <a:srgbClr val="0166F3"/>
                </a:solidFill>
                <a:latin typeface="微软雅黑" panose="020B0503020204020204" charset="-122"/>
                <a:ea typeface="微软雅黑" panose="020B0503020204020204" charset="-122"/>
              </a:rPr>
              <a:t>...</a:t>
            </a:r>
          </a:p>
        </p:txBody>
      </p:sp>
      <p:sp>
        <p:nvSpPr>
          <p:cNvPr id="42" name="圆角矩形 41"/>
          <p:cNvSpPr/>
          <p:nvPr>
            <p:custDataLst>
              <p:tags r:id="rId34"/>
            </p:custDataLst>
          </p:nvPr>
        </p:nvSpPr>
        <p:spPr>
          <a:xfrm>
            <a:off x="6798378" y="2529498"/>
            <a:ext cx="4752060" cy="720090"/>
          </a:xfrm>
          <a:prstGeom prst="roundRect">
            <a:avLst>
              <a:gd name="adj" fmla="val 0"/>
            </a:avLst>
          </a:prstGeom>
          <a:noFill/>
          <a:ln w="3175">
            <a:solidFill>
              <a:srgbClr val="3264D6"/>
            </a:solidFill>
          </a:ln>
          <a:extLst>
            <a:ext uri="{909E8E84-426E-40DD-AFC4-6F175D3DCCD1}">
              <a14:hiddenFill xmlns:a14="http://schemas.microsoft.com/office/drawing/2010/main">
                <a:solidFill>
                  <a:srgbClr val="0166F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CN" altLang="en-US" sz="1400" b="1" dirty="0">
                <a:solidFill>
                  <a:srgbClr val="0B4A8D"/>
                </a:solidFill>
                <a:latin typeface="微软雅黑" panose="020B0503020204020204" charset="-122"/>
                <a:ea typeface="微软雅黑" panose="020B0503020204020204" charset="-122"/>
              </a:rPr>
              <a:t>实训课程</a:t>
            </a:r>
          </a:p>
        </p:txBody>
      </p:sp>
      <p:sp>
        <p:nvSpPr>
          <p:cNvPr id="43" name="文本框 42"/>
          <p:cNvSpPr txBox="1"/>
          <p:nvPr>
            <p:custDataLst>
              <p:tags r:id="rId35"/>
            </p:custDataLst>
          </p:nvPr>
        </p:nvSpPr>
        <p:spPr>
          <a:xfrm>
            <a:off x="6949365" y="2873679"/>
            <a:ext cx="1080135" cy="306252"/>
          </a:xfrm>
          <a:prstGeom prst="rect">
            <a:avLst/>
          </a:prstGeom>
          <a:noFill/>
          <a:ln w="19050" cmpd="sng">
            <a:solidFill>
              <a:srgbClr val="3264D6"/>
            </a:solidFill>
            <a:prstDash val="sysDot"/>
          </a:ln>
        </p:spPr>
        <p:txBody>
          <a:bodyPr wrap="square" rtlCol="0" anchor="ctr" anchorCtr="0">
            <a:noAutofit/>
          </a:bodyPr>
          <a:lstStyle/>
          <a:p>
            <a:pPr algn="ctr">
              <a:lnSpc>
                <a:spcPct val="100000"/>
              </a:lnSpc>
            </a:pPr>
            <a:r>
              <a:rPr lang="zh-CN" altLang="en-US" sz="1200">
                <a:solidFill>
                  <a:srgbClr val="0166F3"/>
                </a:solidFill>
                <a:latin typeface="微软雅黑" panose="020B0503020204020204" charset="-122"/>
                <a:ea typeface="微软雅黑" panose="020B0503020204020204" charset="-122"/>
              </a:rPr>
              <a:t>实训台搭建</a:t>
            </a:r>
          </a:p>
        </p:txBody>
      </p:sp>
      <p:sp>
        <p:nvSpPr>
          <p:cNvPr id="44" name="文本框 43"/>
          <p:cNvSpPr txBox="1"/>
          <p:nvPr>
            <p:custDataLst>
              <p:tags r:id="rId36"/>
            </p:custDataLst>
          </p:nvPr>
        </p:nvSpPr>
        <p:spPr>
          <a:xfrm>
            <a:off x="8209840" y="2873679"/>
            <a:ext cx="1440180" cy="306252"/>
          </a:xfrm>
          <a:prstGeom prst="rect">
            <a:avLst/>
          </a:prstGeom>
          <a:noFill/>
          <a:ln w="19050" cmpd="sng">
            <a:solidFill>
              <a:srgbClr val="3264D6"/>
            </a:solidFill>
            <a:prstDash val="sysDot"/>
          </a:ln>
        </p:spPr>
        <p:txBody>
          <a:bodyPr wrap="square" rtlCol="0" anchor="ctr" anchorCtr="0">
            <a:noAutofit/>
          </a:bodyPr>
          <a:lstStyle/>
          <a:p>
            <a:pPr algn="ctr">
              <a:lnSpc>
                <a:spcPct val="100000"/>
              </a:lnSpc>
            </a:pPr>
            <a:r>
              <a:rPr lang="zh-CN" altLang="en-US" sz="1200">
                <a:solidFill>
                  <a:srgbClr val="0166F3"/>
                </a:solidFill>
                <a:latin typeface="微软雅黑" panose="020B0503020204020204" charset="-122"/>
                <a:ea typeface="微软雅黑" panose="020B0503020204020204" charset="-122"/>
              </a:rPr>
              <a:t>故障模拟诊断</a:t>
            </a:r>
          </a:p>
        </p:txBody>
      </p:sp>
      <p:sp>
        <p:nvSpPr>
          <p:cNvPr id="45" name="文本框 44"/>
          <p:cNvSpPr txBox="1"/>
          <p:nvPr>
            <p:custDataLst>
              <p:tags r:id="rId37"/>
            </p:custDataLst>
          </p:nvPr>
        </p:nvSpPr>
        <p:spPr>
          <a:xfrm>
            <a:off x="9829725" y="2873044"/>
            <a:ext cx="1080135" cy="306252"/>
          </a:xfrm>
          <a:prstGeom prst="rect">
            <a:avLst/>
          </a:prstGeom>
          <a:noFill/>
          <a:ln w="19050" cmpd="sng">
            <a:solidFill>
              <a:srgbClr val="3264D6"/>
            </a:solidFill>
            <a:prstDash val="sysDot"/>
          </a:ln>
        </p:spPr>
        <p:txBody>
          <a:bodyPr wrap="square" rtlCol="0" anchor="ctr" anchorCtr="0">
            <a:noAutofit/>
          </a:bodyPr>
          <a:lstStyle/>
          <a:p>
            <a:pPr algn="ctr">
              <a:lnSpc>
                <a:spcPct val="100000"/>
              </a:lnSpc>
            </a:pPr>
            <a:r>
              <a:rPr lang="zh-CN" altLang="en-US" sz="1200">
                <a:solidFill>
                  <a:srgbClr val="0166F3"/>
                </a:solidFill>
                <a:latin typeface="微软雅黑" panose="020B0503020204020204" charset="-122"/>
                <a:ea typeface="微软雅黑" panose="020B0503020204020204" charset="-122"/>
              </a:rPr>
              <a:t>模拟考试</a:t>
            </a:r>
          </a:p>
        </p:txBody>
      </p:sp>
      <p:sp>
        <p:nvSpPr>
          <p:cNvPr id="46" name="文本框 45"/>
          <p:cNvSpPr txBox="1"/>
          <p:nvPr>
            <p:custDataLst>
              <p:tags r:id="rId38"/>
            </p:custDataLst>
          </p:nvPr>
        </p:nvSpPr>
        <p:spPr>
          <a:xfrm>
            <a:off x="11089565" y="2873679"/>
            <a:ext cx="360045" cy="306252"/>
          </a:xfrm>
          <a:prstGeom prst="rect">
            <a:avLst/>
          </a:prstGeom>
          <a:noFill/>
          <a:ln w="19050" cmpd="sng">
            <a:solidFill>
              <a:srgbClr val="3264D6"/>
            </a:solidFill>
            <a:prstDash val="sysDot"/>
          </a:ln>
        </p:spPr>
        <p:txBody>
          <a:bodyPr wrap="square" rtlCol="0" anchor="ctr" anchorCtr="0">
            <a:noAutofit/>
          </a:bodyPr>
          <a:lstStyle/>
          <a:p>
            <a:pPr algn="ctr">
              <a:lnSpc>
                <a:spcPct val="100000"/>
              </a:lnSpc>
            </a:pPr>
            <a:r>
              <a:rPr lang="en-US" altLang="zh-CN" sz="1200">
                <a:solidFill>
                  <a:srgbClr val="0166F3"/>
                </a:solidFill>
                <a:latin typeface="微软雅黑" panose="020B0503020204020204" charset="-122"/>
                <a:ea typeface="微软雅黑" panose="020B0503020204020204" charset="-122"/>
              </a:rPr>
              <a:t>...</a:t>
            </a:r>
          </a:p>
        </p:txBody>
      </p:sp>
      <p:sp>
        <p:nvSpPr>
          <p:cNvPr id="47" name="矩形 46"/>
          <p:cNvSpPr/>
          <p:nvPr>
            <p:custDataLst>
              <p:tags r:id="rId39"/>
            </p:custDataLst>
          </p:nvPr>
        </p:nvSpPr>
        <p:spPr>
          <a:xfrm>
            <a:off x="1109768" y="3429293"/>
            <a:ext cx="360045" cy="1350000"/>
          </a:xfrm>
          <a:prstGeom prst="rect">
            <a:avLst/>
          </a:prstGeom>
          <a:solidFill>
            <a:srgbClr val="588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微软雅黑" panose="020B0503020204020204" charset="-122"/>
                <a:ea typeface="微软雅黑" panose="020B0503020204020204" charset="-122"/>
              </a:rPr>
              <a:t>软件</a:t>
            </a:r>
          </a:p>
        </p:txBody>
      </p:sp>
      <p:sp>
        <p:nvSpPr>
          <p:cNvPr id="48" name="矩形 47"/>
          <p:cNvSpPr/>
          <p:nvPr>
            <p:custDataLst>
              <p:tags r:id="rId40"/>
            </p:custDataLst>
          </p:nvPr>
        </p:nvSpPr>
        <p:spPr>
          <a:xfrm>
            <a:off x="1121833" y="4959643"/>
            <a:ext cx="360045" cy="1350000"/>
          </a:xfrm>
          <a:prstGeom prst="rect">
            <a:avLst/>
          </a:prstGeom>
          <a:solidFill>
            <a:srgbClr val="588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微软雅黑" panose="020B0503020204020204" charset="-122"/>
                <a:ea typeface="微软雅黑" panose="020B0503020204020204" charset="-122"/>
              </a:rPr>
              <a:t>硬件</a:t>
            </a:r>
          </a:p>
        </p:txBody>
      </p:sp>
      <p:sp>
        <p:nvSpPr>
          <p:cNvPr id="49" name="上箭头 48"/>
          <p:cNvSpPr/>
          <p:nvPr/>
        </p:nvSpPr>
        <p:spPr>
          <a:xfrm>
            <a:off x="9978178" y="4733583"/>
            <a:ext cx="180000" cy="270000"/>
          </a:xfrm>
          <a:prstGeom prst="upArrow">
            <a:avLst/>
          </a:prstGeom>
          <a:solidFill>
            <a:srgbClr val="3264D6"/>
          </a:solidFill>
          <a:ln>
            <a:solidFill>
              <a:srgbClr val="3264D6"/>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51" name="上下箭头 50"/>
          <p:cNvSpPr/>
          <p:nvPr/>
        </p:nvSpPr>
        <p:spPr>
          <a:xfrm>
            <a:off x="3942172" y="3203891"/>
            <a:ext cx="204185" cy="360000"/>
          </a:xfrm>
          <a:prstGeom prst="upDownArrow">
            <a:avLst/>
          </a:prstGeom>
          <a:solidFill>
            <a:srgbClr val="3264D6"/>
          </a:solidFill>
          <a:ln>
            <a:solidFill>
              <a:srgbClr val="3264D6"/>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53" name="加号 52"/>
          <p:cNvSpPr/>
          <p:nvPr>
            <p:custDataLst>
              <p:tags r:id="rId41"/>
            </p:custDataLst>
          </p:nvPr>
        </p:nvSpPr>
        <p:spPr>
          <a:xfrm>
            <a:off x="7860158" y="5454013"/>
            <a:ext cx="360000" cy="360000"/>
          </a:xfrm>
          <a:prstGeom prst="mathPlus">
            <a:avLst/>
          </a:prstGeom>
          <a:solidFill>
            <a:srgbClr val="3264D6"/>
          </a:solidFill>
          <a:ln>
            <a:solidFill>
              <a:srgbClr val="3264D6"/>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B4A8D"/>
              </a:solidFill>
              <a:latin typeface="微软雅黑" panose="020B0503020204020204" charset="-122"/>
              <a:ea typeface="微软雅黑" panose="020B0503020204020204" charset="-122"/>
            </a:endParaRPr>
          </a:p>
        </p:txBody>
      </p:sp>
      <p:sp>
        <p:nvSpPr>
          <p:cNvPr id="54" name="上下箭头 53"/>
          <p:cNvSpPr/>
          <p:nvPr/>
        </p:nvSpPr>
        <p:spPr>
          <a:xfrm>
            <a:off x="9072315" y="3203891"/>
            <a:ext cx="204185" cy="360000"/>
          </a:xfrm>
          <a:prstGeom prst="upDownArrow">
            <a:avLst/>
          </a:prstGeom>
          <a:solidFill>
            <a:srgbClr val="3264D6"/>
          </a:solidFill>
          <a:ln>
            <a:solidFill>
              <a:srgbClr val="3264D6"/>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52" name="加号 51"/>
          <p:cNvSpPr/>
          <p:nvPr>
            <p:custDataLst>
              <p:tags r:id="rId42"/>
            </p:custDataLst>
          </p:nvPr>
        </p:nvSpPr>
        <p:spPr>
          <a:xfrm>
            <a:off x="6434420" y="2708908"/>
            <a:ext cx="360000" cy="360000"/>
          </a:xfrm>
          <a:prstGeom prst="mathPlus">
            <a:avLst/>
          </a:prstGeom>
          <a:solidFill>
            <a:srgbClr val="3264D6"/>
          </a:solidFill>
          <a:ln>
            <a:solidFill>
              <a:srgbClr val="3264D6"/>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B4A8D"/>
              </a:solidFill>
              <a:latin typeface="微软雅黑" panose="020B0503020204020204" charset="-122"/>
              <a:ea typeface="微软雅黑" panose="020B0503020204020204" charset="-122"/>
            </a:endParaRPr>
          </a:p>
        </p:txBody>
      </p:sp>
      <p:sp>
        <p:nvSpPr>
          <p:cNvPr id="55" name="文本框 54"/>
          <p:cNvSpPr txBox="1"/>
          <p:nvPr/>
        </p:nvSpPr>
        <p:spPr>
          <a:xfrm>
            <a:off x="962399" y="390604"/>
            <a:ext cx="6722576"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设备智能监测系统（</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13/14</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）培训体系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stretch>
            <a:fillRect/>
          </a:stretch>
        </p:blipFill>
        <p:spPr>
          <a:xfrm>
            <a:off x="0" y="418905"/>
            <a:ext cx="962400" cy="466618"/>
          </a:xfrm>
          <a:prstGeom prst="rect">
            <a:avLst/>
          </a:prstGeom>
        </p:spPr>
      </p:pic>
      <p:sp>
        <p:nvSpPr>
          <p:cNvPr id="8" name="文本框 7"/>
          <p:cNvSpPr txBox="1"/>
          <p:nvPr>
            <p:custDataLst>
              <p:tags r:id="rId1"/>
            </p:custDataLst>
          </p:nvPr>
        </p:nvSpPr>
        <p:spPr>
          <a:xfrm>
            <a:off x="658683" y="1065226"/>
            <a:ext cx="10793896" cy="5583929"/>
          </a:xfrm>
          <a:prstGeom prst="rect">
            <a:avLst/>
          </a:prstGeom>
          <a:solidFill>
            <a:srgbClr val="F2F2F2"/>
          </a:solidFill>
        </p:spPr>
        <p:txBody>
          <a:bodyPr wrap="square" rtlCol="0">
            <a:noAutofit/>
          </a:bodyPr>
          <a:lstStyle/>
          <a:p>
            <a:pPr marL="285750" indent="-285750">
              <a:lnSpc>
                <a:spcPct val="150000"/>
              </a:lnSpc>
              <a:buFont typeface="Wingdings" panose="05000000000000000000" pitchFamily="2" charset="2"/>
              <a:buChar char="n"/>
            </a:pPr>
            <a:r>
              <a:rPr lang="zh-CN" altLang="en-US" sz="1600" dirty="0">
                <a:latin typeface="微软雅黑" panose="020B0503020204020204" charset="-122"/>
                <a:ea typeface="微软雅黑" panose="020B0503020204020204" charset="-122"/>
                <a:cs typeface="微软雅黑" panose="020B0503020204020204" charset="-122"/>
                <a:sym typeface="+mn-ea"/>
              </a:rPr>
              <a:t>教学课程遵循「</a:t>
            </a:r>
            <a:r>
              <a:rPr lang="zh-CN" altLang="en-US" sz="1600" dirty="0">
                <a:latin typeface="微软雅黑" panose="020B0503020204020204" charset="-122"/>
                <a:ea typeface="微软雅黑" panose="020B0503020204020204" charset="-122"/>
                <a:cs typeface="微软雅黑" panose="020B0503020204020204" charset="-122"/>
              </a:rPr>
              <a:t>一定范围</a:t>
            </a:r>
            <a:r>
              <a:rPr lang="zh-CN" altLang="en-US" sz="1600" dirty="0">
                <a:latin typeface="微软雅黑" panose="020B0503020204020204" charset="-122"/>
                <a:ea typeface="微软雅黑" panose="020B0503020204020204" charset="-122"/>
                <a:cs typeface="微软雅黑" panose="020B0503020204020204" charset="-122"/>
                <a:sym typeface="+mn-ea"/>
              </a:rPr>
              <a:t>振动分析师」ISO18436-2国际标准与任职要求，制定振动分析师和故障诊断培训与资格认证理论学习课程。</a:t>
            </a:r>
          </a:p>
        </p:txBody>
      </p:sp>
      <p:graphicFrame>
        <p:nvGraphicFramePr>
          <p:cNvPr id="9" name="表格 8"/>
          <p:cNvGraphicFramePr/>
          <p:nvPr>
            <p:custDataLst>
              <p:tags r:id="rId2"/>
            </p:custDataLst>
          </p:nvPr>
        </p:nvGraphicFramePr>
        <p:xfrm>
          <a:off x="658683" y="1889837"/>
          <a:ext cx="5923721" cy="4657165"/>
        </p:xfrm>
        <a:graphic>
          <a:graphicData uri="http://schemas.openxmlformats.org/drawingml/2006/table">
            <a:tbl>
              <a:tblPr firstRow="1" bandRow="1">
                <a:tableStyleId>{5C22544A-7EE6-4342-B048-85BDC9FD1C3A}</a:tableStyleId>
              </a:tblPr>
              <a:tblGrid>
                <a:gridCol w="361048">
                  <a:extLst>
                    <a:ext uri="{9D8B030D-6E8A-4147-A177-3AD203B41FA5}">
                      <a16:colId xmlns:a16="http://schemas.microsoft.com/office/drawing/2014/main" val="20000"/>
                    </a:ext>
                  </a:extLst>
                </a:gridCol>
                <a:gridCol w="1119882">
                  <a:extLst>
                    <a:ext uri="{9D8B030D-6E8A-4147-A177-3AD203B41FA5}">
                      <a16:colId xmlns:a16="http://schemas.microsoft.com/office/drawing/2014/main" val="20001"/>
                    </a:ext>
                  </a:extLst>
                </a:gridCol>
                <a:gridCol w="3906078">
                  <a:extLst>
                    <a:ext uri="{9D8B030D-6E8A-4147-A177-3AD203B41FA5}">
                      <a16:colId xmlns:a16="http://schemas.microsoft.com/office/drawing/2014/main" val="20002"/>
                    </a:ext>
                  </a:extLst>
                </a:gridCol>
                <a:gridCol w="536713">
                  <a:extLst>
                    <a:ext uri="{9D8B030D-6E8A-4147-A177-3AD203B41FA5}">
                      <a16:colId xmlns:a16="http://schemas.microsoft.com/office/drawing/2014/main" val="20003"/>
                    </a:ext>
                  </a:extLst>
                </a:gridCol>
              </a:tblGrid>
              <a:tr h="279735">
                <a:tc>
                  <a:txBody>
                    <a:bodyPr/>
                    <a:lstStyle/>
                    <a:p>
                      <a:pPr indent="0" algn="ctr">
                        <a:buNone/>
                      </a:pPr>
                      <a:r>
                        <a:rPr lang="zh-CN" sz="1000" b="1">
                          <a:solidFill>
                            <a:schemeClr val="bg1"/>
                          </a:solidFill>
                          <a:latin typeface="微软雅黑" panose="020B0503020204020204" charset="-122"/>
                          <a:ea typeface="微软雅黑" panose="020B0503020204020204" charset="-122"/>
                        </a:rPr>
                        <a:t>序号</a:t>
                      </a:r>
                      <a:endParaRPr lang="zh-CN" altLang="en-US" sz="1000" b="1">
                        <a:solidFill>
                          <a:schemeClr val="bg1"/>
                        </a:solidFill>
                        <a:latin typeface="微软雅黑" panose="020B0503020204020204" charset="-122"/>
                        <a:ea typeface="微软雅黑" panose="020B0503020204020204" charset="-122"/>
                      </a:endParaRPr>
                    </a:p>
                  </a:txBody>
                  <a:tcPr marL="8760" marR="8760" marT="8760" marB="31537" anchor="ctr">
                    <a:solidFill>
                      <a:srgbClr val="0B4A8D"/>
                    </a:solidFill>
                  </a:tcPr>
                </a:tc>
                <a:tc>
                  <a:txBody>
                    <a:bodyPr/>
                    <a:lstStyle/>
                    <a:p>
                      <a:pPr indent="0" algn="ctr">
                        <a:buNone/>
                      </a:pPr>
                      <a:r>
                        <a:rPr lang="zh-CN" sz="1000" b="1">
                          <a:solidFill>
                            <a:schemeClr val="bg1"/>
                          </a:solidFill>
                          <a:latin typeface="微软雅黑" panose="020B0503020204020204" charset="-122"/>
                          <a:ea typeface="微软雅黑" panose="020B0503020204020204" charset="-122"/>
                        </a:rPr>
                        <a:t>课程</a:t>
                      </a:r>
                    </a:p>
                  </a:txBody>
                  <a:tcPr marL="8760" marR="8760" marT="8760" marB="31537" anchor="ctr">
                    <a:solidFill>
                      <a:srgbClr val="0B4A8D"/>
                    </a:solidFill>
                  </a:tcPr>
                </a:tc>
                <a:tc>
                  <a:txBody>
                    <a:bodyPr/>
                    <a:lstStyle/>
                    <a:p>
                      <a:pPr indent="0" algn="ctr">
                        <a:buNone/>
                      </a:pPr>
                      <a:r>
                        <a:rPr lang="zh-CN" altLang="en-US" sz="1000" b="1" dirty="0">
                          <a:solidFill>
                            <a:schemeClr val="bg1"/>
                          </a:solidFill>
                          <a:latin typeface="微软雅黑" panose="020B0503020204020204" charset="-122"/>
                          <a:ea typeface="微软雅黑" panose="020B0503020204020204" charset="-122"/>
                        </a:rPr>
                        <a:t>课程内容</a:t>
                      </a:r>
                    </a:p>
                  </a:txBody>
                  <a:tcPr marL="8760" marR="8760" marT="8760" marB="31537" anchor="ctr">
                    <a:solidFill>
                      <a:srgbClr val="0B4A8D"/>
                    </a:solidFill>
                  </a:tcPr>
                </a:tc>
                <a:tc>
                  <a:txBody>
                    <a:bodyPr/>
                    <a:lstStyle/>
                    <a:p>
                      <a:pPr indent="0" algn="ctr">
                        <a:buNone/>
                      </a:pPr>
                      <a:r>
                        <a:rPr lang="zh-CN" altLang="en-US" sz="1000" b="1" dirty="0">
                          <a:solidFill>
                            <a:schemeClr val="bg1"/>
                          </a:solidFill>
                          <a:latin typeface="微软雅黑" panose="020B0503020204020204" charset="-122"/>
                          <a:ea typeface="微软雅黑" panose="020B0503020204020204" charset="-122"/>
                        </a:rPr>
                        <a:t>课时</a:t>
                      </a:r>
                    </a:p>
                  </a:txBody>
                  <a:tcPr marL="8760" marR="8760" marT="8760" marB="31537" anchor="ctr">
                    <a:solidFill>
                      <a:srgbClr val="0B4A8D"/>
                    </a:solidFill>
                  </a:tcPr>
                </a:tc>
                <a:extLst>
                  <a:ext uri="{0D108BD9-81ED-4DB2-BD59-A6C34878D82A}">
                    <a16:rowId xmlns:a16="http://schemas.microsoft.com/office/drawing/2014/main" val="10000"/>
                  </a:ext>
                </a:extLst>
              </a:tr>
              <a:tr h="551454">
                <a:tc>
                  <a:txBody>
                    <a:bodyPr/>
                    <a:lstStyle/>
                    <a:p>
                      <a:pPr indent="0" algn="ctr">
                        <a:buNone/>
                      </a:pPr>
                      <a:r>
                        <a:rPr lang="en-US" sz="900" b="0">
                          <a:solidFill>
                            <a:srgbClr val="000000"/>
                          </a:solidFill>
                          <a:latin typeface="微软雅黑" panose="020B0503020204020204" charset="-122"/>
                          <a:ea typeface="微软雅黑" panose="020B0503020204020204" charset="-122"/>
                        </a:rPr>
                        <a:t>1</a:t>
                      </a:r>
                      <a:endParaRPr lang="en-US" altLang="en-US" sz="900" b="0">
                        <a:solidFill>
                          <a:srgbClr val="000000"/>
                        </a:solidFill>
                        <a:latin typeface="微软雅黑" panose="020B0503020204020204" charset="-122"/>
                        <a:ea typeface="微软雅黑" panose="020B0503020204020204" charset="-122"/>
                      </a:endParaRPr>
                    </a:p>
                  </a:txBody>
                  <a:tcPr marL="8760" marR="8760" marT="8760" marB="31537" anchor="ctr"/>
                </a:tc>
                <a:tc>
                  <a:txBody>
                    <a:bodyPr/>
                    <a:lstStyle/>
                    <a:p>
                      <a:pPr indent="0" algn="ctr">
                        <a:lnSpc>
                          <a:spcPct val="150000"/>
                        </a:lnSpc>
                        <a:buNone/>
                      </a:pPr>
                      <a:r>
                        <a:rPr lang="zh-CN" sz="900" b="0" dirty="0">
                          <a:solidFill>
                            <a:srgbClr val="000000"/>
                          </a:solidFill>
                          <a:latin typeface="微软雅黑" panose="020B0503020204020204" charset="-122"/>
                          <a:ea typeface="微软雅黑" panose="020B0503020204020204" charset="-122"/>
                        </a:rPr>
                        <a:t>国内外状态检测技术</a:t>
                      </a:r>
                      <a:endParaRPr lang="en-US" altLang="zh-CN" sz="900" b="0" dirty="0">
                        <a:solidFill>
                          <a:srgbClr val="000000"/>
                        </a:solidFill>
                        <a:latin typeface="微软雅黑" panose="020B0503020204020204" charset="-122"/>
                        <a:ea typeface="微软雅黑" panose="020B0503020204020204" charset="-122"/>
                      </a:endParaRPr>
                    </a:p>
                    <a:p>
                      <a:pPr indent="0" algn="ctr">
                        <a:lnSpc>
                          <a:spcPct val="150000"/>
                        </a:lnSpc>
                        <a:buNone/>
                      </a:pPr>
                      <a:r>
                        <a:rPr lang="zh-CN" sz="900" b="0" dirty="0">
                          <a:solidFill>
                            <a:srgbClr val="000000"/>
                          </a:solidFill>
                          <a:latin typeface="微软雅黑" panose="020B0503020204020204" charset="-122"/>
                          <a:ea typeface="微软雅黑" panose="020B0503020204020204" charset="-122"/>
                        </a:rPr>
                        <a:t>发展和现状</a:t>
                      </a:r>
                    </a:p>
                  </a:txBody>
                  <a:tcPr marL="8760" marR="8760" marT="8760" marB="31537" anchor="ctr"/>
                </a:tc>
                <a:tc>
                  <a:txBody>
                    <a:bodyPr/>
                    <a:lstStyle/>
                    <a:p>
                      <a:pPr indent="0" algn="l">
                        <a:lnSpc>
                          <a:spcPct val="150000"/>
                        </a:lnSpc>
                        <a:buNone/>
                      </a:pPr>
                      <a:r>
                        <a:rPr lang="zh-CN" altLang="en-US" sz="900" b="0">
                          <a:solidFill>
                            <a:srgbClr val="000000"/>
                          </a:solidFill>
                          <a:latin typeface="微软雅黑" panose="020B0503020204020204" charset="-122"/>
                          <a:ea typeface="微软雅黑" panose="020B0503020204020204" charset="-122"/>
                          <a:cs typeface="微软雅黑" panose="020B0503020204020204" charset="-122"/>
                        </a:rPr>
                        <a:t>故障后维修、预防性维修、预测性维修、</a:t>
                      </a:r>
                      <a:r>
                        <a:rPr lang="zh-CN" altLang="en-US" sz="900">
                          <a:solidFill>
                            <a:srgbClr val="000000"/>
                          </a:solidFill>
                          <a:latin typeface="微软雅黑" panose="020B0503020204020204" charset="-122"/>
                          <a:ea typeface="微软雅黑" panose="020B0503020204020204" charset="-122"/>
                          <a:cs typeface="微软雅黑" panose="020B0503020204020204" charset="-122"/>
                          <a:sym typeface="+mn-ea"/>
                        </a:rPr>
                        <a:t>可靠性的维护、精准维修、平衡维修、对中维修、润滑维修、状态监测、振动分析概括</a:t>
                      </a:r>
                      <a:endParaRPr lang="zh-CN"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123960" marR="8760" marT="8760" marB="31537" anchor="ctr"/>
                </a:tc>
                <a:tc>
                  <a:txBody>
                    <a:bodyPr/>
                    <a:lstStyle/>
                    <a:p>
                      <a:pPr indent="0" algn="l">
                        <a:buNone/>
                      </a:pPr>
                      <a:r>
                        <a:rPr lang="zh-CN" altLang="en-US" sz="900" b="0" dirty="0">
                          <a:solidFill>
                            <a:srgbClr val="000000"/>
                          </a:solidFill>
                          <a:latin typeface="微软雅黑" panose="020B0503020204020204" charset="-122"/>
                          <a:ea typeface="微软雅黑" panose="020B0503020204020204" charset="-122"/>
                          <a:cs typeface="微软雅黑" panose="020B0503020204020204" charset="-122"/>
                        </a:rPr>
                        <a:t>待定</a:t>
                      </a:r>
                    </a:p>
                  </a:txBody>
                  <a:tcPr marL="123960" marR="8760" marT="8760" marB="31537" anchor="ctr"/>
                </a:tc>
                <a:extLst>
                  <a:ext uri="{0D108BD9-81ED-4DB2-BD59-A6C34878D82A}">
                    <a16:rowId xmlns:a16="http://schemas.microsoft.com/office/drawing/2014/main" val="10001"/>
                  </a:ext>
                </a:extLst>
              </a:tr>
              <a:tr h="845830">
                <a:tc>
                  <a:txBody>
                    <a:bodyPr/>
                    <a:lstStyle/>
                    <a:p>
                      <a:pPr indent="0" algn="ctr">
                        <a:buNone/>
                      </a:pPr>
                      <a:r>
                        <a:rPr lang="en-US" altLang="en-US" sz="900" b="0">
                          <a:solidFill>
                            <a:srgbClr val="000000"/>
                          </a:solidFill>
                          <a:latin typeface="微软雅黑" panose="020B0503020204020204" charset="-122"/>
                          <a:ea typeface="微软雅黑" panose="020B0503020204020204" charset="-122"/>
                        </a:rPr>
                        <a:t>2</a:t>
                      </a:r>
                    </a:p>
                  </a:txBody>
                  <a:tcPr marL="8760" marR="8760" marT="8760" marB="31537" anchor="ctr"/>
                </a:tc>
                <a:tc>
                  <a:txBody>
                    <a:bodyPr/>
                    <a:lstStyle/>
                    <a:p>
                      <a:pPr indent="0" algn="ctr">
                        <a:lnSpc>
                          <a:spcPct val="150000"/>
                        </a:lnSpc>
                        <a:buNone/>
                      </a:pPr>
                      <a:r>
                        <a:rPr lang="zh-CN" altLang="en-US" sz="900" b="0" dirty="0">
                          <a:solidFill>
                            <a:srgbClr val="000000"/>
                          </a:solidFill>
                          <a:latin typeface="微软雅黑" panose="020B0503020204020204" charset="-122"/>
                          <a:ea typeface="微软雅黑" panose="020B0503020204020204" charset="-122"/>
                        </a:rPr>
                        <a:t>诊断原理</a:t>
                      </a:r>
                    </a:p>
                  </a:txBody>
                  <a:tcPr marL="8760" marR="8760" marT="8760" marB="31537" anchor="ctr"/>
                </a:tc>
                <a:tc>
                  <a:txBody>
                    <a:bodyPr/>
                    <a:lstStyle/>
                    <a:p>
                      <a:pPr indent="0" algn="l">
                        <a:lnSpc>
                          <a:spcPct val="150000"/>
                        </a:lnSpc>
                        <a:buNone/>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简谐运动、周期、频次（</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mn-ea"/>
                        </a:rPr>
                        <a:t>Hz</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mn-ea"/>
                        </a:rPr>
                        <a:t>CPM</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，阶）、振幅测量（位移、速度、加快度）、振动单位及单位变换、时域波形和频谱、固有频次、共振、临界转速、力、响应、阻尼、刚性、拍振、调制、信号形状、正弦曲线、重叠、瞬态冲击</a:t>
                      </a:r>
                      <a:endParaRPr lang="zh-CN" altLang="en-US" sz="900" b="0" dirty="0">
                        <a:solidFill>
                          <a:srgbClr val="000000"/>
                        </a:solidFill>
                        <a:latin typeface="微软雅黑" panose="020B0503020204020204" charset="-122"/>
                        <a:ea typeface="微软雅黑" panose="020B0503020204020204" charset="-122"/>
                        <a:cs typeface="微软雅黑" panose="020B0503020204020204" charset="-122"/>
                      </a:endParaRPr>
                    </a:p>
                  </a:txBody>
                  <a:tcPr marL="123960" marR="8760" marT="8760" marB="31537" anchor="ctr"/>
                </a:tc>
                <a:tc>
                  <a:txBody>
                    <a:bodyPr/>
                    <a:lstStyle/>
                    <a:p>
                      <a:pPr indent="0" algn="l">
                        <a:buNone/>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待定</a:t>
                      </a:r>
                      <a:endParaRPr lang="zh-CN" altLang="en-US" sz="900" b="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3960" marR="8760" marT="8760" marB="31537" anchor="ctr"/>
                </a:tc>
                <a:extLst>
                  <a:ext uri="{0D108BD9-81ED-4DB2-BD59-A6C34878D82A}">
                    <a16:rowId xmlns:a16="http://schemas.microsoft.com/office/drawing/2014/main" val="10002"/>
                  </a:ext>
                </a:extLst>
              </a:tr>
              <a:tr h="644243">
                <a:tc>
                  <a:txBody>
                    <a:bodyPr/>
                    <a:lstStyle/>
                    <a:p>
                      <a:pPr indent="0" algn="ctr">
                        <a:buNone/>
                      </a:pPr>
                      <a:r>
                        <a:rPr lang="en-US" altLang="en-US" sz="900" b="0">
                          <a:solidFill>
                            <a:srgbClr val="000000"/>
                          </a:solidFill>
                          <a:latin typeface="微软雅黑" panose="020B0503020204020204" charset="-122"/>
                          <a:ea typeface="微软雅黑" panose="020B0503020204020204" charset="-122"/>
                        </a:rPr>
                        <a:t>3</a:t>
                      </a:r>
                    </a:p>
                  </a:txBody>
                  <a:tcPr marL="8760" marR="8760" marT="8760" marB="31537" anchor="ctr"/>
                </a:tc>
                <a:tc>
                  <a:txBody>
                    <a:bodyPr/>
                    <a:lstStyle/>
                    <a:p>
                      <a:pPr indent="0" algn="ctr">
                        <a:lnSpc>
                          <a:spcPct val="150000"/>
                        </a:lnSpc>
                        <a:buNone/>
                      </a:pPr>
                      <a:r>
                        <a:rPr lang="zh-CN" altLang="en-US" sz="900" b="0">
                          <a:solidFill>
                            <a:srgbClr val="000000"/>
                          </a:solidFill>
                          <a:latin typeface="微软雅黑" panose="020B0503020204020204" charset="-122"/>
                          <a:ea typeface="微软雅黑" panose="020B0503020204020204" charset="-122"/>
                        </a:rPr>
                        <a:t>数据采集</a:t>
                      </a:r>
                    </a:p>
                  </a:txBody>
                  <a:tcPr marL="8760" marR="8760" marT="8760" marB="31537" anchor="ctr"/>
                </a:tc>
                <a:tc>
                  <a:txBody>
                    <a:bodyPr/>
                    <a:lstStyle/>
                    <a:p>
                      <a:pPr indent="0" algn="l">
                        <a:lnSpc>
                          <a:spcPct val="150000"/>
                        </a:lnSpc>
                        <a:buNone/>
                      </a:pPr>
                      <a:r>
                        <a:rPr lang="zh-CN" altLang="en-US" sz="900" b="0" dirty="0">
                          <a:solidFill>
                            <a:srgbClr val="000000"/>
                          </a:solidFill>
                          <a:latin typeface="微软雅黑" panose="020B0503020204020204" charset="-122"/>
                          <a:ea typeface="微软雅黑" panose="020B0503020204020204" charset="-122"/>
                          <a:cs typeface="微软雅黑" panose="020B0503020204020204" charset="-122"/>
                        </a:rPr>
                        <a:t>采集仪器、</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动向范围、信噪比、传感器的工作原理、测点安装、待分析的最高频次，采集时间、测量计划、测量方法、辨别无效数据（无信号、传感器稳准时间、滑雪坡）、辨别异样情况（机器转速和负载）</a:t>
                      </a:r>
                    </a:p>
                  </a:txBody>
                  <a:tcPr marL="123960" marR="8760" marT="8760" marB="31537" anchor="ctr"/>
                </a:tc>
                <a:tc>
                  <a:txBody>
                    <a:bodyPr/>
                    <a:lstStyle/>
                    <a:p>
                      <a:pPr indent="0" algn="l">
                        <a:buNone/>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待定</a:t>
                      </a:r>
                      <a:endParaRPr lang="zh-CN" altLang="en-US" sz="900" b="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3960" marR="8760" marT="8760" marB="31537" anchor="ctr"/>
                </a:tc>
                <a:extLst>
                  <a:ext uri="{0D108BD9-81ED-4DB2-BD59-A6C34878D82A}">
                    <a16:rowId xmlns:a16="http://schemas.microsoft.com/office/drawing/2014/main" val="10003"/>
                  </a:ext>
                </a:extLst>
              </a:tr>
              <a:tr h="644243">
                <a:tc>
                  <a:txBody>
                    <a:bodyPr/>
                    <a:lstStyle/>
                    <a:p>
                      <a:pPr indent="0" algn="ctr">
                        <a:buNone/>
                      </a:pPr>
                      <a:r>
                        <a:rPr lang="en-US" altLang="en-US" sz="900" b="0">
                          <a:solidFill>
                            <a:srgbClr val="000000"/>
                          </a:solidFill>
                          <a:latin typeface="微软雅黑" panose="020B0503020204020204" charset="-122"/>
                          <a:ea typeface="微软雅黑" panose="020B0503020204020204" charset="-122"/>
                        </a:rPr>
                        <a:t>4</a:t>
                      </a:r>
                    </a:p>
                  </a:txBody>
                  <a:tcPr marL="8760" marR="8760" marT="8760" marB="31537" anchor="ctr"/>
                </a:tc>
                <a:tc>
                  <a:txBody>
                    <a:bodyPr/>
                    <a:lstStyle/>
                    <a:p>
                      <a:pPr indent="0" algn="ctr">
                        <a:lnSpc>
                          <a:spcPct val="150000"/>
                        </a:lnSpc>
                        <a:buNone/>
                      </a:pPr>
                      <a:r>
                        <a:rPr lang="zh-CN" altLang="en-US" sz="900" b="0">
                          <a:solidFill>
                            <a:srgbClr val="000000"/>
                          </a:solidFill>
                          <a:latin typeface="微软雅黑" panose="020B0503020204020204" charset="-122"/>
                          <a:ea typeface="微软雅黑" panose="020B0503020204020204" charset="-122"/>
                        </a:rPr>
                        <a:t>信号处理</a:t>
                      </a:r>
                    </a:p>
                  </a:txBody>
                  <a:tcPr marL="8760" marR="8760" marT="8760" marB="31537" anchor="ctr"/>
                </a:tc>
                <a:tc>
                  <a:txBody>
                    <a:bodyPr/>
                    <a:lstStyle/>
                    <a:p>
                      <a:pPr indent="0" algn="l">
                        <a:lnSpc>
                          <a:spcPct val="150000"/>
                        </a:lnSpc>
                        <a:buNone/>
                      </a:pP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mn-ea"/>
                        </a:rPr>
                        <a:t>RMS/</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峰值检波、线性与对数、时域波形加窗（标准窗、汉宁窗、平顶窗）、滤波器（低通、高通、带通、追踪波滤）、频次带宽、分辨率、平均（线性平均、时间同步平均、指数平均、峰值保持平均）、实际取值与频次放大</a:t>
                      </a:r>
                      <a:endParaRPr lang="zh-CN" altLang="en-US" sz="900" b="0" dirty="0">
                        <a:solidFill>
                          <a:srgbClr val="000000"/>
                        </a:solidFill>
                        <a:latin typeface="微软雅黑" panose="020B0503020204020204" charset="-122"/>
                        <a:ea typeface="微软雅黑" panose="020B0503020204020204" charset="-122"/>
                        <a:cs typeface="微软雅黑" panose="020B0503020204020204" charset="-122"/>
                      </a:endParaRPr>
                    </a:p>
                  </a:txBody>
                  <a:tcPr marL="123960" marR="8760" marT="8760" marB="31537" anchor="ctr"/>
                </a:tc>
                <a:tc>
                  <a:txBody>
                    <a:bodyPr/>
                    <a:lstStyle/>
                    <a:p>
                      <a:pPr indent="0" algn="l">
                        <a:buNone/>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待定</a:t>
                      </a:r>
                      <a:endParaRPr lang="zh-CN" altLang="en-US" sz="900" b="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3960" marR="8760" marT="8760" marB="31537" anchor="ctr"/>
                </a:tc>
                <a:extLst>
                  <a:ext uri="{0D108BD9-81ED-4DB2-BD59-A6C34878D82A}">
                    <a16:rowId xmlns:a16="http://schemas.microsoft.com/office/drawing/2014/main" val="10004"/>
                  </a:ext>
                </a:extLst>
              </a:tr>
              <a:tr h="644243">
                <a:tc>
                  <a:txBody>
                    <a:bodyPr/>
                    <a:lstStyle/>
                    <a:p>
                      <a:pPr indent="0" algn="ctr">
                        <a:buNone/>
                      </a:pPr>
                      <a:r>
                        <a:rPr lang="en-US" altLang="en-US" sz="900" b="0">
                          <a:solidFill>
                            <a:srgbClr val="000000"/>
                          </a:solidFill>
                          <a:latin typeface="微软雅黑" panose="020B0503020204020204" charset="-122"/>
                          <a:ea typeface="微软雅黑" panose="020B0503020204020204" charset="-122"/>
                        </a:rPr>
                        <a:t>5</a:t>
                      </a:r>
                    </a:p>
                  </a:txBody>
                  <a:tcPr marL="8760" marR="8760" marT="8760" marB="31537" anchor="ctr"/>
                </a:tc>
                <a:tc>
                  <a:txBody>
                    <a:bodyPr/>
                    <a:lstStyle/>
                    <a:p>
                      <a:pPr indent="0" algn="ctr">
                        <a:lnSpc>
                          <a:spcPct val="150000"/>
                        </a:lnSpc>
                        <a:buNone/>
                      </a:pPr>
                      <a:r>
                        <a:rPr lang="zh-CN" altLang="en-US" sz="900" b="0">
                          <a:solidFill>
                            <a:srgbClr val="000000"/>
                          </a:solidFill>
                          <a:latin typeface="微软雅黑" panose="020B0503020204020204" charset="-122"/>
                          <a:ea typeface="微软雅黑" panose="020B0503020204020204" charset="-122"/>
                        </a:rPr>
                        <a:t>状态监测</a:t>
                      </a:r>
                    </a:p>
                  </a:txBody>
                  <a:tcPr marL="8760" marR="8760" marT="8760" marB="31537" anchor="ctr"/>
                </a:tc>
                <a:tc>
                  <a:txBody>
                    <a:bodyPr/>
                    <a:lstStyle/>
                    <a:p>
                      <a:pPr indent="0" algn="l">
                        <a:lnSpc>
                          <a:spcPct val="150000"/>
                        </a:lnSpc>
                        <a:buNone/>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设备评估及分类、设置监测内容、报警设置（固定值报警、频段报警、包络报警）、标准评估、趋势评估</a:t>
                      </a:r>
                      <a:endParaRPr lang="zh-CN" altLang="en-US" sz="900" b="0" dirty="0">
                        <a:solidFill>
                          <a:srgbClr val="000000"/>
                        </a:solidFill>
                        <a:latin typeface="微软雅黑" panose="020B0503020204020204" charset="-122"/>
                        <a:ea typeface="微软雅黑" panose="020B0503020204020204" charset="-122"/>
                        <a:cs typeface="微软雅黑" panose="020B0503020204020204" charset="-122"/>
                      </a:endParaRPr>
                    </a:p>
                    <a:p>
                      <a:pPr indent="0" algn="l">
                        <a:lnSpc>
                          <a:spcPct val="150000"/>
                        </a:lnSpc>
                        <a:buNone/>
                      </a:pPr>
                      <a:r>
                        <a:rPr lang="zh-CN" altLang="en-US" sz="900" b="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辨别故障状态</a:t>
                      </a:r>
                      <a:endParaRPr lang="zh-CN" altLang="en-US" sz="900" b="0" dirty="0">
                        <a:solidFill>
                          <a:srgbClr val="000000"/>
                        </a:solidFill>
                        <a:latin typeface="微软雅黑" panose="020B0503020204020204" charset="-122"/>
                        <a:ea typeface="微软雅黑" panose="020B0503020204020204" charset="-122"/>
                        <a:cs typeface="微软雅黑" panose="020B0503020204020204" charset="-122"/>
                      </a:endParaRPr>
                    </a:p>
                  </a:txBody>
                  <a:tcPr marL="123960" marR="8760" marT="8760" marB="31537" anchor="ctr"/>
                </a:tc>
                <a:tc>
                  <a:txBody>
                    <a:bodyPr/>
                    <a:lstStyle/>
                    <a:p>
                      <a:pPr indent="0" algn="l">
                        <a:buNone/>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待定</a:t>
                      </a:r>
                      <a:endParaRPr lang="zh-CN" altLang="en-US" sz="900" b="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3960" marR="8760" marT="8760" marB="31537" anchor="ctr"/>
                </a:tc>
                <a:extLst>
                  <a:ext uri="{0D108BD9-81ED-4DB2-BD59-A6C34878D82A}">
                    <a16:rowId xmlns:a16="http://schemas.microsoft.com/office/drawing/2014/main" val="10005"/>
                  </a:ext>
                </a:extLst>
              </a:tr>
              <a:tr h="1047417">
                <a:tc>
                  <a:txBody>
                    <a:bodyPr/>
                    <a:lstStyle/>
                    <a:p>
                      <a:pPr indent="0" algn="ctr">
                        <a:buNone/>
                      </a:pPr>
                      <a:r>
                        <a:rPr lang="en-US" altLang="en-US" sz="900" b="0">
                          <a:solidFill>
                            <a:srgbClr val="000000"/>
                          </a:solidFill>
                          <a:latin typeface="微软雅黑" panose="020B0503020204020204" charset="-122"/>
                          <a:ea typeface="微软雅黑" panose="020B0503020204020204" charset="-122"/>
                        </a:rPr>
                        <a:t>6</a:t>
                      </a:r>
                    </a:p>
                  </a:txBody>
                  <a:tcPr marL="8760" marR="8760" marT="8760" marB="31537" anchor="ctr"/>
                </a:tc>
                <a:tc>
                  <a:txBody>
                    <a:bodyPr/>
                    <a:lstStyle/>
                    <a:p>
                      <a:pPr indent="0" algn="ctr">
                        <a:lnSpc>
                          <a:spcPct val="150000"/>
                        </a:lnSpc>
                        <a:buNone/>
                      </a:pPr>
                      <a:r>
                        <a:rPr lang="zh-CN" altLang="en-US" sz="900" b="0">
                          <a:solidFill>
                            <a:srgbClr val="000000"/>
                          </a:solidFill>
                          <a:latin typeface="微软雅黑" panose="020B0503020204020204" charset="-122"/>
                          <a:ea typeface="微软雅黑" panose="020B0503020204020204" charset="-122"/>
                        </a:rPr>
                        <a:t>故障诊断</a:t>
                      </a:r>
                    </a:p>
                  </a:txBody>
                  <a:tcPr marL="8760" marR="8760" marT="8760" marB="31537" anchor="ctr"/>
                </a:tc>
                <a:tc>
                  <a:txBody>
                    <a:bodyPr/>
                    <a:lstStyle/>
                    <a:p>
                      <a:pPr indent="0" algn="l">
                        <a:lnSpc>
                          <a:spcPct val="150000"/>
                        </a:lnSpc>
                        <a:buNone/>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谱分析（谐波、边带）、频谱图（瀑布图、层叠图）、时域波形分析、相位分析</a:t>
                      </a:r>
                      <a:r>
                        <a:rPr lang="zh-CN" altLang="en-US" sz="900" b="0" dirty="0">
                          <a:solidFill>
                            <a:srgbClr val="000000"/>
                          </a:solidFill>
                          <a:latin typeface="微软雅黑" panose="020B0503020204020204" charset="-122"/>
                          <a:ea typeface="微软雅黑" panose="020B0503020204020204" charset="-122"/>
                          <a:cs typeface="微软雅黑" panose="020B0503020204020204" charset="-122"/>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模态分析、轴心轨迹分析</a:t>
                      </a:r>
                      <a:endParaRPr lang="zh-CN" altLang="en-US" sz="900" b="0" dirty="0">
                        <a:solidFill>
                          <a:srgbClr val="000000"/>
                        </a:solidFill>
                        <a:latin typeface="微软雅黑" panose="020B0503020204020204" charset="-122"/>
                        <a:ea typeface="微软雅黑" panose="020B0503020204020204" charset="-122"/>
                        <a:cs typeface="微软雅黑" panose="020B0503020204020204" charset="-122"/>
                      </a:endParaRPr>
                    </a:p>
                    <a:p>
                      <a:pPr indent="0" algn="l">
                        <a:lnSpc>
                          <a:spcPct val="150000"/>
                        </a:lnSpc>
                        <a:buNone/>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伯德图、</a:t>
                      </a:r>
                      <a:r>
                        <a:rPr sz="900" dirty="0">
                          <a:solidFill>
                            <a:srgbClr val="000000"/>
                          </a:solidFill>
                          <a:latin typeface="微软雅黑" panose="020B0503020204020204" charset="-122"/>
                          <a:ea typeface="微软雅黑" panose="020B0503020204020204" charset="-122"/>
                          <a:cs typeface="微软雅黑" panose="020B0503020204020204" charset="-122"/>
                          <a:sym typeface="+mn-ea"/>
                        </a:rPr>
                        <a:t>奈奎斯特图</a:t>
                      </a:r>
                      <a:r>
                        <a:rPr lang="zh-CN" sz="9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质量不平衡、不对中、轴弯曲、偏心、机械松动</a:t>
                      </a:r>
                      <a:r>
                        <a:rPr lang="zh-CN" sz="900" b="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转子摩擦、轴承故障（转动轴承、滑动轴承）、电机故障、皮带和联轴器故障、齿轮箱故障分析、</a:t>
                      </a:r>
                      <a:r>
                        <a:rPr lang="zh-CN" sz="900" dirty="0">
                          <a:solidFill>
                            <a:srgbClr val="000000"/>
                          </a:solidFill>
                          <a:latin typeface="微软雅黑" panose="020B0503020204020204" charset="-122"/>
                          <a:ea typeface="微软雅黑" panose="020B0503020204020204" charset="-122"/>
                          <a:cs typeface="微软雅黑" panose="020B0503020204020204" charset="-122"/>
                          <a:sym typeface="+mn-ea"/>
                        </a:rPr>
                        <a:t>共振及临界转速、</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一般故障辨别。</a:t>
                      </a:r>
                      <a:endParaRPr lang="zh-CN" altLang="en-US" sz="900" b="0" dirty="0">
                        <a:solidFill>
                          <a:srgbClr val="000000"/>
                        </a:solidFill>
                        <a:latin typeface="微软雅黑" panose="020B0503020204020204" charset="-122"/>
                        <a:ea typeface="微软雅黑" panose="020B0503020204020204" charset="-122"/>
                        <a:cs typeface="微软雅黑" panose="020B0503020204020204" charset="-122"/>
                      </a:endParaRPr>
                    </a:p>
                  </a:txBody>
                  <a:tcPr marL="123960" marR="8760" marT="8760" marB="31537" anchor="ctr"/>
                </a:tc>
                <a:tc>
                  <a:txBody>
                    <a:bodyPr/>
                    <a:lstStyle/>
                    <a:p>
                      <a:pPr indent="0" algn="l">
                        <a:buNone/>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待定</a:t>
                      </a:r>
                      <a:endParaRPr lang="zh-CN" altLang="en-US" sz="900" b="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3960" marR="8760" marT="8760" marB="31537" anchor="ctr"/>
                </a:tc>
                <a:extLst>
                  <a:ext uri="{0D108BD9-81ED-4DB2-BD59-A6C34878D82A}">
                    <a16:rowId xmlns:a16="http://schemas.microsoft.com/office/drawing/2014/main" val="10006"/>
                  </a:ext>
                </a:extLst>
              </a:tr>
            </a:tbl>
          </a:graphicData>
        </a:graphic>
      </p:graphicFrame>
      <p:graphicFrame>
        <p:nvGraphicFramePr>
          <p:cNvPr id="10" name="表格 9"/>
          <p:cNvGraphicFramePr/>
          <p:nvPr>
            <p:custDataLst>
              <p:tags r:id="rId3"/>
            </p:custDataLst>
          </p:nvPr>
        </p:nvGraphicFramePr>
        <p:xfrm>
          <a:off x="6729388" y="1886606"/>
          <a:ext cx="4723189" cy="4636139"/>
        </p:xfrm>
        <a:graphic>
          <a:graphicData uri="http://schemas.openxmlformats.org/drawingml/2006/table">
            <a:tbl>
              <a:tblPr firstRow="1" bandRow="1">
                <a:tableStyleId>{5C22544A-7EE6-4342-B048-85BDC9FD1C3A}</a:tableStyleId>
              </a:tblPr>
              <a:tblGrid>
                <a:gridCol w="349973">
                  <a:extLst>
                    <a:ext uri="{9D8B030D-6E8A-4147-A177-3AD203B41FA5}">
                      <a16:colId xmlns:a16="http://schemas.microsoft.com/office/drawing/2014/main" val="20000"/>
                    </a:ext>
                  </a:extLst>
                </a:gridCol>
                <a:gridCol w="934278">
                  <a:extLst>
                    <a:ext uri="{9D8B030D-6E8A-4147-A177-3AD203B41FA5}">
                      <a16:colId xmlns:a16="http://schemas.microsoft.com/office/drawing/2014/main" val="20001"/>
                    </a:ext>
                  </a:extLst>
                </a:gridCol>
                <a:gridCol w="2822713">
                  <a:extLst>
                    <a:ext uri="{9D8B030D-6E8A-4147-A177-3AD203B41FA5}">
                      <a16:colId xmlns:a16="http://schemas.microsoft.com/office/drawing/2014/main" val="20002"/>
                    </a:ext>
                  </a:extLst>
                </a:gridCol>
                <a:gridCol w="616225">
                  <a:extLst>
                    <a:ext uri="{9D8B030D-6E8A-4147-A177-3AD203B41FA5}">
                      <a16:colId xmlns:a16="http://schemas.microsoft.com/office/drawing/2014/main" val="20003"/>
                    </a:ext>
                  </a:extLst>
                </a:gridCol>
              </a:tblGrid>
              <a:tr h="290114">
                <a:tc>
                  <a:txBody>
                    <a:bodyPr/>
                    <a:lstStyle/>
                    <a:p>
                      <a:pPr indent="0" algn="ctr">
                        <a:buNone/>
                      </a:pPr>
                      <a:r>
                        <a:rPr lang="zh-CN" sz="1000" b="1" dirty="0">
                          <a:solidFill>
                            <a:schemeClr val="bg1"/>
                          </a:solidFill>
                          <a:latin typeface="微软雅黑" panose="020B0503020204020204" charset="-122"/>
                          <a:ea typeface="微软雅黑" panose="020B0503020204020204" charset="-122"/>
                        </a:rPr>
                        <a:t>序号</a:t>
                      </a:r>
                      <a:endParaRPr lang="zh-CN" altLang="en-US" sz="1000" b="1" dirty="0">
                        <a:solidFill>
                          <a:schemeClr val="bg1"/>
                        </a:solidFill>
                        <a:latin typeface="微软雅黑" panose="020B0503020204020204" charset="-122"/>
                        <a:ea typeface="微软雅黑" panose="020B0503020204020204" charset="-122"/>
                      </a:endParaRPr>
                    </a:p>
                  </a:txBody>
                  <a:tcPr marL="12700" marR="12700" marT="12700" anchor="ctr">
                    <a:solidFill>
                      <a:srgbClr val="0B4A8D"/>
                    </a:solidFill>
                  </a:tcPr>
                </a:tc>
                <a:tc>
                  <a:txBody>
                    <a:bodyPr/>
                    <a:lstStyle/>
                    <a:p>
                      <a:pPr indent="0" algn="ctr">
                        <a:buNone/>
                      </a:pPr>
                      <a:r>
                        <a:rPr lang="zh-CN" sz="1000" b="1" dirty="0">
                          <a:solidFill>
                            <a:schemeClr val="bg1"/>
                          </a:solidFill>
                          <a:latin typeface="微软雅黑" panose="020B0503020204020204" charset="-122"/>
                          <a:ea typeface="微软雅黑" panose="020B0503020204020204" charset="-122"/>
                        </a:rPr>
                        <a:t>课程</a:t>
                      </a:r>
                    </a:p>
                  </a:txBody>
                  <a:tcPr marL="12700" marR="12700" marT="12700" anchor="ctr">
                    <a:solidFill>
                      <a:srgbClr val="0B4A8D"/>
                    </a:solidFill>
                  </a:tcPr>
                </a:tc>
                <a:tc>
                  <a:txBody>
                    <a:bodyPr/>
                    <a:lstStyle/>
                    <a:p>
                      <a:pPr indent="0" algn="ctr">
                        <a:buNone/>
                      </a:pPr>
                      <a:r>
                        <a:rPr lang="zh-CN" altLang="en-US" sz="1000" b="1" dirty="0">
                          <a:solidFill>
                            <a:schemeClr val="bg1"/>
                          </a:solidFill>
                          <a:latin typeface="微软雅黑" panose="020B0503020204020204" charset="-122"/>
                          <a:ea typeface="微软雅黑" panose="020B0503020204020204" charset="-122"/>
                        </a:rPr>
                        <a:t>课程内容</a:t>
                      </a:r>
                    </a:p>
                  </a:txBody>
                  <a:tcPr marL="12700" marR="12700" marT="12700" anchor="ctr">
                    <a:solidFill>
                      <a:srgbClr val="0B4A8D"/>
                    </a:solidFill>
                  </a:tcPr>
                </a:tc>
                <a:tc>
                  <a:txBody>
                    <a:bodyPr/>
                    <a:lstStyle/>
                    <a:p>
                      <a:pPr indent="0" algn="ctr">
                        <a:buNone/>
                      </a:pPr>
                      <a:r>
                        <a:rPr lang="zh-CN" altLang="en-US" sz="1000" b="1" dirty="0">
                          <a:solidFill>
                            <a:schemeClr val="bg1"/>
                          </a:solidFill>
                          <a:latin typeface="微软雅黑" panose="020B0503020204020204" charset="-122"/>
                          <a:ea typeface="微软雅黑" panose="020B0503020204020204" charset="-122"/>
                        </a:rPr>
                        <a:t>课时</a:t>
                      </a:r>
                    </a:p>
                  </a:txBody>
                  <a:tcPr marL="12700" marR="12700" marT="12700" anchor="ctr">
                    <a:solidFill>
                      <a:srgbClr val="0B4A8D"/>
                    </a:solidFill>
                  </a:tcPr>
                </a:tc>
                <a:extLst>
                  <a:ext uri="{0D108BD9-81ED-4DB2-BD59-A6C34878D82A}">
                    <a16:rowId xmlns:a16="http://schemas.microsoft.com/office/drawing/2014/main" val="10000"/>
                  </a:ext>
                </a:extLst>
              </a:tr>
              <a:tr h="682993">
                <a:tc>
                  <a:txBody>
                    <a:bodyPr/>
                    <a:lstStyle/>
                    <a:p>
                      <a:pPr indent="0" algn="ctr">
                        <a:buNone/>
                      </a:pPr>
                      <a:r>
                        <a:rPr lang="en-US" altLang="en-US" sz="900" b="0" dirty="0">
                          <a:solidFill>
                            <a:srgbClr val="000000"/>
                          </a:solidFill>
                          <a:latin typeface="微软雅黑" panose="020B0503020204020204" charset="-122"/>
                          <a:ea typeface="微软雅黑" panose="020B0503020204020204" charset="-122"/>
                        </a:rPr>
                        <a:t>7</a:t>
                      </a:r>
                    </a:p>
                  </a:txBody>
                  <a:tcPr marL="12700" marR="12700" marT="12700" anchor="ctr"/>
                </a:tc>
                <a:tc>
                  <a:txBody>
                    <a:bodyPr/>
                    <a:lstStyle/>
                    <a:p>
                      <a:pPr indent="0" algn="ctr">
                        <a:buNone/>
                      </a:pPr>
                      <a:r>
                        <a:rPr lang="zh-CN" altLang="en-US" sz="900" b="0" dirty="0">
                          <a:solidFill>
                            <a:srgbClr val="000000"/>
                          </a:solidFill>
                          <a:latin typeface="微软雅黑" panose="020B0503020204020204" charset="-122"/>
                          <a:ea typeface="微软雅黑" panose="020B0503020204020204" charset="-122"/>
                        </a:rPr>
                        <a:t>维护方式</a:t>
                      </a:r>
                    </a:p>
                  </a:txBody>
                  <a:tcPr marL="12700" marR="12700" marT="12700" anchor="ctr"/>
                </a:tc>
                <a:tc>
                  <a:txBody>
                    <a:bodyPr/>
                    <a:lstStyle/>
                    <a:p>
                      <a:pPr indent="0" algn="l">
                        <a:lnSpc>
                          <a:spcPct val="150000"/>
                        </a:lnSpc>
                        <a:buNone/>
                      </a:pPr>
                      <a:r>
                        <a:rPr lang="zh-CN" altLang="en-US" sz="900" b="0" dirty="0">
                          <a:solidFill>
                            <a:srgbClr val="000000"/>
                          </a:solidFill>
                          <a:latin typeface="微软雅黑" panose="020B0503020204020204" charset="-122"/>
                          <a:ea typeface="微软雅黑" panose="020B0503020204020204" charset="-122"/>
                          <a:cs typeface="微软雅黑" panose="020B0503020204020204" charset="-122"/>
                        </a:rPr>
                        <a:t>轴对中、现场动平衡（单平面和双平面）、机械配件替换、绝缘和减振、减少共振、基本的维护方法</a:t>
                      </a:r>
                    </a:p>
                  </a:txBody>
                  <a:tcPr marL="179705" marR="12700" marT="12700" anchor="ctr"/>
                </a:tc>
                <a:tc>
                  <a:txBody>
                    <a:bodyPr/>
                    <a:lstStyle/>
                    <a:p>
                      <a:pPr indent="0" algn="l">
                        <a:buNone/>
                      </a:pPr>
                      <a:r>
                        <a:rPr lang="zh-CN" altLang="en-US" sz="900" b="0" dirty="0">
                          <a:solidFill>
                            <a:srgbClr val="000000"/>
                          </a:solidFill>
                          <a:latin typeface="微软雅黑" panose="020B0503020204020204" charset="-122"/>
                          <a:ea typeface="微软雅黑" panose="020B0503020204020204" charset="-122"/>
                          <a:cs typeface="微软雅黑" panose="020B0503020204020204" charset="-122"/>
                          <a:sym typeface="+mn-ea"/>
                        </a:rPr>
                        <a:t>待定</a:t>
                      </a:r>
                    </a:p>
                  </a:txBody>
                  <a:tcPr marL="179705" marR="12700" marT="12700" anchor="ctr"/>
                </a:tc>
                <a:extLst>
                  <a:ext uri="{0D108BD9-81ED-4DB2-BD59-A6C34878D82A}">
                    <a16:rowId xmlns:a16="http://schemas.microsoft.com/office/drawing/2014/main" val="10001"/>
                  </a:ext>
                </a:extLst>
              </a:tr>
              <a:tr h="1059632">
                <a:tc>
                  <a:txBody>
                    <a:bodyPr/>
                    <a:lstStyle/>
                    <a:p>
                      <a:pPr indent="0" algn="ctr">
                        <a:buNone/>
                      </a:pPr>
                      <a:r>
                        <a:rPr lang="en-US" altLang="en-US" sz="900" b="0">
                          <a:solidFill>
                            <a:srgbClr val="000000"/>
                          </a:solidFill>
                          <a:latin typeface="微软雅黑" panose="020B0503020204020204" charset="-122"/>
                          <a:ea typeface="微软雅黑" panose="020B0503020204020204" charset="-122"/>
                        </a:rPr>
                        <a:t>8</a:t>
                      </a:r>
                    </a:p>
                  </a:txBody>
                  <a:tcPr marL="12700" marR="12700" marT="12700" anchor="ctr"/>
                </a:tc>
                <a:tc>
                  <a:txBody>
                    <a:bodyPr/>
                    <a:lstStyle/>
                    <a:p>
                      <a:pPr indent="0" algn="ctr">
                        <a:buNone/>
                      </a:pPr>
                      <a:r>
                        <a:rPr lang="zh-CN" altLang="en-US" sz="900" b="0" dirty="0">
                          <a:solidFill>
                            <a:srgbClr val="000000"/>
                          </a:solidFill>
                          <a:latin typeface="微软雅黑" panose="020B0503020204020204" charset="-122"/>
                          <a:ea typeface="微软雅黑" panose="020B0503020204020204" charset="-122"/>
                        </a:rPr>
                        <a:t>设备概述与案例</a:t>
                      </a:r>
                    </a:p>
                  </a:txBody>
                  <a:tcPr marL="12700" marR="12700" marT="12700" anchor="ctr"/>
                </a:tc>
                <a:tc>
                  <a:txBody>
                    <a:bodyPr/>
                    <a:lstStyle/>
                    <a:p>
                      <a:pPr indent="0" algn="l">
                        <a:lnSpc>
                          <a:spcPct val="150000"/>
                        </a:lnSpc>
                        <a:buNone/>
                      </a:pPr>
                      <a:r>
                        <a:rPr lang="zh-CN" altLang="en-US" sz="900" b="0" dirty="0">
                          <a:solidFill>
                            <a:srgbClr val="000000"/>
                          </a:solidFill>
                          <a:latin typeface="微软雅黑" panose="020B0503020204020204" charset="-122"/>
                          <a:ea typeface="微软雅黑" panose="020B0503020204020204" charset="-122"/>
                          <a:cs typeface="微软雅黑" panose="020B0503020204020204" charset="-122"/>
                        </a:rPr>
                        <a:t>电动机、发电机、驱动设施、泵、风机、空气处理设施、涡轮机、燃气涡轮机、压缩机、往复式机器、轧钢机、造纸机、机床、设施构造、管道系统、变速箱、转动轴承、润滑轴承、传动装置、联轴器、皮带轮、叶轮</a:t>
                      </a:r>
                    </a:p>
                  </a:txBody>
                  <a:tcPr marL="179705" marR="12700" marT="12700" anchor="ctr"/>
                </a:tc>
                <a:tc>
                  <a:txBody>
                    <a:bodyPr/>
                    <a:lstStyle/>
                    <a:p>
                      <a:pPr indent="0" algn="l">
                        <a:buNone/>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待定</a:t>
                      </a:r>
                      <a:endParaRPr lang="zh-CN" altLang="en-US" sz="900" b="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79705" marR="12700" marT="12700" anchor="ctr"/>
                </a:tc>
                <a:extLst>
                  <a:ext uri="{0D108BD9-81ED-4DB2-BD59-A6C34878D82A}">
                    <a16:rowId xmlns:a16="http://schemas.microsoft.com/office/drawing/2014/main" val="10002"/>
                  </a:ext>
                </a:extLst>
              </a:tr>
              <a:tr h="682993">
                <a:tc>
                  <a:txBody>
                    <a:bodyPr/>
                    <a:lstStyle/>
                    <a:p>
                      <a:pPr indent="0" algn="ctr">
                        <a:buNone/>
                      </a:pPr>
                      <a:r>
                        <a:rPr lang="en-US" altLang="en-US" sz="900" b="0">
                          <a:solidFill>
                            <a:srgbClr val="000000"/>
                          </a:solidFill>
                          <a:latin typeface="微软雅黑" panose="020B0503020204020204" charset="-122"/>
                          <a:ea typeface="微软雅黑" panose="020B0503020204020204" charset="-122"/>
                        </a:rPr>
                        <a:t>9</a:t>
                      </a:r>
                    </a:p>
                  </a:txBody>
                  <a:tcPr marL="12700" marR="12700" marT="12700" anchor="ctr"/>
                </a:tc>
                <a:tc>
                  <a:txBody>
                    <a:bodyPr/>
                    <a:lstStyle/>
                    <a:p>
                      <a:pPr indent="0" algn="ctr">
                        <a:buNone/>
                      </a:pPr>
                      <a:r>
                        <a:rPr lang="zh-CN" altLang="en-US" sz="900" b="0" dirty="0">
                          <a:solidFill>
                            <a:srgbClr val="000000"/>
                          </a:solidFill>
                          <a:latin typeface="微软雅黑" panose="020B0503020204020204" charset="-122"/>
                          <a:ea typeface="微软雅黑" panose="020B0503020204020204" charset="-122"/>
                        </a:rPr>
                        <a:t>设备测试与诊断</a:t>
                      </a:r>
                    </a:p>
                  </a:txBody>
                  <a:tcPr marL="12700" marR="12700" marT="12700" anchor="ctr"/>
                </a:tc>
                <a:tc>
                  <a:txBody>
                    <a:bodyPr/>
                    <a:lstStyle/>
                    <a:p>
                      <a:pPr indent="0" algn="l">
                        <a:lnSpc>
                          <a:spcPct val="150000"/>
                        </a:lnSpc>
                        <a:buNone/>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敲击测试、强制响应测试、瞬态剖析</a:t>
                      </a:r>
                      <a:endParaRPr lang="zh-CN" altLang="en-US" sz="900" b="0" dirty="0">
                        <a:solidFill>
                          <a:srgbClr val="000000"/>
                        </a:solidFill>
                        <a:latin typeface="微软雅黑" panose="020B0503020204020204" charset="-122"/>
                        <a:ea typeface="微软雅黑" panose="020B0503020204020204" charset="-122"/>
                        <a:cs typeface="微软雅黑" panose="020B0503020204020204" charset="-122"/>
                      </a:endParaRPr>
                    </a:p>
                  </a:txBody>
                  <a:tcPr marL="179705" marR="12700" marT="12700" anchor="ctr"/>
                </a:tc>
                <a:tc>
                  <a:txBody>
                    <a:bodyPr/>
                    <a:lstStyle/>
                    <a:p>
                      <a:pPr indent="0" algn="l">
                        <a:buNone/>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待定</a:t>
                      </a:r>
                      <a:endParaRPr lang="zh-CN" altLang="en-US" sz="900" b="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79705" marR="12700" marT="12700" anchor="ctr"/>
                </a:tc>
                <a:extLst>
                  <a:ext uri="{0D108BD9-81ED-4DB2-BD59-A6C34878D82A}">
                    <a16:rowId xmlns:a16="http://schemas.microsoft.com/office/drawing/2014/main" val="10003"/>
                  </a:ext>
                </a:extLst>
              </a:tr>
              <a:tr h="551190">
                <a:tc>
                  <a:txBody>
                    <a:bodyPr/>
                    <a:lstStyle/>
                    <a:p>
                      <a:pPr indent="0" algn="ctr">
                        <a:buNone/>
                      </a:pPr>
                      <a:r>
                        <a:rPr lang="en-US" altLang="en-US" sz="900" b="0">
                          <a:solidFill>
                            <a:srgbClr val="000000"/>
                          </a:solidFill>
                          <a:latin typeface="微软雅黑" panose="020B0503020204020204" charset="-122"/>
                          <a:ea typeface="微软雅黑" panose="020B0503020204020204" charset="-122"/>
                        </a:rPr>
                        <a:t>10</a:t>
                      </a:r>
                    </a:p>
                  </a:txBody>
                  <a:tcPr marL="12700" marR="12700" marT="12700" anchor="ctr"/>
                </a:tc>
                <a:tc>
                  <a:txBody>
                    <a:bodyPr/>
                    <a:lstStyle/>
                    <a:p>
                      <a:pPr indent="0" algn="ctr">
                        <a:buNone/>
                      </a:pPr>
                      <a:r>
                        <a:rPr lang="zh-CN" altLang="en-US" sz="900">
                          <a:solidFill>
                            <a:srgbClr val="000000"/>
                          </a:solidFill>
                          <a:latin typeface="微软雅黑" panose="020B0503020204020204" charset="-122"/>
                          <a:ea typeface="微软雅黑" panose="020B0503020204020204" charset="-122"/>
                          <a:sym typeface="+mn-ea"/>
                        </a:rPr>
                        <a:t>验收测试</a:t>
                      </a:r>
                      <a:endParaRPr lang="zh-CN" sz="900" b="0">
                        <a:solidFill>
                          <a:srgbClr val="000000"/>
                        </a:solidFill>
                        <a:latin typeface="微软雅黑" panose="020B0503020204020204" charset="-122"/>
                        <a:ea typeface="微软雅黑" panose="020B0503020204020204" charset="-122"/>
                      </a:endParaRPr>
                    </a:p>
                  </a:txBody>
                  <a:tcPr marL="12700" marR="12700" marT="12700" anchor="ctr"/>
                </a:tc>
                <a:tc>
                  <a:txBody>
                    <a:bodyPr/>
                    <a:lstStyle/>
                    <a:p>
                      <a:pPr indent="0" algn="l">
                        <a:lnSpc>
                          <a:spcPct val="150000"/>
                        </a:lnSpc>
                        <a:buNone/>
                      </a:pPr>
                      <a:r>
                        <a:rPr lang="zh-CN" altLang="en-US" sz="900" b="0" dirty="0">
                          <a:solidFill>
                            <a:srgbClr val="000000"/>
                          </a:solidFill>
                          <a:latin typeface="微软雅黑" panose="020B0503020204020204" charset="-122"/>
                          <a:ea typeface="微软雅黑" panose="020B0503020204020204" charset="-122"/>
                          <a:cs typeface="微软雅黑" panose="020B0503020204020204" charset="-122"/>
                        </a:rPr>
                        <a:t>验收方法、质量指标及标准、验收报告</a:t>
                      </a:r>
                    </a:p>
                  </a:txBody>
                  <a:tcPr marL="179705" marR="12700" marT="12700" anchor="ctr"/>
                </a:tc>
                <a:tc>
                  <a:txBody>
                    <a:bodyPr/>
                    <a:lstStyle/>
                    <a:p>
                      <a:pPr indent="0" algn="l">
                        <a:buNone/>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待定</a:t>
                      </a:r>
                      <a:endParaRPr lang="zh-CN" altLang="en-US" sz="900" b="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79705" marR="12700" marT="12700" anchor="ctr"/>
                </a:tc>
                <a:extLst>
                  <a:ext uri="{0D108BD9-81ED-4DB2-BD59-A6C34878D82A}">
                    <a16:rowId xmlns:a16="http://schemas.microsoft.com/office/drawing/2014/main" val="10004"/>
                  </a:ext>
                </a:extLst>
              </a:tr>
              <a:tr h="682993">
                <a:tc>
                  <a:txBody>
                    <a:bodyPr/>
                    <a:lstStyle/>
                    <a:p>
                      <a:pPr indent="0" algn="ctr">
                        <a:buNone/>
                      </a:pPr>
                      <a:r>
                        <a:rPr lang="en-US" altLang="en-US" sz="900" b="0">
                          <a:solidFill>
                            <a:srgbClr val="000000"/>
                          </a:solidFill>
                          <a:latin typeface="微软雅黑" panose="020B0503020204020204" charset="-122"/>
                          <a:ea typeface="微软雅黑" panose="020B0503020204020204" charset="-122"/>
                        </a:rPr>
                        <a:t>11</a:t>
                      </a:r>
                    </a:p>
                  </a:txBody>
                  <a:tcPr marL="12700" marR="12700" marT="12700" anchor="ctr"/>
                </a:tc>
                <a:tc>
                  <a:txBody>
                    <a:bodyPr/>
                    <a:lstStyle/>
                    <a:p>
                      <a:pPr indent="0" algn="ctr">
                        <a:buNone/>
                      </a:pPr>
                      <a:r>
                        <a:rPr lang="zh-CN" altLang="en-US" sz="900">
                          <a:solidFill>
                            <a:srgbClr val="000000"/>
                          </a:solidFill>
                          <a:latin typeface="微软雅黑" panose="020B0503020204020204" charset="-122"/>
                          <a:ea typeface="微软雅黑" panose="020B0503020204020204" charset="-122"/>
                          <a:sym typeface="+mn-ea"/>
                        </a:rPr>
                        <a:t>报告及文档编写</a:t>
                      </a:r>
                      <a:endParaRPr lang="zh-CN" altLang="en-US" sz="900" b="0">
                        <a:solidFill>
                          <a:srgbClr val="000000"/>
                        </a:solidFill>
                        <a:latin typeface="微软雅黑" panose="020B0503020204020204" charset="-122"/>
                        <a:ea typeface="微软雅黑" panose="020B0503020204020204" charset="-122"/>
                      </a:endParaRPr>
                    </a:p>
                  </a:txBody>
                  <a:tcPr marL="12700" marR="12700" marT="12700" anchor="ctr"/>
                </a:tc>
                <a:tc>
                  <a:txBody>
                    <a:bodyPr/>
                    <a:lstStyle/>
                    <a:p>
                      <a:pPr indent="0" algn="l">
                        <a:lnSpc>
                          <a:spcPct val="150000"/>
                        </a:lnSpc>
                        <a:buNone/>
                      </a:pPr>
                      <a:r>
                        <a:rPr lang="zh-CN" altLang="en-US" sz="900" b="0" dirty="0">
                          <a:solidFill>
                            <a:srgbClr val="000000"/>
                          </a:solidFill>
                          <a:latin typeface="微软雅黑" panose="020B0503020204020204" charset="-122"/>
                          <a:ea typeface="微软雅黑" panose="020B0503020204020204" charset="-122"/>
                          <a:cs typeface="微软雅黑" panose="020B0503020204020204" charset="-122"/>
                        </a:rPr>
                        <a:t>状态检测报告、振动诊断报告、管理报告</a:t>
                      </a:r>
                    </a:p>
                  </a:txBody>
                  <a:tcPr marL="179705" marR="12700" marT="12700" anchor="ctr"/>
                </a:tc>
                <a:tc>
                  <a:txBody>
                    <a:bodyPr/>
                    <a:lstStyle/>
                    <a:p>
                      <a:pPr indent="0" algn="l">
                        <a:buNone/>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待定</a:t>
                      </a:r>
                      <a:endParaRPr lang="zh-CN" altLang="en-US" sz="900" b="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79705" marR="12700" marT="12700" anchor="ctr"/>
                </a:tc>
                <a:extLst>
                  <a:ext uri="{0D108BD9-81ED-4DB2-BD59-A6C34878D82A}">
                    <a16:rowId xmlns:a16="http://schemas.microsoft.com/office/drawing/2014/main" val="10005"/>
                  </a:ext>
                </a:extLst>
              </a:tr>
              <a:tr h="682993">
                <a:tc>
                  <a:txBody>
                    <a:bodyPr/>
                    <a:lstStyle/>
                    <a:p>
                      <a:pPr indent="0" algn="ctr">
                        <a:buNone/>
                      </a:pPr>
                      <a:r>
                        <a:rPr lang="en-US" altLang="en-US" sz="900" b="0">
                          <a:solidFill>
                            <a:srgbClr val="000000"/>
                          </a:solidFill>
                          <a:latin typeface="微软雅黑" panose="020B0503020204020204" charset="-122"/>
                          <a:ea typeface="微软雅黑" panose="020B0503020204020204" charset="-122"/>
                        </a:rPr>
                        <a:t>12</a:t>
                      </a:r>
                    </a:p>
                  </a:txBody>
                  <a:tcPr marL="12700" marR="12700" marT="12700" anchor="ctr"/>
                </a:tc>
                <a:tc>
                  <a:txBody>
                    <a:bodyPr/>
                    <a:lstStyle/>
                    <a:p>
                      <a:pPr indent="0" algn="ctr">
                        <a:buNone/>
                      </a:pPr>
                      <a:r>
                        <a:rPr lang="zh-CN" altLang="en-US" sz="900">
                          <a:solidFill>
                            <a:srgbClr val="000000"/>
                          </a:solidFill>
                          <a:latin typeface="微软雅黑" panose="020B0503020204020204" charset="-122"/>
                          <a:ea typeface="微软雅黑" panose="020B0503020204020204" charset="-122"/>
                          <a:sym typeface="+mn-ea"/>
                        </a:rPr>
                        <a:t>故障程度诊断</a:t>
                      </a:r>
                      <a:endParaRPr lang="zh-CN" altLang="en-US" sz="900" b="0">
                        <a:solidFill>
                          <a:srgbClr val="000000"/>
                        </a:solidFill>
                        <a:latin typeface="微软雅黑" panose="020B0503020204020204" charset="-122"/>
                        <a:ea typeface="微软雅黑" panose="020B0503020204020204" charset="-122"/>
                      </a:endParaRPr>
                    </a:p>
                  </a:txBody>
                  <a:tcPr marL="12700" marR="12700" marT="12700" anchor="ctr"/>
                </a:tc>
                <a:tc>
                  <a:txBody>
                    <a:bodyPr/>
                    <a:lstStyle/>
                    <a:p>
                      <a:pPr indent="0" algn="l">
                        <a:lnSpc>
                          <a:spcPct val="150000"/>
                        </a:lnSpc>
                        <a:buNone/>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频普剖析、时域剖析、趋势剖析、诊断标准（总标准、频段标准、不同设备标准、严重程度、图形与描绘）</a:t>
                      </a:r>
                    </a:p>
                  </a:txBody>
                  <a:tcPr marL="179705" marR="12700" marT="12700" anchor="ctr"/>
                </a:tc>
                <a:tc>
                  <a:txBody>
                    <a:bodyPr/>
                    <a:lstStyle/>
                    <a:p>
                      <a:pPr indent="0" algn="l">
                        <a:buNone/>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mn-ea"/>
                        </a:rPr>
                        <a:t>待定</a:t>
                      </a:r>
                      <a:endParaRPr lang="zh-CN" altLang="en-US" sz="900" b="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79705" marR="12700" marT="12700" anchor="ctr"/>
                </a:tc>
                <a:extLst>
                  <a:ext uri="{0D108BD9-81ED-4DB2-BD59-A6C34878D82A}">
                    <a16:rowId xmlns:a16="http://schemas.microsoft.com/office/drawing/2014/main" val="10006"/>
                  </a:ext>
                </a:extLst>
              </a:tr>
            </a:tbl>
          </a:graphicData>
        </a:graphic>
      </p:graphicFrame>
      <p:sp>
        <p:nvSpPr>
          <p:cNvPr id="11" name="文本框 10"/>
          <p:cNvSpPr txBox="1"/>
          <p:nvPr/>
        </p:nvSpPr>
        <p:spPr>
          <a:xfrm>
            <a:off x="962399" y="390604"/>
            <a:ext cx="6722576"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设备智能监测系统（</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14/14</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）培训体系 </a:t>
            </a:r>
          </a:p>
        </p:txBody>
      </p:sp>
      <p:pic>
        <p:nvPicPr>
          <p:cNvPr id="2" name="图片 1">
            <a:extLst>
              <a:ext uri="{FF2B5EF4-FFF2-40B4-BE49-F238E27FC236}">
                <a16:creationId xmlns:a16="http://schemas.microsoft.com/office/drawing/2014/main" id="{401B1EE5-B907-6C92-3662-092CA101F5A7}"/>
              </a:ext>
            </a:extLst>
          </p:cNvPr>
          <p:cNvPicPr>
            <a:picLocks noChangeAspect="1"/>
          </p:cNvPicPr>
          <p:nvPr/>
        </p:nvPicPr>
        <p:blipFill>
          <a:blip r:embed="rId6"/>
          <a:stretch>
            <a:fillRect/>
          </a:stretch>
        </p:blipFill>
        <p:spPr>
          <a:xfrm>
            <a:off x="10945930" y="636"/>
            <a:ext cx="1180756" cy="93009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18680" y="4380230"/>
            <a:ext cx="4973320" cy="829945"/>
          </a:xfrm>
          <a:prstGeom prst="rect">
            <a:avLst/>
          </a:prstGeom>
          <a:solidFill>
            <a:srgbClr val="3264D6"/>
          </a:solidFill>
          <a:ln>
            <a:noFill/>
          </a:ln>
          <a:effectLst>
            <a:outerShdw blurRad="203200" dist="1651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latin typeface="微软雅黑" panose="020B0503020204020204" charset="-122"/>
              <a:ea typeface="微软雅黑" panose="020B0503020204020204" charset="-122"/>
            </a:endParaRPr>
          </a:p>
        </p:txBody>
      </p:sp>
      <p:sp>
        <p:nvSpPr>
          <p:cNvPr id="5" name="文本框 4"/>
          <p:cNvSpPr txBox="1"/>
          <p:nvPr/>
        </p:nvSpPr>
        <p:spPr>
          <a:xfrm>
            <a:off x="958850" y="1758950"/>
            <a:ext cx="1198880" cy="706755"/>
          </a:xfrm>
          <a:prstGeom prst="rect">
            <a:avLst/>
          </a:prstGeom>
          <a:noFill/>
        </p:spPr>
        <p:txBody>
          <a:bodyPr wrap="none" rtlCol="0">
            <a:spAutoFit/>
          </a:bodyPr>
          <a:lstStyle/>
          <a:p>
            <a:r>
              <a:rPr lang="zh-CN" altLang="en-US" sz="4000">
                <a:latin typeface="微软雅黑" panose="020B0503020204020204" charset="-122"/>
                <a:ea typeface="微软雅黑" panose="020B0503020204020204" charset="-122"/>
              </a:rPr>
              <a:t>目录</a:t>
            </a:r>
          </a:p>
        </p:txBody>
      </p:sp>
      <p:sp>
        <p:nvSpPr>
          <p:cNvPr id="6" name="文本框 5"/>
          <p:cNvSpPr txBox="1"/>
          <p:nvPr/>
        </p:nvSpPr>
        <p:spPr>
          <a:xfrm>
            <a:off x="958850" y="2523490"/>
            <a:ext cx="2710815" cy="768350"/>
          </a:xfrm>
          <a:prstGeom prst="rect">
            <a:avLst/>
          </a:prstGeom>
          <a:noFill/>
        </p:spPr>
        <p:txBody>
          <a:bodyPr wrap="none" rtlCol="0">
            <a:spAutoFit/>
          </a:bodyPr>
          <a:lstStyle/>
          <a:p>
            <a:pPr algn="l"/>
            <a:r>
              <a:rPr lang="en-US" altLang="zh-CN" sz="4400" b="1">
                <a:latin typeface="微软雅黑" panose="020B0503020204020204" charset="-122"/>
                <a:ea typeface="微软雅黑" panose="020B0503020204020204" charset="-122"/>
              </a:rPr>
              <a:t>Contents</a:t>
            </a:r>
          </a:p>
        </p:txBody>
      </p:sp>
      <p:sp>
        <p:nvSpPr>
          <p:cNvPr id="9" name="文本框 8"/>
          <p:cNvSpPr txBox="1"/>
          <p:nvPr>
            <p:custDataLst>
              <p:tags r:id="rId1"/>
            </p:custDataLst>
          </p:nvPr>
        </p:nvSpPr>
        <p:spPr>
          <a:xfrm>
            <a:off x="8223250" y="2731770"/>
            <a:ext cx="3728085" cy="460375"/>
          </a:xfrm>
          <a:prstGeom prst="rect">
            <a:avLst/>
          </a:prstGeom>
          <a:noFill/>
        </p:spPr>
        <p:txBody>
          <a:bodyPr wrap="square" rtlCol="0">
            <a:spAutoFit/>
          </a:bodyPr>
          <a:lstStyle/>
          <a:p>
            <a:pPr algn="l" fontAlgn="auto">
              <a:lnSpc>
                <a:spcPct val="100000"/>
              </a:lnSpc>
            </a:pPr>
            <a:r>
              <a:rPr lang="zh-CN" altLang="en-US" sz="2400" b="1" dirty="0">
                <a:solidFill>
                  <a:schemeClr val="tx1"/>
                </a:solidFill>
                <a:latin typeface="微软雅黑" panose="020B0503020204020204" charset="-122"/>
                <a:ea typeface="微软雅黑" panose="020B0503020204020204" charset="-122"/>
                <a:sym typeface="+mn-ea"/>
              </a:rPr>
              <a:t>行业背景</a:t>
            </a:r>
          </a:p>
        </p:txBody>
      </p:sp>
      <p:sp>
        <p:nvSpPr>
          <p:cNvPr id="10" name="文本框 9"/>
          <p:cNvSpPr txBox="1"/>
          <p:nvPr>
            <p:custDataLst>
              <p:tags r:id="rId2"/>
            </p:custDataLst>
          </p:nvPr>
        </p:nvSpPr>
        <p:spPr>
          <a:xfrm>
            <a:off x="7602220" y="2708275"/>
            <a:ext cx="621030" cy="521970"/>
          </a:xfrm>
          <a:prstGeom prst="rect">
            <a:avLst/>
          </a:prstGeom>
          <a:noFill/>
        </p:spPr>
        <p:txBody>
          <a:bodyPr wrap="square" rtlCol="0">
            <a:spAutoFit/>
          </a:bodyPr>
          <a:lstStyle/>
          <a:p>
            <a:r>
              <a:rPr lang="en-US" altLang="zh-CN" sz="2800" b="1">
                <a:solidFill>
                  <a:schemeClr val="tx1">
                    <a:alpha val="40000"/>
                  </a:schemeClr>
                </a:solidFill>
                <a:latin typeface="微软雅黑" panose="020B0503020204020204" charset="-122"/>
                <a:ea typeface="微软雅黑" panose="020B0503020204020204" charset="-122"/>
              </a:rPr>
              <a:t>01</a:t>
            </a:r>
          </a:p>
        </p:txBody>
      </p:sp>
      <p:sp>
        <p:nvSpPr>
          <p:cNvPr id="11" name="文本框 10"/>
          <p:cNvSpPr txBox="1"/>
          <p:nvPr>
            <p:custDataLst>
              <p:tags r:id="rId3"/>
            </p:custDataLst>
          </p:nvPr>
        </p:nvSpPr>
        <p:spPr>
          <a:xfrm>
            <a:off x="8223250" y="3685540"/>
            <a:ext cx="3900170" cy="460375"/>
          </a:xfrm>
          <a:prstGeom prst="rect">
            <a:avLst/>
          </a:prstGeom>
          <a:noFill/>
        </p:spPr>
        <p:txBody>
          <a:bodyPr wrap="square" rtlCol="0">
            <a:spAutoFit/>
          </a:bodyPr>
          <a:lstStyle/>
          <a:p>
            <a:pPr algn="l" fontAlgn="auto">
              <a:lnSpc>
                <a:spcPct val="100000"/>
              </a:lnSpc>
            </a:pPr>
            <a:r>
              <a:rPr lang="zh-CN" altLang="en-US" sz="2400" b="1" dirty="0">
                <a:solidFill>
                  <a:schemeClr val="tx1"/>
                </a:solidFill>
                <a:latin typeface="微软雅黑" panose="020B0503020204020204" charset="-122"/>
                <a:ea typeface="微软雅黑" panose="020B0503020204020204" charset="-122"/>
                <a:sym typeface="+mn-ea"/>
              </a:rPr>
              <a:t>产品方案</a:t>
            </a:r>
          </a:p>
        </p:txBody>
      </p:sp>
      <p:sp>
        <p:nvSpPr>
          <p:cNvPr id="12" name="文本框 11"/>
          <p:cNvSpPr txBox="1"/>
          <p:nvPr>
            <p:custDataLst>
              <p:tags r:id="rId4"/>
            </p:custDataLst>
          </p:nvPr>
        </p:nvSpPr>
        <p:spPr>
          <a:xfrm>
            <a:off x="7602220" y="3662045"/>
            <a:ext cx="621030" cy="521970"/>
          </a:xfrm>
          <a:prstGeom prst="rect">
            <a:avLst/>
          </a:prstGeom>
          <a:noFill/>
        </p:spPr>
        <p:txBody>
          <a:bodyPr wrap="square" rtlCol="0">
            <a:spAutoFit/>
          </a:bodyPr>
          <a:lstStyle/>
          <a:p>
            <a:r>
              <a:rPr lang="en-US" altLang="zh-CN" sz="2800" b="1">
                <a:solidFill>
                  <a:schemeClr val="tx1">
                    <a:alpha val="40000"/>
                  </a:schemeClr>
                </a:solidFill>
                <a:latin typeface="微软雅黑" panose="020B0503020204020204" charset="-122"/>
                <a:ea typeface="微软雅黑" panose="020B0503020204020204" charset="-122"/>
              </a:rPr>
              <a:t>02</a:t>
            </a:r>
          </a:p>
        </p:txBody>
      </p:sp>
      <p:pic>
        <p:nvPicPr>
          <p:cNvPr id="13" name="图片 12" descr="logo1"/>
          <p:cNvPicPr>
            <a:picLocks noChangeAspect="1"/>
          </p:cNvPicPr>
          <p:nvPr>
            <p:custDataLst>
              <p:tags r:id="rId5"/>
            </p:custDataLst>
          </p:nvPr>
        </p:nvPicPr>
        <p:blipFill>
          <a:blip r:embed="rId11">
            <a:alphaModFix amt="20000"/>
          </a:blip>
          <a:srcRect r="46983"/>
          <a:stretch>
            <a:fillRect/>
          </a:stretch>
        </p:blipFill>
        <p:spPr>
          <a:xfrm>
            <a:off x="0" y="3968750"/>
            <a:ext cx="6610985" cy="2889250"/>
          </a:xfrm>
          <a:prstGeom prst="rect">
            <a:avLst/>
          </a:prstGeom>
        </p:spPr>
      </p:pic>
      <p:sp>
        <p:nvSpPr>
          <p:cNvPr id="14" name="文本框 13"/>
          <p:cNvSpPr txBox="1"/>
          <p:nvPr>
            <p:custDataLst>
              <p:tags r:id="rId6"/>
            </p:custDataLst>
          </p:nvPr>
        </p:nvSpPr>
        <p:spPr>
          <a:xfrm>
            <a:off x="8223250" y="4639310"/>
            <a:ext cx="3900170" cy="460375"/>
          </a:xfrm>
          <a:prstGeom prst="rect">
            <a:avLst/>
          </a:prstGeom>
          <a:noFill/>
        </p:spPr>
        <p:txBody>
          <a:bodyPr wrap="square" rtlCol="0">
            <a:spAutoFit/>
          </a:bodyPr>
          <a:lstStyle/>
          <a:p>
            <a:pPr algn="l" fontAlgn="auto">
              <a:lnSpc>
                <a:spcPct val="100000"/>
              </a:lnSpc>
            </a:pPr>
            <a:r>
              <a:rPr lang="zh-CN" altLang="en-US" sz="2400" b="1" dirty="0">
                <a:solidFill>
                  <a:schemeClr val="tx1"/>
                </a:solidFill>
                <a:latin typeface="微软雅黑" panose="020B0503020204020204" charset="-122"/>
                <a:ea typeface="微软雅黑" panose="020B0503020204020204" charset="-122"/>
                <a:sym typeface="+mn-ea"/>
              </a:rPr>
              <a:t>核心优势</a:t>
            </a:r>
          </a:p>
        </p:txBody>
      </p:sp>
      <p:sp>
        <p:nvSpPr>
          <p:cNvPr id="15" name="文本框 14"/>
          <p:cNvSpPr txBox="1"/>
          <p:nvPr>
            <p:custDataLst>
              <p:tags r:id="rId7"/>
            </p:custDataLst>
          </p:nvPr>
        </p:nvSpPr>
        <p:spPr>
          <a:xfrm>
            <a:off x="7602220" y="4615815"/>
            <a:ext cx="621030" cy="521970"/>
          </a:xfrm>
          <a:prstGeom prst="rect">
            <a:avLst/>
          </a:prstGeom>
          <a:noFill/>
        </p:spPr>
        <p:txBody>
          <a:bodyPr wrap="square" rtlCol="0">
            <a:spAutoFit/>
          </a:bodyPr>
          <a:lstStyle/>
          <a:p>
            <a:r>
              <a:rPr lang="en-US" altLang="zh-CN" sz="2800" b="1">
                <a:solidFill>
                  <a:schemeClr val="tx1">
                    <a:alpha val="40000"/>
                  </a:schemeClr>
                </a:solidFill>
                <a:latin typeface="微软雅黑" panose="020B0503020204020204" charset="-122"/>
                <a:ea typeface="微软雅黑" panose="020B0503020204020204" charset="-122"/>
              </a:rPr>
              <a:t>03</a:t>
            </a:r>
          </a:p>
        </p:txBody>
      </p:sp>
      <p:sp>
        <p:nvSpPr>
          <p:cNvPr id="16" name="文本框 15"/>
          <p:cNvSpPr txBox="1"/>
          <p:nvPr>
            <p:custDataLst>
              <p:tags r:id="rId8"/>
            </p:custDataLst>
          </p:nvPr>
        </p:nvSpPr>
        <p:spPr>
          <a:xfrm>
            <a:off x="8223250" y="5607685"/>
            <a:ext cx="3900170" cy="460375"/>
          </a:xfrm>
          <a:prstGeom prst="rect">
            <a:avLst/>
          </a:prstGeom>
          <a:noFill/>
        </p:spPr>
        <p:txBody>
          <a:bodyPr wrap="square" rtlCol="0">
            <a:spAutoFit/>
          </a:bodyPr>
          <a:lstStyle/>
          <a:p>
            <a:pPr algn="l" fontAlgn="auto">
              <a:lnSpc>
                <a:spcPct val="100000"/>
              </a:lnSpc>
            </a:pPr>
            <a:r>
              <a:rPr lang="zh-CN" altLang="en-US" sz="2400" b="1" dirty="0">
                <a:solidFill>
                  <a:schemeClr val="tx1"/>
                </a:solidFill>
                <a:latin typeface="微软雅黑" panose="020B0503020204020204" charset="-122"/>
                <a:ea typeface="微软雅黑" panose="020B0503020204020204" charset="-122"/>
                <a:sym typeface="+mn-ea"/>
              </a:rPr>
              <a:t>应用案例</a:t>
            </a:r>
          </a:p>
        </p:txBody>
      </p:sp>
      <p:sp>
        <p:nvSpPr>
          <p:cNvPr id="17" name="文本框 16"/>
          <p:cNvSpPr txBox="1"/>
          <p:nvPr>
            <p:custDataLst>
              <p:tags r:id="rId9"/>
            </p:custDataLst>
          </p:nvPr>
        </p:nvSpPr>
        <p:spPr>
          <a:xfrm>
            <a:off x="7602220" y="5584190"/>
            <a:ext cx="621030" cy="521970"/>
          </a:xfrm>
          <a:prstGeom prst="rect">
            <a:avLst/>
          </a:prstGeom>
          <a:noFill/>
        </p:spPr>
        <p:txBody>
          <a:bodyPr wrap="square" rtlCol="0">
            <a:spAutoFit/>
          </a:bodyPr>
          <a:lstStyle/>
          <a:p>
            <a:r>
              <a:rPr lang="en-US" altLang="zh-CN" sz="2800" b="1">
                <a:solidFill>
                  <a:schemeClr val="tx1">
                    <a:alpha val="40000"/>
                  </a:schemeClr>
                </a:solidFill>
                <a:latin typeface="微软雅黑" panose="020B0503020204020204" charset="-122"/>
                <a:ea typeface="微软雅黑" panose="020B0503020204020204" charset="-122"/>
              </a:rPr>
              <a:t>04</a:t>
            </a:r>
          </a:p>
        </p:txBody>
      </p:sp>
      <p:pic>
        <p:nvPicPr>
          <p:cNvPr id="2" name="图片 1">
            <a:extLst>
              <a:ext uri="{FF2B5EF4-FFF2-40B4-BE49-F238E27FC236}">
                <a16:creationId xmlns:a16="http://schemas.microsoft.com/office/drawing/2014/main" id="{9C5C3A9F-20DD-F848-C6D5-0CC502492494}"/>
              </a:ext>
            </a:extLst>
          </p:cNvPr>
          <p:cNvPicPr>
            <a:picLocks noChangeAspect="1"/>
          </p:cNvPicPr>
          <p:nvPr/>
        </p:nvPicPr>
        <p:blipFill>
          <a:blip r:embed="rId12"/>
          <a:stretch>
            <a:fillRect/>
          </a:stretch>
        </p:blipFill>
        <p:spPr>
          <a:xfrm>
            <a:off x="10945930" y="636"/>
            <a:ext cx="1180756" cy="93009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descr="e7d195523061f1c0205959036996ad55c215b892a7aac5c0B9ADEF7896FB48F2EF97163A2DE1401E1875DEDC438B7864AD24CA23553DBBBD975DAF4CAD4A2592689FFB6CEE59FFA55B2702D0E5EE29CD5D1D50A5638512786274AAEA4FDAD1B923BD3928D796FF02F45F48C888DC5059BD9F7B782A3F60A22F06F5ED5E1169429D349F9B6446228FF46410EF7CF1B367"/>
          <p:cNvGrpSpPr>
            <a:grpSpLocks noChangeAspect="1"/>
          </p:cNvGrpSpPr>
          <p:nvPr/>
        </p:nvGrpSpPr>
        <p:grpSpPr bwMode="auto">
          <a:xfrm>
            <a:off x="4375055" y="2171700"/>
            <a:ext cx="3426790" cy="3428115"/>
            <a:chOff x="2581" y="1138"/>
            <a:chExt cx="2585" cy="2586"/>
          </a:xfrm>
        </p:grpSpPr>
        <p:sp>
          <p:nvSpPr>
            <p:cNvPr id="11" name="Freeform 5"/>
            <p:cNvSpPr/>
            <p:nvPr/>
          </p:nvSpPr>
          <p:spPr bwMode="auto">
            <a:xfrm>
              <a:off x="3921" y="1138"/>
              <a:ext cx="1245" cy="1245"/>
            </a:xfrm>
            <a:custGeom>
              <a:avLst/>
              <a:gdLst>
                <a:gd name="T0" fmla="*/ 1551 w 1551"/>
                <a:gd name="T1" fmla="*/ 776 h 1551"/>
                <a:gd name="T2" fmla="*/ 775 w 1551"/>
                <a:gd name="T3" fmla="*/ 1551 h 1551"/>
                <a:gd name="T4" fmla="*/ 0 w 1551"/>
                <a:gd name="T5" fmla="*/ 1551 h 1551"/>
                <a:gd name="T6" fmla="*/ 0 w 1551"/>
                <a:gd name="T7" fmla="*/ 776 h 1551"/>
                <a:gd name="T8" fmla="*/ 775 w 1551"/>
                <a:gd name="T9" fmla="*/ 0 h 1551"/>
                <a:gd name="T10" fmla="*/ 1551 w 1551"/>
                <a:gd name="T11" fmla="*/ 776 h 1551"/>
              </a:gdLst>
              <a:ahLst/>
              <a:cxnLst>
                <a:cxn ang="0">
                  <a:pos x="T0" y="T1"/>
                </a:cxn>
                <a:cxn ang="0">
                  <a:pos x="T2" y="T3"/>
                </a:cxn>
                <a:cxn ang="0">
                  <a:pos x="T4" y="T5"/>
                </a:cxn>
                <a:cxn ang="0">
                  <a:pos x="T6" y="T7"/>
                </a:cxn>
                <a:cxn ang="0">
                  <a:pos x="T8" y="T9"/>
                </a:cxn>
                <a:cxn ang="0">
                  <a:pos x="T10" y="T11"/>
                </a:cxn>
              </a:cxnLst>
              <a:rect l="0" t="0" r="r" b="b"/>
              <a:pathLst>
                <a:path w="1551" h="1551">
                  <a:moveTo>
                    <a:pt x="1551" y="776"/>
                  </a:moveTo>
                  <a:cubicBezTo>
                    <a:pt x="1551" y="1204"/>
                    <a:pt x="1204" y="1551"/>
                    <a:pt x="775" y="1551"/>
                  </a:cubicBezTo>
                  <a:cubicBezTo>
                    <a:pt x="535" y="1551"/>
                    <a:pt x="0" y="1551"/>
                    <a:pt x="0" y="1551"/>
                  </a:cubicBezTo>
                  <a:cubicBezTo>
                    <a:pt x="0" y="1551"/>
                    <a:pt x="0" y="963"/>
                    <a:pt x="0" y="776"/>
                  </a:cubicBezTo>
                  <a:cubicBezTo>
                    <a:pt x="0" y="347"/>
                    <a:pt x="347" y="0"/>
                    <a:pt x="775" y="0"/>
                  </a:cubicBezTo>
                  <a:cubicBezTo>
                    <a:pt x="1204" y="0"/>
                    <a:pt x="1551" y="347"/>
                    <a:pt x="1551" y="776"/>
                  </a:cubicBezTo>
                  <a:close/>
                </a:path>
              </a:pathLst>
            </a:custGeom>
            <a:solidFill>
              <a:srgbClr val="0B4A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6"/>
            <p:cNvSpPr/>
            <p:nvPr/>
          </p:nvSpPr>
          <p:spPr bwMode="auto">
            <a:xfrm>
              <a:off x="2668" y="1257"/>
              <a:ext cx="1127" cy="1126"/>
            </a:xfrm>
            <a:custGeom>
              <a:avLst/>
              <a:gdLst>
                <a:gd name="T0" fmla="*/ 0 w 1404"/>
                <a:gd name="T1" fmla="*/ 702 h 1403"/>
                <a:gd name="T2" fmla="*/ 702 w 1404"/>
                <a:gd name="T3" fmla="*/ 1403 h 1403"/>
                <a:gd name="T4" fmla="*/ 1404 w 1404"/>
                <a:gd name="T5" fmla="*/ 1403 h 1403"/>
                <a:gd name="T6" fmla="*/ 1404 w 1404"/>
                <a:gd name="T7" fmla="*/ 702 h 1403"/>
                <a:gd name="T8" fmla="*/ 702 w 1404"/>
                <a:gd name="T9" fmla="*/ 0 h 1403"/>
                <a:gd name="T10" fmla="*/ 0 w 1404"/>
                <a:gd name="T11" fmla="*/ 702 h 1403"/>
              </a:gdLst>
              <a:ahLst/>
              <a:cxnLst>
                <a:cxn ang="0">
                  <a:pos x="T0" y="T1"/>
                </a:cxn>
                <a:cxn ang="0">
                  <a:pos x="T2" y="T3"/>
                </a:cxn>
                <a:cxn ang="0">
                  <a:pos x="T4" y="T5"/>
                </a:cxn>
                <a:cxn ang="0">
                  <a:pos x="T6" y="T7"/>
                </a:cxn>
                <a:cxn ang="0">
                  <a:pos x="T8" y="T9"/>
                </a:cxn>
                <a:cxn ang="0">
                  <a:pos x="T10" y="T11"/>
                </a:cxn>
              </a:cxnLst>
              <a:rect l="0" t="0" r="r" b="b"/>
              <a:pathLst>
                <a:path w="1404" h="1403">
                  <a:moveTo>
                    <a:pt x="0" y="702"/>
                  </a:moveTo>
                  <a:cubicBezTo>
                    <a:pt x="0" y="1089"/>
                    <a:pt x="315" y="1403"/>
                    <a:pt x="702" y="1403"/>
                  </a:cubicBezTo>
                  <a:cubicBezTo>
                    <a:pt x="920" y="1403"/>
                    <a:pt x="1404" y="1403"/>
                    <a:pt x="1404" y="1403"/>
                  </a:cubicBezTo>
                  <a:cubicBezTo>
                    <a:pt x="1404" y="1403"/>
                    <a:pt x="1404" y="871"/>
                    <a:pt x="1404" y="702"/>
                  </a:cubicBezTo>
                  <a:cubicBezTo>
                    <a:pt x="1404" y="314"/>
                    <a:pt x="1090" y="0"/>
                    <a:pt x="702" y="0"/>
                  </a:cubicBezTo>
                  <a:cubicBezTo>
                    <a:pt x="315" y="0"/>
                    <a:pt x="0" y="314"/>
                    <a:pt x="0" y="702"/>
                  </a:cubicBezTo>
                  <a:close/>
                </a:path>
              </a:pathLst>
            </a:custGeom>
            <a:solidFill>
              <a:srgbClr val="3264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7"/>
            <p:cNvSpPr/>
            <p:nvPr/>
          </p:nvSpPr>
          <p:spPr bwMode="auto">
            <a:xfrm>
              <a:off x="3921" y="2510"/>
              <a:ext cx="1083" cy="1083"/>
            </a:xfrm>
            <a:custGeom>
              <a:avLst/>
              <a:gdLst>
                <a:gd name="T0" fmla="*/ 1349 w 1349"/>
                <a:gd name="T1" fmla="*/ 675 h 1349"/>
                <a:gd name="T2" fmla="*/ 674 w 1349"/>
                <a:gd name="T3" fmla="*/ 0 h 1349"/>
                <a:gd name="T4" fmla="*/ 0 w 1349"/>
                <a:gd name="T5" fmla="*/ 0 h 1349"/>
                <a:gd name="T6" fmla="*/ 0 w 1349"/>
                <a:gd name="T7" fmla="*/ 675 h 1349"/>
                <a:gd name="T8" fmla="*/ 674 w 1349"/>
                <a:gd name="T9" fmla="*/ 1349 h 1349"/>
                <a:gd name="T10" fmla="*/ 1349 w 1349"/>
                <a:gd name="T11" fmla="*/ 675 h 1349"/>
              </a:gdLst>
              <a:ahLst/>
              <a:cxnLst>
                <a:cxn ang="0">
                  <a:pos x="T0" y="T1"/>
                </a:cxn>
                <a:cxn ang="0">
                  <a:pos x="T2" y="T3"/>
                </a:cxn>
                <a:cxn ang="0">
                  <a:pos x="T4" y="T5"/>
                </a:cxn>
                <a:cxn ang="0">
                  <a:pos x="T6" y="T7"/>
                </a:cxn>
                <a:cxn ang="0">
                  <a:pos x="T8" y="T9"/>
                </a:cxn>
                <a:cxn ang="0">
                  <a:pos x="T10" y="T11"/>
                </a:cxn>
              </a:cxnLst>
              <a:rect l="0" t="0" r="r" b="b"/>
              <a:pathLst>
                <a:path w="1349" h="1349">
                  <a:moveTo>
                    <a:pt x="1349" y="675"/>
                  </a:moveTo>
                  <a:cubicBezTo>
                    <a:pt x="1349" y="302"/>
                    <a:pt x="1047" y="0"/>
                    <a:pt x="674" y="0"/>
                  </a:cubicBezTo>
                  <a:cubicBezTo>
                    <a:pt x="465" y="0"/>
                    <a:pt x="0" y="0"/>
                    <a:pt x="0" y="0"/>
                  </a:cubicBezTo>
                  <a:cubicBezTo>
                    <a:pt x="0" y="0"/>
                    <a:pt x="0" y="512"/>
                    <a:pt x="0" y="675"/>
                  </a:cubicBezTo>
                  <a:cubicBezTo>
                    <a:pt x="0" y="1047"/>
                    <a:pt x="302" y="1349"/>
                    <a:pt x="674" y="1349"/>
                  </a:cubicBezTo>
                  <a:cubicBezTo>
                    <a:pt x="1047" y="1349"/>
                    <a:pt x="1349" y="1047"/>
                    <a:pt x="1349" y="675"/>
                  </a:cubicBezTo>
                  <a:close/>
                </a:path>
              </a:pathLst>
            </a:custGeom>
            <a:solidFill>
              <a:srgbClr val="3264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8"/>
            <p:cNvSpPr/>
            <p:nvPr/>
          </p:nvSpPr>
          <p:spPr bwMode="auto">
            <a:xfrm>
              <a:off x="2581" y="2510"/>
              <a:ext cx="1214" cy="1214"/>
            </a:xfrm>
            <a:custGeom>
              <a:avLst/>
              <a:gdLst>
                <a:gd name="T0" fmla="*/ 0 w 1512"/>
                <a:gd name="T1" fmla="*/ 756 h 1512"/>
                <a:gd name="T2" fmla="*/ 756 w 1512"/>
                <a:gd name="T3" fmla="*/ 0 h 1512"/>
                <a:gd name="T4" fmla="*/ 1512 w 1512"/>
                <a:gd name="T5" fmla="*/ 0 h 1512"/>
                <a:gd name="T6" fmla="*/ 1512 w 1512"/>
                <a:gd name="T7" fmla="*/ 756 h 1512"/>
                <a:gd name="T8" fmla="*/ 756 w 1512"/>
                <a:gd name="T9" fmla="*/ 1512 h 1512"/>
                <a:gd name="T10" fmla="*/ 0 w 1512"/>
                <a:gd name="T11" fmla="*/ 756 h 1512"/>
              </a:gdLst>
              <a:ahLst/>
              <a:cxnLst>
                <a:cxn ang="0">
                  <a:pos x="T0" y="T1"/>
                </a:cxn>
                <a:cxn ang="0">
                  <a:pos x="T2" y="T3"/>
                </a:cxn>
                <a:cxn ang="0">
                  <a:pos x="T4" y="T5"/>
                </a:cxn>
                <a:cxn ang="0">
                  <a:pos x="T6" y="T7"/>
                </a:cxn>
                <a:cxn ang="0">
                  <a:pos x="T8" y="T9"/>
                </a:cxn>
                <a:cxn ang="0">
                  <a:pos x="T10" y="T11"/>
                </a:cxn>
              </a:cxnLst>
              <a:rect l="0" t="0" r="r" b="b"/>
              <a:pathLst>
                <a:path w="1512" h="1512">
                  <a:moveTo>
                    <a:pt x="0" y="756"/>
                  </a:moveTo>
                  <a:cubicBezTo>
                    <a:pt x="0" y="339"/>
                    <a:pt x="338" y="0"/>
                    <a:pt x="756" y="0"/>
                  </a:cubicBezTo>
                  <a:cubicBezTo>
                    <a:pt x="990" y="0"/>
                    <a:pt x="1512" y="0"/>
                    <a:pt x="1512" y="0"/>
                  </a:cubicBezTo>
                  <a:cubicBezTo>
                    <a:pt x="1512" y="0"/>
                    <a:pt x="1512" y="574"/>
                    <a:pt x="1512" y="756"/>
                  </a:cubicBezTo>
                  <a:cubicBezTo>
                    <a:pt x="1512" y="1174"/>
                    <a:pt x="1173" y="1512"/>
                    <a:pt x="756" y="1512"/>
                  </a:cubicBezTo>
                  <a:cubicBezTo>
                    <a:pt x="338" y="1512"/>
                    <a:pt x="0" y="1174"/>
                    <a:pt x="0" y="756"/>
                  </a:cubicBezTo>
                  <a:close/>
                </a:path>
              </a:pathLst>
            </a:custGeom>
            <a:solidFill>
              <a:srgbClr val="0B4A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5" name="文本框 14"/>
          <p:cNvSpPr txBox="1"/>
          <p:nvPr/>
        </p:nvSpPr>
        <p:spPr>
          <a:xfrm>
            <a:off x="7778985" y="4451028"/>
            <a:ext cx="3744404" cy="1200329"/>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zh-CN" altLang="en-US" sz="2000" b="1" dirty="0">
                <a:solidFill>
                  <a:srgbClr val="3264D6"/>
                </a:solidFill>
                <a:latin typeface="微软雅黑" panose="020B0503020204020204" charset="-122"/>
                <a:ea typeface="微软雅黑" panose="020B0503020204020204" charset="-122"/>
                <a:cs typeface="微软雅黑" panose="020B0503020204020204" charset="-122"/>
              </a:rPr>
              <a:t>精准的故障诊断能力</a:t>
            </a:r>
            <a:endParaRPr lang="en-US" altLang="zh-CN" sz="2000" b="1" dirty="0">
              <a:solidFill>
                <a:srgbClr val="3264D6"/>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400" dirty="0">
                <a:latin typeface="微软雅黑" panose="020B0503020204020204" charset="-122"/>
                <a:ea typeface="微软雅黑" panose="020B0503020204020204" charset="-122"/>
                <a:cs typeface="微软雅黑" panose="020B0503020204020204" charset="-122"/>
              </a:rPr>
              <a:t>融合了振动预警</a:t>
            </a:r>
            <a:r>
              <a:rPr lang="en-US" altLang="zh-CN" sz="1400" dirty="0">
                <a:latin typeface="微软雅黑" panose="020B0503020204020204" charset="-122"/>
                <a:ea typeface="微软雅黑" panose="020B0503020204020204" charset="-122"/>
                <a:cs typeface="微软雅黑" panose="020B0503020204020204" charset="-122"/>
              </a:rPr>
              <a:t>+</a:t>
            </a:r>
            <a:r>
              <a:rPr lang="zh-CN" altLang="en-US" sz="1400" dirty="0">
                <a:latin typeface="微软雅黑" panose="020B0503020204020204" charset="-122"/>
                <a:ea typeface="微软雅黑" panose="020B0503020204020204" charset="-122"/>
                <a:cs typeface="微软雅黑" panose="020B0503020204020204" charset="-122"/>
              </a:rPr>
              <a:t>工况预警</a:t>
            </a:r>
            <a:r>
              <a:rPr lang="en-US" altLang="zh-CN" sz="1400" dirty="0">
                <a:latin typeface="微软雅黑" panose="020B0503020204020204" charset="-122"/>
                <a:ea typeface="微软雅黑" panose="020B0503020204020204" charset="-122"/>
                <a:cs typeface="微软雅黑" panose="020B0503020204020204" charset="-122"/>
              </a:rPr>
              <a:t>+</a:t>
            </a:r>
            <a:r>
              <a:rPr lang="zh-CN" altLang="en-US" sz="1400" dirty="0">
                <a:latin typeface="微软雅黑" panose="020B0503020204020204" charset="-122"/>
                <a:ea typeface="微软雅黑" panose="020B0503020204020204" charset="-122"/>
                <a:cs typeface="微软雅黑" panose="020B0503020204020204" charset="-122"/>
              </a:rPr>
              <a:t>专家诊断经验，快速构建设备故障预测模型。</a:t>
            </a:r>
            <a:endParaRPr kumimoji="1" lang="zh-CN" altLang="en-US" sz="1400" dirty="0">
              <a:latin typeface="微软雅黑" panose="020B0503020204020204" charset="-122"/>
              <a:ea typeface="微软雅黑" panose="020B0503020204020204" charset="-122"/>
              <a:cs typeface="微软雅黑" panose="020B0503020204020204" charset="-122"/>
            </a:endParaRPr>
          </a:p>
        </p:txBody>
      </p:sp>
      <p:sp>
        <p:nvSpPr>
          <p:cNvPr id="16" name="矩形 15"/>
          <p:cNvSpPr/>
          <p:nvPr/>
        </p:nvSpPr>
        <p:spPr>
          <a:xfrm>
            <a:off x="759619" y="1726664"/>
            <a:ext cx="3995261" cy="1200329"/>
          </a:xfrm>
          <a:prstGeom prst="rect">
            <a:avLst/>
          </a:prstGeom>
        </p:spPr>
        <p:txBody>
          <a:bodyPr wrap="square">
            <a:spAutoFit/>
          </a:bodyPr>
          <a:lstStyle/>
          <a:p>
            <a:pPr marL="342900" indent="-342900">
              <a:lnSpc>
                <a:spcPct val="150000"/>
              </a:lnSpc>
              <a:buFont typeface="Wingdings" panose="05000000000000000000" pitchFamily="2" charset="2"/>
              <a:buChar char="l"/>
            </a:pPr>
            <a:r>
              <a:rPr lang="zh-CN" altLang="en-US" sz="2000" b="1" dirty="0">
                <a:solidFill>
                  <a:srgbClr val="3264D6"/>
                </a:solidFill>
                <a:latin typeface="微软雅黑" panose="020B0503020204020204" charset="-122"/>
                <a:ea typeface="微软雅黑" panose="020B0503020204020204" charset="-122"/>
                <a:cs typeface="微软雅黑" panose="020B0503020204020204" charset="-122"/>
              </a:rPr>
              <a:t>高性能的数据处理能力</a:t>
            </a:r>
            <a:endParaRPr lang="en-US" altLang="zh-CN" sz="2000" b="1" dirty="0">
              <a:solidFill>
                <a:srgbClr val="3264D6"/>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400" dirty="0">
                <a:latin typeface="微软雅黑" panose="020B0503020204020204" charset="-122"/>
                <a:ea typeface="微软雅黑" panose="020B0503020204020204" charset="-122"/>
                <a:cs typeface="微软雅黑" panose="020B0503020204020204" charset="-122"/>
              </a:rPr>
              <a:t>采用信号处理和深度学习算法，过滤掉相关噪音和异常值，使得诊断结果更准确。 </a:t>
            </a:r>
            <a:endParaRPr lang="en-US" altLang="zh-CN" sz="1400" dirty="0">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nvSpPr>
        <p:spPr>
          <a:xfrm>
            <a:off x="7778985" y="1726664"/>
            <a:ext cx="3744404" cy="1200329"/>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zh-CN" altLang="en-US" sz="2000" b="1" dirty="0">
                <a:solidFill>
                  <a:srgbClr val="3264D6"/>
                </a:solidFill>
                <a:latin typeface="微软雅黑" panose="020B0503020204020204" charset="-122"/>
                <a:ea typeface="微软雅黑" panose="020B0503020204020204" charset="-122"/>
                <a:cs typeface="微软雅黑" panose="020B0503020204020204" charset="-122"/>
              </a:rPr>
              <a:t>丰富的智能诊断模型库</a:t>
            </a:r>
            <a:endParaRPr lang="en-US" altLang="zh-CN" sz="2000" b="1" dirty="0">
              <a:solidFill>
                <a:srgbClr val="3264D6"/>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400" dirty="0">
                <a:latin typeface="微软雅黑" panose="020B0503020204020204" charset="-122"/>
                <a:ea typeface="微软雅黑" panose="020B0503020204020204" charset="-122"/>
                <a:cs typeface="微软雅黑" panose="020B0503020204020204" charset="-122"/>
              </a:rPr>
              <a:t>沉淀</a:t>
            </a:r>
            <a:r>
              <a:rPr lang="en-US" altLang="zh-CN" sz="1400" dirty="0">
                <a:latin typeface="微软雅黑" panose="020B0503020204020204" charset="-122"/>
                <a:ea typeface="微软雅黑" panose="020B0503020204020204" charset="-122"/>
                <a:cs typeface="微软雅黑" panose="020B0503020204020204" charset="-122"/>
              </a:rPr>
              <a:t>500+</a:t>
            </a:r>
            <a:r>
              <a:rPr lang="zh-CN" altLang="en-US" sz="1400" dirty="0">
                <a:latin typeface="微软雅黑" panose="020B0503020204020204" charset="-122"/>
                <a:ea typeface="微软雅黑" panose="020B0503020204020204" charset="-122"/>
                <a:cs typeface="微软雅黑" panose="020B0503020204020204" charset="-122"/>
              </a:rPr>
              <a:t>机理模型、</a:t>
            </a:r>
            <a:r>
              <a:rPr lang="en-US" altLang="zh-CN" sz="1400" dirty="0">
                <a:latin typeface="微软雅黑" panose="020B0503020204020204" charset="-122"/>
                <a:ea typeface="微软雅黑" panose="020B0503020204020204" charset="-122"/>
                <a:cs typeface="微软雅黑" panose="020B0503020204020204" charset="-122"/>
              </a:rPr>
              <a:t>100+</a:t>
            </a:r>
            <a:r>
              <a:rPr lang="zh-CN" altLang="en-US" sz="1400" dirty="0">
                <a:latin typeface="微软雅黑" panose="020B0503020204020204" charset="-122"/>
                <a:ea typeface="微软雅黑" panose="020B0503020204020204" charset="-122"/>
                <a:cs typeface="微软雅黑" panose="020B0503020204020204" charset="-122"/>
              </a:rPr>
              <a:t>智能诊断模型，覆盖水泥、化工、钢铁等行业。</a:t>
            </a:r>
            <a:endParaRPr lang="en-US" altLang="zh-CN" sz="1400" dirty="0">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759619" y="4451028"/>
            <a:ext cx="3708718" cy="1200329"/>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zh-CN" altLang="en-US" sz="2000" b="1" dirty="0">
                <a:solidFill>
                  <a:srgbClr val="3264D6"/>
                </a:solidFill>
                <a:latin typeface="微软雅黑" panose="020B0503020204020204" charset="-122"/>
                <a:ea typeface="微软雅黑" panose="020B0503020204020204" charset="-122"/>
                <a:cs typeface="微软雅黑" panose="020B0503020204020204" charset="-122"/>
              </a:rPr>
              <a:t>强大的振动数据预警模型</a:t>
            </a:r>
            <a:endParaRPr lang="en-US" altLang="zh-CN" sz="2000" b="1" dirty="0">
              <a:solidFill>
                <a:srgbClr val="3264D6"/>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400" dirty="0">
                <a:latin typeface="微软雅黑" panose="020B0503020204020204" charset="-122"/>
                <a:ea typeface="微软雅黑" panose="020B0503020204020204" charset="-122"/>
                <a:cs typeface="微软雅黑" panose="020B0503020204020204" charset="-122"/>
              </a:rPr>
              <a:t>将</a:t>
            </a:r>
            <a:r>
              <a:rPr lang="en-US" altLang="zh-CN" sz="1400" dirty="0">
                <a:latin typeface="微软雅黑" panose="020B0503020204020204" charset="-122"/>
                <a:ea typeface="微软雅黑" panose="020B0503020204020204" charset="-122"/>
                <a:cs typeface="微软雅黑" panose="020B0503020204020204" charset="-122"/>
              </a:rPr>
              <a:t>ISO</a:t>
            </a:r>
            <a:r>
              <a:rPr lang="zh-CN" altLang="en-US" sz="1400" dirty="0">
                <a:latin typeface="微软雅黑" panose="020B0503020204020204" charset="-122"/>
                <a:ea typeface="微软雅黑" panose="020B0503020204020204" charset="-122"/>
                <a:cs typeface="微软雅黑" panose="020B0503020204020204" charset="-122"/>
              </a:rPr>
              <a:t>阈值、自适应阈值、增幅增速预警等多种算法相结合，适用场景广泛。</a:t>
            </a:r>
            <a:endParaRPr lang="en-US" altLang="zh-CN" sz="1400" dirty="0">
              <a:latin typeface="微软雅黑" panose="020B0503020204020204" charset="-122"/>
              <a:ea typeface="微软雅黑" panose="020B0503020204020204" charset="-122"/>
              <a:cs typeface="微软雅黑" panose="020B0503020204020204" charset="-122"/>
            </a:endParaRPr>
          </a:p>
        </p:txBody>
      </p:sp>
      <p:sp>
        <p:nvSpPr>
          <p:cNvPr id="21" name="椭圆 20"/>
          <p:cNvSpPr/>
          <p:nvPr/>
        </p:nvSpPr>
        <p:spPr>
          <a:xfrm>
            <a:off x="5540858" y="3295082"/>
            <a:ext cx="1054090" cy="1054090"/>
          </a:xfrm>
          <a:prstGeom prst="ellipse">
            <a:avLst/>
          </a:prstGeom>
          <a:solidFill>
            <a:srgbClr val="E2E2E2"/>
          </a:solidFill>
          <a:ln w="19050">
            <a:gradFill flip="none" rotWithShape="1">
              <a:gsLst>
                <a:gs pos="0">
                  <a:schemeClr val="bg1"/>
                </a:gs>
                <a:gs pos="100000">
                  <a:schemeClr val="bg1">
                    <a:lumMod val="75000"/>
                  </a:schemeClr>
                </a:gs>
              </a:gsLst>
              <a:lin ang="2700000" scaled="1"/>
              <a:tileRect/>
            </a:grad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284C78"/>
                </a:solidFill>
                <a:latin typeface="微软雅黑" panose="020B0503020204020204" charset="-122"/>
                <a:ea typeface="微软雅黑" panose="020B0503020204020204" charset="-122"/>
                <a:cs typeface="微软雅黑" panose="020B0503020204020204" charset="-122"/>
              </a:rPr>
              <a:t>数据安全</a:t>
            </a:r>
          </a:p>
        </p:txBody>
      </p:sp>
      <p:pic>
        <p:nvPicPr>
          <p:cNvPr id="26" name="图片 25"/>
          <p:cNvPicPr>
            <a:picLocks noChangeAspect="1"/>
          </p:cNvPicPr>
          <p:nvPr/>
        </p:nvPicPr>
        <p:blipFill>
          <a:blip r:embed="rId2"/>
          <a:stretch>
            <a:fillRect/>
          </a:stretch>
        </p:blipFill>
        <p:spPr>
          <a:xfrm>
            <a:off x="0" y="418905"/>
            <a:ext cx="962400" cy="466618"/>
          </a:xfrm>
          <a:prstGeom prst="rect">
            <a:avLst/>
          </a:prstGeom>
        </p:spPr>
      </p:pic>
      <p:sp>
        <p:nvSpPr>
          <p:cNvPr id="27" name="文本框 26"/>
          <p:cNvSpPr txBox="1"/>
          <p:nvPr/>
        </p:nvSpPr>
        <p:spPr>
          <a:xfrm>
            <a:off x="962399" y="390604"/>
            <a:ext cx="4762540"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物易管 </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核心优势 </a:t>
            </a:r>
          </a:p>
        </p:txBody>
      </p:sp>
      <p:pic>
        <p:nvPicPr>
          <p:cNvPr id="2" name="图片 1">
            <a:extLst>
              <a:ext uri="{FF2B5EF4-FFF2-40B4-BE49-F238E27FC236}">
                <a16:creationId xmlns:a16="http://schemas.microsoft.com/office/drawing/2014/main" id="{8487365F-C781-60E1-2A27-1FD52DF558A6}"/>
              </a:ext>
            </a:extLst>
          </p:cNvPr>
          <p:cNvPicPr>
            <a:picLocks noChangeAspect="1"/>
          </p:cNvPicPr>
          <p:nvPr/>
        </p:nvPicPr>
        <p:blipFill>
          <a:blip r:embed="rId3"/>
          <a:stretch>
            <a:fillRect/>
          </a:stretch>
        </p:blipFill>
        <p:spPr>
          <a:xfrm>
            <a:off x="10945930" y="636"/>
            <a:ext cx="1180756" cy="93009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9"/>
          <a:stretch>
            <a:fillRect/>
          </a:stretch>
        </p:blipFill>
        <p:spPr>
          <a:xfrm>
            <a:off x="7594683" y="2493000"/>
            <a:ext cx="1965960" cy="913765"/>
          </a:xfrm>
          <a:prstGeom prst="rect">
            <a:avLst/>
          </a:prstGeom>
        </p:spPr>
      </p:pic>
      <p:pic>
        <p:nvPicPr>
          <p:cNvPr id="5" name="图片 4"/>
          <p:cNvPicPr>
            <a:picLocks noChangeAspect="1"/>
          </p:cNvPicPr>
          <p:nvPr>
            <p:custDataLst>
              <p:tags r:id="rId2"/>
            </p:custDataLst>
          </p:nvPr>
        </p:nvPicPr>
        <p:blipFill>
          <a:blip r:embed="rId10"/>
          <a:stretch>
            <a:fillRect/>
          </a:stretch>
        </p:blipFill>
        <p:spPr>
          <a:xfrm>
            <a:off x="7717873" y="3818683"/>
            <a:ext cx="1719580" cy="709295"/>
          </a:xfrm>
          <a:prstGeom prst="rect">
            <a:avLst/>
          </a:prstGeom>
        </p:spPr>
      </p:pic>
      <p:pic>
        <p:nvPicPr>
          <p:cNvPr id="6" name="图片 5"/>
          <p:cNvPicPr>
            <a:picLocks noChangeAspect="1"/>
          </p:cNvPicPr>
          <p:nvPr>
            <p:custDataLst>
              <p:tags r:id="rId3"/>
            </p:custDataLst>
          </p:nvPr>
        </p:nvPicPr>
        <p:blipFill>
          <a:blip r:embed="rId11"/>
          <a:stretch>
            <a:fillRect/>
          </a:stretch>
        </p:blipFill>
        <p:spPr>
          <a:xfrm>
            <a:off x="9883858" y="2585392"/>
            <a:ext cx="1776730" cy="728980"/>
          </a:xfrm>
          <a:prstGeom prst="rect">
            <a:avLst/>
          </a:prstGeom>
        </p:spPr>
      </p:pic>
      <p:pic>
        <p:nvPicPr>
          <p:cNvPr id="7" name="图片 6"/>
          <p:cNvPicPr>
            <a:picLocks noChangeAspect="1"/>
          </p:cNvPicPr>
          <p:nvPr>
            <p:custDataLst>
              <p:tags r:id="rId4"/>
            </p:custDataLst>
          </p:nvPr>
        </p:nvPicPr>
        <p:blipFill>
          <a:blip r:embed="rId12"/>
          <a:stretch>
            <a:fillRect/>
          </a:stretch>
        </p:blipFill>
        <p:spPr>
          <a:xfrm>
            <a:off x="9722251" y="3765660"/>
            <a:ext cx="2099945" cy="815340"/>
          </a:xfrm>
          <a:prstGeom prst="rect">
            <a:avLst/>
          </a:prstGeom>
        </p:spPr>
      </p:pic>
      <p:pic>
        <p:nvPicPr>
          <p:cNvPr id="8" name="图片 7"/>
          <p:cNvPicPr>
            <a:picLocks noChangeAspect="1"/>
          </p:cNvPicPr>
          <p:nvPr>
            <p:custDataLst>
              <p:tags r:id="rId5"/>
            </p:custDataLst>
          </p:nvPr>
        </p:nvPicPr>
        <p:blipFill>
          <a:blip r:embed="rId13"/>
          <a:stretch>
            <a:fillRect/>
          </a:stretch>
        </p:blipFill>
        <p:spPr>
          <a:xfrm>
            <a:off x="10205486" y="4931082"/>
            <a:ext cx="1133475" cy="609600"/>
          </a:xfrm>
          <a:prstGeom prst="rect">
            <a:avLst/>
          </a:prstGeom>
        </p:spPr>
      </p:pic>
      <p:sp>
        <p:nvSpPr>
          <p:cNvPr id="9" name="文本框 8"/>
          <p:cNvSpPr txBox="1"/>
          <p:nvPr>
            <p:custDataLst>
              <p:tags r:id="rId6"/>
            </p:custDataLst>
          </p:nvPr>
        </p:nvSpPr>
        <p:spPr>
          <a:xfrm>
            <a:off x="336000" y="935673"/>
            <a:ext cx="11520000" cy="1155700"/>
          </a:xfrm>
          <a:prstGeom prst="rect">
            <a:avLst/>
          </a:prstGeom>
          <a:solidFill>
            <a:srgbClr val="F2F2F2"/>
          </a:solidFill>
        </p:spPr>
        <p:txBody>
          <a:bodyPr wrap="square" rtlCol="0">
            <a:noAutofit/>
          </a:bodyPr>
          <a:lstStyle/>
          <a:p>
            <a:pPr marL="171450" indent="-171450">
              <a:lnSpc>
                <a:spcPct val="150000"/>
              </a:lnSpc>
              <a:buFont typeface="Wingdings" panose="05000000000000000000" pitchFamily="2" charset="2"/>
              <a:buChar char="n"/>
            </a:pPr>
            <a:r>
              <a:rPr lang="zh-CN" altLang="en-US" sz="1600" dirty="0">
                <a:latin typeface="微软雅黑" panose="020B0503020204020204" charset="-122"/>
                <a:ea typeface="微软雅黑" panose="020B0503020204020204" charset="-122"/>
                <a:cs typeface="微软雅黑" panose="020B0503020204020204" charset="-122"/>
                <a:sym typeface="+mn-ea"/>
              </a:rPr>
              <a:t> 拥有市场主流轴承厂商</a:t>
            </a:r>
            <a:r>
              <a:rPr lang="en-US" altLang="zh-CN" sz="1600" b="1" dirty="0">
                <a:solidFill>
                  <a:srgbClr val="0B4A8D"/>
                </a:solidFill>
                <a:latin typeface="微软雅黑" panose="020B0503020204020204" charset="-122"/>
                <a:ea typeface="微软雅黑" panose="020B0503020204020204" charset="-122"/>
                <a:cs typeface="微软雅黑" panose="020B0503020204020204" charset="-122"/>
                <a:sym typeface="+mn-ea"/>
              </a:rPr>
              <a:t>3w+</a:t>
            </a:r>
            <a:r>
              <a:rPr lang="zh-CN" altLang="en-US" sz="1600" b="1" dirty="0">
                <a:solidFill>
                  <a:srgbClr val="0B4A8D"/>
                </a:solidFill>
                <a:latin typeface="微软雅黑" panose="020B0503020204020204" charset="-122"/>
                <a:ea typeface="微软雅黑" panose="020B0503020204020204" charset="-122"/>
                <a:cs typeface="微软雅黑" panose="020B0503020204020204" charset="-122"/>
                <a:sym typeface="+mn-ea"/>
              </a:rPr>
              <a:t>轴承库</a:t>
            </a:r>
            <a:r>
              <a:rPr lang="zh-CN" altLang="en-US" sz="1600" dirty="0">
                <a:latin typeface="微软雅黑" panose="020B0503020204020204" charset="-122"/>
                <a:ea typeface="微软雅黑" panose="020B0503020204020204" charset="-122"/>
                <a:cs typeface="微软雅黑" panose="020B0503020204020204" charset="-122"/>
                <a:sym typeface="+mn-ea"/>
              </a:rPr>
              <a:t>，包含</a:t>
            </a:r>
            <a:r>
              <a:rPr lang="en-US" altLang="zh-CN" sz="1600" dirty="0">
                <a:latin typeface="微软雅黑" panose="020B0503020204020204" charset="-122"/>
                <a:ea typeface="微软雅黑" panose="020B0503020204020204" charset="-122"/>
                <a:cs typeface="微软雅黑" panose="020B0503020204020204" charset="-122"/>
                <a:sym typeface="+mn-ea"/>
              </a:rPr>
              <a:t>SKF</a:t>
            </a:r>
            <a:r>
              <a:rPr lang="zh-CN" altLang="en-US" sz="1600" dirty="0">
                <a:latin typeface="微软雅黑" panose="020B0503020204020204" charset="-122"/>
                <a:ea typeface="微软雅黑" panose="020B0503020204020204" charset="-122"/>
                <a:cs typeface="微软雅黑" panose="020B0503020204020204" charset="-122"/>
                <a:sym typeface="+mn-ea"/>
              </a:rPr>
              <a:t>、</a:t>
            </a:r>
            <a:r>
              <a:rPr lang="en-US" altLang="zh-CN" sz="1600" dirty="0">
                <a:latin typeface="微软雅黑" panose="020B0503020204020204" charset="-122"/>
                <a:ea typeface="微软雅黑" panose="020B0503020204020204" charset="-122"/>
                <a:cs typeface="微软雅黑" panose="020B0503020204020204" charset="-122"/>
                <a:sym typeface="+mn-ea"/>
              </a:rPr>
              <a:t>NTN</a:t>
            </a:r>
            <a:r>
              <a:rPr lang="zh-CN" altLang="en-US" sz="1600" dirty="0">
                <a:latin typeface="微软雅黑" panose="020B0503020204020204" charset="-122"/>
                <a:ea typeface="微软雅黑" panose="020B0503020204020204" charset="-122"/>
                <a:cs typeface="微软雅黑" panose="020B0503020204020204" charset="-122"/>
                <a:sym typeface="+mn-ea"/>
              </a:rPr>
              <a:t>、</a:t>
            </a:r>
            <a:r>
              <a:rPr lang="en-US" altLang="zh-CN" sz="1600" dirty="0">
                <a:latin typeface="微软雅黑" panose="020B0503020204020204" charset="-122"/>
                <a:ea typeface="微软雅黑" panose="020B0503020204020204" charset="-122"/>
                <a:cs typeface="微软雅黑" panose="020B0503020204020204" charset="-122"/>
                <a:sym typeface="+mn-ea"/>
              </a:rPr>
              <a:t>NSK</a:t>
            </a:r>
            <a:r>
              <a:rPr lang="zh-CN" altLang="en-US" sz="1600" dirty="0">
                <a:latin typeface="微软雅黑" panose="020B0503020204020204" charset="-122"/>
                <a:ea typeface="微软雅黑" panose="020B0503020204020204" charset="-122"/>
                <a:cs typeface="微软雅黑" panose="020B0503020204020204" charset="-122"/>
                <a:sym typeface="+mn-ea"/>
              </a:rPr>
              <a:t>、</a:t>
            </a:r>
            <a:r>
              <a:rPr lang="en-US" altLang="zh-CN" sz="1600" dirty="0">
                <a:latin typeface="微软雅黑" panose="020B0503020204020204" charset="-122"/>
                <a:ea typeface="微软雅黑" panose="020B0503020204020204" charset="-122"/>
                <a:cs typeface="微软雅黑" panose="020B0503020204020204" charset="-122"/>
                <a:sym typeface="+mn-ea"/>
              </a:rPr>
              <a:t>MRC</a:t>
            </a:r>
            <a:r>
              <a:rPr lang="zh-CN" altLang="en-US" sz="1600" dirty="0">
                <a:latin typeface="微软雅黑" panose="020B0503020204020204" charset="-122"/>
                <a:ea typeface="微软雅黑" panose="020B0503020204020204" charset="-122"/>
                <a:cs typeface="微软雅黑" panose="020B0503020204020204" charset="-122"/>
                <a:sym typeface="+mn-ea"/>
              </a:rPr>
              <a:t>等品牌；</a:t>
            </a:r>
          </a:p>
          <a:p>
            <a:pPr marL="171450" indent="-171450">
              <a:lnSpc>
                <a:spcPct val="150000"/>
              </a:lnSpc>
              <a:buFont typeface="Wingdings" panose="05000000000000000000" pitchFamily="2" charset="2"/>
              <a:buChar char="n"/>
            </a:pPr>
            <a:r>
              <a:rPr lang="zh-CN" altLang="en-US" sz="1600" dirty="0">
                <a:latin typeface="微软雅黑" panose="020B0503020204020204" charset="-122"/>
                <a:ea typeface="微软雅黑" panose="020B0503020204020204" charset="-122"/>
                <a:cs typeface="微软雅黑" panose="020B0503020204020204" charset="-122"/>
                <a:sym typeface="+mn-ea"/>
              </a:rPr>
              <a:t> 结合智能诊断算法与专家知识，可对于不同工况下的轴承故障可实现</a:t>
            </a:r>
            <a:r>
              <a:rPr lang="zh-CN" altLang="en-US" sz="1600" b="1" dirty="0">
                <a:solidFill>
                  <a:srgbClr val="0B4A8D"/>
                </a:solidFill>
                <a:latin typeface="微软雅黑" panose="020B0503020204020204" charset="-122"/>
                <a:ea typeface="微软雅黑" panose="020B0503020204020204" charset="-122"/>
                <a:cs typeface="微软雅黑" panose="020B0503020204020204" charset="-122"/>
                <a:sym typeface="+mn-ea"/>
              </a:rPr>
              <a:t>精准定位</a:t>
            </a:r>
            <a:r>
              <a:rPr lang="zh-CN" altLang="en-US" sz="1600" dirty="0">
                <a:latin typeface="微软雅黑" panose="020B0503020204020204" charset="-122"/>
                <a:ea typeface="微软雅黑" panose="020B0503020204020204" charset="-122"/>
                <a:cs typeface="微软雅黑" panose="020B0503020204020204" charset="-122"/>
                <a:sym typeface="+mn-ea"/>
              </a:rPr>
              <a:t>，准确识别轴承内圈、外圈、滚动体、保持架故障。</a:t>
            </a:r>
          </a:p>
        </p:txBody>
      </p:sp>
      <p:pic>
        <p:nvPicPr>
          <p:cNvPr id="10" name="图片 9"/>
          <p:cNvPicPr>
            <a:picLocks noChangeAspect="1"/>
          </p:cNvPicPr>
          <p:nvPr>
            <p:custDataLst>
              <p:tags r:id="rId7"/>
            </p:custDataLst>
          </p:nvPr>
        </p:nvPicPr>
        <p:blipFill>
          <a:blip r:embed="rId14"/>
          <a:stretch>
            <a:fillRect/>
          </a:stretch>
        </p:blipFill>
        <p:spPr>
          <a:xfrm>
            <a:off x="7882338" y="4873932"/>
            <a:ext cx="1390650" cy="723900"/>
          </a:xfrm>
          <a:prstGeom prst="rect">
            <a:avLst/>
          </a:prstGeom>
        </p:spPr>
      </p:pic>
      <p:pic>
        <p:nvPicPr>
          <p:cNvPr id="11" name="图片 10"/>
          <p:cNvPicPr>
            <a:picLocks noChangeAspect="1"/>
          </p:cNvPicPr>
          <p:nvPr/>
        </p:nvPicPr>
        <p:blipFill>
          <a:blip r:embed="rId15"/>
          <a:stretch>
            <a:fillRect/>
          </a:stretch>
        </p:blipFill>
        <p:spPr>
          <a:xfrm>
            <a:off x="335999" y="2170363"/>
            <a:ext cx="7097075" cy="3737798"/>
          </a:xfrm>
          <a:prstGeom prst="rect">
            <a:avLst/>
          </a:prstGeom>
        </p:spPr>
      </p:pic>
      <p:pic>
        <p:nvPicPr>
          <p:cNvPr id="13" name="图片 12"/>
          <p:cNvPicPr>
            <a:picLocks noChangeAspect="1"/>
          </p:cNvPicPr>
          <p:nvPr/>
        </p:nvPicPr>
        <p:blipFill>
          <a:blip r:embed="rId16"/>
          <a:stretch>
            <a:fillRect/>
          </a:stretch>
        </p:blipFill>
        <p:spPr>
          <a:xfrm>
            <a:off x="0" y="418905"/>
            <a:ext cx="962400" cy="466618"/>
          </a:xfrm>
          <a:prstGeom prst="rect">
            <a:avLst/>
          </a:prstGeom>
        </p:spPr>
      </p:pic>
      <p:sp>
        <p:nvSpPr>
          <p:cNvPr id="14" name="文本框 13"/>
          <p:cNvSpPr txBox="1"/>
          <p:nvPr/>
        </p:nvSpPr>
        <p:spPr>
          <a:xfrm>
            <a:off x="962399" y="390604"/>
            <a:ext cx="4762540"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物易管 </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丰富的机理模型 </a:t>
            </a:r>
          </a:p>
        </p:txBody>
      </p:sp>
      <p:pic>
        <p:nvPicPr>
          <p:cNvPr id="2" name="图片 1">
            <a:extLst>
              <a:ext uri="{FF2B5EF4-FFF2-40B4-BE49-F238E27FC236}">
                <a16:creationId xmlns:a16="http://schemas.microsoft.com/office/drawing/2014/main" id="{556C7A4B-B6DD-00FD-95CE-355B9E5CA7A0}"/>
              </a:ext>
            </a:extLst>
          </p:cNvPr>
          <p:cNvPicPr>
            <a:picLocks noChangeAspect="1"/>
          </p:cNvPicPr>
          <p:nvPr/>
        </p:nvPicPr>
        <p:blipFill>
          <a:blip r:embed="rId17"/>
          <a:stretch>
            <a:fillRect/>
          </a:stretch>
        </p:blipFill>
        <p:spPr>
          <a:xfrm>
            <a:off x="10945930" y="636"/>
            <a:ext cx="1180756" cy="93009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0" y="418905"/>
            <a:ext cx="962400" cy="466618"/>
          </a:xfrm>
          <a:prstGeom prst="rect">
            <a:avLst/>
          </a:prstGeom>
        </p:spPr>
      </p:pic>
      <p:sp>
        <p:nvSpPr>
          <p:cNvPr id="6" name="文本框 5"/>
          <p:cNvSpPr txBox="1"/>
          <p:nvPr/>
        </p:nvSpPr>
        <p:spPr>
          <a:xfrm>
            <a:off x="962398" y="390604"/>
            <a:ext cx="5348949"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物易管 </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专业的人工诊断团队 </a:t>
            </a:r>
          </a:p>
        </p:txBody>
      </p:sp>
      <p:pic>
        <p:nvPicPr>
          <p:cNvPr id="7" name="图片 6"/>
          <p:cNvPicPr>
            <a:picLocks noChangeAspect="1"/>
          </p:cNvPicPr>
          <p:nvPr/>
        </p:nvPicPr>
        <p:blipFill>
          <a:blip r:embed="rId3"/>
          <a:stretch>
            <a:fillRect/>
          </a:stretch>
        </p:blipFill>
        <p:spPr>
          <a:xfrm>
            <a:off x="4447150" y="2413451"/>
            <a:ext cx="1720215" cy="1061683"/>
          </a:xfrm>
          <a:prstGeom prst="rect">
            <a:avLst/>
          </a:prstGeom>
        </p:spPr>
      </p:pic>
      <p:pic>
        <p:nvPicPr>
          <p:cNvPr id="8" name="图片 7"/>
          <p:cNvPicPr>
            <a:picLocks noChangeAspect="1"/>
          </p:cNvPicPr>
          <p:nvPr/>
        </p:nvPicPr>
        <p:blipFill>
          <a:blip r:embed="rId4"/>
          <a:stretch>
            <a:fillRect/>
          </a:stretch>
        </p:blipFill>
        <p:spPr>
          <a:xfrm>
            <a:off x="4423655" y="3632745"/>
            <a:ext cx="1744345" cy="1060953"/>
          </a:xfrm>
          <a:prstGeom prst="rect">
            <a:avLst/>
          </a:prstGeom>
        </p:spPr>
      </p:pic>
      <p:sp>
        <p:nvSpPr>
          <p:cNvPr id="9" name="文本框 8"/>
          <p:cNvSpPr txBox="1"/>
          <p:nvPr/>
        </p:nvSpPr>
        <p:spPr>
          <a:xfrm>
            <a:off x="4511285" y="2680319"/>
            <a:ext cx="1590040" cy="316681"/>
          </a:xfrm>
          <a:prstGeom prst="rect">
            <a:avLst/>
          </a:prstGeom>
          <a:noFill/>
        </p:spPr>
        <p:txBody>
          <a:bodyPr wrap="square" rtlCol="0">
            <a:spAutoFit/>
          </a:bodyPr>
          <a:lstStyle/>
          <a:p>
            <a:pPr algn="ctr"/>
            <a:r>
              <a:rPr lang="zh-CN" altLang="en-US" sz="1200" dirty="0">
                <a:solidFill>
                  <a:srgbClr val="3264D6"/>
                </a:solidFill>
                <a:latin typeface="微软雅黑" panose="020B0503020204020204" charset="-122"/>
                <a:ea typeface="微软雅黑" panose="020B0503020204020204" charset="-122"/>
              </a:rPr>
              <a:t>不平衡</a:t>
            </a:r>
          </a:p>
        </p:txBody>
      </p:sp>
      <p:sp>
        <p:nvSpPr>
          <p:cNvPr id="10" name="文本框 9"/>
          <p:cNvSpPr txBox="1"/>
          <p:nvPr/>
        </p:nvSpPr>
        <p:spPr>
          <a:xfrm>
            <a:off x="4511285" y="3866972"/>
            <a:ext cx="1590040" cy="316681"/>
          </a:xfrm>
          <a:prstGeom prst="rect">
            <a:avLst/>
          </a:prstGeom>
          <a:noFill/>
        </p:spPr>
        <p:txBody>
          <a:bodyPr wrap="square" rtlCol="0">
            <a:spAutoFit/>
          </a:bodyPr>
          <a:lstStyle/>
          <a:p>
            <a:pPr algn="ctr"/>
            <a:r>
              <a:rPr lang="zh-CN" altLang="en-US" sz="1200" dirty="0">
                <a:solidFill>
                  <a:srgbClr val="3264D6"/>
                </a:solidFill>
                <a:latin typeface="微软雅黑" panose="020B0503020204020204" charset="-122"/>
                <a:ea typeface="微软雅黑" panose="020B0503020204020204" charset="-122"/>
              </a:rPr>
              <a:t>润滑不良</a:t>
            </a:r>
          </a:p>
        </p:txBody>
      </p:sp>
      <p:pic>
        <p:nvPicPr>
          <p:cNvPr id="11" name="图片 10"/>
          <p:cNvPicPr>
            <a:picLocks noChangeAspect="1"/>
          </p:cNvPicPr>
          <p:nvPr/>
        </p:nvPicPr>
        <p:blipFill>
          <a:blip r:embed="rId5"/>
          <a:stretch>
            <a:fillRect/>
          </a:stretch>
        </p:blipFill>
        <p:spPr>
          <a:xfrm>
            <a:off x="6223635" y="2413451"/>
            <a:ext cx="1715770" cy="1060953"/>
          </a:xfrm>
          <a:prstGeom prst="rect">
            <a:avLst/>
          </a:prstGeom>
        </p:spPr>
      </p:pic>
      <p:sp>
        <p:nvSpPr>
          <p:cNvPr id="12" name="文本框 11"/>
          <p:cNvSpPr txBox="1"/>
          <p:nvPr/>
        </p:nvSpPr>
        <p:spPr>
          <a:xfrm>
            <a:off x="6275705" y="2680319"/>
            <a:ext cx="1667510" cy="316681"/>
          </a:xfrm>
          <a:prstGeom prst="rect">
            <a:avLst/>
          </a:prstGeom>
          <a:noFill/>
        </p:spPr>
        <p:txBody>
          <a:bodyPr wrap="square" rtlCol="0">
            <a:spAutoFit/>
          </a:bodyPr>
          <a:lstStyle/>
          <a:p>
            <a:pPr algn="ctr"/>
            <a:r>
              <a:rPr lang="zh-CN" altLang="en-US" sz="1200" dirty="0">
                <a:solidFill>
                  <a:srgbClr val="3264D6"/>
                </a:solidFill>
                <a:latin typeface="微软雅黑" panose="020B0503020204020204" charset="-122"/>
                <a:ea typeface="微软雅黑" panose="020B0503020204020204" charset="-122"/>
              </a:rPr>
              <a:t>轴承松动跑套</a:t>
            </a:r>
          </a:p>
        </p:txBody>
      </p:sp>
      <p:pic>
        <p:nvPicPr>
          <p:cNvPr id="13" name="图片 12"/>
          <p:cNvPicPr>
            <a:picLocks noChangeAspect="1"/>
          </p:cNvPicPr>
          <p:nvPr/>
        </p:nvPicPr>
        <p:blipFill>
          <a:blip r:embed="rId6"/>
          <a:stretch>
            <a:fillRect/>
          </a:stretch>
        </p:blipFill>
        <p:spPr>
          <a:xfrm>
            <a:off x="6195060" y="3623259"/>
            <a:ext cx="1744345" cy="1071899"/>
          </a:xfrm>
          <a:prstGeom prst="rect">
            <a:avLst/>
          </a:prstGeom>
        </p:spPr>
      </p:pic>
      <p:sp>
        <p:nvSpPr>
          <p:cNvPr id="14" name="文本框 13"/>
          <p:cNvSpPr txBox="1"/>
          <p:nvPr/>
        </p:nvSpPr>
        <p:spPr>
          <a:xfrm>
            <a:off x="6275705" y="3866972"/>
            <a:ext cx="1667510" cy="316681"/>
          </a:xfrm>
          <a:prstGeom prst="rect">
            <a:avLst/>
          </a:prstGeom>
          <a:noFill/>
        </p:spPr>
        <p:txBody>
          <a:bodyPr wrap="square" rtlCol="0">
            <a:spAutoFit/>
          </a:bodyPr>
          <a:lstStyle/>
          <a:p>
            <a:pPr algn="ctr"/>
            <a:r>
              <a:rPr lang="zh-CN" altLang="en-US" sz="1200" dirty="0">
                <a:solidFill>
                  <a:srgbClr val="3264D6"/>
                </a:solidFill>
                <a:latin typeface="微软雅黑" panose="020B0503020204020204" charset="-122"/>
                <a:ea typeface="微软雅黑" panose="020B0503020204020204" charset="-122"/>
              </a:rPr>
              <a:t>转子条松动</a:t>
            </a:r>
          </a:p>
        </p:txBody>
      </p:sp>
      <p:pic>
        <p:nvPicPr>
          <p:cNvPr id="15" name="图片 14"/>
          <p:cNvPicPr>
            <a:picLocks noChangeAspect="1"/>
          </p:cNvPicPr>
          <p:nvPr/>
        </p:nvPicPr>
        <p:blipFill>
          <a:blip r:embed="rId7"/>
          <a:stretch>
            <a:fillRect/>
          </a:stretch>
        </p:blipFill>
        <p:spPr>
          <a:xfrm>
            <a:off x="4431275" y="4663052"/>
            <a:ext cx="1736090" cy="1060953"/>
          </a:xfrm>
          <a:prstGeom prst="rect">
            <a:avLst/>
          </a:prstGeom>
        </p:spPr>
      </p:pic>
      <p:sp>
        <p:nvSpPr>
          <p:cNvPr id="16" name="文本框 15"/>
          <p:cNvSpPr txBox="1"/>
          <p:nvPr/>
        </p:nvSpPr>
        <p:spPr>
          <a:xfrm>
            <a:off x="4446515" y="4901657"/>
            <a:ext cx="1719580" cy="316681"/>
          </a:xfrm>
          <a:prstGeom prst="rect">
            <a:avLst/>
          </a:prstGeom>
          <a:noFill/>
        </p:spPr>
        <p:txBody>
          <a:bodyPr wrap="square" rtlCol="0">
            <a:spAutoFit/>
          </a:bodyPr>
          <a:lstStyle/>
          <a:p>
            <a:pPr algn="ctr"/>
            <a:r>
              <a:rPr lang="zh-CN" altLang="en-US" sz="1200" dirty="0">
                <a:solidFill>
                  <a:srgbClr val="3264D6"/>
                </a:solidFill>
                <a:latin typeface="微软雅黑" panose="020B0503020204020204" charset="-122"/>
                <a:ea typeface="微软雅黑" panose="020B0503020204020204" charset="-122"/>
              </a:rPr>
              <a:t>联轴器故障</a:t>
            </a:r>
          </a:p>
        </p:txBody>
      </p:sp>
      <p:pic>
        <p:nvPicPr>
          <p:cNvPr id="17" name="图片 16"/>
          <p:cNvPicPr>
            <a:picLocks noChangeAspect="1"/>
          </p:cNvPicPr>
          <p:nvPr/>
        </p:nvPicPr>
        <p:blipFill>
          <a:blip r:embed="rId8"/>
          <a:stretch>
            <a:fillRect/>
          </a:stretch>
        </p:blipFill>
        <p:spPr>
          <a:xfrm>
            <a:off x="6187440" y="4672538"/>
            <a:ext cx="1759585" cy="1060953"/>
          </a:xfrm>
          <a:prstGeom prst="rect">
            <a:avLst/>
          </a:prstGeom>
        </p:spPr>
      </p:pic>
      <p:sp>
        <p:nvSpPr>
          <p:cNvPr id="18" name="文本框 17"/>
          <p:cNvSpPr txBox="1"/>
          <p:nvPr/>
        </p:nvSpPr>
        <p:spPr>
          <a:xfrm>
            <a:off x="6321743" y="4862984"/>
            <a:ext cx="1575435" cy="316681"/>
          </a:xfrm>
          <a:prstGeom prst="rect">
            <a:avLst/>
          </a:prstGeom>
          <a:noFill/>
        </p:spPr>
        <p:txBody>
          <a:bodyPr wrap="square" rtlCol="0">
            <a:spAutoFit/>
          </a:bodyPr>
          <a:lstStyle/>
          <a:p>
            <a:pPr algn="ctr"/>
            <a:r>
              <a:rPr lang="zh-CN" altLang="en-US" sz="1200" dirty="0">
                <a:solidFill>
                  <a:srgbClr val="3264D6"/>
                </a:solidFill>
                <a:latin typeface="微软雅黑" panose="020B0503020204020204" charset="-122"/>
                <a:ea typeface="微软雅黑" panose="020B0503020204020204" charset="-122"/>
              </a:rPr>
              <a:t>轴承故障</a:t>
            </a:r>
          </a:p>
        </p:txBody>
      </p:sp>
      <p:sp>
        <p:nvSpPr>
          <p:cNvPr id="19" name="矩形 18"/>
          <p:cNvSpPr/>
          <p:nvPr/>
        </p:nvSpPr>
        <p:spPr>
          <a:xfrm>
            <a:off x="4744085" y="1650937"/>
            <a:ext cx="2703195" cy="452401"/>
          </a:xfrm>
          <a:prstGeom prst="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400" dirty="0">
                <a:latin typeface="微软雅黑" panose="020B0503020204020204" charset="-122"/>
                <a:ea typeface="微软雅黑" panose="020B0503020204020204" charset="-122"/>
                <a:cs typeface="微软雅黑" panose="020B0503020204020204" charset="-122"/>
              </a:rPr>
              <a:t>齿轮箱</a:t>
            </a:r>
            <a:r>
              <a:rPr lang="en-US" altLang="zh-CN" sz="1400" dirty="0">
                <a:latin typeface="微软雅黑" panose="020B0503020204020204" charset="-122"/>
                <a:ea typeface="微软雅黑" panose="020B0503020204020204" charset="-122"/>
                <a:cs typeface="微软雅黑" panose="020B0503020204020204" charset="-122"/>
              </a:rPr>
              <a:t>/</a:t>
            </a:r>
            <a:r>
              <a:rPr lang="zh-CN" altLang="en-US" sz="1400" dirty="0">
                <a:latin typeface="微软雅黑" panose="020B0503020204020204" charset="-122"/>
                <a:ea typeface="微软雅黑" panose="020B0503020204020204" charset="-122"/>
                <a:cs typeface="微软雅黑" panose="020B0503020204020204" charset="-122"/>
              </a:rPr>
              <a:t>压缩机等复杂故障</a:t>
            </a:r>
          </a:p>
        </p:txBody>
      </p:sp>
      <p:sp>
        <p:nvSpPr>
          <p:cNvPr id="20" name="矩形 19"/>
          <p:cNvSpPr/>
          <p:nvPr/>
        </p:nvSpPr>
        <p:spPr>
          <a:xfrm>
            <a:off x="984000" y="4701553"/>
            <a:ext cx="2474307" cy="452401"/>
          </a:xfrm>
          <a:prstGeom prst="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indent="0" algn="l">
              <a:buFont typeface="Arial" panose="020B0604020202020204" pitchFamily="34" charset="0"/>
              <a:buNone/>
            </a:pPr>
            <a:r>
              <a:rPr lang="zh-CN" altLang="en-US" sz="1400" dirty="0">
                <a:latin typeface="微软雅黑" panose="020B0503020204020204" charset="-122"/>
                <a:ea typeface="微软雅黑" panose="020B0503020204020204" charset="-122"/>
                <a:cs typeface="微软雅黑" panose="020B0503020204020204" charset="-122"/>
              </a:rPr>
              <a:t>轴承</a:t>
            </a:r>
            <a:r>
              <a:rPr lang="en-US" altLang="zh-CN" sz="1400" dirty="0">
                <a:latin typeface="微软雅黑" panose="020B0503020204020204" charset="-122"/>
                <a:ea typeface="微软雅黑" panose="020B0503020204020204" charset="-122"/>
                <a:cs typeface="微软雅黑" panose="020B0503020204020204" charset="-122"/>
              </a:rPr>
              <a:t>/</a:t>
            </a:r>
            <a:r>
              <a:rPr lang="zh-CN" altLang="en-US" sz="1400" dirty="0">
                <a:latin typeface="微软雅黑" panose="020B0503020204020204" charset="-122"/>
                <a:ea typeface="微软雅黑" panose="020B0503020204020204" charset="-122"/>
                <a:cs typeface="微软雅黑" panose="020B0503020204020204" charset="-122"/>
              </a:rPr>
              <a:t>机泵</a:t>
            </a:r>
            <a:r>
              <a:rPr lang="en-US" altLang="zh-CN" sz="1400" dirty="0">
                <a:latin typeface="微软雅黑" panose="020B0503020204020204" charset="-122"/>
                <a:ea typeface="微软雅黑" panose="020B0503020204020204" charset="-122"/>
                <a:cs typeface="微软雅黑" panose="020B0503020204020204" charset="-122"/>
              </a:rPr>
              <a:t>/</a:t>
            </a:r>
            <a:r>
              <a:rPr lang="zh-CN" altLang="en-US" sz="1400" dirty="0">
                <a:latin typeface="微软雅黑" panose="020B0503020204020204" charset="-122"/>
                <a:ea typeface="微软雅黑" panose="020B0503020204020204" charset="-122"/>
                <a:cs typeface="微软雅黑" panose="020B0503020204020204" charset="-122"/>
              </a:rPr>
              <a:t>风机等  常规故障</a:t>
            </a:r>
          </a:p>
        </p:txBody>
      </p:sp>
      <p:sp>
        <p:nvSpPr>
          <p:cNvPr id="21" name="矩形 20"/>
          <p:cNvSpPr/>
          <p:nvPr/>
        </p:nvSpPr>
        <p:spPr>
          <a:xfrm>
            <a:off x="1667529" y="4056599"/>
            <a:ext cx="1541145" cy="452401"/>
          </a:xfrm>
          <a:prstGeom prst="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zh-CN" sz="1600" b="1">
                <a:latin typeface="微软雅黑" panose="020B0503020204020204" charset="-122"/>
                <a:ea typeface="微软雅黑" panose="020B0503020204020204" charset="-122"/>
              </a:rPr>
              <a:t>智能诊断</a:t>
            </a:r>
          </a:p>
        </p:txBody>
      </p:sp>
      <p:sp>
        <p:nvSpPr>
          <p:cNvPr id="22" name="文本框 21"/>
          <p:cNvSpPr txBox="1"/>
          <p:nvPr/>
        </p:nvSpPr>
        <p:spPr>
          <a:xfrm>
            <a:off x="4688344" y="2003712"/>
            <a:ext cx="3057247" cy="307777"/>
          </a:xfrm>
          <a:prstGeom prst="rect">
            <a:avLst/>
          </a:prstGeom>
          <a:noFill/>
        </p:spPr>
        <p:txBody>
          <a:bodyPr wrap="none" rtlCol="0">
            <a:spAutoFit/>
          </a:bodyPr>
          <a:lstStyle/>
          <a:p>
            <a:r>
              <a:rPr lang="zh-CN" altLang="en-US" sz="1400" b="1" dirty="0">
                <a:solidFill>
                  <a:srgbClr val="3264D6"/>
                </a:solidFill>
                <a:latin typeface="微软雅黑" panose="020B0503020204020204" charset="-122"/>
                <a:ea typeface="微软雅黑" panose="020B0503020204020204" charset="-122"/>
              </a:rPr>
              <a:t>专业诊断工程师基于图谱和经验分析</a:t>
            </a:r>
          </a:p>
        </p:txBody>
      </p:sp>
      <p:sp>
        <p:nvSpPr>
          <p:cNvPr id="23" name="文本框 22"/>
          <p:cNvSpPr txBox="1"/>
          <p:nvPr/>
        </p:nvSpPr>
        <p:spPr>
          <a:xfrm>
            <a:off x="1117010" y="5085000"/>
            <a:ext cx="1977455" cy="307777"/>
          </a:xfrm>
          <a:prstGeom prst="rect">
            <a:avLst/>
          </a:prstGeom>
          <a:noFill/>
        </p:spPr>
        <p:txBody>
          <a:bodyPr wrap="square" rtlCol="0">
            <a:spAutoFit/>
          </a:bodyPr>
          <a:lstStyle/>
          <a:p>
            <a:pPr marL="171450" indent="-171450" algn="l">
              <a:buFont typeface="Wingdings" panose="05000000000000000000" charset="0"/>
              <a:buChar char=""/>
            </a:pPr>
            <a:r>
              <a:rPr lang="zh-CN" altLang="en-US" sz="1400" dirty="0">
                <a:solidFill>
                  <a:srgbClr val="3264D6"/>
                </a:solidFill>
                <a:latin typeface="微软雅黑" panose="020B0503020204020204" charset="-122"/>
                <a:ea typeface="微软雅黑" panose="020B0503020204020204" charset="-122"/>
                <a:cs typeface="微软雅黑" panose="020B0503020204020204" charset="-122"/>
              </a:rPr>
              <a:t>诊断机理</a:t>
            </a:r>
            <a:r>
              <a:rPr lang="en-US" altLang="zh-CN" sz="1400" dirty="0">
                <a:solidFill>
                  <a:srgbClr val="3264D6"/>
                </a:solidFill>
                <a:latin typeface="微软雅黑" panose="020B0503020204020204" charset="-122"/>
                <a:ea typeface="微软雅黑" panose="020B0503020204020204" charset="-122"/>
                <a:cs typeface="微软雅黑" panose="020B0503020204020204" charset="-122"/>
              </a:rPr>
              <a:t>+</a:t>
            </a:r>
            <a:r>
              <a:rPr lang="zh-CN" altLang="en-US" sz="1400" dirty="0">
                <a:solidFill>
                  <a:srgbClr val="3264D6"/>
                </a:solidFill>
                <a:latin typeface="微软雅黑" panose="020B0503020204020204" charset="-122"/>
                <a:ea typeface="微软雅黑" panose="020B0503020204020204" charset="-122"/>
                <a:cs typeface="微软雅黑" panose="020B0503020204020204" charset="-122"/>
              </a:rPr>
              <a:t>数据挖掘</a:t>
            </a:r>
          </a:p>
        </p:txBody>
      </p:sp>
      <p:pic>
        <p:nvPicPr>
          <p:cNvPr id="24" name="图片 23"/>
          <p:cNvPicPr>
            <a:picLocks noChangeAspect="1"/>
          </p:cNvPicPr>
          <p:nvPr/>
        </p:nvPicPr>
        <p:blipFill>
          <a:blip r:embed="rId9"/>
          <a:stretch>
            <a:fillRect/>
          </a:stretch>
        </p:blipFill>
        <p:spPr>
          <a:xfrm>
            <a:off x="1374832" y="4001563"/>
            <a:ext cx="646057" cy="548719"/>
          </a:xfrm>
          <a:prstGeom prst="rect">
            <a:avLst/>
          </a:prstGeom>
        </p:spPr>
      </p:pic>
      <p:sp>
        <p:nvSpPr>
          <p:cNvPr id="25" name="矩形 24"/>
          <p:cNvSpPr/>
          <p:nvPr/>
        </p:nvSpPr>
        <p:spPr>
          <a:xfrm>
            <a:off x="810895" y="3623259"/>
            <a:ext cx="2687955" cy="2181741"/>
          </a:xfrm>
          <a:prstGeom prst="rect">
            <a:avLst/>
          </a:prstGeom>
          <a:noFill/>
          <a:ln w="9525">
            <a:solidFill>
              <a:srgbClr val="3264D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056000" y="2594863"/>
            <a:ext cx="2256063" cy="452401"/>
          </a:xfrm>
          <a:prstGeom prst="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indent="0" algn="l">
              <a:buFont typeface="Arial" panose="020B0604020202020204" pitchFamily="34" charset="0"/>
              <a:buNone/>
            </a:pPr>
            <a:r>
              <a:rPr lang="zh-CN" altLang="en-US" sz="1400" dirty="0">
                <a:latin typeface="微软雅黑" panose="020B0503020204020204" charset="-122"/>
                <a:ea typeface="微软雅黑" panose="020B0503020204020204" charset="-122"/>
                <a:cs typeface="微软雅黑" panose="020B0503020204020204" charset="-122"/>
              </a:rPr>
              <a:t>指标异常、劣化趋势异常</a:t>
            </a:r>
          </a:p>
        </p:txBody>
      </p:sp>
      <p:sp>
        <p:nvSpPr>
          <p:cNvPr id="27" name="矩形 26"/>
          <p:cNvSpPr/>
          <p:nvPr/>
        </p:nvSpPr>
        <p:spPr>
          <a:xfrm>
            <a:off x="1667529" y="1979233"/>
            <a:ext cx="1541145" cy="452401"/>
          </a:xfrm>
          <a:prstGeom prst="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zh-CN" sz="1600" b="1">
                <a:latin typeface="微软雅黑" panose="020B0503020204020204" charset="-122"/>
                <a:ea typeface="微软雅黑" panose="020B0503020204020204" charset="-122"/>
              </a:rPr>
              <a:t>智能报警</a:t>
            </a:r>
          </a:p>
        </p:txBody>
      </p:sp>
      <p:sp>
        <p:nvSpPr>
          <p:cNvPr id="28" name="文本框 27"/>
          <p:cNvSpPr txBox="1"/>
          <p:nvPr/>
        </p:nvSpPr>
        <p:spPr>
          <a:xfrm>
            <a:off x="1056000" y="2990845"/>
            <a:ext cx="2601809" cy="307777"/>
          </a:xfrm>
          <a:prstGeom prst="rect">
            <a:avLst/>
          </a:prstGeom>
          <a:noFill/>
        </p:spPr>
        <p:txBody>
          <a:bodyPr wrap="square" rtlCol="0">
            <a:spAutoFit/>
          </a:bodyPr>
          <a:lstStyle/>
          <a:p>
            <a:pPr marL="171450" indent="-171450" algn="l">
              <a:buFont typeface="Wingdings" panose="05000000000000000000" charset="0"/>
              <a:buChar char=""/>
            </a:pPr>
            <a:r>
              <a:rPr lang="zh-CN" altLang="en-US" sz="1400" dirty="0">
                <a:solidFill>
                  <a:srgbClr val="3264D6"/>
                </a:solidFill>
                <a:latin typeface="微软雅黑" panose="020B0503020204020204" charset="-122"/>
                <a:ea typeface="微软雅黑" panose="020B0503020204020204" charset="-122"/>
                <a:cs typeface="微软雅黑" panose="020B0503020204020204" charset="-122"/>
              </a:rPr>
              <a:t>阈值、增速、增幅报警</a:t>
            </a:r>
          </a:p>
        </p:txBody>
      </p:sp>
      <p:sp>
        <p:nvSpPr>
          <p:cNvPr id="29" name="矩形 28"/>
          <p:cNvSpPr/>
          <p:nvPr/>
        </p:nvSpPr>
        <p:spPr>
          <a:xfrm>
            <a:off x="810895" y="1628317"/>
            <a:ext cx="2687955" cy="2004428"/>
          </a:xfrm>
          <a:prstGeom prst="rect">
            <a:avLst/>
          </a:prstGeom>
          <a:noFill/>
          <a:ln w="9525">
            <a:solidFill>
              <a:srgbClr val="3264D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10"/>
          <a:stretch>
            <a:fillRect/>
          </a:stretch>
        </p:blipFill>
        <p:spPr>
          <a:xfrm>
            <a:off x="1315717" y="1828370"/>
            <a:ext cx="646692" cy="623876"/>
          </a:xfrm>
          <a:prstGeom prst="rect">
            <a:avLst/>
          </a:prstGeom>
        </p:spPr>
      </p:pic>
      <p:sp>
        <p:nvSpPr>
          <p:cNvPr id="31" name="燕尾形 30"/>
          <p:cNvSpPr/>
          <p:nvPr/>
        </p:nvSpPr>
        <p:spPr>
          <a:xfrm>
            <a:off x="3640843" y="3165949"/>
            <a:ext cx="441325" cy="622416"/>
          </a:xfrm>
          <a:prstGeom prst="chevron">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248785" y="1628317"/>
            <a:ext cx="3823335" cy="4176683"/>
          </a:xfrm>
          <a:prstGeom prst="rect">
            <a:avLst/>
          </a:prstGeom>
          <a:noFill/>
          <a:ln w="9525">
            <a:solidFill>
              <a:srgbClr val="3264D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燕尾形 32"/>
          <p:cNvSpPr/>
          <p:nvPr/>
        </p:nvSpPr>
        <p:spPr>
          <a:xfrm>
            <a:off x="8246675" y="3181074"/>
            <a:ext cx="441325" cy="622416"/>
          </a:xfrm>
          <a:prstGeom prst="chevron">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859870" y="1628317"/>
            <a:ext cx="2554605" cy="4176683"/>
          </a:xfrm>
          <a:prstGeom prst="rect">
            <a:avLst/>
          </a:prstGeom>
          <a:noFill/>
          <a:ln w="9525">
            <a:solidFill>
              <a:srgbClr val="3264D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810894" y="1245235"/>
            <a:ext cx="2715825" cy="386000"/>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latin typeface="微软雅黑" panose="020B0503020204020204" charset="-122"/>
                <a:ea typeface="微软雅黑" panose="020B0503020204020204" charset="-122"/>
              </a:rPr>
              <a:t>系统监测</a:t>
            </a:r>
          </a:p>
        </p:txBody>
      </p:sp>
      <p:sp>
        <p:nvSpPr>
          <p:cNvPr id="36" name="矩形 35"/>
          <p:cNvSpPr/>
          <p:nvPr/>
        </p:nvSpPr>
        <p:spPr>
          <a:xfrm>
            <a:off x="8853520" y="1248883"/>
            <a:ext cx="2570480" cy="386000"/>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latin typeface="微软雅黑" panose="020B0503020204020204" charset="-122"/>
                <a:ea typeface="微软雅黑" panose="020B0503020204020204" charset="-122"/>
              </a:rPr>
              <a:t>客户侧设备维护团队</a:t>
            </a:r>
          </a:p>
        </p:txBody>
      </p:sp>
      <p:sp>
        <p:nvSpPr>
          <p:cNvPr id="37" name="矩形 36"/>
          <p:cNvSpPr/>
          <p:nvPr/>
        </p:nvSpPr>
        <p:spPr>
          <a:xfrm>
            <a:off x="8859870" y="1692874"/>
            <a:ext cx="2453005" cy="452401"/>
          </a:xfrm>
          <a:prstGeom prst="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285750" indent="-285750" algn="ctr">
              <a:buFont typeface="Wingdings" panose="05000000000000000000" pitchFamily="2" charset="2"/>
              <a:buChar char="ü"/>
            </a:pPr>
            <a:r>
              <a:rPr lang="zh-CN" altLang="en-US" sz="1400" b="1" dirty="0">
                <a:latin typeface="微软雅黑" panose="020B0503020204020204" charset="-122"/>
                <a:ea typeface="微软雅黑" panose="020B0503020204020204" charset="-122"/>
                <a:cs typeface="微软雅黑" panose="020B0503020204020204" charset="-122"/>
              </a:rPr>
              <a:t>系统内下载设备健康报告</a:t>
            </a:r>
          </a:p>
        </p:txBody>
      </p:sp>
      <p:pic>
        <p:nvPicPr>
          <p:cNvPr id="38" name="图片 37"/>
          <p:cNvPicPr>
            <a:picLocks noChangeAspect="1"/>
          </p:cNvPicPr>
          <p:nvPr/>
        </p:nvPicPr>
        <p:blipFill>
          <a:blip r:embed="rId11"/>
          <a:stretch>
            <a:fillRect/>
          </a:stretch>
        </p:blipFill>
        <p:spPr>
          <a:xfrm>
            <a:off x="8944007" y="2103338"/>
            <a:ext cx="2386330" cy="3411855"/>
          </a:xfrm>
          <a:prstGeom prst="rect">
            <a:avLst/>
          </a:prstGeom>
        </p:spPr>
      </p:pic>
      <p:sp>
        <p:nvSpPr>
          <p:cNvPr id="39" name="矩形 38"/>
          <p:cNvSpPr/>
          <p:nvPr/>
        </p:nvSpPr>
        <p:spPr>
          <a:xfrm>
            <a:off x="4248785" y="1248883"/>
            <a:ext cx="3823335" cy="386000"/>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latin typeface="微软雅黑" panose="020B0503020204020204" charset="-122"/>
                <a:ea typeface="微软雅黑" panose="020B0503020204020204" charset="-122"/>
              </a:rPr>
              <a:t>专业人工诊断团队</a:t>
            </a:r>
          </a:p>
        </p:txBody>
      </p:sp>
      <p:pic>
        <p:nvPicPr>
          <p:cNvPr id="2" name="图片 1">
            <a:extLst>
              <a:ext uri="{FF2B5EF4-FFF2-40B4-BE49-F238E27FC236}">
                <a16:creationId xmlns:a16="http://schemas.microsoft.com/office/drawing/2014/main" id="{EF119FBE-E10C-6C91-EA48-4800A6DDA4EF}"/>
              </a:ext>
            </a:extLst>
          </p:cNvPr>
          <p:cNvPicPr>
            <a:picLocks noChangeAspect="1"/>
          </p:cNvPicPr>
          <p:nvPr/>
        </p:nvPicPr>
        <p:blipFill>
          <a:blip r:embed="rId12"/>
          <a:stretch>
            <a:fillRect/>
          </a:stretch>
        </p:blipFill>
        <p:spPr>
          <a:xfrm>
            <a:off x="10945930" y="636"/>
            <a:ext cx="1180756" cy="93009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0" y="418905"/>
            <a:ext cx="962400" cy="466618"/>
          </a:xfrm>
          <a:prstGeom prst="rect">
            <a:avLst/>
          </a:prstGeom>
        </p:spPr>
      </p:pic>
      <p:sp>
        <p:nvSpPr>
          <p:cNvPr id="6" name="文本框 5"/>
          <p:cNvSpPr txBox="1"/>
          <p:nvPr/>
        </p:nvSpPr>
        <p:spPr>
          <a:xfrm>
            <a:off x="962398" y="390604"/>
            <a:ext cx="5090531"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物易管 </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健全的售后服务体系 </a:t>
            </a:r>
          </a:p>
        </p:txBody>
      </p:sp>
      <p:grpSp>
        <p:nvGrpSpPr>
          <p:cNvPr id="7" name="组合 3"/>
          <p:cNvGrpSpPr/>
          <p:nvPr/>
        </p:nvGrpSpPr>
        <p:grpSpPr>
          <a:xfrm>
            <a:off x="696000" y="2243196"/>
            <a:ext cx="4251089" cy="1012275"/>
            <a:chOff x="660401" y="2162781"/>
            <a:chExt cx="4251089" cy="1012275"/>
          </a:xfrm>
        </p:grpSpPr>
        <p:sp>
          <p:nvSpPr>
            <p:cNvPr id="8" name="ïṥ1iḍé"/>
            <p:cNvSpPr/>
            <p:nvPr/>
          </p:nvSpPr>
          <p:spPr bwMode="auto">
            <a:xfrm flipH="1">
              <a:off x="660401" y="2214399"/>
              <a:ext cx="3744953" cy="909040"/>
            </a:xfrm>
            <a:custGeom>
              <a:avLst/>
              <a:gdLst>
                <a:gd name="T0" fmla="*/ 0 w 4970"/>
                <a:gd name="T1" fmla="*/ 0 h 566"/>
                <a:gd name="T2" fmla="*/ 4970 w 4970"/>
                <a:gd name="T3" fmla="*/ 0 h 566"/>
                <a:gd name="T4" fmla="*/ 4970 w 4970"/>
                <a:gd name="T5" fmla="*/ 566 h 566"/>
                <a:gd name="T6" fmla="*/ 0 w 4970"/>
                <a:gd name="T7" fmla="*/ 566 h 566"/>
                <a:gd name="T8" fmla="*/ 0 w 4970"/>
                <a:gd name="T9" fmla="*/ 0 h 566"/>
                <a:gd name="T10" fmla="*/ 0 w 4970"/>
                <a:gd name="T11" fmla="*/ 0 h 566"/>
              </a:gdLst>
              <a:ahLst/>
              <a:cxnLst>
                <a:cxn ang="0">
                  <a:pos x="T0" y="T1"/>
                </a:cxn>
                <a:cxn ang="0">
                  <a:pos x="T2" y="T3"/>
                </a:cxn>
                <a:cxn ang="0">
                  <a:pos x="T4" y="T5"/>
                </a:cxn>
                <a:cxn ang="0">
                  <a:pos x="T6" y="T7"/>
                </a:cxn>
                <a:cxn ang="0">
                  <a:pos x="T8" y="T9"/>
                </a:cxn>
                <a:cxn ang="0">
                  <a:pos x="T10" y="T11"/>
                </a:cxn>
              </a:cxnLst>
              <a:rect l="0" t="0" r="r" b="b"/>
              <a:pathLst>
                <a:path w="4970" h="566">
                  <a:moveTo>
                    <a:pt x="0" y="0"/>
                  </a:moveTo>
                  <a:lnTo>
                    <a:pt x="4970" y="0"/>
                  </a:lnTo>
                  <a:lnTo>
                    <a:pt x="4970" y="566"/>
                  </a:lnTo>
                  <a:lnTo>
                    <a:pt x="0" y="566"/>
                  </a:lnTo>
                  <a:lnTo>
                    <a:pt x="0" y="0"/>
                  </a:lnTo>
                  <a:lnTo>
                    <a:pt x="0" y="0"/>
                  </a:lnTo>
                  <a:close/>
                </a:path>
              </a:pathLst>
            </a:custGeom>
            <a:solidFill>
              <a:schemeClr val="bg1"/>
            </a:solidFill>
            <a:ln w="12700">
              <a:noFill/>
            </a:ln>
            <a:effectLst>
              <a:outerShdw blurRad="127000" algn="ctr" rotWithShape="0">
                <a:srgbClr val="3C5CE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C5CE8"/>
                </a:solidFill>
                <a:cs typeface="+mn-ea"/>
                <a:sym typeface="+mn-lt"/>
              </a:endParaRPr>
            </a:p>
          </p:txBody>
        </p:sp>
        <p:sp>
          <p:nvSpPr>
            <p:cNvPr id="9" name="iŝ1îḋê"/>
            <p:cNvSpPr/>
            <p:nvPr/>
          </p:nvSpPr>
          <p:spPr>
            <a:xfrm>
              <a:off x="3899216" y="2162781"/>
              <a:ext cx="1012274" cy="1012275"/>
            </a:xfrm>
            <a:prstGeom prst="ellipse">
              <a:avLst/>
            </a:prstGeom>
            <a:solidFill>
              <a:srgbClr val="3264D6"/>
            </a:solidFill>
            <a:ln w="12700">
              <a:noFill/>
            </a:ln>
            <a:effectLst>
              <a:outerShdw blurRad="127000" algn="ctr" rotWithShape="0">
                <a:srgbClr val="3C5CE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C5CE8"/>
                </a:solidFill>
                <a:cs typeface="+mn-ea"/>
                <a:sym typeface="+mn-lt"/>
              </a:endParaRPr>
            </a:p>
          </p:txBody>
        </p:sp>
        <p:grpSp>
          <p:nvGrpSpPr>
            <p:cNvPr id="10" name="Group 66"/>
            <p:cNvGrpSpPr/>
            <p:nvPr/>
          </p:nvGrpSpPr>
          <p:grpSpPr>
            <a:xfrm>
              <a:off x="4180077" y="2488047"/>
              <a:ext cx="450553" cy="354265"/>
              <a:chOff x="1981200" y="1838326"/>
              <a:chExt cx="393700" cy="309563"/>
            </a:xfrm>
            <a:solidFill>
              <a:schemeClr val="bg1"/>
            </a:solidFill>
          </p:grpSpPr>
          <p:sp>
            <p:nvSpPr>
              <p:cNvPr id="12" name="Freeform 5"/>
              <p:cNvSpPr>
                <a:spLocks noEditPoints="1"/>
              </p:cNvSpPr>
              <p:nvPr/>
            </p:nvSpPr>
            <p:spPr bwMode="auto">
              <a:xfrm>
                <a:off x="1981200" y="1838326"/>
                <a:ext cx="393700" cy="96838"/>
              </a:xfrm>
              <a:custGeom>
                <a:avLst/>
                <a:gdLst/>
                <a:ahLst/>
                <a:cxnLst>
                  <a:cxn ang="0">
                    <a:pos x="96" y="14"/>
                  </a:cxn>
                  <a:cxn ang="0">
                    <a:pos x="72" y="14"/>
                  </a:cxn>
                  <a:cxn ang="0">
                    <a:pos x="72" y="3"/>
                  </a:cxn>
                  <a:cxn ang="0">
                    <a:pos x="68" y="0"/>
                  </a:cxn>
                  <a:cxn ang="0">
                    <a:pos x="35" y="0"/>
                  </a:cxn>
                  <a:cxn ang="0">
                    <a:pos x="32" y="3"/>
                  </a:cxn>
                  <a:cxn ang="0">
                    <a:pos x="32" y="14"/>
                  </a:cxn>
                  <a:cxn ang="0">
                    <a:pos x="7" y="14"/>
                  </a:cxn>
                  <a:cxn ang="0">
                    <a:pos x="0" y="19"/>
                  </a:cxn>
                  <a:cxn ang="0">
                    <a:pos x="0" y="25"/>
                  </a:cxn>
                  <a:cxn ang="0">
                    <a:pos x="102" y="25"/>
                  </a:cxn>
                  <a:cxn ang="0">
                    <a:pos x="102" y="20"/>
                  </a:cxn>
                  <a:cxn ang="0">
                    <a:pos x="96" y="14"/>
                  </a:cxn>
                  <a:cxn ang="0">
                    <a:pos x="65" y="14"/>
                  </a:cxn>
                  <a:cxn ang="0">
                    <a:pos x="39" y="14"/>
                  </a:cxn>
                  <a:cxn ang="0">
                    <a:pos x="39" y="7"/>
                  </a:cxn>
                  <a:cxn ang="0">
                    <a:pos x="65" y="7"/>
                  </a:cxn>
                  <a:cxn ang="0">
                    <a:pos x="65" y="14"/>
                  </a:cxn>
                  <a:cxn ang="0">
                    <a:pos x="65" y="14"/>
                  </a:cxn>
                  <a:cxn ang="0">
                    <a:pos x="65" y="14"/>
                  </a:cxn>
                </a:cxnLst>
                <a:rect l="0" t="0" r="r" b="b"/>
                <a:pathLst>
                  <a:path w="102" h="25">
                    <a:moveTo>
                      <a:pt x="96" y="14"/>
                    </a:moveTo>
                    <a:cubicBezTo>
                      <a:pt x="72" y="14"/>
                      <a:pt x="72" y="14"/>
                      <a:pt x="72" y="14"/>
                    </a:cubicBezTo>
                    <a:cubicBezTo>
                      <a:pt x="72" y="3"/>
                      <a:pt x="72" y="3"/>
                      <a:pt x="72" y="3"/>
                    </a:cubicBezTo>
                    <a:cubicBezTo>
                      <a:pt x="72" y="2"/>
                      <a:pt x="70" y="0"/>
                      <a:pt x="68" y="0"/>
                    </a:cubicBezTo>
                    <a:cubicBezTo>
                      <a:pt x="35" y="0"/>
                      <a:pt x="35" y="0"/>
                      <a:pt x="35" y="0"/>
                    </a:cubicBezTo>
                    <a:cubicBezTo>
                      <a:pt x="34" y="0"/>
                      <a:pt x="32" y="2"/>
                      <a:pt x="32" y="3"/>
                    </a:cubicBezTo>
                    <a:cubicBezTo>
                      <a:pt x="32" y="14"/>
                      <a:pt x="32" y="14"/>
                      <a:pt x="32" y="14"/>
                    </a:cubicBezTo>
                    <a:cubicBezTo>
                      <a:pt x="7" y="14"/>
                      <a:pt x="7" y="14"/>
                      <a:pt x="7" y="14"/>
                    </a:cubicBezTo>
                    <a:cubicBezTo>
                      <a:pt x="3" y="14"/>
                      <a:pt x="0" y="16"/>
                      <a:pt x="0" y="19"/>
                    </a:cubicBezTo>
                    <a:cubicBezTo>
                      <a:pt x="0" y="25"/>
                      <a:pt x="0" y="25"/>
                      <a:pt x="0" y="25"/>
                    </a:cubicBezTo>
                    <a:cubicBezTo>
                      <a:pt x="102" y="25"/>
                      <a:pt x="102" y="25"/>
                      <a:pt x="102" y="25"/>
                    </a:cubicBezTo>
                    <a:cubicBezTo>
                      <a:pt x="102" y="20"/>
                      <a:pt x="102" y="20"/>
                      <a:pt x="102" y="20"/>
                    </a:cubicBezTo>
                    <a:cubicBezTo>
                      <a:pt x="102" y="17"/>
                      <a:pt x="100" y="14"/>
                      <a:pt x="96" y="14"/>
                    </a:cubicBezTo>
                    <a:close/>
                    <a:moveTo>
                      <a:pt x="65" y="14"/>
                    </a:moveTo>
                    <a:cubicBezTo>
                      <a:pt x="39" y="14"/>
                      <a:pt x="39" y="14"/>
                      <a:pt x="39" y="14"/>
                    </a:cubicBezTo>
                    <a:cubicBezTo>
                      <a:pt x="39" y="7"/>
                      <a:pt x="39" y="7"/>
                      <a:pt x="39" y="7"/>
                    </a:cubicBezTo>
                    <a:cubicBezTo>
                      <a:pt x="65" y="7"/>
                      <a:pt x="65" y="7"/>
                      <a:pt x="65" y="7"/>
                    </a:cubicBezTo>
                    <a:lnTo>
                      <a:pt x="65" y="14"/>
                    </a:lnTo>
                    <a:close/>
                    <a:moveTo>
                      <a:pt x="65" y="14"/>
                    </a:moveTo>
                    <a:cubicBezTo>
                      <a:pt x="65" y="14"/>
                      <a:pt x="65" y="14"/>
                      <a:pt x="65" y="14"/>
                    </a:cubicBezTo>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sp>
            <p:nvSpPr>
              <p:cNvPr id="13" name="Freeform 6"/>
              <p:cNvSpPr>
                <a:spLocks noEditPoints="1"/>
              </p:cNvSpPr>
              <p:nvPr/>
            </p:nvSpPr>
            <p:spPr bwMode="auto">
              <a:xfrm>
                <a:off x="1981200" y="1949451"/>
                <a:ext cx="393700" cy="198438"/>
              </a:xfrm>
              <a:custGeom>
                <a:avLst/>
                <a:gdLst/>
                <a:ahLst/>
                <a:cxnLst>
                  <a:cxn ang="0">
                    <a:pos x="0" y="46"/>
                  </a:cxn>
                  <a:cxn ang="0">
                    <a:pos x="5" y="51"/>
                  </a:cxn>
                  <a:cxn ang="0">
                    <a:pos x="97" y="51"/>
                  </a:cxn>
                  <a:cxn ang="0">
                    <a:pos x="102" y="46"/>
                  </a:cxn>
                  <a:cxn ang="0">
                    <a:pos x="102" y="0"/>
                  </a:cxn>
                  <a:cxn ang="0">
                    <a:pos x="0" y="0"/>
                  </a:cxn>
                  <a:cxn ang="0">
                    <a:pos x="0" y="46"/>
                  </a:cxn>
                  <a:cxn ang="0">
                    <a:pos x="51" y="7"/>
                  </a:cxn>
                  <a:cxn ang="0">
                    <a:pos x="69" y="25"/>
                  </a:cxn>
                  <a:cxn ang="0">
                    <a:pos x="51" y="43"/>
                  </a:cxn>
                  <a:cxn ang="0">
                    <a:pos x="33" y="25"/>
                  </a:cxn>
                  <a:cxn ang="0">
                    <a:pos x="51" y="7"/>
                  </a:cxn>
                  <a:cxn ang="0">
                    <a:pos x="51" y="7"/>
                  </a:cxn>
                  <a:cxn ang="0">
                    <a:pos x="51" y="7"/>
                  </a:cxn>
                </a:cxnLst>
                <a:rect l="0" t="0" r="r" b="b"/>
                <a:pathLst>
                  <a:path w="102" h="51">
                    <a:moveTo>
                      <a:pt x="0" y="46"/>
                    </a:moveTo>
                    <a:cubicBezTo>
                      <a:pt x="0" y="49"/>
                      <a:pt x="2" y="51"/>
                      <a:pt x="5" y="51"/>
                    </a:cubicBezTo>
                    <a:cubicBezTo>
                      <a:pt x="97" y="51"/>
                      <a:pt x="97" y="51"/>
                      <a:pt x="97" y="51"/>
                    </a:cubicBezTo>
                    <a:cubicBezTo>
                      <a:pt x="101" y="51"/>
                      <a:pt x="102" y="48"/>
                      <a:pt x="102" y="46"/>
                    </a:cubicBezTo>
                    <a:cubicBezTo>
                      <a:pt x="102" y="0"/>
                      <a:pt x="102" y="0"/>
                      <a:pt x="102" y="0"/>
                    </a:cubicBezTo>
                    <a:cubicBezTo>
                      <a:pt x="0" y="0"/>
                      <a:pt x="0" y="0"/>
                      <a:pt x="0" y="0"/>
                    </a:cubicBezTo>
                    <a:lnTo>
                      <a:pt x="0" y="46"/>
                    </a:lnTo>
                    <a:close/>
                    <a:moveTo>
                      <a:pt x="51" y="7"/>
                    </a:moveTo>
                    <a:cubicBezTo>
                      <a:pt x="61" y="7"/>
                      <a:pt x="69" y="15"/>
                      <a:pt x="69" y="25"/>
                    </a:cubicBezTo>
                    <a:cubicBezTo>
                      <a:pt x="69" y="35"/>
                      <a:pt x="61" y="43"/>
                      <a:pt x="51" y="43"/>
                    </a:cubicBezTo>
                    <a:cubicBezTo>
                      <a:pt x="41" y="43"/>
                      <a:pt x="33" y="35"/>
                      <a:pt x="33" y="25"/>
                    </a:cubicBezTo>
                    <a:cubicBezTo>
                      <a:pt x="33" y="15"/>
                      <a:pt x="41" y="7"/>
                      <a:pt x="51" y="7"/>
                    </a:cubicBezTo>
                    <a:close/>
                    <a:moveTo>
                      <a:pt x="51" y="7"/>
                    </a:moveTo>
                    <a:cubicBezTo>
                      <a:pt x="51" y="7"/>
                      <a:pt x="51" y="7"/>
                      <a:pt x="51" y="7"/>
                    </a:cubicBezTo>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sp>
            <p:nvSpPr>
              <p:cNvPr id="14" name="Freeform 7"/>
              <p:cNvSpPr>
                <a:spLocks noEditPoints="1"/>
              </p:cNvSpPr>
              <p:nvPr/>
            </p:nvSpPr>
            <p:spPr bwMode="auto">
              <a:xfrm>
                <a:off x="2132013" y="2000251"/>
                <a:ext cx="93663" cy="93663"/>
              </a:xfrm>
              <a:custGeom>
                <a:avLst/>
                <a:gdLst/>
                <a:ahLst/>
                <a:cxnLst>
                  <a:cxn ang="0">
                    <a:pos x="20" y="59"/>
                  </a:cxn>
                  <a:cxn ang="0">
                    <a:pos x="39" y="59"/>
                  </a:cxn>
                  <a:cxn ang="0">
                    <a:pos x="39" y="39"/>
                  </a:cxn>
                  <a:cxn ang="0">
                    <a:pos x="59" y="39"/>
                  </a:cxn>
                  <a:cxn ang="0">
                    <a:pos x="59" y="20"/>
                  </a:cxn>
                  <a:cxn ang="0">
                    <a:pos x="39" y="20"/>
                  </a:cxn>
                  <a:cxn ang="0">
                    <a:pos x="39" y="0"/>
                  </a:cxn>
                  <a:cxn ang="0">
                    <a:pos x="20" y="0"/>
                  </a:cxn>
                  <a:cxn ang="0">
                    <a:pos x="20" y="20"/>
                  </a:cxn>
                  <a:cxn ang="0">
                    <a:pos x="0" y="20"/>
                  </a:cxn>
                  <a:cxn ang="0">
                    <a:pos x="0" y="39"/>
                  </a:cxn>
                  <a:cxn ang="0">
                    <a:pos x="20" y="39"/>
                  </a:cxn>
                  <a:cxn ang="0">
                    <a:pos x="20" y="59"/>
                  </a:cxn>
                  <a:cxn ang="0">
                    <a:pos x="20" y="59"/>
                  </a:cxn>
                  <a:cxn ang="0">
                    <a:pos x="20" y="59"/>
                  </a:cxn>
                </a:cxnLst>
                <a:rect l="0" t="0" r="r" b="b"/>
                <a:pathLst>
                  <a:path w="59" h="59">
                    <a:moveTo>
                      <a:pt x="20" y="59"/>
                    </a:moveTo>
                    <a:lnTo>
                      <a:pt x="39" y="59"/>
                    </a:lnTo>
                    <a:lnTo>
                      <a:pt x="39" y="39"/>
                    </a:lnTo>
                    <a:lnTo>
                      <a:pt x="59" y="39"/>
                    </a:lnTo>
                    <a:lnTo>
                      <a:pt x="59" y="20"/>
                    </a:lnTo>
                    <a:lnTo>
                      <a:pt x="39" y="20"/>
                    </a:lnTo>
                    <a:lnTo>
                      <a:pt x="39" y="0"/>
                    </a:lnTo>
                    <a:lnTo>
                      <a:pt x="20" y="0"/>
                    </a:lnTo>
                    <a:lnTo>
                      <a:pt x="20" y="20"/>
                    </a:lnTo>
                    <a:lnTo>
                      <a:pt x="0" y="20"/>
                    </a:lnTo>
                    <a:lnTo>
                      <a:pt x="0" y="39"/>
                    </a:lnTo>
                    <a:lnTo>
                      <a:pt x="20" y="39"/>
                    </a:lnTo>
                    <a:lnTo>
                      <a:pt x="20" y="59"/>
                    </a:lnTo>
                    <a:close/>
                    <a:moveTo>
                      <a:pt x="20" y="59"/>
                    </a:moveTo>
                    <a:lnTo>
                      <a:pt x="20" y="59"/>
                    </a:lnTo>
                    <a:close/>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sp>
            <p:nvSpPr>
              <p:cNvPr id="15" name="Freeform 8"/>
              <p:cNvSpPr>
                <a:spLocks noEditPoints="1"/>
              </p:cNvSpPr>
              <p:nvPr/>
            </p:nvSpPr>
            <p:spPr bwMode="auto">
              <a:xfrm>
                <a:off x="2132013" y="2000251"/>
                <a:ext cx="93663" cy="93663"/>
              </a:xfrm>
              <a:custGeom>
                <a:avLst/>
                <a:gdLst/>
                <a:ahLst/>
                <a:cxnLst>
                  <a:cxn ang="0">
                    <a:pos x="20" y="59"/>
                  </a:cxn>
                  <a:cxn ang="0">
                    <a:pos x="39" y="59"/>
                  </a:cxn>
                  <a:cxn ang="0">
                    <a:pos x="39" y="39"/>
                  </a:cxn>
                  <a:cxn ang="0">
                    <a:pos x="59" y="39"/>
                  </a:cxn>
                  <a:cxn ang="0">
                    <a:pos x="59" y="20"/>
                  </a:cxn>
                  <a:cxn ang="0">
                    <a:pos x="39" y="20"/>
                  </a:cxn>
                  <a:cxn ang="0">
                    <a:pos x="39" y="0"/>
                  </a:cxn>
                  <a:cxn ang="0">
                    <a:pos x="20" y="0"/>
                  </a:cxn>
                  <a:cxn ang="0">
                    <a:pos x="20" y="20"/>
                  </a:cxn>
                  <a:cxn ang="0">
                    <a:pos x="0" y="20"/>
                  </a:cxn>
                  <a:cxn ang="0">
                    <a:pos x="0" y="39"/>
                  </a:cxn>
                  <a:cxn ang="0">
                    <a:pos x="20" y="39"/>
                  </a:cxn>
                  <a:cxn ang="0">
                    <a:pos x="20" y="59"/>
                  </a:cxn>
                  <a:cxn ang="0">
                    <a:pos x="20" y="59"/>
                  </a:cxn>
                  <a:cxn ang="0">
                    <a:pos x="20" y="59"/>
                  </a:cxn>
                </a:cxnLst>
                <a:rect l="0" t="0" r="r" b="b"/>
                <a:pathLst>
                  <a:path w="59" h="59">
                    <a:moveTo>
                      <a:pt x="20" y="59"/>
                    </a:moveTo>
                    <a:lnTo>
                      <a:pt x="39" y="59"/>
                    </a:lnTo>
                    <a:lnTo>
                      <a:pt x="39" y="39"/>
                    </a:lnTo>
                    <a:lnTo>
                      <a:pt x="59" y="39"/>
                    </a:lnTo>
                    <a:lnTo>
                      <a:pt x="59" y="20"/>
                    </a:lnTo>
                    <a:lnTo>
                      <a:pt x="39" y="20"/>
                    </a:lnTo>
                    <a:lnTo>
                      <a:pt x="39" y="0"/>
                    </a:lnTo>
                    <a:lnTo>
                      <a:pt x="20" y="0"/>
                    </a:lnTo>
                    <a:lnTo>
                      <a:pt x="20" y="20"/>
                    </a:lnTo>
                    <a:lnTo>
                      <a:pt x="0" y="20"/>
                    </a:lnTo>
                    <a:lnTo>
                      <a:pt x="0" y="39"/>
                    </a:lnTo>
                    <a:lnTo>
                      <a:pt x="20" y="39"/>
                    </a:lnTo>
                    <a:lnTo>
                      <a:pt x="20" y="59"/>
                    </a:lnTo>
                    <a:moveTo>
                      <a:pt x="20" y="59"/>
                    </a:moveTo>
                    <a:lnTo>
                      <a:pt x="20" y="59"/>
                    </a:lnTo>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grpSp>
        <p:sp>
          <p:nvSpPr>
            <p:cNvPr id="11" name="矩形 10"/>
            <p:cNvSpPr/>
            <p:nvPr/>
          </p:nvSpPr>
          <p:spPr>
            <a:xfrm flipH="1">
              <a:off x="1550502" y="2321909"/>
              <a:ext cx="2074090" cy="707886"/>
            </a:xfrm>
            <a:prstGeom prst="rect">
              <a:avLst/>
            </a:prstGeom>
          </p:spPr>
          <p:txBody>
            <a:bodyPr wrap="square">
              <a:spAutoFit/>
              <a:scene3d>
                <a:camera prst="orthographicFront"/>
                <a:lightRig rig="threePt" dir="t"/>
              </a:scene3d>
              <a:sp3d contourW="12700"/>
            </a:bodyPr>
            <a:lstStyle/>
            <a:p>
              <a:pPr algn="ctr"/>
              <a:r>
                <a:rPr kumimoji="1" lang="zh-CN" altLang="en-US" sz="2000" b="1" dirty="0">
                  <a:latin typeface="微软雅黑" panose="020B0503020204020204" charset="-122"/>
                  <a:ea typeface="微软雅黑" panose="020B0503020204020204" charset="-122"/>
                  <a:cs typeface="微软雅黑" panose="020B0503020204020204" charset="-122"/>
                </a:rPr>
                <a:t>系统应用及诊断技术培训服务</a:t>
              </a:r>
            </a:p>
          </p:txBody>
        </p:sp>
      </p:grpSp>
      <p:grpSp>
        <p:nvGrpSpPr>
          <p:cNvPr id="16" name="组合 3"/>
          <p:cNvGrpSpPr/>
          <p:nvPr/>
        </p:nvGrpSpPr>
        <p:grpSpPr>
          <a:xfrm>
            <a:off x="690800" y="3329657"/>
            <a:ext cx="4251089" cy="1012275"/>
            <a:chOff x="660401" y="2162781"/>
            <a:chExt cx="4251089" cy="1012275"/>
          </a:xfrm>
        </p:grpSpPr>
        <p:sp>
          <p:nvSpPr>
            <p:cNvPr id="17" name="ïṥ1iḍé"/>
            <p:cNvSpPr/>
            <p:nvPr/>
          </p:nvSpPr>
          <p:spPr bwMode="auto">
            <a:xfrm flipH="1">
              <a:off x="660401" y="2214399"/>
              <a:ext cx="3744953" cy="909040"/>
            </a:xfrm>
            <a:custGeom>
              <a:avLst/>
              <a:gdLst>
                <a:gd name="T0" fmla="*/ 0 w 4970"/>
                <a:gd name="T1" fmla="*/ 0 h 566"/>
                <a:gd name="T2" fmla="*/ 4970 w 4970"/>
                <a:gd name="T3" fmla="*/ 0 h 566"/>
                <a:gd name="T4" fmla="*/ 4970 w 4970"/>
                <a:gd name="T5" fmla="*/ 566 h 566"/>
                <a:gd name="T6" fmla="*/ 0 w 4970"/>
                <a:gd name="T7" fmla="*/ 566 h 566"/>
                <a:gd name="T8" fmla="*/ 0 w 4970"/>
                <a:gd name="T9" fmla="*/ 0 h 566"/>
                <a:gd name="T10" fmla="*/ 0 w 4970"/>
                <a:gd name="T11" fmla="*/ 0 h 566"/>
              </a:gdLst>
              <a:ahLst/>
              <a:cxnLst>
                <a:cxn ang="0">
                  <a:pos x="T0" y="T1"/>
                </a:cxn>
                <a:cxn ang="0">
                  <a:pos x="T2" y="T3"/>
                </a:cxn>
                <a:cxn ang="0">
                  <a:pos x="T4" y="T5"/>
                </a:cxn>
                <a:cxn ang="0">
                  <a:pos x="T6" y="T7"/>
                </a:cxn>
                <a:cxn ang="0">
                  <a:pos x="T8" y="T9"/>
                </a:cxn>
                <a:cxn ang="0">
                  <a:pos x="T10" y="T11"/>
                </a:cxn>
              </a:cxnLst>
              <a:rect l="0" t="0" r="r" b="b"/>
              <a:pathLst>
                <a:path w="4970" h="566">
                  <a:moveTo>
                    <a:pt x="0" y="0"/>
                  </a:moveTo>
                  <a:lnTo>
                    <a:pt x="4970" y="0"/>
                  </a:lnTo>
                  <a:lnTo>
                    <a:pt x="4970" y="566"/>
                  </a:lnTo>
                  <a:lnTo>
                    <a:pt x="0" y="566"/>
                  </a:lnTo>
                  <a:lnTo>
                    <a:pt x="0" y="0"/>
                  </a:lnTo>
                  <a:lnTo>
                    <a:pt x="0" y="0"/>
                  </a:lnTo>
                  <a:close/>
                </a:path>
              </a:pathLst>
            </a:custGeom>
            <a:solidFill>
              <a:schemeClr val="bg1"/>
            </a:solidFill>
            <a:ln w="12700">
              <a:noFill/>
            </a:ln>
            <a:effectLst>
              <a:outerShdw blurRad="127000" algn="ctr" rotWithShape="0">
                <a:srgbClr val="3C5CE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C5CE8"/>
                </a:solidFill>
                <a:cs typeface="+mn-ea"/>
                <a:sym typeface="+mn-lt"/>
              </a:endParaRPr>
            </a:p>
          </p:txBody>
        </p:sp>
        <p:sp>
          <p:nvSpPr>
            <p:cNvPr id="18" name="iŝ1îḋê"/>
            <p:cNvSpPr/>
            <p:nvPr/>
          </p:nvSpPr>
          <p:spPr>
            <a:xfrm>
              <a:off x="3899216" y="2162781"/>
              <a:ext cx="1012274" cy="1012275"/>
            </a:xfrm>
            <a:prstGeom prst="ellipse">
              <a:avLst/>
            </a:prstGeom>
            <a:solidFill>
              <a:srgbClr val="3264D6"/>
            </a:solidFill>
            <a:ln w="12700">
              <a:noFill/>
            </a:ln>
            <a:effectLst>
              <a:outerShdw blurRad="127000" algn="ctr" rotWithShape="0">
                <a:srgbClr val="3C5CE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C5CE8"/>
                </a:solidFill>
                <a:cs typeface="+mn-ea"/>
                <a:sym typeface="+mn-lt"/>
              </a:endParaRPr>
            </a:p>
          </p:txBody>
        </p:sp>
        <p:grpSp>
          <p:nvGrpSpPr>
            <p:cNvPr id="19" name="Group 66"/>
            <p:cNvGrpSpPr/>
            <p:nvPr/>
          </p:nvGrpSpPr>
          <p:grpSpPr>
            <a:xfrm>
              <a:off x="4180077" y="2488047"/>
              <a:ext cx="450553" cy="354265"/>
              <a:chOff x="1981200" y="1838326"/>
              <a:chExt cx="393700" cy="309563"/>
            </a:xfrm>
            <a:solidFill>
              <a:schemeClr val="bg1"/>
            </a:solidFill>
          </p:grpSpPr>
          <p:sp>
            <p:nvSpPr>
              <p:cNvPr id="21" name="Freeform 5"/>
              <p:cNvSpPr>
                <a:spLocks noEditPoints="1"/>
              </p:cNvSpPr>
              <p:nvPr/>
            </p:nvSpPr>
            <p:spPr bwMode="auto">
              <a:xfrm>
                <a:off x="1981200" y="1838326"/>
                <a:ext cx="393700" cy="96838"/>
              </a:xfrm>
              <a:custGeom>
                <a:avLst/>
                <a:gdLst/>
                <a:ahLst/>
                <a:cxnLst>
                  <a:cxn ang="0">
                    <a:pos x="96" y="14"/>
                  </a:cxn>
                  <a:cxn ang="0">
                    <a:pos x="72" y="14"/>
                  </a:cxn>
                  <a:cxn ang="0">
                    <a:pos x="72" y="3"/>
                  </a:cxn>
                  <a:cxn ang="0">
                    <a:pos x="68" y="0"/>
                  </a:cxn>
                  <a:cxn ang="0">
                    <a:pos x="35" y="0"/>
                  </a:cxn>
                  <a:cxn ang="0">
                    <a:pos x="32" y="3"/>
                  </a:cxn>
                  <a:cxn ang="0">
                    <a:pos x="32" y="14"/>
                  </a:cxn>
                  <a:cxn ang="0">
                    <a:pos x="7" y="14"/>
                  </a:cxn>
                  <a:cxn ang="0">
                    <a:pos x="0" y="19"/>
                  </a:cxn>
                  <a:cxn ang="0">
                    <a:pos x="0" y="25"/>
                  </a:cxn>
                  <a:cxn ang="0">
                    <a:pos x="102" y="25"/>
                  </a:cxn>
                  <a:cxn ang="0">
                    <a:pos x="102" y="20"/>
                  </a:cxn>
                  <a:cxn ang="0">
                    <a:pos x="96" y="14"/>
                  </a:cxn>
                  <a:cxn ang="0">
                    <a:pos x="65" y="14"/>
                  </a:cxn>
                  <a:cxn ang="0">
                    <a:pos x="39" y="14"/>
                  </a:cxn>
                  <a:cxn ang="0">
                    <a:pos x="39" y="7"/>
                  </a:cxn>
                  <a:cxn ang="0">
                    <a:pos x="65" y="7"/>
                  </a:cxn>
                  <a:cxn ang="0">
                    <a:pos x="65" y="14"/>
                  </a:cxn>
                  <a:cxn ang="0">
                    <a:pos x="65" y="14"/>
                  </a:cxn>
                  <a:cxn ang="0">
                    <a:pos x="65" y="14"/>
                  </a:cxn>
                </a:cxnLst>
                <a:rect l="0" t="0" r="r" b="b"/>
                <a:pathLst>
                  <a:path w="102" h="25">
                    <a:moveTo>
                      <a:pt x="96" y="14"/>
                    </a:moveTo>
                    <a:cubicBezTo>
                      <a:pt x="72" y="14"/>
                      <a:pt x="72" y="14"/>
                      <a:pt x="72" y="14"/>
                    </a:cubicBezTo>
                    <a:cubicBezTo>
                      <a:pt x="72" y="3"/>
                      <a:pt x="72" y="3"/>
                      <a:pt x="72" y="3"/>
                    </a:cubicBezTo>
                    <a:cubicBezTo>
                      <a:pt x="72" y="2"/>
                      <a:pt x="70" y="0"/>
                      <a:pt x="68" y="0"/>
                    </a:cubicBezTo>
                    <a:cubicBezTo>
                      <a:pt x="35" y="0"/>
                      <a:pt x="35" y="0"/>
                      <a:pt x="35" y="0"/>
                    </a:cubicBezTo>
                    <a:cubicBezTo>
                      <a:pt x="34" y="0"/>
                      <a:pt x="32" y="2"/>
                      <a:pt x="32" y="3"/>
                    </a:cubicBezTo>
                    <a:cubicBezTo>
                      <a:pt x="32" y="14"/>
                      <a:pt x="32" y="14"/>
                      <a:pt x="32" y="14"/>
                    </a:cubicBezTo>
                    <a:cubicBezTo>
                      <a:pt x="7" y="14"/>
                      <a:pt x="7" y="14"/>
                      <a:pt x="7" y="14"/>
                    </a:cubicBezTo>
                    <a:cubicBezTo>
                      <a:pt x="3" y="14"/>
                      <a:pt x="0" y="16"/>
                      <a:pt x="0" y="19"/>
                    </a:cubicBezTo>
                    <a:cubicBezTo>
                      <a:pt x="0" y="25"/>
                      <a:pt x="0" y="25"/>
                      <a:pt x="0" y="25"/>
                    </a:cubicBezTo>
                    <a:cubicBezTo>
                      <a:pt x="102" y="25"/>
                      <a:pt x="102" y="25"/>
                      <a:pt x="102" y="25"/>
                    </a:cubicBezTo>
                    <a:cubicBezTo>
                      <a:pt x="102" y="20"/>
                      <a:pt x="102" y="20"/>
                      <a:pt x="102" y="20"/>
                    </a:cubicBezTo>
                    <a:cubicBezTo>
                      <a:pt x="102" y="17"/>
                      <a:pt x="100" y="14"/>
                      <a:pt x="96" y="14"/>
                    </a:cubicBezTo>
                    <a:close/>
                    <a:moveTo>
                      <a:pt x="65" y="14"/>
                    </a:moveTo>
                    <a:cubicBezTo>
                      <a:pt x="39" y="14"/>
                      <a:pt x="39" y="14"/>
                      <a:pt x="39" y="14"/>
                    </a:cubicBezTo>
                    <a:cubicBezTo>
                      <a:pt x="39" y="7"/>
                      <a:pt x="39" y="7"/>
                      <a:pt x="39" y="7"/>
                    </a:cubicBezTo>
                    <a:cubicBezTo>
                      <a:pt x="65" y="7"/>
                      <a:pt x="65" y="7"/>
                      <a:pt x="65" y="7"/>
                    </a:cubicBezTo>
                    <a:lnTo>
                      <a:pt x="65" y="14"/>
                    </a:lnTo>
                    <a:close/>
                    <a:moveTo>
                      <a:pt x="65" y="14"/>
                    </a:moveTo>
                    <a:cubicBezTo>
                      <a:pt x="65" y="14"/>
                      <a:pt x="65" y="14"/>
                      <a:pt x="65" y="14"/>
                    </a:cubicBezTo>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sp>
            <p:nvSpPr>
              <p:cNvPr id="22" name="Freeform 6"/>
              <p:cNvSpPr>
                <a:spLocks noEditPoints="1"/>
              </p:cNvSpPr>
              <p:nvPr/>
            </p:nvSpPr>
            <p:spPr bwMode="auto">
              <a:xfrm>
                <a:off x="1981200" y="1949451"/>
                <a:ext cx="393700" cy="198438"/>
              </a:xfrm>
              <a:custGeom>
                <a:avLst/>
                <a:gdLst/>
                <a:ahLst/>
                <a:cxnLst>
                  <a:cxn ang="0">
                    <a:pos x="0" y="46"/>
                  </a:cxn>
                  <a:cxn ang="0">
                    <a:pos x="5" y="51"/>
                  </a:cxn>
                  <a:cxn ang="0">
                    <a:pos x="97" y="51"/>
                  </a:cxn>
                  <a:cxn ang="0">
                    <a:pos x="102" y="46"/>
                  </a:cxn>
                  <a:cxn ang="0">
                    <a:pos x="102" y="0"/>
                  </a:cxn>
                  <a:cxn ang="0">
                    <a:pos x="0" y="0"/>
                  </a:cxn>
                  <a:cxn ang="0">
                    <a:pos x="0" y="46"/>
                  </a:cxn>
                  <a:cxn ang="0">
                    <a:pos x="51" y="7"/>
                  </a:cxn>
                  <a:cxn ang="0">
                    <a:pos x="69" y="25"/>
                  </a:cxn>
                  <a:cxn ang="0">
                    <a:pos x="51" y="43"/>
                  </a:cxn>
                  <a:cxn ang="0">
                    <a:pos x="33" y="25"/>
                  </a:cxn>
                  <a:cxn ang="0">
                    <a:pos x="51" y="7"/>
                  </a:cxn>
                  <a:cxn ang="0">
                    <a:pos x="51" y="7"/>
                  </a:cxn>
                  <a:cxn ang="0">
                    <a:pos x="51" y="7"/>
                  </a:cxn>
                </a:cxnLst>
                <a:rect l="0" t="0" r="r" b="b"/>
                <a:pathLst>
                  <a:path w="102" h="51">
                    <a:moveTo>
                      <a:pt x="0" y="46"/>
                    </a:moveTo>
                    <a:cubicBezTo>
                      <a:pt x="0" y="49"/>
                      <a:pt x="2" y="51"/>
                      <a:pt x="5" y="51"/>
                    </a:cubicBezTo>
                    <a:cubicBezTo>
                      <a:pt x="97" y="51"/>
                      <a:pt x="97" y="51"/>
                      <a:pt x="97" y="51"/>
                    </a:cubicBezTo>
                    <a:cubicBezTo>
                      <a:pt x="101" y="51"/>
                      <a:pt x="102" y="48"/>
                      <a:pt x="102" y="46"/>
                    </a:cubicBezTo>
                    <a:cubicBezTo>
                      <a:pt x="102" y="0"/>
                      <a:pt x="102" y="0"/>
                      <a:pt x="102" y="0"/>
                    </a:cubicBezTo>
                    <a:cubicBezTo>
                      <a:pt x="0" y="0"/>
                      <a:pt x="0" y="0"/>
                      <a:pt x="0" y="0"/>
                    </a:cubicBezTo>
                    <a:lnTo>
                      <a:pt x="0" y="46"/>
                    </a:lnTo>
                    <a:close/>
                    <a:moveTo>
                      <a:pt x="51" y="7"/>
                    </a:moveTo>
                    <a:cubicBezTo>
                      <a:pt x="61" y="7"/>
                      <a:pt x="69" y="15"/>
                      <a:pt x="69" y="25"/>
                    </a:cubicBezTo>
                    <a:cubicBezTo>
                      <a:pt x="69" y="35"/>
                      <a:pt x="61" y="43"/>
                      <a:pt x="51" y="43"/>
                    </a:cubicBezTo>
                    <a:cubicBezTo>
                      <a:pt x="41" y="43"/>
                      <a:pt x="33" y="35"/>
                      <a:pt x="33" y="25"/>
                    </a:cubicBezTo>
                    <a:cubicBezTo>
                      <a:pt x="33" y="15"/>
                      <a:pt x="41" y="7"/>
                      <a:pt x="51" y="7"/>
                    </a:cubicBezTo>
                    <a:close/>
                    <a:moveTo>
                      <a:pt x="51" y="7"/>
                    </a:moveTo>
                    <a:cubicBezTo>
                      <a:pt x="51" y="7"/>
                      <a:pt x="51" y="7"/>
                      <a:pt x="51" y="7"/>
                    </a:cubicBezTo>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sp>
            <p:nvSpPr>
              <p:cNvPr id="23" name="Freeform 7"/>
              <p:cNvSpPr>
                <a:spLocks noEditPoints="1"/>
              </p:cNvSpPr>
              <p:nvPr/>
            </p:nvSpPr>
            <p:spPr bwMode="auto">
              <a:xfrm>
                <a:off x="2132013" y="2000251"/>
                <a:ext cx="93663" cy="93663"/>
              </a:xfrm>
              <a:custGeom>
                <a:avLst/>
                <a:gdLst/>
                <a:ahLst/>
                <a:cxnLst>
                  <a:cxn ang="0">
                    <a:pos x="20" y="59"/>
                  </a:cxn>
                  <a:cxn ang="0">
                    <a:pos x="39" y="59"/>
                  </a:cxn>
                  <a:cxn ang="0">
                    <a:pos x="39" y="39"/>
                  </a:cxn>
                  <a:cxn ang="0">
                    <a:pos x="59" y="39"/>
                  </a:cxn>
                  <a:cxn ang="0">
                    <a:pos x="59" y="20"/>
                  </a:cxn>
                  <a:cxn ang="0">
                    <a:pos x="39" y="20"/>
                  </a:cxn>
                  <a:cxn ang="0">
                    <a:pos x="39" y="0"/>
                  </a:cxn>
                  <a:cxn ang="0">
                    <a:pos x="20" y="0"/>
                  </a:cxn>
                  <a:cxn ang="0">
                    <a:pos x="20" y="20"/>
                  </a:cxn>
                  <a:cxn ang="0">
                    <a:pos x="0" y="20"/>
                  </a:cxn>
                  <a:cxn ang="0">
                    <a:pos x="0" y="39"/>
                  </a:cxn>
                  <a:cxn ang="0">
                    <a:pos x="20" y="39"/>
                  </a:cxn>
                  <a:cxn ang="0">
                    <a:pos x="20" y="59"/>
                  </a:cxn>
                  <a:cxn ang="0">
                    <a:pos x="20" y="59"/>
                  </a:cxn>
                  <a:cxn ang="0">
                    <a:pos x="20" y="59"/>
                  </a:cxn>
                </a:cxnLst>
                <a:rect l="0" t="0" r="r" b="b"/>
                <a:pathLst>
                  <a:path w="59" h="59">
                    <a:moveTo>
                      <a:pt x="20" y="59"/>
                    </a:moveTo>
                    <a:lnTo>
                      <a:pt x="39" y="59"/>
                    </a:lnTo>
                    <a:lnTo>
                      <a:pt x="39" y="39"/>
                    </a:lnTo>
                    <a:lnTo>
                      <a:pt x="59" y="39"/>
                    </a:lnTo>
                    <a:lnTo>
                      <a:pt x="59" y="20"/>
                    </a:lnTo>
                    <a:lnTo>
                      <a:pt x="39" y="20"/>
                    </a:lnTo>
                    <a:lnTo>
                      <a:pt x="39" y="0"/>
                    </a:lnTo>
                    <a:lnTo>
                      <a:pt x="20" y="0"/>
                    </a:lnTo>
                    <a:lnTo>
                      <a:pt x="20" y="20"/>
                    </a:lnTo>
                    <a:lnTo>
                      <a:pt x="0" y="20"/>
                    </a:lnTo>
                    <a:lnTo>
                      <a:pt x="0" y="39"/>
                    </a:lnTo>
                    <a:lnTo>
                      <a:pt x="20" y="39"/>
                    </a:lnTo>
                    <a:lnTo>
                      <a:pt x="20" y="59"/>
                    </a:lnTo>
                    <a:close/>
                    <a:moveTo>
                      <a:pt x="20" y="59"/>
                    </a:moveTo>
                    <a:lnTo>
                      <a:pt x="20" y="59"/>
                    </a:lnTo>
                    <a:close/>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sp>
            <p:nvSpPr>
              <p:cNvPr id="24" name="Freeform 8"/>
              <p:cNvSpPr>
                <a:spLocks noEditPoints="1"/>
              </p:cNvSpPr>
              <p:nvPr/>
            </p:nvSpPr>
            <p:spPr bwMode="auto">
              <a:xfrm>
                <a:off x="2132013" y="2000251"/>
                <a:ext cx="93663" cy="93663"/>
              </a:xfrm>
              <a:custGeom>
                <a:avLst/>
                <a:gdLst/>
                <a:ahLst/>
                <a:cxnLst>
                  <a:cxn ang="0">
                    <a:pos x="20" y="59"/>
                  </a:cxn>
                  <a:cxn ang="0">
                    <a:pos x="39" y="59"/>
                  </a:cxn>
                  <a:cxn ang="0">
                    <a:pos x="39" y="39"/>
                  </a:cxn>
                  <a:cxn ang="0">
                    <a:pos x="59" y="39"/>
                  </a:cxn>
                  <a:cxn ang="0">
                    <a:pos x="59" y="20"/>
                  </a:cxn>
                  <a:cxn ang="0">
                    <a:pos x="39" y="20"/>
                  </a:cxn>
                  <a:cxn ang="0">
                    <a:pos x="39" y="0"/>
                  </a:cxn>
                  <a:cxn ang="0">
                    <a:pos x="20" y="0"/>
                  </a:cxn>
                  <a:cxn ang="0">
                    <a:pos x="20" y="20"/>
                  </a:cxn>
                  <a:cxn ang="0">
                    <a:pos x="0" y="20"/>
                  </a:cxn>
                  <a:cxn ang="0">
                    <a:pos x="0" y="39"/>
                  </a:cxn>
                  <a:cxn ang="0">
                    <a:pos x="20" y="39"/>
                  </a:cxn>
                  <a:cxn ang="0">
                    <a:pos x="20" y="59"/>
                  </a:cxn>
                  <a:cxn ang="0">
                    <a:pos x="20" y="59"/>
                  </a:cxn>
                  <a:cxn ang="0">
                    <a:pos x="20" y="59"/>
                  </a:cxn>
                </a:cxnLst>
                <a:rect l="0" t="0" r="r" b="b"/>
                <a:pathLst>
                  <a:path w="59" h="59">
                    <a:moveTo>
                      <a:pt x="20" y="59"/>
                    </a:moveTo>
                    <a:lnTo>
                      <a:pt x="39" y="59"/>
                    </a:lnTo>
                    <a:lnTo>
                      <a:pt x="39" y="39"/>
                    </a:lnTo>
                    <a:lnTo>
                      <a:pt x="59" y="39"/>
                    </a:lnTo>
                    <a:lnTo>
                      <a:pt x="59" y="20"/>
                    </a:lnTo>
                    <a:lnTo>
                      <a:pt x="39" y="20"/>
                    </a:lnTo>
                    <a:lnTo>
                      <a:pt x="39" y="0"/>
                    </a:lnTo>
                    <a:lnTo>
                      <a:pt x="20" y="0"/>
                    </a:lnTo>
                    <a:lnTo>
                      <a:pt x="20" y="20"/>
                    </a:lnTo>
                    <a:lnTo>
                      <a:pt x="0" y="20"/>
                    </a:lnTo>
                    <a:lnTo>
                      <a:pt x="0" y="39"/>
                    </a:lnTo>
                    <a:lnTo>
                      <a:pt x="20" y="39"/>
                    </a:lnTo>
                    <a:lnTo>
                      <a:pt x="20" y="59"/>
                    </a:lnTo>
                    <a:moveTo>
                      <a:pt x="20" y="59"/>
                    </a:moveTo>
                    <a:lnTo>
                      <a:pt x="20" y="59"/>
                    </a:lnTo>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grpSp>
        <p:sp>
          <p:nvSpPr>
            <p:cNvPr id="20" name="矩形 19"/>
            <p:cNvSpPr/>
            <p:nvPr/>
          </p:nvSpPr>
          <p:spPr>
            <a:xfrm flipH="1">
              <a:off x="1508540" y="2468863"/>
              <a:ext cx="2068889" cy="400110"/>
            </a:xfrm>
            <a:prstGeom prst="rect">
              <a:avLst/>
            </a:prstGeom>
          </p:spPr>
          <p:txBody>
            <a:bodyPr wrap="square">
              <a:spAutoFit/>
              <a:scene3d>
                <a:camera prst="orthographicFront"/>
                <a:lightRig rig="threePt" dir="t"/>
              </a:scene3d>
              <a:sp3d contourW="12700"/>
            </a:bodyPr>
            <a:lstStyle/>
            <a:p>
              <a:pPr algn="ctr"/>
              <a:r>
                <a:rPr kumimoji="1" lang="zh-CN" altLang="en-US" sz="2000" b="1" dirty="0">
                  <a:latin typeface="微软雅黑" panose="020B0503020204020204" charset="-122"/>
                  <a:ea typeface="微软雅黑" panose="020B0503020204020204" charset="-122"/>
                  <a:cs typeface="微软雅黑" panose="020B0503020204020204" charset="-122"/>
                </a:rPr>
                <a:t>系统运维服务</a:t>
              </a:r>
            </a:p>
          </p:txBody>
        </p:sp>
      </p:grpSp>
      <p:grpSp>
        <p:nvGrpSpPr>
          <p:cNvPr id="25" name="组合 3"/>
          <p:cNvGrpSpPr/>
          <p:nvPr/>
        </p:nvGrpSpPr>
        <p:grpSpPr>
          <a:xfrm>
            <a:off x="690800" y="5502578"/>
            <a:ext cx="4251089" cy="1012275"/>
            <a:chOff x="660401" y="2162781"/>
            <a:chExt cx="4251089" cy="1012275"/>
          </a:xfrm>
        </p:grpSpPr>
        <p:sp>
          <p:nvSpPr>
            <p:cNvPr id="26" name="ïṥ1iḍé"/>
            <p:cNvSpPr/>
            <p:nvPr/>
          </p:nvSpPr>
          <p:spPr bwMode="auto">
            <a:xfrm flipH="1">
              <a:off x="660401" y="2214399"/>
              <a:ext cx="3744953" cy="909040"/>
            </a:xfrm>
            <a:custGeom>
              <a:avLst/>
              <a:gdLst>
                <a:gd name="T0" fmla="*/ 0 w 4970"/>
                <a:gd name="T1" fmla="*/ 0 h 566"/>
                <a:gd name="T2" fmla="*/ 4970 w 4970"/>
                <a:gd name="T3" fmla="*/ 0 h 566"/>
                <a:gd name="T4" fmla="*/ 4970 w 4970"/>
                <a:gd name="T5" fmla="*/ 566 h 566"/>
                <a:gd name="T6" fmla="*/ 0 w 4970"/>
                <a:gd name="T7" fmla="*/ 566 h 566"/>
                <a:gd name="T8" fmla="*/ 0 w 4970"/>
                <a:gd name="T9" fmla="*/ 0 h 566"/>
                <a:gd name="T10" fmla="*/ 0 w 4970"/>
                <a:gd name="T11" fmla="*/ 0 h 566"/>
              </a:gdLst>
              <a:ahLst/>
              <a:cxnLst>
                <a:cxn ang="0">
                  <a:pos x="T0" y="T1"/>
                </a:cxn>
                <a:cxn ang="0">
                  <a:pos x="T2" y="T3"/>
                </a:cxn>
                <a:cxn ang="0">
                  <a:pos x="T4" y="T5"/>
                </a:cxn>
                <a:cxn ang="0">
                  <a:pos x="T6" y="T7"/>
                </a:cxn>
                <a:cxn ang="0">
                  <a:pos x="T8" y="T9"/>
                </a:cxn>
                <a:cxn ang="0">
                  <a:pos x="T10" y="T11"/>
                </a:cxn>
              </a:cxnLst>
              <a:rect l="0" t="0" r="r" b="b"/>
              <a:pathLst>
                <a:path w="4970" h="566">
                  <a:moveTo>
                    <a:pt x="0" y="0"/>
                  </a:moveTo>
                  <a:lnTo>
                    <a:pt x="4970" y="0"/>
                  </a:lnTo>
                  <a:lnTo>
                    <a:pt x="4970" y="566"/>
                  </a:lnTo>
                  <a:lnTo>
                    <a:pt x="0" y="566"/>
                  </a:lnTo>
                  <a:lnTo>
                    <a:pt x="0" y="0"/>
                  </a:lnTo>
                  <a:lnTo>
                    <a:pt x="0" y="0"/>
                  </a:lnTo>
                  <a:close/>
                </a:path>
              </a:pathLst>
            </a:custGeom>
            <a:solidFill>
              <a:schemeClr val="bg1"/>
            </a:solidFill>
            <a:ln w="12700">
              <a:noFill/>
            </a:ln>
            <a:effectLst>
              <a:outerShdw blurRad="127000" algn="ctr" rotWithShape="0">
                <a:srgbClr val="3C5CE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C5CE8"/>
                </a:solidFill>
                <a:cs typeface="+mn-ea"/>
                <a:sym typeface="+mn-lt"/>
              </a:endParaRPr>
            </a:p>
          </p:txBody>
        </p:sp>
        <p:sp>
          <p:nvSpPr>
            <p:cNvPr id="27" name="iŝ1îḋê"/>
            <p:cNvSpPr/>
            <p:nvPr/>
          </p:nvSpPr>
          <p:spPr>
            <a:xfrm>
              <a:off x="3899216" y="2162781"/>
              <a:ext cx="1012274" cy="1012275"/>
            </a:xfrm>
            <a:prstGeom prst="ellipse">
              <a:avLst/>
            </a:prstGeom>
            <a:solidFill>
              <a:srgbClr val="3264D6"/>
            </a:solidFill>
            <a:ln w="12700">
              <a:noFill/>
            </a:ln>
            <a:effectLst>
              <a:outerShdw blurRad="127000" algn="ctr" rotWithShape="0">
                <a:srgbClr val="3C5CE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C5CE8"/>
                </a:solidFill>
                <a:cs typeface="+mn-ea"/>
                <a:sym typeface="+mn-lt"/>
              </a:endParaRPr>
            </a:p>
          </p:txBody>
        </p:sp>
        <p:grpSp>
          <p:nvGrpSpPr>
            <p:cNvPr id="28" name="Group 66"/>
            <p:cNvGrpSpPr/>
            <p:nvPr/>
          </p:nvGrpSpPr>
          <p:grpSpPr>
            <a:xfrm>
              <a:off x="4180077" y="2488047"/>
              <a:ext cx="450553" cy="354265"/>
              <a:chOff x="1981200" y="1838326"/>
              <a:chExt cx="393700" cy="309563"/>
            </a:xfrm>
            <a:solidFill>
              <a:schemeClr val="bg1"/>
            </a:solidFill>
          </p:grpSpPr>
          <p:sp>
            <p:nvSpPr>
              <p:cNvPr id="30" name="Freeform 5"/>
              <p:cNvSpPr>
                <a:spLocks noEditPoints="1"/>
              </p:cNvSpPr>
              <p:nvPr/>
            </p:nvSpPr>
            <p:spPr bwMode="auto">
              <a:xfrm>
                <a:off x="1981200" y="1838326"/>
                <a:ext cx="393700" cy="96838"/>
              </a:xfrm>
              <a:custGeom>
                <a:avLst/>
                <a:gdLst/>
                <a:ahLst/>
                <a:cxnLst>
                  <a:cxn ang="0">
                    <a:pos x="96" y="14"/>
                  </a:cxn>
                  <a:cxn ang="0">
                    <a:pos x="72" y="14"/>
                  </a:cxn>
                  <a:cxn ang="0">
                    <a:pos x="72" y="3"/>
                  </a:cxn>
                  <a:cxn ang="0">
                    <a:pos x="68" y="0"/>
                  </a:cxn>
                  <a:cxn ang="0">
                    <a:pos x="35" y="0"/>
                  </a:cxn>
                  <a:cxn ang="0">
                    <a:pos x="32" y="3"/>
                  </a:cxn>
                  <a:cxn ang="0">
                    <a:pos x="32" y="14"/>
                  </a:cxn>
                  <a:cxn ang="0">
                    <a:pos x="7" y="14"/>
                  </a:cxn>
                  <a:cxn ang="0">
                    <a:pos x="0" y="19"/>
                  </a:cxn>
                  <a:cxn ang="0">
                    <a:pos x="0" y="25"/>
                  </a:cxn>
                  <a:cxn ang="0">
                    <a:pos x="102" y="25"/>
                  </a:cxn>
                  <a:cxn ang="0">
                    <a:pos x="102" y="20"/>
                  </a:cxn>
                  <a:cxn ang="0">
                    <a:pos x="96" y="14"/>
                  </a:cxn>
                  <a:cxn ang="0">
                    <a:pos x="65" y="14"/>
                  </a:cxn>
                  <a:cxn ang="0">
                    <a:pos x="39" y="14"/>
                  </a:cxn>
                  <a:cxn ang="0">
                    <a:pos x="39" y="7"/>
                  </a:cxn>
                  <a:cxn ang="0">
                    <a:pos x="65" y="7"/>
                  </a:cxn>
                  <a:cxn ang="0">
                    <a:pos x="65" y="14"/>
                  </a:cxn>
                  <a:cxn ang="0">
                    <a:pos x="65" y="14"/>
                  </a:cxn>
                  <a:cxn ang="0">
                    <a:pos x="65" y="14"/>
                  </a:cxn>
                </a:cxnLst>
                <a:rect l="0" t="0" r="r" b="b"/>
                <a:pathLst>
                  <a:path w="102" h="25">
                    <a:moveTo>
                      <a:pt x="96" y="14"/>
                    </a:moveTo>
                    <a:cubicBezTo>
                      <a:pt x="72" y="14"/>
                      <a:pt x="72" y="14"/>
                      <a:pt x="72" y="14"/>
                    </a:cubicBezTo>
                    <a:cubicBezTo>
                      <a:pt x="72" y="3"/>
                      <a:pt x="72" y="3"/>
                      <a:pt x="72" y="3"/>
                    </a:cubicBezTo>
                    <a:cubicBezTo>
                      <a:pt x="72" y="2"/>
                      <a:pt x="70" y="0"/>
                      <a:pt x="68" y="0"/>
                    </a:cubicBezTo>
                    <a:cubicBezTo>
                      <a:pt x="35" y="0"/>
                      <a:pt x="35" y="0"/>
                      <a:pt x="35" y="0"/>
                    </a:cubicBezTo>
                    <a:cubicBezTo>
                      <a:pt x="34" y="0"/>
                      <a:pt x="32" y="2"/>
                      <a:pt x="32" y="3"/>
                    </a:cubicBezTo>
                    <a:cubicBezTo>
                      <a:pt x="32" y="14"/>
                      <a:pt x="32" y="14"/>
                      <a:pt x="32" y="14"/>
                    </a:cubicBezTo>
                    <a:cubicBezTo>
                      <a:pt x="7" y="14"/>
                      <a:pt x="7" y="14"/>
                      <a:pt x="7" y="14"/>
                    </a:cubicBezTo>
                    <a:cubicBezTo>
                      <a:pt x="3" y="14"/>
                      <a:pt x="0" y="16"/>
                      <a:pt x="0" y="19"/>
                    </a:cubicBezTo>
                    <a:cubicBezTo>
                      <a:pt x="0" y="25"/>
                      <a:pt x="0" y="25"/>
                      <a:pt x="0" y="25"/>
                    </a:cubicBezTo>
                    <a:cubicBezTo>
                      <a:pt x="102" y="25"/>
                      <a:pt x="102" y="25"/>
                      <a:pt x="102" y="25"/>
                    </a:cubicBezTo>
                    <a:cubicBezTo>
                      <a:pt x="102" y="20"/>
                      <a:pt x="102" y="20"/>
                      <a:pt x="102" y="20"/>
                    </a:cubicBezTo>
                    <a:cubicBezTo>
                      <a:pt x="102" y="17"/>
                      <a:pt x="100" y="14"/>
                      <a:pt x="96" y="14"/>
                    </a:cubicBezTo>
                    <a:close/>
                    <a:moveTo>
                      <a:pt x="65" y="14"/>
                    </a:moveTo>
                    <a:cubicBezTo>
                      <a:pt x="39" y="14"/>
                      <a:pt x="39" y="14"/>
                      <a:pt x="39" y="14"/>
                    </a:cubicBezTo>
                    <a:cubicBezTo>
                      <a:pt x="39" y="7"/>
                      <a:pt x="39" y="7"/>
                      <a:pt x="39" y="7"/>
                    </a:cubicBezTo>
                    <a:cubicBezTo>
                      <a:pt x="65" y="7"/>
                      <a:pt x="65" y="7"/>
                      <a:pt x="65" y="7"/>
                    </a:cubicBezTo>
                    <a:lnTo>
                      <a:pt x="65" y="14"/>
                    </a:lnTo>
                    <a:close/>
                    <a:moveTo>
                      <a:pt x="65" y="14"/>
                    </a:moveTo>
                    <a:cubicBezTo>
                      <a:pt x="65" y="14"/>
                      <a:pt x="65" y="14"/>
                      <a:pt x="65" y="14"/>
                    </a:cubicBezTo>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sp>
            <p:nvSpPr>
              <p:cNvPr id="31" name="Freeform 6"/>
              <p:cNvSpPr>
                <a:spLocks noEditPoints="1"/>
              </p:cNvSpPr>
              <p:nvPr/>
            </p:nvSpPr>
            <p:spPr bwMode="auto">
              <a:xfrm>
                <a:off x="1981200" y="1949451"/>
                <a:ext cx="393700" cy="198438"/>
              </a:xfrm>
              <a:custGeom>
                <a:avLst/>
                <a:gdLst/>
                <a:ahLst/>
                <a:cxnLst>
                  <a:cxn ang="0">
                    <a:pos x="0" y="46"/>
                  </a:cxn>
                  <a:cxn ang="0">
                    <a:pos x="5" y="51"/>
                  </a:cxn>
                  <a:cxn ang="0">
                    <a:pos x="97" y="51"/>
                  </a:cxn>
                  <a:cxn ang="0">
                    <a:pos x="102" y="46"/>
                  </a:cxn>
                  <a:cxn ang="0">
                    <a:pos x="102" y="0"/>
                  </a:cxn>
                  <a:cxn ang="0">
                    <a:pos x="0" y="0"/>
                  </a:cxn>
                  <a:cxn ang="0">
                    <a:pos x="0" y="46"/>
                  </a:cxn>
                  <a:cxn ang="0">
                    <a:pos x="51" y="7"/>
                  </a:cxn>
                  <a:cxn ang="0">
                    <a:pos x="69" y="25"/>
                  </a:cxn>
                  <a:cxn ang="0">
                    <a:pos x="51" y="43"/>
                  </a:cxn>
                  <a:cxn ang="0">
                    <a:pos x="33" y="25"/>
                  </a:cxn>
                  <a:cxn ang="0">
                    <a:pos x="51" y="7"/>
                  </a:cxn>
                  <a:cxn ang="0">
                    <a:pos x="51" y="7"/>
                  </a:cxn>
                  <a:cxn ang="0">
                    <a:pos x="51" y="7"/>
                  </a:cxn>
                </a:cxnLst>
                <a:rect l="0" t="0" r="r" b="b"/>
                <a:pathLst>
                  <a:path w="102" h="51">
                    <a:moveTo>
                      <a:pt x="0" y="46"/>
                    </a:moveTo>
                    <a:cubicBezTo>
                      <a:pt x="0" y="49"/>
                      <a:pt x="2" y="51"/>
                      <a:pt x="5" y="51"/>
                    </a:cubicBezTo>
                    <a:cubicBezTo>
                      <a:pt x="97" y="51"/>
                      <a:pt x="97" y="51"/>
                      <a:pt x="97" y="51"/>
                    </a:cubicBezTo>
                    <a:cubicBezTo>
                      <a:pt x="101" y="51"/>
                      <a:pt x="102" y="48"/>
                      <a:pt x="102" y="46"/>
                    </a:cubicBezTo>
                    <a:cubicBezTo>
                      <a:pt x="102" y="0"/>
                      <a:pt x="102" y="0"/>
                      <a:pt x="102" y="0"/>
                    </a:cubicBezTo>
                    <a:cubicBezTo>
                      <a:pt x="0" y="0"/>
                      <a:pt x="0" y="0"/>
                      <a:pt x="0" y="0"/>
                    </a:cubicBezTo>
                    <a:lnTo>
                      <a:pt x="0" y="46"/>
                    </a:lnTo>
                    <a:close/>
                    <a:moveTo>
                      <a:pt x="51" y="7"/>
                    </a:moveTo>
                    <a:cubicBezTo>
                      <a:pt x="61" y="7"/>
                      <a:pt x="69" y="15"/>
                      <a:pt x="69" y="25"/>
                    </a:cubicBezTo>
                    <a:cubicBezTo>
                      <a:pt x="69" y="35"/>
                      <a:pt x="61" y="43"/>
                      <a:pt x="51" y="43"/>
                    </a:cubicBezTo>
                    <a:cubicBezTo>
                      <a:pt x="41" y="43"/>
                      <a:pt x="33" y="35"/>
                      <a:pt x="33" y="25"/>
                    </a:cubicBezTo>
                    <a:cubicBezTo>
                      <a:pt x="33" y="15"/>
                      <a:pt x="41" y="7"/>
                      <a:pt x="51" y="7"/>
                    </a:cubicBezTo>
                    <a:close/>
                    <a:moveTo>
                      <a:pt x="51" y="7"/>
                    </a:moveTo>
                    <a:cubicBezTo>
                      <a:pt x="51" y="7"/>
                      <a:pt x="51" y="7"/>
                      <a:pt x="51" y="7"/>
                    </a:cubicBezTo>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sp>
            <p:nvSpPr>
              <p:cNvPr id="32" name="Freeform 7"/>
              <p:cNvSpPr>
                <a:spLocks noEditPoints="1"/>
              </p:cNvSpPr>
              <p:nvPr/>
            </p:nvSpPr>
            <p:spPr bwMode="auto">
              <a:xfrm>
                <a:off x="2132013" y="2000251"/>
                <a:ext cx="93663" cy="93663"/>
              </a:xfrm>
              <a:custGeom>
                <a:avLst/>
                <a:gdLst/>
                <a:ahLst/>
                <a:cxnLst>
                  <a:cxn ang="0">
                    <a:pos x="20" y="59"/>
                  </a:cxn>
                  <a:cxn ang="0">
                    <a:pos x="39" y="59"/>
                  </a:cxn>
                  <a:cxn ang="0">
                    <a:pos x="39" y="39"/>
                  </a:cxn>
                  <a:cxn ang="0">
                    <a:pos x="59" y="39"/>
                  </a:cxn>
                  <a:cxn ang="0">
                    <a:pos x="59" y="20"/>
                  </a:cxn>
                  <a:cxn ang="0">
                    <a:pos x="39" y="20"/>
                  </a:cxn>
                  <a:cxn ang="0">
                    <a:pos x="39" y="0"/>
                  </a:cxn>
                  <a:cxn ang="0">
                    <a:pos x="20" y="0"/>
                  </a:cxn>
                  <a:cxn ang="0">
                    <a:pos x="20" y="20"/>
                  </a:cxn>
                  <a:cxn ang="0">
                    <a:pos x="0" y="20"/>
                  </a:cxn>
                  <a:cxn ang="0">
                    <a:pos x="0" y="39"/>
                  </a:cxn>
                  <a:cxn ang="0">
                    <a:pos x="20" y="39"/>
                  </a:cxn>
                  <a:cxn ang="0">
                    <a:pos x="20" y="59"/>
                  </a:cxn>
                  <a:cxn ang="0">
                    <a:pos x="20" y="59"/>
                  </a:cxn>
                  <a:cxn ang="0">
                    <a:pos x="20" y="59"/>
                  </a:cxn>
                </a:cxnLst>
                <a:rect l="0" t="0" r="r" b="b"/>
                <a:pathLst>
                  <a:path w="59" h="59">
                    <a:moveTo>
                      <a:pt x="20" y="59"/>
                    </a:moveTo>
                    <a:lnTo>
                      <a:pt x="39" y="59"/>
                    </a:lnTo>
                    <a:lnTo>
                      <a:pt x="39" y="39"/>
                    </a:lnTo>
                    <a:lnTo>
                      <a:pt x="59" y="39"/>
                    </a:lnTo>
                    <a:lnTo>
                      <a:pt x="59" y="20"/>
                    </a:lnTo>
                    <a:lnTo>
                      <a:pt x="39" y="20"/>
                    </a:lnTo>
                    <a:lnTo>
                      <a:pt x="39" y="0"/>
                    </a:lnTo>
                    <a:lnTo>
                      <a:pt x="20" y="0"/>
                    </a:lnTo>
                    <a:lnTo>
                      <a:pt x="20" y="20"/>
                    </a:lnTo>
                    <a:lnTo>
                      <a:pt x="0" y="20"/>
                    </a:lnTo>
                    <a:lnTo>
                      <a:pt x="0" y="39"/>
                    </a:lnTo>
                    <a:lnTo>
                      <a:pt x="20" y="39"/>
                    </a:lnTo>
                    <a:lnTo>
                      <a:pt x="20" y="59"/>
                    </a:lnTo>
                    <a:close/>
                    <a:moveTo>
                      <a:pt x="20" y="59"/>
                    </a:moveTo>
                    <a:lnTo>
                      <a:pt x="20" y="59"/>
                    </a:lnTo>
                    <a:close/>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sp>
            <p:nvSpPr>
              <p:cNvPr id="33" name="Freeform 8"/>
              <p:cNvSpPr>
                <a:spLocks noEditPoints="1"/>
              </p:cNvSpPr>
              <p:nvPr/>
            </p:nvSpPr>
            <p:spPr bwMode="auto">
              <a:xfrm>
                <a:off x="2132013" y="2000251"/>
                <a:ext cx="93663" cy="93663"/>
              </a:xfrm>
              <a:custGeom>
                <a:avLst/>
                <a:gdLst/>
                <a:ahLst/>
                <a:cxnLst>
                  <a:cxn ang="0">
                    <a:pos x="20" y="59"/>
                  </a:cxn>
                  <a:cxn ang="0">
                    <a:pos x="39" y="59"/>
                  </a:cxn>
                  <a:cxn ang="0">
                    <a:pos x="39" y="39"/>
                  </a:cxn>
                  <a:cxn ang="0">
                    <a:pos x="59" y="39"/>
                  </a:cxn>
                  <a:cxn ang="0">
                    <a:pos x="59" y="20"/>
                  </a:cxn>
                  <a:cxn ang="0">
                    <a:pos x="39" y="20"/>
                  </a:cxn>
                  <a:cxn ang="0">
                    <a:pos x="39" y="0"/>
                  </a:cxn>
                  <a:cxn ang="0">
                    <a:pos x="20" y="0"/>
                  </a:cxn>
                  <a:cxn ang="0">
                    <a:pos x="20" y="20"/>
                  </a:cxn>
                  <a:cxn ang="0">
                    <a:pos x="0" y="20"/>
                  </a:cxn>
                  <a:cxn ang="0">
                    <a:pos x="0" y="39"/>
                  </a:cxn>
                  <a:cxn ang="0">
                    <a:pos x="20" y="39"/>
                  </a:cxn>
                  <a:cxn ang="0">
                    <a:pos x="20" y="59"/>
                  </a:cxn>
                  <a:cxn ang="0">
                    <a:pos x="20" y="59"/>
                  </a:cxn>
                  <a:cxn ang="0">
                    <a:pos x="20" y="59"/>
                  </a:cxn>
                </a:cxnLst>
                <a:rect l="0" t="0" r="r" b="b"/>
                <a:pathLst>
                  <a:path w="59" h="59">
                    <a:moveTo>
                      <a:pt x="20" y="59"/>
                    </a:moveTo>
                    <a:lnTo>
                      <a:pt x="39" y="59"/>
                    </a:lnTo>
                    <a:lnTo>
                      <a:pt x="39" y="39"/>
                    </a:lnTo>
                    <a:lnTo>
                      <a:pt x="59" y="39"/>
                    </a:lnTo>
                    <a:lnTo>
                      <a:pt x="59" y="20"/>
                    </a:lnTo>
                    <a:lnTo>
                      <a:pt x="39" y="20"/>
                    </a:lnTo>
                    <a:lnTo>
                      <a:pt x="39" y="0"/>
                    </a:lnTo>
                    <a:lnTo>
                      <a:pt x="20" y="0"/>
                    </a:lnTo>
                    <a:lnTo>
                      <a:pt x="20" y="20"/>
                    </a:lnTo>
                    <a:lnTo>
                      <a:pt x="0" y="20"/>
                    </a:lnTo>
                    <a:lnTo>
                      <a:pt x="0" y="39"/>
                    </a:lnTo>
                    <a:lnTo>
                      <a:pt x="20" y="39"/>
                    </a:lnTo>
                    <a:lnTo>
                      <a:pt x="20" y="59"/>
                    </a:lnTo>
                    <a:moveTo>
                      <a:pt x="20" y="59"/>
                    </a:moveTo>
                    <a:lnTo>
                      <a:pt x="20" y="59"/>
                    </a:lnTo>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grpSp>
        <p:sp>
          <p:nvSpPr>
            <p:cNvPr id="29" name="矩形 28"/>
            <p:cNvSpPr/>
            <p:nvPr/>
          </p:nvSpPr>
          <p:spPr>
            <a:xfrm flipH="1">
              <a:off x="1204883" y="2464811"/>
              <a:ext cx="2484557" cy="400110"/>
            </a:xfrm>
            <a:prstGeom prst="rect">
              <a:avLst/>
            </a:prstGeom>
          </p:spPr>
          <p:txBody>
            <a:bodyPr wrap="square">
              <a:spAutoFit/>
              <a:scene3d>
                <a:camera prst="orthographicFront"/>
                <a:lightRig rig="threePt" dir="t"/>
              </a:scene3d>
              <a:sp3d contourW="12700"/>
            </a:bodyPr>
            <a:lstStyle/>
            <a:p>
              <a:pPr algn="ctr"/>
              <a:r>
                <a:rPr kumimoji="1" lang="zh-CN" altLang="en-US" sz="2000" b="1" dirty="0">
                  <a:latin typeface="微软雅黑" panose="020B0503020204020204" charset="-122"/>
                  <a:ea typeface="微软雅黑" panose="020B0503020204020204" charset="-122"/>
                  <a:cs typeface="微软雅黑" panose="020B0503020204020204" charset="-122"/>
                </a:rPr>
                <a:t>硬件保修及换货服务</a:t>
              </a:r>
            </a:p>
          </p:txBody>
        </p:sp>
      </p:grpSp>
      <p:grpSp>
        <p:nvGrpSpPr>
          <p:cNvPr id="34" name="组合 3"/>
          <p:cNvGrpSpPr/>
          <p:nvPr/>
        </p:nvGrpSpPr>
        <p:grpSpPr>
          <a:xfrm>
            <a:off x="690800" y="4416118"/>
            <a:ext cx="4251089" cy="1012275"/>
            <a:chOff x="660401" y="2162781"/>
            <a:chExt cx="4251089" cy="1012275"/>
          </a:xfrm>
        </p:grpSpPr>
        <p:sp>
          <p:nvSpPr>
            <p:cNvPr id="35" name="ïṥ1iḍé"/>
            <p:cNvSpPr/>
            <p:nvPr/>
          </p:nvSpPr>
          <p:spPr bwMode="auto">
            <a:xfrm flipH="1">
              <a:off x="660401" y="2214399"/>
              <a:ext cx="3744953" cy="909040"/>
            </a:xfrm>
            <a:custGeom>
              <a:avLst/>
              <a:gdLst>
                <a:gd name="T0" fmla="*/ 0 w 4970"/>
                <a:gd name="T1" fmla="*/ 0 h 566"/>
                <a:gd name="T2" fmla="*/ 4970 w 4970"/>
                <a:gd name="T3" fmla="*/ 0 h 566"/>
                <a:gd name="T4" fmla="*/ 4970 w 4970"/>
                <a:gd name="T5" fmla="*/ 566 h 566"/>
                <a:gd name="T6" fmla="*/ 0 w 4970"/>
                <a:gd name="T7" fmla="*/ 566 h 566"/>
                <a:gd name="T8" fmla="*/ 0 w 4970"/>
                <a:gd name="T9" fmla="*/ 0 h 566"/>
                <a:gd name="T10" fmla="*/ 0 w 4970"/>
                <a:gd name="T11" fmla="*/ 0 h 566"/>
              </a:gdLst>
              <a:ahLst/>
              <a:cxnLst>
                <a:cxn ang="0">
                  <a:pos x="T0" y="T1"/>
                </a:cxn>
                <a:cxn ang="0">
                  <a:pos x="T2" y="T3"/>
                </a:cxn>
                <a:cxn ang="0">
                  <a:pos x="T4" y="T5"/>
                </a:cxn>
                <a:cxn ang="0">
                  <a:pos x="T6" y="T7"/>
                </a:cxn>
                <a:cxn ang="0">
                  <a:pos x="T8" y="T9"/>
                </a:cxn>
                <a:cxn ang="0">
                  <a:pos x="T10" y="T11"/>
                </a:cxn>
              </a:cxnLst>
              <a:rect l="0" t="0" r="r" b="b"/>
              <a:pathLst>
                <a:path w="4970" h="566">
                  <a:moveTo>
                    <a:pt x="0" y="0"/>
                  </a:moveTo>
                  <a:lnTo>
                    <a:pt x="4970" y="0"/>
                  </a:lnTo>
                  <a:lnTo>
                    <a:pt x="4970" y="566"/>
                  </a:lnTo>
                  <a:lnTo>
                    <a:pt x="0" y="566"/>
                  </a:lnTo>
                  <a:lnTo>
                    <a:pt x="0" y="0"/>
                  </a:lnTo>
                  <a:lnTo>
                    <a:pt x="0" y="0"/>
                  </a:lnTo>
                  <a:close/>
                </a:path>
              </a:pathLst>
            </a:custGeom>
            <a:solidFill>
              <a:schemeClr val="bg1"/>
            </a:solidFill>
            <a:ln w="12700">
              <a:noFill/>
            </a:ln>
            <a:effectLst>
              <a:outerShdw blurRad="127000" algn="ctr" rotWithShape="0">
                <a:srgbClr val="3C5CE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C5CE8"/>
                </a:solidFill>
                <a:cs typeface="+mn-ea"/>
                <a:sym typeface="+mn-lt"/>
              </a:endParaRPr>
            </a:p>
          </p:txBody>
        </p:sp>
        <p:sp>
          <p:nvSpPr>
            <p:cNvPr id="36" name="iŝ1îḋê"/>
            <p:cNvSpPr/>
            <p:nvPr/>
          </p:nvSpPr>
          <p:spPr>
            <a:xfrm>
              <a:off x="3899216" y="2162781"/>
              <a:ext cx="1012274" cy="1012275"/>
            </a:xfrm>
            <a:prstGeom prst="ellipse">
              <a:avLst/>
            </a:prstGeom>
            <a:solidFill>
              <a:srgbClr val="3264D6"/>
            </a:solidFill>
            <a:ln w="12700">
              <a:noFill/>
            </a:ln>
            <a:effectLst>
              <a:outerShdw blurRad="127000" algn="ctr" rotWithShape="0">
                <a:srgbClr val="3C5CE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C5CE8"/>
                </a:solidFill>
                <a:cs typeface="+mn-ea"/>
                <a:sym typeface="+mn-lt"/>
              </a:endParaRPr>
            </a:p>
          </p:txBody>
        </p:sp>
        <p:grpSp>
          <p:nvGrpSpPr>
            <p:cNvPr id="37" name="Group 66"/>
            <p:cNvGrpSpPr/>
            <p:nvPr/>
          </p:nvGrpSpPr>
          <p:grpSpPr>
            <a:xfrm>
              <a:off x="4180077" y="2488047"/>
              <a:ext cx="450553" cy="354265"/>
              <a:chOff x="1981200" y="1838326"/>
              <a:chExt cx="393700" cy="309563"/>
            </a:xfrm>
            <a:solidFill>
              <a:schemeClr val="bg1"/>
            </a:solidFill>
          </p:grpSpPr>
          <p:sp>
            <p:nvSpPr>
              <p:cNvPr id="39" name="Freeform 5"/>
              <p:cNvSpPr>
                <a:spLocks noEditPoints="1"/>
              </p:cNvSpPr>
              <p:nvPr/>
            </p:nvSpPr>
            <p:spPr bwMode="auto">
              <a:xfrm>
                <a:off x="1981200" y="1838326"/>
                <a:ext cx="393700" cy="96838"/>
              </a:xfrm>
              <a:custGeom>
                <a:avLst/>
                <a:gdLst/>
                <a:ahLst/>
                <a:cxnLst>
                  <a:cxn ang="0">
                    <a:pos x="96" y="14"/>
                  </a:cxn>
                  <a:cxn ang="0">
                    <a:pos x="72" y="14"/>
                  </a:cxn>
                  <a:cxn ang="0">
                    <a:pos x="72" y="3"/>
                  </a:cxn>
                  <a:cxn ang="0">
                    <a:pos x="68" y="0"/>
                  </a:cxn>
                  <a:cxn ang="0">
                    <a:pos x="35" y="0"/>
                  </a:cxn>
                  <a:cxn ang="0">
                    <a:pos x="32" y="3"/>
                  </a:cxn>
                  <a:cxn ang="0">
                    <a:pos x="32" y="14"/>
                  </a:cxn>
                  <a:cxn ang="0">
                    <a:pos x="7" y="14"/>
                  </a:cxn>
                  <a:cxn ang="0">
                    <a:pos x="0" y="19"/>
                  </a:cxn>
                  <a:cxn ang="0">
                    <a:pos x="0" y="25"/>
                  </a:cxn>
                  <a:cxn ang="0">
                    <a:pos x="102" y="25"/>
                  </a:cxn>
                  <a:cxn ang="0">
                    <a:pos x="102" y="20"/>
                  </a:cxn>
                  <a:cxn ang="0">
                    <a:pos x="96" y="14"/>
                  </a:cxn>
                  <a:cxn ang="0">
                    <a:pos x="65" y="14"/>
                  </a:cxn>
                  <a:cxn ang="0">
                    <a:pos x="39" y="14"/>
                  </a:cxn>
                  <a:cxn ang="0">
                    <a:pos x="39" y="7"/>
                  </a:cxn>
                  <a:cxn ang="0">
                    <a:pos x="65" y="7"/>
                  </a:cxn>
                  <a:cxn ang="0">
                    <a:pos x="65" y="14"/>
                  </a:cxn>
                  <a:cxn ang="0">
                    <a:pos x="65" y="14"/>
                  </a:cxn>
                  <a:cxn ang="0">
                    <a:pos x="65" y="14"/>
                  </a:cxn>
                </a:cxnLst>
                <a:rect l="0" t="0" r="r" b="b"/>
                <a:pathLst>
                  <a:path w="102" h="25">
                    <a:moveTo>
                      <a:pt x="96" y="14"/>
                    </a:moveTo>
                    <a:cubicBezTo>
                      <a:pt x="72" y="14"/>
                      <a:pt x="72" y="14"/>
                      <a:pt x="72" y="14"/>
                    </a:cubicBezTo>
                    <a:cubicBezTo>
                      <a:pt x="72" y="3"/>
                      <a:pt x="72" y="3"/>
                      <a:pt x="72" y="3"/>
                    </a:cubicBezTo>
                    <a:cubicBezTo>
                      <a:pt x="72" y="2"/>
                      <a:pt x="70" y="0"/>
                      <a:pt x="68" y="0"/>
                    </a:cubicBezTo>
                    <a:cubicBezTo>
                      <a:pt x="35" y="0"/>
                      <a:pt x="35" y="0"/>
                      <a:pt x="35" y="0"/>
                    </a:cubicBezTo>
                    <a:cubicBezTo>
                      <a:pt x="34" y="0"/>
                      <a:pt x="32" y="2"/>
                      <a:pt x="32" y="3"/>
                    </a:cubicBezTo>
                    <a:cubicBezTo>
                      <a:pt x="32" y="14"/>
                      <a:pt x="32" y="14"/>
                      <a:pt x="32" y="14"/>
                    </a:cubicBezTo>
                    <a:cubicBezTo>
                      <a:pt x="7" y="14"/>
                      <a:pt x="7" y="14"/>
                      <a:pt x="7" y="14"/>
                    </a:cubicBezTo>
                    <a:cubicBezTo>
                      <a:pt x="3" y="14"/>
                      <a:pt x="0" y="16"/>
                      <a:pt x="0" y="19"/>
                    </a:cubicBezTo>
                    <a:cubicBezTo>
                      <a:pt x="0" y="25"/>
                      <a:pt x="0" y="25"/>
                      <a:pt x="0" y="25"/>
                    </a:cubicBezTo>
                    <a:cubicBezTo>
                      <a:pt x="102" y="25"/>
                      <a:pt x="102" y="25"/>
                      <a:pt x="102" y="25"/>
                    </a:cubicBezTo>
                    <a:cubicBezTo>
                      <a:pt x="102" y="20"/>
                      <a:pt x="102" y="20"/>
                      <a:pt x="102" y="20"/>
                    </a:cubicBezTo>
                    <a:cubicBezTo>
                      <a:pt x="102" y="17"/>
                      <a:pt x="100" y="14"/>
                      <a:pt x="96" y="14"/>
                    </a:cubicBezTo>
                    <a:close/>
                    <a:moveTo>
                      <a:pt x="65" y="14"/>
                    </a:moveTo>
                    <a:cubicBezTo>
                      <a:pt x="39" y="14"/>
                      <a:pt x="39" y="14"/>
                      <a:pt x="39" y="14"/>
                    </a:cubicBezTo>
                    <a:cubicBezTo>
                      <a:pt x="39" y="7"/>
                      <a:pt x="39" y="7"/>
                      <a:pt x="39" y="7"/>
                    </a:cubicBezTo>
                    <a:cubicBezTo>
                      <a:pt x="65" y="7"/>
                      <a:pt x="65" y="7"/>
                      <a:pt x="65" y="7"/>
                    </a:cubicBezTo>
                    <a:lnTo>
                      <a:pt x="65" y="14"/>
                    </a:lnTo>
                    <a:close/>
                    <a:moveTo>
                      <a:pt x="65" y="14"/>
                    </a:moveTo>
                    <a:cubicBezTo>
                      <a:pt x="65" y="14"/>
                      <a:pt x="65" y="14"/>
                      <a:pt x="65" y="14"/>
                    </a:cubicBezTo>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sp>
            <p:nvSpPr>
              <p:cNvPr id="40" name="Freeform 6"/>
              <p:cNvSpPr>
                <a:spLocks noEditPoints="1"/>
              </p:cNvSpPr>
              <p:nvPr/>
            </p:nvSpPr>
            <p:spPr bwMode="auto">
              <a:xfrm>
                <a:off x="1981200" y="1949451"/>
                <a:ext cx="393700" cy="198438"/>
              </a:xfrm>
              <a:custGeom>
                <a:avLst/>
                <a:gdLst/>
                <a:ahLst/>
                <a:cxnLst>
                  <a:cxn ang="0">
                    <a:pos x="0" y="46"/>
                  </a:cxn>
                  <a:cxn ang="0">
                    <a:pos x="5" y="51"/>
                  </a:cxn>
                  <a:cxn ang="0">
                    <a:pos x="97" y="51"/>
                  </a:cxn>
                  <a:cxn ang="0">
                    <a:pos x="102" y="46"/>
                  </a:cxn>
                  <a:cxn ang="0">
                    <a:pos x="102" y="0"/>
                  </a:cxn>
                  <a:cxn ang="0">
                    <a:pos x="0" y="0"/>
                  </a:cxn>
                  <a:cxn ang="0">
                    <a:pos x="0" y="46"/>
                  </a:cxn>
                  <a:cxn ang="0">
                    <a:pos x="51" y="7"/>
                  </a:cxn>
                  <a:cxn ang="0">
                    <a:pos x="69" y="25"/>
                  </a:cxn>
                  <a:cxn ang="0">
                    <a:pos x="51" y="43"/>
                  </a:cxn>
                  <a:cxn ang="0">
                    <a:pos x="33" y="25"/>
                  </a:cxn>
                  <a:cxn ang="0">
                    <a:pos x="51" y="7"/>
                  </a:cxn>
                  <a:cxn ang="0">
                    <a:pos x="51" y="7"/>
                  </a:cxn>
                  <a:cxn ang="0">
                    <a:pos x="51" y="7"/>
                  </a:cxn>
                </a:cxnLst>
                <a:rect l="0" t="0" r="r" b="b"/>
                <a:pathLst>
                  <a:path w="102" h="51">
                    <a:moveTo>
                      <a:pt x="0" y="46"/>
                    </a:moveTo>
                    <a:cubicBezTo>
                      <a:pt x="0" y="49"/>
                      <a:pt x="2" y="51"/>
                      <a:pt x="5" y="51"/>
                    </a:cubicBezTo>
                    <a:cubicBezTo>
                      <a:pt x="97" y="51"/>
                      <a:pt x="97" y="51"/>
                      <a:pt x="97" y="51"/>
                    </a:cubicBezTo>
                    <a:cubicBezTo>
                      <a:pt x="101" y="51"/>
                      <a:pt x="102" y="48"/>
                      <a:pt x="102" y="46"/>
                    </a:cubicBezTo>
                    <a:cubicBezTo>
                      <a:pt x="102" y="0"/>
                      <a:pt x="102" y="0"/>
                      <a:pt x="102" y="0"/>
                    </a:cubicBezTo>
                    <a:cubicBezTo>
                      <a:pt x="0" y="0"/>
                      <a:pt x="0" y="0"/>
                      <a:pt x="0" y="0"/>
                    </a:cubicBezTo>
                    <a:lnTo>
                      <a:pt x="0" y="46"/>
                    </a:lnTo>
                    <a:close/>
                    <a:moveTo>
                      <a:pt x="51" y="7"/>
                    </a:moveTo>
                    <a:cubicBezTo>
                      <a:pt x="61" y="7"/>
                      <a:pt x="69" y="15"/>
                      <a:pt x="69" y="25"/>
                    </a:cubicBezTo>
                    <a:cubicBezTo>
                      <a:pt x="69" y="35"/>
                      <a:pt x="61" y="43"/>
                      <a:pt x="51" y="43"/>
                    </a:cubicBezTo>
                    <a:cubicBezTo>
                      <a:pt x="41" y="43"/>
                      <a:pt x="33" y="35"/>
                      <a:pt x="33" y="25"/>
                    </a:cubicBezTo>
                    <a:cubicBezTo>
                      <a:pt x="33" y="15"/>
                      <a:pt x="41" y="7"/>
                      <a:pt x="51" y="7"/>
                    </a:cubicBezTo>
                    <a:close/>
                    <a:moveTo>
                      <a:pt x="51" y="7"/>
                    </a:moveTo>
                    <a:cubicBezTo>
                      <a:pt x="51" y="7"/>
                      <a:pt x="51" y="7"/>
                      <a:pt x="51" y="7"/>
                    </a:cubicBezTo>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sp>
            <p:nvSpPr>
              <p:cNvPr id="41" name="Freeform 7"/>
              <p:cNvSpPr>
                <a:spLocks noEditPoints="1"/>
              </p:cNvSpPr>
              <p:nvPr/>
            </p:nvSpPr>
            <p:spPr bwMode="auto">
              <a:xfrm>
                <a:off x="2132013" y="2000251"/>
                <a:ext cx="93663" cy="93663"/>
              </a:xfrm>
              <a:custGeom>
                <a:avLst/>
                <a:gdLst/>
                <a:ahLst/>
                <a:cxnLst>
                  <a:cxn ang="0">
                    <a:pos x="20" y="59"/>
                  </a:cxn>
                  <a:cxn ang="0">
                    <a:pos x="39" y="59"/>
                  </a:cxn>
                  <a:cxn ang="0">
                    <a:pos x="39" y="39"/>
                  </a:cxn>
                  <a:cxn ang="0">
                    <a:pos x="59" y="39"/>
                  </a:cxn>
                  <a:cxn ang="0">
                    <a:pos x="59" y="20"/>
                  </a:cxn>
                  <a:cxn ang="0">
                    <a:pos x="39" y="20"/>
                  </a:cxn>
                  <a:cxn ang="0">
                    <a:pos x="39" y="0"/>
                  </a:cxn>
                  <a:cxn ang="0">
                    <a:pos x="20" y="0"/>
                  </a:cxn>
                  <a:cxn ang="0">
                    <a:pos x="20" y="20"/>
                  </a:cxn>
                  <a:cxn ang="0">
                    <a:pos x="0" y="20"/>
                  </a:cxn>
                  <a:cxn ang="0">
                    <a:pos x="0" y="39"/>
                  </a:cxn>
                  <a:cxn ang="0">
                    <a:pos x="20" y="39"/>
                  </a:cxn>
                  <a:cxn ang="0">
                    <a:pos x="20" y="59"/>
                  </a:cxn>
                  <a:cxn ang="0">
                    <a:pos x="20" y="59"/>
                  </a:cxn>
                  <a:cxn ang="0">
                    <a:pos x="20" y="59"/>
                  </a:cxn>
                </a:cxnLst>
                <a:rect l="0" t="0" r="r" b="b"/>
                <a:pathLst>
                  <a:path w="59" h="59">
                    <a:moveTo>
                      <a:pt x="20" y="59"/>
                    </a:moveTo>
                    <a:lnTo>
                      <a:pt x="39" y="59"/>
                    </a:lnTo>
                    <a:lnTo>
                      <a:pt x="39" y="39"/>
                    </a:lnTo>
                    <a:lnTo>
                      <a:pt x="59" y="39"/>
                    </a:lnTo>
                    <a:lnTo>
                      <a:pt x="59" y="20"/>
                    </a:lnTo>
                    <a:lnTo>
                      <a:pt x="39" y="20"/>
                    </a:lnTo>
                    <a:lnTo>
                      <a:pt x="39" y="0"/>
                    </a:lnTo>
                    <a:lnTo>
                      <a:pt x="20" y="0"/>
                    </a:lnTo>
                    <a:lnTo>
                      <a:pt x="20" y="20"/>
                    </a:lnTo>
                    <a:lnTo>
                      <a:pt x="0" y="20"/>
                    </a:lnTo>
                    <a:lnTo>
                      <a:pt x="0" y="39"/>
                    </a:lnTo>
                    <a:lnTo>
                      <a:pt x="20" y="39"/>
                    </a:lnTo>
                    <a:lnTo>
                      <a:pt x="20" y="59"/>
                    </a:lnTo>
                    <a:close/>
                    <a:moveTo>
                      <a:pt x="20" y="59"/>
                    </a:moveTo>
                    <a:lnTo>
                      <a:pt x="20" y="59"/>
                    </a:lnTo>
                    <a:close/>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sp>
            <p:nvSpPr>
              <p:cNvPr id="42" name="Freeform 8"/>
              <p:cNvSpPr>
                <a:spLocks noEditPoints="1"/>
              </p:cNvSpPr>
              <p:nvPr/>
            </p:nvSpPr>
            <p:spPr bwMode="auto">
              <a:xfrm>
                <a:off x="2132013" y="2000251"/>
                <a:ext cx="93663" cy="93663"/>
              </a:xfrm>
              <a:custGeom>
                <a:avLst/>
                <a:gdLst/>
                <a:ahLst/>
                <a:cxnLst>
                  <a:cxn ang="0">
                    <a:pos x="20" y="59"/>
                  </a:cxn>
                  <a:cxn ang="0">
                    <a:pos x="39" y="59"/>
                  </a:cxn>
                  <a:cxn ang="0">
                    <a:pos x="39" y="39"/>
                  </a:cxn>
                  <a:cxn ang="0">
                    <a:pos x="59" y="39"/>
                  </a:cxn>
                  <a:cxn ang="0">
                    <a:pos x="59" y="20"/>
                  </a:cxn>
                  <a:cxn ang="0">
                    <a:pos x="39" y="20"/>
                  </a:cxn>
                  <a:cxn ang="0">
                    <a:pos x="39" y="0"/>
                  </a:cxn>
                  <a:cxn ang="0">
                    <a:pos x="20" y="0"/>
                  </a:cxn>
                  <a:cxn ang="0">
                    <a:pos x="20" y="20"/>
                  </a:cxn>
                  <a:cxn ang="0">
                    <a:pos x="0" y="20"/>
                  </a:cxn>
                  <a:cxn ang="0">
                    <a:pos x="0" y="39"/>
                  </a:cxn>
                  <a:cxn ang="0">
                    <a:pos x="20" y="39"/>
                  </a:cxn>
                  <a:cxn ang="0">
                    <a:pos x="20" y="59"/>
                  </a:cxn>
                  <a:cxn ang="0">
                    <a:pos x="20" y="59"/>
                  </a:cxn>
                  <a:cxn ang="0">
                    <a:pos x="20" y="59"/>
                  </a:cxn>
                </a:cxnLst>
                <a:rect l="0" t="0" r="r" b="b"/>
                <a:pathLst>
                  <a:path w="59" h="59">
                    <a:moveTo>
                      <a:pt x="20" y="59"/>
                    </a:moveTo>
                    <a:lnTo>
                      <a:pt x="39" y="59"/>
                    </a:lnTo>
                    <a:lnTo>
                      <a:pt x="39" y="39"/>
                    </a:lnTo>
                    <a:lnTo>
                      <a:pt x="59" y="39"/>
                    </a:lnTo>
                    <a:lnTo>
                      <a:pt x="59" y="20"/>
                    </a:lnTo>
                    <a:lnTo>
                      <a:pt x="39" y="20"/>
                    </a:lnTo>
                    <a:lnTo>
                      <a:pt x="39" y="0"/>
                    </a:lnTo>
                    <a:lnTo>
                      <a:pt x="20" y="0"/>
                    </a:lnTo>
                    <a:lnTo>
                      <a:pt x="20" y="20"/>
                    </a:lnTo>
                    <a:lnTo>
                      <a:pt x="0" y="20"/>
                    </a:lnTo>
                    <a:lnTo>
                      <a:pt x="0" y="39"/>
                    </a:lnTo>
                    <a:lnTo>
                      <a:pt x="20" y="39"/>
                    </a:lnTo>
                    <a:lnTo>
                      <a:pt x="20" y="59"/>
                    </a:lnTo>
                    <a:moveTo>
                      <a:pt x="20" y="59"/>
                    </a:moveTo>
                    <a:lnTo>
                      <a:pt x="20" y="59"/>
                    </a:lnTo>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grpSp>
        <p:sp>
          <p:nvSpPr>
            <p:cNvPr id="38" name="矩形 37"/>
            <p:cNvSpPr/>
            <p:nvPr/>
          </p:nvSpPr>
          <p:spPr>
            <a:xfrm flipH="1">
              <a:off x="1498432" y="2468863"/>
              <a:ext cx="2068889" cy="400110"/>
            </a:xfrm>
            <a:prstGeom prst="rect">
              <a:avLst/>
            </a:prstGeom>
          </p:spPr>
          <p:txBody>
            <a:bodyPr wrap="square">
              <a:spAutoFit/>
              <a:scene3d>
                <a:camera prst="orthographicFront"/>
                <a:lightRig rig="threePt" dir="t"/>
              </a:scene3d>
              <a:sp3d contourW="12700"/>
            </a:bodyPr>
            <a:lstStyle/>
            <a:p>
              <a:pPr algn="ctr"/>
              <a:r>
                <a:rPr kumimoji="1" lang="zh-CN" altLang="en-US" sz="2000" b="1" dirty="0">
                  <a:latin typeface="微软雅黑" panose="020B0503020204020204" charset="-122"/>
                  <a:ea typeface="微软雅黑" panose="020B0503020204020204" charset="-122"/>
                  <a:cs typeface="微软雅黑" panose="020B0503020204020204" charset="-122"/>
                </a:rPr>
                <a:t>专家诊断服务</a:t>
              </a:r>
            </a:p>
          </p:txBody>
        </p:sp>
      </p:grpSp>
      <p:sp>
        <p:nvSpPr>
          <p:cNvPr id="43" name="文本框 42"/>
          <p:cNvSpPr txBox="1"/>
          <p:nvPr/>
        </p:nvSpPr>
        <p:spPr>
          <a:xfrm>
            <a:off x="5243211" y="1266129"/>
            <a:ext cx="6415319" cy="793487"/>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kumimoji="1" lang="zh-CN" altLang="en-US" sz="1600" dirty="0">
                <a:solidFill>
                  <a:schemeClr val="accent1">
                    <a:lumMod val="50000"/>
                  </a:schemeClr>
                </a:solidFill>
                <a:latin typeface="微软雅黑" panose="020B0503020204020204" charset="-122"/>
                <a:ea typeface="微软雅黑" panose="020B0503020204020204" charset="-122"/>
                <a:cs typeface="微软雅黑" panose="020B0503020204020204" charset="-122"/>
              </a:rPr>
              <a:t>合同签订后，为客户组建专属服务群，快速响应客户诉求、高效解决客户问题。</a:t>
            </a:r>
          </a:p>
        </p:txBody>
      </p:sp>
      <p:sp>
        <p:nvSpPr>
          <p:cNvPr id="44" name="文本框 43"/>
          <p:cNvSpPr txBox="1"/>
          <p:nvPr/>
        </p:nvSpPr>
        <p:spPr>
          <a:xfrm>
            <a:off x="5263675" y="2352590"/>
            <a:ext cx="6374393" cy="793487"/>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1600" dirty="0">
                <a:solidFill>
                  <a:schemeClr val="accent1">
                    <a:lumMod val="50000"/>
                  </a:schemeClr>
                </a:solidFill>
                <a:latin typeface="微软雅黑" panose="020B0503020204020204" charset="-122"/>
                <a:ea typeface="微软雅黑" panose="020B0503020204020204" charset="-122"/>
                <a:cs typeface="微软雅黑" panose="020B0503020204020204" charset="-122"/>
              </a:rPr>
              <a:t>在设备安装调试过程中，由具有丰富应用经验的忽米工程师为客户技术人员进行专业培训。</a:t>
            </a:r>
          </a:p>
        </p:txBody>
      </p:sp>
      <p:sp>
        <p:nvSpPr>
          <p:cNvPr id="45" name="文本框 44"/>
          <p:cNvSpPr txBox="1"/>
          <p:nvPr/>
        </p:nvSpPr>
        <p:spPr>
          <a:xfrm>
            <a:off x="5263676" y="3439051"/>
            <a:ext cx="6374393" cy="793487"/>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1600" dirty="0">
                <a:solidFill>
                  <a:schemeClr val="accent1">
                    <a:lumMod val="50000"/>
                  </a:schemeClr>
                </a:solidFill>
                <a:latin typeface="微软雅黑" panose="020B0503020204020204" charset="-122"/>
                <a:ea typeface="微软雅黑" panose="020B0503020204020204" charset="-122"/>
                <a:cs typeface="微软雅黑" panose="020B0503020204020204" charset="-122"/>
              </a:rPr>
              <a:t>质保期内，</a:t>
            </a:r>
            <a:r>
              <a:rPr lang="zh-CN" altLang="en-US" sz="1600">
                <a:solidFill>
                  <a:schemeClr val="accent1">
                    <a:lumMod val="50000"/>
                  </a:schemeClr>
                </a:solidFill>
                <a:latin typeface="微软雅黑" panose="020B0503020204020204" charset="-122"/>
                <a:ea typeface="微软雅黑" panose="020B0503020204020204" charset="-122"/>
                <a:cs typeface="微软雅黑" panose="020B0503020204020204" charset="-122"/>
              </a:rPr>
              <a:t>忽米全程提供远程运维与技术支持服务，客户有操作资质人员负责协助。</a:t>
            </a:r>
          </a:p>
        </p:txBody>
      </p:sp>
      <p:grpSp>
        <p:nvGrpSpPr>
          <p:cNvPr id="46" name="组合 3"/>
          <p:cNvGrpSpPr/>
          <p:nvPr/>
        </p:nvGrpSpPr>
        <p:grpSpPr>
          <a:xfrm>
            <a:off x="690800" y="1156735"/>
            <a:ext cx="4251089" cy="1012275"/>
            <a:chOff x="660401" y="2162781"/>
            <a:chExt cx="4251089" cy="1012275"/>
          </a:xfrm>
        </p:grpSpPr>
        <p:sp>
          <p:nvSpPr>
            <p:cNvPr id="47" name="ïṥ1iḍé"/>
            <p:cNvSpPr/>
            <p:nvPr/>
          </p:nvSpPr>
          <p:spPr bwMode="auto">
            <a:xfrm flipH="1">
              <a:off x="660401" y="2214399"/>
              <a:ext cx="3744953" cy="909040"/>
            </a:xfrm>
            <a:custGeom>
              <a:avLst/>
              <a:gdLst>
                <a:gd name="T0" fmla="*/ 0 w 4970"/>
                <a:gd name="T1" fmla="*/ 0 h 566"/>
                <a:gd name="T2" fmla="*/ 4970 w 4970"/>
                <a:gd name="T3" fmla="*/ 0 h 566"/>
                <a:gd name="T4" fmla="*/ 4970 w 4970"/>
                <a:gd name="T5" fmla="*/ 566 h 566"/>
                <a:gd name="T6" fmla="*/ 0 w 4970"/>
                <a:gd name="T7" fmla="*/ 566 h 566"/>
                <a:gd name="T8" fmla="*/ 0 w 4970"/>
                <a:gd name="T9" fmla="*/ 0 h 566"/>
                <a:gd name="T10" fmla="*/ 0 w 4970"/>
                <a:gd name="T11" fmla="*/ 0 h 566"/>
              </a:gdLst>
              <a:ahLst/>
              <a:cxnLst>
                <a:cxn ang="0">
                  <a:pos x="T0" y="T1"/>
                </a:cxn>
                <a:cxn ang="0">
                  <a:pos x="T2" y="T3"/>
                </a:cxn>
                <a:cxn ang="0">
                  <a:pos x="T4" y="T5"/>
                </a:cxn>
                <a:cxn ang="0">
                  <a:pos x="T6" y="T7"/>
                </a:cxn>
                <a:cxn ang="0">
                  <a:pos x="T8" y="T9"/>
                </a:cxn>
                <a:cxn ang="0">
                  <a:pos x="T10" y="T11"/>
                </a:cxn>
              </a:cxnLst>
              <a:rect l="0" t="0" r="r" b="b"/>
              <a:pathLst>
                <a:path w="4970" h="566">
                  <a:moveTo>
                    <a:pt x="0" y="0"/>
                  </a:moveTo>
                  <a:lnTo>
                    <a:pt x="4970" y="0"/>
                  </a:lnTo>
                  <a:lnTo>
                    <a:pt x="4970" y="566"/>
                  </a:lnTo>
                  <a:lnTo>
                    <a:pt x="0" y="566"/>
                  </a:lnTo>
                  <a:lnTo>
                    <a:pt x="0" y="0"/>
                  </a:lnTo>
                  <a:lnTo>
                    <a:pt x="0" y="0"/>
                  </a:lnTo>
                  <a:close/>
                </a:path>
              </a:pathLst>
            </a:custGeom>
            <a:solidFill>
              <a:schemeClr val="bg1"/>
            </a:solidFill>
            <a:ln w="12700">
              <a:noFill/>
            </a:ln>
            <a:effectLst>
              <a:outerShdw blurRad="127000" algn="ctr" rotWithShape="0">
                <a:srgbClr val="3C5CE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C5CE8"/>
                </a:solidFill>
                <a:cs typeface="+mn-ea"/>
                <a:sym typeface="+mn-lt"/>
              </a:endParaRPr>
            </a:p>
          </p:txBody>
        </p:sp>
        <p:sp>
          <p:nvSpPr>
            <p:cNvPr id="48" name="iŝ1îḋê"/>
            <p:cNvSpPr/>
            <p:nvPr/>
          </p:nvSpPr>
          <p:spPr>
            <a:xfrm>
              <a:off x="3899216" y="2162781"/>
              <a:ext cx="1012274" cy="1012275"/>
            </a:xfrm>
            <a:prstGeom prst="ellipse">
              <a:avLst/>
            </a:prstGeom>
            <a:solidFill>
              <a:srgbClr val="3264D6"/>
            </a:solidFill>
            <a:ln w="12700">
              <a:noFill/>
            </a:ln>
            <a:effectLst>
              <a:outerShdw blurRad="127000" algn="ctr" rotWithShape="0">
                <a:srgbClr val="3C5CE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C5CE8"/>
                </a:solidFill>
                <a:cs typeface="+mn-ea"/>
                <a:sym typeface="+mn-lt"/>
              </a:endParaRPr>
            </a:p>
          </p:txBody>
        </p:sp>
        <p:grpSp>
          <p:nvGrpSpPr>
            <p:cNvPr id="49" name="Group 66"/>
            <p:cNvGrpSpPr/>
            <p:nvPr/>
          </p:nvGrpSpPr>
          <p:grpSpPr>
            <a:xfrm>
              <a:off x="4180077" y="2488047"/>
              <a:ext cx="450553" cy="354265"/>
              <a:chOff x="1981200" y="1838326"/>
              <a:chExt cx="393700" cy="309563"/>
            </a:xfrm>
            <a:solidFill>
              <a:schemeClr val="bg1"/>
            </a:solidFill>
          </p:grpSpPr>
          <p:sp>
            <p:nvSpPr>
              <p:cNvPr id="51" name="Freeform 5"/>
              <p:cNvSpPr>
                <a:spLocks noEditPoints="1"/>
              </p:cNvSpPr>
              <p:nvPr/>
            </p:nvSpPr>
            <p:spPr bwMode="auto">
              <a:xfrm>
                <a:off x="1981200" y="1838326"/>
                <a:ext cx="393700" cy="96838"/>
              </a:xfrm>
              <a:custGeom>
                <a:avLst/>
                <a:gdLst/>
                <a:ahLst/>
                <a:cxnLst>
                  <a:cxn ang="0">
                    <a:pos x="96" y="14"/>
                  </a:cxn>
                  <a:cxn ang="0">
                    <a:pos x="72" y="14"/>
                  </a:cxn>
                  <a:cxn ang="0">
                    <a:pos x="72" y="3"/>
                  </a:cxn>
                  <a:cxn ang="0">
                    <a:pos x="68" y="0"/>
                  </a:cxn>
                  <a:cxn ang="0">
                    <a:pos x="35" y="0"/>
                  </a:cxn>
                  <a:cxn ang="0">
                    <a:pos x="32" y="3"/>
                  </a:cxn>
                  <a:cxn ang="0">
                    <a:pos x="32" y="14"/>
                  </a:cxn>
                  <a:cxn ang="0">
                    <a:pos x="7" y="14"/>
                  </a:cxn>
                  <a:cxn ang="0">
                    <a:pos x="0" y="19"/>
                  </a:cxn>
                  <a:cxn ang="0">
                    <a:pos x="0" y="25"/>
                  </a:cxn>
                  <a:cxn ang="0">
                    <a:pos x="102" y="25"/>
                  </a:cxn>
                  <a:cxn ang="0">
                    <a:pos x="102" y="20"/>
                  </a:cxn>
                  <a:cxn ang="0">
                    <a:pos x="96" y="14"/>
                  </a:cxn>
                  <a:cxn ang="0">
                    <a:pos x="65" y="14"/>
                  </a:cxn>
                  <a:cxn ang="0">
                    <a:pos x="39" y="14"/>
                  </a:cxn>
                  <a:cxn ang="0">
                    <a:pos x="39" y="7"/>
                  </a:cxn>
                  <a:cxn ang="0">
                    <a:pos x="65" y="7"/>
                  </a:cxn>
                  <a:cxn ang="0">
                    <a:pos x="65" y="14"/>
                  </a:cxn>
                  <a:cxn ang="0">
                    <a:pos x="65" y="14"/>
                  </a:cxn>
                  <a:cxn ang="0">
                    <a:pos x="65" y="14"/>
                  </a:cxn>
                </a:cxnLst>
                <a:rect l="0" t="0" r="r" b="b"/>
                <a:pathLst>
                  <a:path w="102" h="25">
                    <a:moveTo>
                      <a:pt x="96" y="14"/>
                    </a:moveTo>
                    <a:cubicBezTo>
                      <a:pt x="72" y="14"/>
                      <a:pt x="72" y="14"/>
                      <a:pt x="72" y="14"/>
                    </a:cubicBezTo>
                    <a:cubicBezTo>
                      <a:pt x="72" y="3"/>
                      <a:pt x="72" y="3"/>
                      <a:pt x="72" y="3"/>
                    </a:cubicBezTo>
                    <a:cubicBezTo>
                      <a:pt x="72" y="2"/>
                      <a:pt x="70" y="0"/>
                      <a:pt x="68" y="0"/>
                    </a:cubicBezTo>
                    <a:cubicBezTo>
                      <a:pt x="35" y="0"/>
                      <a:pt x="35" y="0"/>
                      <a:pt x="35" y="0"/>
                    </a:cubicBezTo>
                    <a:cubicBezTo>
                      <a:pt x="34" y="0"/>
                      <a:pt x="32" y="2"/>
                      <a:pt x="32" y="3"/>
                    </a:cubicBezTo>
                    <a:cubicBezTo>
                      <a:pt x="32" y="14"/>
                      <a:pt x="32" y="14"/>
                      <a:pt x="32" y="14"/>
                    </a:cubicBezTo>
                    <a:cubicBezTo>
                      <a:pt x="7" y="14"/>
                      <a:pt x="7" y="14"/>
                      <a:pt x="7" y="14"/>
                    </a:cubicBezTo>
                    <a:cubicBezTo>
                      <a:pt x="3" y="14"/>
                      <a:pt x="0" y="16"/>
                      <a:pt x="0" y="19"/>
                    </a:cubicBezTo>
                    <a:cubicBezTo>
                      <a:pt x="0" y="25"/>
                      <a:pt x="0" y="25"/>
                      <a:pt x="0" y="25"/>
                    </a:cubicBezTo>
                    <a:cubicBezTo>
                      <a:pt x="102" y="25"/>
                      <a:pt x="102" y="25"/>
                      <a:pt x="102" y="25"/>
                    </a:cubicBezTo>
                    <a:cubicBezTo>
                      <a:pt x="102" y="20"/>
                      <a:pt x="102" y="20"/>
                      <a:pt x="102" y="20"/>
                    </a:cubicBezTo>
                    <a:cubicBezTo>
                      <a:pt x="102" y="17"/>
                      <a:pt x="100" y="14"/>
                      <a:pt x="96" y="14"/>
                    </a:cubicBezTo>
                    <a:close/>
                    <a:moveTo>
                      <a:pt x="65" y="14"/>
                    </a:moveTo>
                    <a:cubicBezTo>
                      <a:pt x="39" y="14"/>
                      <a:pt x="39" y="14"/>
                      <a:pt x="39" y="14"/>
                    </a:cubicBezTo>
                    <a:cubicBezTo>
                      <a:pt x="39" y="7"/>
                      <a:pt x="39" y="7"/>
                      <a:pt x="39" y="7"/>
                    </a:cubicBezTo>
                    <a:cubicBezTo>
                      <a:pt x="65" y="7"/>
                      <a:pt x="65" y="7"/>
                      <a:pt x="65" y="7"/>
                    </a:cubicBezTo>
                    <a:lnTo>
                      <a:pt x="65" y="14"/>
                    </a:lnTo>
                    <a:close/>
                    <a:moveTo>
                      <a:pt x="65" y="14"/>
                    </a:moveTo>
                    <a:cubicBezTo>
                      <a:pt x="65" y="14"/>
                      <a:pt x="65" y="14"/>
                      <a:pt x="65" y="14"/>
                    </a:cubicBezTo>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sp>
            <p:nvSpPr>
              <p:cNvPr id="52" name="Freeform 6"/>
              <p:cNvSpPr>
                <a:spLocks noEditPoints="1"/>
              </p:cNvSpPr>
              <p:nvPr/>
            </p:nvSpPr>
            <p:spPr bwMode="auto">
              <a:xfrm>
                <a:off x="1981200" y="1949451"/>
                <a:ext cx="393700" cy="198438"/>
              </a:xfrm>
              <a:custGeom>
                <a:avLst/>
                <a:gdLst/>
                <a:ahLst/>
                <a:cxnLst>
                  <a:cxn ang="0">
                    <a:pos x="0" y="46"/>
                  </a:cxn>
                  <a:cxn ang="0">
                    <a:pos x="5" y="51"/>
                  </a:cxn>
                  <a:cxn ang="0">
                    <a:pos x="97" y="51"/>
                  </a:cxn>
                  <a:cxn ang="0">
                    <a:pos x="102" y="46"/>
                  </a:cxn>
                  <a:cxn ang="0">
                    <a:pos x="102" y="0"/>
                  </a:cxn>
                  <a:cxn ang="0">
                    <a:pos x="0" y="0"/>
                  </a:cxn>
                  <a:cxn ang="0">
                    <a:pos x="0" y="46"/>
                  </a:cxn>
                  <a:cxn ang="0">
                    <a:pos x="51" y="7"/>
                  </a:cxn>
                  <a:cxn ang="0">
                    <a:pos x="69" y="25"/>
                  </a:cxn>
                  <a:cxn ang="0">
                    <a:pos x="51" y="43"/>
                  </a:cxn>
                  <a:cxn ang="0">
                    <a:pos x="33" y="25"/>
                  </a:cxn>
                  <a:cxn ang="0">
                    <a:pos x="51" y="7"/>
                  </a:cxn>
                  <a:cxn ang="0">
                    <a:pos x="51" y="7"/>
                  </a:cxn>
                  <a:cxn ang="0">
                    <a:pos x="51" y="7"/>
                  </a:cxn>
                </a:cxnLst>
                <a:rect l="0" t="0" r="r" b="b"/>
                <a:pathLst>
                  <a:path w="102" h="51">
                    <a:moveTo>
                      <a:pt x="0" y="46"/>
                    </a:moveTo>
                    <a:cubicBezTo>
                      <a:pt x="0" y="49"/>
                      <a:pt x="2" y="51"/>
                      <a:pt x="5" y="51"/>
                    </a:cubicBezTo>
                    <a:cubicBezTo>
                      <a:pt x="97" y="51"/>
                      <a:pt x="97" y="51"/>
                      <a:pt x="97" y="51"/>
                    </a:cubicBezTo>
                    <a:cubicBezTo>
                      <a:pt x="101" y="51"/>
                      <a:pt x="102" y="48"/>
                      <a:pt x="102" y="46"/>
                    </a:cubicBezTo>
                    <a:cubicBezTo>
                      <a:pt x="102" y="0"/>
                      <a:pt x="102" y="0"/>
                      <a:pt x="102" y="0"/>
                    </a:cubicBezTo>
                    <a:cubicBezTo>
                      <a:pt x="0" y="0"/>
                      <a:pt x="0" y="0"/>
                      <a:pt x="0" y="0"/>
                    </a:cubicBezTo>
                    <a:lnTo>
                      <a:pt x="0" y="46"/>
                    </a:lnTo>
                    <a:close/>
                    <a:moveTo>
                      <a:pt x="51" y="7"/>
                    </a:moveTo>
                    <a:cubicBezTo>
                      <a:pt x="61" y="7"/>
                      <a:pt x="69" y="15"/>
                      <a:pt x="69" y="25"/>
                    </a:cubicBezTo>
                    <a:cubicBezTo>
                      <a:pt x="69" y="35"/>
                      <a:pt x="61" y="43"/>
                      <a:pt x="51" y="43"/>
                    </a:cubicBezTo>
                    <a:cubicBezTo>
                      <a:pt x="41" y="43"/>
                      <a:pt x="33" y="35"/>
                      <a:pt x="33" y="25"/>
                    </a:cubicBezTo>
                    <a:cubicBezTo>
                      <a:pt x="33" y="15"/>
                      <a:pt x="41" y="7"/>
                      <a:pt x="51" y="7"/>
                    </a:cubicBezTo>
                    <a:close/>
                    <a:moveTo>
                      <a:pt x="51" y="7"/>
                    </a:moveTo>
                    <a:cubicBezTo>
                      <a:pt x="51" y="7"/>
                      <a:pt x="51" y="7"/>
                      <a:pt x="51" y="7"/>
                    </a:cubicBezTo>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sp>
            <p:nvSpPr>
              <p:cNvPr id="53" name="Freeform 7"/>
              <p:cNvSpPr>
                <a:spLocks noEditPoints="1"/>
              </p:cNvSpPr>
              <p:nvPr/>
            </p:nvSpPr>
            <p:spPr bwMode="auto">
              <a:xfrm>
                <a:off x="2132013" y="2000251"/>
                <a:ext cx="93663" cy="93663"/>
              </a:xfrm>
              <a:custGeom>
                <a:avLst/>
                <a:gdLst/>
                <a:ahLst/>
                <a:cxnLst>
                  <a:cxn ang="0">
                    <a:pos x="20" y="59"/>
                  </a:cxn>
                  <a:cxn ang="0">
                    <a:pos x="39" y="59"/>
                  </a:cxn>
                  <a:cxn ang="0">
                    <a:pos x="39" y="39"/>
                  </a:cxn>
                  <a:cxn ang="0">
                    <a:pos x="59" y="39"/>
                  </a:cxn>
                  <a:cxn ang="0">
                    <a:pos x="59" y="20"/>
                  </a:cxn>
                  <a:cxn ang="0">
                    <a:pos x="39" y="20"/>
                  </a:cxn>
                  <a:cxn ang="0">
                    <a:pos x="39" y="0"/>
                  </a:cxn>
                  <a:cxn ang="0">
                    <a:pos x="20" y="0"/>
                  </a:cxn>
                  <a:cxn ang="0">
                    <a:pos x="20" y="20"/>
                  </a:cxn>
                  <a:cxn ang="0">
                    <a:pos x="0" y="20"/>
                  </a:cxn>
                  <a:cxn ang="0">
                    <a:pos x="0" y="39"/>
                  </a:cxn>
                  <a:cxn ang="0">
                    <a:pos x="20" y="39"/>
                  </a:cxn>
                  <a:cxn ang="0">
                    <a:pos x="20" y="59"/>
                  </a:cxn>
                  <a:cxn ang="0">
                    <a:pos x="20" y="59"/>
                  </a:cxn>
                  <a:cxn ang="0">
                    <a:pos x="20" y="59"/>
                  </a:cxn>
                </a:cxnLst>
                <a:rect l="0" t="0" r="r" b="b"/>
                <a:pathLst>
                  <a:path w="59" h="59">
                    <a:moveTo>
                      <a:pt x="20" y="59"/>
                    </a:moveTo>
                    <a:lnTo>
                      <a:pt x="39" y="59"/>
                    </a:lnTo>
                    <a:lnTo>
                      <a:pt x="39" y="39"/>
                    </a:lnTo>
                    <a:lnTo>
                      <a:pt x="59" y="39"/>
                    </a:lnTo>
                    <a:lnTo>
                      <a:pt x="59" y="20"/>
                    </a:lnTo>
                    <a:lnTo>
                      <a:pt x="39" y="20"/>
                    </a:lnTo>
                    <a:lnTo>
                      <a:pt x="39" y="0"/>
                    </a:lnTo>
                    <a:lnTo>
                      <a:pt x="20" y="0"/>
                    </a:lnTo>
                    <a:lnTo>
                      <a:pt x="20" y="20"/>
                    </a:lnTo>
                    <a:lnTo>
                      <a:pt x="0" y="20"/>
                    </a:lnTo>
                    <a:lnTo>
                      <a:pt x="0" y="39"/>
                    </a:lnTo>
                    <a:lnTo>
                      <a:pt x="20" y="39"/>
                    </a:lnTo>
                    <a:lnTo>
                      <a:pt x="20" y="59"/>
                    </a:lnTo>
                    <a:close/>
                    <a:moveTo>
                      <a:pt x="20" y="59"/>
                    </a:moveTo>
                    <a:lnTo>
                      <a:pt x="20" y="59"/>
                    </a:lnTo>
                    <a:close/>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sp>
            <p:nvSpPr>
              <p:cNvPr id="54" name="Freeform 8"/>
              <p:cNvSpPr>
                <a:spLocks noEditPoints="1"/>
              </p:cNvSpPr>
              <p:nvPr/>
            </p:nvSpPr>
            <p:spPr bwMode="auto">
              <a:xfrm>
                <a:off x="2132013" y="2000251"/>
                <a:ext cx="93663" cy="93663"/>
              </a:xfrm>
              <a:custGeom>
                <a:avLst/>
                <a:gdLst/>
                <a:ahLst/>
                <a:cxnLst>
                  <a:cxn ang="0">
                    <a:pos x="20" y="59"/>
                  </a:cxn>
                  <a:cxn ang="0">
                    <a:pos x="39" y="59"/>
                  </a:cxn>
                  <a:cxn ang="0">
                    <a:pos x="39" y="39"/>
                  </a:cxn>
                  <a:cxn ang="0">
                    <a:pos x="59" y="39"/>
                  </a:cxn>
                  <a:cxn ang="0">
                    <a:pos x="59" y="20"/>
                  </a:cxn>
                  <a:cxn ang="0">
                    <a:pos x="39" y="20"/>
                  </a:cxn>
                  <a:cxn ang="0">
                    <a:pos x="39" y="0"/>
                  </a:cxn>
                  <a:cxn ang="0">
                    <a:pos x="20" y="0"/>
                  </a:cxn>
                  <a:cxn ang="0">
                    <a:pos x="20" y="20"/>
                  </a:cxn>
                  <a:cxn ang="0">
                    <a:pos x="0" y="20"/>
                  </a:cxn>
                  <a:cxn ang="0">
                    <a:pos x="0" y="39"/>
                  </a:cxn>
                  <a:cxn ang="0">
                    <a:pos x="20" y="39"/>
                  </a:cxn>
                  <a:cxn ang="0">
                    <a:pos x="20" y="59"/>
                  </a:cxn>
                  <a:cxn ang="0">
                    <a:pos x="20" y="59"/>
                  </a:cxn>
                  <a:cxn ang="0">
                    <a:pos x="20" y="59"/>
                  </a:cxn>
                </a:cxnLst>
                <a:rect l="0" t="0" r="r" b="b"/>
                <a:pathLst>
                  <a:path w="59" h="59">
                    <a:moveTo>
                      <a:pt x="20" y="59"/>
                    </a:moveTo>
                    <a:lnTo>
                      <a:pt x="39" y="59"/>
                    </a:lnTo>
                    <a:lnTo>
                      <a:pt x="39" y="39"/>
                    </a:lnTo>
                    <a:lnTo>
                      <a:pt x="59" y="39"/>
                    </a:lnTo>
                    <a:lnTo>
                      <a:pt x="59" y="20"/>
                    </a:lnTo>
                    <a:lnTo>
                      <a:pt x="39" y="20"/>
                    </a:lnTo>
                    <a:lnTo>
                      <a:pt x="39" y="0"/>
                    </a:lnTo>
                    <a:lnTo>
                      <a:pt x="20" y="0"/>
                    </a:lnTo>
                    <a:lnTo>
                      <a:pt x="20" y="20"/>
                    </a:lnTo>
                    <a:lnTo>
                      <a:pt x="0" y="20"/>
                    </a:lnTo>
                    <a:lnTo>
                      <a:pt x="0" y="39"/>
                    </a:lnTo>
                    <a:lnTo>
                      <a:pt x="20" y="39"/>
                    </a:lnTo>
                    <a:lnTo>
                      <a:pt x="20" y="59"/>
                    </a:lnTo>
                    <a:moveTo>
                      <a:pt x="20" y="59"/>
                    </a:moveTo>
                    <a:lnTo>
                      <a:pt x="20" y="59"/>
                    </a:lnTo>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cs typeface="+mn-ea"/>
                  <a:sym typeface="+mn-lt"/>
                </a:endParaRPr>
              </a:p>
            </p:txBody>
          </p:sp>
        </p:grpSp>
        <p:sp>
          <p:nvSpPr>
            <p:cNvPr id="50" name="矩形 49"/>
            <p:cNvSpPr/>
            <p:nvPr/>
          </p:nvSpPr>
          <p:spPr>
            <a:xfrm flipH="1">
              <a:off x="1508540" y="2448498"/>
              <a:ext cx="2068889" cy="430374"/>
            </a:xfrm>
            <a:prstGeom prst="rect">
              <a:avLst/>
            </a:prstGeom>
          </p:spPr>
          <p:txBody>
            <a:bodyPr wrap="square">
              <a:spAutoFit/>
              <a:scene3d>
                <a:camera prst="orthographicFront"/>
                <a:lightRig rig="threePt" dir="t"/>
              </a:scene3d>
              <a:sp3d contourW="12700"/>
            </a:bodyPr>
            <a:lstStyle/>
            <a:p>
              <a:pPr>
                <a:lnSpc>
                  <a:spcPct val="120000"/>
                </a:lnSpc>
              </a:pPr>
              <a:r>
                <a:rPr kumimoji="1" lang="zh-CN" altLang="en-US" sz="2000" b="1" dirty="0">
                  <a:latin typeface="微软雅黑" panose="020B0503020204020204" charset="-122"/>
                  <a:ea typeface="微软雅黑" panose="020B0503020204020204" charset="-122"/>
                  <a:cs typeface="微软雅黑" panose="020B0503020204020204" charset="-122"/>
                  <a:sym typeface="+mn-lt"/>
                </a:rPr>
                <a:t>专属客户服务群</a:t>
              </a:r>
            </a:p>
          </p:txBody>
        </p:sp>
      </p:grpSp>
      <p:sp>
        <p:nvSpPr>
          <p:cNvPr id="55" name="矩形 54"/>
          <p:cNvSpPr/>
          <p:nvPr/>
        </p:nvSpPr>
        <p:spPr>
          <a:xfrm>
            <a:off x="5283084" y="4525512"/>
            <a:ext cx="6354984" cy="793487"/>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sz="1600">
                <a:solidFill>
                  <a:schemeClr val="accent1">
                    <a:lumMod val="50000"/>
                  </a:schemeClr>
                </a:solidFill>
                <a:latin typeface="微软雅黑" panose="020B0503020204020204" charset="-122"/>
                <a:ea typeface="微软雅黑" panose="020B0503020204020204" charset="-122"/>
                <a:cs typeface="微软雅黑" panose="020B0503020204020204" charset="-122"/>
              </a:rPr>
              <a:t>诊断服务期内，忽米将提供专家诊断服务，包括：设备健康体检报告、故障诊断报告、检修验证服务等。</a:t>
            </a:r>
            <a:endParaRPr lang="zh-CN" altLang="en-US" sz="1600" dirty="0">
              <a:solidFill>
                <a:schemeClr val="accent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56" name="文本框 55"/>
          <p:cNvSpPr txBox="1"/>
          <p:nvPr/>
        </p:nvSpPr>
        <p:spPr>
          <a:xfrm>
            <a:off x="5265146" y="5611972"/>
            <a:ext cx="6372922" cy="787523"/>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kumimoji="1" lang="zh-CN" altLang="en-US" sz="1600" dirty="0">
                <a:solidFill>
                  <a:schemeClr val="accent1">
                    <a:lumMod val="50000"/>
                  </a:schemeClr>
                </a:solidFill>
                <a:latin typeface="微软雅黑" panose="020B0503020204020204" charset="-122"/>
                <a:ea typeface="微软雅黑" panose="020B0503020204020204" charset="-122"/>
                <a:cs typeface="微软雅黑" panose="020B0503020204020204" charset="-122"/>
              </a:rPr>
              <a:t>质保期内，忽米提供产品硬件各部件免费保修服务（</a:t>
            </a:r>
            <a:r>
              <a:rPr kumimoji="1" lang="zh-CN" altLang="en-US" sz="1600">
                <a:solidFill>
                  <a:schemeClr val="accent1">
                    <a:lumMod val="50000"/>
                  </a:schemeClr>
                </a:solidFill>
                <a:latin typeface="微软雅黑" panose="020B0503020204020204" charset="-122"/>
                <a:ea typeface="微软雅黑" panose="020B0503020204020204" charset="-122"/>
                <a:cs typeface="微软雅黑" panose="020B0503020204020204" charset="-122"/>
              </a:rPr>
              <a:t>非人为损坏），对满足</a:t>
            </a:r>
            <a:r>
              <a:rPr kumimoji="1" lang="zh-CN" altLang="en-US" sz="1600" dirty="0">
                <a:solidFill>
                  <a:schemeClr val="accent1">
                    <a:lumMod val="50000"/>
                  </a:schemeClr>
                </a:solidFill>
                <a:latin typeface="微软雅黑" panose="020B0503020204020204" charset="-122"/>
                <a:ea typeface="微软雅黑" panose="020B0503020204020204" charset="-122"/>
                <a:cs typeface="微软雅黑" panose="020B0503020204020204" charset="-122"/>
              </a:rPr>
              <a:t>换货条件的硬件</a:t>
            </a:r>
            <a:r>
              <a:rPr kumimoji="1" lang="en-US" altLang="zh-CN" sz="1600" dirty="0">
                <a:solidFill>
                  <a:schemeClr val="accent1">
                    <a:lumMod val="50000"/>
                  </a:schemeClr>
                </a:solidFill>
                <a:latin typeface="微软雅黑" panose="020B0503020204020204" charset="-122"/>
                <a:ea typeface="微软雅黑" panose="020B0503020204020204" charset="-122"/>
                <a:cs typeface="微软雅黑" panose="020B0503020204020204" charset="-122"/>
              </a:rPr>
              <a:t>/</a:t>
            </a:r>
            <a:r>
              <a:rPr kumimoji="1" lang="zh-CN" altLang="en-US" sz="1600" dirty="0">
                <a:solidFill>
                  <a:schemeClr val="accent1">
                    <a:lumMod val="50000"/>
                  </a:schemeClr>
                </a:solidFill>
                <a:latin typeface="微软雅黑" panose="020B0503020204020204" charset="-122"/>
                <a:ea typeface="微软雅黑" panose="020B0503020204020204" charset="-122"/>
                <a:cs typeface="微软雅黑" panose="020B0503020204020204" charset="-122"/>
              </a:rPr>
              <a:t>配件提供换货服务。</a:t>
            </a:r>
          </a:p>
        </p:txBody>
      </p:sp>
      <p:pic>
        <p:nvPicPr>
          <p:cNvPr id="2" name="图片 1">
            <a:extLst>
              <a:ext uri="{FF2B5EF4-FFF2-40B4-BE49-F238E27FC236}">
                <a16:creationId xmlns:a16="http://schemas.microsoft.com/office/drawing/2014/main" id="{2970A55F-E338-8109-381A-35FD4ACF12FD}"/>
              </a:ext>
            </a:extLst>
          </p:cNvPr>
          <p:cNvPicPr>
            <a:picLocks noChangeAspect="1"/>
          </p:cNvPicPr>
          <p:nvPr/>
        </p:nvPicPr>
        <p:blipFill>
          <a:blip r:embed="rId3"/>
          <a:stretch>
            <a:fillRect/>
          </a:stretch>
        </p:blipFill>
        <p:spPr>
          <a:xfrm>
            <a:off x="10945930" y="636"/>
            <a:ext cx="1180756" cy="9300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style.rotation</p:attrName>
                                        </p:attrNameLst>
                                      </p:cBhvr>
                                      <p:tavLst>
                                        <p:tav tm="0">
                                          <p:val>
                                            <p:fltVal val="90"/>
                                          </p:val>
                                        </p:tav>
                                        <p:tav tm="100000">
                                          <p:val>
                                            <p:fltVal val="0"/>
                                          </p:val>
                                        </p:tav>
                                      </p:tavLst>
                                    </p:anim>
                                    <p:animEffect transition="in" filter="fade">
                                      <p:cBhvr>
                                        <p:cTn id="17" dur="1000"/>
                                        <p:tgtEl>
                                          <p:spTgt spid="16"/>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1000" fill="hold"/>
                                        <p:tgtEl>
                                          <p:spTgt spid="25"/>
                                        </p:tgtEl>
                                        <p:attrNameLst>
                                          <p:attrName>ppt_w</p:attrName>
                                        </p:attrNameLst>
                                      </p:cBhvr>
                                      <p:tavLst>
                                        <p:tav tm="0">
                                          <p:val>
                                            <p:fltVal val="0"/>
                                          </p:val>
                                        </p:tav>
                                        <p:tav tm="100000">
                                          <p:val>
                                            <p:strVal val="#ppt_w"/>
                                          </p:val>
                                        </p:tav>
                                      </p:tavLst>
                                    </p:anim>
                                    <p:anim calcmode="lin" valueType="num">
                                      <p:cBhvr>
                                        <p:cTn id="22" dur="1000" fill="hold"/>
                                        <p:tgtEl>
                                          <p:spTgt spid="25"/>
                                        </p:tgtEl>
                                        <p:attrNameLst>
                                          <p:attrName>ppt_h</p:attrName>
                                        </p:attrNameLst>
                                      </p:cBhvr>
                                      <p:tavLst>
                                        <p:tav tm="0">
                                          <p:val>
                                            <p:fltVal val="0"/>
                                          </p:val>
                                        </p:tav>
                                        <p:tav tm="100000">
                                          <p:val>
                                            <p:strVal val="#ppt_h"/>
                                          </p:val>
                                        </p:tav>
                                      </p:tavLst>
                                    </p:anim>
                                    <p:anim calcmode="lin" valueType="num">
                                      <p:cBhvr>
                                        <p:cTn id="23" dur="1000" fill="hold"/>
                                        <p:tgtEl>
                                          <p:spTgt spid="25"/>
                                        </p:tgtEl>
                                        <p:attrNameLst>
                                          <p:attrName>style.rotation</p:attrName>
                                        </p:attrNameLst>
                                      </p:cBhvr>
                                      <p:tavLst>
                                        <p:tav tm="0">
                                          <p:val>
                                            <p:fltVal val="90"/>
                                          </p:val>
                                        </p:tav>
                                        <p:tav tm="100000">
                                          <p:val>
                                            <p:fltVal val="0"/>
                                          </p:val>
                                        </p:tav>
                                      </p:tavLst>
                                    </p:anim>
                                    <p:animEffect transition="in" filter="fade">
                                      <p:cBhvr>
                                        <p:cTn id="24" dur="1000"/>
                                        <p:tgtEl>
                                          <p:spTgt spid="25"/>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1000" fill="hold"/>
                                        <p:tgtEl>
                                          <p:spTgt spid="34"/>
                                        </p:tgtEl>
                                        <p:attrNameLst>
                                          <p:attrName>ppt_w</p:attrName>
                                        </p:attrNameLst>
                                      </p:cBhvr>
                                      <p:tavLst>
                                        <p:tav tm="0">
                                          <p:val>
                                            <p:fltVal val="0"/>
                                          </p:val>
                                        </p:tav>
                                        <p:tav tm="100000">
                                          <p:val>
                                            <p:strVal val="#ppt_w"/>
                                          </p:val>
                                        </p:tav>
                                      </p:tavLst>
                                    </p:anim>
                                    <p:anim calcmode="lin" valueType="num">
                                      <p:cBhvr>
                                        <p:cTn id="29" dur="1000" fill="hold"/>
                                        <p:tgtEl>
                                          <p:spTgt spid="34"/>
                                        </p:tgtEl>
                                        <p:attrNameLst>
                                          <p:attrName>ppt_h</p:attrName>
                                        </p:attrNameLst>
                                      </p:cBhvr>
                                      <p:tavLst>
                                        <p:tav tm="0">
                                          <p:val>
                                            <p:fltVal val="0"/>
                                          </p:val>
                                        </p:tav>
                                        <p:tav tm="100000">
                                          <p:val>
                                            <p:strVal val="#ppt_h"/>
                                          </p:val>
                                        </p:tav>
                                      </p:tavLst>
                                    </p:anim>
                                    <p:anim calcmode="lin" valueType="num">
                                      <p:cBhvr>
                                        <p:cTn id="30" dur="1000" fill="hold"/>
                                        <p:tgtEl>
                                          <p:spTgt spid="34"/>
                                        </p:tgtEl>
                                        <p:attrNameLst>
                                          <p:attrName>style.rotation</p:attrName>
                                        </p:attrNameLst>
                                      </p:cBhvr>
                                      <p:tavLst>
                                        <p:tav tm="0">
                                          <p:val>
                                            <p:fltVal val="90"/>
                                          </p:val>
                                        </p:tav>
                                        <p:tav tm="100000">
                                          <p:val>
                                            <p:fltVal val="0"/>
                                          </p:val>
                                        </p:tav>
                                      </p:tavLst>
                                    </p:anim>
                                    <p:animEffect transition="in" filter="fade">
                                      <p:cBhvr>
                                        <p:cTn id="31" dur="1000"/>
                                        <p:tgtEl>
                                          <p:spTgt spid="34"/>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p:cTn id="35" dur="1000" fill="hold"/>
                                        <p:tgtEl>
                                          <p:spTgt spid="46"/>
                                        </p:tgtEl>
                                        <p:attrNameLst>
                                          <p:attrName>ppt_w</p:attrName>
                                        </p:attrNameLst>
                                      </p:cBhvr>
                                      <p:tavLst>
                                        <p:tav tm="0">
                                          <p:val>
                                            <p:fltVal val="0"/>
                                          </p:val>
                                        </p:tav>
                                        <p:tav tm="100000">
                                          <p:val>
                                            <p:strVal val="#ppt_w"/>
                                          </p:val>
                                        </p:tav>
                                      </p:tavLst>
                                    </p:anim>
                                    <p:anim calcmode="lin" valueType="num">
                                      <p:cBhvr>
                                        <p:cTn id="36" dur="1000" fill="hold"/>
                                        <p:tgtEl>
                                          <p:spTgt spid="46"/>
                                        </p:tgtEl>
                                        <p:attrNameLst>
                                          <p:attrName>ppt_h</p:attrName>
                                        </p:attrNameLst>
                                      </p:cBhvr>
                                      <p:tavLst>
                                        <p:tav tm="0">
                                          <p:val>
                                            <p:fltVal val="0"/>
                                          </p:val>
                                        </p:tav>
                                        <p:tav tm="100000">
                                          <p:val>
                                            <p:strVal val="#ppt_h"/>
                                          </p:val>
                                        </p:tav>
                                      </p:tavLst>
                                    </p:anim>
                                    <p:anim calcmode="lin" valueType="num">
                                      <p:cBhvr>
                                        <p:cTn id="37" dur="1000" fill="hold"/>
                                        <p:tgtEl>
                                          <p:spTgt spid="46"/>
                                        </p:tgtEl>
                                        <p:attrNameLst>
                                          <p:attrName>style.rotation</p:attrName>
                                        </p:attrNameLst>
                                      </p:cBhvr>
                                      <p:tavLst>
                                        <p:tav tm="0">
                                          <p:val>
                                            <p:fltVal val="90"/>
                                          </p:val>
                                        </p:tav>
                                        <p:tav tm="100000">
                                          <p:val>
                                            <p:fltVal val="0"/>
                                          </p:val>
                                        </p:tav>
                                      </p:tavLst>
                                    </p:anim>
                                    <p:animEffect transition="in" filter="fade">
                                      <p:cBhvr>
                                        <p:cTn id="38"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18680" y="5265420"/>
            <a:ext cx="4973320" cy="829945"/>
          </a:xfrm>
          <a:prstGeom prst="rect">
            <a:avLst/>
          </a:prstGeom>
          <a:solidFill>
            <a:srgbClr val="3264D6"/>
          </a:solidFill>
          <a:ln>
            <a:noFill/>
          </a:ln>
          <a:effectLst>
            <a:outerShdw blurRad="203200" dist="1651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latin typeface="微软雅黑" panose="020B0503020204020204" charset="-122"/>
              <a:ea typeface="微软雅黑" panose="020B0503020204020204" charset="-122"/>
            </a:endParaRPr>
          </a:p>
        </p:txBody>
      </p:sp>
      <p:sp>
        <p:nvSpPr>
          <p:cNvPr id="5" name="文本框 4"/>
          <p:cNvSpPr txBox="1"/>
          <p:nvPr/>
        </p:nvSpPr>
        <p:spPr>
          <a:xfrm>
            <a:off x="958850" y="1758950"/>
            <a:ext cx="1198880" cy="706755"/>
          </a:xfrm>
          <a:prstGeom prst="rect">
            <a:avLst/>
          </a:prstGeom>
          <a:noFill/>
        </p:spPr>
        <p:txBody>
          <a:bodyPr wrap="none" rtlCol="0">
            <a:spAutoFit/>
          </a:bodyPr>
          <a:lstStyle/>
          <a:p>
            <a:r>
              <a:rPr lang="zh-CN" altLang="en-US" sz="4000">
                <a:latin typeface="微软雅黑" panose="020B0503020204020204" charset="-122"/>
                <a:ea typeface="微软雅黑" panose="020B0503020204020204" charset="-122"/>
              </a:rPr>
              <a:t>目录</a:t>
            </a:r>
          </a:p>
        </p:txBody>
      </p:sp>
      <p:sp>
        <p:nvSpPr>
          <p:cNvPr id="6" name="文本框 5"/>
          <p:cNvSpPr txBox="1"/>
          <p:nvPr/>
        </p:nvSpPr>
        <p:spPr>
          <a:xfrm>
            <a:off x="958850" y="2523490"/>
            <a:ext cx="2710815" cy="768350"/>
          </a:xfrm>
          <a:prstGeom prst="rect">
            <a:avLst/>
          </a:prstGeom>
          <a:noFill/>
        </p:spPr>
        <p:txBody>
          <a:bodyPr wrap="none" rtlCol="0">
            <a:spAutoFit/>
          </a:bodyPr>
          <a:lstStyle/>
          <a:p>
            <a:pPr algn="l"/>
            <a:r>
              <a:rPr lang="en-US" altLang="zh-CN" sz="4400" b="1">
                <a:latin typeface="微软雅黑" panose="020B0503020204020204" charset="-122"/>
                <a:ea typeface="微软雅黑" panose="020B0503020204020204" charset="-122"/>
              </a:rPr>
              <a:t>Contents</a:t>
            </a:r>
          </a:p>
        </p:txBody>
      </p:sp>
      <p:sp>
        <p:nvSpPr>
          <p:cNvPr id="9" name="文本框 8"/>
          <p:cNvSpPr txBox="1"/>
          <p:nvPr>
            <p:custDataLst>
              <p:tags r:id="rId1"/>
            </p:custDataLst>
          </p:nvPr>
        </p:nvSpPr>
        <p:spPr>
          <a:xfrm>
            <a:off x="8141970" y="2675890"/>
            <a:ext cx="3728085" cy="460375"/>
          </a:xfrm>
          <a:prstGeom prst="rect">
            <a:avLst/>
          </a:prstGeom>
          <a:noFill/>
        </p:spPr>
        <p:txBody>
          <a:bodyPr wrap="square" rtlCol="0">
            <a:spAutoFit/>
          </a:bodyPr>
          <a:lstStyle/>
          <a:p>
            <a:pPr algn="l" fontAlgn="auto">
              <a:lnSpc>
                <a:spcPct val="100000"/>
              </a:lnSpc>
            </a:pPr>
            <a:r>
              <a:rPr lang="zh-CN" altLang="en-US" sz="2400" b="1" dirty="0">
                <a:solidFill>
                  <a:schemeClr val="tx1"/>
                </a:solidFill>
                <a:latin typeface="微软雅黑" panose="020B0503020204020204" charset="-122"/>
                <a:ea typeface="微软雅黑" panose="020B0503020204020204" charset="-122"/>
                <a:sym typeface="+mn-ea"/>
              </a:rPr>
              <a:t>行业背景</a:t>
            </a:r>
          </a:p>
        </p:txBody>
      </p:sp>
      <p:sp>
        <p:nvSpPr>
          <p:cNvPr id="10" name="文本框 9"/>
          <p:cNvSpPr txBox="1"/>
          <p:nvPr>
            <p:custDataLst>
              <p:tags r:id="rId2"/>
            </p:custDataLst>
          </p:nvPr>
        </p:nvSpPr>
        <p:spPr>
          <a:xfrm>
            <a:off x="7520940" y="2652395"/>
            <a:ext cx="621030" cy="521970"/>
          </a:xfrm>
          <a:prstGeom prst="rect">
            <a:avLst/>
          </a:prstGeom>
          <a:noFill/>
        </p:spPr>
        <p:txBody>
          <a:bodyPr wrap="square" rtlCol="0">
            <a:spAutoFit/>
          </a:bodyPr>
          <a:lstStyle/>
          <a:p>
            <a:r>
              <a:rPr lang="en-US" altLang="zh-CN" sz="2800" b="1">
                <a:solidFill>
                  <a:schemeClr val="tx1">
                    <a:alpha val="40000"/>
                  </a:schemeClr>
                </a:solidFill>
                <a:latin typeface="微软雅黑" panose="020B0503020204020204" charset="-122"/>
                <a:ea typeface="微软雅黑" panose="020B0503020204020204" charset="-122"/>
              </a:rPr>
              <a:t>01</a:t>
            </a:r>
          </a:p>
        </p:txBody>
      </p:sp>
      <p:sp>
        <p:nvSpPr>
          <p:cNvPr id="11" name="文本框 10"/>
          <p:cNvSpPr txBox="1"/>
          <p:nvPr>
            <p:custDataLst>
              <p:tags r:id="rId3"/>
            </p:custDataLst>
          </p:nvPr>
        </p:nvSpPr>
        <p:spPr>
          <a:xfrm>
            <a:off x="8141970" y="3629660"/>
            <a:ext cx="3900170" cy="460375"/>
          </a:xfrm>
          <a:prstGeom prst="rect">
            <a:avLst/>
          </a:prstGeom>
          <a:noFill/>
        </p:spPr>
        <p:txBody>
          <a:bodyPr wrap="square" rtlCol="0">
            <a:spAutoFit/>
          </a:bodyPr>
          <a:lstStyle/>
          <a:p>
            <a:pPr algn="l" fontAlgn="auto">
              <a:lnSpc>
                <a:spcPct val="100000"/>
              </a:lnSpc>
            </a:pPr>
            <a:r>
              <a:rPr lang="zh-CN" altLang="en-US" sz="2400" b="1" dirty="0">
                <a:solidFill>
                  <a:schemeClr val="tx1"/>
                </a:solidFill>
                <a:latin typeface="微软雅黑" panose="020B0503020204020204" charset="-122"/>
                <a:ea typeface="微软雅黑" panose="020B0503020204020204" charset="-122"/>
                <a:sym typeface="+mn-ea"/>
              </a:rPr>
              <a:t>产品方案</a:t>
            </a:r>
          </a:p>
        </p:txBody>
      </p:sp>
      <p:sp>
        <p:nvSpPr>
          <p:cNvPr id="12" name="文本框 11"/>
          <p:cNvSpPr txBox="1"/>
          <p:nvPr>
            <p:custDataLst>
              <p:tags r:id="rId4"/>
            </p:custDataLst>
          </p:nvPr>
        </p:nvSpPr>
        <p:spPr>
          <a:xfrm>
            <a:off x="7520940" y="3606165"/>
            <a:ext cx="621030" cy="521970"/>
          </a:xfrm>
          <a:prstGeom prst="rect">
            <a:avLst/>
          </a:prstGeom>
          <a:noFill/>
        </p:spPr>
        <p:txBody>
          <a:bodyPr wrap="square" rtlCol="0">
            <a:spAutoFit/>
          </a:bodyPr>
          <a:lstStyle/>
          <a:p>
            <a:r>
              <a:rPr lang="en-US" altLang="zh-CN" sz="2800" b="1">
                <a:solidFill>
                  <a:schemeClr val="tx1">
                    <a:alpha val="40000"/>
                  </a:schemeClr>
                </a:solidFill>
                <a:latin typeface="微软雅黑" panose="020B0503020204020204" charset="-122"/>
                <a:ea typeface="微软雅黑" panose="020B0503020204020204" charset="-122"/>
              </a:rPr>
              <a:t>02</a:t>
            </a:r>
          </a:p>
        </p:txBody>
      </p:sp>
      <p:pic>
        <p:nvPicPr>
          <p:cNvPr id="13" name="图片 12" descr="logo1"/>
          <p:cNvPicPr>
            <a:picLocks noChangeAspect="1"/>
          </p:cNvPicPr>
          <p:nvPr>
            <p:custDataLst>
              <p:tags r:id="rId5"/>
            </p:custDataLst>
          </p:nvPr>
        </p:nvPicPr>
        <p:blipFill>
          <a:blip r:embed="rId11">
            <a:alphaModFix amt="20000"/>
          </a:blip>
          <a:srcRect r="46983"/>
          <a:stretch>
            <a:fillRect/>
          </a:stretch>
        </p:blipFill>
        <p:spPr>
          <a:xfrm>
            <a:off x="0" y="3968750"/>
            <a:ext cx="6610985" cy="2889250"/>
          </a:xfrm>
          <a:prstGeom prst="rect">
            <a:avLst/>
          </a:prstGeom>
        </p:spPr>
      </p:pic>
      <p:sp>
        <p:nvSpPr>
          <p:cNvPr id="14" name="文本框 13"/>
          <p:cNvSpPr txBox="1"/>
          <p:nvPr>
            <p:custDataLst>
              <p:tags r:id="rId6"/>
            </p:custDataLst>
          </p:nvPr>
        </p:nvSpPr>
        <p:spPr>
          <a:xfrm>
            <a:off x="8141970" y="4583430"/>
            <a:ext cx="3900170" cy="460375"/>
          </a:xfrm>
          <a:prstGeom prst="rect">
            <a:avLst/>
          </a:prstGeom>
          <a:noFill/>
        </p:spPr>
        <p:txBody>
          <a:bodyPr wrap="square" rtlCol="0">
            <a:spAutoFit/>
          </a:bodyPr>
          <a:lstStyle/>
          <a:p>
            <a:pPr algn="l" fontAlgn="auto">
              <a:lnSpc>
                <a:spcPct val="100000"/>
              </a:lnSpc>
            </a:pPr>
            <a:r>
              <a:rPr lang="zh-CN" altLang="en-US" sz="2400" b="1" dirty="0">
                <a:solidFill>
                  <a:schemeClr val="tx1"/>
                </a:solidFill>
                <a:latin typeface="微软雅黑" panose="020B0503020204020204" charset="-122"/>
                <a:ea typeface="微软雅黑" panose="020B0503020204020204" charset="-122"/>
                <a:sym typeface="+mn-ea"/>
              </a:rPr>
              <a:t>核心优势</a:t>
            </a:r>
          </a:p>
        </p:txBody>
      </p:sp>
      <p:sp>
        <p:nvSpPr>
          <p:cNvPr id="15" name="文本框 14"/>
          <p:cNvSpPr txBox="1"/>
          <p:nvPr>
            <p:custDataLst>
              <p:tags r:id="rId7"/>
            </p:custDataLst>
          </p:nvPr>
        </p:nvSpPr>
        <p:spPr>
          <a:xfrm>
            <a:off x="7520940" y="4559935"/>
            <a:ext cx="621030" cy="521970"/>
          </a:xfrm>
          <a:prstGeom prst="rect">
            <a:avLst/>
          </a:prstGeom>
          <a:noFill/>
        </p:spPr>
        <p:txBody>
          <a:bodyPr wrap="square" rtlCol="0">
            <a:spAutoFit/>
          </a:bodyPr>
          <a:lstStyle/>
          <a:p>
            <a:r>
              <a:rPr lang="en-US" altLang="zh-CN" sz="2800" b="1">
                <a:solidFill>
                  <a:schemeClr val="tx1">
                    <a:alpha val="40000"/>
                  </a:schemeClr>
                </a:solidFill>
                <a:latin typeface="微软雅黑" panose="020B0503020204020204" charset="-122"/>
                <a:ea typeface="微软雅黑" panose="020B0503020204020204" charset="-122"/>
              </a:rPr>
              <a:t>03</a:t>
            </a:r>
          </a:p>
        </p:txBody>
      </p:sp>
      <p:sp>
        <p:nvSpPr>
          <p:cNvPr id="16" name="文本框 15"/>
          <p:cNvSpPr txBox="1"/>
          <p:nvPr>
            <p:custDataLst>
              <p:tags r:id="rId8"/>
            </p:custDataLst>
          </p:nvPr>
        </p:nvSpPr>
        <p:spPr>
          <a:xfrm>
            <a:off x="8141970" y="5450205"/>
            <a:ext cx="3900170" cy="460375"/>
          </a:xfrm>
          <a:prstGeom prst="rect">
            <a:avLst/>
          </a:prstGeom>
          <a:noFill/>
        </p:spPr>
        <p:txBody>
          <a:bodyPr wrap="square" rtlCol="0">
            <a:spAutoFit/>
          </a:bodyPr>
          <a:lstStyle/>
          <a:p>
            <a:pPr algn="l" fontAlgn="auto">
              <a:lnSpc>
                <a:spcPct val="100000"/>
              </a:lnSpc>
            </a:pPr>
            <a:r>
              <a:rPr lang="zh-CN" altLang="en-US" sz="2400" b="1" dirty="0">
                <a:solidFill>
                  <a:schemeClr val="tx1"/>
                </a:solidFill>
                <a:latin typeface="微软雅黑" panose="020B0503020204020204" charset="-122"/>
                <a:ea typeface="微软雅黑" panose="020B0503020204020204" charset="-122"/>
                <a:sym typeface="+mn-ea"/>
              </a:rPr>
              <a:t>应用案例</a:t>
            </a:r>
          </a:p>
        </p:txBody>
      </p:sp>
      <p:sp>
        <p:nvSpPr>
          <p:cNvPr id="17" name="文本框 16"/>
          <p:cNvSpPr txBox="1"/>
          <p:nvPr>
            <p:custDataLst>
              <p:tags r:id="rId9"/>
            </p:custDataLst>
          </p:nvPr>
        </p:nvSpPr>
        <p:spPr>
          <a:xfrm>
            <a:off x="7520940" y="5446395"/>
            <a:ext cx="621030" cy="521970"/>
          </a:xfrm>
          <a:prstGeom prst="rect">
            <a:avLst/>
          </a:prstGeom>
          <a:noFill/>
        </p:spPr>
        <p:txBody>
          <a:bodyPr wrap="square" rtlCol="0">
            <a:spAutoFit/>
          </a:bodyPr>
          <a:lstStyle/>
          <a:p>
            <a:r>
              <a:rPr lang="en-US" altLang="zh-CN" sz="2800" b="1">
                <a:solidFill>
                  <a:schemeClr val="tx1">
                    <a:alpha val="40000"/>
                  </a:schemeClr>
                </a:solidFill>
                <a:latin typeface="微软雅黑" panose="020B0503020204020204" charset="-122"/>
                <a:ea typeface="微软雅黑" panose="020B0503020204020204" charset="-122"/>
              </a:rPr>
              <a:t>04</a:t>
            </a:r>
          </a:p>
        </p:txBody>
      </p:sp>
      <p:pic>
        <p:nvPicPr>
          <p:cNvPr id="2" name="图片 1">
            <a:extLst>
              <a:ext uri="{FF2B5EF4-FFF2-40B4-BE49-F238E27FC236}">
                <a16:creationId xmlns:a16="http://schemas.microsoft.com/office/drawing/2014/main" id="{CF3152D0-52F3-3820-FC93-CE4B21BBD7D0}"/>
              </a:ext>
            </a:extLst>
          </p:cNvPr>
          <p:cNvPicPr>
            <a:picLocks noChangeAspect="1"/>
          </p:cNvPicPr>
          <p:nvPr/>
        </p:nvPicPr>
        <p:blipFill>
          <a:blip r:embed="rId12"/>
          <a:stretch>
            <a:fillRect/>
          </a:stretch>
        </p:blipFill>
        <p:spPr>
          <a:xfrm>
            <a:off x="10945930" y="636"/>
            <a:ext cx="1180756" cy="93009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8"/>
          <a:stretch>
            <a:fillRect/>
          </a:stretch>
        </p:blipFill>
        <p:spPr>
          <a:xfrm>
            <a:off x="0" y="418905"/>
            <a:ext cx="962400" cy="466618"/>
          </a:xfrm>
          <a:prstGeom prst="rect">
            <a:avLst/>
          </a:prstGeom>
        </p:spPr>
      </p:pic>
      <p:sp>
        <p:nvSpPr>
          <p:cNvPr id="6" name="文本框 5"/>
          <p:cNvSpPr txBox="1"/>
          <p:nvPr/>
        </p:nvSpPr>
        <p:spPr>
          <a:xfrm>
            <a:off x="962398" y="390604"/>
            <a:ext cx="8407380"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应用案例（</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1/5</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sym typeface="+mn-ea"/>
              </a:rPr>
              <a:t>某稀土冶炼企业搅拌机组故障问题</a:t>
            </a:r>
          </a:p>
        </p:txBody>
      </p:sp>
      <p:sp>
        <p:nvSpPr>
          <p:cNvPr id="7" name="文本框 6"/>
          <p:cNvSpPr txBox="1"/>
          <p:nvPr/>
        </p:nvSpPr>
        <p:spPr>
          <a:xfrm>
            <a:off x="493835" y="4018190"/>
            <a:ext cx="3031490" cy="2253615"/>
          </a:xfrm>
          <a:prstGeom prst="rect">
            <a:avLst/>
          </a:prstGeom>
          <a:noFill/>
          <a:ln w="9525">
            <a:noFill/>
          </a:ln>
        </p:spPr>
        <p:txBody>
          <a:bodyPr wrap="square">
            <a:spAutoFit/>
          </a:bodyPr>
          <a:lstStyle/>
          <a:p>
            <a:pPr marL="285750" indent="-285750" fontAlgn="auto">
              <a:lnSpc>
                <a:spcPct val="150000"/>
              </a:lnSpc>
              <a:buFont typeface="Wingdings" panose="05000000000000000000" charset="0"/>
              <a:buChar char="n"/>
              <a:defRPr/>
            </a:pPr>
            <a:r>
              <a:rPr lang="zh-CN" altLang="en-US" sz="1400" b="1" noProof="1">
                <a:solidFill>
                  <a:srgbClr val="3264D6"/>
                </a:solidFill>
                <a:latin typeface="微软雅黑" panose="020B0503020204020204" charset="-122"/>
                <a:ea typeface="微软雅黑" panose="020B0503020204020204" charset="-122"/>
                <a:cs typeface="微软雅黑" panose="020B0503020204020204" charset="-122"/>
              </a:rPr>
              <a:t>时间：</a:t>
            </a:r>
            <a:r>
              <a:rPr lang="en-US" altLang="zh-CN" sz="1400" b="1" noProof="1">
                <a:solidFill>
                  <a:srgbClr val="3264D6"/>
                </a:solidFill>
                <a:latin typeface="微软雅黑" panose="020B0503020204020204" charset="-122"/>
                <a:ea typeface="微软雅黑" panose="020B0503020204020204" charset="-122"/>
                <a:cs typeface="微软雅黑" panose="020B0503020204020204" charset="-122"/>
              </a:rPr>
              <a:t>5</a:t>
            </a:r>
            <a:r>
              <a:rPr lang="zh-CN" altLang="en-US" sz="1400" b="1" noProof="1">
                <a:solidFill>
                  <a:srgbClr val="3264D6"/>
                </a:solidFill>
                <a:latin typeface="微软雅黑" panose="020B0503020204020204" charset="-122"/>
                <a:ea typeface="微软雅黑" panose="020B0503020204020204" charset="-122"/>
                <a:cs typeface="微软雅黑" panose="020B0503020204020204" charset="-122"/>
              </a:rPr>
              <a:t>月</a:t>
            </a:r>
            <a:r>
              <a:rPr lang="en-US" altLang="zh-CN" sz="1400" b="1" noProof="1">
                <a:solidFill>
                  <a:srgbClr val="3264D6"/>
                </a:solidFill>
                <a:latin typeface="微软雅黑" panose="020B0503020204020204" charset="-122"/>
                <a:ea typeface="微软雅黑" panose="020B0503020204020204" charset="-122"/>
                <a:cs typeface="微软雅黑" panose="020B0503020204020204" charset="-122"/>
              </a:rPr>
              <a:t>7</a:t>
            </a:r>
            <a:r>
              <a:rPr lang="zh-CN" altLang="en-US" sz="1400" b="1" noProof="1">
                <a:solidFill>
                  <a:srgbClr val="3264D6"/>
                </a:solidFill>
                <a:latin typeface="微软雅黑" panose="020B0503020204020204" charset="-122"/>
                <a:ea typeface="微软雅黑" panose="020B0503020204020204" charset="-122"/>
                <a:cs typeface="微软雅黑" panose="020B0503020204020204" charset="-122"/>
              </a:rPr>
              <a:t>日</a:t>
            </a:r>
          </a:p>
          <a:p>
            <a:pPr marL="285750" indent="-285750" fontAlgn="auto">
              <a:lnSpc>
                <a:spcPct val="130000"/>
              </a:lnSpc>
              <a:buFont typeface="Wingdings" panose="05000000000000000000" charset="0"/>
              <a:buChar char="n"/>
              <a:defRPr/>
            </a:pPr>
            <a:r>
              <a:rPr lang="zh-CN" altLang="en-US" sz="1400" b="1" noProof="1">
                <a:solidFill>
                  <a:srgbClr val="3264D6"/>
                </a:solidFill>
                <a:latin typeface="微软雅黑" panose="020B0503020204020204" charset="-122"/>
                <a:ea typeface="微软雅黑" panose="020B0503020204020204" charset="-122"/>
                <a:cs typeface="微软雅黑" panose="020B0503020204020204" charset="-122"/>
              </a:rPr>
              <a:t>分析：</a:t>
            </a:r>
            <a:r>
              <a:rPr lang="zh-CN" altLang="en-US" sz="1200" noProof="1">
                <a:latin typeface="微软雅黑" panose="020B0503020204020204" charset="-122"/>
                <a:ea typeface="微软雅黑" panose="020B0503020204020204" charset="-122"/>
                <a:cs typeface="微软雅黑" panose="020B0503020204020204" charset="-122"/>
              </a:rPr>
              <a:t>振动速度值在突然上升后趋势趋于稳定，分析发现速度频谱中主要为工频信号，幅值较高，时域波形近似正弦波，在波峰波谷处存在轻微的碰磨迹象且其轴心轨迹图呈现椭圆形</a:t>
            </a:r>
          </a:p>
          <a:p>
            <a:pPr marL="285750" indent="-285750" fontAlgn="auto">
              <a:lnSpc>
                <a:spcPct val="150000"/>
              </a:lnSpc>
              <a:buFont typeface="Wingdings" panose="05000000000000000000" charset="0"/>
              <a:buChar char="n"/>
              <a:defRPr/>
            </a:pPr>
            <a:r>
              <a:rPr lang="zh-CN" altLang="en-US" sz="1400" b="1" noProof="1">
                <a:solidFill>
                  <a:srgbClr val="3264D6"/>
                </a:solidFill>
                <a:latin typeface="微软雅黑" panose="020B0503020204020204" charset="-122"/>
                <a:ea typeface="微软雅黑" panose="020B0503020204020204" charset="-122"/>
                <a:cs typeface="微软雅黑" panose="020B0503020204020204" charset="-122"/>
              </a:rPr>
              <a:t>结论：</a:t>
            </a:r>
            <a:r>
              <a:rPr lang="zh-CN" altLang="en-US" sz="1200">
                <a:latin typeface="微软雅黑" panose="020B0503020204020204" charset="-122"/>
                <a:ea typeface="微软雅黑" panose="020B0503020204020204" charset="-122"/>
                <a:cs typeface="微软雅黑" panose="020B0503020204020204" charset="-122"/>
                <a:sym typeface="+mn-ea"/>
              </a:rPr>
              <a:t>判断机组的故障源为搅拌杆存在不平衡故障，存在脱落风险</a:t>
            </a:r>
            <a:endParaRPr lang="zh-CN" altLang="en-US" sz="1200" noProof="1">
              <a:latin typeface="微软雅黑" panose="020B0503020204020204" charset="-122"/>
              <a:ea typeface="微软雅黑" panose="020B0503020204020204" charset="-122"/>
              <a:cs typeface="微软雅黑" panose="020B0503020204020204" charset="-122"/>
              <a:sym typeface="+mn-ea"/>
            </a:endParaRPr>
          </a:p>
        </p:txBody>
      </p:sp>
      <p:sp>
        <p:nvSpPr>
          <p:cNvPr id="8" name="矩形 7"/>
          <p:cNvSpPr/>
          <p:nvPr/>
        </p:nvSpPr>
        <p:spPr>
          <a:xfrm>
            <a:off x="539555" y="3491248"/>
            <a:ext cx="2870200" cy="492251"/>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charset="-122"/>
                <a:ea typeface="微软雅黑" panose="020B0503020204020204" charset="-122"/>
              </a:rPr>
              <a:t>智能诊断预警</a:t>
            </a:r>
          </a:p>
        </p:txBody>
      </p:sp>
      <p:sp>
        <p:nvSpPr>
          <p:cNvPr id="9" name="矩形 8"/>
          <p:cNvSpPr/>
          <p:nvPr/>
        </p:nvSpPr>
        <p:spPr>
          <a:xfrm>
            <a:off x="3500560" y="3491249"/>
            <a:ext cx="2870200" cy="492251"/>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charset="-122"/>
                <a:ea typeface="微软雅黑" panose="020B0503020204020204" charset="-122"/>
              </a:rPr>
              <a:t>现场拆机验证</a:t>
            </a:r>
          </a:p>
        </p:txBody>
      </p:sp>
      <p:sp>
        <p:nvSpPr>
          <p:cNvPr id="10" name="文本框 9"/>
          <p:cNvSpPr txBox="1"/>
          <p:nvPr>
            <p:custDataLst>
              <p:tags r:id="rId1"/>
            </p:custDataLst>
          </p:nvPr>
        </p:nvSpPr>
        <p:spPr>
          <a:xfrm>
            <a:off x="560855" y="1083241"/>
            <a:ext cx="11055412" cy="788650"/>
          </a:xfrm>
          <a:prstGeom prst="rect">
            <a:avLst/>
          </a:prstGeom>
          <a:solidFill>
            <a:srgbClr val="F2F2F2"/>
          </a:solidFill>
        </p:spPr>
        <p:txBody>
          <a:bodyPr wrap="square" rtlCol="0">
            <a:noAutofit/>
          </a:bodyPr>
          <a:lstStyle/>
          <a:p>
            <a:pPr>
              <a:lnSpc>
                <a:spcPct val="150000"/>
              </a:lnSpc>
            </a:pPr>
            <a:r>
              <a:rPr lang="zh-CN" altLang="en-US" sz="1600" b="1" dirty="0">
                <a:solidFill>
                  <a:srgbClr val="0B4A8D"/>
                </a:solidFill>
                <a:latin typeface="微软雅黑" panose="020B0503020204020204" charset="-122"/>
                <a:ea typeface="微软雅黑" panose="020B0503020204020204" charset="-122"/>
                <a:cs typeface="微软雅黑" panose="020B0503020204020204" charset="-122"/>
                <a:sym typeface="+mn-ea"/>
              </a:rPr>
              <a:t>客户痛点</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：稀土湿法冶炼的搅拌杆在生产搅拌过程当中，常发生搅拌杆损坏断裂掉入搅拌池的事故。一旦断裂需人工完成打捞，更换配件，重启设备等工作，严重影响生产效率并造成极大经济损失。</a:t>
            </a:r>
          </a:p>
        </p:txBody>
      </p:sp>
      <p:pic>
        <p:nvPicPr>
          <p:cNvPr id="11" name="图片 10"/>
          <p:cNvPicPr>
            <a:picLocks noChangeAspect="1"/>
          </p:cNvPicPr>
          <p:nvPr>
            <p:custDataLst>
              <p:tags r:id="rId2"/>
            </p:custDataLst>
          </p:nvPr>
        </p:nvPicPr>
        <p:blipFill>
          <a:blip r:embed="rId9"/>
          <a:srcRect t="8379" b="6363"/>
          <a:stretch>
            <a:fillRect/>
          </a:stretch>
        </p:blipFill>
        <p:spPr>
          <a:xfrm>
            <a:off x="6835168" y="4721135"/>
            <a:ext cx="2209165" cy="1256030"/>
          </a:xfrm>
          <a:prstGeom prst="rect">
            <a:avLst/>
          </a:prstGeom>
        </p:spPr>
      </p:pic>
      <p:sp>
        <p:nvSpPr>
          <p:cNvPr id="12" name="文本框 11"/>
          <p:cNvSpPr txBox="1"/>
          <p:nvPr>
            <p:custDataLst>
              <p:tags r:id="rId3"/>
            </p:custDataLst>
          </p:nvPr>
        </p:nvSpPr>
        <p:spPr>
          <a:xfrm>
            <a:off x="3500560" y="4018190"/>
            <a:ext cx="2961005" cy="1337945"/>
          </a:xfrm>
          <a:prstGeom prst="rect">
            <a:avLst/>
          </a:prstGeom>
          <a:noFill/>
          <a:ln w="9525">
            <a:noFill/>
          </a:ln>
        </p:spPr>
        <p:txBody>
          <a:bodyPr wrap="square">
            <a:spAutoFit/>
          </a:bodyPr>
          <a:lstStyle/>
          <a:p>
            <a:pPr marL="285750" indent="-285750" fontAlgn="auto">
              <a:lnSpc>
                <a:spcPct val="150000"/>
              </a:lnSpc>
              <a:buFont typeface="Wingdings" panose="05000000000000000000" charset="0"/>
              <a:buChar char="n"/>
              <a:defRPr/>
            </a:pPr>
            <a:r>
              <a:rPr lang="zh-CN" altLang="en-US" sz="1400" b="1" noProof="1">
                <a:solidFill>
                  <a:srgbClr val="3264D6"/>
                </a:solidFill>
                <a:latin typeface="微软雅黑" panose="020B0503020204020204" charset="-122"/>
                <a:ea typeface="微软雅黑" panose="020B0503020204020204" charset="-122"/>
                <a:cs typeface="微软雅黑" panose="020B0503020204020204" charset="-122"/>
              </a:rPr>
              <a:t>时间：</a:t>
            </a:r>
            <a:r>
              <a:rPr lang="en-US" altLang="zh-CN" sz="1400" b="1" noProof="1">
                <a:solidFill>
                  <a:srgbClr val="3264D6"/>
                </a:solidFill>
                <a:latin typeface="微软雅黑" panose="020B0503020204020204" charset="-122"/>
                <a:ea typeface="微软雅黑" panose="020B0503020204020204" charset="-122"/>
                <a:cs typeface="微软雅黑" panose="020B0503020204020204" charset="-122"/>
              </a:rPr>
              <a:t>5</a:t>
            </a:r>
            <a:r>
              <a:rPr lang="zh-CN" altLang="en-US" sz="1400" b="1" noProof="1">
                <a:solidFill>
                  <a:srgbClr val="3264D6"/>
                </a:solidFill>
                <a:latin typeface="微软雅黑" panose="020B0503020204020204" charset="-122"/>
                <a:ea typeface="微软雅黑" panose="020B0503020204020204" charset="-122"/>
                <a:cs typeface="微软雅黑" panose="020B0503020204020204" charset="-122"/>
              </a:rPr>
              <a:t>月</a:t>
            </a:r>
            <a:r>
              <a:rPr lang="en-US" altLang="zh-CN" sz="1400" b="1" noProof="1">
                <a:solidFill>
                  <a:srgbClr val="3264D6"/>
                </a:solidFill>
                <a:latin typeface="微软雅黑" panose="020B0503020204020204" charset="-122"/>
                <a:ea typeface="微软雅黑" panose="020B0503020204020204" charset="-122"/>
                <a:cs typeface="微软雅黑" panose="020B0503020204020204" charset="-122"/>
              </a:rPr>
              <a:t>8</a:t>
            </a:r>
            <a:r>
              <a:rPr lang="zh-CN" altLang="en-US" sz="1400" b="1" noProof="1">
                <a:solidFill>
                  <a:srgbClr val="3264D6"/>
                </a:solidFill>
                <a:latin typeface="微软雅黑" panose="020B0503020204020204" charset="-122"/>
                <a:ea typeface="微软雅黑" panose="020B0503020204020204" charset="-122"/>
                <a:cs typeface="微软雅黑" panose="020B0503020204020204" charset="-122"/>
              </a:rPr>
              <a:t>日</a:t>
            </a:r>
          </a:p>
          <a:p>
            <a:pPr marL="285750" indent="-285750" fontAlgn="auto">
              <a:lnSpc>
                <a:spcPct val="150000"/>
              </a:lnSpc>
              <a:buFont typeface="Wingdings" panose="05000000000000000000" charset="0"/>
              <a:buChar char="n"/>
              <a:defRPr/>
            </a:pPr>
            <a:r>
              <a:rPr lang="zh-CN" altLang="en-US" sz="1400" b="1" noProof="1">
                <a:solidFill>
                  <a:srgbClr val="3264D6"/>
                </a:solidFill>
                <a:latin typeface="微软雅黑" panose="020B0503020204020204" charset="-122"/>
                <a:ea typeface="微软雅黑" panose="020B0503020204020204" charset="-122"/>
                <a:cs typeface="微软雅黑" panose="020B0503020204020204" charset="-122"/>
              </a:rPr>
              <a:t>拆机：</a:t>
            </a:r>
            <a:r>
              <a:rPr lang="zh-CN" sz="1200" noProof="1">
                <a:latin typeface="微软雅黑" panose="020B0503020204020204" charset="-122"/>
                <a:ea typeface="微软雅黑" panose="020B0503020204020204" charset="-122"/>
                <a:cs typeface="微软雅黑" panose="020B0503020204020204" charset="-122"/>
                <a:sym typeface="+mn-ea"/>
              </a:rPr>
              <a:t>搅拌杆外观出现裂纹</a:t>
            </a:r>
            <a:endParaRPr sz="1200" noProof="1">
              <a:latin typeface="微软雅黑" panose="020B0503020204020204" charset="-122"/>
              <a:ea typeface="微软雅黑" panose="020B0503020204020204" charset="-122"/>
              <a:cs typeface="微软雅黑" panose="020B0503020204020204" charset="-122"/>
              <a:sym typeface="+mn-ea"/>
            </a:endParaRPr>
          </a:p>
          <a:p>
            <a:pPr marL="285750" indent="-285750" fontAlgn="auto">
              <a:lnSpc>
                <a:spcPct val="150000"/>
              </a:lnSpc>
              <a:buFont typeface="Wingdings" panose="05000000000000000000" charset="0"/>
              <a:buChar char="n"/>
              <a:defRPr/>
            </a:pPr>
            <a:r>
              <a:rPr lang="zh-CN" altLang="en-US" sz="1400" b="1" noProof="1">
                <a:solidFill>
                  <a:srgbClr val="3264D6"/>
                </a:solidFill>
                <a:latin typeface="微软雅黑" panose="020B0503020204020204" charset="-122"/>
                <a:ea typeface="微软雅黑" panose="020B0503020204020204" charset="-122"/>
                <a:cs typeface="微软雅黑" panose="020B0503020204020204" charset="-122"/>
                <a:sym typeface="+mn-ea"/>
              </a:rPr>
              <a:t>处理：</a:t>
            </a:r>
            <a:r>
              <a:rPr lang="zh-CN" sz="1200" noProof="1">
                <a:latin typeface="微软雅黑" panose="020B0503020204020204" charset="-122"/>
                <a:ea typeface="微软雅黑" panose="020B0503020204020204" charset="-122"/>
                <a:cs typeface="微软雅黑" panose="020B0503020204020204" charset="-122"/>
                <a:sym typeface="+mn-ea"/>
              </a:rPr>
              <a:t>立即进行搅拌杆更换</a:t>
            </a:r>
          </a:p>
          <a:p>
            <a:pPr indent="0" fontAlgn="auto">
              <a:lnSpc>
                <a:spcPct val="150000"/>
              </a:lnSpc>
              <a:buFont typeface="Wingdings" panose="05000000000000000000" charset="0"/>
              <a:buNone/>
              <a:defRPr/>
            </a:pPr>
            <a:endParaRPr lang="zh-CN" sz="1200" noProof="1">
              <a:latin typeface="微软雅黑" panose="020B0503020204020204" charset="-122"/>
              <a:ea typeface="微软雅黑" panose="020B0503020204020204" charset="-122"/>
              <a:cs typeface="微软雅黑" panose="020B0503020204020204" charset="-122"/>
              <a:sym typeface="+mn-ea"/>
            </a:endParaRPr>
          </a:p>
        </p:txBody>
      </p:sp>
      <p:pic>
        <p:nvPicPr>
          <p:cNvPr id="13" name="图片 12"/>
          <p:cNvPicPr>
            <a:picLocks noChangeAspect="1"/>
          </p:cNvPicPr>
          <p:nvPr>
            <p:custDataLst>
              <p:tags r:id="rId4"/>
            </p:custDataLst>
          </p:nvPr>
        </p:nvPicPr>
        <p:blipFill>
          <a:blip r:embed="rId10"/>
          <a:stretch>
            <a:fillRect/>
          </a:stretch>
        </p:blipFill>
        <p:spPr>
          <a:xfrm>
            <a:off x="6757698" y="3014890"/>
            <a:ext cx="4514215" cy="459740"/>
          </a:xfrm>
          <a:prstGeom prst="rect">
            <a:avLst/>
          </a:prstGeom>
        </p:spPr>
      </p:pic>
      <p:pic>
        <p:nvPicPr>
          <p:cNvPr id="14" name="图片 13"/>
          <p:cNvPicPr>
            <a:picLocks noChangeAspect="1"/>
          </p:cNvPicPr>
          <p:nvPr>
            <p:custDataLst>
              <p:tags r:id="rId5"/>
            </p:custDataLst>
          </p:nvPr>
        </p:nvPicPr>
        <p:blipFill>
          <a:blip r:embed="rId11"/>
          <a:stretch>
            <a:fillRect/>
          </a:stretch>
        </p:blipFill>
        <p:spPr>
          <a:xfrm>
            <a:off x="6835168" y="4146460"/>
            <a:ext cx="4359275" cy="446405"/>
          </a:xfrm>
          <a:prstGeom prst="rect">
            <a:avLst/>
          </a:prstGeom>
        </p:spPr>
      </p:pic>
      <p:pic>
        <p:nvPicPr>
          <p:cNvPr id="15" name="图片 14"/>
          <p:cNvPicPr>
            <a:picLocks noChangeAspect="1"/>
          </p:cNvPicPr>
          <p:nvPr>
            <p:custDataLst>
              <p:tags r:id="rId6"/>
            </p:custDataLst>
          </p:nvPr>
        </p:nvPicPr>
        <p:blipFill>
          <a:blip r:embed="rId12"/>
          <a:stretch>
            <a:fillRect/>
          </a:stretch>
        </p:blipFill>
        <p:spPr>
          <a:xfrm>
            <a:off x="6757698" y="3448595"/>
            <a:ext cx="4358640" cy="601980"/>
          </a:xfrm>
          <a:prstGeom prst="rect">
            <a:avLst/>
          </a:prstGeom>
        </p:spPr>
      </p:pic>
      <p:pic>
        <p:nvPicPr>
          <p:cNvPr id="16" name="图片 15"/>
          <p:cNvPicPr>
            <a:picLocks noChangeAspect="1"/>
          </p:cNvPicPr>
          <p:nvPr/>
        </p:nvPicPr>
        <p:blipFill>
          <a:blip r:embed="rId13"/>
          <a:stretch>
            <a:fillRect/>
          </a:stretch>
        </p:blipFill>
        <p:spPr>
          <a:xfrm>
            <a:off x="9135138" y="4688750"/>
            <a:ext cx="2038350" cy="1282700"/>
          </a:xfrm>
          <a:prstGeom prst="rect">
            <a:avLst/>
          </a:prstGeom>
        </p:spPr>
      </p:pic>
      <p:sp>
        <p:nvSpPr>
          <p:cNvPr id="17" name="文本框 16"/>
          <p:cNvSpPr txBox="1"/>
          <p:nvPr/>
        </p:nvSpPr>
        <p:spPr>
          <a:xfrm>
            <a:off x="560855" y="2913525"/>
            <a:ext cx="5831840" cy="460375"/>
          </a:xfrm>
          <a:prstGeom prst="rect">
            <a:avLst/>
          </a:prstGeom>
          <a:solidFill>
            <a:schemeClr val="bg1">
              <a:lumMod val="95000"/>
            </a:schemeClr>
          </a:solidFill>
        </p:spPr>
        <p:txBody>
          <a:bodyPr wrap="square" rtlCol="0">
            <a:spAutoFit/>
          </a:bodyPr>
          <a:lstStyle/>
          <a:p>
            <a:pPr marL="0" indent="0" algn="ctr">
              <a:lnSpc>
                <a:spcPct val="150000"/>
              </a:lnSpc>
              <a:buNone/>
            </a:pPr>
            <a:r>
              <a:rPr lang="zh-CN" altLang="en-US" sz="1600" dirty="0">
                <a:latin typeface="微软雅黑" panose="020B0503020204020204" charset="-122"/>
                <a:ea typeface="微软雅黑" panose="020B0503020204020204" charset="-122"/>
                <a:sym typeface="+mn-ea"/>
              </a:rPr>
              <a:t>现场设备：</a:t>
            </a:r>
            <a:r>
              <a:rPr lang="zh-CN" altLang="en-US" sz="1600" dirty="0">
                <a:latin typeface="微软雅黑" panose="020B0503020204020204" charset="-122"/>
                <a:ea typeface="微软雅黑" panose="020B0503020204020204" charset="-122"/>
                <a:cs typeface="微软雅黑" panose="020B0503020204020204" charset="-122"/>
                <a:sym typeface="+mn-ea"/>
              </a:rPr>
              <a:t>稀土搅拌电机</a:t>
            </a: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皮带</a:t>
            </a: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支撑轴承</a:t>
            </a: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搅拌杆</a:t>
            </a:r>
            <a:endParaRPr lang="en-US" altLang="zh-CN" sz="1600" dirty="0">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3453570" y="5098325"/>
            <a:ext cx="2987040" cy="1130300"/>
          </a:xfrm>
          <a:prstGeom prst="rect">
            <a:avLst/>
          </a:prstGeom>
          <a:solidFill>
            <a:schemeClr val="accent5">
              <a:lumMod val="20000"/>
              <a:lumOff val="80000"/>
            </a:schemeClr>
          </a:solidFill>
        </p:spPr>
        <p:txBody>
          <a:bodyPr wrap="square" rtlCol="0" anchor="t">
            <a:spAutoFit/>
          </a:bodyPr>
          <a:lstStyle/>
          <a:p>
            <a:pPr marL="285750" indent="-285750" fontAlgn="auto">
              <a:lnSpc>
                <a:spcPct val="130000"/>
              </a:lnSpc>
              <a:buFont typeface="Wingdings" panose="05000000000000000000" charset="0"/>
              <a:buChar char="n"/>
              <a:defRPr/>
            </a:pPr>
            <a:r>
              <a:rPr lang="zh-CN" altLang="en-US" sz="1600" b="1">
                <a:solidFill>
                  <a:srgbClr val="3264D6"/>
                </a:solidFill>
                <a:latin typeface="微软雅黑" panose="020B0503020204020204" charset="-122"/>
                <a:ea typeface="微软雅黑" panose="020B0503020204020204" charset="-122"/>
                <a:cs typeface="微软雅黑" panose="020B0503020204020204" charset="-122"/>
                <a:sym typeface="+mn-ea"/>
              </a:rPr>
              <a:t>价值：</a:t>
            </a:r>
            <a:r>
              <a:rPr lang="zh-CN" sz="1200">
                <a:latin typeface="微软雅黑" panose="020B0503020204020204" charset="-122"/>
                <a:ea typeface="微软雅黑" panose="020B0503020204020204" charset="-122"/>
                <a:cs typeface="微软雅黑" panose="020B0503020204020204" charset="-122"/>
                <a:sym typeface="+mn-ea"/>
              </a:rPr>
              <a:t>搅拌杆断裂之前，提前进行更换，只需要2个人花2小时即可完成更换，减少停机损失，节约人工</a:t>
            </a:r>
            <a:r>
              <a:rPr lang="en-US" altLang="zh-CN" sz="1200">
                <a:latin typeface="微软雅黑" panose="020B0503020204020204" charset="-122"/>
                <a:ea typeface="微软雅黑" panose="020B0503020204020204" charset="-122"/>
                <a:cs typeface="微软雅黑" panose="020B0503020204020204" charset="-122"/>
                <a:sym typeface="+mn-ea"/>
              </a:rPr>
              <a:t>5.5</a:t>
            </a:r>
            <a:r>
              <a:rPr lang="zh-CN" altLang="en-US" sz="1200">
                <a:latin typeface="微软雅黑" panose="020B0503020204020204" charset="-122"/>
                <a:ea typeface="微软雅黑" panose="020B0503020204020204" charset="-122"/>
                <a:cs typeface="微软雅黑" panose="020B0503020204020204" charset="-122"/>
                <a:sym typeface="+mn-ea"/>
              </a:rPr>
              <a:t>天，每次减少停产带来的损失近</a:t>
            </a:r>
            <a:r>
              <a:rPr lang="en-US" altLang="zh-CN" sz="1200">
                <a:latin typeface="微软雅黑" panose="020B0503020204020204" charset="-122"/>
                <a:ea typeface="微软雅黑" panose="020B0503020204020204" charset="-122"/>
                <a:cs typeface="微软雅黑" panose="020B0503020204020204" charset="-122"/>
                <a:sym typeface="+mn-ea"/>
              </a:rPr>
              <a:t>20</a:t>
            </a:r>
            <a:r>
              <a:rPr lang="zh-CN" altLang="en-US" sz="1200">
                <a:latin typeface="微软雅黑" panose="020B0503020204020204" charset="-122"/>
                <a:ea typeface="微软雅黑" panose="020B0503020204020204" charset="-122"/>
                <a:cs typeface="微软雅黑" panose="020B0503020204020204" charset="-122"/>
                <a:sym typeface="+mn-ea"/>
              </a:rPr>
              <a:t>万</a:t>
            </a:r>
          </a:p>
        </p:txBody>
      </p:sp>
      <p:sp>
        <p:nvSpPr>
          <p:cNvPr id="19" name="矩形 18"/>
          <p:cNvSpPr/>
          <p:nvPr/>
        </p:nvSpPr>
        <p:spPr>
          <a:xfrm>
            <a:off x="6640858" y="2916465"/>
            <a:ext cx="4895850" cy="3312160"/>
          </a:xfrm>
          <a:prstGeom prst="rect">
            <a:avLst/>
          </a:prstGeom>
          <a:noFill/>
          <a:ln w="28575">
            <a:solidFill>
              <a:srgbClr val="3264D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515135" y="1923630"/>
            <a:ext cx="11214021" cy="923330"/>
          </a:xfrm>
          <a:prstGeom prst="rect">
            <a:avLst/>
          </a:prstGeom>
          <a:noFill/>
        </p:spPr>
        <p:txBody>
          <a:bodyPr wrap="square" rtlCol="0">
            <a:spAutoFit/>
          </a:bodyPr>
          <a:lstStyle/>
          <a:p>
            <a:pPr>
              <a:lnSpc>
                <a:spcPct val="150000"/>
              </a:lnSpc>
            </a:pPr>
            <a:r>
              <a:rPr lang="zh-CN" altLang="en-US" b="1" dirty="0">
                <a:solidFill>
                  <a:srgbClr val="0B4A8D"/>
                </a:solidFill>
                <a:latin typeface="微软雅黑" panose="020B0503020204020204" charset="-122"/>
                <a:ea typeface="微软雅黑" panose="020B0503020204020204" charset="-122"/>
                <a:cs typeface="微软雅黑" panose="020B0503020204020204" charset="-122"/>
                <a:sym typeface="+mn-ea"/>
              </a:rPr>
              <a:t>解决方案</a:t>
            </a:r>
            <a:r>
              <a:rPr lang="zh-CN" altLang="en-US" dirty="0">
                <a:latin typeface="微软雅黑" panose="020B0503020204020204" charset="-122"/>
                <a:ea typeface="微软雅黑" panose="020B0503020204020204" charset="-122"/>
                <a:cs typeface="微软雅黑" panose="020B0503020204020204" charset="-122"/>
                <a:sym typeface="+mn-ea"/>
              </a:rPr>
              <a:t>：对搅拌杆机组设备加装传感器，采集机组振动，搅拌杆位移数据。实时监测搅拌机组运行状态，基于特征数据进行频谱分析，实现故障提前预警。</a:t>
            </a:r>
          </a:p>
        </p:txBody>
      </p:sp>
      <p:pic>
        <p:nvPicPr>
          <p:cNvPr id="2" name="图片 1">
            <a:extLst>
              <a:ext uri="{FF2B5EF4-FFF2-40B4-BE49-F238E27FC236}">
                <a16:creationId xmlns:a16="http://schemas.microsoft.com/office/drawing/2014/main" id="{23562640-06EC-78C4-5B28-D1F856FEB719}"/>
              </a:ext>
            </a:extLst>
          </p:cNvPr>
          <p:cNvPicPr>
            <a:picLocks noChangeAspect="1"/>
          </p:cNvPicPr>
          <p:nvPr/>
        </p:nvPicPr>
        <p:blipFill>
          <a:blip r:embed="rId14"/>
          <a:stretch>
            <a:fillRect/>
          </a:stretch>
        </p:blipFill>
        <p:spPr>
          <a:xfrm>
            <a:off x="10945930" y="636"/>
            <a:ext cx="1180756" cy="93009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6"/>
          <a:stretch>
            <a:fillRect/>
          </a:stretch>
        </p:blipFill>
        <p:spPr>
          <a:xfrm>
            <a:off x="0" y="418905"/>
            <a:ext cx="962400" cy="466618"/>
          </a:xfrm>
          <a:prstGeom prst="rect">
            <a:avLst/>
          </a:prstGeom>
        </p:spPr>
      </p:pic>
      <p:sp>
        <p:nvSpPr>
          <p:cNvPr id="6" name="文本框 5"/>
          <p:cNvSpPr txBox="1"/>
          <p:nvPr/>
        </p:nvSpPr>
        <p:spPr>
          <a:xfrm>
            <a:off x="962400" y="390604"/>
            <a:ext cx="4046922"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预测性维护的技术原理</a:t>
            </a:r>
          </a:p>
        </p:txBody>
      </p:sp>
      <p:sp>
        <p:nvSpPr>
          <p:cNvPr id="8" name="文本框 7"/>
          <p:cNvSpPr txBox="1"/>
          <p:nvPr/>
        </p:nvSpPr>
        <p:spPr>
          <a:xfrm>
            <a:off x="794385" y="1095375"/>
            <a:ext cx="10590356" cy="461665"/>
          </a:xfrm>
          <a:prstGeom prst="rect">
            <a:avLst/>
          </a:prstGeom>
          <a:solidFill>
            <a:schemeClr val="bg1">
              <a:lumMod val="95000"/>
            </a:schemeClr>
          </a:solidFill>
        </p:spPr>
        <p:txBody>
          <a:bodyPr wrap="square" rtlCol="0">
            <a:spAutoFit/>
          </a:bodyPr>
          <a:lstStyle/>
          <a:p>
            <a:pPr marL="342900" indent="-342900">
              <a:lnSpc>
                <a:spcPct val="150000"/>
              </a:lnSpc>
              <a:buFont typeface="Wingdings" panose="05000000000000000000" charset="0"/>
              <a:buChar char=""/>
            </a:pPr>
            <a:r>
              <a:rPr lang="zh-CN" altLang="en-US" sz="1600">
                <a:latin typeface="微软雅黑" panose="020B0503020204020204" charset="-122"/>
                <a:ea typeface="微软雅黑" panose="020B0503020204020204" charset="-122"/>
              </a:rPr>
              <a:t>预测性维护的核心是在工业技术原理、行业知识、研发工具规则化、规模化、软件化基础上形成的数字化模型。</a:t>
            </a:r>
          </a:p>
        </p:txBody>
      </p:sp>
      <p:grpSp>
        <p:nvGrpSpPr>
          <p:cNvPr id="63" name="组 62"/>
          <p:cNvGrpSpPr/>
          <p:nvPr/>
        </p:nvGrpSpPr>
        <p:grpSpPr>
          <a:xfrm>
            <a:off x="794385" y="1760302"/>
            <a:ext cx="10590356" cy="4752257"/>
            <a:chOff x="794385" y="1760302"/>
            <a:chExt cx="10590356" cy="4752257"/>
          </a:xfrm>
        </p:grpSpPr>
        <p:sp>
          <p:nvSpPr>
            <p:cNvPr id="10" name="矩形 9"/>
            <p:cNvSpPr/>
            <p:nvPr/>
          </p:nvSpPr>
          <p:spPr>
            <a:xfrm>
              <a:off x="926840" y="2582432"/>
              <a:ext cx="1125096" cy="957579"/>
            </a:xfrm>
            <a:prstGeom prst="rect">
              <a:avLst/>
            </a:prstGeom>
            <a:solidFill>
              <a:schemeClr val="bg1">
                <a:lumMod val="95000"/>
              </a:schemeClr>
            </a:solidFill>
            <a:ln w="12700" cap="flat" cmpd="sng" algn="ctr">
              <a:noFill/>
              <a:prstDash val="solid"/>
              <a:miter lim="800000"/>
            </a:ln>
            <a:effectLst/>
          </p:spPr>
          <p:txBody>
            <a:bodyPr lIns="0" rIns="0" rtlCol="0" anchor="ctr"/>
            <a:lstStyle/>
            <a:p>
              <a:pPr algn="ctr" fontAlgn="auto">
                <a:lnSpc>
                  <a:spcPts val="1480"/>
                </a:lnSpc>
                <a:spcBef>
                  <a:spcPts val="0"/>
                </a:spcBef>
                <a:spcAft>
                  <a:spcPts val="0"/>
                </a:spcAft>
                <a:defRPr/>
              </a:pPr>
              <a:r>
                <a:rPr lang="zh-CN" altLang="en-US" sz="1200" b="1" kern="0" dirty="0">
                  <a:solidFill>
                    <a:srgbClr val="3264D6"/>
                  </a:solidFill>
                  <a:latin typeface="微软雅黑" panose="020B0503020204020204" charset="-122"/>
                  <a:ea typeface="微软雅黑" panose="020B0503020204020204" charset="-122"/>
                </a:rPr>
                <a:t>物理设备</a:t>
              </a:r>
              <a:endParaRPr lang="en-US" altLang="zh-CN" sz="1200" b="1" kern="0" dirty="0">
                <a:solidFill>
                  <a:srgbClr val="3264D6"/>
                </a:solidFill>
                <a:latin typeface="微软雅黑" panose="020B0503020204020204" charset="-122"/>
                <a:ea typeface="微软雅黑" panose="020B0503020204020204" charset="-122"/>
              </a:endParaRPr>
            </a:p>
            <a:p>
              <a:pPr algn="ctr" fontAlgn="auto">
                <a:lnSpc>
                  <a:spcPts val="1480"/>
                </a:lnSpc>
                <a:spcBef>
                  <a:spcPts val="0"/>
                </a:spcBef>
                <a:spcAft>
                  <a:spcPts val="0"/>
                </a:spcAft>
                <a:defRPr/>
              </a:pPr>
              <a:r>
                <a:rPr lang="zh-CN" altLang="en-US" sz="1000" kern="0" dirty="0">
                  <a:solidFill>
                    <a:schemeClr val="tx1"/>
                  </a:solidFill>
                  <a:latin typeface="微软雅黑" panose="020B0503020204020204" charset="-122"/>
                  <a:ea typeface="微软雅黑" panose="020B0503020204020204" charset="-122"/>
                </a:rPr>
                <a:t>零件模板</a:t>
              </a:r>
              <a:endParaRPr lang="en-US" altLang="zh-CN" sz="1000" kern="0" dirty="0">
                <a:solidFill>
                  <a:schemeClr val="tx1"/>
                </a:solidFill>
                <a:latin typeface="微软雅黑" panose="020B0503020204020204" charset="-122"/>
                <a:ea typeface="微软雅黑" panose="020B0503020204020204" charset="-122"/>
              </a:endParaRPr>
            </a:p>
            <a:p>
              <a:pPr algn="ctr" fontAlgn="auto">
                <a:lnSpc>
                  <a:spcPts val="1480"/>
                </a:lnSpc>
                <a:spcBef>
                  <a:spcPts val="0"/>
                </a:spcBef>
                <a:spcAft>
                  <a:spcPts val="0"/>
                </a:spcAft>
                <a:defRPr/>
              </a:pPr>
              <a:r>
                <a:rPr lang="zh-CN" altLang="en-US" sz="1000" kern="0" dirty="0">
                  <a:solidFill>
                    <a:schemeClr val="tx1"/>
                  </a:solidFill>
                  <a:latin typeface="微软雅黑" panose="020B0503020204020204" charset="-122"/>
                  <a:ea typeface="微软雅黑" panose="020B0503020204020204" charset="-122"/>
                </a:rPr>
                <a:t>故障诊断</a:t>
              </a:r>
              <a:endParaRPr lang="en-US" altLang="zh-CN" sz="1000" kern="0" dirty="0">
                <a:solidFill>
                  <a:schemeClr val="tx1"/>
                </a:solidFill>
                <a:latin typeface="微软雅黑" panose="020B0503020204020204" charset="-122"/>
                <a:ea typeface="微软雅黑" panose="020B0503020204020204" charset="-122"/>
              </a:endParaRPr>
            </a:p>
            <a:p>
              <a:pPr algn="ctr" fontAlgn="auto">
                <a:lnSpc>
                  <a:spcPts val="1480"/>
                </a:lnSpc>
                <a:spcBef>
                  <a:spcPts val="0"/>
                </a:spcBef>
                <a:spcAft>
                  <a:spcPts val="0"/>
                </a:spcAft>
                <a:defRPr/>
              </a:pPr>
              <a:r>
                <a:rPr lang="zh-CN" altLang="en-US" sz="1000" kern="0" dirty="0">
                  <a:solidFill>
                    <a:schemeClr val="tx1"/>
                  </a:solidFill>
                  <a:latin typeface="微软雅黑" panose="020B0503020204020204" charset="-122"/>
                  <a:ea typeface="微软雅黑" panose="020B0503020204020204" charset="-122"/>
                </a:rPr>
                <a:t>性能优化</a:t>
              </a:r>
              <a:endParaRPr lang="en-US" altLang="zh-CN" sz="1000" kern="0" dirty="0">
                <a:solidFill>
                  <a:schemeClr val="tx1"/>
                </a:solidFill>
                <a:latin typeface="微软雅黑" panose="020B0503020204020204" charset="-122"/>
                <a:ea typeface="微软雅黑" panose="020B0503020204020204" charset="-122"/>
              </a:endParaRPr>
            </a:p>
            <a:p>
              <a:pPr algn="ctr" fontAlgn="auto">
                <a:lnSpc>
                  <a:spcPts val="1480"/>
                </a:lnSpc>
                <a:spcBef>
                  <a:spcPts val="0"/>
                </a:spcBef>
                <a:spcAft>
                  <a:spcPts val="0"/>
                </a:spcAft>
                <a:defRPr/>
              </a:pPr>
              <a:r>
                <a:rPr lang="zh-CN" altLang="en-US" sz="1000" kern="0" dirty="0">
                  <a:solidFill>
                    <a:schemeClr val="tx1"/>
                  </a:solidFill>
                  <a:latin typeface="微软雅黑" panose="020B0503020204020204" charset="-122"/>
                  <a:ea typeface="微软雅黑" panose="020B0503020204020204" charset="-122"/>
                </a:rPr>
                <a:t>远程运维</a:t>
              </a:r>
            </a:p>
          </p:txBody>
        </p:sp>
        <p:sp>
          <p:nvSpPr>
            <p:cNvPr id="11" name="矩形 10"/>
            <p:cNvSpPr/>
            <p:nvPr/>
          </p:nvSpPr>
          <p:spPr>
            <a:xfrm>
              <a:off x="926716" y="3605751"/>
              <a:ext cx="1125220" cy="1058085"/>
            </a:xfrm>
            <a:prstGeom prst="rect">
              <a:avLst/>
            </a:prstGeom>
            <a:solidFill>
              <a:schemeClr val="bg1">
                <a:lumMod val="95000"/>
              </a:schemeClr>
            </a:solidFill>
            <a:ln w="12700" cap="flat" cmpd="sng" algn="ctr">
              <a:noFill/>
              <a:prstDash val="solid"/>
              <a:miter lim="800000"/>
            </a:ln>
            <a:effectLst/>
          </p:spPr>
          <p:txBody>
            <a:bodyPr lIns="0" rIns="0" rtlCol="0" anchor="ctr"/>
            <a:lstStyle/>
            <a:p>
              <a:pPr algn="ctr" fontAlgn="auto">
                <a:lnSpc>
                  <a:spcPts val="1480"/>
                </a:lnSpc>
                <a:spcBef>
                  <a:spcPts val="0"/>
                </a:spcBef>
                <a:spcAft>
                  <a:spcPts val="0"/>
                </a:spcAft>
                <a:defRPr/>
              </a:pPr>
              <a:r>
                <a:rPr lang="zh-CN" altLang="en-US" sz="1200" b="1" kern="0" dirty="0">
                  <a:solidFill>
                    <a:srgbClr val="3264D6"/>
                  </a:solidFill>
                  <a:latin typeface="微软雅黑" panose="020B0503020204020204" charset="-122"/>
                  <a:ea typeface="微软雅黑" panose="020B0503020204020204" charset="-122"/>
                </a:rPr>
                <a:t>流程逻辑</a:t>
              </a:r>
              <a:endParaRPr lang="en-US" altLang="zh-CN" sz="1200" b="1" kern="0" dirty="0">
                <a:solidFill>
                  <a:srgbClr val="3264D6"/>
                </a:solidFill>
                <a:latin typeface="微软雅黑" panose="020B0503020204020204" charset="-122"/>
                <a:ea typeface="微软雅黑" panose="020B0503020204020204" charset="-122"/>
              </a:endParaRPr>
            </a:p>
            <a:p>
              <a:pPr algn="ctr" fontAlgn="auto">
                <a:lnSpc>
                  <a:spcPts val="1480"/>
                </a:lnSpc>
                <a:spcBef>
                  <a:spcPts val="0"/>
                </a:spcBef>
                <a:spcAft>
                  <a:spcPts val="0"/>
                </a:spcAft>
                <a:defRPr/>
              </a:pPr>
              <a:r>
                <a:rPr lang="zh-CN" altLang="en-US" sz="1000" kern="0" dirty="0">
                  <a:solidFill>
                    <a:schemeClr val="tx1"/>
                  </a:solidFill>
                  <a:latin typeface="微软雅黑" panose="020B0503020204020204" charset="-122"/>
                  <a:ea typeface="微软雅黑" panose="020B0503020204020204" charset="-122"/>
                </a:rPr>
                <a:t>生产运营管理</a:t>
              </a:r>
              <a:endParaRPr lang="en-US" altLang="zh-CN" sz="1000" kern="0" dirty="0">
                <a:solidFill>
                  <a:schemeClr val="tx1"/>
                </a:solidFill>
                <a:latin typeface="微软雅黑" panose="020B0503020204020204" charset="-122"/>
                <a:ea typeface="微软雅黑" panose="020B0503020204020204" charset="-122"/>
              </a:endParaRPr>
            </a:p>
            <a:p>
              <a:pPr algn="ctr" fontAlgn="auto">
                <a:lnSpc>
                  <a:spcPts val="1480"/>
                </a:lnSpc>
                <a:spcBef>
                  <a:spcPts val="0"/>
                </a:spcBef>
                <a:spcAft>
                  <a:spcPts val="0"/>
                </a:spcAft>
                <a:defRPr/>
              </a:pPr>
              <a:r>
                <a:rPr lang="zh-CN" altLang="en-US" sz="1000" kern="0" dirty="0">
                  <a:solidFill>
                    <a:schemeClr val="tx1"/>
                  </a:solidFill>
                  <a:latin typeface="微软雅黑" panose="020B0503020204020204" charset="-122"/>
                  <a:ea typeface="微软雅黑" panose="020B0503020204020204" charset="-122"/>
                </a:rPr>
                <a:t>产品质量管理</a:t>
              </a:r>
              <a:endParaRPr lang="en-US" altLang="zh-CN" sz="1000" kern="0" dirty="0">
                <a:solidFill>
                  <a:schemeClr val="tx1"/>
                </a:solidFill>
                <a:latin typeface="微软雅黑" panose="020B0503020204020204" charset="-122"/>
                <a:ea typeface="微软雅黑" panose="020B0503020204020204" charset="-122"/>
              </a:endParaRPr>
            </a:p>
            <a:p>
              <a:pPr algn="ctr" fontAlgn="auto">
                <a:lnSpc>
                  <a:spcPts val="1480"/>
                </a:lnSpc>
                <a:spcBef>
                  <a:spcPts val="0"/>
                </a:spcBef>
                <a:spcAft>
                  <a:spcPts val="0"/>
                </a:spcAft>
                <a:defRPr/>
              </a:pPr>
              <a:r>
                <a:rPr lang="zh-CN" altLang="en-US" sz="1000" kern="0" dirty="0">
                  <a:solidFill>
                    <a:schemeClr val="tx1"/>
                  </a:solidFill>
                  <a:latin typeface="微软雅黑" panose="020B0503020204020204" charset="-122"/>
                  <a:ea typeface="微软雅黑" panose="020B0503020204020204" charset="-122"/>
                </a:rPr>
                <a:t>排产优化管理</a:t>
              </a:r>
              <a:endParaRPr lang="en-US" altLang="zh-CN" sz="1000" kern="0" dirty="0">
                <a:solidFill>
                  <a:schemeClr val="tx1"/>
                </a:solidFill>
                <a:latin typeface="微软雅黑" panose="020B0503020204020204" charset="-122"/>
                <a:ea typeface="微软雅黑" panose="020B0503020204020204" charset="-122"/>
              </a:endParaRPr>
            </a:p>
            <a:p>
              <a:pPr algn="ctr" fontAlgn="auto">
                <a:lnSpc>
                  <a:spcPts val="1480"/>
                </a:lnSpc>
                <a:spcBef>
                  <a:spcPts val="0"/>
                </a:spcBef>
                <a:spcAft>
                  <a:spcPts val="0"/>
                </a:spcAft>
                <a:defRPr/>
              </a:pPr>
              <a:r>
                <a:rPr lang="zh-CN" altLang="en-US" sz="1000" kern="0" dirty="0">
                  <a:solidFill>
                    <a:schemeClr val="tx1"/>
                  </a:solidFill>
                  <a:latin typeface="微软雅黑" panose="020B0503020204020204" charset="-122"/>
                  <a:ea typeface="微软雅黑" panose="020B0503020204020204" charset="-122"/>
                </a:rPr>
                <a:t>生产效能管理</a:t>
              </a:r>
            </a:p>
          </p:txBody>
        </p:sp>
        <p:sp>
          <p:nvSpPr>
            <p:cNvPr id="12" name="矩形 11"/>
            <p:cNvSpPr/>
            <p:nvPr/>
          </p:nvSpPr>
          <p:spPr>
            <a:xfrm>
              <a:off x="926716" y="4729576"/>
              <a:ext cx="1125220" cy="748515"/>
            </a:xfrm>
            <a:prstGeom prst="rect">
              <a:avLst/>
            </a:prstGeom>
            <a:solidFill>
              <a:schemeClr val="bg1">
                <a:lumMod val="95000"/>
              </a:schemeClr>
            </a:solidFill>
            <a:ln w="12700" cap="flat" cmpd="sng" algn="ctr">
              <a:noFill/>
              <a:prstDash val="solid"/>
              <a:miter lim="800000"/>
            </a:ln>
            <a:effectLst/>
          </p:spPr>
          <p:txBody>
            <a:bodyPr lIns="0" rIns="0" rtlCol="0" anchor="ctr"/>
            <a:lstStyle/>
            <a:p>
              <a:pPr algn="ctr" fontAlgn="auto">
                <a:lnSpc>
                  <a:spcPts val="1480"/>
                </a:lnSpc>
                <a:spcBef>
                  <a:spcPts val="0"/>
                </a:spcBef>
                <a:spcAft>
                  <a:spcPts val="0"/>
                </a:spcAft>
                <a:defRPr/>
              </a:pPr>
              <a:r>
                <a:rPr lang="zh-CN" altLang="en-US" sz="1200" b="1" kern="0" dirty="0">
                  <a:solidFill>
                    <a:srgbClr val="3264D6"/>
                  </a:solidFill>
                  <a:latin typeface="微软雅黑" panose="020B0503020204020204" charset="-122"/>
                  <a:ea typeface="微软雅黑" panose="020B0503020204020204" charset="-122"/>
                </a:rPr>
                <a:t>研发工具</a:t>
              </a:r>
              <a:endParaRPr lang="en-US" altLang="zh-CN" sz="1200" b="1" kern="0" dirty="0">
                <a:solidFill>
                  <a:srgbClr val="3264D6"/>
                </a:solidFill>
                <a:latin typeface="微软雅黑" panose="020B0503020204020204" charset="-122"/>
                <a:ea typeface="微软雅黑" panose="020B0503020204020204" charset="-122"/>
              </a:endParaRPr>
            </a:p>
            <a:p>
              <a:pPr algn="ctr" fontAlgn="auto">
                <a:lnSpc>
                  <a:spcPts val="1480"/>
                </a:lnSpc>
                <a:spcBef>
                  <a:spcPts val="0"/>
                </a:spcBef>
                <a:spcAft>
                  <a:spcPts val="0"/>
                </a:spcAft>
                <a:defRPr/>
              </a:pPr>
              <a:r>
                <a:rPr lang="zh-CN" altLang="en-US" sz="1000" kern="0" dirty="0">
                  <a:solidFill>
                    <a:schemeClr val="tx1"/>
                  </a:solidFill>
                  <a:latin typeface="微软雅黑" panose="020B0503020204020204" charset="-122"/>
                  <a:ea typeface="微软雅黑" panose="020B0503020204020204" charset="-122"/>
                </a:rPr>
                <a:t>设计模型</a:t>
              </a:r>
              <a:endParaRPr lang="en-US" altLang="zh-CN" sz="1000" kern="0" dirty="0">
                <a:solidFill>
                  <a:schemeClr val="tx1"/>
                </a:solidFill>
                <a:latin typeface="微软雅黑" panose="020B0503020204020204" charset="-122"/>
                <a:ea typeface="微软雅黑" panose="020B0503020204020204" charset="-122"/>
              </a:endParaRPr>
            </a:p>
            <a:p>
              <a:pPr algn="ctr" fontAlgn="auto">
                <a:lnSpc>
                  <a:spcPts val="1480"/>
                </a:lnSpc>
                <a:spcBef>
                  <a:spcPts val="0"/>
                </a:spcBef>
                <a:spcAft>
                  <a:spcPts val="0"/>
                </a:spcAft>
                <a:defRPr/>
              </a:pPr>
              <a:r>
                <a:rPr lang="zh-CN" altLang="en-US" sz="1000" kern="0" dirty="0">
                  <a:solidFill>
                    <a:schemeClr val="tx1"/>
                  </a:solidFill>
                  <a:latin typeface="微软雅黑" panose="020B0503020204020204" charset="-122"/>
                  <a:ea typeface="微软雅黑" panose="020B0503020204020204" charset="-122"/>
                </a:rPr>
                <a:t>工程模型</a:t>
              </a:r>
              <a:endParaRPr lang="en-US" altLang="zh-CN" sz="1000" kern="0" dirty="0">
                <a:solidFill>
                  <a:schemeClr val="tx1"/>
                </a:solidFill>
                <a:latin typeface="微软雅黑" panose="020B0503020204020204" charset="-122"/>
                <a:ea typeface="微软雅黑" panose="020B0503020204020204" charset="-122"/>
              </a:endParaRPr>
            </a:p>
            <a:p>
              <a:pPr algn="ctr" fontAlgn="auto">
                <a:lnSpc>
                  <a:spcPts val="1480"/>
                </a:lnSpc>
                <a:spcBef>
                  <a:spcPts val="0"/>
                </a:spcBef>
                <a:spcAft>
                  <a:spcPts val="0"/>
                </a:spcAft>
                <a:defRPr/>
              </a:pPr>
              <a:r>
                <a:rPr lang="zh-CN" altLang="en-US" sz="1000" kern="0" dirty="0">
                  <a:solidFill>
                    <a:schemeClr val="tx1"/>
                  </a:solidFill>
                  <a:latin typeface="微软雅黑" panose="020B0503020204020204" charset="-122"/>
                  <a:ea typeface="微软雅黑" panose="020B0503020204020204" charset="-122"/>
                </a:rPr>
                <a:t>仿真模型</a:t>
              </a:r>
            </a:p>
          </p:txBody>
        </p:sp>
        <p:sp>
          <p:nvSpPr>
            <p:cNvPr id="13" name="矩形 12"/>
            <p:cNvSpPr/>
            <p:nvPr/>
          </p:nvSpPr>
          <p:spPr>
            <a:xfrm>
              <a:off x="926716" y="5543830"/>
              <a:ext cx="1125220" cy="794628"/>
            </a:xfrm>
            <a:prstGeom prst="rect">
              <a:avLst/>
            </a:prstGeom>
            <a:solidFill>
              <a:schemeClr val="bg1">
                <a:lumMod val="95000"/>
              </a:schemeClr>
            </a:solidFill>
            <a:ln w="12700" cap="flat" cmpd="sng" algn="ctr">
              <a:noFill/>
              <a:prstDash val="solid"/>
              <a:miter lim="800000"/>
            </a:ln>
            <a:effectLst/>
          </p:spPr>
          <p:txBody>
            <a:bodyPr lIns="0" rIns="0" rtlCol="0" anchor="ctr"/>
            <a:lstStyle/>
            <a:p>
              <a:pPr algn="ctr" fontAlgn="auto">
                <a:lnSpc>
                  <a:spcPts val="1480"/>
                </a:lnSpc>
                <a:spcBef>
                  <a:spcPts val="0"/>
                </a:spcBef>
                <a:spcAft>
                  <a:spcPts val="0"/>
                </a:spcAft>
                <a:defRPr/>
              </a:pPr>
              <a:r>
                <a:rPr lang="zh-CN" altLang="en-US" sz="1200" b="1" kern="0" dirty="0">
                  <a:solidFill>
                    <a:srgbClr val="3264D6"/>
                  </a:solidFill>
                  <a:latin typeface="微软雅黑" panose="020B0503020204020204" charset="-122"/>
                  <a:ea typeface="微软雅黑" panose="020B0503020204020204" charset="-122"/>
                </a:rPr>
                <a:t>生产工艺</a:t>
              </a:r>
              <a:endParaRPr lang="en-US" altLang="zh-CN" sz="1200" b="1" kern="0" dirty="0">
                <a:solidFill>
                  <a:srgbClr val="3264D6"/>
                </a:solidFill>
                <a:latin typeface="微软雅黑" panose="020B0503020204020204" charset="-122"/>
                <a:ea typeface="微软雅黑" panose="020B0503020204020204" charset="-122"/>
              </a:endParaRPr>
            </a:p>
            <a:p>
              <a:pPr algn="ctr" fontAlgn="auto">
                <a:lnSpc>
                  <a:spcPts val="1480"/>
                </a:lnSpc>
                <a:spcBef>
                  <a:spcPts val="0"/>
                </a:spcBef>
                <a:spcAft>
                  <a:spcPts val="0"/>
                </a:spcAft>
                <a:defRPr/>
              </a:pPr>
              <a:r>
                <a:rPr lang="zh-CN" altLang="en-US" sz="1000" kern="0" dirty="0">
                  <a:solidFill>
                    <a:schemeClr val="tx1"/>
                  </a:solidFill>
                  <a:latin typeface="微软雅黑" panose="020B0503020204020204" charset="-122"/>
                  <a:ea typeface="微软雅黑" panose="020B0503020204020204" charset="-122"/>
                </a:rPr>
                <a:t>工艺配方</a:t>
              </a:r>
              <a:endParaRPr lang="en-US" altLang="zh-CN" sz="1000" kern="0" dirty="0">
                <a:solidFill>
                  <a:schemeClr val="tx1"/>
                </a:solidFill>
                <a:latin typeface="微软雅黑" panose="020B0503020204020204" charset="-122"/>
                <a:ea typeface="微软雅黑" panose="020B0503020204020204" charset="-122"/>
              </a:endParaRPr>
            </a:p>
            <a:p>
              <a:pPr algn="ctr" fontAlgn="auto">
                <a:lnSpc>
                  <a:spcPts val="1480"/>
                </a:lnSpc>
                <a:spcBef>
                  <a:spcPts val="0"/>
                </a:spcBef>
                <a:spcAft>
                  <a:spcPts val="0"/>
                </a:spcAft>
                <a:defRPr/>
              </a:pPr>
              <a:r>
                <a:rPr lang="zh-CN" altLang="en-US" sz="1000" kern="0" dirty="0">
                  <a:solidFill>
                    <a:schemeClr val="tx1"/>
                  </a:solidFill>
                  <a:latin typeface="微软雅黑" panose="020B0503020204020204" charset="-122"/>
                  <a:ea typeface="微软雅黑" panose="020B0503020204020204" charset="-122"/>
                </a:rPr>
                <a:t>工艺过程</a:t>
              </a:r>
              <a:endParaRPr lang="en-US" altLang="zh-CN" sz="1000" kern="0" dirty="0">
                <a:solidFill>
                  <a:schemeClr val="tx1"/>
                </a:solidFill>
                <a:latin typeface="微软雅黑" panose="020B0503020204020204" charset="-122"/>
                <a:ea typeface="微软雅黑" panose="020B0503020204020204" charset="-122"/>
              </a:endParaRPr>
            </a:p>
            <a:p>
              <a:pPr algn="ctr" fontAlgn="auto">
                <a:lnSpc>
                  <a:spcPts val="1480"/>
                </a:lnSpc>
                <a:spcBef>
                  <a:spcPts val="0"/>
                </a:spcBef>
                <a:spcAft>
                  <a:spcPts val="0"/>
                </a:spcAft>
                <a:defRPr/>
              </a:pPr>
              <a:r>
                <a:rPr lang="zh-CN" altLang="en-US" sz="1000" kern="0" dirty="0">
                  <a:solidFill>
                    <a:schemeClr val="tx1"/>
                  </a:solidFill>
                  <a:latin typeface="微软雅黑" panose="020B0503020204020204" charset="-122"/>
                  <a:ea typeface="微软雅黑" panose="020B0503020204020204" charset="-122"/>
                </a:rPr>
                <a:t>工艺参数</a:t>
              </a:r>
            </a:p>
          </p:txBody>
        </p:sp>
        <p:sp>
          <p:nvSpPr>
            <p:cNvPr id="17" name="圆角矩形 199"/>
            <p:cNvSpPr/>
            <p:nvPr/>
          </p:nvSpPr>
          <p:spPr>
            <a:xfrm>
              <a:off x="2202025" y="4256292"/>
              <a:ext cx="1175223" cy="2082165"/>
            </a:xfrm>
            <a:prstGeom prst="roundRect">
              <a:avLst>
                <a:gd name="adj" fmla="val 11817"/>
              </a:avLst>
            </a:prstGeom>
            <a:noFill/>
            <a:ln w="38100" cap="flat" cmpd="sng" algn="ctr">
              <a:solidFill>
                <a:schemeClr val="tx2"/>
              </a:solidFill>
              <a:prstDash val="solid"/>
              <a:miter lim="800000"/>
            </a:ln>
            <a:effectLst/>
          </p:spPr>
          <p:txBody>
            <a:bodyPr rtlCol="0" anchor="ctr"/>
            <a:lstStyle/>
            <a:p>
              <a:pPr algn="ctr" fontAlgn="auto">
                <a:spcBef>
                  <a:spcPts val="0"/>
                </a:spcBef>
                <a:spcAft>
                  <a:spcPts val="0"/>
                </a:spcAft>
                <a:defRPr/>
              </a:pPr>
              <a:endParaRPr lang="zh-CN" altLang="en-US" kern="0">
                <a:solidFill>
                  <a:srgbClr val="FFFFFF"/>
                </a:solidFill>
                <a:latin typeface="Times New Roman" panose="02020603050405020304"/>
                <a:ea typeface="幼圆" panose="02010509060101010101" charset="-122"/>
              </a:endParaRPr>
            </a:p>
          </p:txBody>
        </p:sp>
        <p:sp>
          <p:nvSpPr>
            <p:cNvPr id="19" name="圆角矩形 194"/>
            <p:cNvSpPr/>
            <p:nvPr/>
          </p:nvSpPr>
          <p:spPr>
            <a:xfrm>
              <a:off x="3472948" y="2623071"/>
              <a:ext cx="3569033" cy="3715385"/>
            </a:xfrm>
            <a:prstGeom prst="roundRect">
              <a:avLst>
                <a:gd name="adj" fmla="val 5164"/>
              </a:avLst>
            </a:prstGeom>
            <a:solidFill>
              <a:srgbClr val="3264D6"/>
            </a:solidFill>
            <a:ln w="12700" cap="flat" cmpd="sng" algn="ctr">
              <a:noFill/>
              <a:prstDash val="dash"/>
              <a:miter lim="800000"/>
            </a:ln>
            <a:effectLst/>
          </p:spPr>
          <p:txBody>
            <a:bodyPr rtlCol="0" anchor="ctr"/>
            <a:lstStyle/>
            <a:p>
              <a:pPr algn="ctr" fontAlgn="auto">
                <a:spcBef>
                  <a:spcPts val="0"/>
                </a:spcBef>
                <a:spcAft>
                  <a:spcPts val="0"/>
                </a:spcAft>
                <a:defRPr/>
              </a:pPr>
              <a:endParaRPr lang="zh-CN" altLang="en-US" kern="0">
                <a:solidFill>
                  <a:srgbClr val="FFFFFF"/>
                </a:solidFill>
                <a:latin typeface="Times New Roman" panose="02020603050405020304"/>
                <a:ea typeface="幼圆" panose="02010509060101010101" charset="-122"/>
              </a:endParaRPr>
            </a:p>
          </p:txBody>
        </p:sp>
        <p:sp>
          <p:nvSpPr>
            <p:cNvPr id="20" name="圆角矩形 172"/>
            <p:cNvSpPr/>
            <p:nvPr/>
          </p:nvSpPr>
          <p:spPr>
            <a:xfrm>
              <a:off x="3627253" y="2814208"/>
              <a:ext cx="3309620" cy="328930"/>
            </a:xfrm>
            <a:prstGeom prst="roundRect">
              <a:avLst/>
            </a:prstGeom>
            <a:solidFill>
              <a:srgbClr val="0B4A8D"/>
            </a:solidFill>
            <a:ln w="12700" cap="flat" cmpd="sng" algn="ctr">
              <a:noFill/>
              <a:prstDash val="solid"/>
              <a:miter lim="800000"/>
            </a:ln>
            <a:effectLst/>
          </p:spPr>
          <p:txBody>
            <a:bodyPr rtlCol="0" anchor="ctr"/>
            <a:lstStyle/>
            <a:p>
              <a:pPr algn="ctr" fontAlgn="auto">
                <a:spcBef>
                  <a:spcPts val="0"/>
                </a:spcBef>
                <a:spcAft>
                  <a:spcPts val="0"/>
                </a:spcAft>
                <a:defRPr/>
              </a:pPr>
              <a:r>
                <a:rPr lang="zh-CN" altLang="en-US" sz="1400" b="1" kern="0" dirty="0">
                  <a:solidFill>
                    <a:schemeClr val="bg1"/>
                  </a:solidFill>
                  <a:latin typeface="微软雅黑" panose="020B0503020204020204" charset="-122"/>
                  <a:ea typeface="微软雅黑" panose="020B0503020204020204" charset="-122"/>
                  <a:cs typeface="微软雅黑" panose="020B0503020204020204" charset="-122"/>
                </a:rPr>
                <a:t>机理模型</a:t>
              </a:r>
              <a:r>
                <a:rPr lang="en-US" altLang="zh-CN" sz="1400" b="1" kern="0"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1400" b="1" kern="0" dirty="0">
                  <a:solidFill>
                    <a:schemeClr val="bg1"/>
                  </a:solidFill>
                  <a:latin typeface="微软雅黑" panose="020B0503020204020204" charset="-122"/>
                  <a:ea typeface="微软雅黑" panose="020B0503020204020204" charset="-122"/>
                  <a:cs typeface="微软雅黑" panose="020B0503020204020204" charset="-122"/>
                </a:rPr>
                <a:t>“因果关系”</a:t>
              </a:r>
              <a:r>
                <a:rPr lang="en-US" altLang="zh-CN" sz="1400" b="1" kern="0" dirty="0">
                  <a:solidFill>
                    <a:schemeClr val="bg1"/>
                  </a:solidFill>
                  <a:latin typeface="微软雅黑" panose="020B0503020204020204" charset="-122"/>
                  <a:ea typeface="微软雅黑" panose="020B0503020204020204" charset="-122"/>
                  <a:cs typeface="微软雅黑" panose="020B0503020204020204" charset="-122"/>
                </a:rPr>
                <a:t>)</a:t>
              </a:r>
            </a:p>
          </p:txBody>
        </p:sp>
        <p:sp>
          <p:nvSpPr>
            <p:cNvPr id="21" name="矩形 20"/>
            <p:cNvSpPr/>
            <p:nvPr/>
          </p:nvSpPr>
          <p:spPr>
            <a:xfrm>
              <a:off x="3659507" y="3252993"/>
              <a:ext cx="1044575" cy="352425"/>
            </a:xfrm>
            <a:prstGeom prst="rect">
              <a:avLst/>
            </a:prstGeom>
            <a:solidFill>
              <a:schemeClr val="bg1"/>
            </a:solidFill>
            <a:ln w="12700" cap="flat" cmpd="sng" algn="ctr">
              <a:solidFill>
                <a:srgbClr val="FFFFFF">
                  <a:lumMod val="75000"/>
                </a:srgbClr>
              </a:solidFill>
              <a:prstDash val="solid"/>
              <a:miter lim="800000"/>
            </a:ln>
            <a:effectLst/>
          </p:spPr>
          <p:txBody>
            <a:bodyPr lIns="0" rIns="0" rtlCol="0" anchor="ctr"/>
            <a:lstStyle/>
            <a:p>
              <a:pPr algn="ctr" fontAlgn="auto">
                <a:spcBef>
                  <a:spcPts val="0"/>
                </a:spcBef>
                <a:spcAft>
                  <a:spcPts val="0"/>
                </a:spcAft>
                <a:defRPr/>
              </a:pPr>
              <a:r>
                <a:rPr lang="zh-CN" altLang="en-US" sz="1100" kern="0" dirty="0">
                  <a:solidFill>
                    <a:schemeClr val="tx1"/>
                  </a:solidFill>
                  <a:latin typeface="微软雅黑" panose="020B0503020204020204" charset="-122"/>
                  <a:ea typeface="微软雅黑" panose="020B0503020204020204" charset="-122"/>
                </a:rPr>
                <a:t>理论模型集</a:t>
              </a:r>
            </a:p>
          </p:txBody>
        </p:sp>
        <p:sp>
          <p:nvSpPr>
            <p:cNvPr id="22" name="矩形 21"/>
            <p:cNvSpPr/>
            <p:nvPr/>
          </p:nvSpPr>
          <p:spPr>
            <a:xfrm>
              <a:off x="4774681" y="3252993"/>
              <a:ext cx="1044575" cy="352425"/>
            </a:xfrm>
            <a:prstGeom prst="rect">
              <a:avLst/>
            </a:prstGeom>
            <a:solidFill>
              <a:schemeClr val="bg1"/>
            </a:solidFill>
            <a:ln w="12700" cap="flat" cmpd="sng" algn="ctr">
              <a:solidFill>
                <a:srgbClr val="FFFFFF">
                  <a:lumMod val="75000"/>
                </a:srgbClr>
              </a:solidFill>
              <a:prstDash val="solid"/>
              <a:miter lim="800000"/>
            </a:ln>
            <a:effectLst/>
          </p:spPr>
          <p:txBody>
            <a:bodyPr lIns="0" rIns="0" rtlCol="0" anchor="ctr"/>
            <a:lstStyle/>
            <a:p>
              <a:pPr algn="ctr" fontAlgn="auto">
                <a:spcBef>
                  <a:spcPts val="0"/>
                </a:spcBef>
                <a:spcAft>
                  <a:spcPts val="0"/>
                </a:spcAft>
                <a:defRPr/>
              </a:pPr>
              <a:r>
                <a:rPr lang="zh-CN" altLang="en-US" sz="1100" kern="0" dirty="0">
                  <a:solidFill>
                    <a:schemeClr val="tx1"/>
                  </a:solidFill>
                  <a:latin typeface="微软雅黑" panose="020B0503020204020204" charset="-122"/>
                  <a:ea typeface="微软雅黑" panose="020B0503020204020204" charset="-122"/>
                </a:rPr>
                <a:t>逻辑模型集</a:t>
              </a:r>
            </a:p>
          </p:txBody>
        </p:sp>
        <p:sp>
          <p:nvSpPr>
            <p:cNvPr id="23" name="矩形 22"/>
            <p:cNvSpPr/>
            <p:nvPr/>
          </p:nvSpPr>
          <p:spPr>
            <a:xfrm>
              <a:off x="5892299" y="3252993"/>
              <a:ext cx="1044575" cy="353060"/>
            </a:xfrm>
            <a:prstGeom prst="rect">
              <a:avLst/>
            </a:prstGeom>
            <a:solidFill>
              <a:schemeClr val="bg1"/>
            </a:solidFill>
            <a:ln w="12700" cap="flat" cmpd="sng" algn="ctr">
              <a:solidFill>
                <a:srgbClr val="FFFFFF">
                  <a:lumMod val="75000"/>
                </a:srgbClr>
              </a:solidFill>
              <a:prstDash val="solid"/>
              <a:miter lim="800000"/>
            </a:ln>
            <a:effectLst/>
          </p:spPr>
          <p:txBody>
            <a:bodyPr lIns="0" rIns="0" rtlCol="0" anchor="ctr"/>
            <a:lstStyle/>
            <a:p>
              <a:pPr algn="ctr" fontAlgn="auto">
                <a:spcBef>
                  <a:spcPts val="0"/>
                </a:spcBef>
                <a:spcAft>
                  <a:spcPts val="0"/>
                </a:spcAft>
                <a:defRPr/>
              </a:pPr>
              <a:r>
                <a:rPr lang="zh-CN" altLang="en-US" sz="1100" kern="0" dirty="0">
                  <a:solidFill>
                    <a:schemeClr val="tx1"/>
                  </a:solidFill>
                  <a:latin typeface="微软雅黑" panose="020B0503020204020204" charset="-122"/>
                  <a:ea typeface="微软雅黑" panose="020B0503020204020204" charset="-122"/>
                </a:rPr>
                <a:t>部件模型集</a:t>
              </a:r>
            </a:p>
          </p:txBody>
        </p:sp>
        <p:sp>
          <p:nvSpPr>
            <p:cNvPr id="24" name="矩形 23"/>
            <p:cNvSpPr/>
            <p:nvPr/>
          </p:nvSpPr>
          <p:spPr>
            <a:xfrm>
              <a:off x="5892517" y="4446158"/>
              <a:ext cx="1027429" cy="328930"/>
            </a:xfrm>
            <a:prstGeom prst="rect">
              <a:avLst/>
            </a:prstGeom>
            <a:solidFill>
              <a:schemeClr val="bg1"/>
            </a:solidFill>
            <a:ln w="12700" cap="flat" cmpd="sng" algn="ctr">
              <a:solidFill>
                <a:srgbClr val="FFFFFF">
                  <a:lumMod val="75000"/>
                </a:srgbClr>
              </a:solidFill>
              <a:prstDash val="solid"/>
              <a:miter lim="800000"/>
            </a:ln>
            <a:effectLst/>
          </p:spPr>
          <p:txBody>
            <a:bodyPr lIns="0" rIns="0" rtlCol="0" anchor="ctr"/>
            <a:lstStyle/>
            <a:p>
              <a:pPr algn="ctr" fontAlgn="auto">
                <a:spcBef>
                  <a:spcPts val="0"/>
                </a:spcBef>
                <a:spcAft>
                  <a:spcPts val="0"/>
                </a:spcAft>
                <a:defRPr/>
              </a:pPr>
              <a:r>
                <a:rPr lang="zh-CN" altLang="en-US" sz="1100" kern="0" dirty="0">
                  <a:solidFill>
                    <a:schemeClr val="tx1"/>
                  </a:solidFill>
                  <a:latin typeface="微软雅黑" panose="020B0503020204020204" charset="-122"/>
                  <a:ea typeface="微软雅黑" panose="020B0503020204020204" charset="-122"/>
                </a:rPr>
                <a:t>工艺模型集</a:t>
              </a:r>
            </a:p>
          </p:txBody>
        </p:sp>
        <p:sp>
          <p:nvSpPr>
            <p:cNvPr id="25" name="矩形 24"/>
            <p:cNvSpPr/>
            <p:nvPr/>
          </p:nvSpPr>
          <p:spPr>
            <a:xfrm>
              <a:off x="5892519" y="4053092"/>
              <a:ext cx="1044575" cy="328930"/>
            </a:xfrm>
            <a:prstGeom prst="rect">
              <a:avLst/>
            </a:prstGeom>
            <a:solidFill>
              <a:schemeClr val="bg1"/>
            </a:solidFill>
            <a:ln w="12700" cap="flat" cmpd="sng" algn="ctr">
              <a:solidFill>
                <a:srgbClr val="FFFFFF">
                  <a:lumMod val="75000"/>
                </a:srgbClr>
              </a:solidFill>
              <a:prstDash val="solid"/>
              <a:miter lim="800000"/>
            </a:ln>
            <a:effectLst/>
          </p:spPr>
          <p:txBody>
            <a:bodyPr lIns="0" rIns="0" rtlCol="0" anchor="ctr"/>
            <a:lstStyle/>
            <a:p>
              <a:pPr algn="ctr" fontAlgn="auto">
                <a:spcBef>
                  <a:spcPts val="0"/>
                </a:spcBef>
                <a:spcAft>
                  <a:spcPts val="0"/>
                </a:spcAft>
                <a:defRPr/>
              </a:pPr>
              <a:r>
                <a:rPr lang="zh-CN" altLang="en-US" sz="1100" kern="0" dirty="0">
                  <a:solidFill>
                    <a:schemeClr val="tx1"/>
                  </a:solidFill>
                  <a:latin typeface="微软雅黑" panose="020B0503020204020204" charset="-122"/>
                  <a:ea typeface="微软雅黑" panose="020B0503020204020204" charset="-122"/>
                </a:rPr>
                <a:t>故障模型集</a:t>
              </a:r>
            </a:p>
          </p:txBody>
        </p:sp>
        <p:sp>
          <p:nvSpPr>
            <p:cNvPr id="26" name="矩形 25"/>
            <p:cNvSpPr/>
            <p:nvPr/>
          </p:nvSpPr>
          <p:spPr>
            <a:xfrm>
              <a:off x="5892519" y="3660664"/>
              <a:ext cx="1044575" cy="320040"/>
            </a:xfrm>
            <a:prstGeom prst="rect">
              <a:avLst/>
            </a:prstGeom>
            <a:solidFill>
              <a:schemeClr val="bg1"/>
            </a:solidFill>
            <a:ln w="12700" cap="flat" cmpd="sng" algn="ctr">
              <a:solidFill>
                <a:srgbClr val="FFFFFF">
                  <a:lumMod val="75000"/>
                </a:srgbClr>
              </a:solidFill>
              <a:prstDash val="solid"/>
              <a:miter lim="800000"/>
            </a:ln>
            <a:effectLst/>
          </p:spPr>
          <p:txBody>
            <a:bodyPr lIns="0" rIns="0" rtlCol="0" anchor="ctr"/>
            <a:lstStyle/>
            <a:p>
              <a:pPr algn="ctr" fontAlgn="auto">
                <a:spcBef>
                  <a:spcPts val="0"/>
                </a:spcBef>
                <a:spcAft>
                  <a:spcPts val="0"/>
                </a:spcAft>
                <a:defRPr/>
              </a:pPr>
              <a:r>
                <a:rPr lang="zh-CN" altLang="en-US" sz="1100" kern="0" dirty="0">
                  <a:solidFill>
                    <a:schemeClr val="tx1"/>
                  </a:solidFill>
                  <a:latin typeface="微软雅黑" panose="020B0503020204020204" charset="-122"/>
                  <a:ea typeface="微软雅黑" panose="020B0503020204020204" charset="-122"/>
                </a:rPr>
                <a:t>仿真模型集</a:t>
              </a:r>
            </a:p>
          </p:txBody>
        </p:sp>
        <p:sp>
          <p:nvSpPr>
            <p:cNvPr id="27" name="矩形 26"/>
            <p:cNvSpPr/>
            <p:nvPr/>
          </p:nvSpPr>
          <p:spPr>
            <a:xfrm>
              <a:off x="3648476" y="5139577"/>
              <a:ext cx="979805" cy="328930"/>
            </a:xfrm>
            <a:prstGeom prst="rect">
              <a:avLst/>
            </a:prstGeom>
            <a:solidFill>
              <a:schemeClr val="bg1"/>
            </a:solidFill>
            <a:ln w="12700" cap="flat" cmpd="sng" algn="ctr">
              <a:solidFill>
                <a:srgbClr val="FFFFFF">
                  <a:lumMod val="75000"/>
                </a:srgbClr>
              </a:solidFill>
              <a:prstDash val="solid"/>
              <a:miter lim="800000"/>
            </a:ln>
            <a:effectLst/>
          </p:spPr>
          <p:txBody>
            <a:bodyPr lIns="0" rIns="0" rtlCol="0" anchor="ctr"/>
            <a:lstStyle/>
            <a:p>
              <a:pPr algn="ctr" fontAlgn="auto">
                <a:spcBef>
                  <a:spcPts val="0"/>
                </a:spcBef>
                <a:spcAft>
                  <a:spcPts val="0"/>
                </a:spcAft>
                <a:defRPr/>
              </a:pPr>
              <a:r>
                <a:rPr lang="zh-CN" altLang="en-US" sz="1200" kern="0" dirty="0">
                  <a:solidFill>
                    <a:schemeClr val="tx1"/>
                  </a:solidFill>
                  <a:latin typeface="微软雅黑" panose="020B0503020204020204" charset="-122"/>
                  <a:ea typeface="微软雅黑" panose="020B0503020204020204" charset="-122"/>
                </a:rPr>
                <a:t>数据分析</a:t>
              </a:r>
            </a:p>
          </p:txBody>
        </p:sp>
        <p:sp>
          <p:nvSpPr>
            <p:cNvPr id="28" name="矩形 27"/>
            <p:cNvSpPr/>
            <p:nvPr/>
          </p:nvSpPr>
          <p:spPr>
            <a:xfrm>
              <a:off x="4733653" y="5139353"/>
              <a:ext cx="1044540" cy="328657"/>
            </a:xfrm>
            <a:prstGeom prst="rect">
              <a:avLst/>
            </a:prstGeom>
            <a:solidFill>
              <a:schemeClr val="bg1"/>
            </a:solidFill>
            <a:ln w="12700" cap="flat" cmpd="sng" algn="ctr">
              <a:solidFill>
                <a:srgbClr val="FFFFFF">
                  <a:lumMod val="75000"/>
                </a:srgbClr>
              </a:solidFill>
              <a:prstDash val="solid"/>
              <a:miter lim="800000"/>
            </a:ln>
            <a:effectLst/>
          </p:spPr>
          <p:txBody>
            <a:bodyPr lIns="0" rIns="0" rtlCol="0" anchor="ctr"/>
            <a:lstStyle/>
            <a:p>
              <a:pPr algn="ctr" fontAlgn="auto">
                <a:spcBef>
                  <a:spcPts val="0"/>
                </a:spcBef>
                <a:spcAft>
                  <a:spcPts val="0"/>
                </a:spcAft>
                <a:defRPr/>
              </a:pPr>
              <a:r>
                <a:rPr lang="zh-CN" altLang="en-US" sz="1200" kern="0" dirty="0">
                  <a:solidFill>
                    <a:schemeClr val="tx1"/>
                  </a:solidFill>
                  <a:latin typeface="微软雅黑" panose="020B0503020204020204" charset="-122"/>
                  <a:ea typeface="微软雅黑" panose="020B0503020204020204" charset="-122"/>
                </a:rPr>
                <a:t>机器学习</a:t>
              </a:r>
            </a:p>
          </p:txBody>
        </p:sp>
        <p:sp>
          <p:nvSpPr>
            <p:cNvPr id="29" name="矩形 28"/>
            <p:cNvSpPr/>
            <p:nvPr/>
          </p:nvSpPr>
          <p:spPr>
            <a:xfrm>
              <a:off x="5863176" y="5139353"/>
              <a:ext cx="1044540" cy="328657"/>
            </a:xfrm>
            <a:prstGeom prst="rect">
              <a:avLst/>
            </a:prstGeom>
            <a:solidFill>
              <a:schemeClr val="bg1"/>
            </a:solidFill>
            <a:ln w="12700" cap="flat" cmpd="sng" algn="ctr">
              <a:solidFill>
                <a:srgbClr val="FFFFFF">
                  <a:lumMod val="75000"/>
                </a:srgbClr>
              </a:solidFill>
              <a:prstDash val="solid"/>
              <a:miter lim="800000"/>
            </a:ln>
            <a:effectLst/>
          </p:spPr>
          <p:txBody>
            <a:bodyPr lIns="0" rIns="0" rtlCol="0" anchor="ctr"/>
            <a:lstStyle/>
            <a:p>
              <a:pPr algn="ctr" fontAlgn="auto">
                <a:spcBef>
                  <a:spcPts val="0"/>
                </a:spcBef>
                <a:spcAft>
                  <a:spcPts val="0"/>
                </a:spcAft>
                <a:defRPr/>
              </a:pPr>
              <a:r>
                <a:rPr lang="zh-CN" altLang="en-US" sz="1200" kern="0" dirty="0">
                  <a:solidFill>
                    <a:schemeClr val="tx1"/>
                  </a:solidFill>
                  <a:latin typeface="微软雅黑" panose="020B0503020204020204" charset="-122"/>
                  <a:ea typeface="微软雅黑" panose="020B0503020204020204" charset="-122"/>
                </a:rPr>
                <a:t>控制结构</a:t>
              </a:r>
            </a:p>
          </p:txBody>
        </p:sp>
        <p:sp>
          <p:nvSpPr>
            <p:cNvPr id="30" name="文本框 29"/>
            <p:cNvSpPr txBox="1"/>
            <p:nvPr/>
          </p:nvSpPr>
          <p:spPr>
            <a:xfrm>
              <a:off x="3474902" y="3651429"/>
              <a:ext cx="1413784" cy="988476"/>
            </a:xfrm>
            <a:prstGeom prst="rect">
              <a:avLst/>
            </a:prstGeom>
            <a:noFill/>
          </p:spPr>
          <p:txBody>
            <a:bodyPr wrap="square" rtlCol="0">
              <a:spAutoFit/>
            </a:bodyPr>
            <a:lstStyle/>
            <a:p>
              <a:pPr algn="ctr" fontAlgn="auto">
                <a:lnSpc>
                  <a:spcPct val="150000"/>
                </a:lnSpc>
                <a:spcBef>
                  <a:spcPts val="0"/>
                </a:spcBef>
                <a:spcAft>
                  <a:spcPts val="0"/>
                </a:spcAft>
                <a:defRPr/>
              </a:pPr>
              <a:r>
                <a:rPr lang="zh-CN" altLang="en-US" sz="1000" kern="0" dirty="0">
                  <a:solidFill>
                    <a:schemeClr val="bg2"/>
                  </a:solidFill>
                  <a:latin typeface="微软雅黑" panose="020B0503020204020204" charset="-122"/>
                  <a:ea typeface="微软雅黑" panose="020B0503020204020204" charset="-122"/>
                </a:rPr>
                <a:t>流体力学模型</a:t>
              </a:r>
              <a:endParaRPr lang="en-US" altLang="zh-CN" sz="1000" kern="0" dirty="0">
                <a:solidFill>
                  <a:schemeClr val="bg2"/>
                </a:solidFill>
                <a:latin typeface="微软雅黑" panose="020B0503020204020204" charset="-122"/>
                <a:ea typeface="微软雅黑" panose="020B0503020204020204" charset="-122"/>
              </a:endParaRPr>
            </a:p>
            <a:p>
              <a:pPr algn="ctr" fontAlgn="auto">
                <a:lnSpc>
                  <a:spcPct val="150000"/>
                </a:lnSpc>
                <a:spcBef>
                  <a:spcPts val="0"/>
                </a:spcBef>
                <a:spcAft>
                  <a:spcPts val="0"/>
                </a:spcAft>
                <a:defRPr/>
              </a:pPr>
              <a:r>
                <a:rPr lang="zh-CN" altLang="en-US" sz="1000" kern="0" dirty="0">
                  <a:solidFill>
                    <a:schemeClr val="bg2"/>
                  </a:solidFill>
                  <a:latin typeface="微软雅黑" panose="020B0503020204020204" charset="-122"/>
                  <a:ea typeface="微软雅黑" panose="020B0503020204020204" charset="-122"/>
                </a:rPr>
                <a:t>热力学模型</a:t>
              </a:r>
              <a:endParaRPr lang="en-US" altLang="zh-CN" sz="1000" kern="0" dirty="0">
                <a:solidFill>
                  <a:schemeClr val="bg2"/>
                </a:solidFill>
                <a:latin typeface="微软雅黑" panose="020B0503020204020204" charset="-122"/>
                <a:ea typeface="微软雅黑" panose="020B0503020204020204" charset="-122"/>
              </a:endParaRPr>
            </a:p>
            <a:p>
              <a:pPr algn="ctr" fontAlgn="auto">
                <a:lnSpc>
                  <a:spcPct val="150000"/>
                </a:lnSpc>
                <a:spcBef>
                  <a:spcPts val="0"/>
                </a:spcBef>
                <a:spcAft>
                  <a:spcPts val="0"/>
                </a:spcAft>
                <a:defRPr/>
              </a:pPr>
              <a:r>
                <a:rPr lang="zh-CN" altLang="en-US" sz="1000" kern="0" dirty="0">
                  <a:solidFill>
                    <a:schemeClr val="bg2"/>
                  </a:solidFill>
                  <a:latin typeface="微软雅黑" panose="020B0503020204020204" charset="-122"/>
                  <a:ea typeface="微软雅黑" panose="020B0503020204020204" charset="-122"/>
                </a:rPr>
                <a:t>空气动力学模型</a:t>
              </a:r>
              <a:endParaRPr lang="en-US" altLang="zh-CN" sz="1000" kern="0" dirty="0">
                <a:solidFill>
                  <a:schemeClr val="bg2"/>
                </a:solidFill>
                <a:latin typeface="微软雅黑" panose="020B0503020204020204" charset="-122"/>
                <a:ea typeface="微软雅黑" panose="020B0503020204020204" charset="-122"/>
              </a:endParaRPr>
            </a:p>
            <a:p>
              <a:pPr algn="ctr" fontAlgn="auto">
                <a:lnSpc>
                  <a:spcPct val="150000"/>
                </a:lnSpc>
                <a:spcBef>
                  <a:spcPts val="0"/>
                </a:spcBef>
                <a:spcAft>
                  <a:spcPts val="0"/>
                </a:spcAft>
                <a:defRPr/>
              </a:pPr>
              <a:r>
                <a:rPr lang="en-US" altLang="zh-CN" sz="1000" kern="0" dirty="0">
                  <a:solidFill>
                    <a:schemeClr val="bg2"/>
                  </a:solidFill>
                  <a:latin typeface="微软雅黑" panose="020B0503020204020204" charset="-122"/>
                  <a:ea typeface="微软雅黑" panose="020B0503020204020204" charset="-122"/>
                </a:rPr>
                <a:t>…</a:t>
              </a:r>
            </a:p>
          </p:txBody>
        </p:sp>
        <p:sp>
          <p:nvSpPr>
            <p:cNvPr id="31" name="文本框 30"/>
            <p:cNvSpPr txBox="1"/>
            <p:nvPr/>
          </p:nvSpPr>
          <p:spPr>
            <a:xfrm>
              <a:off x="4774698" y="3637578"/>
              <a:ext cx="1044540" cy="988476"/>
            </a:xfrm>
            <a:prstGeom prst="rect">
              <a:avLst/>
            </a:prstGeom>
            <a:noFill/>
          </p:spPr>
          <p:txBody>
            <a:bodyPr wrap="square" rtlCol="0">
              <a:spAutoFit/>
            </a:bodyPr>
            <a:lstStyle/>
            <a:p>
              <a:pPr algn="ctr" fontAlgn="auto">
                <a:lnSpc>
                  <a:spcPct val="150000"/>
                </a:lnSpc>
                <a:spcBef>
                  <a:spcPts val="0"/>
                </a:spcBef>
                <a:spcAft>
                  <a:spcPts val="0"/>
                </a:spcAft>
                <a:defRPr/>
              </a:pPr>
              <a:r>
                <a:rPr lang="zh-CN" altLang="en-US" sz="1000" kern="0" dirty="0">
                  <a:solidFill>
                    <a:schemeClr val="bg2"/>
                  </a:solidFill>
                  <a:effectLst/>
                  <a:latin typeface="微软雅黑" panose="020B0503020204020204" charset="-122"/>
                  <a:ea typeface="微软雅黑" panose="020B0503020204020204" charset="-122"/>
                </a:rPr>
                <a:t>逻辑框架</a:t>
              </a:r>
              <a:endParaRPr lang="en-US" altLang="zh-CN" sz="1000" kern="0" dirty="0">
                <a:solidFill>
                  <a:schemeClr val="bg2"/>
                </a:solidFill>
                <a:effectLst/>
                <a:latin typeface="微软雅黑" panose="020B0503020204020204" charset="-122"/>
                <a:ea typeface="微软雅黑" panose="020B0503020204020204" charset="-122"/>
              </a:endParaRPr>
            </a:p>
            <a:p>
              <a:pPr algn="ctr" fontAlgn="auto">
                <a:lnSpc>
                  <a:spcPct val="150000"/>
                </a:lnSpc>
                <a:spcBef>
                  <a:spcPts val="0"/>
                </a:spcBef>
                <a:spcAft>
                  <a:spcPts val="0"/>
                </a:spcAft>
                <a:defRPr/>
              </a:pPr>
              <a:r>
                <a:rPr lang="zh-CN" altLang="en-US" sz="1000" kern="0" dirty="0">
                  <a:solidFill>
                    <a:schemeClr val="bg2"/>
                  </a:solidFill>
                  <a:effectLst/>
                  <a:latin typeface="微软雅黑" panose="020B0503020204020204" charset="-122"/>
                  <a:ea typeface="微软雅黑" panose="020B0503020204020204" charset="-122"/>
                </a:rPr>
                <a:t>流程步骤</a:t>
              </a:r>
              <a:endParaRPr lang="en-US" altLang="zh-CN" sz="1000" kern="0" dirty="0">
                <a:solidFill>
                  <a:schemeClr val="bg2"/>
                </a:solidFill>
                <a:effectLst/>
                <a:latin typeface="微软雅黑" panose="020B0503020204020204" charset="-122"/>
                <a:ea typeface="微软雅黑" panose="020B0503020204020204" charset="-122"/>
              </a:endParaRPr>
            </a:p>
            <a:p>
              <a:pPr algn="ctr" fontAlgn="auto">
                <a:lnSpc>
                  <a:spcPct val="150000"/>
                </a:lnSpc>
                <a:spcBef>
                  <a:spcPts val="0"/>
                </a:spcBef>
                <a:spcAft>
                  <a:spcPts val="0"/>
                </a:spcAft>
                <a:defRPr/>
              </a:pPr>
              <a:r>
                <a:rPr lang="zh-CN" altLang="en-US" sz="1000" kern="0" dirty="0">
                  <a:solidFill>
                    <a:schemeClr val="bg2"/>
                  </a:solidFill>
                  <a:effectLst/>
                  <a:latin typeface="微软雅黑" panose="020B0503020204020204" charset="-122"/>
                  <a:ea typeface="微软雅黑" panose="020B0503020204020204" charset="-122"/>
                </a:rPr>
                <a:t>管理时序</a:t>
              </a:r>
              <a:endParaRPr lang="en-US" altLang="zh-CN" sz="1000" kern="0" dirty="0">
                <a:solidFill>
                  <a:schemeClr val="bg2"/>
                </a:solidFill>
                <a:effectLst/>
                <a:latin typeface="微软雅黑" panose="020B0503020204020204" charset="-122"/>
                <a:ea typeface="微软雅黑" panose="020B0503020204020204" charset="-122"/>
              </a:endParaRPr>
            </a:p>
            <a:p>
              <a:pPr algn="ctr" fontAlgn="auto">
                <a:lnSpc>
                  <a:spcPct val="150000"/>
                </a:lnSpc>
                <a:spcBef>
                  <a:spcPts val="0"/>
                </a:spcBef>
                <a:spcAft>
                  <a:spcPts val="0"/>
                </a:spcAft>
                <a:defRPr/>
              </a:pPr>
              <a:r>
                <a:rPr lang="en-US" altLang="zh-CN" sz="1000" kern="0" dirty="0">
                  <a:solidFill>
                    <a:schemeClr val="bg2"/>
                  </a:solidFill>
                  <a:effectLst/>
                  <a:latin typeface="微软雅黑" panose="020B0503020204020204" charset="-122"/>
                  <a:ea typeface="微软雅黑" panose="020B0503020204020204" charset="-122"/>
                </a:rPr>
                <a:t>…</a:t>
              </a:r>
            </a:p>
          </p:txBody>
        </p:sp>
        <p:sp>
          <p:nvSpPr>
            <p:cNvPr id="32" name="圆角矩形 188"/>
            <p:cNvSpPr/>
            <p:nvPr/>
          </p:nvSpPr>
          <p:spPr>
            <a:xfrm>
              <a:off x="3626202" y="4811283"/>
              <a:ext cx="3281679" cy="269240"/>
            </a:xfrm>
            <a:prstGeom prst="roundRect">
              <a:avLst>
                <a:gd name="adj" fmla="val 0"/>
              </a:avLst>
            </a:prstGeom>
            <a:solidFill>
              <a:srgbClr val="0B4A8D"/>
            </a:solidFill>
            <a:ln w="12700" cap="flat" cmpd="sng" algn="ctr">
              <a:noFill/>
              <a:prstDash val="solid"/>
              <a:miter lim="800000"/>
            </a:ln>
            <a:effectLst/>
          </p:spPr>
          <p:txBody>
            <a:bodyPr rtlCol="0" anchor="ctr"/>
            <a:lstStyle/>
            <a:p>
              <a:pPr algn="ctr" fontAlgn="auto">
                <a:spcBef>
                  <a:spcPts val="0"/>
                </a:spcBef>
                <a:spcAft>
                  <a:spcPts val="0"/>
                </a:spcAft>
                <a:defRPr/>
              </a:pPr>
              <a:r>
                <a:rPr lang="zh-CN" altLang="en-US" sz="1400" b="1" kern="0" dirty="0">
                  <a:solidFill>
                    <a:schemeClr val="bg1"/>
                  </a:solidFill>
                  <a:latin typeface="微软雅黑" panose="020B0503020204020204" charset="-122"/>
                  <a:ea typeface="微软雅黑" panose="020B0503020204020204" charset="-122"/>
                  <a:cs typeface="微软雅黑" panose="020B0503020204020204" charset="-122"/>
                </a:rPr>
                <a:t>大数据分析模型</a:t>
              </a:r>
              <a:r>
                <a:rPr lang="en-US" altLang="zh-CN" sz="1400" b="1" kern="0"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1400" b="1" kern="0" dirty="0">
                  <a:solidFill>
                    <a:schemeClr val="bg1"/>
                  </a:solidFill>
                  <a:latin typeface="微软雅黑" panose="020B0503020204020204" charset="-122"/>
                  <a:ea typeface="微软雅黑" panose="020B0503020204020204" charset="-122"/>
                  <a:cs typeface="微软雅黑" panose="020B0503020204020204" charset="-122"/>
                </a:rPr>
                <a:t>“相关关系”</a:t>
              </a:r>
              <a:r>
                <a:rPr lang="en-US" altLang="zh-CN" sz="1400" b="1" kern="0" dirty="0">
                  <a:solidFill>
                    <a:schemeClr val="bg1"/>
                  </a:solidFill>
                  <a:latin typeface="微软雅黑" panose="020B0503020204020204" charset="-122"/>
                  <a:ea typeface="微软雅黑" panose="020B0503020204020204" charset="-122"/>
                  <a:cs typeface="微软雅黑" panose="020B0503020204020204" charset="-122"/>
                </a:rPr>
                <a:t>)</a:t>
              </a:r>
            </a:p>
          </p:txBody>
        </p:sp>
        <p:sp>
          <p:nvSpPr>
            <p:cNvPr id="33" name="文本框 32"/>
            <p:cNvSpPr txBox="1"/>
            <p:nvPr/>
          </p:nvSpPr>
          <p:spPr>
            <a:xfrm>
              <a:off x="3563424" y="5490492"/>
              <a:ext cx="1149909" cy="784830"/>
            </a:xfrm>
            <a:prstGeom prst="rect">
              <a:avLst/>
            </a:prstGeom>
            <a:noFill/>
          </p:spPr>
          <p:txBody>
            <a:bodyPr wrap="square" rtlCol="0">
              <a:spAutoFit/>
            </a:bodyPr>
            <a:lstStyle/>
            <a:p>
              <a:pPr algn="ctr" fontAlgn="auto">
                <a:lnSpc>
                  <a:spcPct val="150000"/>
                </a:lnSpc>
                <a:spcBef>
                  <a:spcPts val="0"/>
                </a:spcBef>
                <a:spcAft>
                  <a:spcPts val="0"/>
                </a:spcAft>
                <a:defRPr/>
              </a:pPr>
              <a:r>
                <a:rPr lang="en-US" altLang="zh-CN" sz="1000" kern="0" dirty="0">
                  <a:solidFill>
                    <a:schemeClr val="bg2"/>
                  </a:solidFill>
                  <a:latin typeface="微软雅黑" panose="020B0503020204020204" charset="-122"/>
                  <a:ea typeface="微软雅黑" panose="020B0503020204020204" charset="-122"/>
                </a:rPr>
                <a:t>SVM </a:t>
              </a:r>
              <a:r>
                <a:rPr lang="zh-CN" altLang="en-US" sz="1000" kern="0" dirty="0">
                  <a:solidFill>
                    <a:schemeClr val="bg2"/>
                  </a:solidFill>
                  <a:latin typeface="微软雅黑" panose="020B0503020204020204" charset="-122"/>
                  <a:ea typeface="微软雅黑" panose="020B0503020204020204" charset="-122"/>
                </a:rPr>
                <a:t>贝叶斯</a:t>
              </a:r>
              <a:endParaRPr lang="en-US" altLang="zh-CN" sz="1000" kern="0" dirty="0">
                <a:solidFill>
                  <a:schemeClr val="bg2"/>
                </a:solidFill>
                <a:latin typeface="微软雅黑" panose="020B0503020204020204" charset="-122"/>
                <a:ea typeface="微软雅黑" panose="020B0503020204020204" charset="-122"/>
              </a:endParaRPr>
            </a:p>
            <a:p>
              <a:pPr algn="ctr" fontAlgn="auto">
                <a:lnSpc>
                  <a:spcPct val="150000"/>
                </a:lnSpc>
                <a:spcBef>
                  <a:spcPts val="0"/>
                </a:spcBef>
                <a:spcAft>
                  <a:spcPts val="0"/>
                </a:spcAft>
                <a:defRPr/>
              </a:pPr>
              <a:r>
                <a:rPr lang="en-US" altLang="zh-CN" sz="1000" kern="0" dirty="0">
                  <a:solidFill>
                    <a:schemeClr val="bg2"/>
                  </a:solidFill>
                  <a:latin typeface="微软雅黑" panose="020B0503020204020204" charset="-122"/>
                  <a:ea typeface="微软雅黑" panose="020B0503020204020204" charset="-122"/>
                </a:rPr>
                <a:t>K-</a:t>
              </a:r>
              <a:r>
                <a:rPr lang="zh-CN" altLang="en-US" sz="1000" kern="0" dirty="0">
                  <a:solidFill>
                    <a:schemeClr val="bg2"/>
                  </a:solidFill>
                  <a:latin typeface="微软雅黑" panose="020B0503020204020204" charset="-122"/>
                  <a:ea typeface="微软雅黑" panose="020B0503020204020204" charset="-122"/>
                </a:rPr>
                <a:t>紧邻 遗传算法</a:t>
              </a:r>
              <a:endParaRPr lang="en-US" altLang="zh-CN" sz="1000" kern="0" dirty="0">
                <a:solidFill>
                  <a:schemeClr val="bg2"/>
                </a:solidFill>
                <a:latin typeface="微软雅黑" panose="020B0503020204020204" charset="-122"/>
                <a:ea typeface="微软雅黑" panose="020B0503020204020204" charset="-122"/>
              </a:endParaRPr>
            </a:p>
            <a:p>
              <a:pPr algn="ctr" fontAlgn="auto">
                <a:lnSpc>
                  <a:spcPct val="150000"/>
                </a:lnSpc>
                <a:spcBef>
                  <a:spcPts val="0"/>
                </a:spcBef>
                <a:spcAft>
                  <a:spcPts val="0"/>
                </a:spcAft>
                <a:defRPr/>
              </a:pPr>
              <a:r>
                <a:rPr lang="en-US" altLang="zh-CN" sz="1000" kern="0" dirty="0">
                  <a:solidFill>
                    <a:schemeClr val="bg2"/>
                  </a:solidFill>
                  <a:latin typeface="微软雅黑" panose="020B0503020204020204" charset="-122"/>
                  <a:ea typeface="微软雅黑" panose="020B0503020204020204" charset="-122"/>
                </a:rPr>
                <a:t>K-</a:t>
              </a:r>
              <a:r>
                <a:rPr lang="zh-CN" altLang="en-US" sz="1000" kern="0" dirty="0">
                  <a:solidFill>
                    <a:schemeClr val="bg2"/>
                  </a:solidFill>
                  <a:latin typeface="微软雅黑" panose="020B0503020204020204" charset="-122"/>
                  <a:ea typeface="微软雅黑" panose="020B0503020204020204" charset="-122"/>
                </a:rPr>
                <a:t>均值 梯度下降</a:t>
              </a:r>
              <a:endParaRPr lang="en-US" altLang="zh-CN" sz="1000" kern="0" dirty="0">
                <a:solidFill>
                  <a:schemeClr val="bg2"/>
                </a:solidFill>
                <a:latin typeface="微软雅黑" panose="020B0503020204020204" charset="-122"/>
                <a:ea typeface="微软雅黑" panose="020B0503020204020204" charset="-122"/>
              </a:endParaRPr>
            </a:p>
          </p:txBody>
        </p:sp>
        <p:sp>
          <p:nvSpPr>
            <p:cNvPr id="34" name="文本框 33"/>
            <p:cNvSpPr txBox="1"/>
            <p:nvPr/>
          </p:nvSpPr>
          <p:spPr>
            <a:xfrm>
              <a:off x="4520373" y="5575634"/>
              <a:ext cx="1471101" cy="295978"/>
            </a:xfrm>
            <a:prstGeom prst="rect">
              <a:avLst/>
            </a:prstGeom>
            <a:noFill/>
          </p:spPr>
          <p:txBody>
            <a:bodyPr wrap="square" rtlCol="0">
              <a:spAutoFit/>
            </a:bodyPr>
            <a:lstStyle/>
            <a:p>
              <a:pPr algn="ctr" fontAlgn="auto">
                <a:lnSpc>
                  <a:spcPct val="150000"/>
                </a:lnSpc>
                <a:spcBef>
                  <a:spcPts val="0"/>
                </a:spcBef>
                <a:spcAft>
                  <a:spcPts val="0"/>
                </a:spcAft>
                <a:defRPr/>
              </a:pPr>
              <a:r>
                <a:rPr lang="zh-CN" altLang="en-US" sz="1000" kern="0" dirty="0">
                  <a:solidFill>
                    <a:schemeClr val="bg2"/>
                  </a:solidFill>
                  <a:latin typeface="微软雅黑" panose="020B0503020204020204" charset="-122"/>
                  <a:ea typeface="微软雅黑" panose="020B0503020204020204" charset="-122"/>
                </a:rPr>
                <a:t>神经网络</a:t>
              </a:r>
            </a:p>
          </p:txBody>
        </p:sp>
        <p:sp>
          <p:nvSpPr>
            <p:cNvPr id="35" name="文本框 34"/>
            <p:cNvSpPr txBox="1"/>
            <p:nvPr/>
          </p:nvSpPr>
          <p:spPr>
            <a:xfrm>
              <a:off x="5478663" y="5575841"/>
              <a:ext cx="1813482" cy="526811"/>
            </a:xfrm>
            <a:prstGeom prst="rect">
              <a:avLst/>
            </a:prstGeom>
            <a:noFill/>
          </p:spPr>
          <p:txBody>
            <a:bodyPr wrap="square" rtlCol="0">
              <a:spAutoFit/>
            </a:bodyPr>
            <a:lstStyle/>
            <a:p>
              <a:pPr algn="ctr" fontAlgn="auto">
                <a:lnSpc>
                  <a:spcPct val="150000"/>
                </a:lnSpc>
                <a:spcBef>
                  <a:spcPts val="0"/>
                </a:spcBef>
                <a:spcAft>
                  <a:spcPts val="0"/>
                </a:spcAft>
                <a:defRPr/>
              </a:pPr>
              <a:r>
                <a:rPr lang="zh-CN" altLang="en-US" sz="1000" kern="0" dirty="0">
                  <a:solidFill>
                    <a:schemeClr val="bg2"/>
                  </a:solidFill>
                  <a:latin typeface="微软雅黑" panose="020B0503020204020204" charset="-122"/>
                  <a:ea typeface="微软雅黑" panose="020B0503020204020204" charset="-122"/>
                </a:rPr>
                <a:t>自适应</a:t>
              </a:r>
              <a:r>
                <a:rPr lang="en-US" altLang="zh-CN" sz="1000" kern="0" dirty="0">
                  <a:solidFill>
                    <a:schemeClr val="bg2"/>
                  </a:solidFill>
                  <a:latin typeface="微软雅黑" panose="020B0503020204020204" charset="-122"/>
                  <a:ea typeface="微软雅黑" panose="020B0503020204020204" charset="-122"/>
                </a:rPr>
                <a:t>/</a:t>
              </a:r>
            </a:p>
            <a:p>
              <a:pPr algn="ctr" fontAlgn="auto">
                <a:lnSpc>
                  <a:spcPct val="150000"/>
                </a:lnSpc>
                <a:spcBef>
                  <a:spcPts val="0"/>
                </a:spcBef>
                <a:spcAft>
                  <a:spcPts val="0"/>
                </a:spcAft>
                <a:defRPr/>
              </a:pPr>
              <a:r>
                <a:rPr lang="zh-CN" altLang="en-US" sz="1000" kern="0" dirty="0">
                  <a:solidFill>
                    <a:schemeClr val="bg2"/>
                  </a:solidFill>
                  <a:latin typeface="微软雅黑" panose="020B0503020204020204" charset="-122"/>
                  <a:ea typeface="微软雅黑" panose="020B0503020204020204" charset="-122"/>
                </a:rPr>
                <a:t>鲁棒</a:t>
              </a:r>
              <a:r>
                <a:rPr lang="en-US" altLang="zh-CN" sz="1000" kern="0" dirty="0">
                  <a:solidFill>
                    <a:schemeClr val="bg2"/>
                  </a:solidFill>
                  <a:latin typeface="微软雅黑" panose="020B0503020204020204" charset="-122"/>
                  <a:ea typeface="微软雅黑" panose="020B0503020204020204" charset="-122"/>
                </a:rPr>
                <a:t>/</a:t>
              </a:r>
              <a:r>
                <a:rPr lang="zh-CN" altLang="en-US" sz="1000" kern="0" dirty="0">
                  <a:solidFill>
                    <a:schemeClr val="bg2"/>
                  </a:solidFill>
                  <a:latin typeface="微软雅黑" panose="020B0503020204020204" charset="-122"/>
                  <a:ea typeface="微软雅黑" panose="020B0503020204020204" charset="-122"/>
                </a:rPr>
                <a:t>模糊</a:t>
              </a:r>
            </a:p>
          </p:txBody>
        </p:sp>
        <p:sp>
          <p:nvSpPr>
            <p:cNvPr id="37" name="文本框 36"/>
            <p:cNvSpPr txBox="1"/>
            <p:nvPr/>
          </p:nvSpPr>
          <p:spPr>
            <a:xfrm>
              <a:off x="7187216" y="3514464"/>
              <a:ext cx="1166701" cy="338554"/>
            </a:xfrm>
            <a:prstGeom prst="rect">
              <a:avLst/>
            </a:prstGeom>
            <a:solidFill>
              <a:schemeClr val="bg1">
                <a:lumMod val="95000"/>
              </a:schemeClr>
            </a:solidFill>
          </p:spPr>
          <p:txBody>
            <a:bodyPr wrap="square" rtlCol="0">
              <a:spAutoFit/>
            </a:bodyPr>
            <a:lstStyle/>
            <a:p>
              <a:pPr algn="ctr" fontAlgn="auto">
                <a:spcBef>
                  <a:spcPts val="0"/>
                </a:spcBef>
                <a:spcAft>
                  <a:spcPts val="0"/>
                </a:spcAft>
                <a:defRPr/>
              </a:pPr>
              <a:r>
                <a:rPr lang="zh-CN" altLang="en-US" sz="1600" b="1" kern="0" dirty="0">
                  <a:solidFill>
                    <a:srgbClr val="0B4A8D"/>
                  </a:solidFill>
                  <a:latin typeface="微软雅黑" panose="020B0503020204020204" charset="-122"/>
                  <a:ea typeface="微软雅黑" panose="020B0503020204020204" charset="-122"/>
                </a:rPr>
                <a:t>整体架构</a:t>
              </a:r>
            </a:p>
          </p:txBody>
        </p:sp>
        <p:pic>
          <p:nvPicPr>
            <p:cNvPr id="38" name="图片 37"/>
            <p:cNvPicPr>
              <a:picLocks noChangeAspect="1"/>
            </p:cNvPicPr>
            <p:nvPr/>
          </p:nvPicPr>
          <p:blipFill>
            <a:blip r:embed="rId7"/>
            <a:stretch>
              <a:fillRect/>
            </a:stretch>
          </p:blipFill>
          <p:spPr>
            <a:xfrm>
              <a:off x="7185454" y="4394261"/>
              <a:ext cx="1124695" cy="1246966"/>
            </a:xfrm>
            <a:prstGeom prst="rect">
              <a:avLst/>
            </a:prstGeom>
          </p:spPr>
        </p:pic>
        <p:sp>
          <p:nvSpPr>
            <p:cNvPr id="39" name="文本框 38"/>
            <p:cNvSpPr txBox="1"/>
            <p:nvPr/>
          </p:nvSpPr>
          <p:spPr>
            <a:xfrm>
              <a:off x="7137680" y="5954817"/>
              <a:ext cx="1210952" cy="338554"/>
            </a:xfrm>
            <a:prstGeom prst="rect">
              <a:avLst/>
            </a:prstGeom>
            <a:solidFill>
              <a:schemeClr val="bg1">
                <a:lumMod val="95000"/>
              </a:schemeClr>
            </a:solidFill>
          </p:spPr>
          <p:txBody>
            <a:bodyPr wrap="square" rtlCol="0">
              <a:spAutoFit/>
            </a:bodyPr>
            <a:lstStyle/>
            <a:p>
              <a:pPr algn="ctr" fontAlgn="auto">
                <a:spcBef>
                  <a:spcPts val="0"/>
                </a:spcBef>
                <a:spcAft>
                  <a:spcPts val="0"/>
                </a:spcAft>
                <a:defRPr/>
              </a:pPr>
              <a:r>
                <a:rPr lang="zh-CN" altLang="en-US" sz="1600" b="1" kern="0" dirty="0">
                  <a:solidFill>
                    <a:srgbClr val="0B4A8D"/>
                  </a:solidFill>
                  <a:latin typeface="微软雅黑" panose="020B0503020204020204" charset="-122"/>
                  <a:ea typeface="微软雅黑" panose="020B0503020204020204" charset="-122"/>
                </a:rPr>
                <a:t>微服务架构</a:t>
              </a:r>
            </a:p>
          </p:txBody>
        </p:sp>
        <p:sp>
          <p:nvSpPr>
            <p:cNvPr id="40" name="右箭头 171"/>
            <p:cNvSpPr/>
            <p:nvPr/>
          </p:nvSpPr>
          <p:spPr>
            <a:xfrm>
              <a:off x="7137680" y="3923052"/>
              <a:ext cx="1288364" cy="242671"/>
            </a:xfrm>
            <a:prstGeom prst="rightArrow">
              <a:avLst>
                <a:gd name="adj1" fmla="val 50000"/>
                <a:gd name="adj2" fmla="val 102879"/>
              </a:avLst>
            </a:prstGeom>
            <a:solidFill>
              <a:srgbClr val="3264D6"/>
            </a:solid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srgbClr val="FFFFFF"/>
                </a:solidFill>
                <a:latin typeface="Times New Roman" panose="02020603050405020304"/>
                <a:ea typeface="幼圆" panose="02010509060101010101" charset="-122"/>
              </a:endParaRPr>
            </a:p>
          </p:txBody>
        </p:sp>
        <p:sp>
          <p:nvSpPr>
            <p:cNvPr id="42" name="矩形 41"/>
            <p:cNvSpPr/>
            <p:nvPr/>
          </p:nvSpPr>
          <p:spPr>
            <a:xfrm>
              <a:off x="8453624" y="2660264"/>
              <a:ext cx="1249800" cy="246446"/>
            </a:xfrm>
            <a:prstGeom prst="rect">
              <a:avLst/>
            </a:prstGeom>
            <a:solidFill>
              <a:schemeClr val="bg1">
                <a:lumMod val="95000"/>
              </a:schemeClr>
            </a:solidFill>
            <a:ln w="12700" cap="flat" cmpd="sng" algn="ctr">
              <a:noFill/>
              <a:prstDash val="solid"/>
              <a:miter lim="800000"/>
            </a:ln>
            <a:effectLst/>
          </p:spPr>
          <p:txBody>
            <a:bodyPr lIns="0" rIns="0" rtlCol="0" anchor="ctr"/>
            <a:lstStyle/>
            <a:p>
              <a:pPr algn="ctr" fontAlgn="auto">
                <a:spcBef>
                  <a:spcPts val="0"/>
                </a:spcBef>
                <a:spcAft>
                  <a:spcPts val="0"/>
                </a:spcAft>
                <a:defRPr/>
              </a:pPr>
              <a:r>
                <a:rPr lang="zh-CN" altLang="en-US" sz="1200" b="1" kern="0" dirty="0">
                  <a:solidFill>
                    <a:schemeClr val="tx1"/>
                  </a:solidFill>
                  <a:latin typeface="微软雅黑" panose="020B0503020204020204" charset="-122"/>
                  <a:ea typeface="微软雅黑" panose="020B0503020204020204" charset="-122"/>
                </a:rPr>
                <a:t>状态感知</a:t>
              </a:r>
            </a:p>
          </p:txBody>
        </p:sp>
        <p:sp>
          <p:nvSpPr>
            <p:cNvPr id="43" name="矩形 42"/>
            <p:cNvSpPr/>
            <p:nvPr/>
          </p:nvSpPr>
          <p:spPr>
            <a:xfrm>
              <a:off x="9841238" y="2660264"/>
              <a:ext cx="1249800" cy="246446"/>
            </a:xfrm>
            <a:prstGeom prst="rect">
              <a:avLst/>
            </a:prstGeom>
            <a:solidFill>
              <a:schemeClr val="bg1">
                <a:lumMod val="95000"/>
              </a:schemeClr>
            </a:solidFill>
            <a:ln w="12700" cap="flat" cmpd="sng" algn="ctr">
              <a:noFill/>
              <a:prstDash val="solid"/>
              <a:miter lim="800000"/>
            </a:ln>
            <a:effectLst/>
          </p:spPr>
          <p:txBody>
            <a:bodyPr lIns="0" rIns="0" rtlCol="0" anchor="ctr"/>
            <a:lstStyle/>
            <a:p>
              <a:pPr algn="ctr" fontAlgn="auto">
                <a:spcBef>
                  <a:spcPts val="0"/>
                </a:spcBef>
                <a:spcAft>
                  <a:spcPts val="0"/>
                </a:spcAft>
                <a:defRPr/>
              </a:pPr>
              <a:r>
                <a:rPr lang="zh-CN" altLang="en-US" sz="1200" b="1" kern="0" dirty="0">
                  <a:solidFill>
                    <a:schemeClr val="tx1"/>
                  </a:solidFill>
                  <a:latin typeface="微软雅黑" panose="020B0503020204020204" charset="-122"/>
                  <a:ea typeface="微软雅黑" panose="020B0503020204020204" charset="-122"/>
                </a:rPr>
                <a:t>实时分析</a:t>
              </a:r>
            </a:p>
          </p:txBody>
        </p:sp>
        <p:sp>
          <p:nvSpPr>
            <p:cNvPr id="44" name="矩形 43"/>
            <p:cNvSpPr/>
            <p:nvPr/>
          </p:nvSpPr>
          <p:spPr>
            <a:xfrm>
              <a:off x="8453624" y="2963337"/>
              <a:ext cx="1249800" cy="246446"/>
            </a:xfrm>
            <a:prstGeom prst="rect">
              <a:avLst/>
            </a:prstGeom>
            <a:solidFill>
              <a:schemeClr val="bg1">
                <a:lumMod val="95000"/>
              </a:schemeClr>
            </a:solidFill>
            <a:ln w="12700" cap="flat" cmpd="sng" algn="ctr">
              <a:noFill/>
              <a:prstDash val="solid"/>
              <a:miter lim="800000"/>
            </a:ln>
            <a:effectLst/>
          </p:spPr>
          <p:txBody>
            <a:bodyPr lIns="0" rIns="0" rtlCol="0" anchor="ctr"/>
            <a:lstStyle/>
            <a:p>
              <a:pPr algn="ctr" fontAlgn="auto">
                <a:spcBef>
                  <a:spcPts val="0"/>
                </a:spcBef>
                <a:spcAft>
                  <a:spcPts val="0"/>
                </a:spcAft>
                <a:defRPr/>
              </a:pPr>
              <a:r>
                <a:rPr lang="zh-CN" altLang="en-US" sz="1200" b="1" kern="0" dirty="0">
                  <a:solidFill>
                    <a:schemeClr val="tx1"/>
                  </a:solidFill>
                  <a:latin typeface="微软雅黑" panose="020B0503020204020204" charset="-122"/>
                  <a:ea typeface="微软雅黑" panose="020B0503020204020204" charset="-122"/>
                </a:rPr>
                <a:t>科学决策</a:t>
              </a:r>
            </a:p>
          </p:txBody>
        </p:sp>
        <p:sp>
          <p:nvSpPr>
            <p:cNvPr id="45" name="矩形 44"/>
            <p:cNvSpPr/>
            <p:nvPr/>
          </p:nvSpPr>
          <p:spPr>
            <a:xfrm>
              <a:off x="9841238" y="2963337"/>
              <a:ext cx="1249800" cy="246446"/>
            </a:xfrm>
            <a:prstGeom prst="rect">
              <a:avLst/>
            </a:prstGeom>
            <a:solidFill>
              <a:schemeClr val="bg1">
                <a:lumMod val="95000"/>
              </a:schemeClr>
            </a:solidFill>
            <a:ln w="12700" cap="flat" cmpd="sng" algn="ctr">
              <a:noFill/>
              <a:prstDash val="solid"/>
              <a:miter lim="800000"/>
            </a:ln>
            <a:effectLst/>
          </p:spPr>
          <p:txBody>
            <a:bodyPr lIns="0" rIns="0" rtlCol="0" anchor="ctr"/>
            <a:lstStyle/>
            <a:p>
              <a:pPr algn="ctr" fontAlgn="auto">
                <a:spcBef>
                  <a:spcPts val="0"/>
                </a:spcBef>
                <a:spcAft>
                  <a:spcPts val="0"/>
                </a:spcAft>
                <a:defRPr/>
              </a:pPr>
              <a:r>
                <a:rPr lang="zh-CN" altLang="en-US" sz="1200" b="1" kern="0" dirty="0">
                  <a:solidFill>
                    <a:schemeClr val="tx1"/>
                  </a:solidFill>
                  <a:latin typeface="微软雅黑" panose="020B0503020204020204" charset="-122"/>
                  <a:ea typeface="微软雅黑" panose="020B0503020204020204" charset="-122"/>
                </a:rPr>
                <a:t>精确执行</a:t>
              </a:r>
            </a:p>
          </p:txBody>
        </p:sp>
        <p:grpSp>
          <p:nvGrpSpPr>
            <p:cNvPr id="46" name="组合 22"/>
            <p:cNvGrpSpPr/>
            <p:nvPr/>
          </p:nvGrpSpPr>
          <p:grpSpPr>
            <a:xfrm>
              <a:off x="930562" y="1898216"/>
              <a:ext cx="10365687" cy="480060"/>
              <a:chOff x="118032" y="2125383"/>
              <a:chExt cx="8986413" cy="420749"/>
            </a:xfrm>
          </p:grpSpPr>
          <p:sp>
            <p:nvSpPr>
              <p:cNvPr id="47" name="五边形 153"/>
              <p:cNvSpPr/>
              <p:nvPr/>
            </p:nvSpPr>
            <p:spPr>
              <a:xfrm>
                <a:off x="118032" y="2137627"/>
                <a:ext cx="1058932" cy="408505"/>
              </a:xfrm>
              <a:prstGeom prst="homePlate">
                <a:avLst/>
              </a:prstGeom>
              <a:solidFill>
                <a:srgbClr val="0B4A8D"/>
              </a:solidFill>
              <a:ln w="12700" cap="flat" cmpd="sng" algn="ctr">
                <a:noFill/>
                <a:prstDash val="solid"/>
                <a:miter lim="800000"/>
              </a:ln>
              <a:effectLst/>
            </p:spPr>
            <p:txBody>
              <a:bodyPr rtlCol="0" anchor="ctr"/>
              <a:lstStyle/>
              <a:p>
                <a:pPr algn="ctr" fontAlgn="auto">
                  <a:spcBef>
                    <a:spcPts val="0"/>
                  </a:spcBef>
                  <a:spcAft>
                    <a:spcPts val="0"/>
                  </a:spcAft>
                  <a:defRPr/>
                </a:pPr>
                <a:r>
                  <a:rPr lang="zh-CN" altLang="en-US" sz="1400" b="1" kern="0" dirty="0">
                    <a:solidFill>
                      <a:schemeClr val="bg1"/>
                    </a:solidFill>
                    <a:latin typeface="微软雅黑" panose="020B0503020204020204" charset="-122"/>
                    <a:ea typeface="微软雅黑" panose="020B0503020204020204" charset="-122"/>
                  </a:rPr>
                  <a:t>从哪来？</a:t>
                </a:r>
              </a:p>
            </p:txBody>
          </p:sp>
          <p:sp>
            <p:nvSpPr>
              <p:cNvPr id="48" name="五边形 154"/>
              <p:cNvSpPr/>
              <p:nvPr/>
            </p:nvSpPr>
            <p:spPr>
              <a:xfrm>
                <a:off x="1195742" y="2125383"/>
                <a:ext cx="1058932" cy="420749"/>
              </a:xfrm>
              <a:prstGeom prst="homePlate">
                <a:avLst/>
              </a:prstGeom>
              <a:solidFill>
                <a:srgbClr val="0B4A8D"/>
              </a:solidFill>
              <a:ln w="12700" cap="flat" cmpd="sng" algn="ctr">
                <a:noFill/>
                <a:prstDash val="solid"/>
                <a:miter lim="800000"/>
              </a:ln>
              <a:effectLst/>
            </p:spPr>
            <p:txBody>
              <a:bodyPr rtlCol="0" anchor="ctr"/>
              <a:lstStyle/>
              <a:p>
                <a:pPr algn="ctr" fontAlgn="auto">
                  <a:spcBef>
                    <a:spcPts val="0"/>
                  </a:spcBef>
                  <a:spcAft>
                    <a:spcPts val="0"/>
                  </a:spcAft>
                  <a:defRPr/>
                </a:pPr>
                <a:r>
                  <a:rPr lang="zh-CN" altLang="en-US" sz="1400" b="1" kern="0" dirty="0">
                    <a:solidFill>
                      <a:schemeClr val="bg1"/>
                    </a:solidFill>
                    <a:latin typeface="微软雅黑" panose="020B0503020204020204" charset="-122"/>
                    <a:ea typeface="微软雅黑" panose="020B0503020204020204" charset="-122"/>
                  </a:rPr>
                  <a:t>怎么建？</a:t>
                </a:r>
              </a:p>
            </p:txBody>
          </p:sp>
          <p:sp>
            <p:nvSpPr>
              <p:cNvPr id="49" name="五边形 155"/>
              <p:cNvSpPr/>
              <p:nvPr/>
            </p:nvSpPr>
            <p:spPr>
              <a:xfrm>
                <a:off x="2251829" y="2125383"/>
                <a:ext cx="3288892" cy="420749"/>
              </a:xfrm>
              <a:prstGeom prst="homePlate">
                <a:avLst/>
              </a:prstGeom>
              <a:solidFill>
                <a:srgbClr val="0B4A8D"/>
              </a:solidFill>
              <a:ln w="12700" cap="flat" cmpd="sng" algn="ctr">
                <a:noFill/>
                <a:prstDash val="solid"/>
                <a:miter lim="800000"/>
              </a:ln>
              <a:effectLst/>
            </p:spPr>
            <p:txBody>
              <a:bodyPr rtlCol="0" anchor="ctr"/>
              <a:lstStyle/>
              <a:p>
                <a:pPr algn="ctr" fontAlgn="auto">
                  <a:spcBef>
                    <a:spcPts val="0"/>
                  </a:spcBef>
                  <a:spcAft>
                    <a:spcPts val="0"/>
                  </a:spcAft>
                  <a:defRPr/>
                </a:pPr>
                <a:r>
                  <a:rPr lang="zh-CN" altLang="en-US" sz="1400" b="1" kern="0" dirty="0">
                    <a:solidFill>
                      <a:schemeClr val="bg1"/>
                    </a:solidFill>
                    <a:latin typeface="微软雅黑" panose="020B0503020204020204" charset="-122"/>
                    <a:ea typeface="微软雅黑" panose="020B0503020204020204" charset="-122"/>
                  </a:rPr>
                  <a:t>是什么？</a:t>
                </a:r>
              </a:p>
            </p:txBody>
          </p:sp>
          <p:sp>
            <p:nvSpPr>
              <p:cNvPr id="50" name="五边形 156"/>
              <p:cNvSpPr/>
              <p:nvPr/>
            </p:nvSpPr>
            <p:spPr>
              <a:xfrm>
                <a:off x="5549256" y="2137627"/>
                <a:ext cx="1058932" cy="408505"/>
              </a:xfrm>
              <a:prstGeom prst="homePlate">
                <a:avLst/>
              </a:prstGeom>
              <a:solidFill>
                <a:srgbClr val="0B4A8D"/>
              </a:solidFill>
              <a:ln w="12700" cap="flat" cmpd="sng" algn="ctr">
                <a:noFill/>
                <a:prstDash val="solid"/>
                <a:miter lim="800000"/>
              </a:ln>
              <a:effectLst/>
            </p:spPr>
            <p:txBody>
              <a:bodyPr rtlCol="0" anchor="ctr"/>
              <a:lstStyle/>
              <a:p>
                <a:pPr algn="ctr" fontAlgn="auto">
                  <a:spcBef>
                    <a:spcPts val="0"/>
                  </a:spcBef>
                  <a:spcAft>
                    <a:spcPts val="0"/>
                  </a:spcAft>
                  <a:defRPr/>
                </a:pPr>
                <a:r>
                  <a:rPr lang="zh-CN" altLang="en-US" sz="1400" b="1" kern="0" dirty="0">
                    <a:solidFill>
                      <a:schemeClr val="bg1"/>
                    </a:solidFill>
                    <a:latin typeface="微软雅黑" panose="020B0503020204020204" charset="-122"/>
                    <a:ea typeface="微软雅黑" panose="020B0503020204020204" charset="-122"/>
                  </a:rPr>
                  <a:t>怎么样？</a:t>
                </a:r>
              </a:p>
            </p:txBody>
          </p:sp>
          <p:sp>
            <p:nvSpPr>
              <p:cNvPr id="51" name="五边形 157"/>
              <p:cNvSpPr/>
              <p:nvPr/>
            </p:nvSpPr>
            <p:spPr>
              <a:xfrm>
                <a:off x="6616154" y="2137627"/>
                <a:ext cx="2488291" cy="408505"/>
              </a:xfrm>
              <a:prstGeom prst="homePlate">
                <a:avLst/>
              </a:prstGeom>
              <a:solidFill>
                <a:srgbClr val="0B4A8D"/>
              </a:solidFill>
              <a:ln w="12700" cap="flat" cmpd="sng" algn="ctr">
                <a:noFill/>
                <a:prstDash val="solid"/>
                <a:miter lim="800000"/>
              </a:ln>
              <a:effectLst/>
            </p:spPr>
            <p:txBody>
              <a:bodyPr rtlCol="0" anchor="ctr"/>
              <a:lstStyle/>
              <a:p>
                <a:pPr algn="ctr" fontAlgn="auto">
                  <a:spcBef>
                    <a:spcPts val="0"/>
                  </a:spcBef>
                  <a:spcAft>
                    <a:spcPts val="0"/>
                  </a:spcAft>
                  <a:defRPr/>
                </a:pPr>
                <a:r>
                  <a:rPr lang="zh-CN" altLang="en-US" sz="1400" b="1" kern="0" dirty="0">
                    <a:solidFill>
                      <a:schemeClr val="bg1"/>
                    </a:solidFill>
                    <a:latin typeface="微软雅黑" panose="020B0503020204020204" charset="-122"/>
                    <a:ea typeface="微软雅黑" panose="020B0503020204020204" charset="-122"/>
                  </a:rPr>
                  <a:t>怎么用？</a:t>
                </a:r>
              </a:p>
            </p:txBody>
          </p:sp>
        </p:grpSp>
        <p:pic>
          <p:nvPicPr>
            <p:cNvPr id="52" name="图片 51" descr="adbb0c2463d833e994fd85ef4947786e"/>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2195593" y="4266452"/>
              <a:ext cx="1162685" cy="667385"/>
            </a:xfrm>
            <a:prstGeom prst="rect">
              <a:avLst/>
            </a:prstGeom>
          </p:spPr>
        </p:pic>
        <p:pic>
          <p:nvPicPr>
            <p:cNvPr id="53" name="图片 52"/>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2102883" y="4882402"/>
              <a:ext cx="713105" cy="666115"/>
            </a:xfrm>
            <a:prstGeom prst="rect">
              <a:avLst/>
            </a:prstGeom>
          </p:spPr>
        </p:pic>
        <p:pic>
          <p:nvPicPr>
            <p:cNvPr id="54" name="图片 53" descr="319437814db2f3503b47ad2d2ecfdadc"/>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a:off x="2281318" y="5385322"/>
              <a:ext cx="1092200" cy="1038225"/>
            </a:xfrm>
            <a:prstGeom prst="rect">
              <a:avLst/>
            </a:prstGeom>
          </p:spPr>
        </p:pic>
        <p:sp>
          <p:nvSpPr>
            <p:cNvPr id="55" name="文本框 54"/>
            <p:cNvSpPr txBox="1"/>
            <p:nvPr/>
          </p:nvSpPr>
          <p:spPr>
            <a:xfrm>
              <a:off x="2641998" y="5166882"/>
              <a:ext cx="1515110" cy="275590"/>
            </a:xfrm>
            <a:prstGeom prst="rect">
              <a:avLst/>
            </a:prstGeom>
            <a:noFill/>
          </p:spPr>
          <p:txBody>
            <a:bodyPr wrap="square" rtlCol="0">
              <a:spAutoFit/>
            </a:bodyPr>
            <a:lstStyle/>
            <a:p>
              <a:r>
                <a:rPr lang="en-US" altLang="zh-CN" sz="1200">
                  <a:solidFill>
                    <a:schemeClr val="bg2">
                      <a:lumMod val="50000"/>
                    </a:schemeClr>
                  </a:solidFill>
                  <a:latin typeface="微软雅黑" panose="020B0503020204020204" charset="-122"/>
                  <a:ea typeface="微软雅黑" panose="020B0503020204020204" charset="-122"/>
                </a:rPr>
                <a:t>c c++ c#</a:t>
              </a:r>
            </a:p>
          </p:txBody>
        </p:sp>
        <p:sp>
          <p:nvSpPr>
            <p:cNvPr id="56" name="任意多边形 19"/>
            <p:cNvSpPr>
              <a:spLocks noChangeArrowheads="1"/>
            </p:cNvSpPr>
            <p:nvPr>
              <p:custDataLst>
                <p:tags r:id="rId1"/>
              </p:custDataLst>
            </p:nvPr>
          </p:nvSpPr>
          <p:spPr bwMode="auto">
            <a:xfrm>
              <a:off x="8488495" y="3321021"/>
              <a:ext cx="695325" cy="2094071"/>
            </a:xfrm>
            <a:custGeom>
              <a:avLst/>
              <a:gdLst>
                <a:gd name="T0" fmla="*/ 0 w 10000"/>
                <a:gd name="T1" fmla="*/ 0 h 10000"/>
                <a:gd name="T2" fmla="*/ 118943672 w 10000"/>
                <a:gd name="T3" fmla="*/ 0 h 10000"/>
                <a:gd name="T4" fmla="*/ 95154894 w 10000"/>
                <a:gd name="T5" fmla="*/ 1078818330 h 10000"/>
                <a:gd name="T6" fmla="*/ 23788778 w 10000"/>
                <a:gd name="T7" fmla="*/ 107881833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rgbClr val="0B4A8D"/>
            </a:solidFill>
            <a:ln w="12700">
              <a:noFill/>
              <a:miter lim="800000"/>
            </a:ln>
          </p:spPr>
          <p:txBody>
            <a:bodyPr lIns="90000" tIns="46800" rIns="90000" bIns="46800" anchor="ctr">
              <a:norm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171450" indent="-1714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spcBef>
                  <a:spcPct val="0"/>
                </a:spcBef>
                <a:spcAft>
                  <a:spcPct val="35000"/>
                </a:spcAft>
                <a:buFont typeface="Arial" panose="020B0604020202020204" pitchFamily="34" charset="0"/>
                <a:buNone/>
                <a:defRPr/>
              </a:pPr>
              <a:r>
                <a:rPr lang="zh-CN" altLang="en-US" sz="1400" dirty="0">
                  <a:solidFill>
                    <a:srgbClr val="FFFFFF"/>
                  </a:solidFill>
                  <a:latin typeface="微软雅黑" panose="020B0503020204020204" charset="-122"/>
                  <a:ea typeface="微软雅黑" panose="020B0503020204020204" charset="-122"/>
                </a:rPr>
                <a:t>描述</a:t>
              </a:r>
            </a:p>
          </p:txBody>
        </p:sp>
        <p:sp>
          <p:nvSpPr>
            <p:cNvPr id="57" name="任意多边形 20"/>
            <p:cNvSpPr>
              <a:spLocks noChangeArrowheads="1"/>
            </p:cNvSpPr>
            <p:nvPr>
              <p:custDataLst>
                <p:tags r:id="rId2"/>
              </p:custDataLst>
            </p:nvPr>
          </p:nvSpPr>
          <p:spPr bwMode="auto">
            <a:xfrm>
              <a:off x="9183642" y="3321021"/>
              <a:ext cx="696337" cy="2094071"/>
            </a:xfrm>
            <a:custGeom>
              <a:avLst/>
              <a:gdLst>
                <a:gd name="T0" fmla="*/ 0 w 10000"/>
                <a:gd name="T1" fmla="*/ 0 h 10000"/>
                <a:gd name="T2" fmla="*/ 119290084 w 10000"/>
                <a:gd name="T3" fmla="*/ 0 h 10000"/>
                <a:gd name="T4" fmla="*/ 95432067 w 10000"/>
                <a:gd name="T5" fmla="*/ 1078818330 h 10000"/>
                <a:gd name="T6" fmla="*/ 23858017 w 10000"/>
                <a:gd name="T7" fmla="*/ 107881833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rgbClr val="3264D6"/>
            </a:solidFill>
            <a:ln w="12700">
              <a:noFill/>
              <a:miter lim="800000"/>
            </a:ln>
          </p:spPr>
          <p:txBody>
            <a:bodyPr lIns="90000" tIns="46800" rIns="90000" bIns="46800" anchor="ctr">
              <a:norm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171450" indent="-1714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spcBef>
                  <a:spcPct val="0"/>
                </a:spcBef>
                <a:spcAft>
                  <a:spcPct val="35000"/>
                </a:spcAft>
                <a:buFont typeface="Arial" panose="020B0604020202020204" pitchFamily="34" charset="0"/>
                <a:buNone/>
                <a:defRPr/>
              </a:pPr>
              <a:r>
                <a:rPr lang="zh-CN" altLang="en-US" sz="1400" dirty="0">
                  <a:solidFill>
                    <a:srgbClr val="FFFFFF"/>
                  </a:solidFill>
                  <a:latin typeface="Arial" panose="020B0604020202020204" pitchFamily="34" charset="0"/>
                  <a:ea typeface="黑体" panose="02010609060101010101" charset="-122"/>
                </a:rPr>
                <a:t>诊断</a:t>
              </a:r>
            </a:p>
          </p:txBody>
        </p:sp>
        <p:sp>
          <p:nvSpPr>
            <p:cNvPr id="58" name="任意多边形 21"/>
            <p:cNvSpPr>
              <a:spLocks noChangeArrowheads="1"/>
            </p:cNvSpPr>
            <p:nvPr>
              <p:custDataLst>
                <p:tags r:id="rId3"/>
              </p:custDataLst>
            </p:nvPr>
          </p:nvSpPr>
          <p:spPr bwMode="auto">
            <a:xfrm>
              <a:off x="9791404" y="3321021"/>
              <a:ext cx="695324" cy="2094071"/>
            </a:xfrm>
            <a:custGeom>
              <a:avLst/>
              <a:gdLst>
                <a:gd name="T0" fmla="*/ 0 w 10000"/>
                <a:gd name="T1" fmla="*/ 0 h 10000"/>
                <a:gd name="T2" fmla="*/ 118943453 w 10000"/>
                <a:gd name="T3" fmla="*/ 0 h 10000"/>
                <a:gd name="T4" fmla="*/ 95154806 w 10000"/>
                <a:gd name="T5" fmla="*/ 1078818330 h 10000"/>
                <a:gd name="T6" fmla="*/ 23788647 w 10000"/>
                <a:gd name="T7" fmla="*/ 107881833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rgbClr val="0B4A8D"/>
            </a:solidFill>
            <a:ln w="12700">
              <a:noFill/>
              <a:miter lim="800000"/>
            </a:ln>
          </p:spPr>
          <p:txBody>
            <a:bodyPr lIns="90000" tIns="46800" rIns="90000" bIns="46800" anchor="ctr">
              <a:norm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171450" indent="-1714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spcBef>
                  <a:spcPct val="0"/>
                </a:spcBef>
                <a:spcAft>
                  <a:spcPct val="35000"/>
                </a:spcAft>
                <a:buFont typeface="Arial" panose="020B0604020202020204" pitchFamily="34" charset="0"/>
                <a:buNone/>
                <a:defRPr/>
              </a:pPr>
              <a:r>
                <a:rPr lang="zh-CN" altLang="en-US" sz="1400" dirty="0">
                  <a:solidFill>
                    <a:srgbClr val="FFFFFF"/>
                  </a:solidFill>
                  <a:latin typeface="Arial" panose="020B0604020202020204" pitchFamily="34" charset="0"/>
                  <a:ea typeface="黑体" panose="02010609060101010101" charset="-122"/>
                </a:rPr>
                <a:t>预测</a:t>
              </a:r>
            </a:p>
          </p:txBody>
        </p:sp>
        <p:sp>
          <p:nvSpPr>
            <p:cNvPr id="59" name="任意多边形 20"/>
            <p:cNvSpPr>
              <a:spLocks noChangeArrowheads="1"/>
            </p:cNvSpPr>
            <p:nvPr>
              <p:custDataLst>
                <p:tags r:id="rId4"/>
              </p:custDataLst>
            </p:nvPr>
          </p:nvSpPr>
          <p:spPr bwMode="auto">
            <a:xfrm>
              <a:off x="10394701" y="3321175"/>
              <a:ext cx="696337" cy="2094071"/>
            </a:xfrm>
            <a:custGeom>
              <a:avLst/>
              <a:gdLst>
                <a:gd name="T0" fmla="*/ 0 w 10000"/>
                <a:gd name="T1" fmla="*/ 0 h 10000"/>
                <a:gd name="T2" fmla="*/ 119290084 w 10000"/>
                <a:gd name="T3" fmla="*/ 0 h 10000"/>
                <a:gd name="T4" fmla="*/ 95432067 w 10000"/>
                <a:gd name="T5" fmla="*/ 1078818330 h 10000"/>
                <a:gd name="T6" fmla="*/ 23858017 w 10000"/>
                <a:gd name="T7" fmla="*/ 107881833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rgbClr val="3264D6"/>
            </a:solidFill>
            <a:ln w="12700">
              <a:noFill/>
              <a:miter lim="800000"/>
            </a:ln>
          </p:spPr>
          <p:txBody>
            <a:bodyPr lIns="90000" tIns="46800" rIns="90000" bIns="46800" anchor="ctr">
              <a:norm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171450" indent="-1714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spcBef>
                  <a:spcPct val="0"/>
                </a:spcBef>
                <a:spcAft>
                  <a:spcPct val="35000"/>
                </a:spcAft>
                <a:buFont typeface="Arial" panose="020B0604020202020204" pitchFamily="34" charset="0"/>
                <a:buNone/>
                <a:defRPr/>
              </a:pPr>
              <a:r>
                <a:rPr lang="zh-CN" altLang="en-US" sz="1400" dirty="0">
                  <a:solidFill>
                    <a:srgbClr val="FFFFFF"/>
                  </a:solidFill>
                  <a:latin typeface="Arial" panose="020B0604020202020204" pitchFamily="34" charset="0"/>
                  <a:ea typeface="黑体" panose="02010609060101010101" charset="-122"/>
                </a:rPr>
                <a:t>决策</a:t>
              </a:r>
            </a:p>
          </p:txBody>
        </p:sp>
        <p:sp>
          <p:nvSpPr>
            <p:cNvPr id="60" name="矩形 59"/>
            <p:cNvSpPr/>
            <p:nvPr/>
          </p:nvSpPr>
          <p:spPr>
            <a:xfrm>
              <a:off x="8488495" y="5954818"/>
              <a:ext cx="2668905" cy="338554"/>
            </a:xfrm>
            <a:prstGeom prst="rect">
              <a:avLst/>
            </a:prstGeom>
            <a:solidFill>
              <a:schemeClr val="bg1">
                <a:lumMod val="95000"/>
              </a:schemeClr>
            </a:solidFill>
            <a:ln w="12700" cap="flat" cmpd="sng" algn="ctr">
              <a:noFill/>
              <a:prstDash val="solid"/>
              <a:miter lim="800000"/>
            </a:ln>
            <a:effectLst/>
          </p:spPr>
          <p:txBody>
            <a:bodyPr lIns="0" rIns="0" rtlCol="0" anchor="ctr"/>
            <a:lstStyle/>
            <a:p>
              <a:pPr algn="ctr" fontAlgn="auto">
                <a:spcBef>
                  <a:spcPts val="0"/>
                </a:spcBef>
                <a:spcAft>
                  <a:spcPts val="0"/>
                </a:spcAft>
                <a:defRPr/>
              </a:pPr>
              <a:r>
                <a:rPr lang="zh-CN" altLang="en-US" sz="1600" b="1" kern="0" dirty="0">
                  <a:solidFill>
                    <a:srgbClr val="0B4A8D"/>
                  </a:solidFill>
                  <a:latin typeface="微软雅黑" panose="020B0503020204020204" charset="-122"/>
                  <a:ea typeface="微软雅黑" panose="020B0503020204020204" charset="-122"/>
                </a:rPr>
                <a:t>执行</a:t>
              </a:r>
            </a:p>
          </p:txBody>
        </p:sp>
        <p:pic>
          <p:nvPicPr>
            <p:cNvPr id="61" name="图片 60"/>
            <p:cNvPicPr>
              <a:picLocks noChangeAspect="1"/>
            </p:cNvPicPr>
            <p:nvPr/>
          </p:nvPicPr>
          <p:blipFill>
            <a:blip r:embed="rId11"/>
            <a:stretch>
              <a:fillRect/>
            </a:stretch>
          </p:blipFill>
          <p:spPr>
            <a:xfrm>
              <a:off x="7212815" y="2663313"/>
              <a:ext cx="1069975" cy="706755"/>
            </a:xfrm>
            <a:prstGeom prst="rect">
              <a:avLst/>
            </a:prstGeom>
          </p:spPr>
        </p:pic>
        <p:sp>
          <p:nvSpPr>
            <p:cNvPr id="62" name="右箭头 171"/>
            <p:cNvSpPr/>
            <p:nvPr/>
          </p:nvSpPr>
          <p:spPr>
            <a:xfrm>
              <a:off x="2128414" y="3928531"/>
              <a:ext cx="1288364" cy="242671"/>
            </a:xfrm>
            <a:prstGeom prst="rightArrow">
              <a:avLst>
                <a:gd name="adj1" fmla="val 50000"/>
                <a:gd name="adj2" fmla="val 102879"/>
              </a:avLst>
            </a:prstGeom>
            <a:solidFill>
              <a:srgbClr val="3264D6"/>
            </a:solid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srgbClr val="FFFFFF"/>
                </a:solidFill>
                <a:latin typeface="Times New Roman" panose="02020603050405020304"/>
                <a:ea typeface="幼圆" panose="02010509060101010101" charset="-122"/>
              </a:endParaRPr>
            </a:p>
          </p:txBody>
        </p:sp>
        <p:sp>
          <p:nvSpPr>
            <p:cNvPr id="2" name="矩形 1"/>
            <p:cNvSpPr/>
            <p:nvPr/>
          </p:nvSpPr>
          <p:spPr>
            <a:xfrm>
              <a:off x="2173774" y="2595896"/>
              <a:ext cx="1128340" cy="1247545"/>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200000"/>
                </a:lnSpc>
                <a:spcBef>
                  <a:spcPts val="0"/>
                </a:spcBef>
                <a:spcAft>
                  <a:spcPts val="0"/>
                </a:spcAft>
                <a:defRPr/>
              </a:pPr>
              <a:r>
                <a:rPr lang="zh-CN" altLang="en-US" sz="1200" kern="0" dirty="0">
                  <a:solidFill>
                    <a:schemeClr val="bg1"/>
                  </a:solidFill>
                  <a:latin typeface="微软雅黑" panose="020B0503020204020204" charset="-122"/>
                  <a:ea typeface="微软雅黑" panose="020B0503020204020204" charset="-122"/>
                </a:rPr>
                <a:t>代码化编程</a:t>
              </a:r>
              <a:endParaRPr lang="en-US" altLang="zh-CN" sz="1200" kern="0" dirty="0">
                <a:solidFill>
                  <a:schemeClr val="bg1"/>
                </a:solidFill>
                <a:latin typeface="微软雅黑" panose="020B0503020204020204" charset="-122"/>
                <a:ea typeface="微软雅黑" panose="020B0503020204020204" charset="-122"/>
              </a:endParaRPr>
            </a:p>
            <a:p>
              <a:pPr algn="ctr" fontAlgn="auto">
                <a:lnSpc>
                  <a:spcPct val="200000"/>
                </a:lnSpc>
                <a:spcBef>
                  <a:spcPts val="0"/>
                </a:spcBef>
                <a:spcAft>
                  <a:spcPts val="0"/>
                </a:spcAft>
                <a:defRPr/>
              </a:pPr>
              <a:r>
                <a:rPr lang="zh-CN" altLang="en-US" sz="1200" kern="0" dirty="0">
                  <a:solidFill>
                    <a:schemeClr val="bg1"/>
                  </a:solidFill>
                  <a:latin typeface="微软雅黑" panose="020B0503020204020204" charset="-122"/>
                  <a:ea typeface="微软雅黑" panose="020B0503020204020204" charset="-122"/>
                </a:rPr>
                <a:t>参数化编程</a:t>
              </a:r>
              <a:endParaRPr lang="en-US" altLang="zh-CN" sz="1200" kern="0" dirty="0">
                <a:solidFill>
                  <a:schemeClr val="bg1"/>
                </a:solidFill>
                <a:latin typeface="微软雅黑" panose="020B0503020204020204" charset="-122"/>
                <a:ea typeface="微软雅黑" panose="020B0503020204020204" charset="-122"/>
              </a:endParaRPr>
            </a:p>
            <a:p>
              <a:pPr algn="ctr" fontAlgn="auto">
                <a:lnSpc>
                  <a:spcPct val="200000"/>
                </a:lnSpc>
                <a:spcBef>
                  <a:spcPts val="0"/>
                </a:spcBef>
                <a:spcAft>
                  <a:spcPts val="0"/>
                </a:spcAft>
                <a:defRPr/>
              </a:pPr>
              <a:r>
                <a:rPr lang="zh-CN" altLang="en-US" sz="1200" kern="0" dirty="0">
                  <a:solidFill>
                    <a:schemeClr val="bg1"/>
                  </a:solidFill>
                  <a:latin typeface="微软雅黑" panose="020B0503020204020204" charset="-122"/>
                  <a:ea typeface="微软雅黑" panose="020B0503020204020204" charset="-122"/>
                </a:rPr>
                <a:t>图形化编程</a:t>
              </a:r>
            </a:p>
          </p:txBody>
        </p:sp>
        <p:sp>
          <p:nvSpPr>
            <p:cNvPr id="3" name="矩形 2"/>
            <p:cNvSpPr/>
            <p:nvPr/>
          </p:nvSpPr>
          <p:spPr>
            <a:xfrm>
              <a:off x="794385" y="1760302"/>
              <a:ext cx="10590356" cy="4752257"/>
            </a:xfrm>
            <a:prstGeom prst="rect">
              <a:avLst/>
            </a:prstGeom>
            <a:noFill/>
            <a:ln>
              <a:solidFill>
                <a:srgbClr val="0B4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4" name="图片 3">
            <a:extLst>
              <a:ext uri="{FF2B5EF4-FFF2-40B4-BE49-F238E27FC236}">
                <a16:creationId xmlns:a16="http://schemas.microsoft.com/office/drawing/2014/main" id="{DC82699E-CCC0-D588-3960-2B7188DF6492}"/>
              </a:ext>
            </a:extLst>
          </p:cNvPr>
          <p:cNvPicPr>
            <a:picLocks noChangeAspect="1"/>
          </p:cNvPicPr>
          <p:nvPr/>
        </p:nvPicPr>
        <p:blipFill>
          <a:blip r:embed="rId12"/>
          <a:stretch>
            <a:fillRect/>
          </a:stretch>
        </p:blipFill>
        <p:spPr>
          <a:xfrm>
            <a:off x="10945930" y="636"/>
            <a:ext cx="1180756" cy="93009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stretch>
            <a:fillRect/>
          </a:stretch>
        </p:blipFill>
        <p:spPr>
          <a:xfrm>
            <a:off x="0" y="418905"/>
            <a:ext cx="962400" cy="466618"/>
          </a:xfrm>
          <a:prstGeom prst="rect">
            <a:avLst/>
          </a:prstGeom>
        </p:spPr>
      </p:pic>
      <p:sp>
        <p:nvSpPr>
          <p:cNvPr id="6" name="文本框 5"/>
          <p:cNvSpPr txBox="1"/>
          <p:nvPr/>
        </p:nvSpPr>
        <p:spPr>
          <a:xfrm>
            <a:off x="962398" y="390604"/>
            <a:ext cx="8633158"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应用案例（</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2/5</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sym typeface="+mn-ea"/>
              </a:rPr>
              <a:t>某采油厂注水泵滑动轴承碰磨故障</a:t>
            </a:r>
          </a:p>
        </p:txBody>
      </p:sp>
      <p:graphicFrame>
        <p:nvGraphicFramePr>
          <p:cNvPr id="7" name="表格 6"/>
          <p:cNvGraphicFramePr/>
          <p:nvPr>
            <p:custDataLst>
              <p:tags r:id="rId1"/>
            </p:custDataLst>
          </p:nvPr>
        </p:nvGraphicFramePr>
        <p:xfrm>
          <a:off x="544932" y="4095093"/>
          <a:ext cx="3292000" cy="2470209"/>
        </p:xfrm>
        <a:graphic>
          <a:graphicData uri="http://schemas.openxmlformats.org/drawingml/2006/table">
            <a:tbl>
              <a:tblPr firstRow="1" bandRow="1">
                <a:tableStyleId>{FABFCF23-3B69-468F-B69F-88F6DE6A72F2}</a:tableStyleId>
              </a:tblPr>
              <a:tblGrid>
                <a:gridCol w="553723">
                  <a:extLst>
                    <a:ext uri="{9D8B030D-6E8A-4147-A177-3AD203B41FA5}">
                      <a16:colId xmlns:a16="http://schemas.microsoft.com/office/drawing/2014/main" val="20000"/>
                    </a:ext>
                  </a:extLst>
                </a:gridCol>
                <a:gridCol w="2738277">
                  <a:extLst>
                    <a:ext uri="{9D8B030D-6E8A-4147-A177-3AD203B41FA5}">
                      <a16:colId xmlns:a16="http://schemas.microsoft.com/office/drawing/2014/main" val="20001"/>
                    </a:ext>
                  </a:extLst>
                </a:gridCol>
              </a:tblGrid>
              <a:tr h="294093">
                <a:tc gridSpan="2">
                  <a:txBody>
                    <a:bodyPr/>
                    <a:lstStyle/>
                    <a:p>
                      <a:pPr algn="ctr">
                        <a:lnSpc>
                          <a:spcPct val="100000"/>
                        </a:lnSpc>
                        <a:buNone/>
                      </a:pPr>
                      <a:r>
                        <a:rPr lang="zh-CN" altLang="en-US" sz="1000" dirty="0">
                          <a:latin typeface="微软雅黑" panose="020B0503020204020204" charset="-122"/>
                          <a:ea typeface="微软雅黑" panose="020B0503020204020204" charset="-122"/>
                        </a:rPr>
                        <a:t>设备信息（</a:t>
                      </a:r>
                      <a:r>
                        <a:rPr lang="en-US" altLang="zh-CN" sz="1000" dirty="0">
                          <a:latin typeface="微软雅黑" panose="020B0503020204020204" charset="-122"/>
                          <a:ea typeface="微软雅黑" panose="020B0503020204020204" charset="-122"/>
                          <a:cs typeface="微软雅黑" panose="020B0503020204020204" charset="-122"/>
                          <a:sym typeface="+mn-ea"/>
                        </a:rPr>
                        <a:t>2022</a:t>
                      </a:r>
                      <a:r>
                        <a:rPr lang="zh-CN" altLang="en-US" sz="1000" dirty="0">
                          <a:latin typeface="微软雅黑" panose="020B0503020204020204" charset="-122"/>
                          <a:ea typeface="微软雅黑" panose="020B0503020204020204" charset="-122"/>
                          <a:cs typeface="微软雅黑" panose="020B0503020204020204" charset="-122"/>
                          <a:sym typeface="+mn-ea"/>
                        </a:rPr>
                        <a:t>年</a:t>
                      </a:r>
                      <a:r>
                        <a:rPr lang="en-US" altLang="zh-CN" sz="1000" dirty="0">
                          <a:latin typeface="微软雅黑" panose="020B0503020204020204" charset="-122"/>
                          <a:ea typeface="微软雅黑" panose="020B0503020204020204" charset="-122"/>
                          <a:cs typeface="微软雅黑" panose="020B0503020204020204" charset="-122"/>
                          <a:sym typeface="+mn-ea"/>
                        </a:rPr>
                        <a:t>11</a:t>
                      </a:r>
                      <a:r>
                        <a:rPr lang="zh-CN" altLang="en-US" sz="1000" dirty="0">
                          <a:latin typeface="微软雅黑" panose="020B0503020204020204" charset="-122"/>
                          <a:ea typeface="微软雅黑" panose="020B0503020204020204" charset="-122"/>
                          <a:cs typeface="微软雅黑" panose="020B0503020204020204" charset="-122"/>
                          <a:sym typeface="+mn-ea"/>
                        </a:rPr>
                        <a:t>月</a:t>
                      </a:r>
                      <a:r>
                        <a:rPr lang="en-US" altLang="zh-CN" sz="1000" dirty="0">
                          <a:latin typeface="微软雅黑" panose="020B0503020204020204" charset="-122"/>
                          <a:ea typeface="微软雅黑" panose="020B0503020204020204" charset="-122"/>
                          <a:cs typeface="微软雅黑" panose="020B0503020204020204" charset="-122"/>
                          <a:sym typeface="+mn-ea"/>
                        </a:rPr>
                        <a:t>16</a:t>
                      </a:r>
                      <a:r>
                        <a:rPr lang="zh-CN" altLang="en-US" sz="1000" dirty="0">
                          <a:latin typeface="微软雅黑" panose="020B0503020204020204" charset="-122"/>
                          <a:ea typeface="微软雅黑" panose="020B0503020204020204" charset="-122"/>
                          <a:cs typeface="微软雅黑" panose="020B0503020204020204" charset="-122"/>
                          <a:sym typeface="+mn-ea"/>
                        </a:rPr>
                        <a:t>日</a:t>
                      </a:r>
                      <a:r>
                        <a:rPr lang="zh-CN" altLang="en-US" sz="1000" dirty="0">
                          <a:latin typeface="微软雅黑" panose="020B0503020204020204" charset="-122"/>
                          <a:ea typeface="微软雅黑" panose="020B0503020204020204" charset="-122"/>
                        </a:rPr>
                        <a:t>）</a:t>
                      </a:r>
                    </a:p>
                  </a:txBody>
                  <a:tcPr marL="121938" marR="121938" marT="60979" marB="609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B4A8D"/>
                    </a:solidFill>
                  </a:tcPr>
                </a:tc>
                <a:tc hMerge="1">
                  <a:txBody>
                    <a:bodyPr/>
                    <a:lstStyle/>
                    <a:p>
                      <a:endParaRPr lang="zh-CN"/>
                    </a:p>
                  </a:txBody>
                  <a:tcPr marL="121938" marR="121938" marT="60979" marB="60979"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0"/>
                  </a:ext>
                </a:extLst>
              </a:tr>
              <a:tr h="294093">
                <a:tc>
                  <a:txBody>
                    <a:bodyPr/>
                    <a:lstStyle/>
                    <a:p>
                      <a:pPr marL="0" indent="0" algn="ctr">
                        <a:lnSpc>
                          <a:spcPct val="100000"/>
                        </a:lnSpc>
                        <a:buNone/>
                      </a:pPr>
                      <a:r>
                        <a:rPr lang="zh-CN" altLang="en-US" sz="1000" dirty="0">
                          <a:latin typeface="微软雅黑" panose="020B0503020204020204" charset="-122"/>
                          <a:ea typeface="微软雅黑" panose="020B0503020204020204" charset="-122"/>
                        </a:rPr>
                        <a:t>设备</a:t>
                      </a:r>
                    </a:p>
                  </a:txBody>
                  <a:tcPr marL="121938" marR="121938" marT="60979" marB="609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lnSpc>
                          <a:spcPct val="100000"/>
                        </a:lnSpc>
                        <a:buNone/>
                      </a:pPr>
                      <a:r>
                        <a:rPr lang="zh-CN" altLang="en-US" sz="1000" dirty="0">
                          <a:latin typeface="微软雅黑" panose="020B0503020204020204" charset="-122"/>
                          <a:ea typeface="微软雅黑" panose="020B0503020204020204" charset="-122"/>
                          <a:cs typeface="微软雅黑" panose="020B0503020204020204" charset="-122"/>
                        </a:rPr>
                        <a:t>4#注水泵（多级离心泵）</a:t>
                      </a:r>
                      <a:r>
                        <a:rPr lang="en-US" altLang="zh-CN" sz="1000" dirty="0">
                          <a:latin typeface="微软雅黑" panose="020B0503020204020204" charset="-122"/>
                          <a:ea typeface="微软雅黑" panose="020B0503020204020204" charset="-122"/>
                          <a:cs typeface="微软雅黑" panose="020B0503020204020204" charset="-122"/>
                        </a:rPr>
                        <a:t>A</a:t>
                      </a:r>
                      <a:r>
                        <a:rPr lang="zh-CN" altLang="en-US" sz="1000" dirty="0">
                          <a:latin typeface="微软雅黑" panose="020B0503020204020204" charset="-122"/>
                          <a:ea typeface="微软雅黑" panose="020B0503020204020204" charset="-122"/>
                          <a:cs typeface="微软雅黑" panose="020B0503020204020204" charset="-122"/>
                        </a:rPr>
                        <a:t>类设备</a:t>
                      </a:r>
                    </a:p>
                  </a:txBody>
                  <a:tcPr marL="121938" marR="121938" marT="60979" marB="609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036726">
                <a:tc>
                  <a:txBody>
                    <a:bodyPr/>
                    <a:lstStyle/>
                    <a:p>
                      <a:pPr marL="0" indent="0" algn="ctr">
                        <a:lnSpc>
                          <a:spcPct val="100000"/>
                        </a:lnSpc>
                        <a:buNone/>
                      </a:pPr>
                      <a:r>
                        <a:rPr lang="zh-CN" altLang="en-US" sz="1000" dirty="0">
                          <a:latin typeface="微软雅黑" panose="020B0503020204020204" charset="-122"/>
                          <a:ea typeface="微软雅黑" panose="020B0503020204020204" charset="-122"/>
                        </a:rPr>
                        <a:t>设备描述</a:t>
                      </a:r>
                    </a:p>
                  </a:txBody>
                  <a:tcPr marL="121938" marR="121938" marT="60979" marB="609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0000"/>
                        </a:lnSpc>
                        <a:buNone/>
                      </a:pPr>
                      <a:r>
                        <a:rPr lang="zh-CN" altLang="en-US" sz="1000" dirty="0">
                          <a:latin typeface="微软雅黑" panose="020B0503020204020204" charset="-122"/>
                          <a:ea typeface="微软雅黑" panose="020B0503020204020204" charset="-122"/>
                          <a:cs typeface="微软雅黑" panose="020B0503020204020204" charset="-122"/>
                          <a:sym typeface="+mn-ea"/>
                        </a:rPr>
                        <a:t>结构：电机 </a:t>
                      </a:r>
                      <a:r>
                        <a:rPr lang="en-US" altLang="zh-CN" sz="1000" dirty="0">
                          <a:latin typeface="微软雅黑" panose="020B0503020204020204" charset="-122"/>
                          <a:ea typeface="微软雅黑" panose="020B0503020204020204" charset="-122"/>
                          <a:cs typeface="微软雅黑" panose="020B0503020204020204" charset="-122"/>
                          <a:sym typeface="+mn-ea"/>
                        </a:rPr>
                        <a:t>+ </a:t>
                      </a:r>
                      <a:r>
                        <a:rPr lang="zh-CN" altLang="en-US" sz="1000" dirty="0">
                          <a:latin typeface="微软雅黑" panose="020B0503020204020204" charset="-122"/>
                          <a:ea typeface="微软雅黑" panose="020B0503020204020204" charset="-122"/>
                          <a:cs typeface="微软雅黑" panose="020B0503020204020204" charset="-122"/>
                          <a:sym typeface="+mn-ea"/>
                        </a:rPr>
                        <a:t>弹性柱销联轴器 </a:t>
                      </a:r>
                      <a:r>
                        <a:rPr lang="en-US" altLang="zh-CN" sz="1000" dirty="0">
                          <a:latin typeface="微软雅黑" panose="020B0503020204020204" charset="-122"/>
                          <a:ea typeface="微软雅黑" panose="020B0503020204020204" charset="-122"/>
                          <a:cs typeface="微软雅黑" panose="020B0503020204020204" charset="-122"/>
                          <a:sym typeface="+mn-ea"/>
                        </a:rPr>
                        <a:t>+ </a:t>
                      </a:r>
                      <a:r>
                        <a:rPr lang="zh-CN" altLang="en-US" sz="1000" dirty="0">
                          <a:latin typeface="微软雅黑" panose="020B0503020204020204" charset="-122"/>
                          <a:ea typeface="微软雅黑" panose="020B0503020204020204" charset="-122"/>
                          <a:cs typeface="微软雅黑" panose="020B0503020204020204" charset="-122"/>
                          <a:sym typeface="+mn-ea"/>
                        </a:rPr>
                        <a:t>多级泵</a:t>
                      </a:r>
                      <a:endParaRPr lang="en-US" altLang="zh-CN" sz="1000" dirty="0">
                        <a:latin typeface="微软雅黑" panose="020B0503020204020204" charset="-122"/>
                        <a:ea typeface="微软雅黑" panose="020B0503020204020204" charset="-122"/>
                        <a:cs typeface="微软雅黑" panose="020B0503020204020204" charset="-122"/>
                        <a:sym typeface="+mn-ea"/>
                      </a:endParaRPr>
                    </a:p>
                    <a:p>
                      <a:pPr algn="l">
                        <a:lnSpc>
                          <a:spcPct val="100000"/>
                        </a:lnSpc>
                        <a:buNone/>
                      </a:pPr>
                      <a:r>
                        <a:rPr lang="zh-CN" altLang="en-US" sz="1000" dirty="0">
                          <a:latin typeface="微软雅黑" panose="020B0503020204020204" charset="-122"/>
                          <a:ea typeface="微软雅黑" panose="020B0503020204020204" charset="-122"/>
                          <a:cs typeface="微软雅黑" panose="020B0503020204020204" charset="-122"/>
                        </a:rPr>
                        <a:t>电机：</a:t>
                      </a:r>
                      <a:r>
                        <a:rPr lang="zh-CN" altLang="en-US" sz="1000" dirty="0">
                          <a:latin typeface="微软雅黑" panose="020B0503020204020204" charset="-122"/>
                          <a:ea typeface="微软雅黑" panose="020B0503020204020204" charset="-122"/>
                          <a:cs typeface="微软雅黑" panose="020B0503020204020204" charset="-122"/>
                          <a:sym typeface="+mn-ea"/>
                        </a:rPr>
                        <a:t> YK1400-2/900   三相异步鼠笼式，静压滑动轴承</a:t>
                      </a:r>
                      <a:r>
                        <a:rPr lang="zh-CN" altLang="en-US" sz="1000" dirty="0">
                          <a:latin typeface="微软雅黑" panose="020B0503020204020204" charset="-122"/>
                          <a:ea typeface="微软雅黑" panose="020B0503020204020204" charset="-122"/>
                          <a:cs typeface="微软雅黑" panose="020B0503020204020204" charset="-122"/>
                        </a:rPr>
                        <a:t>泵：节段式9级离心泵，</a:t>
                      </a:r>
                      <a:r>
                        <a:rPr lang="zh-CN" altLang="en-US" sz="1000" dirty="0">
                          <a:latin typeface="微软雅黑" panose="020B0503020204020204" charset="-122"/>
                          <a:ea typeface="微软雅黑" panose="020B0503020204020204" charset="-122"/>
                          <a:cs typeface="微软雅黑" panose="020B0503020204020204" charset="-122"/>
                          <a:sym typeface="+mn-ea"/>
                        </a:rPr>
                        <a:t>动压滑动轴承</a:t>
                      </a:r>
                      <a:r>
                        <a:rPr lang="zh-CN" altLang="en-US" sz="1000" dirty="0">
                          <a:latin typeface="微软雅黑" panose="020B0503020204020204" charset="-122"/>
                          <a:ea typeface="微软雅黑" panose="020B0503020204020204" charset="-122"/>
                          <a:cs typeface="微软雅黑" panose="020B0503020204020204" charset="-122"/>
                        </a:rPr>
                        <a:t>工况：转速2985RPM   功率400KW</a:t>
                      </a:r>
                    </a:p>
                  </a:txBody>
                  <a:tcPr marL="121938" marR="121938" marT="60979" marB="609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45297">
                <a:tc>
                  <a:txBody>
                    <a:bodyPr/>
                    <a:lstStyle/>
                    <a:p>
                      <a:pPr algn="ctr">
                        <a:lnSpc>
                          <a:spcPct val="100000"/>
                        </a:lnSpc>
                      </a:pPr>
                      <a:r>
                        <a:rPr lang="zh-CN" altLang="en-US" sz="1000" dirty="0">
                          <a:latin typeface="微软雅黑" panose="020B0503020204020204" charset="-122"/>
                          <a:ea typeface="微软雅黑" panose="020B0503020204020204" charset="-122"/>
                          <a:cs typeface="微软雅黑" panose="020B0503020204020204" charset="-122"/>
                        </a:rPr>
                        <a:t>背景描述       </a:t>
                      </a:r>
                    </a:p>
                  </a:txBody>
                  <a:tcPr marL="121938" marR="121938" marT="60979" marB="609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indent="0" algn="l">
                        <a:lnSpc>
                          <a:spcPct val="100000"/>
                        </a:lnSpc>
                        <a:buNone/>
                      </a:pPr>
                      <a:r>
                        <a:rPr lang="en-US" altLang="zh-CN" sz="1000" dirty="0">
                          <a:latin typeface="微软雅黑" panose="020B0503020204020204" charset="-122"/>
                          <a:ea typeface="微软雅黑" panose="020B0503020204020204" charset="-122"/>
                          <a:cs typeface="微软雅黑" panose="020B0503020204020204" charset="-122"/>
                        </a:rPr>
                        <a:t>     </a:t>
                      </a:r>
                      <a:r>
                        <a:rPr lang="zh-CN" altLang="en-US" sz="1000" dirty="0">
                          <a:latin typeface="微软雅黑" panose="020B0503020204020204" charset="-122"/>
                          <a:ea typeface="微软雅黑" panose="020B0503020204020204" charset="-122"/>
                          <a:cs typeface="微软雅黑" panose="020B0503020204020204" charset="-122"/>
                        </a:rPr>
                        <a:t>   根据在线监测系统监测，泵侧自</a:t>
                      </a:r>
                      <a:r>
                        <a:rPr lang="en-US" altLang="zh-CN" sz="1000" dirty="0">
                          <a:latin typeface="微软雅黑" panose="020B0503020204020204" charset="-122"/>
                          <a:ea typeface="微软雅黑" panose="020B0503020204020204" charset="-122"/>
                          <a:cs typeface="微软雅黑" panose="020B0503020204020204" charset="-122"/>
                        </a:rPr>
                        <a:t>2022</a:t>
                      </a:r>
                      <a:r>
                        <a:rPr lang="zh-CN" altLang="en-US" sz="1000" dirty="0">
                          <a:latin typeface="微软雅黑" panose="020B0503020204020204" charset="-122"/>
                          <a:ea typeface="微软雅黑" panose="020B0503020204020204" charset="-122"/>
                          <a:cs typeface="微软雅黑" panose="020B0503020204020204" charset="-122"/>
                        </a:rPr>
                        <a:t>年</a:t>
                      </a:r>
                      <a:r>
                        <a:rPr lang="en-US" altLang="zh-CN" sz="1000" dirty="0">
                          <a:latin typeface="微软雅黑" panose="020B0503020204020204" charset="-122"/>
                          <a:ea typeface="微软雅黑" panose="020B0503020204020204" charset="-122"/>
                          <a:cs typeface="微软雅黑" panose="020B0503020204020204" charset="-122"/>
                        </a:rPr>
                        <a:t>9</a:t>
                      </a:r>
                      <a:r>
                        <a:rPr lang="zh-CN" altLang="en-US" sz="1000" dirty="0">
                          <a:latin typeface="微软雅黑" panose="020B0503020204020204" charset="-122"/>
                          <a:ea typeface="微软雅黑" panose="020B0503020204020204" charset="-122"/>
                          <a:cs typeface="微软雅黑" panose="020B0503020204020204" charset="-122"/>
                        </a:rPr>
                        <a:t>月</a:t>
                      </a:r>
                      <a:r>
                        <a:rPr lang="en-US" altLang="zh-CN" sz="1000" dirty="0">
                          <a:latin typeface="微软雅黑" panose="020B0503020204020204" charset="-122"/>
                          <a:ea typeface="微软雅黑" panose="020B0503020204020204" charset="-122"/>
                          <a:cs typeface="微软雅黑" panose="020B0503020204020204" charset="-122"/>
                        </a:rPr>
                        <a:t>26</a:t>
                      </a:r>
                      <a:r>
                        <a:rPr lang="zh-CN" altLang="en-US" sz="1000" dirty="0">
                          <a:latin typeface="微软雅黑" panose="020B0503020204020204" charset="-122"/>
                          <a:ea typeface="微软雅黑" panose="020B0503020204020204" charset="-122"/>
                          <a:cs typeface="微软雅黑" panose="020B0503020204020204" charset="-122"/>
                        </a:rPr>
                        <a:t>日开始振动幅值开始上升，期间我司多次出具诊断报告并提醒安排检修，直至</a:t>
                      </a:r>
                      <a:r>
                        <a:rPr lang="en-US" altLang="zh-CN" sz="1000" dirty="0">
                          <a:latin typeface="微软雅黑" panose="020B0503020204020204" charset="-122"/>
                          <a:ea typeface="微软雅黑" panose="020B0503020204020204" charset="-122"/>
                          <a:cs typeface="微软雅黑" panose="020B0503020204020204" charset="-122"/>
                        </a:rPr>
                        <a:t>11</a:t>
                      </a:r>
                      <a:r>
                        <a:rPr lang="zh-CN" altLang="en-US" sz="1000" dirty="0">
                          <a:latin typeface="微软雅黑" panose="020B0503020204020204" charset="-122"/>
                          <a:ea typeface="微软雅黑" panose="020B0503020204020204" charset="-122"/>
                          <a:cs typeface="微软雅黑" panose="020B0503020204020204" charset="-122"/>
                        </a:rPr>
                        <a:t>月</a:t>
                      </a:r>
                      <a:r>
                        <a:rPr lang="en-US" altLang="zh-CN" sz="1000" dirty="0">
                          <a:latin typeface="微软雅黑" panose="020B0503020204020204" charset="-122"/>
                          <a:ea typeface="微软雅黑" panose="020B0503020204020204" charset="-122"/>
                          <a:cs typeface="微软雅黑" panose="020B0503020204020204" charset="-122"/>
                        </a:rPr>
                        <a:t>16</a:t>
                      </a:r>
                      <a:r>
                        <a:rPr lang="zh-CN" altLang="en-US" sz="1000" dirty="0">
                          <a:latin typeface="微软雅黑" panose="020B0503020204020204" charset="-122"/>
                          <a:ea typeface="微软雅黑" panose="020B0503020204020204" charset="-122"/>
                          <a:cs typeface="微软雅黑" panose="020B0503020204020204" charset="-122"/>
                        </a:rPr>
                        <a:t>日切换备机开始检修。</a:t>
                      </a:r>
                    </a:p>
                  </a:txBody>
                  <a:tcPr marL="121938" marR="121938" marT="60979" marB="609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bl>
          </a:graphicData>
        </a:graphic>
      </p:graphicFrame>
      <p:pic>
        <p:nvPicPr>
          <p:cNvPr id="8" name="图片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932" y="2224875"/>
            <a:ext cx="3305810" cy="171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1451" y="2242756"/>
            <a:ext cx="3924734"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1451" y="3119056"/>
            <a:ext cx="3924734" cy="85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p:nvPr/>
        </p:nvSpPr>
        <p:spPr>
          <a:xfrm>
            <a:off x="4235742" y="4035406"/>
            <a:ext cx="4140611" cy="2144177"/>
          </a:xfrm>
          <a:prstGeom prst="rect">
            <a:avLst/>
          </a:prstGeom>
          <a:noFill/>
          <a:ln w="9525">
            <a:noFill/>
          </a:ln>
        </p:spPr>
        <p:txBody>
          <a:bodyPr wrap="square">
            <a:spAutoFit/>
          </a:bodyPr>
          <a:lstStyle/>
          <a:p>
            <a:pPr marL="381000" indent="-381000" eaLnBrk="1" fontAlgn="auto" hangingPunct="1">
              <a:lnSpc>
                <a:spcPts val="1980"/>
              </a:lnSpc>
              <a:buFont typeface="Wingdings" panose="05000000000000000000" pitchFamily="2" charset="2"/>
              <a:buChar char="n"/>
              <a:defRPr/>
            </a:pPr>
            <a:r>
              <a:rPr lang="zh-CN" altLang="en-US" sz="1400" b="1" noProof="1">
                <a:solidFill>
                  <a:srgbClr val="3264D6"/>
                </a:solidFill>
                <a:latin typeface="微软雅黑" panose="020B0503020204020204" charset="-122"/>
                <a:ea typeface="微软雅黑" panose="020B0503020204020204" charset="-122"/>
                <a:cs typeface="微软雅黑" panose="020B0503020204020204" charset="-122"/>
              </a:rPr>
              <a:t>分析：</a:t>
            </a:r>
            <a:r>
              <a:rPr lang="zh-CN" altLang="en-US" sz="1200" noProof="1">
                <a:latin typeface="微软雅黑" panose="020B0503020204020204" charset="-122"/>
                <a:ea typeface="微软雅黑" panose="020B0503020204020204" charset="-122"/>
                <a:cs typeface="微软雅黑" panose="020B0503020204020204" charset="-122"/>
              </a:rPr>
              <a:t>速度时域波形存在明显碰磨的特征；频谱中</a:t>
            </a:r>
            <a:r>
              <a:rPr lang="en-US" sz="1200" noProof="1">
                <a:latin typeface="微软雅黑" panose="020B0503020204020204" charset="-122"/>
                <a:ea typeface="微软雅黑" panose="020B0503020204020204" charset="-122"/>
                <a:cs typeface="微软雅黑" panose="020B0503020204020204" charset="-122"/>
              </a:rPr>
              <a:t>1x</a:t>
            </a:r>
            <a:r>
              <a:rPr lang="zh-CN" altLang="en-US" sz="1200" noProof="1">
                <a:latin typeface="微软雅黑" panose="020B0503020204020204" charset="-122"/>
                <a:ea typeface="微软雅黑" panose="020B0503020204020204" charset="-122"/>
                <a:cs typeface="微软雅黑" panose="020B0503020204020204" charset="-122"/>
              </a:rPr>
              <a:t>转频及其倍频极为丰富（松动），并且</a:t>
            </a:r>
            <a:r>
              <a:rPr lang="en-US" sz="1200" noProof="1">
                <a:latin typeface="微软雅黑" panose="020B0503020204020204" charset="-122"/>
                <a:ea typeface="微软雅黑" panose="020B0503020204020204" charset="-122"/>
                <a:cs typeface="微软雅黑" panose="020B0503020204020204" charset="-122"/>
              </a:rPr>
              <a:t>3</a:t>
            </a:r>
            <a:r>
              <a:rPr lang="zh-CN" altLang="en-US" sz="1200" noProof="1">
                <a:latin typeface="微软雅黑" panose="020B0503020204020204" charset="-122"/>
                <a:ea typeface="微软雅黑" panose="020B0503020204020204" charset="-122"/>
                <a:cs typeface="微软雅黑" panose="020B0503020204020204" charset="-122"/>
              </a:rPr>
              <a:t>、</a:t>
            </a:r>
            <a:r>
              <a:rPr lang="en-US" sz="1200" noProof="1">
                <a:latin typeface="微软雅黑" panose="020B0503020204020204" charset="-122"/>
                <a:ea typeface="微软雅黑" panose="020B0503020204020204" charset="-122"/>
                <a:cs typeface="微软雅黑" panose="020B0503020204020204" charset="-122"/>
              </a:rPr>
              <a:t>7x</a:t>
            </a:r>
            <a:r>
              <a:rPr lang="zh-CN" altLang="en-US" sz="1200" noProof="1">
                <a:latin typeface="微软雅黑" panose="020B0503020204020204" charset="-122"/>
                <a:ea typeface="微软雅黑" panose="020B0503020204020204" charset="-122"/>
                <a:cs typeface="微软雅黑" panose="020B0503020204020204" charset="-122"/>
              </a:rPr>
              <a:t>转频幅值较高。</a:t>
            </a:r>
            <a:endParaRPr lang="zh-CN" altLang="en-US" sz="1200" b="1" noProof="1">
              <a:latin typeface="微软雅黑" panose="020B0503020204020204" charset="-122"/>
              <a:ea typeface="微软雅黑" panose="020B0503020204020204" charset="-122"/>
              <a:cs typeface="微软雅黑" panose="020B0503020204020204" charset="-122"/>
            </a:endParaRPr>
          </a:p>
          <a:p>
            <a:pPr marL="381000" indent="-381000" eaLnBrk="1" fontAlgn="auto" hangingPunct="1">
              <a:lnSpc>
                <a:spcPts val="1980"/>
              </a:lnSpc>
              <a:buFont typeface="Wingdings" panose="05000000000000000000" pitchFamily="2" charset="2"/>
              <a:buChar char="n"/>
              <a:defRPr/>
            </a:pPr>
            <a:r>
              <a:rPr lang="zh-CN" altLang="en-US" sz="1400" b="1" noProof="1">
                <a:solidFill>
                  <a:srgbClr val="3264D6"/>
                </a:solidFill>
                <a:latin typeface="微软雅黑" panose="020B0503020204020204" charset="-122"/>
                <a:ea typeface="微软雅黑" panose="020B0503020204020204" charset="-122"/>
                <a:cs typeface="微软雅黑" panose="020B0503020204020204" charset="-122"/>
              </a:rPr>
              <a:t>结论：</a:t>
            </a:r>
            <a:r>
              <a:rPr lang="zh-CN" altLang="en-US" sz="1200" noProof="1">
                <a:latin typeface="微软雅黑" panose="020B0503020204020204" charset="-122"/>
                <a:ea typeface="微软雅黑" panose="020B0503020204020204" charset="-122"/>
                <a:cs typeface="微软雅黑" panose="020B0503020204020204" charset="-122"/>
                <a:sym typeface="+mn-ea"/>
              </a:rPr>
              <a:t>电机侧轴瓦与轴颈存在磨损；泵侧轴颈与轴瓦存在严重磨损，或者导叶套与叶轮挡套、叶轮口环与密封环存在碰磨。</a:t>
            </a:r>
          </a:p>
          <a:p>
            <a:pPr marL="381000" indent="-381000" eaLnBrk="1" fontAlgn="auto" hangingPunct="1">
              <a:lnSpc>
                <a:spcPts val="1980"/>
              </a:lnSpc>
              <a:buFont typeface="Wingdings" panose="05000000000000000000" pitchFamily="2" charset="2"/>
              <a:buChar char="n"/>
              <a:defRPr/>
            </a:pPr>
            <a:r>
              <a:rPr lang="zh-CN" altLang="en-US" sz="1400" b="1" noProof="1">
                <a:solidFill>
                  <a:srgbClr val="3264D6"/>
                </a:solidFill>
                <a:latin typeface="微软雅黑" panose="020B0503020204020204" charset="-122"/>
                <a:ea typeface="微软雅黑" panose="020B0503020204020204" charset="-122"/>
                <a:cs typeface="微软雅黑" panose="020B0503020204020204" charset="-122"/>
                <a:sym typeface="+mn-ea"/>
              </a:rPr>
              <a:t>建议：</a:t>
            </a:r>
            <a:r>
              <a:rPr lang="zh-CN" altLang="en-US" sz="1200" noProof="1">
                <a:latin typeface="微软雅黑" panose="020B0503020204020204" charset="-122"/>
                <a:ea typeface="微软雅黑" panose="020B0503020204020204" charset="-122"/>
                <a:cs typeface="微软雅黑" panose="020B0503020204020204" charset="-122"/>
                <a:sym typeface="+mn-ea"/>
              </a:rPr>
              <a:t>（</a:t>
            </a:r>
            <a:r>
              <a:rPr lang="en-US" altLang="zh-CN" sz="1200" noProof="1">
                <a:latin typeface="微软雅黑" panose="020B0503020204020204" charset="-122"/>
                <a:ea typeface="微软雅黑" panose="020B0503020204020204" charset="-122"/>
                <a:cs typeface="微软雅黑" panose="020B0503020204020204" charset="-122"/>
                <a:sym typeface="+mn-ea"/>
              </a:rPr>
              <a:t>1</a:t>
            </a:r>
            <a:r>
              <a:rPr lang="zh-CN" altLang="en-US" sz="1200" noProof="1">
                <a:latin typeface="微软雅黑" panose="020B0503020204020204" charset="-122"/>
                <a:ea typeface="微软雅黑" panose="020B0503020204020204" charset="-122"/>
                <a:cs typeface="微软雅黑" panose="020B0503020204020204" charset="-122"/>
                <a:sym typeface="+mn-ea"/>
              </a:rPr>
              <a:t>）检查电机侧和泵侧轴瓦；（</a:t>
            </a:r>
            <a:r>
              <a:rPr lang="en-US" altLang="zh-CN" sz="1200" noProof="1">
                <a:latin typeface="微软雅黑" panose="020B0503020204020204" charset="-122"/>
                <a:ea typeface="微软雅黑" panose="020B0503020204020204" charset="-122"/>
                <a:cs typeface="微软雅黑" panose="020B0503020204020204" charset="-122"/>
                <a:sym typeface="+mn-ea"/>
              </a:rPr>
              <a:t>2</a:t>
            </a:r>
            <a:r>
              <a:rPr lang="zh-CN" altLang="en-US" sz="1200" noProof="1">
                <a:latin typeface="微软雅黑" panose="020B0503020204020204" charset="-122"/>
                <a:ea typeface="微软雅黑" panose="020B0503020204020204" charset="-122"/>
                <a:cs typeface="微软雅黑" panose="020B0503020204020204" charset="-122"/>
                <a:sym typeface="+mn-ea"/>
              </a:rPr>
              <a:t>）检查叶轮口环与密封环、导叶套与叶轮挡套是否存在碰磨。</a:t>
            </a:r>
          </a:p>
        </p:txBody>
      </p:sp>
      <p:pic>
        <p:nvPicPr>
          <p:cNvPr id="12" name="图片 1"/>
          <p:cNvPicPr>
            <a:picLocks noChangeAspect="1" noChangeArrowheads="1"/>
          </p:cNvPicPr>
          <p:nvPr/>
        </p:nvPicPr>
        <p:blipFill>
          <a:blip r:embed="rId8">
            <a:extLst>
              <a:ext uri="{28A0092B-C50C-407E-A947-70E740481C1C}">
                <a14:useLocalDpi xmlns:a14="http://schemas.microsoft.com/office/drawing/2010/main" val="0"/>
              </a:ext>
            </a:extLst>
          </a:blip>
          <a:srcRect l="3001"/>
          <a:stretch>
            <a:fillRect/>
          </a:stretch>
        </p:blipFill>
        <p:spPr bwMode="auto">
          <a:xfrm>
            <a:off x="8749381" y="2242756"/>
            <a:ext cx="2870200" cy="167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1908" y="4080592"/>
            <a:ext cx="2877673" cy="204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燕尾形 13"/>
          <p:cNvSpPr/>
          <p:nvPr/>
        </p:nvSpPr>
        <p:spPr>
          <a:xfrm>
            <a:off x="3931978" y="3763581"/>
            <a:ext cx="441325" cy="541655"/>
          </a:xfrm>
          <a:prstGeom prst="chevron">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44932" y="1895752"/>
            <a:ext cx="3306445" cy="276225"/>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latin typeface="微软雅黑" panose="020B0503020204020204" charset="-122"/>
                <a:ea typeface="微软雅黑" panose="020B0503020204020204" charset="-122"/>
              </a:rPr>
              <a:t>设备基本信息</a:t>
            </a:r>
          </a:p>
        </p:txBody>
      </p:sp>
      <p:sp>
        <p:nvSpPr>
          <p:cNvPr id="16" name="矩形 15"/>
          <p:cNvSpPr/>
          <p:nvPr/>
        </p:nvSpPr>
        <p:spPr>
          <a:xfrm>
            <a:off x="4294465" y="1913633"/>
            <a:ext cx="3925383" cy="276225"/>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latin typeface="微软雅黑" panose="020B0503020204020204" charset="-122"/>
                <a:ea typeface="微软雅黑" panose="020B0503020204020204" charset="-122"/>
              </a:rPr>
              <a:t>诊断分析及建议</a:t>
            </a:r>
          </a:p>
        </p:txBody>
      </p:sp>
      <p:sp>
        <p:nvSpPr>
          <p:cNvPr id="17" name="矩形 16"/>
          <p:cNvSpPr/>
          <p:nvPr/>
        </p:nvSpPr>
        <p:spPr>
          <a:xfrm>
            <a:off x="8749381" y="1913633"/>
            <a:ext cx="2870200" cy="276225"/>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latin typeface="微软雅黑" panose="020B0503020204020204" charset="-122"/>
                <a:ea typeface="微软雅黑" panose="020B0503020204020204" charset="-122"/>
              </a:rPr>
              <a:t>现场拆机验证</a:t>
            </a:r>
          </a:p>
        </p:txBody>
      </p:sp>
      <p:sp>
        <p:nvSpPr>
          <p:cNvPr id="18" name="燕尾形 17"/>
          <p:cNvSpPr/>
          <p:nvPr/>
        </p:nvSpPr>
        <p:spPr>
          <a:xfrm>
            <a:off x="8275240" y="3763581"/>
            <a:ext cx="441325" cy="541655"/>
          </a:xfrm>
          <a:prstGeom prst="chevron">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custDataLst>
              <p:tags r:id="rId2"/>
            </p:custDataLst>
          </p:nvPr>
        </p:nvSpPr>
        <p:spPr>
          <a:xfrm>
            <a:off x="538854" y="980672"/>
            <a:ext cx="11080727" cy="861023"/>
          </a:xfrm>
          <a:prstGeom prst="rect">
            <a:avLst/>
          </a:prstGeom>
          <a:solidFill>
            <a:srgbClr val="F2F2F2"/>
          </a:solidFill>
        </p:spPr>
        <p:txBody>
          <a:bodyPr wrap="square" rtlCol="0">
            <a:noAutofit/>
          </a:bodyPr>
          <a:lstStyle/>
          <a:p>
            <a:pPr>
              <a:lnSpc>
                <a:spcPct val="150000"/>
              </a:lnSpc>
            </a:pPr>
            <a:r>
              <a:rPr lang="zh-CN" altLang="en-US" sz="1600" b="1" dirty="0">
                <a:solidFill>
                  <a:srgbClr val="0B4A8D"/>
                </a:solidFill>
                <a:latin typeface="微软雅黑" panose="020B0503020204020204" charset="-122"/>
                <a:ea typeface="微软雅黑" panose="020B0503020204020204" charset="-122"/>
                <a:cs typeface="微软雅黑" panose="020B0503020204020204" charset="-122"/>
                <a:sym typeface="+mn-ea"/>
              </a:rPr>
              <a:t>客户痛点</a:t>
            </a:r>
            <a:r>
              <a:rPr lang="zh-CN" altLang="en-US" sz="1600" dirty="0">
                <a:latin typeface="微软雅黑" panose="020B0503020204020204" charset="-122"/>
                <a:ea typeface="微软雅黑" panose="020B0503020204020204" charset="-122"/>
                <a:cs typeface="微软雅黑" panose="020B0503020204020204" charset="-122"/>
                <a:sym typeface="+mn-ea"/>
              </a:rPr>
              <a:t>：为了弥补原油采出后所造成的地下亏空，保持或提高油层压力，必须通过注水泵对油田进行注水，注水泵一旦损坏，直接影响地下原油的开采作业，对注水泵进行重点监测，减少计划外的停机作业，减低安全事故发生概率。</a:t>
            </a:r>
          </a:p>
        </p:txBody>
      </p:sp>
      <p:sp>
        <p:nvSpPr>
          <p:cNvPr id="20" name="文本框 19"/>
          <p:cNvSpPr txBox="1"/>
          <p:nvPr/>
        </p:nvSpPr>
        <p:spPr>
          <a:xfrm>
            <a:off x="4301451" y="6195970"/>
            <a:ext cx="7318130" cy="369332"/>
          </a:xfrm>
          <a:prstGeom prst="rect">
            <a:avLst/>
          </a:prstGeom>
          <a:solidFill>
            <a:schemeClr val="accent1">
              <a:lumMod val="20000"/>
              <a:lumOff val="80000"/>
            </a:schemeClr>
          </a:solidFill>
        </p:spPr>
        <p:txBody>
          <a:bodyPr wrap="square" rtlCol="0">
            <a:spAutoFit/>
          </a:bodyPr>
          <a:lstStyle/>
          <a:p>
            <a:r>
              <a:rPr lang="zh-CN" altLang="en-US" b="1" dirty="0">
                <a:solidFill>
                  <a:srgbClr val="3264D6"/>
                </a:solidFill>
                <a:latin typeface="微软雅黑" panose="020B0503020204020204" charset="-122"/>
                <a:ea typeface="微软雅黑" panose="020B0503020204020204" charset="-122"/>
                <a:cs typeface="微软雅黑" panose="020B0503020204020204" charset="-122"/>
                <a:sym typeface="+mn-ea"/>
              </a:rPr>
              <a:t>价值：</a:t>
            </a:r>
            <a:r>
              <a:rPr lang="zh-CN" altLang="en-US" dirty="0">
                <a:latin typeface="微软雅黑" panose="020B0503020204020204" charset="-122"/>
                <a:ea typeface="微软雅黑" panose="020B0503020204020204" charset="-122"/>
                <a:cs typeface="微软雅黑" panose="020B0503020204020204" charset="-122"/>
                <a:sym typeface="+mn-ea"/>
              </a:rPr>
              <a:t>减少</a:t>
            </a:r>
            <a:r>
              <a:rPr lang="en-US" altLang="zh-CN" dirty="0">
                <a:latin typeface="微软雅黑" panose="020B0503020204020204" charset="-122"/>
                <a:ea typeface="微软雅黑" panose="020B0503020204020204" charset="-122"/>
                <a:cs typeface="微软雅黑" panose="020B0503020204020204" charset="-122"/>
                <a:sym typeface="+mn-ea"/>
              </a:rPr>
              <a:t>0.5</a:t>
            </a:r>
            <a:r>
              <a:rPr lang="zh-CN" altLang="en-US" dirty="0">
                <a:latin typeface="微软雅黑" panose="020B0503020204020204" charset="-122"/>
                <a:ea typeface="微软雅黑" panose="020B0503020204020204" charset="-122"/>
                <a:cs typeface="微软雅黑" panose="020B0503020204020204" charset="-122"/>
                <a:sym typeface="+mn-ea"/>
              </a:rPr>
              <a:t>天的抢修时间，避免安全事故发生。</a:t>
            </a:r>
          </a:p>
        </p:txBody>
      </p:sp>
      <p:pic>
        <p:nvPicPr>
          <p:cNvPr id="2" name="图片 1">
            <a:extLst>
              <a:ext uri="{FF2B5EF4-FFF2-40B4-BE49-F238E27FC236}">
                <a16:creationId xmlns:a16="http://schemas.microsoft.com/office/drawing/2014/main" id="{A2349E43-6343-24A6-F205-55DB6E87B0DF}"/>
              </a:ext>
            </a:extLst>
          </p:cNvPr>
          <p:cNvPicPr>
            <a:picLocks noChangeAspect="1"/>
          </p:cNvPicPr>
          <p:nvPr/>
        </p:nvPicPr>
        <p:blipFill>
          <a:blip r:embed="rId10"/>
          <a:stretch>
            <a:fillRect/>
          </a:stretch>
        </p:blipFill>
        <p:spPr>
          <a:xfrm>
            <a:off x="10945930" y="636"/>
            <a:ext cx="1180756" cy="93009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stretch>
            <a:fillRect/>
          </a:stretch>
        </p:blipFill>
        <p:spPr>
          <a:xfrm>
            <a:off x="0" y="418905"/>
            <a:ext cx="962400" cy="466618"/>
          </a:xfrm>
          <a:prstGeom prst="rect">
            <a:avLst/>
          </a:prstGeom>
        </p:spPr>
      </p:pic>
      <p:sp>
        <p:nvSpPr>
          <p:cNvPr id="6" name="文本框 5"/>
          <p:cNvSpPr txBox="1"/>
          <p:nvPr/>
        </p:nvSpPr>
        <p:spPr>
          <a:xfrm>
            <a:off x="962398" y="390604"/>
            <a:ext cx="8937958"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应用案例（</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3/5</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sym typeface="+mn-ea"/>
              </a:rPr>
              <a:t>某输油站输油泵滚动轴承外圈故障</a:t>
            </a:r>
          </a:p>
        </p:txBody>
      </p:sp>
      <p:graphicFrame>
        <p:nvGraphicFramePr>
          <p:cNvPr id="7" name="表格 6"/>
          <p:cNvGraphicFramePr/>
          <p:nvPr>
            <p:custDataLst>
              <p:tags r:id="rId1"/>
            </p:custDataLst>
          </p:nvPr>
        </p:nvGraphicFramePr>
        <p:xfrm>
          <a:off x="525884" y="3831116"/>
          <a:ext cx="3307080" cy="2730504"/>
        </p:xfrm>
        <a:graphic>
          <a:graphicData uri="http://schemas.openxmlformats.org/drawingml/2006/table">
            <a:tbl>
              <a:tblPr firstRow="1" bandRow="1">
                <a:tableStyleId>{FABFCF23-3B69-468F-B69F-88F6DE6A72F2}</a:tableStyleId>
              </a:tblPr>
              <a:tblGrid>
                <a:gridCol w="556260">
                  <a:extLst>
                    <a:ext uri="{9D8B030D-6E8A-4147-A177-3AD203B41FA5}">
                      <a16:colId xmlns:a16="http://schemas.microsoft.com/office/drawing/2014/main" val="20000"/>
                    </a:ext>
                  </a:extLst>
                </a:gridCol>
                <a:gridCol w="2750820">
                  <a:extLst>
                    <a:ext uri="{9D8B030D-6E8A-4147-A177-3AD203B41FA5}">
                      <a16:colId xmlns:a16="http://schemas.microsoft.com/office/drawing/2014/main" val="20001"/>
                    </a:ext>
                  </a:extLst>
                </a:gridCol>
              </a:tblGrid>
              <a:tr h="350520">
                <a:tc gridSpan="2">
                  <a:txBody>
                    <a:bodyPr/>
                    <a:lstStyle/>
                    <a:p>
                      <a:pPr algn="ctr">
                        <a:lnSpc>
                          <a:spcPct val="150000"/>
                        </a:lnSpc>
                        <a:buNone/>
                      </a:pPr>
                      <a:r>
                        <a:rPr lang="zh-CN" altLang="en-US" sz="1000" dirty="0">
                          <a:latin typeface="微软雅黑" panose="020B0503020204020204" charset="-122"/>
                          <a:ea typeface="微软雅黑" panose="020B0503020204020204" charset="-122"/>
                          <a:cs typeface="微软雅黑" panose="020B0503020204020204" charset="-122"/>
                        </a:rPr>
                        <a:t>设备信息（</a:t>
                      </a:r>
                      <a:r>
                        <a:rPr lang="en-US" altLang="zh-CN" sz="1000" dirty="0">
                          <a:latin typeface="微软雅黑" panose="020B0503020204020204" charset="-122"/>
                          <a:ea typeface="微软雅黑" panose="020B0503020204020204" charset="-122"/>
                          <a:cs typeface="微软雅黑" panose="020B0503020204020204" charset="-122"/>
                          <a:sym typeface="+mn-ea"/>
                        </a:rPr>
                        <a:t>2022</a:t>
                      </a:r>
                      <a:r>
                        <a:rPr lang="zh-CN" altLang="en-US" sz="1000" dirty="0">
                          <a:latin typeface="微软雅黑" panose="020B0503020204020204" charset="-122"/>
                          <a:ea typeface="微软雅黑" panose="020B0503020204020204" charset="-122"/>
                          <a:cs typeface="微软雅黑" panose="020B0503020204020204" charset="-122"/>
                          <a:sym typeface="+mn-ea"/>
                        </a:rPr>
                        <a:t>年</a:t>
                      </a:r>
                      <a:r>
                        <a:rPr lang="en-US" altLang="zh-CN" sz="1000" dirty="0">
                          <a:latin typeface="微软雅黑" panose="020B0503020204020204" charset="-122"/>
                          <a:ea typeface="微软雅黑" panose="020B0503020204020204" charset="-122"/>
                          <a:cs typeface="微软雅黑" panose="020B0503020204020204" charset="-122"/>
                          <a:sym typeface="+mn-ea"/>
                        </a:rPr>
                        <a:t>7</a:t>
                      </a:r>
                      <a:r>
                        <a:rPr lang="zh-CN" altLang="en-US" sz="1000" dirty="0">
                          <a:latin typeface="微软雅黑" panose="020B0503020204020204" charset="-122"/>
                          <a:ea typeface="微软雅黑" panose="020B0503020204020204" charset="-122"/>
                          <a:cs typeface="微软雅黑" panose="020B0503020204020204" charset="-122"/>
                          <a:sym typeface="+mn-ea"/>
                        </a:rPr>
                        <a:t>月</a:t>
                      </a:r>
                      <a:r>
                        <a:rPr lang="en-US" altLang="zh-CN" sz="1000" dirty="0">
                          <a:latin typeface="微软雅黑" panose="020B0503020204020204" charset="-122"/>
                          <a:ea typeface="微软雅黑" panose="020B0503020204020204" charset="-122"/>
                          <a:cs typeface="微软雅黑" panose="020B0503020204020204" charset="-122"/>
                          <a:sym typeface="+mn-ea"/>
                        </a:rPr>
                        <a:t>18</a:t>
                      </a:r>
                      <a:r>
                        <a:rPr lang="zh-CN" altLang="en-US" sz="1000" dirty="0">
                          <a:latin typeface="微软雅黑" panose="020B0503020204020204" charset="-122"/>
                          <a:ea typeface="微软雅黑" panose="020B0503020204020204" charset="-122"/>
                          <a:cs typeface="微软雅黑" panose="020B0503020204020204" charset="-122"/>
                          <a:sym typeface="+mn-ea"/>
                        </a:rPr>
                        <a:t>日</a:t>
                      </a:r>
                      <a:r>
                        <a:rPr lang="zh-CN" altLang="en-US" sz="1000" dirty="0">
                          <a:latin typeface="微软雅黑" panose="020B0503020204020204" charset="-122"/>
                          <a:ea typeface="微软雅黑" panose="020B0503020204020204" charset="-122"/>
                          <a:cs typeface="微软雅黑" panose="020B0503020204020204" charset="-122"/>
                        </a:rPr>
                        <a:t>）</a:t>
                      </a:r>
                    </a:p>
                  </a:txBody>
                  <a:tcPr marL="121938" marR="121938" marT="60979" marB="609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B4A8D"/>
                    </a:solidFill>
                  </a:tcPr>
                </a:tc>
                <a:tc hMerge="1">
                  <a:txBody>
                    <a:bodyPr/>
                    <a:lstStyle/>
                    <a:p>
                      <a:endParaRPr lang="zh-CN"/>
                    </a:p>
                  </a:txBody>
                  <a:tcPr marL="121938" marR="121938" marT="60979" marB="60979"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0"/>
                  </a:ext>
                </a:extLst>
              </a:tr>
              <a:tr h="426720">
                <a:tc>
                  <a:txBody>
                    <a:bodyPr/>
                    <a:lstStyle/>
                    <a:p>
                      <a:pPr marL="0" indent="0" algn="ctr">
                        <a:buNone/>
                      </a:pPr>
                      <a:r>
                        <a:rPr lang="zh-CN" altLang="en-US" sz="1000" dirty="0">
                          <a:latin typeface="微软雅黑" panose="020B0503020204020204" charset="-122"/>
                          <a:ea typeface="微软雅黑" panose="020B0503020204020204" charset="-122"/>
                        </a:rPr>
                        <a:t>设备名称</a:t>
                      </a:r>
                    </a:p>
                  </a:txBody>
                  <a:tcPr marL="121911" marR="121911" marT="60961" marB="609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buNone/>
                      </a:pPr>
                      <a:r>
                        <a:rPr lang="zh-CN" altLang="en-US" sz="1000" dirty="0">
                          <a:latin typeface="微软雅黑" panose="020B0503020204020204" charset="-122"/>
                          <a:ea typeface="微软雅黑" panose="020B0503020204020204" charset="-122"/>
                          <a:cs typeface="微软雅黑" panose="020B0503020204020204" charset="-122"/>
                        </a:rPr>
                        <a:t>电机+膜片联轴器+多级泵（多级卧式离心泵）</a:t>
                      </a:r>
                    </a:p>
                  </a:txBody>
                  <a:tcPr marL="121911" marR="121911" marT="60961" marB="609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1188720">
                <a:tc>
                  <a:txBody>
                    <a:bodyPr/>
                    <a:lstStyle/>
                    <a:p>
                      <a:pPr marL="0" indent="0" algn="ctr">
                        <a:buNone/>
                      </a:pPr>
                      <a:r>
                        <a:rPr lang="zh-CN" altLang="en-US" sz="1000" dirty="0">
                          <a:latin typeface="微软雅黑" panose="020B0503020204020204" charset="-122"/>
                          <a:ea typeface="微软雅黑" panose="020B0503020204020204" charset="-122"/>
                        </a:rPr>
                        <a:t>设备描述</a:t>
                      </a:r>
                    </a:p>
                  </a:txBody>
                  <a:tcPr marL="121911" marR="121911" marT="60961" marB="609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buNone/>
                      </a:pPr>
                      <a:r>
                        <a:rPr lang="zh-CN" altLang="en-US" sz="1000" dirty="0">
                          <a:latin typeface="微软雅黑" panose="020B0503020204020204" charset="-122"/>
                          <a:ea typeface="微软雅黑" panose="020B0503020204020204" charset="-122"/>
                          <a:cs typeface="微软雅黑" panose="020B0503020204020204" charset="-122"/>
                        </a:rPr>
                        <a:t>结构：电机 </a:t>
                      </a:r>
                      <a:r>
                        <a:rPr lang="en-US" altLang="zh-CN" sz="1000" dirty="0">
                          <a:latin typeface="微软雅黑" panose="020B0503020204020204" charset="-122"/>
                          <a:ea typeface="微软雅黑" panose="020B0503020204020204" charset="-122"/>
                          <a:cs typeface="微软雅黑" panose="020B0503020204020204" charset="-122"/>
                        </a:rPr>
                        <a:t>+ </a:t>
                      </a:r>
                      <a:r>
                        <a:rPr lang="zh-CN" altLang="en-US" sz="1000" dirty="0">
                          <a:latin typeface="微软雅黑" panose="020B0503020204020204" charset="-122"/>
                          <a:ea typeface="微软雅黑" panose="020B0503020204020204" charset="-122"/>
                          <a:cs typeface="微软雅黑" panose="020B0503020204020204" charset="-122"/>
                        </a:rPr>
                        <a:t>弹性柱销联轴器 </a:t>
                      </a:r>
                      <a:r>
                        <a:rPr lang="en-US" altLang="zh-CN" sz="1000" dirty="0">
                          <a:latin typeface="微软雅黑" panose="020B0503020204020204" charset="-122"/>
                          <a:ea typeface="微软雅黑" panose="020B0503020204020204" charset="-122"/>
                          <a:cs typeface="微软雅黑" panose="020B0503020204020204" charset="-122"/>
                        </a:rPr>
                        <a:t>+ </a:t>
                      </a:r>
                      <a:r>
                        <a:rPr lang="zh-CN" altLang="en-US" sz="1000" dirty="0">
                          <a:latin typeface="微软雅黑" panose="020B0503020204020204" charset="-122"/>
                          <a:ea typeface="微软雅黑" panose="020B0503020204020204" charset="-122"/>
                          <a:cs typeface="微软雅黑" panose="020B0503020204020204" charset="-122"/>
                        </a:rPr>
                        <a:t>离心泵</a:t>
                      </a:r>
                    </a:p>
                    <a:p>
                      <a:pPr algn="l">
                        <a:buNone/>
                      </a:pPr>
                      <a:r>
                        <a:rPr lang="zh-CN" altLang="en-US" sz="1000" dirty="0">
                          <a:latin typeface="微软雅黑" panose="020B0503020204020204" charset="-122"/>
                          <a:ea typeface="微软雅黑" panose="020B0503020204020204" charset="-122"/>
                          <a:cs typeface="微软雅黑" panose="020B0503020204020204" charset="-122"/>
                        </a:rPr>
                        <a:t>电机：西门子</a:t>
                      </a:r>
                      <a:r>
                        <a:rPr lang="en-US" altLang="zh-CN" sz="1000" dirty="0">
                          <a:latin typeface="微软雅黑" panose="020B0503020204020204" charset="-122"/>
                          <a:ea typeface="微软雅黑" panose="020B0503020204020204" charset="-122"/>
                          <a:cs typeface="微软雅黑" panose="020B0503020204020204" charset="-122"/>
                        </a:rPr>
                        <a:t>1MS4 450-2C90-Z   </a:t>
                      </a:r>
                      <a:r>
                        <a:rPr lang="zh-CN" altLang="en-US" sz="1000" dirty="0">
                          <a:latin typeface="微软雅黑" panose="020B0503020204020204" charset="-122"/>
                          <a:ea typeface="微软雅黑" panose="020B0503020204020204" charset="-122"/>
                          <a:cs typeface="微软雅黑" panose="020B0503020204020204" charset="-122"/>
                        </a:rPr>
                        <a:t>三相异步鼠笼式电机  </a:t>
                      </a:r>
                      <a:r>
                        <a:rPr lang="en-US" altLang="zh-CN" sz="1000" dirty="0" err="1">
                          <a:latin typeface="微软雅黑" panose="020B0503020204020204" charset="-122"/>
                          <a:ea typeface="微软雅黑" panose="020B0503020204020204" charset="-122"/>
                          <a:cs typeface="微软雅黑" panose="020B0503020204020204" charset="-122"/>
                        </a:rPr>
                        <a:t>NDE</a:t>
                      </a:r>
                      <a:r>
                        <a:rPr lang="zh-CN" altLang="en-US" sz="1000" dirty="0">
                          <a:latin typeface="微软雅黑" panose="020B0503020204020204" charset="-122"/>
                          <a:ea typeface="微软雅黑" panose="020B0503020204020204" charset="-122"/>
                          <a:cs typeface="微软雅黑" panose="020B0503020204020204" charset="-122"/>
                        </a:rPr>
                        <a:t>：</a:t>
                      </a:r>
                      <a:r>
                        <a:rPr lang="en-US" altLang="zh-CN" sz="1000" dirty="0" err="1">
                          <a:latin typeface="微软雅黑" panose="020B0503020204020204" charset="-122"/>
                          <a:ea typeface="微软雅黑" panose="020B0503020204020204" charset="-122"/>
                          <a:cs typeface="微软雅黑" panose="020B0503020204020204" charset="-122"/>
                        </a:rPr>
                        <a:t>SKF</a:t>
                      </a:r>
                      <a:r>
                        <a:rPr lang="en-US" altLang="zh-CN" sz="1000" dirty="0">
                          <a:latin typeface="微软雅黑" panose="020B0503020204020204" charset="-122"/>
                          <a:ea typeface="微软雅黑" panose="020B0503020204020204" charset="-122"/>
                          <a:cs typeface="微软雅黑" panose="020B0503020204020204" charset="-122"/>
                        </a:rPr>
                        <a:t> 6220C3   DE</a:t>
                      </a:r>
                      <a:r>
                        <a:rPr lang="zh-CN" altLang="en-US" sz="1000" dirty="0">
                          <a:latin typeface="微软雅黑" panose="020B0503020204020204" charset="-122"/>
                          <a:ea typeface="微软雅黑" panose="020B0503020204020204" charset="-122"/>
                          <a:cs typeface="微软雅黑" panose="020B0503020204020204" charset="-122"/>
                        </a:rPr>
                        <a:t>：</a:t>
                      </a:r>
                      <a:r>
                        <a:rPr lang="en-US" altLang="zh-CN" sz="1000" dirty="0" err="1">
                          <a:latin typeface="微软雅黑" panose="020B0503020204020204" charset="-122"/>
                          <a:ea typeface="微软雅黑" panose="020B0503020204020204" charset="-122"/>
                          <a:cs typeface="微软雅黑" panose="020B0503020204020204" charset="-122"/>
                        </a:rPr>
                        <a:t>SKF</a:t>
                      </a:r>
                      <a:r>
                        <a:rPr lang="en-US" altLang="zh-CN" sz="1000" dirty="0">
                          <a:latin typeface="微软雅黑" panose="020B0503020204020204" charset="-122"/>
                          <a:ea typeface="微软雅黑" panose="020B0503020204020204" charset="-122"/>
                          <a:cs typeface="微软雅黑" panose="020B0503020204020204" charset="-122"/>
                        </a:rPr>
                        <a:t> 6220C3VL0241</a:t>
                      </a:r>
                    </a:p>
                    <a:p>
                      <a:pPr algn="l">
                        <a:buNone/>
                      </a:pPr>
                      <a:r>
                        <a:rPr lang="zh-CN" altLang="en-US" sz="1000" dirty="0">
                          <a:latin typeface="微软雅黑" panose="020B0503020204020204" charset="-122"/>
                          <a:ea typeface="微软雅黑" panose="020B0503020204020204" charset="-122"/>
                          <a:cs typeface="微软雅黑" panose="020B0503020204020204" charset="-122"/>
                        </a:rPr>
                        <a:t>泵：苏尔寿</a:t>
                      </a:r>
                      <a:r>
                        <a:rPr lang="en-US" altLang="zh-CN" sz="1000" dirty="0">
                          <a:latin typeface="微软雅黑" panose="020B0503020204020204" charset="-122"/>
                          <a:ea typeface="微软雅黑" panose="020B0503020204020204" charset="-122"/>
                          <a:cs typeface="微软雅黑" panose="020B0503020204020204" charset="-122"/>
                        </a:rPr>
                        <a:t>HSD2 5 S16  </a:t>
                      </a:r>
                      <a:r>
                        <a:rPr lang="en-US" altLang="zh-CN" sz="1000" dirty="0" err="1">
                          <a:latin typeface="微软雅黑" panose="020B0503020204020204" charset="-122"/>
                          <a:ea typeface="微软雅黑" panose="020B0503020204020204" charset="-122"/>
                          <a:cs typeface="微软雅黑" panose="020B0503020204020204" charset="-122"/>
                        </a:rPr>
                        <a:t>DE:SKF</a:t>
                      </a:r>
                      <a:r>
                        <a:rPr lang="en-US" altLang="zh-CN" sz="1000" dirty="0">
                          <a:latin typeface="微软雅黑" panose="020B0503020204020204" charset="-122"/>
                          <a:ea typeface="微软雅黑" panose="020B0503020204020204" charset="-122"/>
                          <a:cs typeface="微软雅黑" panose="020B0503020204020204" charset="-122"/>
                        </a:rPr>
                        <a:t> 6216/</a:t>
                      </a:r>
                      <a:r>
                        <a:rPr lang="en-US" altLang="zh-CN" sz="1000" dirty="0" err="1">
                          <a:latin typeface="微软雅黑" panose="020B0503020204020204" charset="-122"/>
                          <a:ea typeface="微软雅黑" panose="020B0503020204020204" charset="-122"/>
                          <a:cs typeface="微软雅黑" panose="020B0503020204020204" charset="-122"/>
                        </a:rPr>
                        <a:t>NDE:SKF</a:t>
                      </a:r>
                      <a:r>
                        <a:rPr lang="en-US" altLang="zh-CN" sz="1000" dirty="0">
                          <a:latin typeface="微软雅黑" panose="020B0503020204020204" charset="-122"/>
                          <a:ea typeface="微软雅黑" panose="020B0503020204020204" charset="-122"/>
                          <a:cs typeface="微软雅黑" panose="020B0503020204020204" charset="-122"/>
                        </a:rPr>
                        <a:t> 7313 DUPLEX </a:t>
                      </a:r>
                    </a:p>
                    <a:p>
                      <a:pPr algn="l">
                        <a:buNone/>
                      </a:pPr>
                      <a:r>
                        <a:rPr lang="zh-CN" altLang="en-US" sz="1000" dirty="0">
                          <a:latin typeface="微软雅黑" panose="020B0503020204020204" charset="-122"/>
                          <a:ea typeface="微软雅黑" panose="020B0503020204020204" charset="-122"/>
                          <a:cs typeface="微软雅黑" panose="020B0503020204020204" charset="-122"/>
                        </a:rPr>
                        <a:t>工况：</a:t>
                      </a:r>
                      <a:r>
                        <a:rPr lang="en-US" altLang="zh-CN" sz="1000" dirty="0">
                          <a:latin typeface="微软雅黑" panose="020B0503020204020204" charset="-122"/>
                          <a:ea typeface="微软雅黑" panose="020B0503020204020204" charset="-122"/>
                          <a:cs typeface="微软雅黑" panose="020B0503020204020204" charset="-122"/>
                        </a:rPr>
                        <a:t>2974RPM </a:t>
                      </a:r>
                      <a:r>
                        <a:rPr lang="zh-CN" altLang="en-US" sz="1000" dirty="0">
                          <a:latin typeface="微软雅黑" panose="020B0503020204020204" charset="-122"/>
                          <a:ea typeface="微软雅黑" panose="020B0503020204020204" charset="-122"/>
                          <a:cs typeface="微软雅黑" panose="020B0503020204020204" charset="-122"/>
                        </a:rPr>
                        <a:t>变频</a:t>
                      </a:r>
                      <a:r>
                        <a:rPr lang="en-US" altLang="zh-CN" sz="1000" dirty="0">
                          <a:latin typeface="微软雅黑" panose="020B0503020204020204" charset="-122"/>
                          <a:ea typeface="微软雅黑" panose="020B0503020204020204" charset="-122"/>
                          <a:cs typeface="微软雅黑" panose="020B0503020204020204" charset="-122"/>
                        </a:rPr>
                        <a:t>  </a:t>
                      </a:r>
                      <a:r>
                        <a:rPr lang="zh-CN" altLang="en-US" sz="1000" dirty="0">
                          <a:latin typeface="微软雅黑" panose="020B0503020204020204" charset="-122"/>
                          <a:ea typeface="微软雅黑" panose="020B0503020204020204" charset="-122"/>
                          <a:cs typeface="微软雅黑" panose="020B0503020204020204" charset="-122"/>
                        </a:rPr>
                        <a:t>功率：</a:t>
                      </a:r>
                      <a:r>
                        <a:rPr lang="en-US" altLang="zh-CN" sz="1000" dirty="0">
                          <a:latin typeface="微软雅黑" panose="020B0503020204020204" charset="-122"/>
                          <a:ea typeface="微软雅黑" panose="020B0503020204020204" charset="-122"/>
                          <a:cs typeface="微软雅黑" panose="020B0503020204020204" charset="-122"/>
                        </a:rPr>
                        <a:t>802kW</a:t>
                      </a:r>
                    </a:p>
                  </a:txBody>
                  <a:tcPr marL="121911" marR="121911" marT="60961" marB="609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764540">
                <a:tc>
                  <a:txBody>
                    <a:bodyPr/>
                    <a:lstStyle/>
                    <a:p>
                      <a:pPr algn="ctr"/>
                      <a:r>
                        <a:rPr lang="zh-CN" altLang="en-US" sz="1000" dirty="0">
                          <a:latin typeface="微软雅黑" panose="020B0503020204020204" charset="-122"/>
                          <a:ea typeface="微软雅黑" panose="020B0503020204020204" charset="-122"/>
                          <a:cs typeface="微软雅黑" panose="020B0503020204020204" charset="-122"/>
                        </a:rPr>
                        <a:t>背景描述       </a:t>
                      </a:r>
                    </a:p>
                  </a:txBody>
                  <a:tcPr marL="121911" marR="121911" marT="60961" marB="609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indent="0" algn="l">
                        <a:buNone/>
                      </a:pPr>
                      <a:r>
                        <a:rPr lang="zh-CN" altLang="en-US" sz="1000" dirty="0">
                          <a:latin typeface="微软雅黑" panose="020B0503020204020204" charset="-122"/>
                          <a:ea typeface="微软雅黑" panose="020B0503020204020204" charset="-122"/>
                          <a:cs typeface="微软雅黑" panose="020B0503020204020204" charset="-122"/>
                        </a:rPr>
                        <a:t> </a:t>
                      </a:r>
                      <a:r>
                        <a:rPr lang="zh-CN" altLang="zh-CN" sz="1000" dirty="0">
                          <a:latin typeface="微软雅黑" panose="020B0503020204020204" charset="-122"/>
                          <a:ea typeface="微软雅黑" panose="020B0503020204020204" charset="-122"/>
                          <a:cs typeface="微软雅黑" panose="020B0503020204020204" charset="-122"/>
                          <a:sym typeface="+mn-ea"/>
                        </a:rPr>
                        <a:t>系统安装使用后，通过采集全面的振动波形数据，发现电机端存在轴承外圈故障，</a:t>
                      </a:r>
                      <a:r>
                        <a:rPr lang="zh-CN" altLang="en-US" sz="1000" dirty="0">
                          <a:latin typeface="微软雅黑" panose="020B0503020204020204" charset="-122"/>
                          <a:ea typeface="微软雅黑" panose="020B0503020204020204" charset="-122"/>
                          <a:cs typeface="微软雅黑" panose="020B0503020204020204" charset="-122"/>
                          <a:sym typeface="+mn-ea"/>
                        </a:rPr>
                        <a:t>加速度</a:t>
                      </a:r>
                      <a:r>
                        <a:rPr lang="zh-CN" altLang="zh-CN" sz="1000" dirty="0">
                          <a:latin typeface="微软雅黑" panose="020B0503020204020204" charset="-122"/>
                          <a:ea typeface="微软雅黑" panose="020B0503020204020204" charset="-122"/>
                          <a:cs typeface="微软雅黑" panose="020B0503020204020204" charset="-122"/>
                          <a:sym typeface="+mn-ea"/>
                        </a:rPr>
                        <a:t>包络幅值出现多次报警，SCADA系统振动数据未见异常。</a:t>
                      </a:r>
                    </a:p>
                  </a:txBody>
                  <a:tcPr marL="121911" marR="121911" marT="60961" marB="609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8" name="文本框 7"/>
          <p:cNvSpPr txBox="1"/>
          <p:nvPr/>
        </p:nvSpPr>
        <p:spPr>
          <a:xfrm>
            <a:off x="4363824" y="4631626"/>
            <a:ext cx="4302125" cy="2030095"/>
          </a:xfrm>
          <a:prstGeom prst="rect">
            <a:avLst/>
          </a:prstGeom>
          <a:noFill/>
          <a:ln w="9525">
            <a:noFill/>
          </a:ln>
        </p:spPr>
        <p:txBody>
          <a:bodyPr wrap="square">
            <a:spAutoFit/>
          </a:bodyPr>
          <a:lstStyle/>
          <a:p>
            <a:pPr marL="381000" indent="-381000" eaLnBrk="1" fontAlgn="auto" hangingPunct="1">
              <a:lnSpc>
                <a:spcPct val="150000"/>
              </a:lnSpc>
              <a:buFont typeface="Wingdings" panose="05000000000000000000" pitchFamily="2" charset="2"/>
              <a:buChar char="n"/>
              <a:defRPr/>
            </a:pPr>
            <a:r>
              <a:rPr lang="zh-CN" altLang="en-US" sz="1400" b="1" noProof="1">
                <a:solidFill>
                  <a:srgbClr val="3264D6"/>
                </a:solidFill>
                <a:latin typeface="微软雅黑" panose="020B0503020204020204" charset="-122"/>
                <a:ea typeface="微软雅黑" panose="020B0503020204020204" charset="-122"/>
                <a:cs typeface="微软雅黑" panose="020B0503020204020204" charset="-122"/>
              </a:rPr>
              <a:t>分析：</a:t>
            </a:r>
            <a:endParaRPr lang="en-US" altLang="zh-CN" sz="1400" b="1" noProof="1">
              <a:solidFill>
                <a:srgbClr val="3264D6"/>
              </a:solidFill>
              <a:latin typeface="微软雅黑" panose="020B0503020204020204" charset="-122"/>
              <a:ea typeface="微软雅黑" panose="020B0503020204020204" charset="-122"/>
              <a:cs typeface="微软雅黑" panose="020B0503020204020204" charset="-122"/>
            </a:endParaRPr>
          </a:p>
          <a:p>
            <a:pPr eaLnBrk="1" fontAlgn="auto" hangingPunct="1">
              <a:lnSpc>
                <a:spcPct val="150000"/>
              </a:lnSpc>
              <a:defRPr/>
            </a:pPr>
            <a:r>
              <a:rPr lang="en-US" altLang="zh-CN" sz="1400" dirty="0">
                <a:latin typeface="微软雅黑" panose="020B0503020204020204" charset="-122"/>
                <a:ea typeface="微软雅黑" panose="020B0503020204020204" charset="-122"/>
                <a:sym typeface="+mn-ea"/>
              </a:rPr>
              <a:t>1</a:t>
            </a:r>
            <a:r>
              <a:rPr lang="zh-CN" altLang="en-US" sz="1400" dirty="0">
                <a:latin typeface="微软雅黑" panose="020B0503020204020204" charset="-122"/>
                <a:ea typeface="微软雅黑" panose="020B0503020204020204" charset="-122"/>
                <a:sym typeface="+mn-ea"/>
              </a:rPr>
              <a:t>、在线监测系统振动趋势图中，幅值上升明显</a:t>
            </a:r>
          </a:p>
          <a:p>
            <a:pPr eaLnBrk="1" fontAlgn="auto" hangingPunct="1">
              <a:lnSpc>
                <a:spcPct val="150000"/>
              </a:lnSpc>
              <a:defRPr/>
            </a:pPr>
            <a:r>
              <a:rPr lang="en-US" altLang="zh-CN" sz="1400" dirty="0">
                <a:solidFill>
                  <a:schemeClr val="tx1"/>
                </a:solidFill>
                <a:latin typeface="微软雅黑" panose="020B0503020204020204" charset="-122"/>
                <a:ea typeface="微软雅黑" panose="020B0503020204020204" charset="-122"/>
                <a:sym typeface="+mn-ea"/>
              </a:rPr>
              <a:t>2</a:t>
            </a:r>
            <a:r>
              <a:rPr lang="zh-CN" altLang="en-US" sz="1400" dirty="0">
                <a:solidFill>
                  <a:schemeClr val="tx1"/>
                </a:solidFill>
                <a:latin typeface="微软雅黑" panose="020B0503020204020204" charset="-122"/>
                <a:ea typeface="微软雅黑" panose="020B0503020204020204" charset="-122"/>
                <a:sym typeface="+mn-ea"/>
              </a:rPr>
              <a:t>、电机非驱动端水平加速度包络频谱图，可见明显的轴承外圈故障特征频率及其多个倍频。</a:t>
            </a:r>
            <a:endParaRPr lang="zh-CN" altLang="en-US" sz="1400" b="1" noProof="1">
              <a:solidFill>
                <a:schemeClr val="tx1"/>
              </a:solidFill>
              <a:latin typeface="微软雅黑" panose="020B0503020204020204" charset="-122"/>
              <a:ea typeface="微软雅黑" panose="020B0503020204020204" charset="-122"/>
              <a:cs typeface="微软雅黑" panose="020B0503020204020204" charset="-122"/>
            </a:endParaRPr>
          </a:p>
          <a:p>
            <a:pPr marL="381000" indent="-381000" eaLnBrk="1" fontAlgn="auto" hangingPunct="1">
              <a:lnSpc>
                <a:spcPct val="150000"/>
              </a:lnSpc>
              <a:buFont typeface="Wingdings" panose="05000000000000000000" pitchFamily="2" charset="2"/>
              <a:buChar char="n"/>
              <a:defRPr/>
            </a:pPr>
            <a:r>
              <a:rPr lang="zh-CN" altLang="en-US" sz="1400" b="1" noProof="1">
                <a:solidFill>
                  <a:srgbClr val="3264D6"/>
                </a:solidFill>
                <a:latin typeface="微软雅黑" panose="020B0503020204020204" charset="-122"/>
                <a:ea typeface="微软雅黑" panose="020B0503020204020204" charset="-122"/>
                <a:cs typeface="微软雅黑" panose="020B0503020204020204" charset="-122"/>
              </a:rPr>
              <a:t>结论：</a:t>
            </a:r>
            <a:r>
              <a:rPr lang="zh-CN" altLang="en-US" sz="1400" dirty="0">
                <a:solidFill>
                  <a:schemeClr val="tx1"/>
                </a:solidFill>
                <a:latin typeface="微软雅黑" panose="020B0503020204020204" charset="-122"/>
                <a:ea typeface="微软雅黑" panose="020B0503020204020204" charset="-122"/>
                <a:sym typeface="+mn-ea"/>
              </a:rPr>
              <a:t>电机非驱动端轴承外圈损伤</a:t>
            </a:r>
            <a:r>
              <a:rPr lang="zh-CN" altLang="en-US" sz="1400" noProof="1">
                <a:solidFill>
                  <a:schemeClr val="tx1"/>
                </a:solidFill>
                <a:latin typeface="微软雅黑" panose="020B0503020204020204" charset="-122"/>
                <a:ea typeface="微软雅黑" panose="020B0503020204020204" charset="-122"/>
                <a:cs typeface="微软雅黑" panose="020B0503020204020204" charset="-122"/>
                <a:sym typeface="+mn-ea"/>
              </a:rPr>
              <a:t>。</a:t>
            </a:r>
          </a:p>
          <a:p>
            <a:pPr marL="381000" indent="-381000" eaLnBrk="1" fontAlgn="auto" hangingPunct="1">
              <a:lnSpc>
                <a:spcPct val="150000"/>
              </a:lnSpc>
              <a:buFont typeface="Wingdings" panose="05000000000000000000" pitchFamily="2" charset="2"/>
              <a:buChar char="n"/>
              <a:defRPr/>
            </a:pPr>
            <a:r>
              <a:rPr lang="zh-CN" altLang="en-US" sz="1400" b="1" noProof="1">
                <a:solidFill>
                  <a:srgbClr val="3264D6"/>
                </a:solidFill>
                <a:latin typeface="微软雅黑" panose="020B0503020204020204" charset="-122"/>
                <a:ea typeface="微软雅黑" panose="020B0503020204020204" charset="-122"/>
                <a:cs typeface="微软雅黑" panose="020B0503020204020204" charset="-122"/>
                <a:sym typeface="+mn-ea"/>
              </a:rPr>
              <a:t>建议：</a:t>
            </a:r>
            <a:r>
              <a:rPr lang="zh-CN" altLang="en-US" sz="1400" dirty="0">
                <a:solidFill>
                  <a:schemeClr val="tx1"/>
                </a:solidFill>
                <a:latin typeface="微软雅黑" panose="020B0503020204020204" charset="-122"/>
                <a:ea typeface="微软雅黑" panose="020B0503020204020204" charset="-122"/>
                <a:sym typeface="+mn-ea"/>
              </a:rPr>
              <a:t>建议在下次大修时更换轴承</a:t>
            </a:r>
            <a:r>
              <a:rPr lang="zh-CN" altLang="en-US" sz="1400" noProof="1">
                <a:solidFill>
                  <a:schemeClr val="tx1"/>
                </a:solidFill>
                <a:latin typeface="微软雅黑" panose="020B0503020204020204" charset="-122"/>
                <a:ea typeface="微软雅黑" panose="020B0503020204020204" charset="-122"/>
                <a:cs typeface="微软雅黑" panose="020B0503020204020204" charset="-122"/>
                <a:sym typeface="+mn-ea"/>
              </a:rPr>
              <a:t>。</a:t>
            </a:r>
          </a:p>
        </p:txBody>
      </p:sp>
      <p:sp>
        <p:nvSpPr>
          <p:cNvPr id="9" name="燕尾形 8"/>
          <p:cNvSpPr/>
          <p:nvPr/>
        </p:nvSpPr>
        <p:spPr>
          <a:xfrm>
            <a:off x="3959409" y="4166396"/>
            <a:ext cx="441325" cy="541655"/>
          </a:xfrm>
          <a:prstGeom prst="chevron">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25884" y="1936501"/>
            <a:ext cx="3306445" cy="276225"/>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latin typeface="微软雅黑" panose="020B0503020204020204" charset="-122"/>
                <a:ea typeface="微软雅黑" panose="020B0503020204020204" charset="-122"/>
              </a:rPr>
              <a:t>设备基本信息</a:t>
            </a:r>
          </a:p>
        </p:txBody>
      </p:sp>
      <p:sp>
        <p:nvSpPr>
          <p:cNvPr id="11" name="矩形 10"/>
          <p:cNvSpPr/>
          <p:nvPr/>
        </p:nvSpPr>
        <p:spPr>
          <a:xfrm>
            <a:off x="4363824" y="1936501"/>
            <a:ext cx="3841750" cy="276225"/>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latin typeface="微软雅黑" panose="020B0503020204020204" charset="-122"/>
                <a:ea typeface="微软雅黑" panose="020B0503020204020204" charset="-122"/>
              </a:rPr>
              <a:t>诊断分析及建议</a:t>
            </a:r>
          </a:p>
        </p:txBody>
      </p:sp>
      <p:sp>
        <p:nvSpPr>
          <p:cNvPr id="12" name="矩形 11"/>
          <p:cNvSpPr/>
          <p:nvPr/>
        </p:nvSpPr>
        <p:spPr>
          <a:xfrm>
            <a:off x="8819619" y="1936501"/>
            <a:ext cx="2941320" cy="276225"/>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latin typeface="微软雅黑" panose="020B0503020204020204" charset="-122"/>
                <a:ea typeface="微软雅黑" panose="020B0503020204020204" charset="-122"/>
              </a:rPr>
              <a:t>现场拆机验证</a:t>
            </a:r>
          </a:p>
        </p:txBody>
      </p:sp>
      <p:sp>
        <p:nvSpPr>
          <p:cNvPr id="13" name="燕尾形 12"/>
          <p:cNvSpPr/>
          <p:nvPr/>
        </p:nvSpPr>
        <p:spPr>
          <a:xfrm>
            <a:off x="8351409" y="4166396"/>
            <a:ext cx="441325" cy="541655"/>
          </a:xfrm>
          <a:prstGeom prst="chevron">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a:spLocks noChangeArrowheads="1"/>
          </p:cNvSpPr>
          <p:nvPr/>
        </p:nvSpPr>
        <p:spPr bwMode="auto">
          <a:xfrm>
            <a:off x="8795271" y="2319189"/>
            <a:ext cx="299243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marL="285750" indent="-285750" eaLnBrk="1" hangingPunct="1">
              <a:lnSpc>
                <a:spcPct val="150000"/>
              </a:lnSpc>
              <a:buFont typeface="Wingdings" panose="05000000000000000000" pitchFamily="2" charset="2"/>
              <a:buChar char="n"/>
            </a:pPr>
            <a:r>
              <a:rPr lang="zh-CN" altLang="en-US" sz="1400" b="1" dirty="0">
                <a:solidFill>
                  <a:srgbClr val="3264D6"/>
                </a:solidFill>
                <a:latin typeface="微软雅黑" panose="020B0503020204020204" charset="-122"/>
              </a:rPr>
              <a:t>拆机后可见轴承外圈明显损伤</a:t>
            </a:r>
            <a:endParaRPr lang="zh-CN" altLang="en-US" sz="1400" dirty="0">
              <a:solidFill>
                <a:srgbClr val="3264D6"/>
              </a:solidFill>
              <a:latin typeface="微软雅黑" panose="020B0503020204020204" charset="-122"/>
            </a:endParaRPr>
          </a:p>
        </p:txBody>
      </p:sp>
      <p:pic>
        <p:nvPicPr>
          <p:cNvPr id="15" name="图片 93" descr="DSCF26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899" y="2271838"/>
            <a:ext cx="3319780" cy="150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2147482495"/>
          <p:cNvPicPr>
            <a:picLocks noChangeAspect="1" noChangeArrowheads="1"/>
          </p:cNvPicPr>
          <p:nvPr/>
        </p:nvPicPr>
        <p:blipFill>
          <a:blip r:embed="rId6">
            <a:extLst>
              <a:ext uri="{28A0092B-C50C-407E-A947-70E740481C1C}">
                <a14:useLocalDpi xmlns:a14="http://schemas.microsoft.com/office/drawing/2010/main" val="0"/>
              </a:ext>
            </a:extLst>
          </a:blip>
          <a:srcRect l="-140" t="15547" r="140" b="-5640"/>
          <a:stretch>
            <a:fillRect/>
          </a:stretch>
        </p:blipFill>
        <p:spPr bwMode="auto">
          <a:xfrm>
            <a:off x="4467329" y="3576481"/>
            <a:ext cx="3635375" cy="116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9423" y="2841151"/>
            <a:ext cx="2781711" cy="372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p:cNvPicPr>
            <a:picLocks noChangeAspect="1"/>
          </p:cNvPicPr>
          <p:nvPr/>
        </p:nvPicPr>
        <p:blipFill>
          <a:blip r:embed="rId8"/>
          <a:stretch>
            <a:fillRect/>
          </a:stretch>
        </p:blipFill>
        <p:spPr>
          <a:xfrm>
            <a:off x="4616554" y="2344726"/>
            <a:ext cx="3486150" cy="1247775"/>
          </a:xfrm>
          <a:prstGeom prst="rect">
            <a:avLst/>
          </a:prstGeom>
        </p:spPr>
      </p:pic>
      <p:sp>
        <p:nvSpPr>
          <p:cNvPr id="19" name="文本框 18"/>
          <p:cNvSpPr txBox="1"/>
          <p:nvPr>
            <p:custDataLst>
              <p:tags r:id="rId2"/>
            </p:custDataLst>
          </p:nvPr>
        </p:nvSpPr>
        <p:spPr>
          <a:xfrm>
            <a:off x="518898" y="1032466"/>
            <a:ext cx="11229975" cy="772035"/>
          </a:xfrm>
          <a:prstGeom prst="rect">
            <a:avLst/>
          </a:prstGeom>
          <a:solidFill>
            <a:srgbClr val="F2F2F2"/>
          </a:solidFill>
        </p:spPr>
        <p:txBody>
          <a:bodyPr wrap="square" rtlCol="0">
            <a:noAutofit/>
          </a:bodyPr>
          <a:lstStyle/>
          <a:p>
            <a:pPr>
              <a:lnSpc>
                <a:spcPct val="150000"/>
              </a:lnSpc>
            </a:pPr>
            <a:r>
              <a:rPr lang="zh-CN" altLang="en-US" sz="1600" b="1" dirty="0">
                <a:solidFill>
                  <a:srgbClr val="0B4A8D"/>
                </a:solidFill>
                <a:latin typeface="微软雅黑" panose="020B0503020204020204" charset="-122"/>
                <a:ea typeface="微软雅黑" panose="020B0503020204020204" charset="-122"/>
                <a:cs typeface="微软雅黑" panose="020B0503020204020204" charset="-122"/>
                <a:sym typeface="+mn-ea"/>
              </a:rPr>
              <a:t>客户痛点</a:t>
            </a:r>
            <a:r>
              <a:rPr lang="zh-CN" altLang="en-US" sz="1600" dirty="0">
                <a:latin typeface="微软雅黑" panose="020B0503020204020204" charset="-122"/>
                <a:ea typeface="微软雅黑" panose="020B0503020204020204" charset="-122"/>
                <a:cs typeface="微软雅黑" panose="020B0503020204020204" charset="-122"/>
                <a:sym typeface="+mn-ea"/>
              </a:rPr>
              <a:t>：输油泵作为油气集输系统中的重要组成设备，它的稳定运行直接影响原油的外输作业、影响原油产量，严重故障时的可能会引发安全生产事故，比如发生起火。</a:t>
            </a:r>
          </a:p>
        </p:txBody>
      </p:sp>
      <p:pic>
        <p:nvPicPr>
          <p:cNvPr id="2" name="图片 1">
            <a:extLst>
              <a:ext uri="{FF2B5EF4-FFF2-40B4-BE49-F238E27FC236}">
                <a16:creationId xmlns:a16="http://schemas.microsoft.com/office/drawing/2014/main" id="{76FD9D2A-1504-0C8E-67B9-1F0024EF1F49}"/>
              </a:ext>
            </a:extLst>
          </p:cNvPr>
          <p:cNvPicPr>
            <a:picLocks noChangeAspect="1"/>
          </p:cNvPicPr>
          <p:nvPr/>
        </p:nvPicPr>
        <p:blipFill>
          <a:blip r:embed="rId9"/>
          <a:stretch>
            <a:fillRect/>
          </a:stretch>
        </p:blipFill>
        <p:spPr>
          <a:xfrm>
            <a:off x="10945930" y="636"/>
            <a:ext cx="1180756" cy="93009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0" y="418905"/>
            <a:ext cx="962400" cy="466618"/>
          </a:xfrm>
          <a:prstGeom prst="rect">
            <a:avLst/>
          </a:prstGeom>
        </p:spPr>
      </p:pic>
      <p:sp>
        <p:nvSpPr>
          <p:cNvPr id="6" name="文本框 5"/>
          <p:cNvSpPr txBox="1"/>
          <p:nvPr/>
        </p:nvSpPr>
        <p:spPr>
          <a:xfrm>
            <a:off x="962398" y="390604"/>
            <a:ext cx="7923185"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应用案例（</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4/5</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sym typeface="+mn-ea"/>
              </a:rPr>
              <a:t>某化工企业循环泵轴承松动</a:t>
            </a:r>
            <a:endPar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a:spLocks noChangeArrowheads="1"/>
          </p:cNvSpPr>
          <p:nvPr/>
        </p:nvSpPr>
        <p:spPr bwMode="auto">
          <a:xfrm>
            <a:off x="454318" y="4746284"/>
            <a:ext cx="2667635" cy="65024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ctr">
              <a:lnSpc>
                <a:spcPct val="100000"/>
              </a:lnSpc>
              <a:buClrTx/>
              <a:buSzTx/>
              <a:buFontTx/>
              <a:buNone/>
            </a:pPr>
            <a:r>
              <a:rPr lang="zh-CN" altLang="zh-CN" sz="1400" b="1" dirty="0">
                <a:solidFill>
                  <a:srgbClr val="3264D6"/>
                </a:solidFill>
                <a:latin typeface="微软雅黑" panose="020B0503020204020204" charset="-122"/>
                <a:ea typeface="微软雅黑" panose="020B0503020204020204" charset="-122"/>
                <a:sym typeface="+mn-ea"/>
              </a:rPr>
              <a:t>现场设备</a:t>
            </a:r>
            <a:endParaRPr lang="zh-CN" altLang="zh-CN" sz="1400" b="1" dirty="0">
              <a:solidFill>
                <a:schemeClr val="tx1"/>
              </a:solidFill>
              <a:latin typeface="微软雅黑" panose="020B0503020204020204" charset="-122"/>
              <a:ea typeface="微软雅黑" panose="020B0503020204020204" charset="-122"/>
              <a:sym typeface="+mn-ea"/>
            </a:endParaRPr>
          </a:p>
          <a:p>
            <a:pPr lvl="0" algn="ctr">
              <a:lnSpc>
                <a:spcPct val="100000"/>
              </a:lnSpc>
              <a:buClrTx/>
              <a:buSzTx/>
              <a:buFontTx/>
              <a:buNone/>
            </a:pPr>
            <a:r>
              <a:rPr lang="zh-CN" altLang="en-US" sz="1400" dirty="0">
                <a:solidFill>
                  <a:schemeClr val="tx1"/>
                </a:solidFill>
                <a:latin typeface="微软雅黑" panose="020B0503020204020204" charset="-122"/>
                <a:ea typeface="微软雅黑" panose="020B0503020204020204" charset="-122"/>
                <a:sym typeface="+mn-ea"/>
              </a:rPr>
              <a:t>热介质油循环泵</a:t>
            </a:r>
          </a:p>
        </p:txBody>
      </p:sp>
      <p:sp>
        <p:nvSpPr>
          <p:cNvPr id="8" name="文本框 7"/>
          <p:cNvSpPr txBox="1">
            <a:spLocks noChangeArrowheads="1"/>
          </p:cNvSpPr>
          <p:nvPr/>
        </p:nvSpPr>
        <p:spPr bwMode="auto">
          <a:xfrm>
            <a:off x="3544228" y="4746284"/>
            <a:ext cx="2167890" cy="65024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ctr">
              <a:lnSpc>
                <a:spcPct val="100000"/>
              </a:lnSpc>
              <a:buClrTx/>
              <a:buSzTx/>
              <a:buFontTx/>
              <a:buNone/>
            </a:pPr>
            <a:r>
              <a:rPr lang="zh-CN" altLang="zh-CN" sz="1400" b="1" dirty="0">
                <a:solidFill>
                  <a:srgbClr val="3264D6"/>
                </a:solidFill>
                <a:latin typeface="微软雅黑" panose="020B0503020204020204" charset="-122"/>
                <a:ea typeface="微软雅黑" panose="020B0503020204020204" charset="-122"/>
                <a:sym typeface="+mn-ea"/>
              </a:rPr>
              <a:t>数据分析</a:t>
            </a:r>
            <a:endParaRPr lang="zh-CN" altLang="zh-CN" sz="1400" b="1" dirty="0">
              <a:solidFill>
                <a:schemeClr val="tx1"/>
              </a:solidFill>
              <a:latin typeface="微软雅黑" panose="020B0503020204020204" charset="-122"/>
              <a:ea typeface="微软雅黑" panose="020B0503020204020204" charset="-122"/>
              <a:sym typeface="+mn-ea"/>
            </a:endParaRPr>
          </a:p>
          <a:p>
            <a:pPr lvl="0" algn="ctr">
              <a:lnSpc>
                <a:spcPct val="100000"/>
              </a:lnSpc>
              <a:buClrTx/>
              <a:buSzTx/>
              <a:buFontTx/>
              <a:buNone/>
            </a:pPr>
            <a:r>
              <a:rPr lang="zh-CN" altLang="zh-CN" sz="1400" dirty="0">
                <a:solidFill>
                  <a:schemeClr val="tx1"/>
                </a:solidFill>
                <a:latin typeface="微软雅黑" panose="020B0503020204020204" charset="-122"/>
                <a:ea typeface="微软雅黑" panose="020B0503020204020204" charset="-122"/>
                <a:sym typeface="+mn-ea"/>
              </a:rPr>
              <a:t>远程在线服务</a:t>
            </a:r>
          </a:p>
        </p:txBody>
      </p:sp>
      <p:sp>
        <p:nvSpPr>
          <p:cNvPr id="9" name="文本框 8"/>
          <p:cNvSpPr txBox="1">
            <a:spLocks noChangeArrowheads="1"/>
          </p:cNvSpPr>
          <p:nvPr/>
        </p:nvSpPr>
        <p:spPr bwMode="auto">
          <a:xfrm>
            <a:off x="6134393" y="4746284"/>
            <a:ext cx="2141220" cy="65024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ctr">
              <a:lnSpc>
                <a:spcPct val="100000"/>
              </a:lnSpc>
              <a:buClrTx/>
              <a:buSzTx/>
              <a:buFontTx/>
              <a:buNone/>
            </a:pPr>
            <a:r>
              <a:rPr lang="zh-CN" altLang="zh-CN" sz="1400" b="1" dirty="0">
                <a:solidFill>
                  <a:srgbClr val="3264D6"/>
                </a:solidFill>
                <a:latin typeface="微软雅黑" panose="020B0503020204020204" charset="-122"/>
                <a:ea typeface="微软雅黑" panose="020B0503020204020204" charset="-122"/>
                <a:sym typeface="+mn-ea"/>
              </a:rPr>
              <a:t>分析报告</a:t>
            </a:r>
            <a:endParaRPr lang="zh-CN" altLang="zh-CN" sz="1400" dirty="0">
              <a:solidFill>
                <a:srgbClr val="3264D6"/>
              </a:solidFill>
              <a:latin typeface="微软雅黑" panose="020B0503020204020204" charset="-122"/>
              <a:ea typeface="微软雅黑" panose="020B0503020204020204" charset="-122"/>
              <a:sym typeface="+mn-ea"/>
            </a:endParaRPr>
          </a:p>
          <a:p>
            <a:pPr lvl="0" algn="ctr">
              <a:lnSpc>
                <a:spcPct val="100000"/>
              </a:lnSpc>
              <a:buClrTx/>
              <a:buSzTx/>
              <a:buFontTx/>
              <a:buNone/>
            </a:pPr>
            <a:r>
              <a:rPr lang="zh-CN" altLang="zh-CN" sz="1400" dirty="0">
                <a:solidFill>
                  <a:schemeClr val="tx1"/>
                </a:solidFill>
                <a:latin typeface="微软雅黑" panose="020B0503020204020204" charset="-122"/>
                <a:ea typeface="微软雅黑" panose="020B0503020204020204" charset="-122"/>
                <a:sym typeface="+mn-ea"/>
              </a:rPr>
              <a:t>发现故障提前备件</a:t>
            </a:r>
          </a:p>
        </p:txBody>
      </p:sp>
      <p:sp>
        <p:nvSpPr>
          <p:cNvPr id="10" name="文本框 9"/>
          <p:cNvSpPr txBox="1">
            <a:spLocks noChangeArrowheads="1"/>
          </p:cNvSpPr>
          <p:nvPr/>
        </p:nvSpPr>
        <p:spPr bwMode="auto">
          <a:xfrm>
            <a:off x="8698523" y="4746284"/>
            <a:ext cx="3077210" cy="65024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ctr">
              <a:lnSpc>
                <a:spcPct val="100000"/>
              </a:lnSpc>
              <a:buClrTx/>
              <a:buSzTx/>
              <a:buFontTx/>
              <a:buNone/>
            </a:pPr>
            <a:r>
              <a:rPr lang="zh-CN" altLang="zh-CN" sz="1400" b="1" dirty="0">
                <a:solidFill>
                  <a:srgbClr val="3264D6"/>
                </a:solidFill>
                <a:latin typeface="微软雅黑" panose="020B0503020204020204" charset="-122"/>
                <a:ea typeface="微软雅黑" panose="020B0503020204020204" charset="-122"/>
                <a:sym typeface="+mn-ea"/>
              </a:rPr>
              <a:t>拆机验证</a:t>
            </a:r>
          </a:p>
          <a:p>
            <a:pPr lvl="0" algn="ctr">
              <a:lnSpc>
                <a:spcPct val="100000"/>
              </a:lnSpc>
              <a:buClrTx/>
              <a:buSzTx/>
              <a:buFontTx/>
              <a:buNone/>
            </a:pPr>
            <a:r>
              <a:rPr lang="zh-CN" altLang="en-US" sz="1400" dirty="0">
                <a:solidFill>
                  <a:schemeClr val="tx1"/>
                </a:solidFill>
                <a:latin typeface="微软雅黑" panose="020B0503020204020204" charset="-122"/>
                <a:ea typeface="微软雅黑" panose="020B0503020204020204" charset="-122"/>
                <a:sym typeface="+mn-ea"/>
              </a:rPr>
              <a:t>泵</a:t>
            </a:r>
            <a:r>
              <a:rPr lang="zh-CN" altLang="zh-CN" sz="1400" dirty="0">
                <a:solidFill>
                  <a:schemeClr val="tx1"/>
                </a:solidFill>
                <a:latin typeface="微软雅黑" panose="020B0503020204020204" charset="-122"/>
                <a:ea typeface="微软雅黑" panose="020B0503020204020204" charset="-122"/>
                <a:sym typeface="+mn-ea"/>
              </a:rPr>
              <a:t>驱动端轴承</a:t>
            </a:r>
            <a:r>
              <a:rPr lang="zh-CN" altLang="en-US" sz="1400" dirty="0">
                <a:solidFill>
                  <a:schemeClr val="tx1"/>
                </a:solidFill>
                <a:latin typeface="微软雅黑" panose="020B0503020204020204" charset="-122"/>
                <a:ea typeface="微软雅黑" panose="020B0503020204020204" charset="-122"/>
                <a:sym typeface="+mn-ea"/>
              </a:rPr>
              <a:t>损坏</a:t>
            </a: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1984" y="2448068"/>
            <a:ext cx="2186797" cy="2034160"/>
          </a:xfrm>
          <a:prstGeom prst="rect">
            <a:avLst/>
          </a:prstGeom>
          <a:ln w="28575">
            <a:noFill/>
          </a:ln>
        </p:spPr>
      </p:pic>
      <p:pic>
        <p:nvPicPr>
          <p:cNvPr id="12" name="图片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683" y="2448068"/>
            <a:ext cx="2682146" cy="2011351"/>
          </a:xfrm>
          <a:prstGeom prst="rect">
            <a:avLst/>
          </a:prstGeom>
          <a:ln w="2857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p:cNvPicPr>
            <a:picLocks noChangeAspect="1"/>
          </p:cNvPicPr>
          <p:nvPr/>
        </p:nvPicPr>
        <p:blipFill>
          <a:blip r:embed="rId6"/>
          <a:stretch>
            <a:fillRect/>
          </a:stretch>
        </p:blipFill>
        <p:spPr>
          <a:xfrm>
            <a:off x="6114936" y="2457148"/>
            <a:ext cx="2186797" cy="2034159"/>
          </a:xfrm>
          <a:prstGeom prst="rect">
            <a:avLst/>
          </a:prstGeom>
          <a:ln w="28575">
            <a:noFill/>
          </a:ln>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7888" y="2463386"/>
            <a:ext cx="3077210" cy="2021681"/>
          </a:xfrm>
          <a:prstGeom prst="rect">
            <a:avLst/>
          </a:prstGeom>
          <a:ln w="28575">
            <a:noFill/>
          </a:ln>
        </p:spPr>
      </p:pic>
      <p:sp>
        <p:nvSpPr>
          <p:cNvPr id="15" name="燕尾形 14"/>
          <p:cNvSpPr/>
          <p:nvPr/>
        </p:nvSpPr>
        <p:spPr>
          <a:xfrm>
            <a:off x="3175474" y="3396440"/>
            <a:ext cx="316865" cy="353060"/>
          </a:xfrm>
          <a:prstGeom prst="chevron">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燕尾形 15"/>
          <p:cNvSpPr/>
          <p:nvPr/>
        </p:nvSpPr>
        <p:spPr>
          <a:xfrm>
            <a:off x="5758426" y="3396440"/>
            <a:ext cx="316865" cy="353060"/>
          </a:xfrm>
          <a:prstGeom prst="chevron">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燕尾形 16"/>
          <p:cNvSpPr/>
          <p:nvPr/>
        </p:nvSpPr>
        <p:spPr>
          <a:xfrm>
            <a:off x="8341378" y="3396440"/>
            <a:ext cx="316865" cy="353060"/>
          </a:xfrm>
          <a:prstGeom prst="chevron">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1"/>
            </p:custDataLst>
          </p:nvPr>
        </p:nvSpPr>
        <p:spPr>
          <a:xfrm>
            <a:off x="447333" y="1139103"/>
            <a:ext cx="11327765" cy="1063066"/>
          </a:xfrm>
          <a:prstGeom prst="rect">
            <a:avLst/>
          </a:prstGeom>
          <a:solidFill>
            <a:srgbClr val="F2F2F2"/>
          </a:solidFill>
        </p:spPr>
        <p:txBody>
          <a:bodyPr wrap="square" rtlCol="0">
            <a:noAutofit/>
          </a:bodyPr>
          <a:lstStyle/>
          <a:p>
            <a:pPr>
              <a:lnSpc>
                <a:spcPct val="150000"/>
              </a:lnSpc>
            </a:pPr>
            <a:r>
              <a:rPr lang="zh-CN" altLang="en-US" sz="1600" b="1" dirty="0">
                <a:solidFill>
                  <a:srgbClr val="0B4A8D"/>
                </a:solidFill>
                <a:latin typeface="微软雅黑" panose="020B0503020204020204" charset="-122"/>
                <a:ea typeface="微软雅黑" panose="020B0503020204020204" charset="-122"/>
                <a:cs typeface="微软雅黑" panose="020B0503020204020204" charset="-122"/>
                <a:sym typeface="+mn-ea"/>
              </a:rPr>
              <a:t>客户痛点</a:t>
            </a:r>
            <a:r>
              <a:rPr lang="zh-CN" altLang="en-US" sz="1600" dirty="0">
                <a:latin typeface="微软雅黑" panose="020B0503020204020204" charset="-122"/>
                <a:ea typeface="微软雅黑" panose="020B0503020204020204" charset="-122"/>
                <a:cs typeface="微软雅黑" panose="020B0503020204020204" charset="-122"/>
                <a:sym typeface="+mn-ea"/>
              </a:rPr>
              <a:t>：</a:t>
            </a:r>
            <a:r>
              <a:rPr sz="1600" spc="200" dirty="0">
                <a:latin typeface="微软雅黑" panose="020B0503020204020204" charset="-122"/>
                <a:ea typeface="微软雅黑" panose="020B0503020204020204" charset="-122"/>
                <a:sym typeface="+mn-ea"/>
              </a:rPr>
              <a:t>导热油循环泵是</a:t>
            </a:r>
            <a:r>
              <a:rPr lang="zh-CN" sz="1600" spc="200" dirty="0">
                <a:latin typeface="微软雅黑" panose="020B0503020204020204" charset="-122"/>
                <a:ea typeface="微软雅黑" panose="020B0503020204020204" charset="-122"/>
                <a:sym typeface="+mn-ea"/>
              </a:rPr>
              <a:t>驱动</a:t>
            </a:r>
            <a:r>
              <a:rPr sz="1600" spc="200" dirty="0">
                <a:latin typeface="微软雅黑" panose="020B0503020204020204" charset="-122"/>
                <a:ea typeface="微软雅黑" panose="020B0503020204020204" charset="-122"/>
                <a:sym typeface="+mn-ea"/>
              </a:rPr>
              <a:t>热介质油作为换热媒介，</a:t>
            </a:r>
            <a:r>
              <a:rPr lang="zh-CN" sz="1600" spc="200" dirty="0">
                <a:latin typeface="微软雅黑" panose="020B0503020204020204" charset="-122"/>
                <a:ea typeface="微软雅黑" panose="020B0503020204020204" charset="-122"/>
                <a:sym typeface="+mn-ea"/>
              </a:rPr>
              <a:t>让系统</a:t>
            </a:r>
            <a:r>
              <a:rPr sz="1600" spc="200" dirty="0">
                <a:latin typeface="微软雅黑" panose="020B0503020204020204" charset="-122"/>
                <a:ea typeface="微软雅黑" panose="020B0503020204020204" charset="-122"/>
                <a:sym typeface="+mn-ea"/>
              </a:rPr>
              <a:t>在热态下能长期稳定运转无泄漏，</a:t>
            </a:r>
            <a:r>
              <a:rPr lang="zh-CN" sz="1600" spc="200" dirty="0">
                <a:latin typeface="微软雅黑" panose="020B0503020204020204" charset="-122"/>
                <a:ea typeface="微软雅黑" panose="020B0503020204020204" charset="-122"/>
                <a:sym typeface="+mn-ea"/>
              </a:rPr>
              <a:t>且</a:t>
            </a:r>
            <a:r>
              <a:rPr sz="1600" spc="200" dirty="0">
                <a:latin typeface="微软雅黑" panose="020B0503020204020204" charset="-122"/>
                <a:ea typeface="微软雅黑" panose="020B0503020204020204" charset="-122"/>
                <a:sym typeface="+mn-ea"/>
              </a:rPr>
              <a:t>无附加冷却系统</a:t>
            </a:r>
            <a:r>
              <a:rPr lang="zh-CN" sz="1600" spc="200" dirty="0">
                <a:latin typeface="微软雅黑" panose="020B0503020204020204" charset="-122"/>
                <a:ea typeface="微软雅黑" panose="020B0503020204020204" charset="-122"/>
                <a:sym typeface="+mn-ea"/>
              </a:rPr>
              <a:t>，如果发生循环泵故障</a:t>
            </a:r>
            <a:r>
              <a:rPr sz="1600" spc="200" dirty="0">
                <a:latin typeface="微软雅黑" panose="020B0503020204020204" charset="-122"/>
                <a:ea typeface="微软雅黑" panose="020B0503020204020204" charset="-122"/>
                <a:sym typeface="+mn-ea"/>
              </a:rPr>
              <a:t>，会影响工艺，如果发生泄露，就会产生较大的生产事故</a:t>
            </a:r>
            <a:r>
              <a:rPr lang="zh-CN" sz="1600" spc="200" dirty="0">
                <a:latin typeface="微软雅黑" panose="020B0503020204020204" charset="-122"/>
                <a:ea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 </a:t>
            </a:r>
            <a:endParaRPr lang="zh-CN" altLang="en-US" sz="1600" b="1" dirty="0">
              <a:latin typeface="微软雅黑" panose="020B0503020204020204" charset="-122"/>
              <a:ea typeface="微软雅黑" panose="020B0503020204020204" charset="-122"/>
              <a:cs typeface="微软雅黑" panose="020B0503020204020204" charset="-122"/>
              <a:sym typeface="+mn-ea"/>
            </a:endParaRPr>
          </a:p>
        </p:txBody>
      </p:sp>
      <p:sp>
        <p:nvSpPr>
          <p:cNvPr id="19" name="文本框 18"/>
          <p:cNvSpPr txBox="1"/>
          <p:nvPr/>
        </p:nvSpPr>
        <p:spPr>
          <a:xfrm>
            <a:off x="874214" y="5554951"/>
            <a:ext cx="10900884" cy="738664"/>
          </a:xfrm>
          <a:prstGeom prst="rect">
            <a:avLst/>
          </a:prstGeom>
          <a:solidFill>
            <a:schemeClr val="accent1">
              <a:lumMod val="20000"/>
              <a:lumOff val="80000"/>
            </a:schemeClr>
          </a:solidFill>
        </p:spPr>
        <p:txBody>
          <a:bodyPr wrap="square" rtlCol="0">
            <a:spAutoFit/>
          </a:bodyPr>
          <a:lstStyle/>
          <a:p>
            <a:pPr marL="285750" indent="-285750">
              <a:lnSpc>
                <a:spcPct val="150000"/>
              </a:lnSpc>
              <a:buFont typeface="Arial" panose="020B0604020202020204" pitchFamily="34" charset="0"/>
              <a:buChar char="•"/>
            </a:pPr>
            <a:r>
              <a:rPr lang="zh-CN" altLang="en-US" sz="1400" dirty="0">
                <a:latin typeface="微软雅黑" panose="020B0503020204020204" charset="-122"/>
                <a:ea typeface="微软雅黑" panose="020B0503020204020204" charset="-122"/>
                <a:sym typeface="+mn-ea"/>
              </a:rPr>
              <a:t>安排计划性检修，验证了热介质油循环泵泵驱动端轴承</a:t>
            </a:r>
            <a:r>
              <a:rPr lang="zh-CN" altLang="zh-CN" sz="1400" dirty="0">
                <a:latin typeface="微软雅黑" panose="020B0503020204020204" charset="-122"/>
                <a:ea typeface="微软雅黑" panose="020B0503020204020204" charset="-122"/>
                <a:sym typeface="+mn-ea"/>
              </a:rPr>
              <a:t>故障的</a:t>
            </a:r>
            <a:r>
              <a:rPr lang="zh-CN" altLang="en-US" sz="1400" dirty="0">
                <a:latin typeface="微软雅黑" panose="020B0503020204020204" charset="-122"/>
                <a:ea typeface="微软雅黑" panose="020B0503020204020204" charset="-122"/>
                <a:sym typeface="+mn-ea"/>
              </a:rPr>
              <a:t>诊断结果，保证了产线正常产量，避免了</a:t>
            </a:r>
            <a:r>
              <a:rPr lang="zh-CN" altLang="en-US" sz="1400" b="1" dirty="0">
                <a:solidFill>
                  <a:srgbClr val="3264D6"/>
                </a:solidFill>
                <a:latin typeface="微软雅黑" panose="020B0503020204020204" charset="-122"/>
                <a:ea typeface="微软雅黑" panose="020B0503020204020204" charset="-122"/>
                <a:sym typeface="+mn-ea"/>
              </a:rPr>
              <a:t>单日约</a:t>
            </a:r>
            <a:r>
              <a:rPr lang="en-US" altLang="zh-CN" sz="1400" b="1" dirty="0">
                <a:solidFill>
                  <a:srgbClr val="3264D6"/>
                </a:solidFill>
                <a:latin typeface="微软雅黑" panose="020B0503020204020204" charset="-122"/>
                <a:ea typeface="微软雅黑" panose="020B0503020204020204" charset="-122"/>
                <a:sym typeface="+mn-ea"/>
              </a:rPr>
              <a:t>200</a:t>
            </a:r>
            <a:r>
              <a:rPr lang="zh-CN" altLang="en-US" sz="1400" b="1" dirty="0">
                <a:solidFill>
                  <a:srgbClr val="3264D6"/>
                </a:solidFill>
                <a:latin typeface="微软雅黑" panose="020B0503020204020204" charset="-122"/>
                <a:ea typeface="微软雅黑" panose="020B0503020204020204" charset="-122"/>
                <a:sym typeface="+mn-ea"/>
              </a:rPr>
              <a:t>万损失</a:t>
            </a:r>
            <a:r>
              <a:rPr lang="zh-CN" altLang="zh-CN" sz="1400" dirty="0">
                <a:latin typeface="微软雅黑" panose="020B0503020204020204" charset="-122"/>
                <a:ea typeface="微软雅黑" panose="020B0503020204020204" charset="-122"/>
                <a:sym typeface="+mn-ea"/>
              </a:rPr>
              <a:t>。</a:t>
            </a:r>
          </a:p>
          <a:p>
            <a:pPr marL="285750" indent="-285750">
              <a:lnSpc>
                <a:spcPct val="150000"/>
              </a:lnSpc>
              <a:buFont typeface="Arial" panose="020B0604020202020204" pitchFamily="34" charset="0"/>
              <a:buChar char="•"/>
            </a:pPr>
            <a:r>
              <a:rPr lang="zh-CN" altLang="zh-CN" sz="1400" dirty="0">
                <a:latin typeface="微软雅黑" panose="020B0503020204020204" charset="-122"/>
                <a:ea typeface="微软雅黑" panose="020B0503020204020204" charset="-122"/>
                <a:sym typeface="+mn-ea"/>
              </a:rPr>
              <a:t>避免了产线的安全生产事故，挽救了更大范围声誉损失。</a:t>
            </a:r>
            <a:endParaRPr lang="zh-CN" altLang="zh-CN" sz="1400" dirty="0">
              <a:solidFill>
                <a:schemeClr val="tx1"/>
              </a:solidFill>
              <a:latin typeface="微软雅黑" panose="020B0503020204020204" charset="-122"/>
              <a:ea typeface="微软雅黑" panose="020B0503020204020204" charset="-122"/>
            </a:endParaRPr>
          </a:p>
        </p:txBody>
      </p:sp>
      <p:sp>
        <p:nvSpPr>
          <p:cNvPr id="2" name="矩形 1"/>
          <p:cNvSpPr/>
          <p:nvPr/>
        </p:nvSpPr>
        <p:spPr>
          <a:xfrm>
            <a:off x="453683" y="5554951"/>
            <a:ext cx="420531" cy="738664"/>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b="1">
                <a:solidFill>
                  <a:schemeClr val="bg1"/>
                </a:solidFill>
                <a:latin typeface="微软雅黑" panose="020B0503020204020204" charset="-122"/>
                <a:ea typeface="微软雅黑" panose="020B0503020204020204" charset="-122"/>
                <a:cs typeface="微软雅黑" panose="020B0503020204020204" charset="-122"/>
              </a:rPr>
              <a:t>价值</a:t>
            </a:r>
          </a:p>
        </p:txBody>
      </p:sp>
      <p:pic>
        <p:nvPicPr>
          <p:cNvPr id="3" name="图片 2">
            <a:extLst>
              <a:ext uri="{FF2B5EF4-FFF2-40B4-BE49-F238E27FC236}">
                <a16:creationId xmlns:a16="http://schemas.microsoft.com/office/drawing/2014/main" id="{CECD56DB-D6D1-C7BC-A723-52028321B0B5}"/>
              </a:ext>
            </a:extLst>
          </p:cNvPr>
          <p:cNvPicPr>
            <a:picLocks noChangeAspect="1"/>
          </p:cNvPicPr>
          <p:nvPr/>
        </p:nvPicPr>
        <p:blipFill>
          <a:blip r:embed="rId8"/>
          <a:stretch>
            <a:fillRect/>
          </a:stretch>
        </p:blipFill>
        <p:spPr>
          <a:xfrm>
            <a:off x="10945930" y="636"/>
            <a:ext cx="1180756" cy="93009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0" y="418905"/>
            <a:ext cx="962400" cy="466618"/>
          </a:xfrm>
          <a:prstGeom prst="rect">
            <a:avLst/>
          </a:prstGeom>
        </p:spPr>
      </p:pic>
      <p:sp>
        <p:nvSpPr>
          <p:cNvPr id="6" name="文本框 5"/>
          <p:cNvSpPr txBox="1"/>
          <p:nvPr/>
        </p:nvSpPr>
        <p:spPr>
          <a:xfrm>
            <a:off x="962398" y="390604"/>
            <a:ext cx="7923185"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应用案例（</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5/5</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sym typeface="+mn-ea"/>
              </a:rPr>
              <a:t>某水泥厂风机轴承电腐蚀</a:t>
            </a:r>
            <a:endPar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a:spLocks noChangeArrowheads="1"/>
          </p:cNvSpPr>
          <p:nvPr/>
        </p:nvSpPr>
        <p:spPr bwMode="auto">
          <a:xfrm>
            <a:off x="587188" y="4293267"/>
            <a:ext cx="2667635" cy="65024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ctr">
              <a:lnSpc>
                <a:spcPct val="100000"/>
              </a:lnSpc>
              <a:buClrTx/>
              <a:buSzTx/>
              <a:buFontTx/>
              <a:buNone/>
            </a:pPr>
            <a:r>
              <a:rPr lang="zh-CN" altLang="zh-CN" sz="1400" b="1" dirty="0">
                <a:solidFill>
                  <a:srgbClr val="3264D6"/>
                </a:solidFill>
                <a:latin typeface="微软雅黑" panose="020B0503020204020204" charset="-122"/>
                <a:ea typeface="微软雅黑" panose="020B0503020204020204" charset="-122"/>
                <a:sym typeface="+mn-ea"/>
              </a:rPr>
              <a:t>现场设备</a:t>
            </a:r>
          </a:p>
          <a:p>
            <a:pPr lvl="0" algn="ctr">
              <a:lnSpc>
                <a:spcPct val="100000"/>
              </a:lnSpc>
              <a:buClrTx/>
              <a:buSzTx/>
              <a:buFontTx/>
              <a:buNone/>
            </a:pPr>
            <a:r>
              <a:rPr lang="zh-CN" altLang="en-US" sz="1400" dirty="0">
                <a:solidFill>
                  <a:schemeClr val="tx1"/>
                </a:solidFill>
                <a:latin typeface="微软雅黑" panose="020B0503020204020204" charset="-122"/>
                <a:ea typeface="微软雅黑" panose="020B0503020204020204" charset="-122"/>
                <a:sym typeface="+mn-ea"/>
              </a:rPr>
              <a:t>辊压机收尘风机</a:t>
            </a:r>
          </a:p>
        </p:txBody>
      </p:sp>
      <p:pic>
        <p:nvPicPr>
          <p:cNvPr id="11" name="图片 123" descr="IMG_20190806_141253"/>
          <p:cNvPicPr>
            <a:picLocks noChangeAspect="1"/>
          </p:cNvPicPr>
          <p:nvPr/>
        </p:nvPicPr>
        <p:blipFill>
          <a:blip r:embed="rId4"/>
          <a:stretch>
            <a:fillRect/>
          </a:stretch>
        </p:blipFill>
        <p:spPr>
          <a:xfrm>
            <a:off x="759565" y="2460866"/>
            <a:ext cx="2322883" cy="1654434"/>
          </a:xfrm>
          <a:prstGeom prst="rect">
            <a:avLst/>
          </a:prstGeom>
          <a:noFill/>
          <a:ln w="9525">
            <a:noFill/>
          </a:ln>
        </p:spPr>
      </p:pic>
      <p:sp>
        <p:nvSpPr>
          <p:cNvPr id="8" name="文本框 7"/>
          <p:cNvSpPr txBox="1">
            <a:spLocks noChangeArrowheads="1"/>
          </p:cNvSpPr>
          <p:nvPr/>
        </p:nvSpPr>
        <p:spPr bwMode="auto">
          <a:xfrm>
            <a:off x="3577705" y="4293267"/>
            <a:ext cx="2167890" cy="65024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ctr">
              <a:lnSpc>
                <a:spcPct val="100000"/>
              </a:lnSpc>
              <a:buClrTx/>
              <a:buSzTx/>
              <a:buFontTx/>
              <a:buNone/>
            </a:pPr>
            <a:r>
              <a:rPr lang="zh-CN" altLang="zh-CN" sz="1400" b="1" dirty="0">
                <a:solidFill>
                  <a:srgbClr val="3264D6"/>
                </a:solidFill>
                <a:latin typeface="微软雅黑" panose="020B0503020204020204" charset="-122"/>
                <a:ea typeface="微软雅黑" panose="020B0503020204020204" charset="-122"/>
                <a:sym typeface="+mn-ea"/>
              </a:rPr>
              <a:t>数据分析</a:t>
            </a:r>
          </a:p>
          <a:p>
            <a:pPr lvl="0" algn="ctr">
              <a:lnSpc>
                <a:spcPct val="100000"/>
              </a:lnSpc>
              <a:buClrTx/>
              <a:buSzTx/>
              <a:buFontTx/>
              <a:buNone/>
            </a:pPr>
            <a:r>
              <a:rPr lang="zh-CN" altLang="zh-CN" sz="1400" dirty="0">
                <a:solidFill>
                  <a:schemeClr val="tx1"/>
                </a:solidFill>
                <a:latin typeface="微软雅黑" panose="020B0503020204020204" charset="-122"/>
                <a:ea typeface="微软雅黑" panose="020B0503020204020204" charset="-122"/>
                <a:sym typeface="+mn-ea"/>
              </a:rPr>
              <a:t>远程在线服务</a:t>
            </a:r>
          </a:p>
        </p:txBody>
      </p:sp>
      <p:pic>
        <p:nvPicPr>
          <p:cNvPr id="12" name="图片 2"/>
          <p:cNvPicPr>
            <a:picLocks noChangeAspect="1"/>
          </p:cNvPicPr>
          <p:nvPr/>
        </p:nvPicPr>
        <p:blipFill>
          <a:blip r:embed="rId5"/>
          <a:stretch>
            <a:fillRect/>
          </a:stretch>
        </p:blipFill>
        <p:spPr>
          <a:xfrm>
            <a:off x="3528533" y="2460866"/>
            <a:ext cx="2261164" cy="1654434"/>
          </a:xfrm>
          <a:prstGeom prst="rect">
            <a:avLst/>
          </a:prstGeom>
          <a:noFill/>
          <a:ln w="9525">
            <a:noFill/>
          </a:ln>
        </p:spPr>
      </p:pic>
      <p:sp>
        <p:nvSpPr>
          <p:cNvPr id="9" name="文本框 8"/>
          <p:cNvSpPr txBox="1">
            <a:spLocks noChangeArrowheads="1"/>
          </p:cNvSpPr>
          <p:nvPr/>
        </p:nvSpPr>
        <p:spPr bwMode="auto">
          <a:xfrm>
            <a:off x="9142907" y="4293267"/>
            <a:ext cx="2141220" cy="65024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ctr">
              <a:lnSpc>
                <a:spcPct val="100000"/>
              </a:lnSpc>
              <a:buClrTx/>
              <a:buSzTx/>
              <a:buFontTx/>
              <a:buNone/>
            </a:pPr>
            <a:r>
              <a:rPr lang="zh-CN" altLang="zh-CN" sz="1400" b="1" dirty="0">
                <a:solidFill>
                  <a:srgbClr val="3264D6"/>
                </a:solidFill>
                <a:latin typeface="微软雅黑" panose="020B0503020204020204" charset="-122"/>
                <a:ea typeface="微软雅黑" panose="020B0503020204020204" charset="-122"/>
                <a:sym typeface="+mn-ea"/>
              </a:rPr>
              <a:t>分析报告</a:t>
            </a:r>
          </a:p>
          <a:p>
            <a:pPr lvl="0" algn="ctr">
              <a:lnSpc>
                <a:spcPct val="100000"/>
              </a:lnSpc>
              <a:buClrTx/>
              <a:buSzTx/>
              <a:buFontTx/>
              <a:buNone/>
            </a:pPr>
            <a:r>
              <a:rPr lang="zh-CN" altLang="zh-CN" sz="1400" dirty="0">
                <a:solidFill>
                  <a:schemeClr val="tx1"/>
                </a:solidFill>
                <a:latin typeface="微软雅黑" panose="020B0503020204020204" charset="-122"/>
                <a:ea typeface="微软雅黑" panose="020B0503020204020204" charset="-122"/>
                <a:sym typeface="+mn-ea"/>
              </a:rPr>
              <a:t>发现故障提前备件</a:t>
            </a:r>
          </a:p>
        </p:txBody>
      </p:sp>
      <p:pic>
        <p:nvPicPr>
          <p:cNvPr id="13" name="图片 12"/>
          <p:cNvPicPr>
            <a:picLocks noChangeAspect="1"/>
          </p:cNvPicPr>
          <p:nvPr/>
        </p:nvPicPr>
        <p:blipFill>
          <a:blip r:embed="rId6"/>
          <a:stretch>
            <a:fillRect/>
          </a:stretch>
        </p:blipFill>
        <p:spPr>
          <a:xfrm>
            <a:off x="6235782" y="2460866"/>
            <a:ext cx="2354433" cy="1654434"/>
          </a:xfrm>
          <a:prstGeom prst="rect">
            <a:avLst/>
          </a:prstGeom>
        </p:spPr>
      </p:pic>
      <p:sp>
        <p:nvSpPr>
          <p:cNvPr id="10" name="文本框 9"/>
          <p:cNvSpPr txBox="1">
            <a:spLocks noChangeArrowheads="1"/>
          </p:cNvSpPr>
          <p:nvPr/>
        </p:nvSpPr>
        <p:spPr bwMode="auto">
          <a:xfrm>
            <a:off x="6319588" y="4293267"/>
            <a:ext cx="2186819" cy="65024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ctr">
              <a:lnSpc>
                <a:spcPct val="100000"/>
              </a:lnSpc>
              <a:buClrTx/>
              <a:buSzTx/>
              <a:buFontTx/>
              <a:buNone/>
            </a:pPr>
            <a:r>
              <a:rPr lang="zh-CN" altLang="zh-CN" sz="1400" b="1" dirty="0">
                <a:solidFill>
                  <a:srgbClr val="3264D6"/>
                </a:solidFill>
                <a:latin typeface="微软雅黑" panose="020B0503020204020204" charset="-122"/>
                <a:ea typeface="微软雅黑" panose="020B0503020204020204" charset="-122"/>
                <a:sym typeface="+mn-ea"/>
              </a:rPr>
              <a:t>拆机验证</a:t>
            </a:r>
            <a:endParaRPr lang="en-US" altLang="zh-CN" sz="1400" b="1" dirty="0">
              <a:solidFill>
                <a:srgbClr val="3264D6"/>
              </a:solidFill>
              <a:latin typeface="微软雅黑" panose="020B0503020204020204" charset="-122"/>
              <a:ea typeface="微软雅黑" panose="020B0503020204020204" charset="-122"/>
              <a:sym typeface="+mn-ea"/>
            </a:endParaRPr>
          </a:p>
          <a:p>
            <a:pPr lvl="0" algn="ctr">
              <a:lnSpc>
                <a:spcPct val="100000"/>
              </a:lnSpc>
              <a:buClrTx/>
              <a:buSzTx/>
              <a:buFontTx/>
              <a:buNone/>
            </a:pPr>
            <a:r>
              <a:rPr lang="zh-CN" altLang="en-US" sz="1400" dirty="0">
                <a:solidFill>
                  <a:schemeClr val="tx1"/>
                </a:solidFill>
                <a:latin typeface="微软雅黑" panose="020B0503020204020204" charset="-122"/>
                <a:ea typeface="微软雅黑" panose="020B0503020204020204" charset="-122"/>
              </a:rPr>
              <a:t>电机驱动端轴承电蚀</a:t>
            </a:r>
            <a:endParaRPr lang="zh-CN" altLang="en-US" sz="1400" dirty="0">
              <a:solidFill>
                <a:schemeClr val="tx1"/>
              </a:solidFill>
              <a:latin typeface="微软雅黑" panose="020B0503020204020204" charset="-122"/>
              <a:ea typeface="微软雅黑" panose="020B0503020204020204" charset="-122"/>
              <a:sym typeface="+mn-ea"/>
            </a:endParaRPr>
          </a:p>
        </p:txBody>
      </p:sp>
      <p:pic>
        <p:nvPicPr>
          <p:cNvPr id="14" name="图片 4"/>
          <p:cNvPicPr>
            <a:picLocks noChangeAspect="1"/>
          </p:cNvPicPr>
          <p:nvPr/>
        </p:nvPicPr>
        <p:blipFill>
          <a:blip r:embed="rId7"/>
          <a:stretch>
            <a:fillRect/>
          </a:stretch>
        </p:blipFill>
        <p:spPr>
          <a:xfrm>
            <a:off x="9036300" y="2460866"/>
            <a:ext cx="2354434" cy="1654434"/>
          </a:xfrm>
          <a:prstGeom prst="rect">
            <a:avLst/>
          </a:prstGeom>
          <a:noFill/>
          <a:ln w="9525">
            <a:noFill/>
          </a:ln>
        </p:spPr>
      </p:pic>
      <p:sp>
        <p:nvSpPr>
          <p:cNvPr id="15" name="燕尾形 14"/>
          <p:cNvSpPr/>
          <p:nvPr/>
        </p:nvSpPr>
        <p:spPr>
          <a:xfrm>
            <a:off x="3147058" y="3111553"/>
            <a:ext cx="316865" cy="353060"/>
          </a:xfrm>
          <a:prstGeom prst="chevron">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燕尾形 15"/>
          <p:cNvSpPr/>
          <p:nvPr/>
        </p:nvSpPr>
        <p:spPr>
          <a:xfrm>
            <a:off x="5854307" y="3111553"/>
            <a:ext cx="316865" cy="353060"/>
          </a:xfrm>
          <a:prstGeom prst="chevron">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燕尾形 16"/>
          <p:cNvSpPr/>
          <p:nvPr/>
        </p:nvSpPr>
        <p:spPr>
          <a:xfrm>
            <a:off x="8654825" y="3111553"/>
            <a:ext cx="316865" cy="353060"/>
          </a:xfrm>
          <a:prstGeom prst="chevron">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1"/>
            </p:custDataLst>
          </p:nvPr>
        </p:nvSpPr>
        <p:spPr>
          <a:xfrm>
            <a:off x="414020" y="1038209"/>
            <a:ext cx="11374120" cy="1189990"/>
          </a:xfrm>
          <a:prstGeom prst="rect">
            <a:avLst/>
          </a:prstGeom>
          <a:solidFill>
            <a:srgbClr val="F2F2F2"/>
          </a:solidFill>
        </p:spPr>
        <p:txBody>
          <a:bodyPr wrap="square" rtlCol="0">
            <a:noAutofit/>
          </a:bodyPr>
          <a:lstStyle/>
          <a:p>
            <a:pPr>
              <a:lnSpc>
                <a:spcPct val="150000"/>
              </a:lnSpc>
            </a:pPr>
            <a:r>
              <a:rPr lang="zh-CN" altLang="en-US" sz="1600" b="1" dirty="0">
                <a:solidFill>
                  <a:srgbClr val="0B4A8D"/>
                </a:solidFill>
                <a:latin typeface="微软雅黑" panose="020B0503020204020204" charset="-122"/>
                <a:ea typeface="微软雅黑" panose="020B0503020204020204" charset="-122"/>
                <a:cs typeface="微软雅黑" panose="020B0503020204020204" charset="-122"/>
                <a:sym typeface="+mn-ea"/>
              </a:rPr>
              <a:t>客户痛点</a:t>
            </a:r>
            <a:r>
              <a:rPr lang="zh-CN" altLang="en-US" sz="1600" dirty="0">
                <a:latin typeface="微软雅黑" panose="020B0503020204020204" charset="-122"/>
                <a:ea typeface="微软雅黑" panose="020B0503020204020204" charset="-122"/>
                <a:cs typeface="微软雅黑" panose="020B0503020204020204" charset="-122"/>
                <a:sym typeface="+mn-ea"/>
              </a:rPr>
              <a:t>：</a:t>
            </a:r>
            <a:r>
              <a:rPr sz="1600" spc="200" dirty="0">
                <a:latin typeface="微软雅黑" panose="020B0503020204020204" charset="-122"/>
                <a:ea typeface="微软雅黑" panose="020B0503020204020204" charset="-122"/>
                <a:cs typeface="微软雅黑" panose="020B0503020204020204" charset="-122"/>
                <a:sym typeface="+mn-ea"/>
              </a:rPr>
              <a:t>水泥厂辊压机的收尘风机把过滤处理后将净化后的气体排放到大气中，同时将捕集的粉尘排出或回收利用，达到保护环境和人类健康的目的。水泥厂收尘风机是水泥生产过程中重要的环保设备之一，若发生故障将可能导致环保不达标，工厂停业整顿。</a:t>
            </a:r>
            <a:endParaRPr lang="zh-CN" altLang="en-US" sz="1600" b="1" spc="200" dirty="0">
              <a:latin typeface="微软雅黑" panose="020B0503020204020204" charset="-122"/>
              <a:ea typeface="微软雅黑" panose="020B0503020204020204" charset="-122"/>
              <a:cs typeface="微软雅黑" panose="020B0503020204020204" charset="-122"/>
              <a:sym typeface="+mn-ea"/>
            </a:endParaRPr>
          </a:p>
        </p:txBody>
      </p:sp>
      <p:sp>
        <p:nvSpPr>
          <p:cNvPr id="19" name="文本框 18"/>
          <p:cNvSpPr txBox="1"/>
          <p:nvPr/>
        </p:nvSpPr>
        <p:spPr>
          <a:xfrm>
            <a:off x="834552" y="5126544"/>
            <a:ext cx="10953588" cy="1061829"/>
          </a:xfrm>
          <a:prstGeom prst="rect">
            <a:avLst/>
          </a:prstGeom>
          <a:solidFill>
            <a:schemeClr val="accent1">
              <a:lumMod val="20000"/>
              <a:lumOff val="80000"/>
            </a:schemeClr>
          </a:solidFill>
        </p:spPr>
        <p:txBody>
          <a:bodyPr wrap="square" rtlCol="0">
            <a:spAutoFit/>
          </a:bodyPr>
          <a:lstStyle/>
          <a:p>
            <a:pPr marL="285750" indent="-285750" algn="l">
              <a:lnSpc>
                <a:spcPct val="150000"/>
              </a:lnSpc>
              <a:buFont typeface="Arial" panose="020B0604020202020204" pitchFamily="34" charset="0"/>
              <a:buChar char="•"/>
            </a:pPr>
            <a:r>
              <a:rPr lang="zh-CN" altLang="zh-CN" sz="1400" dirty="0">
                <a:latin typeface="微软雅黑" panose="020B0503020204020204" charset="-122"/>
                <a:ea typeface="微软雅黑" panose="020B0503020204020204" charset="-122"/>
                <a:cs typeface="微软雅黑" panose="020B0503020204020204" charset="-122"/>
                <a:sym typeface="+mn-ea"/>
              </a:rPr>
              <a:t>通过</a:t>
            </a:r>
            <a:r>
              <a:rPr lang="zh-CN" altLang="en-US" sz="1400" dirty="0">
                <a:latin typeface="微软雅黑" panose="020B0503020204020204" charset="-122"/>
                <a:ea typeface="微软雅黑" panose="020B0503020204020204" charset="-122"/>
                <a:cs typeface="微软雅黑" panose="020B0503020204020204" charset="-122"/>
                <a:sym typeface="+mn-ea"/>
              </a:rPr>
              <a:t>风机</a:t>
            </a:r>
            <a:r>
              <a:rPr lang="zh-CN" altLang="zh-CN" sz="1400" dirty="0">
                <a:latin typeface="微软雅黑" panose="020B0503020204020204" charset="-122"/>
                <a:ea typeface="微软雅黑" panose="020B0503020204020204" charset="-122"/>
                <a:cs typeface="微软雅黑" panose="020B0503020204020204" charset="-122"/>
                <a:sym typeface="+mn-ea"/>
              </a:rPr>
              <a:t>的设备监测，及时发现</a:t>
            </a:r>
            <a:r>
              <a:rPr lang="zh-CN" altLang="en-US" sz="1400" dirty="0">
                <a:latin typeface="微软雅黑" panose="020B0503020204020204" charset="-122"/>
                <a:ea typeface="微软雅黑" panose="020B0503020204020204" charset="-122"/>
                <a:cs typeface="微软雅黑" panose="020B0503020204020204" charset="-122"/>
                <a:sym typeface="+mn-ea"/>
              </a:rPr>
              <a:t>电机驱动端轴承电蚀故障</a:t>
            </a:r>
            <a:r>
              <a:rPr lang="zh-CN" altLang="zh-CN" sz="1400" dirty="0">
                <a:latin typeface="微软雅黑" panose="020B0503020204020204" charset="-122"/>
                <a:ea typeface="微软雅黑" panose="020B0503020204020204" charset="-122"/>
                <a:cs typeface="微软雅黑" panose="020B0503020204020204" charset="-122"/>
                <a:sym typeface="+mn-ea"/>
              </a:rPr>
              <a:t>，</a:t>
            </a:r>
            <a:r>
              <a:rPr lang="zh-CN" altLang="en-US" sz="1400" dirty="0">
                <a:latin typeface="微软雅黑" panose="020B0503020204020204" charset="-122"/>
                <a:ea typeface="微软雅黑" panose="020B0503020204020204" charset="-122"/>
                <a:cs typeface="微软雅黑" panose="020B0503020204020204" charset="-122"/>
                <a:sym typeface="+mn-ea"/>
              </a:rPr>
              <a:t>经过客户停机检修、更换轴承、拆解轴承后发现，内</a:t>
            </a:r>
            <a:r>
              <a:rPr lang="zh-CN" altLang="zh-CN" sz="1400" dirty="0">
                <a:latin typeface="微软雅黑" panose="020B0503020204020204" charset="-122"/>
                <a:ea typeface="微软雅黑" panose="020B0503020204020204" charset="-122"/>
                <a:cs typeface="微软雅黑" panose="020B0503020204020204" charset="-122"/>
                <a:sym typeface="+mn-ea"/>
              </a:rPr>
              <a:t>圈滚道有明显的</a:t>
            </a:r>
            <a:r>
              <a:rPr lang="en-US" altLang="zh-CN" sz="1400" dirty="0">
                <a:latin typeface="微软雅黑" panose="020B0503020204020204" charset="-122"/>
                <a:ea typeface="微软雅黑" panose="020B0503020204020204" charset="-122"/>
                <a:cs typeface="微软雅黑" panose="020B0503020204020204" charset="-122"/>
                <a:sym typeface="+mn-ea"/>
              </a:rPr>
              <a:t>“</a:t>
            </a:r>
            <a:r>
              <a:rPr lang="zh-CN" altLang="en-US" sz="1400" dirty="0">
                <a:latin typeface="微软雅黑" panose="020B0503020204020204" charset="-122"/>
                <a:ea typeface="微软雅黑" panose="020B0503020204020204" charset="-122"/>
                <a:cs typeface="微软雅黑" panose="020B0503020204020204" charset="-122"/>
                <a:sym typeface="+mn-ea"/>
              </a:rPr>
              <a:t>搓衣板</a:t>
            </a:r>
            <a:r>
              <a:rPr lang="en-US" altLang="zh-CN" sz="1400" dirty="0">
                <a:latin typeface="微软雅黑" panose="020B0503020204020204" charset="-122"/>
                <a:ea typeface="微软雅黑" panose="020B0503020204020204" charset="-122"/>
                <a:cs typeface="微软雅黑" panose="020B0503020204020204" charset="-122"/>
                <a:sym typeface="+mn-ea"/>
              </a:rPr>
              <a:t>”</a:t>
            </a:r>
            <a:r>
              <a:rPr lang="zh-CN" altLang="en-US" sz="1400" dirty="0">
                <a:latin typeface="微软雅黑" panose="020B0503020204020204" charset="-122"/>
                <a:ea typeface="微软雅黑" panose="020B0503020204020204" charset="-122"/>
                <a:cs typeface="微软雅黑" panose="020B0503020204020204" charset="-122"/>
                <a:sym typeface="+mn-ea"/>
              </a:rPr>
              <a:t>状</a:t>
            </a:r>
            <a:r>
              <a:rPr lang="zh-CN" altLang="zh-CN" sz="1400" dirty="0">
                <a:latin typeface="微软雅黑" panose="020B0503020204020204" charset="-122"/>
                <a:ea typeface="微软雅黑" panose="020B0503020204020204" charset="-122"/>
                <a:cs typeface="微软雅黑" panose="020B0503020204020204" charset="-122"/>
                <a:sym typeface="+mn-ea"/>
              </a:rPr>
              <a:t>电蚀痕迹。</a:t>
            </a:r>
          </a:p>
          <a:p>
            <a:pPr marL="285750" indent="-285750" algn="l">
              <a:lnSpc>
                <a:spcPct val="150000"/>
              </a:lnSpc>
              <a:buFont typeface="Arial" panose="020B0604020202020204" pitchFamily="34" charset="0"/>
              <a:buChar char="•"/>
            </a:pPr>
            <a:r>
              <a:rPr lang="zh-CN" altLang="zh-CN" sz="1400" dirty="0">
                <a:latin typeface="微软雅黑" panose="020B0503020204020204" charset="-122"/>
                <a:ea typeface="微软雅黑" panose="020B0503020204020204" charset="-122"/>
                <a:cs typeface="微软雅黑" panose="020B0503020204020204" charset="-122"/>
                <a:sym typeface="+mn-ea"/>
              </a:rPr>
              <a:t>找到</a:t>
            </a:r>
            <a:r>
              <a:rPr lang="zh-CN" altLang="zh-CN" sz="1400" b="1" dirty="0">
                <a:solidFill>
                  <a:srgbClr val="0B4A8D"/>
                </a:solidFill>
                <a:latin typeface="微软雅黑" panose="020B0503020204020204" charset="-122"/>
                <a:ea typeface="微软雅黑" panose="020B0503020204020204" charset="-122"/>
                <a:cs typeface="微软雅黑" panose="020B0503020204020204" charset="-122"/>
                <a:sym typeface="+mn-ea"/>
              </a:rPr>
              <a:t>故障问题的根本原因</a:t>
            </a:r>
            <a:r>
              <a:rPr lang="zh-CN" altLang="en-US" sz="1400" dirty="0">
                <a:latin typeface="微软雅黑" panose="020B0503020204020204" charset="-122"/>
                <a:ea typeface="微软雅黑" panose="020B0503020204020204" charset="-122"/>
                <a:cs typeface="微软雅黑" panose="020B0503020204020204" charset="-122"/>
                <a:sym typeface="+mn-ea"/>
              </a:rPr>
              <a:t>，为后续的设备维修提供了依据，避免了设备维修后再次过早损坏事件的发生，</a:t>
            </a:r>
            <a:r>
              <a:rPr lang="zh-CN" altLang="zh-CN" sz="1400" dirty="0">
                <a:latin typeface="微软雅黑" panose="020B0503020204020204" charset="-122"/>
                <a:ea typeface="微软雅黑" panose="020B0503020204020204" charset="-122"/>
                <a:sym typeface="+mn-ea"/>
              </a:rPr>
              <a:t>避免了产线的安全生产事故。</a:t>
            </a:r>
            <a:endParaRPr lang="zh-CN" altLang="zh-CN" sz="1400" dirty="0">
              <a:solidFill>
                <a:schemeClr val="tx1"/>
              </a:solidFill>
              <a:latin typeface="微软雅黑" panose="020B0503020204020204" charset="-122"/>
              <a:ea typeface="微软雅黑" panose="020B0503020204020204" charset="-122"/>
            </a:endParaRPr>
          </a:p>
        </p:txBody>
      </p:sp>
      <p:sp>
        <p:nvSpPr>
          <p:cNvPr id="20" name="矩形 19"/>
          <p:cNvSpPr/>
          <p:nvPr/>
        </p:nvSpPr>
        <p:spPr>
          <a:xfrm>
            <a:off x="414020" y="5126543"/>
            <a:ext cx="420531" cy="1061829"/>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b="1">
                <a:solidFill>
                  <a:schemeClr val="bg1"/>
                </a:solidFill>
                <a:latin typeface="微软雅黑" panose="020B0503020204020204" charset="-122"/>
                <a:ea typeface="微软雅黑" panose="020B0503020204020204" charset="-122"/>
                <a:cs typeface="微软雅黑" panose="020B0503020204020204" charset="-122"/>
              </a:rPr>
              <a:t>价值</a:t>
            </a:r>
          </a:p>
        </p:txBody>
      </p:sp>
      <p:pic>
        <p:nvPicPr>
          <p:cNvPr id="2" name="图片 1">
            <a:extLst>
              <a:ext uri="{FF2B5EF4-FFF2-40B4-BE49-F238E27FC236}">
                <a16:creationId xmlns:a16="http://schemas.microsoft.com/office/drawing/2014/main" id="{8AA046BD-649C-6DA5-3411-A394744D09BB}"/>
              </a:ext>
            </a:extLst>
          </p:cNvPr>
          <p:cNvPicPr>
            <a:picLocks noChangeAspect="1"/>
          </p:cNvPicPr>
          <p:nvPr/>
        </p:nvPicPr>
        <p:blipFill>
          <a:blip r:embed="rId8"/>
          <a:stretch>
            <a:fillRect/>
          </a:stretch>
        </p:blipFill>
        <p:spPr>
          <a:xfrm>
            <a:off x="10945930" y="636"/>
            <a:ext cx="1180756" cy="93009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6"/>
          <a:stretch>
            <a:fillRect/>
          </a:stretch>
        </p:blipFill>
        <p:spPr>
          <a:xfrm>
            <a:off x="0" y="418905"/>
            <a:ext cx="962400" cy="466618"/>
          </a:xfrm>
          <a:prstGeom prst="rect">
            <a:avLst/>
          </a:prstGeom>
        </p:spPr>
      </p:pic>
      <p:sp>
        <p:nvSpPr>
          <p:cNvPr id="6" name="文本框 5"/>
          <p:cNvSpPr txBox="1"/>
          <p:nvPr/>
        </p:nvSpPr>
        <p:spPr>
          <a:xfrm>
            <a:off x="962400" y="390604"/>
            <a:ext cx="4046922"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预测性</a:t>
            </a:r>
            <a:r>
              <a:rPr kumimoji="1" lang="zh-CN" altLang="en-US" sz="2800" b="1">
                <a:solidFill>
                  <a:srgbClr val="0B4A8D"/>
                </a:solidFill>
                <a:latin typeface="微软雅黑" panose="020B0503020204020204" charset="-122"/>
                <a:ea typeface="微软雅黑" panose="020B0503020204020204" charset="-122"/>
                <a:cs typeface="微软雅黑" panose="020B0503020204020204" charset="-122"/>
              </a:rPr>
              <a:t>维护的价值</a:t>
            </a:r>
            <a:endPar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7"/>
          <a:stretch>
            <a:fillRect/>
          </a:stretch>
        </p:blipFill>
        <p:spPr>
          <a:xfrm>
            <a:off x="1173747" y="5466068"/>
            <a:ext cx="1879600" cy="990600"/>
          </a:xfrm>
          <a:prstGeom prst="rect">
            <a:avLst/>
          </a:prstGeom>
        </p:spPr>
      </p:pic>
      <p:pic>
        <p:nvPicPr>
          <p:cNvPr id="8" name="图片 7"/>
          <p:cNvPicPr>
            <a:picLocks noChangeAspect="1"/>
          </p:cNvPicPr>
          <p:nvPr/>
        </p:nvPicPr>
        <p:blipFill>
          <a:blip r:embed="rId8"/>
          <a:stretch>
            <a:fillRect/>
          </a:stretch>
        </p:blipFill>
        <p:spPr>
          <a:xfrm>
            <a:off x="4110622" y="5504168"/>
            <a:ext cx="1727200" cy="914400"/>
          </a:xfrm>
          <a:prstGeom prst="rect">
            <a:avLst/>
          </a:prstGeom>
        </p:spPr>
      </p:pic>
      <p:pic>
        <p:nvPicPr>
          <p:cNvPr id="9" name="图片 8"/>
          <p:cNvPicPr>
            <a:picLocks noChangeAspect="1"/>
          </p:cNvPicPr>
          <p:nvPr/>
        </p:nvPicPr>
        <p:blipFill>
          <a:blip r:embed="rId9"/>
          <a:stretch>
            <a:fillRect/>
          </a:stretch>
        </p:blipFill>
        <p:spPr>
          <a:xfrm>
            <a:off x="6895097" y="5478768"/>
            <a:ext cx="1981200" cy="965200"/>
          </a:xfrm>
          <a:prstGeom prst="rect">
            <a:avLst/>
          </a:prstGeom>
        </p:spPr>
      </p:pic>
      <p:pic>
        <p:nvPicPr>
          <p:cNvPr id="10" name="图片 9"/>
          <p:cNvPicPr>
            <a:picLocks noChangeAspect="1"/>
          </p:cNvPicPr>
          <p:nvPr/>
        </p:nvPicPr>
        <p:blipFill>
          <a:blip r:embed="rId10"/>
          <a:stretch>
            <a:fillRect/>
          </a:stretch>
        </p:blipFill>
        <p:spPr>
          <a:xfrm>
            <a:off x="9741802" y="5472418"/>
            <a:ext cx="1663700" cy="977900"/>
          </a:xfrm>
          <a:prstGeom prst="rect">
            <a:avLst/>
          </a:prstGeom>
        </p:spPr>
      </p:pic>
      <p:sp>
        <p:nvSpPr>
          <p:cNvPr id="11" name="下箭头 10"/>
          <p:cNvSpPr/>
          <p:nvPr/>
        </p:nvSpPr>
        <p:spPr>
          <a:xfrm>
            <a:off x="669557" y="5673396"/>
            <a:ext cx="504190" cy="575945"/>
          </a:xfrm>
          <a:prstGeom prst="downArrow">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12" name="下箭头 11"/>
          <p:cNvSpPr/>
          <p:nvPr/>
        </p:nvSpPr>
        <p:spPr>
          <a:xfrm>
            <a:off x="3549917" y="5673396"/>
            <a:ext cx="504190" cy="575945"/>
          </a:xfrm>
          <a:prstGeom prst="downArrow">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13" name="下箭头 12"/>
          <p:cNvSpPr/>
          <p:nvPr/>
        </p:nvSpPr>
        <p:spPr>
          <a:xfrm>
            <a:off x="6401067" y="5673396"/>
            <a:ext cx="504190" cy="575945"/>
          </a:xfrm>
          <a:prstGeom prst="downArrow">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14" name="下箭头 13"/>
          <p:cNvSpPr/>
          <p:nvPr/>
        </p:nvSpPr>
        <p:spPr>
          <a:xfrm rot="10800000">
            <a:off x="9214117" y="5673395"/>
            <a:ext cx="504190" cy="575945"/>
          </a:xfrm>
          <a:prstGeom prst="downArrow">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15" name="矩形 14"/>
          <p:cNvSpPr/>
          <p:nvPr/>
        </p:nvSpPr>
        <p:spPr>
          <a:xfrm>
            <a:off x="760838" y="3832068"/>
            <a:ext cx="4541540" cy="1501233"/>
          </a:xfrm>
          <a:prstGeom prst="rect">
            <a:avLst/>
          </a:prstGeom>
          <a:noFill/>
          <a:ln w="12700" cap="flat" cmpd="sng" algn="ctr">
            <a:solidFill>
              <a:schemeClr val="tx2">
                <a:lumMod val="60000"/>
                <a:lumOff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6" name="矩形 15"/>
          <p:cNvSpPr/>
          <p:nvPr/>
        </p:nvSpPr>
        <p:spPr>
          <a:xfrm>
            <a:off x="873232" y="3879253"/>
            <a:ext cx="4330823" cy="1384995"/>
          </a:xfrm>
          <a:prstGeom prst="rect">
            <a:avLst/>
          </a:prstGeom>
        </p:spPr>
        <p:txBody>
          <a:bodyPr wrap="square">
            <a:spAutoFit/>
          </a:bodyPr>
          <a:lstStyle/>
          <a:p>
            <a:pPr marL="171450" lvl="0" indent="-171450">
              <a:lnSpc>
                <a:spcPct val="150000"/>
              </a:lnSpc>
              <a:buFont typeface="Arial" panose="020B0604020202020204" pitchFamily="34" charset="0"/>
              <a:buChar char="•"/>
              <a:defRPr/>
            </a:pPr>
            <a:r>
              <a:rPr lang="zh-CN" altLang="en-US" sz="1400" b="1" dirty="0">
                <a:solidFill>
                  <a:prstClr val="black"/>
                </a:solidFill>
                <a:latin typeface="微软雅黑" panose="020B0503020204020204" charset="-122"/>
                <a:ea typeface="微软雅黑" panose="020B0503020204020204" charset="-122"/>
                <a:cs typeface="微软雅黑" panose="020B0503020204020204" charset="-122"/>
                <a:sym typeface="+mn-ea"/>
              </a:rPr>
              <a:t>库存量大：</a:t>
            </a:r>
            <a:r>
              <a:rPr lang="zh-CN" altLang="en-US" sz="1400" dirty="0">
                <a:solidFill>
                  <a:prstClr val="black"/>
                </a:solidFill>
                <a:latin typeface="微软雅黑" panose="020B0503020204020204" charset="-122"/>
                <a:ea typeface="微软雅黑" panose="020B0503020204020204" charset="-122"/>
                <a:cs typeface="微软雅黑" panose="020B0503020204020204" charset="-122"/>
              </a:rPr>
              <a:t>购买设备的同时需要购买大量备件；</a:t>
            </a:r>
            <a:endParaRPr lang="en-US" altLang="zh-CN" sz="1400" dirty="0">
              <a:solidFill>
                <a:prstClr val="black"/>
              </a:solidFill>
              <a:latin typeface="微软雅黑" panose="020B0503020204020204" charset="-122"/>
              <a:ea typeface="微软雅黑" panose="020B0503020204020204" charset="-122"/>
              <a:cs typeface="微软雅黑" panose="020B0503020204020204" charset="-122"/>
            </a:endParaRPr>
          </a:p>
          <a:p>
            <a:pPr marL="171450" lvl="0" indent="-171450">
              <a:lnSpc>
                <a:spcPct val="150000"/>
              </a:lnSpc>
              <a:buFont typeface="Arial" panose="020B0604020202020204" pitchFamily="34" charset="0"/>
              <a:buChar char="•"/>
              <a:defRPr/>
            </a:pPr>
            <a:r>
              <a:rPr lang="zh-CN" altLang="en-US" sz="1400" b="1" dirty="0">
                <a:solidFill>
                  <a:prstClr val="black"/>
                </a:solidFill>
                <a:latin typeface="微软雅黑" panose="020B0503020204020204" charset="-122"/>
                <a:ea typeface="微软雅黑" panose="020B0503020204020204" charset="-122"/>
                <a:cs typeface="微软雅黑" panose="020B0503020204020204" charset="-122"/>
                <a:sym typeface="+mn-ea"/>
              </a:rPr>
              <a:t>维修工期长：</a:t>
            </a:r>
            <a:r>
              <a:rPr lang="zh-CN" altLang="en-US" sz="1400" dirty="0">
                <a:solidFill>
                  <a:prstClr val="black"/>
                </a:solidFill>
                <a:latin typeface="微软雅黑" panose="020B0503020204020204" charset="-122"/>
                <a:ea typeface="微软雅黑" panose="020B0503020204020204" charset="-122"/>
                <a:cs typeface="微软雅黑" panose="020B0503020204020204" charset="-122"/>
              </a:rPr>
              <a:t>无法精准了解设备状态，维修工期长；</a:t>
            </a:r>
          </a:p>
          <a:p>
            <a:pPr marL="171450" lvl="0" indent="-171450">
              <a:lnSpc>
                <a:spcPct val="150000"/>
              </a:lnSpc>
              <a:buFont typeface="Arial" panose="020B0604020202020204" pitchFamily="34" charset="0"/>
              <a:buChar char="•"/>
              <a:defRPr/>
            </a:pPr>
            <a:r>
              <a:rPr lang="zh-CN" altLang="en-US" sz="1400" b="1" dirty="0">
                <a:solidFill>
                  <a:prstClr val="black"/>
                </a:solidFill>
                <a:latin typeface="微软雅黑" panose="020B0503020204020204" charset="-122"/>
                <a:ea typeface="微软雅黑" panose="020B0503020204020204" charset="-122"/>
                <a:cs typeface="微软雅黑" panose="020B0503020204020204" charset="-122"/>
                <a:sym typeface="+mn-ea"/>
              </a:rPr>
              <a:t>依靠经验：</a:t>
            </a:r>
            <a:r>
              <a:rPr lang="zh-CN" altLang="en-US" sz="1400" dirty="0">
                <a:solidFill>
                  <a:prstClr val="black"/>
                </a:solidFill>
                <a:latin typeface="微软雅黑" panose="020B0503020204020204" charset="-122"/>
                <a:ea typeface="微软雅黑" panose="020B0503020204020204" charset="-122"/>
                <a:cs typeface="微软雅黑" panose="020B0503020204020204" charset="-122"/>
                <a:sym typeface="+mn-ea"/>
              </a:rPr>
              <a:t>主要依靠现场分析，专家耗时耗力，根因分析难。</a:t>
            </a:r>
          </a:p>
        </p:txBody>
      </p:sp>
      <p:sp>
        <p:nvSpPr>
          <p:cNvPr id="17" name="矩形 16"/>
          <p:cNvSpPr/>
          <p:nvPr/>
        </p:nvSpPr>
        <p:spPr>
          <a:xfrm>
            <a:off x="5527680" y="3832068"/>
            <a:ext cx="6180454" cy="1501233"/>
          </a:xfrm>
          <a:prstGeom prst="rect">
            <a:avLst/>
          </a:prstGeom>
          <a:noFill/>
          <a:ln w="12700" cap="flat" cmpd="sng" algn="ctr">
            <a:solidFill>
              <a:schemeClr val="tx2">
                <a:lumMod val="60000"/>
                <a:lumOff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8" name="矩形 17"/>
          <p:cNvSpPr/>
          <p:nvPr/>
        </p:nvSpPr>
        <p:spPr>
          <a:xfrm>
            <a:off x="5582432" y="3879253"/>
            <a:ext cx="6125702" cy="1384995"/>
          </a:xfrm>
          <a:prstGeom prst="rect">
            <a:avLst/>
          </a:prstGeom>
        </p:spPr>
        <p:txBody>
          <a:bodyPr wrap="square">
            <a:spAutoFit/>
          </a:bodyPr>
          <a:lstStyle/>
          <a:p>
            <a:pPr marL="171450" lvl="0" indent="-171450">
              <a:lnSpc>
                <a:spcPct val="150000"/>
              </a:lnSpc>
              <a:buFont typeface="Arial" panose="020B0604020202020204" pitchFamily="34" charset="0"/>
              <a:buChar char="•"/>
              <a:defRPr/>
            </a:pPr>
            <a:r>
              <a:rPr lang="zh-CN" altLang="en-US" sz="1400" b="1" dirty="0">
                <a:solidFill>
                  <a:prstClr val="black"/>
                </a:solidFill>
                <a:latin typeface="微软雅黑" panose="020B0503020204020204" charset="-122"/>
                <a:ea typeface="微软雅黑" panose="020B0503020204020204" charset="-122"/>
                <a:cs typeface="微软雅黑" panose="020B0503020204020204" charset="-122"/>
                <a:sym typeface="+mn-ea"/>
              </a:rPr>
              <a:t>降低库存：</a:t>
            </a:r>
            <a:r>
              <a:rPr lang="zh-CN" altLang="en-US" sz="1400" dirty="0">
                <a:solidFill>
                  <a:prstClr val="black"/>
                </a:solidFill>
                <a:latin typeface="微软雅黑" panose="020B0503020204020204" charset="-122"/>
                <a:ea typeface="微软雅黑" panose="020B0503020204020204" charset="-122"/>
                <a:cs typeface="微软雅黑" panose="020B0503020204020204" charset="-122"/>
              </a:rPr>
              <a:t>基于设备劣化趋势，由设备制造企业和运维服务企业提供即时备件服务，降低备件库存；</a:t>
            </a:r>
            <a:endParaRPr lang="en-US" altLang="zh-CN" sz="1400" dirty="0">
              <a:solidFill>
                <a:prstClr val="black"/>
              </a:solidFill>
              <a:latin typeface="微软雅黑" panose="020B0503020204020204" charset="-122"/>
              <a:ea typeface="微软雅黑" panose="020B0503020204020204" charset="-122"/>
              <a:cs typeface="微软雅黑" panose="020B0503020204020204" charset="-122"/>
            </a:endParaRPr>
          </a:p>
          <a:p>
            <a:pPr marL="171450" lvl="0" indent="-171450">
              <a:lnSpc>
                <a:spcPct val="150000"/>
              </a:lnSpc>
              <a:buFont typeface="Arial" panose="020B0604020202020204" pitchFamily="34" charset="0"/>
              <a:buChar char="•"/>
              <a:defRPr/>
            </a:pPr>
            <a:r>
              <a:rPr lang="zh-CN" altLang="en-US" sz="1400" b="1" dirty="0">
                <a:solidFill>
                  <a:prstClr val="black"/>
                </a:solidFill>
                <a:latin typeface="微软雅黑" panose="020B0503020204020204" charset="-122"/>
                <a:ea typeface="微软雅黑" panose="020B0503020204020204" charset="-122"/>
                <a:cs typeface="微软雅黑" panose="020B0503020204020204" charset="-122"/>
                <a:sym typeface="+mn-ea"/>
              </a:rPr>
              <a:t>缩短维修工期：</a:t>
            </a:r>
            <a:r>
              <a:rPr lang="zh-CN" altLang="en-US" sz="1400" dirty="0">
                <a:solidFill>
                  <a:prstClr val="black"/>
                </a:solidFill>
                <a:latin typeface="微软雅黑" panose="020B0503020204020204" charset="-122"/>
                <a:ea typeface="微软雅黑" panose="020B0503020204020204" charset="-122"/>
                <a:cs typeface="微软雅黑" panose="020B0503020204020204" charset="-122"/>
              </a:rPr>
              <a:t>设备状态精准预测，合理安排生产和人工，缩短检修周期；</a:t>
            </a:r>
          </a:p>
          <a:p>
            <a:pPr marL="171450" lvl="0" indent="-171450">
              <a:lnSpc>
                <a:spcPct val="150000"/>
              </a:lnSpc>
              <a:buFont typeface="Arial" panose="020B0604020202020204" pitchFamily="34" charset="0"/>
              <a:buChar char="•"/>
              <a:defRPr/>
            </a:pPr>
            <a:r>
              <a:rPr lang="zh-CN" altLang="en-US" sz="1400" b="1" dirty="0">
                <a:solidFill>
                  <a:prstClr val="black"/>
                </a:solidFill>
                <a:latin typeface="微软雅黑" panose="020B0503020204020204" charset="-122"/>
                <a:ea typeface="微软雅黑" panose="020B0503020204020204" charset="-122"/>
                <a:cs typeface="微软雅黑" panose="020B0503020204020204" charset="-122"/>
              </a:rPr>
              <a:t>减少计划外停机：</a:t>
            </a:r>
            <a:r>
              <a:rPr lang="zh-CN" altLang="en-US" sz="1400" dirty="0">
                <a:solidFill>
                  <a:prstClr val="black"/>
                </a:solidFill>
                <a:latin typeface="微软雅黑" panose="020B0503020204020204" charset="-122"/>
                <a:ea typeface="微软雅黑" panose="020B0503020204020204" charset="-122"/>
                <a:cs typeface="微软雅黑" panose="020B0503020204020204" charset="-122"/>
              </a:rPr>
              <a:t>减少停产次数和时间沉淀设备维保知识库，人走经验留。</a:t>
            </a:r>
          </a:p>
        </p:txBody>
      </p:sp>
      <p:sp>
        <p:nvSpPr>
          <p:cNvPr id="20" name="矩形 19"/>
          <p:cNvSpPr/>
          <p:nvPr/>
        </p:nvSpPr>
        <p:spPr>
          <a:xfrm>
            <a:off x="646538" y="4027331"/>
            <a:ext cx="221492" cy="1137971"/>
          </a:xfrm>
          <a:prstGeom prst="rect">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charset="-122"/>
                <a:ea typeface="微软雅黑" panose="020B0503020204020204" charset="-122"/>
                <a:cs typeface="微软雅黑" panose="020B0503020204020204" charset="-122"/>
              </a:rPr>
              <a:t>传统模式</a:t>
            </a:r>
          </a:p>
        </p:txBody>
      </p:sp>
      <p:sp>
        <p:nvSpPr>
          <p:cNvPr id="21" name="矩形 20"/>
          <p:cNvSpPr/>
          <p:nvPr/>
        </p:nvSpPr>
        <p:spPr>
          <a:xfrm>
            <a:off x="5416934" y="4002764"/>
            <a:ext cx="221492" cy="1137971"/>
          </a:xfrm>
          <a:prstGeom prst="rect">
            <a:avLst/>
          </a:prstGeom>
          <a:solidFill>
            <a:srgbClr val="326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charset="-122"/>
                <a:ea typeface="微软雅黑" panose="020B0503020204020204" charset="-122"/>
                <a:cs typeface="微软雅黑" panose="020B0503020204020204" charset="-122"/>
              </a:rPr>
              <a:t>数字化模式</a:t>
            </a:r>
          </a:p>
        </p:txBody>
      </p:sp>
      <p:sp>
        <p:nvSpPr>
          <p:cNvPr id="22" name="矩形 21"/>
          <p:cNvSpPr/>
          <p:nvPr/>
        </p:nvSpPr>
        <p:spPr bwMode="auto">
          <a:xfrm>
            <a:off x="3989811" y="1338062"/>
            <a:ext cx="7718323" cy="2308324"/>
          </a:xfrm>
          <a:prstGeom prst="rect">
            <a:avLst/>
          </a:prstGeom>
        </p:spPr>
        <p:txBody>
          <a:bodyPr wrap="square">
            <a:spAutoFit/>
          </a:bodyPr>
          <a:lstStyle/>
          <a:p>
            <a:pPr marL="285750" indent="-285750" fontAlgn="auto">
              <a:lnSpc>
                <a:spcPct val="150000"/>
              </a:lnSpc>
              <a:buFont typeface="Wingdings" panose="05000000000000000000" charset="0"/>
              <a:buChar char="p"/>
              <a:defRPr/>
            </a:pPr>
            <a:endParaRPr lang="en-US" altLang="zh-CN" sz="1600" b="1" dirty="0">
              <a:solidFill>
                <a:srgbClr val="3264D6"/>
              </a:solidFill>
              <a:latin typeface="微软雅黑" panose="020B0503020204020204" charset="-122"/>
              <a:ea typeface="微软雅黑" panose="020B0503020204020204" charset="-122"/>
              <a:cs typeface="微软雅黑" panose="020B0503020204020204" charset="-122"/>
            </a:endParaRPr>
          </a:p>
          <a:p>
            <a:pPr marL="285750" indent="-285750" fontAlgn="auto">
              <a:lnSpc>
                <a:spcPct val="150000"/>
              </a:lnSpc>
              <a:buFont typeface="Wingdings" panose="05000000000000000000" charset="0"/>
              <a:buChar char="p"/>
              <a:defRPr/>
            </a:pPr>
            <a:r>
              <a:rPr lang="zh-CN" altLang="en-US" sz="1600" dirty="0">
                <a:latin typeface="微软雅黑" panose="020B0503020204020204" charset="-122"/>
                <a:ea typeface="微软雅黑" panose="020B0503020204020204" charset="-122"/>
                <a:cs typeface="微软雅黑" panose="020B0503020204020204" charset="-122"/>
              </a:rPr>
              <a:t>生产流程化行业，设备运行</a:t>
            </a:r>
            <a:r>
              <a:rPr lang="zh-CN" altLang="en-US" sz="1600" b="1" dirty="0">
                <a:solidFill>
                  <a:srgbClr val="0B4A8D"/>
                </a:solidFill>
                <a:latin typeface="微软雅黑" panose="020B0503020204020204" charset="-122"/>
                <a:ea typeface="微软雅黑" panose="020B0503020204020204" charset="-122"/>
                <a:cs typeface="微软雅黑" panose="020B0503020204020204" charset="-122"/>
              </a:rPr>
              <a:t>连续性要求高</a:t>
            </a:r>
            <a:r>
              <a:rPr lang="zh-CN" altLang="en-US" sz="1600" dirty="0">
                <a:latin typeface="微软雅黑" panose="020B0503020204020204" charset="-122"/>
                <a:ea typeface="微软雅黑" panose="020B0503020204020204" charset="-122"/>
                <a:cs typeface="微软雅黑" panose="020B0503020204020204" charset="-122"/>
              </a:rPr>
              <a:t>，设备</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故障停机，造成巨大的生产损失；</a:t>
            </a:r>
          </a:p>
          <a:p>
            <a:pPr marL="285750" indent="-285750" fontAlgn="auto">
              <a:lnSpc>
                <a:spcPct val="150000"/>
              </a:lnSpc>
              <a:buFont typeface="Wingdings" panose="05000000000000000000" charset="0"/>
              <a:buChar char="p"/>
              <a:defRPr/>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设备</a:t>
            </a:r>
            <a:r>
              <a:rPr lang="zh-CN" altLang="en-US" sz="1600" b="1" dirty="0">
                <a:solidFill>
                  <a:srgbClr val="0B4A8D"/>
                </a:solidFill>
                <a:latin typeface="微软雅黑" panose="020B0503020204020204" charset="-122"/>
                <a:ea typeface="微软雅黑" panose="020B0503020204020204" charset="-122"/>
                <a:cs typeface="微软雅黑" panose="020B0503020204020204" charset="-122"/>
              </a:rPr>
              <a:t>数量众多</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，全面</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巡检困难；</a:t>
            </a:r>
          </a:p>
          <a:p>
            <a:pPr marL="285750" indent="-285750" fontAlgn="auto">
              <a:lnSpc>
                <a:spcPct val="150000"/>
              </a:lnSpc>
              <a:buFont typeface="Wingdings" panose="05000000000000000000" charset="0"/>
              <a:buChar char="p"/>
              <a:defRPr/>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存在</a:t>
            </a:r>
            <a:r>
              <a:rPr lang="zh-CN" altLang="en-US" sz="1600" b="1" dirty="0">
                <a:solidFill>
                  <a:srgbClr val="0B4A8D"/>
                </a:solidFill>
                <a:latin typeface="微软雅黑" panose="020B0503020204020204" charset="-122"/>
                <a:ea typeface="微软雅黑" panose="020B0503020204020204" charset="-122"/>
                <a:cs typeface="微软雅黑" panose="020B0503020204020204" charset="-122"/>
              </a:rPr>
              <a:t>高温、</a:t>
            </a:r>
            <a:r>
              <a:rPr lang="zh-CN" altLang="en-US" sz="1600" b="1" dirty="0">
                <a:solidFill>
                  <a:srgbClr val="0B4A8D"/>
                </a:solidFill>
                <a:latin typeface="微软雅黑" panose="020B0503020204020204" charset="-122"/>
                <a:ea typeface="微软雅黑" panose="020B0503020204020204" charset="-122"/>
                <a:cs typeface="微软雅黑" panose="020B0503020204020204" charset="-122"/>
                <a:sym typeface="+mn-ea"/>
              </a:rPr>
              <a:t>高空、</a:t>
            </a:r>
            <a:r>
              <a:rPr lang="zh-CN" altLang="en-US" sz="1600" b="1" dirty="0">
                <a:solidFill>
                  <a:srgbClr val="0B4A8D"/>
                </a:solidFill>
                <a:latin typeface="微软雅黑" panose="020B0503020204020204" charset="-122"/>
                <a:ea typeface="微软雅黑" panose="020B0503020204020204" charset="-122"/>
                <a:cs typeface="微软雅黑" panose="020B0503020204020204" charset="-122"/>
              </a:rPr>
              <a:t>高危场景</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问题难以及时发现，</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存在影响安全因素；</a:t>
            </a:r>
          </a:p>
          <a:p>
            <a:pPr marL="285750" indent="-285750" fontAlgn="auto">
              <a:lnSpc>
                <a:spcPct val="150000"/>
              </a:lnSpc>
              <a:buFont typeface="Wingdings" panose="05000000000000000000" charset="0"/>
              <a:buChar char="p"/>
              <a:defRPr/>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以定期大修及经验式抢修为主，</a:t>
            </a:r>
            <a:r>
              <a:rPr lang="zh-CN" altLang="en-US" sz="1600" b="1" dirty="0">
                <a:solidFill>
                  <a:srgbClr val="0B4A8D"/>
                </a:solidFill>
                <a:latin typeface="微软雅黑" panose="020B0503020204020204" charset="-122"/>
                <a:ea typeface="微软雅黑" panose="020B0503020204020204" charset="-122"/>
                <a:cs typeface="微软雅黑" panose="020B0503020204020204" charset="-122"/>
              </a:rPr>
              <a:t>维修效率和维修成本需要优化；</a:t>
            </a:r>
            <a:endParaRPr lang="zh-CN" altLang="en-US" sz="1600" dirty="0">
              <a:solidFill>
                <a:srgbClr val="0B4A8D"/>
              </a:solidFill>
              <a:latin typeface="微软雅黑" panose="020B0503020204020204" charset="-122"/>
              <a:ea typeface="微软雅黑" panose="020B0503020204020204" charset="-122"/>
              <a:cs typeface="微软雅黑" panose="020B0503020204020204" charset="-122"/>
              <a:sym typeface="+mn-ea"/>
            </a:endParaRPr>
          </a:p>
          <a:p>
            <a:pPr marL="285750" indent="-285750" fontAlgn="auto">
              <a:lnSpc>
                <a:spcPct val="150000"/>
              </a:lnSpc>
              <a:buFont typeface="Wingdings" panose="05000000000000000000" charset="0"/>
              <a:buChar char="p"/>
              <a:defRPr/>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设备运维管理靠老员工经验，难以沉淀企业的设备维保知识。</a:t>
            </a:r>
          </a:p>
        </p:txBody>
      </p:sp>
      <p:pic>
        <p:nvPicPr>
          <p:cNvPr id="23" name="Picture 2" descr="http://www.sh-huayang.com/Public/Uploads/53e424b7b8e37.jpg"/>
          <p:cNvPicPr>
            <a:picLocks noChangeAspect="1" noChangeArrowheads="1"/>
          </p:cNvPicPr>
          <p:nvPr>
            <p:custDataLst>
              <p:tags r:id="rId1"/>
            </p:custDataLst>
          </p:nvPr>
        </p:nvPicPr>
        <p:blipFill>
          <a:blip r:embed="rId11">
            <a:extLst>
              <a:ext uri="{28A0092B-C50C-407E-A947-70E740481C1C}">
                <a14:useLocalDpi xmlns:a14="http://schemas.microsoft.com/office/drawing/2010/main" val="0"/>
              </a:ext>
            </a:extLst>
          </a:blip>
          <a:srcRect/>
          <a:stretch>
            <a:fillRect/>
          </a:stretch>
        </p:blipFill>
        <p:spPr bwMode="auto">
          <a:xfrm>
            <a:off x="657491" y="1401594"/>
            <a:ext cx="1515600" cy="8910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www.sh-huayang.com/Public/Uploads/5375a637ce73e.jpg"/>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2325906" y="1401594"/>
            <a:ext cx="1515600" cy="8914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ttp://www.sh-huayang.com/Public/Uploads/53e424c3ec67d.jpg"/>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a:stretch>
            <a:fillRect/>
          </a:stretch>
        </p:blipFill>
        <p:spPr bwMode="auto">
          <a:xfrm>
            <a:off x="660666" y="2676039"/>
            <a:ext cx="1515600" cy="8914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http://www.sh-huayang.com/Public/Uploads/53e34c7b7d586.jpg"/>
          <p:cNvPicPr>
            <a:picLocks noChangeAspect="1" noChangeArrowheads="1"/>
          </p:cNvPicPr>
          <p:nvPr>
            <p:custDataLst>
              <p:tags r:id="rId4"/>
            </p:custDataLst>
          </p:nvPr>
        </p:nvPicPr>
        <p:blipFill>
          <a:blip r:embed="rId14">
            <a:extLst>
              <a:ext uri="{28A0092B-C50C-407E-A947-70E740481C1C}">
                <a14:useLocalDpi xmlns:a14="http://schemas.microsoft.com/office/drawing/2010/main" val="0"/>
              </a:ext>
            </a:extLst>
          </a:blip>
          <a:srcRect/>
          <a:stretch>
            <a:fillRect/>
          </a:stretch>
        </p:blipFill>
        <p:spPr bwMode="auto">
          <a:xfrm>
            <a:off x="2326191" y="2676039"/>
            <a:ext cx="1515600" cy="886214"/>
          </a:xfrm>
          <a:prstGeom prst="rect">
            <a:avLst/>
          </a:prstGeom>
          <a:noFill/>
          <a:extLst>
            <a:ext uri="{909E8E84-426E-40DD-AFC4-6F175D3DCCD1}">
              <a14:hiddenFill xmlns:a14="http://schemas.microsoft.com/office/drawing/2010/main">
                <a:solidFill>
                  <a:srgbClr val="FFFFFF"/>
                </a:solidFill>
              </a14:hiddenFill>
            </a:ext>
          </a:extLst>
        </p:spPr>
      </p:pic>
      <p:sp>
        <p:nvSpPr>
          <p:cNvPr id="27" name="矩形 26"/>
          <p:cNvSpPr/>
          <p:nvPr/>
        </p:nvSpPr>
        <p:spPr>
          <a:xfrm>
            <a:off x="657491" y="1152480"/>
            <a:ext cx="1515600" cy="248920"/>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prstClr val="white"/>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rPr>
              <a:t>石油化工</a:t>
            </a:r>
          </a:p>
        </p:txBody>
      </p:sp>
      <p:sp>
        <p:nvSpPr>
          <p:cNvPr id="28" name="矩形 27"/>
          <p:cNvSpPr/>
          <p:nvPr/>
        </p:nvSpPr>
        <p:spPr>
          <a:xfrm>
            <a:off x="2324286" y="1152480"/>
            <a:ext cx="1515600" cy="248920"/>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prstClr val="white"/>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rPr>
              <a:t>钢铁冶炼</a:t>
            </a:r>
          </a:p>
        </p:txBody>
      </p:sp>
      <p:sp>
        <p:nvSpPr>
          <p:cNvPr id="29" name="矩形 28"/>
          <p:cNvSpPr/>
          <p:nvPr/>
        </p:nvSpPr>
        <p:spPr>
          <a:xfrm>
            <a:off x="660666" y="2426925"/>
            <a:ext cx="1515600" cy="248920"/>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prstClr val="white"/>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rPr>
              <a:t>水泥行业</a:t>
            </a:r>
          </a:p>
        </p:txBody>
      </p:sp>
      <p:sp>
        <p:nvSpPr>
          <p:cNvPr id="30" name="矩形 29"/>
          <p:cNvSpPr/>
          <p:nvPr/>
        </p:nvSpPr>
        <p:spPr>
          <a:xfrm>
            <a:off x="2326191" y="2426925"/>
            <a:ext cx="1515600" cy="248920"/>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prstClr val="white"/>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rPr>
              <a:t>火电行业</a:t>
            </a:r>
          </a:p>
        </p:txBody>
      </p:sp>
      <p:sp>
        <p:nvSpPr>
          <p:cNvPr id="33" name="矩形: 圆角 12"/>
          <p:cNvSpPr/>
          <p:nvPr/>
        </p:nvSpPr>
        <p:spPr>
          <a:xfrm>
            <a:off x="4071609" y="1215962"/>
            <a:ext cx="1782343" cy="445244"/>
          </a:xfrm>
          <a:prstGeom prst="roundRect">
            <a:avLst>
              <a:gd name="adj" fmla="val 50000"/>
            </a:avLst>
          </a:prstGeom>
          <a:solidFill>
            <a:srgbClr val="0B4A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rPr>
              <a:t>行业痛点</a:t>
            </a:r>
          </a:p>
        </p:txBody>
      </p:sp>
      <p:pic>
        <p:nvPicPr>
          <p:cNvPr id="2" name="图片 1">
            <a:extLst>
              <a:ext uri="{FF2B5EF4-FFF2-40B4-BE49-F238E27FC236}">
                <a16:creationId xmlns:a16="http://schemas.microsoft.com/office/drawing/2014/main" id="{7093C339-173F-5070-D598-A28A5EA1F098}"/>
              </a:ext>
            </a:extLst>
          </p:cNvPr>
          <p:cNvPicPr>
            <a:picLocks noChangeAspect="1"/>
          </p:cNvPicPr>
          <p:nvPr/>
        </p:nvPicPr>
        <p:blipFill>
          <a:blip r:embed="rId15"/>
          <a:stretch>
            <a:fillRect/>
          </a:stretch>
        </p:blipFill>
        <p:spPr>
          <a:xfrm>
            <a:off x="10945930" y="636"/>
            <a:ext cx="1180756" cy="93009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218680" y="3480435"/>
            <a:ext cx="4973320" cy="829945"/>
          </a:xfrm>
          <a:prstGeom prst="rect">
            <a:avLst/>
          </a:prstGeom>
          <a:solidFill>
            <a:srgbClr val="3264D6"/>
          </a:solidFill>
          <a:ln>
            <a:noFill/>
          </a:ln>
          <a:effectLst>
            <a:outerShdw blurRad="203200" dist="1651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latin typeface="微软雅黑" panose="020B0503020204020204" charset="-122"/>
              <a:ea typeface="微软雅黑" panose="020B0503020204020204" charset="-122"/>
            </a:endParaRPr>
          </a:p>
        </p:txBody>
      </p:sp>
      <p:sp>
        <p:nvSpPr>
          <p:cNvPr id="8" name="文本框 7"/>
          <p:cNvSpPr txBox="1"/>
          <p:nvPr/>
        </p:nvSpPr>
        <p:spPr>
          <a:xfrm>
            <a:off x="958850" y="1758950"/>
            <a:ext cx="1198880" cy="706755"/>
          </a:xfrm>
          <a:prstGeom prst="rect">
            <a:avLst/>
          </a:prstGeom>
          <a:noFill/>
        </p:spPr>
        <p:txBody>
          <a:bodyPr wrap="none" rtlCol="0">
            <a:spAutoFit/>
          </a:bodyPr>
          <a:lstStyle/>
          <a:p>
            <a:r>
              <a:rPr lang="zh-CN" altLang="en-US" sz="4000">
                <a:latin typeface="微软雅黑" panose="020B0503020204020204" charset="-122"/>
                <a:ea typeface="微软雅黑" panose="020B0503020204020204" charset="-122"/>
              </a:rPr>
              <a:t>目录</a:t>
            </a:r>
          </a:p>
        </p:txBody>
      </p:sp>
      <p:sp>
        <p:nvSpPr>
          <p:cNvPr id="9" name="文本框 8"/>
          <p:cNvSpPr txBox="1"/>
          <p:nvPr/>
        </p:nvSpPr>
        <p:spPr>
          <a:xfrm>
            <a:off x="958850" y="2523490"/>
            <a:ext cx="2710815" cy="768350"/>
          </a:xfrm>
          <a:prstGeom prst="rect">
            <a:avLst/>
          </a:prstGeom>
          <a:noFill/>
        </p:spPr>
        <p:txBody>
          <a:bodyPr wrap="none" rtlCol="0">
            <a:spAutoFit/>
          </a:bodyPr>
          <a:lstStyle/>
          <a:p>
            <a:pPr algn="l"/>
            <a:r>
              <a:rPr lang="en-US" altLang="zh-CN" sz="4400" b="1">
                <a:latin typeface="微软雅黑" panose="020B0503020204020204" charset="-122"/>
                <a:ea typeface="微软雅黑" panose="020B0503020204020204" charset="-122"/>
              </a:rPr>
              <a:t>Contents</a:t>
            </a:r>
          </a:p>
        </p:txBody>
      </p:sp>
      <p:sp>
        <p:nvSpPr>
          <p:cNvPr id="12" name="文本框 11"/>
          <p:cNvSpPr txBox="1"/>
          <p:nvPr>
            <p:custDataLst>
              <p:tags r:id="rId1"/>
            </p:custDataLst>
          </p:nvPr>
        </p:nvSpPr>
        <p:spPr>
          <a:xfrm>
            <a:off x="8231505" y="2722880"/>
            <a:ext cx="3728085" cy="460375"/>
          </a:xfrm>
          <a:prstGeom prst="rect">
            <a:avLst/>
          </a:prstGeom>
          <a:noFill/>
        </p:spPr>
        <p:txBody>
          <a:bodyPr wrap="square" rtlCol="0">
            <a:spAutoFit/>
          </a:bodyPr>
          <a:lstStyle/>
          <a:p>
            <a:pPr algn="l" fontAlgn="auto">
              <a:lnSpc>
                <a:spcPct val="100000"/>
              </a:lnSpc>
            </a:pPr>
            <a:r>
              <a:rPr lang="zh-CN" altLang="en-US" sz="2400" b="1" dirty="0">
                <a:solidFill>
                  <a:schemeClr val="tx1"/>
                </a:solidFill>
                <a:latin typeface="微软雅黑" panose="020B0503020204020204" charset="-122"/>
                <a:ea typeface="微软雅黑" panose="020B0503020204020204" charset="-122"/>
                <a:sym typeface="+mn-ea"/>
              </a:rPr>
              <a:t>行业背景</a:t>
            </a:r>
          </a:p>
        </p:txBody>
      </p:sp>
      <p:sp>
        <p:nvSpPr>
          <p:cNvPr id="13" name="文本框 12"/>
          <p:cNvSpPr txBox="1"/>
          <p:nvPr>
            <p:custDataLst>
              <p:tags r:id="rId2"/>
            </p:custDataLst>
          </p:nvPr>
        </p:nvSpPr>
        <p:spPr>
          <a:xfrm>
            <a:off x="7610475" y="2699385"/>
            <a:ext cx="621030" cy="521970"/>
          </a:xfrm>
          <a:prstGeom prst="rect">
            <a:avLst/>
          </a:prstGeom>
          <a:noFill/>
        </p:spPr>
        <p:txBody>
          <a:bodyPr wrap="square" rtlCol="0">
            <a:spAutoFit/>
          </a:bodyPr>
          <a:lstStyle/>
          <a:p>
            <a:r>
              <a:rPr lang="en-US" altLang="zh-CN" sz="2800" b="1">
                <a:solidFill>
                  <a:schemeClr val="tx1">
                    <a:alpha val="40000"/>
                  </a:schemeClr>
                </a:solidFill>
                <a:latin typeface="微软雅黑" panose="020B0503020204020204" charset="-122"/>
                <a:ea typeface="微软雅黑" panose="020B0503020204020204" charset="-122"/>
              </a:rPr>
              <a:t>01</a:t>
            </a:r>
          </a:p>
        </p:txBody>
      </p:sp>
      <p:sp>
        <p:nvSpPr>
          <p:cNvPr id="14" name="文本框 13"/>
          <p:cNvSpPr txBox="1"/>
          <p:nvPr>
            <p:custDataLst>
              <p:tags r:id="rId3"/>
            </p:custDataLst>
          </p:nvPr>
        </p:nvSpPr>
        <p:spPr>
          <a:xfrm>
            <a:off x="8231505" y="3676650"/>
            <a:ext cx="3900170" cy="460375"/>
          </a:xfrm>
          <a:prstGeom prst="rect">
            <a:avLst/>
          </a:prstGeom>
          <a:noFill/>
        </p:spPr>
        <p:txBody>
          <a:bodyPr wrap="square" rtlCol="0">
            <a:spAutoFit/>
          </a:bodyPr>
          <a:lstStyle/>
          <a:p>
            <a:pPr algn="l" fontAlgn="auto">
              <a:lnSpc>
                <a:spcPct val="100000"/>
              </a:lnSpc>
            </a:pPr>
            <a:r>
              <a:rPr lang="zh-CN" altLang="en-US" sz="2400" b="1" dirty="0">
                <a:solidFill>
                  <a:schemeClr val="tx1"/>
                </a:solidFill>
                <a:latin typeface="微软雅黑" panose="020B0503020204020204" charset="-122"/>
                <a:ea typeface="微软雅黑" panose="020B0503020204020204" charset="-122"/>
                <a:sym typeface="+mn-ea"/>
              </a:rPr>
              <a:t>产品方案</a:t>
            </a:r>
          </a:p>
        </p:txBody>
      </p:sp>
      <p:sp>
        <p:nvSpPr>
          <p:cNvPr id="15" name="文本框 14"/>
          <p:cNvSpPr txBox="1"/>
          <p:nvPr>
            <p:custDataLst>
              <p:tags r:id="rId4"/>
            </p:custDataLst>
          </p:nvPr>
        </p:nvSpPr>
        <p:spPr>
          <a:xfrm>
            <a:off x="7610475" y="3653155"/>
            <a:ext cx="621030" cy="521970"/>
          </a:xfrm>
          <a:prstGeom prst="rect">
            <a:avLst/>
          </a:prstGeom>
          <a:noFill/>
        </p:spPr>
        <p:txBody>
          <a:bodyPr wrap="square" rtlCol="0">
            <a:spAutoFit/>
          </a:bodyPr>
          <a:lstStyle/>
          <a:p>
            <a:r>
              <a:rPr lang="en-US" altLang="zh-CN" sz="2800" b="1">
                <a:solidFill>
                  <a:schemeClr val="tx1">
                    <a:alpha val="40000"/>
                  </a:schemeClr>
                </a:solidFill>
                <a:latin typeface="微软雅黑" panose="020B0503020204020204" charset="-122"/>
                <a:ea typeface="微软雅黑" panose="020B0503020204020204" charset="-122"/>
              </a:rPr>
              <a:t>02</a:t>
            </a:r>
          </a:p>
        </p:txBody>
      </p:sp>
      <p:pic>
        <p:nvPicPr>
          <p:cNvPr id="16" name="图片 15" descr="logo1"/>
          <p:cNvPicPr>
            <a:picLocks noChangeAspect="1"/>
          </p:cNvPicPr>
          <p:nvPr>
            <p:custDataLst>
              <p:tags r:id="rId5"/>
            </p:custDataLst>
          </p:nvPr>
        </p:nvPicPr>
        <p:blipFill>
          <a:blip r:embed="rId11">
            <a:alphaModFix amt="20000"/>
          </a:blip>
          <a:srcRect r="46983"/>
          <a:stretch>
            <a:fillRect/>
          </a:stretch>
        </p:blipFill>
        <p:spPr>
          <a:xfrm>
            <a:off x="0" y="3968750"/>
            <a:ext cx="6610985" cy="2889250"/>
          </a:xfrm>
          <a:prstGeom prst="rect">
            <a:avLst/>
          </a:prstGeom>
        </p:spPr>
      </p:pic>
      <p:sp>
        <p:nvSpPr>
          <p:cNvPr id="17" name="文本框 16"/>
          <p:cNvSpPr txBox="1"/>
          <p:nvPr>
            <p:custDataLst>
              <p:tags r:id="rId6"/>
            </p:custDataLst>
          </p:nvPr>
        </p:nvSpPr>
        <p:spPr>
          <a:xfrm>
            <a:off x="8231505" y="4630420"/>
            <a:ext cx="3900170" cy="460375"/>
          </a:xfrm>
          <a:prstGeom prst="rect">
            <a:avLst/>
          </a:prstGeom>
          <a:noFill/>
        </p:spPr>
        <p:txBody>
          <a:bodyPr wrap="square" rtlCol="0">
            <a:spAutoFit/>
          </a:bodyPr>
          <a:lstStyle/>
          <a:p>
            <a:pPr algn="l" fontAlgn="auto">
              <a:lnSpc>
                <a:spcPct val="100000"/>
              </a:lnSpc>
            </a:pPr>
            <a:r>
              <a:rPr lang="zh-CN" altLang="en-US" sz="2400" b="1" dirty="0">
                <a:solidFill>
                  <a:schemeClr val="tx1"/>
                </a:solidFill>
                <a:latin typeface="微软雅黑" panose="020B0503020204020204" charset="-122"/>
                <a:ea typeface="微软雅黑" panose="020B0503020204020204" charset="-122"/>
                <a:sym typeface="+mn-ea"/>
              </a:rPr>
              <a:t>核心优势</a:t>
            </a:r>
          </a:p>
        </p:txBody>
      </p:sp>
      <p:sp>
        <p:nvSpPr>
          <p:cNvPr id="18" name="文本框 17"/>
          <p:cNvSpPr txBox="1"/>
          <p:nvPr>
            <p:custDataLst>
              <p:tags r:id="rId7"/>
            </p:custDataLst>
          </p:nvPr>
        </p:nvSpPr>
        <p:spPr>
          <a:xfrm>
            <a:off x="7610475" y="4606925"/>
            <a:ext cx="621030" cy="521970"/>
          </a:xfrm>
          <a:prstGeom prst="rect">
            <a:avLst/>
          </a:prstGeom>
          <a:noFill/>
        </p:spPr>
        <p:txBody>
          <a:bodyPr wrap="square" rtlCol="0">
            <a:spAutoFit/>
          </a:bodyPr>
          <a:lstStyle/>
          <a:p>
            <a:r>
              <a:rPr lang="en-US" altLang="zh-CN" sz="2800" b="1">
                <a:solidFill>
                  <a:schemeClr val="tx1">
                    <a:alpha val="40000"/>
                  </a:schemeClr>
                </a:solidFill>
                <a:latin typeface="微软雅黑" panose="020B0503020204020204" charset="-122"/>
                <a:ea typeface="微软雅黑" panose="020B0503020204020204" charset="-122"/>
              </a:rPr>
              <a:t>03</a:t>
            </a:r>
          </a:p>
        </p:txBody>
      </p:sp>
      <p:sp>
        <p:nvSpPr>
          <p:cNvPr id="19" name="文本框 18"/>
          <p:cNvSpPr txBox="1"/>
          <p:nvPr>
            <p:custDataLst>
              <p:tags r:id="rId8"/>
            </p:custDataLst>
          </p:nvPr>
        </p:nvSpPr>
        <p:spPr>
          <a:xfrm>
            <a:off x="8231505" y="5598795"/>
            <a:ext cx="3900170" cy="460375"/>
          </a:xfrm>
          <a:prstGeom prst="rect">
            <a:avLst/>
          </a:prstGeom>
          <a:noFill/>
        </p:spPr>
        <p:txBody>
          <a:bodyPr wrap="square" rtlCol="0">
            <a:spAutoFit/>
          </a:bodyPr>
          <a:lstStyle/>
          <a:p>
            <a:pPr algn="l" fontAlgn="auto">
              <a:lnSpc>
                <a:spcPct val="100000"/>
              </a:lnSpc>
            </a:pPr>
            <a:r>
              <a:rPr lang="zh-CN" altLang="en-US" sz="2400" b="1" dirty="0">
                <a:solidFill>
                  <a:schemeClr val="tx1"/>
                </a:solidFill>
                <a:latin typeface="微软雅黑" panose="020B0503020204020204" charset="-122"/>
                <a:ea typeface="微软雅黑" panose="020B0503020204020204" charset="-122"/>
                <a:sym typeface="+mn-ea"/>
              </a:rPr>
              <a:t>应用案例</a:t>
            </a:r>
          </a:p>
        </p:txBody>
      </p:sp>
      <p:sp>
        <p:nvSpPr>
          <p:cNvPr id="20" name="文本框 19"/>
          <p:cNvSpPr txBox="1"/>
          <p:nvPr>
            <p:custDataLst>
              <p:tags r:id="rId9"/>
            </p:custDataLst>
          </p:nvPr>
        </p:nvSpPr>
        <p:spPr>
          <a:xfrm>
            <a:off x="7610475" y="5575300"/>
            <a:ext cx="621030" cy="521970"/>
          </a:xfrm>
          <a:prstGeom prst="rect">
            <a:avLst/>
          </a:prstGeom>
          <a:noFill/>
        </p:spPr>
        <p:txBody>
          <a:bodyPr wrap="square" rtlCol="0">
            <a:spAutoFit/>
          </a:bodyPr>
          <a:lstStyle/>
          <a:p>
            <a:r>
              <a:rPr lang="en-US" altLang="zh-CN" sz="2800" b="1">
                <a:solidFill>
                  <a:schemeClr val="tx1">
                    <a:alpha val="40000"/>
                  </a:schemeClr>
                </a:solidFill>
                <a:latin typeface="微软雅黑" panose="020B0503020204020204" charset="-122"/>
                <a:ea typeface="微软雅黑" panose="020B0503020204020204" charset="-122"/>
              </a:rPr>
              <a:t>04</a:t>
            </a:r>
          </a:p>
        </p:txBody>
      </p:sp>
      <p:pic>
        <p:nvPicPr>
          <p:cNvPr id="2" name="图片 1">
            <a:extLst>
              <a:ext uri="{FF2B5EF4-FFF2-40B4-BE49-F238E27FC236}">
                <a16:creationId xmlns:a16="http://schemas.microsoft.com/office/drawing/2014/main" id="{412F3A03-E775-D64D-43CC-9999946A277A}"/>
              </a:ext>
            </a:extLst>
          </p:cNvPr>
          <p:cNvPicPr>
            <a:picLocks noChangeAspect="1"/>
          </p:cNvPicPr>
          <p:nvPr/>
        </p:nvPicPr>
        <p:blipFill>
          <a:blip r:embed="rId12"/>
          <a:stretch>
            <a:fillRect/>
          </a:stretch>
        </p:blipFill>
        <p:spPr>
          <a:xfrm>
            <a:off x="10945930" y="636"/>
            <a:ext cx="1180756" cy="93009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4"/>
          <a:stretch>
            <a:fillRect/>
          </a:stretch>
        </p:blipFill>
        <p:spPr>
          <a:xfrm>
            <a:off x="0" y="418905"/>
            <a:ext cx="962400" cy="466618"/>
          </a:xfrm>
          <a:prstGeom prst="rect">
            <a:avLst/>
          </a:prstGeom>
        </p:spPr>
      </p:pic>
      <p:sp>
        <p:nvSpPr>
          <p:cNvPr id="6" name="文本框 5"/>
          <p:cNvSpPr txBox="1"/>
          <p:nvPr/>
        </p:nvSpPr>
        <p:spPr>
          <a:xfrm>
            <a:off x="962399" y="390604"/>
            <a:ext cx="4394791"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适用行业及重点监测设备</a:t>
            </a:r>
          </a:p>
        </p:txBody>
      </p:sp>
      <p:graphicFrame>
        <p:nvGraphicFramePr>
          <p:cNvPr id="7" name="表格 6"/>
          <p:cNvGraphicFramePr>
            <a:graphicFrameLocks noGrp="1"/>
          </p:cNvGraphicFramePr>
          <p:nvPr>
            <p:custDataLst>
              <p:tags r:id="rId1"/>
            </p:custDataLst>
          </p:nvPr>
        </p:nvGraphicFramePr>
        <p:xfrm>
          <a:off x="391980" y="1016430"/>
          <a:ext cx="11445875" cy="5147945"/>
        </p:xfrm>
        <a:graphic>
          <a:graphicData uri="http://schemas.openxmlformats.org/drawingml/2006/table">
            <a:tbl>
              <a:tblPr firstRow="1" bandRow="1">
                <a:tableStyleId>{FABFCF23-3B69-468F-B69F-88F6DE6A72F2}</a:tableStyleId>
              </a:tblPr>
              <a:tblGrid>
                <a:gridCol w="1635125">
                  <a:extLst>
                    <a:ext uri="{9D8B030D-6E8A-4147-A177-3AD203B41FA5}">
                      <a16:colId xmlns:a16="http://schemas.microsoft.com/office/drawing/2014/main" val="20000"/>
                    </a:ext>
                  </a:extLst>
                </a:gridCol>
                <a:gridCol w="1635125">
                  <a:extLst>
                    <a:ext uri="{9D8B030D-6E8A-4147-A177-3AD203B41FA5}">
                      <a16:colId xmlns:a16="http://schemas.microsoft.com/office/drawing/2014/main" val="20001"/>
                    </a:ext>
                  </a:extLst>
                </a:gridCol>
                <a:gridCol w="1635125">
                  <a:extLst>
                    <a:ext uri="{9D8B030D-6E8A-4147-A177-3AD203B41FA5}">
                      <a16:colId xmlns:a16="http://schemas.microsoft.com/office/drawing/2014/main" val="20002"/>
                    </a:ext>
                  </a:extLst>
                </a:gridCol>
                <a:gridCol w="1635125">
                  <a:extLst>
                    <a:ext uri="{9D8B030D-6E8A-4147-A177-3AD203B41FA5}">
                      <a16:colId xmlns:a16="http://schemas.microsoft.com/office/drawing/2014/main" val="20003"/>
                    </a:ext>
                  </a:extLst>
                </a:gridCol>
                <a:gridCol w="1635125">
                  <a:extLst>
                    <a:ext uri="{9D8B030D-6E8A-4147-A177-3AD203B41FA5}">
                      <a16:colId xmlns:a16="http://schemas.microsoft.com/office/drawing/2014/main" val="20004"/>
                    </a:ext>
                  </a:extLst>
                </a:gridCol>
                <a:gridCol w="1635125">
                  <a:extLst>
                    <a:ext uri="{9D8B030D-6E8A-4147-A177-3AD203B41FA5}">
                      <a16:colId xmlns:a16="http://schemas.microsoft.com/office/drawing/2014/main" val="20005"/>
                    </a:ext>
                  </a:extLst>
                </a:gridCol>
                <a:gridCol w="1635125">
                  <a:extLst>
                    <a:ext uri="{9D8B030D-6E8A-4147-A177-3AD203B41FA5}">
                      <a16:colId xmlns:a16="http://schemas.microsoft.com/office/drawing/2014/main" val="20006"/>
                    </a:ext>
                  </a:extLst>
                </a:gridCol>
              </a:tblGrid>
              <a:tr h="375285">
                <a:tc>
                  <a:txBody>
                    <a:bodyPr/>
                    <a:lstStyle/>
                    <a:p>
                      <a:pPr algn="ctr"/>
                      <a:r>
                        <a:rPr lang="zh-CN" altLang="en-US" sz="1600" dirty="0">
                          <a:solidFill>
                            <a:schemeClr val="bg1"/>
                          </a:solidFill>
                          <a:latin typeface="微软雅黑" panose="020B0503020204020204" charset="-122"/>
                          <a:ea typeface="微软雅黑" panose="020B0503020204020204" charset="-122"/>
                          <a:sym typeface="+mn-ea"/>
                        </a:rPr>
                        <a:t>钢铁冶炼</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rgbClr val="0B4A8D"/>
                    </a:solidFill>
                  </a:tcPr>
                </a:tc>
                <a:tc>
                  <a:txBody>
                    <a:bodyPr/>
                    <a:lstStyle/>
                    <a:p>
                      <a:pPr algn="ctr"/>
                      <a:r>
                        <a:rPr lang="zh-CN" altLang="en-US" sz="1600" dirty="0">
                          <a:solidFill>
                            <a:schemeClr val="bg1"/>
                          </a:solidFill>
                          <a:latin typeface="微软雅黑" panose="020B0503020204020204" charset="-122"/>
                          <a:ea typeface="微软雅黑" panose="020B0503020204020204" charset="-122"/>
                          <a:sym typeface="+mn-ea"/>
                        </a:rPr>
                        <a:t>石油化工</a:t>
                      </a:r>
                    </a:p>
                  </a:txBody>
                  <a:tcPr anchor="ctr">
                    <a:lnL>
                      <a:noFill/>
                    </a:lnL>
                    <a:lnR>
                      <a:noFill/>
                    </a:lnR>
                    <a:lnT w="12700" cmpd="sng">
                      <a:noFill/>
                    </a:lnT>
                    <a:lnB w="12700" cmpd="sng">
                      <a:noFill/>
                    </a:lnB>
                    <a:lnTlToBr w="12700" cmpd="sng">
                      <a:noFill/>
                      <a:prstDash val="solid"/>
                    </a:lnTlToBr>
                    <a:lnBlToTr w="12700" cmpd="sng">
                      <a:noFill/>
                      <a:prstDash val="solid"/>
                    </a:lnBlToTr>
                    <a:solidFill>
                      <a:srgbClr val="0B4A8D"/>
                    </a:solidFill>
                  </a:tcPr>
                </a:tc>
                <a:tc>
                  <a:txBody>
                    <a:bodyPr/>
                    <a:lstStyle/>
                    <a:p>
                      <a:pPr algn="ctr"/>
                      <a:r>
                        <a:rPr lang="zh-CN" altLang="en-US" sz="1600" dirty="0">
                          <a:solidFill>
                            <a:schemeClr val="bg1"/>
                          </a:solidFill>
                          <a:latin typeface="微软雅黑" panose="020B0503020204020204" charset="-122"/>
                          <a:ea typeface="微软雅黑" panose="020B0503020204020204" charset="-122"/>
                          <a:sym typeface="+mn-ea"/>
                        </a:rPr>
                        <a:t>水泥行业</a:t>
                      </a:r>
                    </a:p>
                  </a:txBody>
                  <a:tcPr anchor="ctr">
                    <a:lnL>
                      <a:noFill/>
                    </a:lnL>
                    <a:lnR>
                      <a:noFill/>
                    </a:lnR>
                    <a:lnT w="12700" cmpd="sng">
                      <a:noFill/>
                    </a:lnT>
                    <a:lnB w="12700" cmpd="sng">
                      <a:noFill/>
                    </a:lnB>
                    <a:lnTlToBr w="12700" cmpd="sng">
                      <a:noFill/>
                      <a:prstDash val="solid"/>
                    </a:lnTlToBr>
                    <a:lnBlToTr w="12700" cmpd="sng">
                      <a:noFill/>
                      <a:prstDash val="solid"/>
                    </a:lnBlToTr>
                    <a:solidFill>
                      <a:srgbClr val="0B4A8D"/>
                    </a:solidFill>
                  </a:tcPr>
                </a:tc>
                <a:tc>
                  <a:txBody>
                    <a:bodyPr/>
                    <a:lstStyle/>
                    <a:p>
                      <a:pPr algn="ctr">
                        <a:buNone/>
                      </a:pPr>
                      <a:r>
                        <a:rPr lang="zh-CN" altLang="en-US" sz="1600" dirty="0">
                          <a:solidFill>
                            <a:schemeClr val="bg1"/>
                          </a:solidFill>
                          <a:latin typeface="微软雅黑" panose="020B0503020204020204" charset="-122"/>
                          <a:ea typeface="微软雅黑" panose="020B0503020204020204" charset="-122"/>
                          <a:sym typeface="+mn-ea"/>
                        </a:rPr>
                        <a:t>火电行业</a:t>
                      </a:r>
                    </a:p>
                  </a:txBody>
                  <a:tcPr anchor="ctr">
                    <a:lnL>
                      <a:noFill/>
                    </a:lnL>
                    <a:lnR>
                      <a:noFill/>
                    </a:lnR>
                    <a:lnT w="12700" cmpd="sng">
                      <a:noFill/>
                    </a:lnT>
                    <a:lnB w="12700" cmpd="sng">
                      <a:noFill/>
                    </a:lnB>
                    <a:lnTlToBr w="12700" cmpd="sng">
                      <a:noFill/>
                      <a:prstDash val="solid"/>
                    </a:lnTlToBr>
                    <a:lnBlToTr w="12700" cmpd="sng">
                      <a:noFill/>
                      <a:prstDash val="solid"/>
                    </a:lnBlToTr>
                    <a:solidFill>
                      <a:srgbClr val="0B4A8D"/>
                    </a:solidFill>
                  </a:tcPr>
                </a:tc>
                <a:tc>
                  <a:txBody>
                    <a:bodyPr/>
                    <a:lstStyle/>
                    <a:p>
                      <a:pPr algn="ctr"/>
                      <a:r>
                        <a:rPr lang="zh-CN" altLang="en-US" sz="1600" dirty="0">
                          <a:solidFill>
                            <a:schemeClr val="bg1"/>
                          </a:solidFill>
                          <a:latin typeface="微软雅黑" panose="020B0503020204020204" charset="-122"/>
                          <a:ea typeface="微软雅黑" panose="020B0503020204020204" charset="-122"/>
                          <a:sym typeface="+mn-ea"/>
                        </a:rPr>
                        <a:t>啤酒饮料</a:t>
                      </a:r>
                    </a:p>
                  </a:txBody>
                  <a:tcPr anchor="ctr">
                    <a:lnL>
                      <a:noFill/>
                    </a:lnL>
                    <a:lnR>
                      <a:noFill/>
                    </a:lnR>
                    <a:lnT w="12700" cmpd="sng">
                      <a:noFill/>
                    </a:lnT>
                    <a:lnB w="12700" cmpd="sng">
                      <a:noFill/>
                    </a:lnB>
                    <a:lnTlToBr w="12700" cmpd="sng">
                      <a:noFill/>
                      <a:prstDash val="solid"/>
                    </a:lnTlToBr>
                    <a:lnBlToTr w="12700" cmpd="sng">
                      <a:noFill/>
                      <a:prstDash val="solid"/>
                    </a:lnBlToTr>
                    <a:solidFill>
                      <a:srgbClr val="0B4A8D"/>
                    </a:solidFill>
                  </a:tcPr>
                </a:tc>
                <a:tc>
                  <a:txBody>
                    <a:bodyPr/>
                    <a:lstStyle/>
                    <a:p>
                      <a:pPr algn="ctr"/>
                      <a:r>
                        <a:rPr lang="zh-CN" altLang="en-US" sz="1600" dirty="0">
                          <a:solidFill>
                            <a:schemeClr val="bg1"/>
                          </a:solidFill>
                          <a:latin typeface="微软雅黑" panose="020B0503020204020204" charset="-122"/>
                          <a:ea typeface="微软雅黑" panose="020B0503020204020204" charset="-122"/>
                          <a:sym typeface="+mn-ea"/>
                        </a:rPr>
                        <a:t>煤炭行业</a:t>
                      </a:r>
                    </a:p>
                  </a:txBody>
                  <a:tcPr anchor="ctr">
                    <a:lnL>
                      <a:noFill/>
                    </a:lnL>
                    <a:lnR>
                      <a:noFill/>
                    </a:lnR>
                    <a:lnT w="12700" cmpd="sng">
                      <a:noFill/>
                    </a:lnT>
                    <a:lnB w="12700" cmpd="sng">
                      <a:noFill/>
                    </a:lnB>
                    <a:lnTlToBr w="12700" cmpd="sng">
                      <a:noFill/>
                      <a:prstDash val="solid"/>
                    </a:lnTlToBr>
                    <a:lnBlToTr w="12700" cmpd="sng">
                      <a:noFill/>
                      <a:prstDash val="solid"/>
                    </a:lnBlToTr>
                    <a:solidFill>
                      <a:srgbClr val="0B4A8D"/>
                    </a:solidFill>
                  </a:tcPr>
                </a:tc>
                <a:tc>
                  <a:txBody>
                    <a:bodyPr/>
                    <a:lstStyle/>
                    <a:p>
                      <a:pPr algn="ctr"/>
                      <a:r>
                        <a:rPr lang="zh-CN" altLang="en-US" sz="1600" dirty="0">
                          <a:solidFill>
                            <a:schemeClr val="bg1"/>
                          </a:solidFill>
                          <a:latin typeface="微软雅黑" panose="020B0503020204020204" charset="-122"/>
                          <a:ea typeface="微软雅黑" panose="020B0503020204020204" charset="-122"/>
                          <a:sym typeface="+mn-ea"/>
                        </a:rPr>
                        <a:t>水处理行业</a:t>
                      </a:r>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rgbClr val="0B4A8D"/>
                    </a:solidFill>
                  </a:tcPr>
                </a:tc>
                <a:extLst>
                  <a:ext uri="{0D108BD9-81ED-4DB2-BD59-A6C34878D82A}">
                    <a16:rowId xmlns:a16="http://schemas.microsoft.com/office/drawing/2014/main" val="10000"/>
                  </a:ext>
                </a:extLst>
              </a:tr>
              <a:tr h="1172845">
                <a:tc>
                  <a:txBody>
                    <a:bodyPr/>
                    <a:lstStyle/>
                    <a:p>
                      <a:endParaRPr lang="zh-CN" alt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zh-CN" altLang="en-US" sz="160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zh-CN" altLang="en-US" sz="160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buNone/>
                      </a:pPr>
                      <a:endParaRPr lang="zh-CN" altLang="en-US" sz="160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zh-CN" altLang="en-US" sz="160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zh-CN" altLang="en-US" sz="160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zh-CN" altLang="en-US" sz="1600" dirty="0"/>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99815">
                <a:tc>
                  <a:txBody>
                    <a:bodyPr/>
                    <a:lstStyle/>
                    <a:p>
                      <a:pPr algn="l" rtl="0" fontAlgn="base">
                        <a:spcBef>
                          <a:spcPct val="0"/>
                        </a:spcBef>
                        <a:spcAft>
                          <a:spcPct val="0"/>
                        </a:spcAft>
                      </a:pPr>
                      <a:endParaRPr lang="zh-CN" altLang="en-US" sz="1600" kern="1200" dirty="0"/>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zh-CN" altLang="en-US" sz="160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zh-CN" altLang="en-US" sz="160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buNone/>
                      </a:pPr>
                      <a:endParaRPr lang="zh-CN" altLang="en-US" sz="160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zh-CN" altLang="en-US" sz="160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zh-CN" altLang="en-US" sz="160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zh-CN" altLang="en-US" sz="1600" dirty="0"/>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pic>
        <p:nvPicPr>
          <p:cNvPr id="8" name="Picture 2" descr="http://www.sh-huayang.com/Public/Uploads/53e424b7b8e37.jpg"/>
          <p:cNvPicPr>
            <a:picLocks noChangeAspect="1" noChangeArrowheads="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2096053" y="1532831"/>
            <a:ext cx="1515745" cy="8914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sh-huayang.com/Public/Uploads/5375a637ce73e.jpg"/>
          <p:cNvPicPr>
            <a:picLocks noChangeAspect="1" noChangeArrowheads="1"/>
          </p:cNvPicPr>
          <p:nvPr>
            <p:custDataLst>
              <p:tags r:id="rId3"/>
            </p:custDataLst>
          </p:nvPr>
        </p:nvPicPr>
        <p:blipFill>
          <a:blip r:embed="rId16">
            <a:extLst>
              <a:ext uri="{28A0092B-C50C-407E-A947-70E740481C1C}">
                <a14:useLocalDpi xmlns:a14="http://schemas.microsoft.com/office/drawing/2010/main" val="0"/>
              </a:ext>
            </a:extLst>
          </a:blip>
          <a:srcRect/>
          <a:stretch>
            <a:fillRect/>
          </a:stretch>
        </p:blipFill>
        <p:spPr bwMode="auto">
          <a:xfrm>
            <a:off x="464740" y="1532878"/>
            <a:ext cx="1516378" cy="8914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sh-huayang.com/Public/Uploads/53e424c3ec67d.jpg"/>
          <p:cNvPicPr>
            <a:picLocks noChangeAspect="1" noChangeArrowheads="1"/>
          </p:cNvPicPr>
          <p:nvPr>
            <p:custDataLst>
              <p:tags r:id="rId4"/>
            </p:custDataLst>
          </p:nvPr>
        </p:nvPicPr>
        <p:blipFill>
          <a:blip r:embed="rId17">
            <a:extLst>
              <a:ext uri="{28A0092B-C50C-407E-A947-70E740481C1C}">
                <a14:useLocalDpi xmlns:a14="http://schemas.microsoft.com/office/drawing/2010/main" val="0"/>
              </a:ext>
            </a:extLst>
          </a:blip>
          <a:srcRect/>
          <a:stretch>
            <a:fillRect/>
          </a:stretch>
        </p:blipFill>
        <p:spPr bwMode="auto">
          <a:xfrm>
            <a:off x="3726733" y="1532879"/>
            <a:ext cx="1515745" cy="8914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sh-huayang.com/Public/Uploads/53e34c7b7d586.jpg"/>
          <p:cNvPicPr>
            <a:picLocks noChangeAspect="1" noChangeArrowheads="1"/>
          </p:cNvPicPr>
          <p:nvPr>
            <p:custDataLst>
              <p:tags r:id="rId5"/>
            </p:custDataLst>
          </p:nvPr>
        </p:nvPicPr>
        <p:blipFill>
          <a:blip r:embed="rId18">
            <a:extLst>
              <a:ext uri="{28A0092B-C50C-407E-A947-70E740481C1C}">
                <a14:useLocalDpi xmlns:a14="http://schemas.microsoft.com/office/drawing/2010/main" val="0"/>
              </a:ext>
            </a:extLst>
          </a:blip>
          <a:srcRect/>
          <a:stretch>
            <a:fillRect/>
          </a:stretch>
        </p:blipFill>
        <p:spPr bwMode="auto">
          <a:xfrm>
            <a:off x="5357413" y="1532879"/>
            <a:ext cx="1524635" cy="891497"/>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p:cNvPicPr/>
          <p:nvPr/>
        </p:nvPicPr>
        <p:blipFill>
          <a:blip r:embed="rId19"/>
          <a:stretch>
            <a:fillRect/>
          </a:stretch>
        </p:blipFill>
        <p:spPr>
          <a:xfrm>
            <a:off x="6996983" y="1532685"/>
            <a:ext cx="1515110" cy="892800"/>
          </a:xfrm>
          <a:prstGeom prst="rect">
            <a:avLst/>
          </a:prstGeom>
        </p:spPr>
      </p:pic>
      <p:pic>
        <p:nvPicPr>
          <p:cNvPr id="13" name="图片 12"/>
          <p:cNvPicPr/>
          <p:nvPr/>
        </p:nvPicPr>
        <p:blipFill>
          <a:blip r:embed="rId20"/>
          <a:stretch>
            <a:fillRect/>
          </a:stretch>
        </p:blipFill>
        <p:spPr>
          <a:xfrm>
            <a:off x="8627028" y="1532685"/>
            <a:ext cx="1515110" cy="892800"/>
          </a:xfrm>
          <a:prstGeom prst="rect">
            <a:avLst/>
          </a:prstGeom>
        </p:spPr>
      </p:pic>
      <p:pic>
        <p:nvPicPr>
          <p:cNvPr id="14" name="图片 13" descr="/private/var/folders/8t/th6x_nxd0yq581dk_nqdy8zm0000gn/T/com.kingsoft.wpsoffice.mac/picturecompress_20230517212952/output_1.pngoutput_1"/>
          <p:cNvPicPr/>
          <p:nvPr/>
        </p:nvPicPr>
        <p:blipFill>
          <a:blip r:embed="rId21"/>
          <a:stretch>
            <a:fillRect/>
          </a:stretch>
        </p:blipFill>
        <p:spPr>
          <a:xfrm>
            <a:off x="10257073" y="1531415"/>
            <a:ext cx="1515110" cy="892800"/>
          </a:xfrm>
          <a:prstGeom prst="rect">
            <a:avLst/>
          </a:prstGeom>
        </p:spPr>
      </p:pic>
      <p:sp>
        <p:nvSpPr>
          <p:cNvPr id="15" name="矩形 14"/>
          <p:cNvSpPr/>
          <p:nvPr>
            <p:custDataLst>
              <p:tags r:id="rId6"/>
            </p:custDataLst>
          </p:nvPr>
        </p:nvSpPr>
        <p:spPr>
          <a:xfrm>
            <a:off x="2073157" y="2951013"/>
            <a:ext cx="1515745" cy="3609065"/>
          </a:xfrm>
          <a:prstGeom prst="rect">
            <a:avLst/>
          </a:prstGeom>
        </p:spPr>
        <p:txBody>
          <a:bodyPr wrap="square">
            <a:sp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水泵</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物料泵</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风机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离心机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压缩机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发动机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通风设备</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搅拌机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双螺杆类设备</a:t>
            </a:r>
            <a:endPar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罗茨类设备</a:t>
            </a:r>
            <a:endPar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endParaRPr lang="en-US" altLang="zh-CN" sz="1400" dirty="0">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endParaRPr>
          </a:p>
        </p:txBody>
      </p:sp>
      <p:sp>
        <p:nvSpPr>
          <p:cNvPr id="16" name="矩形 15"/>
          <p:cNvSpPr/>
          <p:nvPr>
            <p:custDataLst>
              <p:tags r:id="rId7"/>
            </p:custDataLst>
          </p:nvPr>
        </p:nvSpPr>
        <p:spPr>
          <a:xfrm>
            <a:off x="454983" y="2951013"/>
            <a:ext cx="1516378" cy="3609065"/>
          </a:xfrm>
          <a:prstGeom prst="rect">
            <a:avLst/>
          </a:prstGeom>
        </p:spPr>
        <p:txBody>
          <a:bodyPr wrap="square">
            <a:sp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轧机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风机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汽轮机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空压机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鼓风炉</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平炉</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卷取机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平整机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矫直机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泵</a:t>
            </a:r>
            <a:endPar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p>
        </p:txBody>
      </p:sp>
      <p:sp>
        <p:nvSpPr>
          <p:cNvPr id="17" name="矩形 16"/>
          <p:cNvSpPr/>
          <p:nvPr>
            <p:custDataLst>
              <p:tags r:id="rId8"/>
            </p:custDataLst>
          </p:nvPr>
        </p:nvSpPr>
        <p:spPr>
          <a:xfrm>
            <a:off x="3690698" y="2951013"/>
            <a:ext cx="1576070" cy="3609065"/>
          </a:xfrm>
          <a:prstGeom prst="rect">
            <a:avLst/>
          </a:prstGeom>
        </p:spPr>
        <p:txBody>
          <a:bodyPr wrap="square">
            <a:sp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烘干机</a:t>
            </a:r>
            <a:endPar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球磨机</a:t>
            </a:r>
            <a:endPar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罗茨鼓风机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回转窑</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破碎机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磨粉机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熟料拉链机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提升机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搅拌机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成球机</a:t>
            </a:r>
          </a:p>
          <a:p>
            <a:pPr algn="ctr">
              <a:lnSpc>
                <a:spcPct val="150000"/>
              </a:lnSpc>
            </a:pPr>
            <a:r>
              <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endParaRPr lang="en-US" altLang="zh-CN" sz="1400" dirty="0">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endParaRPr>
          </a:p>
        </p:txBody>
      </p:sp>
      <p:sp>
        <p:nvSpPr>
          <p:cNvPr id="18" name="矩形 17"/>
          <p:cNvSpPr/>
          <p:nvPr>
            <p:custDataLst>
              <p:tags r:id="rId9"/>
            </p:custDataLst>
          </p:nvPr>
        </p:nvSpPr>
        <p:spPr>
          <a:xfrm>
            <a:off x="5368564" y="2951013"/>
            <a:ext cx="1524635" cy="1993238"/>
          </a:xfrm>
          <a:prstGeom prst="rect">
            <a:avLst/>
          </a:prstGeom>
        </p:spPr>
        <p:txBody>
          <a:bodyPr wrap="square">
            <a:sp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锅炉</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烟风系统</a:t>
            </a:r>
            <a:endPar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泵组系统</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发电机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风机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a:t>
            </a:r>
            <a:r>
              <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endParaRPr lang="en-US" altLang="zh-CN" sz="1400" dirty="0">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endParaRPr>
          </a:p>
        </p:txBody>
      </p:sp>
      <p:sp>
        <p:nvSpPr>
          <p:cNvPr id="19" name="矩形 18"/>
          <p:cNvSpPr/>
          <p:nvPr>
            <p:custDataLst>
              <p:tags r:id="rId10"/>
            </p:custDataLst>
          </p:nvPr>
        </p:nvSpPr>
        <p:spPr>
          <a:xfrm>
            <a:off x="8621426" y="2951013"/>
            <a:ext cx="1515745" cy="3609065"/>
          </a:xfrm>
          <a:prstGeom prst="rect">
            <a:avLst/>
          </a:prstGeom>
        </p:spPr>
        <p:txBody>
          <a:bodyPr wrap="square">
            <a:sp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矿用提升机</a:t>
            </a:r>
            <a:endPar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皮带机</a:t>
            </a:r>
            <a:endPar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振动筛</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除铁电机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离心机</a:t>
            </a:r>
            <a:endPar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浮选机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入料泵</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循环水泵</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空压机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其他泵+风机</a:t>
            </a:r>
            <a:endPar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20" name="矩形 19"/>
          <p:cNvSpPr/>
          <p:nvPr>
            <p:custDataLst>
              <p:tags r:id="rId11"/>
            </p:custDataLst>
          </p:nvPr>
        </p:nvSpPr>
        <p:spPr>
          <a:xfrm>
            <a:off x="10238966" y="2951013"/>
            <a:ext cx="1515745" cy="2639569"/>
          </a:xfrm>
          <a:prstGeom prst="rect">
            <a:avLst/>
          </a:prstGeom>
        </p:spPr>
        <p:txBody>
          <a:bodyPr wrap="square">
            <a:sp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原水取水泵</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增压输水泵</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污泥排放泵</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化学品加料泵</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引风机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曝气机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污泥传输泵</a:t>
            </a:r>
            <a:endPar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endParaRPr lang="en-US" altLang="zh-CN" sz="1400" dirty="0">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endParaRPr>
          </a:p>
        </p:txBody>
      </p:sp>
      <p:sp>
        <p:nvSpPr>
          <p:cNvPr id="21" name="矩形 20"/>
          <p:cNvSpPr/>
          <p:nvPr>
            <p:custDataLst>
              <p:tags r:id="rId12"/>
            </p:custDataLst>
          </p:nvPr>
        </p:nvSpPr>
        <p:spPr>
          <a:xfrm>
            <a:off x="6994995" y="2951013"/>
            <a:ext cx="1524635" cy="2639569"/>
          </a:xfrm>
          <a:prstGeom prst="rect">
            <a:avLst/>
          </a:prstGeom>
        </p:spPr>
        <p:txBody>
          <a:bodyPr wrap="square">
            <a:sp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过滤槽</a:t>
            </a:r>
            <a:endPar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洗瓶机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灌装机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杀菌机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鼓引风机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双螺杆压缩机</a:t>
            </a: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其他泵+风机</a:t>
            </a:r>
          </a:p>
          <a:p>
            <a:pPr algn="ctr">
              <a:lnSpc>
                <a:spcPct val="150000"/>
              </a:lnSpc>
            </a:pPr>
            <a:r>
              <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endParaRPr lang="en-US" altLang="zh-CN" sz="1400" dirty="0">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endParaRPr>
          </a:p>
        </p:txBody>
      </p:sp>
      <p:sp>
        <p:nvSpPr>
          <p:cNvPr id="22" name="矩形 21"/>
          <p:cNvSpPr/>
          <p:nvPr/>
        </p:nvSpPr>
        <p:spPr>
          <a:xfrm>
            <a:off x="382148" y="2528845"/>
            <a:ext cx="11445875" cy="329393"/>
          </a:xfrm>
          <a:prstGeom prst="rect">
            <a:avLst/>
          </a:prstGeom>
          <a:solidFill>
            <a:srgbClr val="3264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rPr>
              <a:t>重点可监测设备</a:t>
            </a:r>
            <a:endParaRPr kumimoji="1" lang="zh-CN" altLang="en-US" sz="1600" b="1" dirty="0">
              <a:solidFill>
                <a:schemeClr val="bg1"/>
              </a:solidFill>
            </a:endParaRPr>
          </a:p>
        </p:txBody>
      </p:sp>
      <p:sp>
        <p:nvSpPr>
          <p:cNvPr id="2" name="矩形 1"/>
          <p:cNvSpPr/>
          <p:nvPr/>
        </p:nvSpPr>
        <p:spPr>
          <a:xfrm>
            <a:off x="382148" y="2931349"/>
            <a:ext cx="11445875" cy="3628730"/>
          </a:xfrm>
          <a:prstGeom prst="rect">
            <a:avLst/>
          </a:prstGeom>
          <a:noFill/>
          <a:ln>
            <a:solidFill>
              <a:srgbClr val="326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片 2">
            <a:extLst>
              <a:ext uri="{FF2B5EF4-FFF2-40B4-BE49-F238E27FC236}">
                <a16:creationId xmlns:a16="http://schemas.microsoft.com/office/drawing/2014/main" id="{D70A3998-5ADB-651F-BCDB-C8A0937F0962}"/>
              </a:ext>
            </a:extLst>
          </p:cNvPr>
          <p:cNvPicPr>
            <a:picLocks noChangeAspect="1"/>
          </p:cNvPicPr>
          <p:nvPr/>
        </p:nvPicPr>
        <p:blipFill>
          <a:blip r:embed="rId22"/>
          <a:stretch>
            <a:fillRect/>
          </a:stretch>
        </p:blipFill>
        <p:spPr>
          <a:xfrm>
            <a:off x="10945930" y="636"/>
            <a:ext cx="1180756" cy="93009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0" y="418905"/>
            <a:ext cx="962400" cy="466618"/>
          </a:xfrm>
          <a:prstGeom prst="rect">
            <a:avLst/>
          </a:prstGeom>
        </p:spPr>
      </p:pic>
      <p:sp>
        <p:nvSpPr>
          <p:cNvPr id="6" name="文本框 5"/>
          <p:cNvSpPr txBox="1"/>
          <p:nvPr/>
        </p:nvSpPr>
        <p:spPr>
          <a:xfrm>
            <a:off x="962399" y="390604"/>
            <a:ext cx="4394791"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可识别的常见故障类型</a:t>
            </a:r>
          </a:p>
        </p:txBody>
      </p:sp>
      <p:graphicFrame>
        <p:nvGraphicFramePr>
          <p:cNvPr id="32" name="表格 31"/>
          <p:cNvGraphicFramePr>
            <a:graphicFrameLocks noGrp="1"/>
          </p:cNvGraphicFramePr>
          <p:nvPr>
            <p:custDataLst>
              <p:tags r:id="rId1"/>
            </p:custDataLst>
          </p:nvPr>
        </p:nvGraphicFramePr>
        <p:xfrm>
          <a:off x="894535" y="1669027"/>
          <a:ext cx="4957570" cy="4614491"/>
        </p:xfrm>
        <a:graphic>
          <a:graphicData uri="http://schemas.openxmlformats.org/drawingml/2006/table">
            <a:tbl>
              <a:tblPr firstRow="1" bandRow="1">
                <a:tableStyleId>{00A15C55-8517-42AA-B614-E9B94910E393}</a:tableStyleId>
              </a:tblPr>
              <a:tblGrid>
                <a:gridCol w="1928789">
                  <a:extLst>
                    <a:ext uri="{9D8B030D-6E8A-4147-A177-3AD203B41FA5}">
                      <a16:colId xmlns:a16="http://schemas.microsoft.com/office/drawing/2014/main" val="20000"/>
                    </a:ext>
                  </a:extLst>
                </a:gridCol>
                <a:gridCol w="3028781">
                  <a:extLst>
                    <a:ext uri="{9D8B030D-6E8A-4147-A177-3AD203B41FA5}">
                      <a16:colId xmlns:a16="http://schemas.microsoft.com/office/drawing/2014/main" val="20001"/>
                    </a:ext>
                  </a:extLst>
                </a:gridCol>
              </a:tblGrid>
              <a:tr h="354911">
                <a:tc>
                  <a:txBody>
                    <a:bodyPr/>
                    <a:lstStyle/>
                    <a:p>
                      <a:pPr algn="ctr" fontAlgn="ctr"/>
                      <a:r>
                        <a:rPr lang="zh-CN" altLang="en-US" sz="1800" u="none" strike="noStrike" dirty="0">
                          <a:solidFill>
                            <a:schemeClr val="bg1"/>
                          </a:solidFill>
                          <a:effectLst/>
                          <a:latin typeface="微软雅黑" panose="020B0503020204020204" charset="-122"/>
                          <a:ea typeface="微软雅黑" panose="020B0503020204020204" charset="-122"/>
                          <a:cs typeface="微软雅黑" panose="020B0503020204020204" charset="-122"/>
                        </a:rPr>
                        <a:t>故障类型</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B4A8D"/>
                    </a:solidFill>
                  </a:tcPr>
                </a:tc>
                <a:tc>
                  <a:txBody>
                    <a:bodyPr/>
                    <a:lstStyle/>
                    <a:p>
                      <a:pPr algn="ctr" fontAlgn="ctr"/>
                      <a:r>
                        <a:rPr lang="zh-CN" altLang="en-US" sz="1800" u="none" strike="noStrike" dirty="0">
                          <a:solidFill>
                            <a:schemeClr val="bg1"/>
                          </a:solidFill>
                          <a:effectLst/>
                          <a:latin typeface="微软雅黑" panose="020B0503020204020204" charset="-122"/>
                          <a:ea typeface="微软雅黑" panose="020B0503020204020204" charset="-122"/>
                          <a:cs typeface="微软雅黑" panose="020B0503020204020204" charset="-122"/>
                        </a:rPr>
                        <a:t>故障内容</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B4A8D"/>
                    </a:solidFill>
                  </a:tcPr>
                </a:tc>
                <a:extLst>
                  <a:ext uri="{0D108BD9-81ED-4DB2-BD59-A6C34878D82A}">
                    <a16:rowId xmlns:a16="http://schemas.microsoft.com/office/drawing/2014/main" val="10000"/>
                  </a:ext>
                </a:extLst>
              </a:tr>
              <a:tr h="217672">
                <a:tc rowSpan="7">
                  <a:txBody>
                    <a:bodyPr/>
                    <a:lstStyle/>
                    <a:p>
                      <a:pPr algn="ctr" fontAlgn="ctr"/>
                      <a:r>
                        <a:rPr lang="zh-CN" altLang="en-US" sz="1600" b="1" u="none" strike="noStrike" dirty="0">
                          <a:solidFill>
                            <a:srgbClr val="3264D6"/>
                          </a:solidFill>
                          <a:effectLst/>
                          <a:latin typeface="微软雅黑" panose="020B0503020204020204" charset="-122"/>
                          <a:ea typeface="微软雅黑" panose="020B0503020204020204" charset="-122"/>
                          <a:cs typeface="微软雅黑" panose="020B0503020204020204" charset="-122"/>
                        </a:rPr>
                        <a:t>轴系类故障</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zh-CN" altLang="en-US" sz="1400" u="none" strike="noStrike" dirty="0">
                          <a:effectLst/>
                          <a:latin typeface="微软雅黑" panose="020B0503020204020204" charset="-122"/>
                          <a:ea typeface="微软雅黑" panose="020B0503020204020204" charset="-122"/>
                          <a:cs typeface="微软雅黑" panose="020B0503020204020204" charset="-122"/>
                        </a:rPr>
                        <a:t>不平衡</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7672">
                <a:tc vMerge="1">
                  <a:txBody>
                    <a:bodyPr/>
                    <a:lstStyle/>
                    <a:p>
                      <a:endParaRPr lang="zh-CN"/>
                    </a:p>
                  </a:txBody>
                  <a:tcPr/>
                </a:tc>
                <a:tc>
                  <a:txBody>
                    <a:bodyPr/>
                    <a:lstStyle/>
                    <a:p>
                      <a:pPr algn="ctr" fontAlgn="ctr"/>
                      <a:r>
                        <a:rPr lang="zh-CN" altLang="en-US" sz="1400" u="none" strike="noStrike" dirty="0">
                          <a:effectLst/>
                          <a:latin typeface="微软雅黑" panose="020B0503020204020204" charset="-122"/>
                          <a:ea typeface="微软雅黑" panose="020B0503020204020204" charset="-122"/>
                          <a:cs typeface="微软雅黑" panose="020B0503020204020204" charset="-122"/>
                        </a:rPr>
                        <a:t>不对中</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7672">
                <a:tc vMerge="1">
                  <a:txBody>
                    <a:bodyPr/>
                    <a:lstStyle/>
                    <a:p>
                      <a:endParaRPr lang="zh-CN"/>
                    </a:p>
                  </a:txBody>
                  <a:tcPr/>
                </a:tc>
                <a:tc>
                  <a:txBody>
                    <a:bodyPr/>
                    <a:lstStyle/>
                    <a:p>
                      <a:pPr algn="ctr" fontAlgn="ctr"/>
                      <a:r>
                        <a:rPr lang="zh-CN" altLang="en-US" sz="1400" u="none" strike="noStrike" dirty="0">
                          <a:effectLst/>
                          <a:latin typeface="微软雅黑" panose="020B0503020204020204" charset="-122"/>
                          <a:ea typeface="微软雅黑" panose="020B0503020204020204" charset="-122"/>
                          <a:cs typeface="微软雅黑" panose="020B0503020204020204" charset="-122"/>
                        </a:rPr>
                        <a:t>轴弯曲</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17672">
                <a:tc vMerge="1">
                  <a:txBody>
                    <a:bodyPr/>
                    <a:lstStyle/>
                    <a:p>
                      <a:endParaRPr lang="zh-CN"/>
                    </a:p>
                  </a:txBody>
                  <a:tcPr/>
                </a:tc>
                <a:tc>
                  <a:txBody>
                    <a:bodyPr/>
                    <a:lstStyle/>
                    <a:p>
                      <a:pPr algn="ctr" fontAlgn="ctr"/>
                      <a:r>
                        <a:rPr lang="zh-CN" altLang="en-US" sz="1400" u="none" strike="noStrike" dirty="0">
                          <a:effectLst/>
                          <a:latin typeface="微软雅黑" panose="020B0503020204020204" charset="-122"/>
                          <a:ea typeface="微软雅黑" panose="020B0503020204020204" charset="-122"/>
                          <a:cs typeface="微软雅黑" panose="020B0503020204020204" charset="-122"/>
                        </a:rPr>
                        <a:t>联轴器故障</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17672">
                <a:tc vMerge="1">
                  <a:txBody>
                    <a:bodyPr/>
                    <a:lstStyle/>
                    <a:p>
                      <a:endParaRPr lang="zh-CN"/>
                    </a:p>
                  </a:txBody>
                  <a:tcPr/>
                </a:tc>
                <a:tc>
                  <a:txBody>
                    <a:bodyPr/>
                    <a:lstStyle/>
                    <a:p>
                      <a:pPr algn="ctr" fontAlgn="ctr"/>
                      <a:r>
                        <a:rPr lang="zh-CN" altLang="en-US" sz="1400" u="none" strike="noStrike" dirty="0">
                          <a:effectLst/>
                          <a:latin typeface="微软雅黑" panose="020B0503020204020204" charset="-122"/>
                          <a:ea typeface="微软雅黑" panose="020B0503020204020204" charset="-122"/>
                          <a:cs typeface="微软雅黑" panose="020B0503020204020204" charset="-122"/>
                        </a:rPr>
                        <a:t>轴裂纹</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17672">
                <a:tc vMerge="1">
                  <a:txBody>
                    <a:bodyPr/>
                    <a:lstStyle/>
                    <a:p>
                      <a:endParaRPr lang="zh-CN"/>
                    </a:p>
                  </a:txBody>
                  <a:tcPr/>
                </a:tc>
                <a:tc>
                  <a:txBody>
                    <a:bodyPr/>
                    <a:lstStyle/>
                    <a:p>
                      <a:pPr algn="ctr" fontAlgn="ctr"/>
                      <a:r>
                        <a:rPr lang="zh-CN" altLang="en-US" sz="1400" u="none" strike="noStrike" dirty="0">
                          <a:effectLst/>
                          <a:latin typeface="微软雅黑" panose="020B0503020204020204" charset="-122"/>
                          <a:ea typeface="微软雅黑" panose="020B0503020204020204" charset="-122"/>
                          <a:cs typeface="微软雅黑" panose="020B0503020204020204" charset="-122"/>
                        </a:rPr>
                        <a:t>松动</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17672">
                <a:tc vMerge="1">
                  <a:txBody>
                    <a:bodyPr/>
                    <a:lstStyle/>
                    <a:p>
                      <a:endParaRPr lang="zh-CN"/>
                    </a:p>
                  </a:txBody>
                  <a:tcPr/>
                </a:tc>
                <a:tc>
                  <a:txBody>
                    <a:bodyPr/>
                    <a:lstStyle/>
                    <a:p>
                      <a:pPr algn="ctr" fontAlgn="ctr"/>
                      <a:r>
                        <a:rPr lang="zh-CN" altLang="en-US" sz="1400" u="none" strike="noStrike" dirty="0">
                          <a:effectLst/>
                          <a:latin typeface="微软雅黑" panose="020B0503020204020204" charset="-122"/>
                          <a:ea typeface="微软雅黑" panose="020B0503020204020204" charset="-122"/>
                          <a:cs typeface="微软雅黑" panose="020B0503020204020204" charset="-122"/>
                        </a:rPr>
                        <a:t>摩擦</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17672">
                <a:tc rowSpan="3">
                  <a:txBody>
                    <a:bodyPr/>
                    <a:lstStyle/>
                    <a:p>
                      <a:pPr algn="ctr" fontAlgn="ctr"/>
                      <a:r>
                        <a:rPr lang="zh-CN" altLang="en-US" sz="1600" b="1" u="none" strike="noStrike" dirty="0">
                          <a:solidFill>
                            <a:srgbClr val="3264D6"/>
                          </a:solidFill>
                          <a:effectLst/>
                          <a:latin typeface="微软雅黑" panose="020B0503020204020204" charset="-122"/>
                          <a:ea typeface="微软雅黑" panose="020B0503020204020204" charset="-122"/>
                          <a:cs typeface="微软雅黑" panose="020B0503020204020204" charset="-122"/>
                        </a:rPr>
                        <a:t>轴承类故障</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zh-CN" altLang="en-US" sz="1400" u="none" strike="noStrike" dirty="0">
                          <a:effectLst/>
                          <a:latin typeface="微软雅黑" panose="020B0503020204020204" charset="-122"/>
                          <a:ea typeface="微软雅黑" panose="020B0503020204020204" charset="-122"/>
                          <a:cs typeface="微软雅黑" panose="020B0503020204020204" charset="-122"/>
                        </a:rPr>
                        <a:t>滚动轴承故障</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17672">
                <a:tc vMerge="1">
                  <a:txBody>
                    <a:bodyPr/>
                    <a:lstStyle/>
                    <a:p>
                      <a:endParaRPr lang="zh-CN"/>
                    </a:p>
                  </a:txBody>
                  <a:tcPr/>
                </a:tc>
                <a:tc>
                  <a:txBody>
                    <a:bodyPr/>
                    <a:lstStyle/>
                    <a:p>
                      <a:pPr algn="ctr" fontAlgn="ctr"/>
                      <a:r>
                        <a:rPr lang="zh-CN" altLang="en-US" sz="1400" u="none" strike="noStrike" dirty="0">
                          <a:effectLst/>
                          <a:latin typeface="微软雅黑" panose="020B0503020204020204" charset="-122"/>
                          <a:ea typeface="微软雅黑" panose="020B0503020204020204" charset="-122"/>
                          <a:cs typeface="微软雅黑" panose="020B0503020204020204" charset="-122"/>
                        </a:rPr>
                        <a:t>滑动轴承故障</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17672">
                <a:tc vMerge="1">
                  <a:txBody>
                    <a:bodyPr/>
                    <a:lstStyle/>
                    <a:p>
                      <a:endParaRPr lang="zh-CN"/>
                    </a:p>
                  </a:txBody>
                  <a:tcPr/>
                </a:tc>
                <a:tc>
                  <a:txBody>
                    <a:bodyPr/>
                    <a:lstStyle/>
                    <a:p>
                      <a:pPr algn="ctr" fontAlgn="ctr"/>
                      <a:r>
                        <a:rPr lang="zh-CN" altLang="en-US" sz="1400" u="none" strike="noStrike" dirty="0">
                          <a:effectLst/>
                          <a:latin typeface="微软雅黑" panose="020B0503020204020204" charset="-122"/>
                          <a:ea typeface="微软雅黑" panose="020B0503020204020204" charset="-122"/>
                          <a:cs typeface="微软雅黑" panose="020B0503020204020204" charset="-122"/>
                        </a:rPr>
                        <a:t>偏翘轴承</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47696">
                <a:tc>
                  <a:txBody>
                    <a:bodyPr/>
                    <a:lstStyle/>
                    <a:p>
                      <a:pPr algn="ctr" fontAlgn="ctr"/>
                      <a:r>
                        <a:rPr lang="zh-CN" altLang="en-US" sz="1600" b="1" u="none" strike="noStrike" dirty="0">
                          <a:solidFill>
                            <a:srgbClr val="3264D6"/>
                          </a:solidFill>
                          <a:effectLst/>
                          <a:latin typeface="微软雅黑" panose="020B0503020204020204" charset="-122"/>
                          <a:ea typeface="微软雅黑" panose="020B0503020204020204" charset="-122"/>
                          <a:cs typeface="微软雅黑" panose="020B0503020204020204" charset="-122"/>
                        </a:rPr>
                        <a:t>齿轮类故障</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zh-CN" altLang="en-US" sz="1400" u="none" strike="noStrike" dirty="0">
                          <a:effectLst/>
                          <a:latin typeface="微软雅黑" panose="020B0503020204020204" charset="-122"/>
                          <a:ea typeface="微软雅黑" panose="020B0503020204020204" charset="-122"/>
                          <a:cs typeface="微软雅黑" panose="020B0503020204020204" charset="-122"/>
                        </a:rPr>
                        <a:t>齿轮故障</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17672">
                <a:tc rowSpan="2">
                  <a:txBody>
                    <a:bodyPr/>
                    <a:lstStyle/>
                    <a:p>
                      <a:pPr algn="ctr" fontAlgn="ctr"/>
                      <a:r>
                        <a:rPr lang="zh-CN" altLang="en-US" sz="1600" b="1" u="none" strike="noStrike" dirty="0">
                          <a:solidFill>
                            <a:srgbClr val="3264D6"/>
                          </a:solidFill>
                          <a:effectLst/>
                          <a:latin typeface="微软雅黑" panose="020B0503020204020204" charset="-122"/>
                          <a:ea typeface="微软雅黑" panose="020B0503020204020204" charset="-122"/>
                          <a:cs typeface="微软雅黑" panose="020B0503020204020204" charset="-122"/>
                        </a:rPr>
                        <a:t>电器类故障</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zh-CN" altLang="en-US" sz="1400" u="none" strike="noStrike" dirty="0">
                          <a:effectLst/>
                          <a:latin typeface="微软雅黑" panose="020B0503020204020204" charset="-122"/>
                          <a:ea typeface="微软雅黑" panose="020B0503020204020204" charset="-122"/>
                          <a:cs typeface="微软雅黑" panose="020B0503020204020204" charset="-122"/>
                        </a:rPr>
                        <a:t>交流电动机故障</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17672">
                <a:tc vMerge="1">
                  <a:txBody>
                    <a:bodyPr/>
                    <a:lstStyle/>
                    <a:p>
                      <a:endParaRPr lang="zh-CN"/>
                    </a:p>
                  </a:txBody>
                  <a:tcPr/>
                </a:tc>
                <a:tc>
                  <a:txBody>
                    <a:bodyPr/>
                    <a:lstStyle/>
                    <a:p>
                      <a:pPr algn="ctr" fontAlgn="ctr"/>
                      <a:r>
                        <a:rPr lang="zh-CN" altLang="en-US" sz="1400" u="none" strike="noStrike" dirty="0">
                          <a:effectLst/>
                          <a:latin typeface="微软雅黑" panose="020B0503020204020204" charset="-122"/>
                          <a:ea typeface="微软雅黑" panose="020B0503020204020204" charset="-122"/>
                          <a:cs typeface="微软雅黑" panose="020B0503020204020204" charset="-122"/>
                        </a:rPr>
                        <a:t>直流电动机及其控制的故障</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47696">
                <a:tc>
                  <a:txBody>
                    <a:bodyPr/>
                    <a:lstStyle/>
                    <a:p>
                      <a:pPr algn="ctr" fontAlgn="b"/>
                      <a:r>
                        <a:rPr lang="zh-CN" altLang="en-US" sz="1600" b="1" u="none" strike="noStrike" dirty="0">
                          <a:solidFill>
                            <a:srgbClr val="3264D6"/>
                          </a:solidFill>
                          <a:effectLst/>
                          <a:latin typeface="微软雅黑" panose="020B0503020204020204" charset="-122"/>
                          <a:ea typeface="微软雅黑" panose="020B0503020204020204" charset="-122"/>
                          <a:cs typeface="微软雅黑" panose="020B0503020204020204" charset="-122"/>
                        </a:rPr>
                        <a:t>带传动故障</a:t>
                      </a:r>
                    </a:p>
                  </a:txBody>
                  <a:tcPr marL="7620" marR="7620" marT="7620"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zh-CN" altLang="en-US" sz="1400" u="none" strike="noStrike" dirty="0">
                          <a:effectLst/>
                          <a:latin typeface="微软雅黑" panose="020B0503020204020204" charset="-122"/>
                          <a:ea typeface="微软雅黑" panose="020B0503020204020204" charset="-122"/>
                          <a:cs typeface="微软雅黑" panose="020B0503020204020204" charset="-122"/>
                        </a:rPr>
                        <a:t>皮带故障</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17672">
                <a:tc rowSpan="5">
                  <a:txBody>
                    <a:bodyPr/>
                    <a:lstStyle/>
                    <a:p>
                      <a:pPr algn="ctr" fontAlgn="ctr"/>
                      <a:r>
                        <a:rPr lang="zh-CN" altLang="en-US" sz="1600" b="1" u="none" strike="noStrike" dirty="0">
                          <a:solidFill>
                            <a:srgbClr val="3264D6"/>
                          </a:solidFill>
                          <a:effectLst/>
                          <a:latin typeface="微软雅黑" panose="020B0503020204020204" charset="-122"/>
                          <a:ea typeface="微软雅黑" panose="020B0503020204020204" charset="-122"/>
                          <a:cs typeface="微软雅黑" panose="020B0503020204020204" charset="-122"/>
                        </a:rPr>
                        <a:t>其他故障</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zh-CN" altLang="en-US" sz="1400" u="none" strike="noStrike" dirty="0">
                          <a:effectLst/>
                          <a:latin typeface="微软雅黑" panose="020B0503020204020204" charset="-122"/>
                          <a:ea typeface="微软雅黑" panose="020B0503020204020204" charset="-122"/>
                          <a:cs typeface="微软雅黑" panose="020B0503020204020204" charset="-122"/>
                        </a:rPr>
                        <a:t>旋转失速</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17672">
                <a:tc vMerge="1">
                  <a:txBody>
                    <a:bodyPr/>
                    <a:lstStyle/>
                    <a:p>
                      <a:endParaRPr lang="zh-CN"/>
                    </a:p>
                  </a:txBody>
                  <a:tcPr/>
                </a:tc>
                <a:tc>
                  <a:txBody>
                    <a:bodyPr/>
                    <a:lstStyle/>
                    <a:p>
                      <a:pPr algn="ctr" fontAlgn="ctr"/>
                      <a:r>
                        <a:rPr lang="zh-CN" altLang="en-US" sz="1400" u="none" strike="noStrike" dirty="0">
                          <a:effectLst/>
                          <a:latin typeface="微软雅黑" panose="020B0503020204020204" charset="-122"/>
                          <a:ea typeface="微软雅黑" panose="020B0503020204020204" charset="-122"/>
                          <a:cs typeface="微软雅黑" panose="020B0503020204020204" charset="-122"/>
                        </a:rPr>
                        <a:t>喘振</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17672">
                <a:tc vMerge="1">
                  <a:txBody>
                    <a:bodyPr/>
                    <a:lstStyle/>
                    <a:p>
                      <a:endParaRPr lang="zh-CN"/>
                    </a:p>
                  </a:txBody>
                  <a:tcPr/>
                </a:tc>
                <a:tc>
                  <a:txBody>
                    <a:bodyPr/>
                    <a:lstStyle/>
                    <a:p>
                      <a:pPr algn="ctr" fontAlgn="ctr"/>
                      <a:r>
                        <a:rPr lang="zh-CN" altLang="en-US" sz="1400" u="none" strike="noStrike" dirty="0">
                          <a:effectLst/>
                          <a:latin typeface="微软雅黑" panose="020B0503020204020204" charset="-122"/>
                          <a:ea typeface="微软雅黑" panose="020B0503020204020204" charset="-122"/>
                          <a:cs typeface="微软雅黑" panose="020B0503020204020204" charset="-122"/>
                        </a:rPr>
                        <a:t>液压力和流体动力激振</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17672">
                <a:tc vMerge="1">
                  <a:txBody>
                    <a:bodyPr/>
                    <a:lstStyle/>
                    <a:p>
                      <a:endParaRPr lang="zh-CN"/>
                    </a:p>
                  </a:txBody>
                  <a:tcPr/>
                </a:tc>
                <a:tc>
                  <a:txBody>
                    <a:bodyPr/>
                    <a:lstStyle/>
                    <a:p>
                      <a:pPr algn="ctr" fontAlgn="ctr"/>
                      <a:r>
                        <a:rPr lang="zh-CN" altLang="en-US" sz="1400" u="none" strike="noStrike" dirty="0">
                          <a:effectLst/>
                          <a:latin typeface="微软雅黑" panose="020B0503020204020204" charset="-122"/>
                          <a:ea typeface="微软雅黑" panose="020B0503020204020204" charset="-122"/>
                          <a:cs typeface="微软雅黑" panose="020B0503020204020204" charset="-122"/>
                        </a:rPr>
                        <a:t>紊流</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17672">
                <a:tc vMerge="1">
                  <a:txBody>
                    <a:bodyPr/>
                    <a:lstStyle/>
                    <a:p>
                      <a:endParaRPr lang="zh-CN"/>
                    </a:p>
                  </a:txBody>
                  <a:tcPr/>
                </a:tc>
                <a:tc>
                  <a:txBody>
                    <a:bodyPr/>
                    <a:lstStyle/>
                    <a:p>
                      <a:pPr algn="ctr" fontAlgn="ctr"/>
                      <a:r>
                        <a:rPr lang="zh-CN" altLang="en-US" sz="1400" u="none" strike="noStrike" dirty="0">
                          <a:effectLst/>
                          <a:latin typeface="微软雅黑" panose="020B0503020204020204" charset="-122"/>
                          <a:ea typeface="微软雅黑" panose="020B0503020204020204" charset="-122"/>
                          <a:cs typeface="微软雅黑" panose="020B0503020204020204" charset="-122"/>
                        </a:rPr>
                        <a:t>气穴</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bl>
          </a:graphicData>
        </a:graphic>
      </p:graphicFrame>
      <p:sp>
        <p:nvSpPr>
          <p:cNvPr id="33" name="文本框 32"/>
          <p:cNvSpPr txBox="1"/>
          <p:nvPr/>
        </p:nvSpPr>
        <p:spPr>
          <a:xfrm>
            <a:off x="799925" y="1106759"/>
            <a:ext cx="8494633" cy="369332"/>
          </a:xfrm>
          <a:prstGeom prst="rect">
            <a:avLst/>
          </a:prstGeom>
          <a:noFill/>
        </p:spPr>
        <p:txBody>
          <a:bodyPr wrap="none" rtlCol="0">
            <a:spAutoFit/>
          </a:bodyPr>
          <a:lstStyle/>
          <a:p>
            <a:pPr marL="285750" indent="-285750">
              <a:buFont typeface="Wingdings" panose="05000000000000000000" pitchFamily="2" charset="2"/>
              <a:buChar char="n"/>
            </a:pPr>
            <a:r>
              <a:rPr kumimoji="1" lang="zh-CN" altLang="en-US" b="1" dirty="0">
                <a:solidFill>
                  <a:schemeClr val="accent1">
                    <a:lumMod val="50000"/>
                  </a:schemeClr>
                </a:solidFill>
                <a:latin typeface="微软雅黑" panose="020B0503020204020204" charset="-122"/>
                <a:ea typeface="微软雅黑" panose="020B0503020204020204" charset="-122"/>
                <a:cs typeface="微软雅黑" panose="020B0503020204020204" charset="-122"/>
              </a:rPr>
              <a:t>旋转类设备</a:t>
            </a:r>
            <a:r>
              <a:rPr kumimoji="1" lang="zh-CN" altLang="en-US" dirty="0">
                <a:latin typeface="微软雅黑" panose="020B0503020204020204" charset="-122"/>
                <a:ea typeface="微软雅黑" panose="020B0503020204020204" charset="-122"/>
                <a:cs typeface="微软雅黑" panose="020B0503020204020204" charset="-122"/>
              </a:rPr>
              <a:t>可通过</a:t>
            </a:r>
            <a:r>
              <a:rPr kumimoji="1" lang="en-US" altLang="zh-CN" dirty="0">
                <a:latin typeface="微软雅黑" panose="020B0503020204020204" charset="-122"/>
                <a:ea typeface="微软雅黑" panose="020B0503020204020204" charset="-122"/>
                <a:cs typeface="微软雅黑" panose="020B0503020204020204" charset="-122"/>
              </a:rPr>
              <a:t>【</a:t>
            </a:r>
            <a:r>
              <a:rPr kumimoji="1" lang="zh-CN" altLang="en-US" dirty="0">
                <a:latin typeface="微软雅黑" panose="020B0503020204020204" charset="-122"/>
                <a:ea typeface="微软雅黑" panose="020B0503020204020204" charset="-122"/>
                <a:cs typeface="微软雅黑" panose="020B0503020204020204" charset="-122"/>
              </a:rPr>
              <a:t>物易管</a:t>
            </a:r>
            <a:r>
              <a:rPr kumimoji="1" lang="en-US" altLang="zh-CN" dirty="0">
                <a:latin typeface="微软雅黑" panose="020B0503020204020204" charset="-122"/>
                <a:ea typeface="微软雅黑" panose="020B0503020204020204" charset="-122"/>
                <a:cs typeface="微软雅黑" panose="020B0503020204020204" charset="-122"/>
              </a:rPr>
              <a:t>】</a:t>
            </a:r>
            <a:r>
              <a:rPr kumimoji="1" lang="zh-CN" altLang="en-US" dirty="0">
                <a:latin typeface="微软雅黑" panose="020B0503020204020204" charset="-122"/>
                <a:ea typeface="微软雅黑" panose="020B0503020204020204" charset="-122"/>
                <a:cs typeface="微软雅黑" panose="020B0503020204020204" charset="-122"/>
              </a:rPr>
              <a:t>实现状态监测并利用模型算法预测潜在故障问题。</a:t>
            </a:r>
          </a:p>
        </p:txBody>
      </p:sp>
      <p:grpSp>
        <p:nvGrpSpPr>
          <p:cNvPr id="9" name="组 8"/>
          <p:cNvGrpSpPr/>
          <p:nvPr/>
        </p:nvGrpSpPr>
        <p:grpSpPr>
          <a:xfrm>
            <a:off x="6140249" y="2250730"/>
            <a:ext cx="3177686" cy="1449358"/>
            <a:chOff x="1240415" y="1783393"/>
            <a:chExt cx="3177686" cy="1449358"/>
          </a:xfrm>
        </p:grpSpPr>
        <p:pic>
          <p:nvPicPr>
            <p:cNvPr id="10" name="图片 9"/>
            <p:cNvPicPr>
              <a:picLocks noChangeAspect="1"/>
            </p:cNvPicPr>
            <p:nvPr/>
          </p:nvPicPr>
          <p:blipFill>
            <a:blip r:embed="rId4"/>
            <a:stretch>
              <a:fillRect/>
            </a:stretch>
          </p:blipFill>
          <p:spPr>
            <a:xfrm>
              <a:off x="1240415" y="1783393"/>
              <a:ext cx="1965196" cy="1449358"/>
            </a:xfrm>
            <a:prstGeom prst="rect">
              <a:avLst/>
            </a:prstGeom>
          </p:spPr>
        </p:pic>
        <p:pic>
          <p:nvPicPr>
            <p:cNvPr id="11" name="图片 10"/>
            <p:cNvPicPr>
              <a:picLocks noChangeAspect="1"/>
            </p:cNvPicPr>
            <p:nvPr/>
          </p:nvPicPr>
          <p:blipFill rotWithShape="1">
            <a:blip r:embed="rId5"/>
            <a:srcRect l="26154" r="19534"/>
            <a:stretch>
              <a:fillRect/>
            </a:stretch>
          </p:blipFill>
          <p:spPr>
            <a:xfrm>
              <a:off x="3257566" y="1783393"/>
              <a:ext cx="1060573" cy="1449357"/>
            </a:xfrm>
            <a:prstGeom prst="rect">
              <a:avLst/>
            </a:prstGeom>
          </p:spPr>
        </p:pic>
        <p:sp>
          <p:nvSpPr>
            <p:cNvPr id="14" name="文本框 13"/>
            <p:cNvSpPr txBox="1"/>
            <p:nvPr/>
          </p:nvSpPr>
          <p:spPr>
            <a:xfrm>
              <a:off x="3372178" y="2973266"/>
              <a:ext cx="825867" cy="246221"/>
            </a:xfrm>
            <a:prstGeom prst="rect">
              <a:avLst/>
            </a:prstGeom>
            <a:noFill/>
          </p:spPr>
          <p:txBody>
            <a:bodyPr wrap="none" rtlCol="0">
              <a:spAutoFit/>
            </a:bodyPr>
            <a:lstStyle/>
            <a:p>
              <a:r>
                <a:rPr lang="zh-CN" altLang="en-US" sz="1000" b="1" dirty="0">
                  <a:solidFill>
                    <a:schemeClr val="bg1"/>
                  </a:solidFill>
                  <a:latin typeface="微软雅黑" panose="020B0503020204020204" charset="-122"/>
                  <a:ea typeface="微软雅黑" panose="020B0503020204020204" charset="-122"/>
                  <a:cs typeface="微软雅黑" panose="020B0503020204020204" charset="-122"/>
                </a:rPr>
                <a:t>裂纹扩展区</a:t>
              </a:r>
            </a:p>
          </p:txBody>
        </p:sp>
        <p:sp>
          <p:nvSpPr>
            <p:cNvPr id="15" name="文本框 14"/>
            <p:cNvSpPr txBox="1"/>
            <p:nvPr/>
          </p:nvSpPr>
          <p:spPr>
            <a:xfrm>
              <a:off x="3848714" y="2088337"/>
              <a:ext cx="569387" cy="246221"/>
            </a:xfrm>
            <a:prstGeom prst="rect">
              <a:avLst/>
            </a:prstGeom>
            <a:noFill/>
          </p:spPr>
          <p:txBody>
            <a:bodyPr wrap="none" rtlCol="0">
              <a:spAutoFit/>
            </a:bodyPr>
            <a:lstStyle/>
            <a:p>
              <a:r>
                <a:rPr lang="zh-CN" altLang="en-US" sz="1000" b="1" dirty="0">
                  <a:solidFill>
                    <a:schemeClr val="bg1"/>
                  </a:solidFill>
                  <a:latin typeface="微软雅黑" panose="020B0503020204020204" charset="-122"/>
                  <a:ea typeface="微软雅黑" panose="020B0503020204020204" charset="-122"/>
                  <a:cs typeface="微软雅黑" panose="020B0503020204020204" charset="-122"/>
                </a:rPr>
                <a:t>断裂区</a:t>
              </a:r>
            </a:p>
          </p:txBody>
        </p:sp>
      </p:grpSp>
      <p:grpSp>
        <p:nvGrpSpPr>
          <p:cNvPr id="16" name="组 15"/>
          <p:cNvGrpSpPr/>
          <p:nvPr/>
        </p:nvGrpSpPr>
        <p:grpSpPr>
          <a:xfrm>
            <a:off x="9459428" y="2266254"/>
            <a:ext cx="1905105" cy="1449358"/>
            <a:chOff x="6917312" y="1054532"/>
            <a:chExt cx="1905105" cy="1449358"/>
          </a:xfrm>
        </p:grpSpPr>
        <p:pic>
          <p:nvPicPr>
            <p:cNvPr id="17" name="图片 16"/>
            <p:cNvPicPr>
              <a:picLocks noChangeAspect="1"/>
            </p:cNvPicPr>
            <p:nvPr/>
          </p:nvPicPr>
          <p:blipFill>
            <a:blip r:embed="rId6"/>
            <a:stretch>
              <a:fillRect/>
            </a:stretch>
          </p:blipFill>
          <p:spPr>
            <a:xfrm>
              <a:off x="6917312" y="1054532"/>
              <a:ext cx="1905105" cy="1449358"/>
            </a:xfrm>
            <a:prstGeom prst="rect">
              <a:avLst/>
            </a:prstGeom>
          </p:spPr>
        </p:pic>
        <p:sp>
          <p:nvSpPr>
            <p:cNvPr id="19" name="文本框 18"/>
            <p:cNvSpPr txBox="1"/>
            <p:nvPr/>
          </p:nvSpPr>
          <p:spPr>
            <a:xfrm>
              <a:off x="7589744" y="1900913"/>
              <a:ext cx="441146" cy="246221"/>
            </a:xfrm>
            <a:prstGeom prst="rect">
              <a:avLst/>
            </a:prstGeom>
            <a:noFill/>
          </p:spPr>
          <p:txBody>
            <a:bodyPr wrap="none" rtlCol="0">
              <a:spAutoFit/>
            </a:bodyPr>
            <a:lstStyle/>
            <a:p>
              <a:r>
                <a:rPr lang="zh-CN" altLang="en-US" sz="1000" b="1" dirty="0">
                  <a:solidFill>
                    <a:schemeClr val="bg1"/>
                  </a:solidFill>
                  <a:latin typeface="微软雅黑" panose="020B0503020204020204" charset="-122"/>
                  <a:ea typeface="微软雅黑" panose="020B0503020204020204" charset="-122"/>
                  <a:cs typeface="微软雅黑" panose="020B0503020204020204" charset="-122"/>
                </a:rPr>
                <a:t>断齿</a:t>
              </a:r>
            </a:p>
          </p:txBody>
        </p:sp>
      </p:grpSp>
      <p:grpSp>
        <p:nvGrpSpPr>
          <p:cNvPr id="20" name="组 19"/>
          <p:cNvGrpSpPr/>
          <p:nvPr/>
        </p:nvGrpSpPr>
        <p:grpSpPr>
          <a:xfrm>
            <a:off x="8485161" y="4839218"/>
            <a:ext cx="2893076" cy="1449358"/>
            <a:chOff x="3027478" y="3193089"/>
            <a:chExt cx="2893076" cy="1449358"/>
          </a:xfrm>
        </p:grpSpPr>
        <p:pic>
          <p:nvPicPr>
            <p:cNvPr id="21" name="图片 20"/>
            <p:cNvPicPr>
              <a:picLocks noChangeAspect="1"/>
            </p:cNvPicPr>
            <p:nvPr/>
          </p:nvPicPr>
          <p:blipFill>
            <a:blip r:embed="rId7"/>
            <a:stretch>
              <a:fillRect/>
            </a:stretch>
          </p:blipFill>
          <p:spPr>
            <a:xfrm>
              <a:off x="3027478" y="3193089"/>
              <a:ext cx="2893076" cy="1449358"/>
            </a:xfrm>
            <a:prstGeom prst="rect">
              <a:avLst/>
            </a:prstGeom>
          </p:spPr>
        </p:pic>
        <p:sp>
          <p:nvSpPr>
            <p:cNvPr id="22" name="文本框 21"/>
            <p:cNvSpPr txBox="1"/>
            <p:nvPr/>
          </p:nvSpPr>
          <p:spPr>
            <a:xfrm>
              <a:off x="3629566" y="3613460"/>
              <a:ext cx="697627" cy="246221"/>
            </a:xfrm>
            <a:prstGeom prst="rect">
              <a:avLst/>
            </a:prstGeom>
            <a:noFill/>
          </p:spPr>
          <p:txBody>
            <a:bodyPr wrap="none" rtlCol="0">
              <a:spAutoFit/>
            </a:bodyPr>
            <a:lstStyle/>
            <a:p>
              <a:r>
                <a:rPr lang="zh-CN" altLang="en-US" sz="1000" b="1" dirty="0">
                  <a:solidFill>
                    <a:schemeClr val="bg1"/>
                  </a:solidFill>
                  <a:latin typeface="微软雅黑" panose="020B0503020204020204" charset="-122"/>
                  <a:ea typeface="微软雅黑" panose="020B0503020204020204" charset="-122"/>
                  <a:cs typeface="微软雅黑" panose="020B0503020204020204" charset="-122"/>
                </a:rPr>
                <a:t>外圈故障</a:t>
              </a:r>
            </a:p>
          </p:txBody>
        </p:sp>
        <p:sp>
          <p:nvSpPr>
            <p:cNvPr id="23" name="文本框 22"/>
            <p:cNvSpPr txBox="1"/>
            <p:nvPr/>
          </p:nvSpPr>
          <p:spPr>
            <a:xfrm>
              <a:off x="4736285" y="3984415"/>
              <a:ext cx="697627" cy="246221"/>
            </a:xfrm>
            <a:prstGeom prst="rect">
              <a:avLst/>
            </a:prstGeom>
            <a:noFill/>
          </p:spPr>
          <p:txBody>
            <a:bodyPr wrap="none" rtlCol="0">
              <a:spAutoFit/>
            </a:bodyPr>
            <a:lstStyle/>
            <a:p>
              <a:r>
                <a:rPr lang="zh-CN" altLang="en-US" sz="1000" b="1" dirty="0">
                  <a:solidFill>
                    <a:schemeClr val="bg1"/>
                  </a:solidFill>
                  <a:latin typeface="微软雅黑" panose="020B0503020204020204" charset="-122"/>
                  <a:ea typeface="微软雅黑" panose="020B0503020204020204" charset="-122"/>
                  <a:cs typeface="微软雅黑" panose="020B0503020204020204" charset="-122"/>
                </a:rPr>
                <a:t>内圈故障</a:t>
              </a:r>
            </a:p>
          </p:txBody>
        </p:sp>
      </p:grpSp>
      <p:grpSp>
        <p:nvGrpSpPr>
          <p:cNvPr id="24" name="组 23"/>
          <p:cNvGrpSpPr/>
          <p:nvPr/>
        </p:nvGrpSpPr>
        <p:grpSpPr>
          <a:xfrm>
            <a:off x="6141550" y="4832616"/>
            <a:ext cx="2112950" cy="1449357"/>
            <a:chOff x="9062505" y="1054532"/>
            <a:chExt cx="2112950" cy="1449357"/>
          </a:xfrm>
        </p:grpSpPr>
        <p:pic>
          <p:nvPicPr>
            <p:cNvPr id="25" name="图片 24"/>
            <p:cNvPicPr>
              <a:picLocks noChangeAspect="1"/>
            </p:cNvPicPr>
            <p:nvPr/>
          </p:nvPicPr>
          <p:blipFill>
            <a:blip r:embed="rId8"/>
            <a:stretch>
              <a:fillRect/>
            </a:stretch>
          </p:blipFill>
          <p:spPr>
            <a:xfrm>
              <a:off x="9062505" y="1054532"/>
              <a:ext cx="2112950" cy="1449357"/>
            </a:xfrm>
            <a:prstGeom prst="rect">
              <a:avLst/>
            </a:prstGeom>
          </p:spPr>
        </p:pic>
        <p:sp>
          <p:nvSpPr>
            <p:cNvPr id="27" name="文本框 26"/>
            <p:cNvSpPr txBox="1"/>
            <p:nvPr/>
          </p:nvSpPr>
          <p:spPr>
            <a:xfrm>
              <a:off x="10316610" y="1484418"/>
              <a:ext cx="697627" cy="246221"/>
            </a:xfrm>
            <a:prstGeom prst="rect">
              <a:avLst/>
            </a:prstGeom>
            <a:noFill/>
          </p:spPr>
          <p:txBody>
            <a:bodyPr wrap="none" rtlCol="0">
              <a:spAutoFit/>
            </a:bodyPr>
            <a:lstStyle/>
            <a:p>
              <a:r>
                <a:rPr lang="zh-CN" altLang="en-US" sz="1000" b="1" dirty="0">
                  <a:solidFill>
                    <a:schemeClr val="bg1"/>
                  </a:solidFill>
                  <a:latin typeface="微软雅黑" panose="020B0503020204020204" charset="-122"/>
                  <a:ea typeface="微软雅黑" panose="020B0503020204020204" charset="-122"/>
                  <a:cs typeface="微软雅黑" panose="020B0503020204020204" charset="-122"/>
                </a:rPr>
                <a:t>皮带断裂</a:t>
              </a:r>
            </a:p>
          </p:txBody>
        </p:sp>
      </p:grpSp>
      <p:sp>
        <p:nvSpPr>
          <p:cNvPr id="28" name="矩形 27"/>
          <p:cNvSpPr/>
          <p:nvPr/>
        </p:nvSpPr>
        <p:spPr>
          <a:xfrm>
            <a:off x="6140249" y="1662012"/>
            <a:ext cx="3077724" cy="600291"/>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p"/>
            </a:pP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rPr>
              <a:t>轴裂纹引起轴断裂</a:t>
            </a:r>
          </a:p>
        </p:txBody>
      </p:sp>
      <p:sp>
        <p:nvSpPr>
          <p:cNvPr id="29" name="矩形 28"/>
          <p:cNvSpPr/>
          <p:nvPr/>
        </p:nvSpPr>
        <p:spPr>
          <a:xfrm>
            <a:off x="9449596" y="1667281"/>
            <a:ext cx="1911656" cy="600291"/>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p"/>
            </a:pP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rPr>
              <a:t>齿轮故障</a:t>
            </a:r>
          </a:p>
        </p:txBody>
      </p:sp>
      <p:sp>
        <p:nvSpPr>
          <p:cNvPr id="30" name="矩形 29"/>
          <p:cNvSpPr/>
          <p:nvPr/>
        </p:nvSpPr>
        <p:spPr>
          <a:xfrm>
            <a:off x="6140249" y="4243303"/>
            <a:ext cx="2114251" cy="600291"/>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p"/>
            </a:pP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rPr>
              <a:t>皮带故障</a:t>
            </a:r>
          </a:p>
        </p:txBody>
      </p:sp>
      <p:sp>
        <p:nvSpPr>
          <p:cNvPr id="31" name="矩形 30"/>
          <p:cNvSpPr/>
          <p:nvPr/>
        </p:nvSpPr>
        <p:spPr>
          <a:xfrm>
            <a:off x="8487217" y="4243303"/>
            <a:ext cx="2886525" cy="600291"/>
          </a:xfrm>
          <a:prstGeom prst="rect">
            <a:avLst/>
          </a:prstGeom>
          <a:solidFill>
            <a:srgbClr val="0B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p"/>
            </a:pP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rPr>
              <a:t>轴承故障</a:t>
            </a:r>
          </a:p>
        </p:txBody>
      </p:sp>
      <p:sp>
        <p:nvSpPr>
          <p:cNvPr id="2" name="椭圆 1"/>
          <p:cNvSpPr/>
          <p:nvPr/>
        </p:nvSpPr>
        <p:spPr>
          <a:xfrm rot="20055029">
            <a:off x="9943683" y="2633340"/>
            <a:ext cx="719392" cy="802119"/>
          </a:xfrm>
          <a:prstGeom prst="ellipse">
            <a:avLst/>
          </a:prstGeom>
          <a:noFill/>
          <a:ln>
            <a:solidFill>
              <a:schemeClr val="bg1"/>
            </a:solidFill>
          </a:ln>
          <a:effectLst>
            <a:glow rad="12700">
              <a:schemeClr val="accent5">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椭圆 33"/>
          <p:cNvSpPr/>
          <p:nvPr/>
        </p:nvSpPr>
        <p:spPr>
          <a:xfrm rot="19469017">
            <a:off x="8082229" y="2642420"/>
            <a:ext cx="787447" cy="418065"/>
          </a:xfrm>
          <a:prstGeom prst="ellipse">
            <a:avLst/>
          </a:prstGeom>
          <a:noFill/>
          <a:ln>
            <a:solidFill>
              <a:schemeClr val="bg1"/>
            </a:solidFill>
          </a:ln>
          <a:effectLst>
            <a:glow rad="12700">
              <a:schemeClr val="accent5">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椭圆 34"/>
          <p:cNvSpPr/>
          <p:nvPr/>
        </p:nvSpPr>
        <p:spPr>
          <a:xfrm rot="19469017">
            <a:off x="8480322" y="2970839"/>
            <a:ext cx="787447" cy="418065"/>
          </a:xfrm>
          <a:prstGeom prst="ellipse">
            <a:avLst/>
          </a:prstGeom>
          <a:noFill/>
          <a:ln>
            <a:solidFill>
              <a:schemeClr val="bg1"/>
            </a:solidFill>
          </a:ln>
          <a:effectLst>
            <a:glow rad="12700">
              <a:schemeClr val="accent5">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椭圆 35"/>
          <p:cNvSpPr/>
          <p:nvPr/>
        </p:nvSpPr>
        <p:spPr>
          <a:xfrm rot="16463462">
            <a:off x="6554014" y="5272832"/>
            <a:ext cx="1199926" cy="486525"/>
          </a:xfrm>
          <a:prstGeom prst="ellipse">
            <a:avLst/>
          </a:prstGeom>
          <a:noFill/>
          <a:ln>
            <a:solidFill>
              <a:schemeClr val="bg1"/>
            </a:solidFill>
          </a:ln>
          <a:effectLst>
            <a:glow rad="12700">
              <a:schemeClr val="accent5">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椭圆 36"/>
          <p:cNvSpPr/>
          <p:nvPr/>
        </p:nvSpPr>
        <p:spPr>
          <a:xfrm rot="16463462">
            <a:off x="9271580" y="5039721"/>
            <a:ext cx="238339" cy="227775"/>
          </a:xfrm>
          <a:prstGeom prst="ellipse">
            <a:avLst/>
          </a:prstGeom>
          <a:noFill/>
          <a:ln>
            <a:solidFill>
              <a:schemeClr val="bg1"/>
            </a:solidFill>
          </a:ln>
          <a:effectLst>
            <a:glow rad="12700">
              <a:schemeClr val="accent5">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椭圆 37"/>
          <p:cNvSpPr/>
          <p:nvPr/>
        </p:nvSpPr>
        <p:spPr>
          <a:xfrm rot="16463462">
            <a:off x="10420563" y="5389117"/>
            <a:ext cx="238339" cy="227775"/>
          </a:xfrm>
          <a:prstGeom prst="ellipse">
            <a:avLst/>
          </a:prstGeom>
          <a:noFill/>
          <a:ln>
            <a:solidFill>
              <a:schemeClr val="bg1"/>
            </a:solidFill>
          </a:ln>
          <a:effectLst>
            <a:glow rad="12700">
              <a:schemeClr val="accent5">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文本框 38"/>
          <p:cNvSpPr txBox="1"/>
          <p:nvPr/>
        </p:nvSpPr>
        <p:spPr>
          <a:xfrm>
            <a:off x="6171111" y="1771408"/>
            <a:ext cx="535724" cy="369332"/>
          </a:xfrm>
          <a:prstGeom prst="rect">
            <a:avLst/>
          </a:prstGeom>
          <a:noFill/>
        </p:spPr>
        <p:txBody>
          <a:bodyPr wrap="none" rtlCol="0">
            <a:spAutoFit/>
          </a:bodyPr>
          <a:lstStyle/>
          <a:p>
            <a:pPr marL="285750" indent="-285750">
              <a:buFont typeface="Wingdings" panose="05000000000000000000" pitchFamily="2" charset="2"/>
              <a:buChar char="ü"/>
            </a:pPr>
            <a:r>
              <a:rPr kumimoji="1" lang="zh-CN" altLang="en-US" dirty="0">
                <a:solidFill>
                  <a:schemeClr val="accent5">
                    <a:lumMod val="20000"/>
                    <a:lumOff val="80000"/>
                  </a:schemeClr>
                </a:solidFill>
              </a:rPr>
              <a:t> </a:t>
            </a:r>
          </a:p>
        </p:txBody>
      </p:sp>
      <p:sp>
        <p:nvSpPr>
          <p:cNvPr id="40" name="文本框 39"/>
          <p:cNvSpPr txBox="1"/>
          <p:nvPr/>
        </p:nvSpPr>
        <p:spPr>
          <a:xfrm>
            <a:off x="9467932" y="1768430"/>
            <a:ext cx="535724" cy="369332"/>
          </a:xfrm>
          <a:prstGeom prst="rect">
            <a:avLst/>
          </a:prstGeom>
          <a:noFill/>
        </p:spPr>
        <p:txBody>
          <a:bodyPr wrap="none" rtlCol="0">
            <a:spAutoFit/>
          </a:bodyPr>
          <a:lstStyle/>
          <a:p>
            <a:pPr marL="285750" indent="-285750">
              <a:buFont typeface="Wingdings" panose="05000000000000000000" pitchFamily="2" charset="2"/>
              <a:buChar char="ü"/>
            </a:pPr>
            <a:r>
              <a:rPr kumimoji="1" lang="zh-CN" altLang="en-US" dirty="0">
                <a:solidFill>
                  <a:schemeClr val="accent5">
                    <a:lumMod val="20000"/>
                    <a:lumOff val="80000"/>
                  </a:schemeClr>
                </a:solidFill>
              </a:rPr>
              <a:t> </a:t>
            </a:r>
          </a:p>
        </p:txBody>
      </p:sp>
      <p:sp>
        <p:nvSpPr>
          <p:cNvPr id="41" name="文本框 40"/>
          <p:cNvSpPr txBox="1"/>
          <p:nvPr/>
        </p:nvSpPr>
        <p:spPr>
          <a:xfrm>
            <a:off x="6171111" y="4343462"/>
            <a:ext cx="535724" cy="369332"/>
          </a:xfrm>
          <a:prstGeom prst="rect">
            <a:avLst/>
          </a:prstGeom>
          <a:noFill/>
        </p:spPr>
        <p:txBody>
          <a:bodyPr wrap="none" rtlCol="0">
            <a:spAutoFit/>
          </a:bodyPr>
          <a:lstStyle/>
          <a:p>
            <a:pPr marL="285750" indent="-285750">
              <a:buFont typeface="Wingdings" panose="05000000000000000000" pitchFamily="2" charset="2"/>
              <a:buChar char="ü"/>
            </a:pPr>
            <a:r>
              <a:rPr kumimoji="1" lang="zh-CN" altLang="en-US" dirty="0">
                <a:solidFill>
                  <a:schemeClr val="accent5">
                    <a:lumMod val="20000"/>
                    <a:lumOff val="80000"/>
                  </a:schemeClr>
                </a:solidFill>
              </a:rPr>
              <a:t> </a:t>
            </a:r>
          </a:p>
        </p:txBody>
      </p:sp>
      <p:sp>
        <p:nvSpPr>
          <p:cNvPr id="42" name="文本框 41"/>
          <p:cNvSpPr txBox="1"/>
          <p:nvPr/>
        </p:nvSpPr>
        <p:spPr>
          <a:xfrm>
            <a:off x="8519758" y="4348950"/>
            <a:ext cx="535724" cy="369332"/>
          </a:xfrm>
          <a:prstGeom prst="rect">
            <a:avLst/>
          </a:prstGeom>
          <a:noFill/>
        </p:spPr>
        <p:txBody>
          <a:bodyPr wrap="none" rtlCol="0">
            <a:spAutoFit/>
          </a:bodyPr>
          <a:lstStyle/>
          <a:p>
            <a:pPr marL="285750" indent="-285750">
              <a:buFont typeface="Wingdings" panose="05000000000000000000" pitchFamily="2" charset="2"/>
              <a:buChar char="ü"/>
            </a:pPr>
            <a:r>
              <a:rPr kumimoji="1" lang="zh-CN" altLang="en-US" dirty="0">
                <a:solidFill>
                  <a:schemeClr val="accent5">
                    <a:lumMod val="20000"/>
                    <a:lumOff val="80000"/>
                  </a:schemeClr>
                </a:solidFill>
              </a:rPr>
              <a:t> </a:t>
            </a:r>
          </a:p>
        </p:txBody>
      </p:sp>
      <p:pic>
        <p:nvPicPr>
          <p:cNvPr id="3" name="图片 2">
            <a:extLst>
              <a:ext uri="{FF2B5EF4-FFF2-40B4-BE49-F238E27FC236}">
                <a16:creationId xmlns:a16="http://schemas.microsoft.com/office/drawing/2014/main" id="{1E2A25E0-347A-B033-9027-D47E714E8325}"/>
              </a:ext>
            </a:extLst>
          </p:cNvPr>
          <p:cNvPicPr>
            <a:picLocks noChangeAspect="1"/>
          </p:cNvPicPr>
          <p:nvPr/>
        </p:nvPicPr>
        <p:blipFill>
          <a:blip r:embed="rId9"/>
          <a:stretch>
            <a:fillRect/>
          </a:stretch>
        </p:blipFill>
        <p:spPr>
          <a:xfrm>
            <a:off x="10945930" y="636"/>
            <a:ext cx="1180756" cy="93009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p:cNvPicPr>
            <a:picLocks noChangeAspect="1"/>
          </p:cNvPicPr>
          <p:nvPr/>
        </p:nvPicPr>
        <p:blipFill rotWithShape="1">
          <a:blip r:embed="rId4" cstate="print">
            <a:extLst>
              <a:ext uri="{28A0092B-C50C-407E-A947-70E740481C1C}">
                <a14:useLocalDpi xmlns:a14="http://schemas.microsoft.com/office/drawing/2010/main" val="0"/>
              </a:ext>
            </a:extLst>
          </a:blip>
          <a:srcRect l="30445" t="38216" r="10823" b="36403"/>
          <a:stretch>
            <a:fillRect/>
          </a:stretch>
        </p:blipFill>
        <p:spPr>
          <a:xfrm flipH="1">
            <a:off x="0" y="4149214"/>
            <a:ext cx="12192000" cy="2710776"/>
          </a:xfrm>
          <a:prstGeom prst="rect">
            <a:avLst/>
          </a:prstGeom>
        </p:spPr>
      </p:pic>
      <p:pic>
        <p:nvPicPr>
          <p:cNvPr id="5" name="图片 4"/>
          <p:cNvPicPr>
            <a:picLocks noChangeAspect="1"/>
          </p:cNvPicPr>
          <p:nvPr/>
        </p:nvPicPr>
        <p:blipFill>
          <a:blip r:embed="rId5"/>
          <a:stretch>
            <a:fillRect/>
          </a:stretch>
        </p:blipFill>
        <p:spPr>
          <a:xfrm>
            <a:off x="0" y="418905"/>
            <a:ext cx="962400" cy="466618"/>
          </a:xfrm>
          <a:prstGeom prst="rect">
            <a:avLst/>
          </a:prstGeom>
        </p:spPr>
      </p:pic>
      <p:sp>
        <p:nvSpPr>
          <p:cNvPr id="6" name="文本框 5"/>
          <p:cNvSpPr txBox="1"/>
          <p:nvPr/>
        </p:nvSpPr>
        <p:spPr>
          <a:xfrm>
            <a:off x="962399" y="390604"/>
            <a:ext cx="4394791"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产品核心要素</a:t>
            </a:r>
          </a:p>
        </p:txBody>
      </p:sp>
      <p:sp>
        <p:nvSpPr>
          <p:cNvPr id="11" name="矩形 10"/>
          <p:cNvSpPr/>
          <p:nvPr/>
        </p:nvSpPr>
        <p:spPr>
          <a:xfrm>
            <a:off x="924178" y="1305758"/>
            <a:ext cx="3077591" cy="750958"/>
          </a:xfrm>
          <a:prstGeom prst="rect">
            <a:avLst/>
          </a:prstGeom>
          <a:solidFill>
            <a:srgbClr val="0B4A8D"/>
          </a:solidFill>
          <a:ln>
            <a:noFill/>
          </a:ln>
          <a:effectLst>
            <a:outerShdw blurRad="203200" dist="1651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微软雅黑" panose="020B0503020204020204" charset="-122"/>
                <a:ea typeface="微软雅黑" panose="020B0503020204020204" charset="-122"/>
              </a:rPr>
              <a:t>设备智能监测系统</a:t>
            </a:r>
          </a:p>
        </p:txBody>
      </p:sp>
      <p:sp>
        <p:nvSpPr>
          <p:cNvPr id="12" name="矩形 11"/>
          <p:cNvSpPr/>
          <p:nvPr/>
        </p:nvSpPr>
        <p:spPr>
          <a:xfrm>
            <a:off x="4520488" y="1305758"/>
            <a:ext cx="3077591" cy="750958"/>
          </a:xfrm>
          <a:prstGeom prst="rect">
            <a:avLst/>
          </a:prstGeom>
          <a:solidFill>
            <a:srgbClr val="0B4A8D"/>
          </a:solidFill>
          <a:ln>
            <a:noFill/>
          </a:ln>
          <a:effectLst>
            <a:outerShdw blurRad="203200" dist="1651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微软雅黑" panose="020B0503020204020204" charset="-122"/>
                <a:ea typeface="微软雅黑" panose="020B0503020204020204" charset="-122"/>
              </a:rPr>
              <a:t>专家诊断</a:t>
            </a:r>
          </a:p>
        </p:txBody>
      </p:sp>
      <p:sp>
        <p:nvSpPr>
          <p:cNvPr id="13" name="矩形 12"/>
          <p:cNvSpPr/>
          <p:nvPr/>
        </p:nvSpPr>
        <p:spPr>
          <a:xfrm>
            <a:off x="8113964" y="1305758"/>
            <a:ext cx="3077591" cy="750958"/>
          </a:xfrm>
          <a:prstGeom prst="rect">
            <a:avLst/>
          </a:prstGeom>
          <a:solidFill>
            <a:srgbClr val="0B4A8D"/>
          </a:solidFill>
          <a:ln>
            <a:noFill/>
          </a:ln>
          <a:effectLst>
            <a:outerShdw blurRad="203200" dist="1651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微软雅黑" panose="020B0503020204020204" charset="-122"/>
                <a:ea typeface="微软雅黑" panose="020B0503020204020204" charset="-122"/>
              </a:rPr>
              <a:t>培训体系</a:t>
            </a:r>
          </a:p>
        </p:txBody>
      </p:sp>
      <p:sp>
        <p:nvSpPr>
          <p:cNvPr id="17" name="加号 16"/>
          <p:cNvSpPr/>
          <p:nvPr>
            <p:custDataLst>
              <p:tags r:id="rId1"/>
            </p:custDataLst>
          </p:nvPr>
        </p:nvSpPr>
        <p:spPr>
          <a:xfrm>
            <a:off x="4081130" y="1501237"/>
            <a:ext cx="360000" cy="360000"/>
          </a:xfrm>
          <a:prstGeom prst="mathPlus">
            <a:avLst/>
          </a:prstGeom>
          <a:solidFill>
            <a:srgbClr val="3264D6"/>
          </a:solidFill>
          <a:ln>
            <a:solidFill>
              <a:srgbClr val="3264D6"/>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18" name="加号 17"/>
          <p:cNvSpPr/>
          <p:nvPr>
            <p:custDataLst>
              <p:tags r:id="rId2"/>
            </p:custDataLst>
          </p:nvPr>
        </p:nvSpPr>
        <p:spPr>
          <a:xfrm>
            <a:off x="7677438" y="1501237"/>
            <a:ext cx="360000" cy="360000"/>
          </a:xfrm>
          <a:prstGeom prst="mathPlus">
            <a:avLst/>
          </a:prstGeom>
          <a:solidFill>
            <a:srgbClr val="3264D6"/>
          </a:solidFill>
          <a:ln>
            <a:solidFill>
              <a:srgbClr val="3264D6"/>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19" name="矩形 18"/>
          <p:cNvSpPr/>
          <p:nvPr/>
        </p:nvSpPr>
        <p:spPr>
          <a:xfrm>
            <a:off x="2086812" y="2976813"/>
            <a:ext cx="752327" cy="795796"/>
          </a:xfrm>
          <a:prstGeom prst="rect">
            <a:avLst/>
          </a:prstGeom>
          <a:noFill/>
          <a:ln w="19050">
            <a:solidFill>
              <a:srgbClr val="0B4A8D"/>
            </a:solidFill>
          </a:ln>
          <a:effectLst>
            <a:glow rad="63500">
              <a:schemeClr val="bg2">
                <a:lumMod val="90000"/>
                <a:alpha val="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微软雅黑" panose="020B0503020204020204" charset="-122"/>
              <a:ea typeface="微软雅黑" panose="020B0503020204020204" charset="-122"/>
              <a:cs typeface="微软雅黑" panose="020B0503020204020204" charset="-122"/>
            </a:endParaRPr>
          </a:p>
        </p:txBody>
      </p:sp>
      <p:sp>
        <p:nvSpPr>
          <p:cNvPr id="20" name="矩形 19"/>
          <p:cNvSpPr/>
          <p:nvPr/>
        </p:nvSpPr>
        <p:spPr>
          <a:xfrm>
            <a:off x="1228935" y="2976813"/>
            <a:ext cx="752327" cy="795796"/>
          </a:xfrm>
          <a:prstGeom prst="rect">
            <a:avLst/>
          </a:prstGeom>
          <a:noFill/>
          <a:ln w="19050">
            <a:solidFill>
              <a:srgbClr val="0B4A8D"/>
            </a:solidFill>
          </a:ln>
          <a:effectLst>
            <a:glow rad="63500">
              <a:schemeClr val="bg2">
                <a:lumMod val="90000"/>
                <a:alpha val="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微软雅黑" panose="020B0503020204020204" charset="-122"/>
              <a:ea typeface="微软雅黑" panose="020B0503020204020204" charset="-122"/>
              <a:cs typeface="微软雅黑" panose="020B0503020204020204" charset="-122"/>
            </a:endParaRPr>
          </a:p>
        </p:txBody>
      </p:sp>
      <p:sp>
        <p:nvSpPr>
          <p:cNvPr id="21" name="矩形 20"/>
          <p:cNvSpPr/>
          <p:nvPr/>
        </p:nvSpPr>
        <p:spPr>
          <a:xfrm>
            <a:off x="2944690" y="2976813"/>
            <a:ext cx="752327" cy="795796"/>
          </a:xfrm>
          <a:prstGeom prst="rect">
            <a:avLst/>
          </a:prstGeom>
          <a:noFill/>
          <a:ln w="19050">
            <a:solidFill>
              <a:srgbClr val="0B4A8D"/>
            </a:solidFill>
          </a:ln>
          <a:effectLst>
            <a:glow rad="63500">
              <a:schemeClr val="bg2">
                <a:lumMod val="90000"/>
                <a:alpha val="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nvSpPr>
        <p:spPr>
          <a:xfrm>
            <a:off x="1307581" y="3082324"/>
            <a:ext cx="595035" cy="584775"/>
          </a:xfrm>
          <a:prstGeom prst="rect">
            <a:avLst/>
          </a:prstGeom>
          <a:noFill/>
        </p:spPr>
        <p:txBody>
          <a:bodyPr wrap="none" rtlCol="0">
            <a:spAutoFit/>
          </a:bodyPr>
          <a:lstStyle/>
          <a:p>
            <a:r>
              <a:rPr kumimoji="1" lang="zh-CN" altLang="en-US" sz="1600" dirty="0">
                <a:latin typeface="微软雅黑" panose="020B0503020204020204" charset="-122"/>
                <a:ea typeface="微软雅黑" panose="020B0503020204020204" charset="-122"/>
                <a:cs typeface="微软雅黑" panose="020B0503020204020204" charset="-122"/>
              </a:rPr>
              <a:t>智能</a:t>
            </a:r>
            <a:endParaRPr kumimoji="1" lang="en-US" altLang="zh-CN" sz="1600" dirty="0">
              <a:latin typeface="微软雅黑" panose="020B0503020204020204" charset="-122"/>
              <a:ea typeface="微软雅黑" panose="020B0503020204020204" charset="-122"/>
              <a:cs typeface="微软雅黑" panose="020B0503020204020204" charset="-122"/>
            </a:endParaRPr>
          </a:p>
          <a:p>
            <a:r>
              <a:rPr kumimoji="1" lang="zh-CN" altLang="en-US" sz="1600" dirty="0">
                <a:latin typeface="微软雅黑" panose="020B0503020204020204" charset="-122"/>
                <a:ea typeface="微软雅黑" panose="020B0503020204020204" charset="-122"/>
                <a:cs typeface="微软雅黑" panose="020B0503020204020204" charset="-122"/>
              </a:rPr>
              <a:t>平台</a:t>
            </a:r>
          </a:p>
        </p:txBody>
      </p:sp>
      <p:sp>
        <p:nvSpPr>
          <p:cNvPr id="23" name="文本框 22"/>
          <p:cNvSpPr txBox="1"/>
          <p:nvPr/>
        </p:nvSpPr>
        <p:spPr>
          <a:xfrm>
            <a:off x="2165458" y="3082324"/>
            <a:ext cx="595035" cy="584775"/>
          </a:xfrm>
          <a:prstGeom prst="rect">
            <a:avLst/>
          </a:prstGeom>
          <a:noFill/>
        </p:spPr>
        <p:txBody>
          <a:bodyPr wrap="none" rtlCol="0">
            <a:spAutoFit/>
          </a:bodyPr>
          <a:lstStyle/>
          <a:p>
            <a:r>
              <a:rPr kumimoji="1" lang="zh-CN" altLang="en-US" sz="1600" dirty="0">
                <a:latin typeface="微软雅黑" panose="020B0503020204020204" charset="-122"/>
                <a:ea typeface="微软雅黑" panose="020B0503020204020204" charset="-122"/>
                <a:cs typeface="微软雅黑" panose="020B0503020204020204" charset="-122"/>
              </a:rPr>
              <a:t>稳定</a:t>
            </a:r>
            <a:endParaRPr kumimoji="1" lang="en-US" altLang="zh-CN" sz="1600" dirty="0">
              <a:latin typeface="微软雅黑" panose="020B0503020204020204" charset="-122"/>
              <a:ea typeface="微软雅黑" panose="020B0503020204020204" charset="-122"/>
              <a:cs typeface="微软雅黑" panose="020B0503020204020204" charset="-122"/>
            </a:endParaRPr>
          </a:p>
          <a:p>
            <a:r>
              <a:rPr kumimoji="1" lang="zh-CN" altLang="en-US" sz="1600" dirty="0">
                <a:latin typeface="微软雅黑" panose="020B0503020204020204" charset="-122"/>
                <a:ea typeface="微软雅黑" panose="020B0503020204020204" charset="-122"/>
                <a:cs typeface="微软雅黑" panose="020B0503020204020204" charset="-122"/>
              </a:rPr>
              <a:t>硬件</a:t>
            </a:r>
            <a:endParaRPr kumimoji="1" lang="en-US" altLang="zh-CN" sz="1600" dirty="0">
              <a:latin typeface="微软雅黑" panose="020B0503020204020204" charset="-122"/>
              <a:ea typeface="微软雅黑" panose="020B0503020204020204" charset="-122"/>
              <a:cs typeface="微软雅黑" panose="020B0503020204020204" charset="-122"/>
            </a:endParaRPr>
          </a:p>
        </p:txBody>
      </p:sp>
      <p:sp>
        <p:nvSpPr>
          <p:cNvPr id="24" name="文本框 23"/>
          <p:cNvSpPr txBox="1"/>
          <p:nvPr/>
        </p:nvSpPr>
        <p:spPr>
          <a:xfrm>
            <a:off x="3023336" y="3082324"/>
            <a:ext cx="595035" cy="584775"/>
          </a:xfrm>
          <a:prstGeom prst="rect">
            <a:avLst/>
          </a:prstGeom>
          <a:noFill/>
        </p:spPr>
        <p:txBody>
          <a:bodyPr wrap="none" rtlCol="0">
            <a:spAutoFit/>
          </a:bodyPr>
          <a:lstStyle/>
          <a:p>
            <a:r>
              <a:rPr kumimoji="1" lang="zh-CN" altLang="en-US" sz="1600" dirty="0">
                <a:latin typeface="微软雅黑" panose="020B0503020204020204" charset="-122"/>
                <a:ea typeface="微软雅黑" panose="020B0503020204020204" charset="-122"/>
                <a:cs typeface="微软雅黑" panose="020B0503020204020204" charset="-122"/>
              </a:rPr>
              <a:t>算法</a:t>
            </a:r>
            <a:endParaRPr kumimoji="1" lang="en-US" altLang="zh-CN" sz="1600" dirty="0">
              <a:latin typeface="微软雅黑" panose="020B0503020204020204" charset="-122"/>
              <a:ea typeface="微软雅黑" panose="020B0503020204020204" charset="-122"/>
              <a:cs typeface="微软雅黑" panose="020B0503020204020204" charset="-122"/>
            </a:endParaRPr>
          </a:p>
          <a:p>
            <a:r>
              <a:rPr kumimoji="1" lang="zh-CN" altLang="en-US" sz="1600" dirty="0">
                <a:latin typeface="微软雅黑" panose="020B0503020204020204" charset="-122"/>
                <a:ea typeface="微软雅黑" panose="020B0503020204020204" charset="-122"/>
                <a:cs typeface="微软雅黑" panose="020B0503020204020204" charset="-122"/>
              </a:rPr>
              <a:t>应用</a:t>
            </a:r>
            <a:endParaRPr kumimoji="1" lang="en-US" altLang="zh-CN" sz="1600" dirty="0">
              <a:latin typeface="微软雅黑" panose="020B0503020204020204" charset="-122"/>
              <a:ea typeface="微软雅黑" panose="020B0503020204020204" charset="-122"/>
              <a:cs typeface="微软雅黑" panose="020B0503020204020204" charset="-122"/>
            </a:endParaRPr>
          </a:p>
        </p:txBody>
      </p:sp>
      <p:sp>
        <p:nvSpPr>
          <p:cNvPr id="29" name="矩形 28"/>
          <p:cNvSpPr/>
          <p:nvPr/>
        </p:nvSpPr>
        <p:spPr>
          <a:xfrm>
            <a:off x="4826067" y="2976813"/>
            <a:ext cx="1155699" cy="795796"/>
          </a:xfrm>
          <a:prstGeom prst="rect">
            <a:avLst/>
          </a:prstGeom>
          <a:noFill/>
          <a:ln w="19050">
            <a:solidFill>
              <a:srgbClr val="0B4A8D"/>
            </a:solidFill>
          </a:ln>
          <a:effectLst>
            <a:glow rad="63500">
              <a:schemeClr val="bg2">
                <a:lumMod val="90000"/>
                <a:alpha val="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latin typeface="微软雅黑" panose="020B0503020204020204" charset="-122"/>
              <a:ea typeface="微软雅黑" panose="020B0503020204020204" charset="-122"/>
              <a:cs typeface="微软雅黑" panose="020B0503020204020204" charset="-122"/>
            </a:endParaRPr>
          </a:p>
        </p:txBody>
      </p:sp>
      <p:sp>
        <p:nvSpPr>
          <p:cNvPr id="31" name="矩形 30"/>
          <p:cNvSpPr/>
          <p:nvPr/>
        </p:nvSpPr>
        <p:spPr>
          <a:xfrm>
            <a:off x="6133880" y="2976813"/>
            <a:ext cx="1155699" cy="795796"/>
          </a:xfrm>
          <a:prstGeom prst="rect">
            <a:avLst/>
          </a:prstGeom>
          <a:noFill/>
          <a:ln w="19050">
            <a:solidFill>
              <a:srgbClr val="0B4A8D"/>
            </a:solidFill>
          </a:ln>
          <a:effectLst>
            <a:glow rad="63500">
              <a:schemeClr val="bg2">
                <a:lumMod val="90000"/>
                <a:alpha val="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微软雅黑" panose="020B0503020204020204" charset="-122"/>
              <a:ea typeface="微软雅黑" panose="020B0503020204020204" charset="-122"/>
              <a:cs typeface="微软雅黑" panose="020B0503020204020204" charset="-122"/>
            </a:endParaRPr>
          </a:p>
        </p:txBody>
      </p:sp>
      <p:sp>
        <p:nvSpPr>
          <p:cNvPr id="32" name="文本框 31"/>
          <p:cNvSpPr txBox="1"/>
          <p:nvPr/>
        </p:nvSpPr>
        <p:spPr>
          <a:xfrm>
            <a:off x="5106399" y="3082324"/>
            <a:ext cx="595035" cy="584775"/>
          </a:xfrm>
          <a:prstGeom prst="rect">
            <a:avLst/>
          </a:prstGeom>
          <a:noFill/>
        </p:spPr>
        <p:txBody>
          <a:bodyPr wrap="none" rtlCol="0">
            <a:spAutoFit/>
          </a:bodyPr>
          <a:lstStyle/>
          <a:p>
            <a:r>
              <a:rPr kumimoji="1" lang="zh-CN" altLang="en-US" sz="1600" dirty="0">
                <a:latin typeface="微软雅黑" panose="020B0503020204020204" charset="-122"/>
                <a:ea typeface="微软雅黑" panose="020B0503020204020204" charset="-122"/>
                <a:cs typeface="微软雅黑" panose="020B0503020204020204" charset="-122"/>
              </a:rPr>
              <a:t>算法</a:t>
            </a:r>
            <a:endParaRPr kumimoji="1" lang="en-US" altLang="zh-CN" sz="1600" dirty="0">
              <a:latin typeface="微软雅黑" panose="020B0503020204020204" charset="-122"/>
              <a:ea typeface="微软雅黑" panose="020B0503020204020204" charset="-122"/>
              <a:cs typeface="微软雅黑" panose="020B0503020204020204" charset="-122"/>
            </a:endParaRPr>
          </a:p>
          <a:p>
            <a:r>
              <a:rPr kumimoji="1" lang="zh-CN" altLang="en-US" sz="1600" dirty="0">
                <a:latin typeface="微软雅黑" panose="020B0503020204020204" charset="-122"/>
                <a:ea typeface="微软雅黑" panose="020B0503020204020204" charset="-122"/>
                <a:cs typeface="微软雅黑" panose="020B0503020204020204" charset="-122"/>
              </a:rPr>
              <a:t>模型</a:t>
            </a:r>
            <a:endParaRPr kumimoji="1" lang="en-US" altLang="zh-CN" sz="1600" dirty="0">
              <a:latin typeface="微软雅黑" panose="020B0503020204020204" charset="-122"/>
              <a:ea typeface="微软雅黑" panose="020B0503020204020204" charset="-122"/>
              <a:cs typeface="微软雅黑" panose="020B0503020204020204" charset="-122"/>
            </a:endParaRPr>
          </a:p>
        </p:txBody>
      </p:sp>
      <p:sp>
        <p:nvSpPr>
          <p:cNvPr id="33" name="文本框 32"/>
          <p:cNvSpPr txBox="1"/>
          <p:nvPr/>
        </p:nvSpPr>
        <p:spPr>
          <a:xfrm>
            <a:off x="6414212" y="3082324"/>
            <a:ext cx="595035" cy="584775"/>
          </a:xfrm>
          <a:prstGeom prst="rect">
            <a:avLst/>
          </a:prstGeom>
          <a:noFill/>
        </p:spPr>
        <p:txBody>
          <a:bodyPr wrap="none" rtlCol="0">
            <a:spAutoFit/>
          </a:bodyPr>
          <a:lstStyle/>
          <a:p>
            <a:r>
              <a:rPr kumimoji="1" lang="zh-CN" altLang="en-US" sz="1600" dirty="0">
                <a:latin typeface="微软雅黑" panose="020B0503020204020204" charset="-122"/>
                <a:ea typeface="微软雅黑" panose="020B0503020204020204" charset="-122"/>
                <a:cs typeface="微软雅黑" panose="020B0503020204020204" charset="-122"/>
              </a:rPr>
              <a:t>行业</a:t>
            </a:r>
            <a:endParaRPr kumimoji="1" lang="en-US" altLang="zh-CN" sz="1600" dirty="0">
              <a:latin typeface="微软雅黑" panose="020B0503020204020204" charset="-122"/>
              <a:ea typeface="微软雅黑" panose="020B0503020204020204" charset="-122"/>
              <a:cs typeface="微软雅黑" panose="020B0503020204020204" charset="-122"/>
            </a:endParaRPr>
          </a:p>
          <a:p>
            <a:r>
              <a:rPr kumimoji="1" lang="zh-CN" altLang="en-US" sz="1600" dirty="0">
                <a:latin typeface="微软雅黑" panose="020B0503020204020204" charset="-122"/>
                <a:ea typeface="微软雅黑" panose="020B0503020204020204" charset="-122"/>
                <a:cs typeface="微软雅黑" panose="020B0503020204020204" charset="-122"/>
              </a:rPr>
              <a:t>专家</a:t>
            </a:r>
            <a:endParaRPr kumimoji="1" lang="en-US" altLang="zh-CN" sz="1600" dirty="0">
              <a:latin typeface="微软雅黑" panose="020B0503020204020204" charset="-122"/>
              <a:ea typeface="微软雅黑" panose="020B0503020204020204" charset="-122"/>
              <a:cs typeface="微软雅黑" panose="020B0503020204020204" charset="-122"/>
            </a:endParaRPr>
          </a:p>
        </p:txBody>
      </p:sp>
      <p:sp>
        <p:nvSpPr>
          <p:cNvPr id="38" name="矩形 37"/>
          <p:cNvSpPr/>
          <p:nvPr/>
        </p:nvSpPr>
        <p:spPr>
          <a:xfrm>
            <a:off x="9279429" y="2976813"/>
            <a:ext cx="752327" cy="795796"/>
          </a:xfrm>
          <a:prstGeom prst="rect">
            <a:avLst/>
          </a:prstGeom>
          <a:noFill/>
          <a:ln w="19050">
            <a:solidFill>
              <a:srgbClr val="0B4A8D"/>
            </a:solidFill>
          </a:ln>
          <a:effectLst>
            <a:glow rad="63500">
              <a:schemeClr val="bg2">
                <a:lumMod val="90000"/>
                <a:alpha val="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微软雅黑" panose="020B0503020204020204" charset="-122"/>
              <a:ea typeface="微软雅黑" panose="020B0503020204020204" charset="-122"/>
              <a:cs typeface="微软雅黑" panose="020B0503020204020204" charset="-122"/>
            </a:endParaRPr>
          </a:p>
        </p:txBody>
      </p:sp>
      <p:sp>
        <p:nvSpPr>
          <p:cNvPr id="39" name="矩形 38"/>
          <p:cNvSpPr/>
          <p:nvPr/>
        </p:nvSpPr>
        <p:spPr>
          <a:xfrm>
            <a:off x="8421552" y="2976813"/>
            <a:ext cx="752327" cy="795796"/>
          </a:xfrm>
          <a:prstGeom prst="rect">
            <a:avLst/>
          </a:prstGeom>
          <a:noFill/>
          <a:ln w="19050">
            <a:solidFill>
              <a:srgbClr val="0B4A8D"/>
            </a:solidFill>
          </a:ln>
          <a:effectLst>
            <a:glow rad="63500">
              <a:schemeClr val="bg2">
                <a:lumMod val="90000"/>
                <a:alpha val="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微软雅黑" panose="020B0503020204020204" charset="-122"/>
              <a:ea typeface="微软雅黑" panose="020B0503020204020204" charset="-122"/>
              <a:cs typeface="微软雅黑" panose="020B0503020204020204" charset="-122"/>
            </a:endParaRPr>
          </a:p>
        </p:txBody>
      </p:sp>
      <p:sp>
        <p:nvSpPr>
          <p:cNvPr id="40" name="矩形 39"/>
          <p:cNvSpPr/>
          <p:nvPr/>
        </p:nvSpPr>
        <p:spPr>
          <a:xfrm>
            <a:off x="10137307" y="2976813"/>
            <a:ext cx="752327" cy="795796"/>
          </a:xfrm>
          <a:prstGeom prst="rect">
            <a:avLst/>
          </a:prstGeom>
          <a:noFill/>
          <a:ln w="19050">
            <a:solidFill>
              <a:srgbClr val="0B4A8D"/>
            </a:solidFill>
          </a:ln>
          <a:effectLst>
            <a:glow rad="63500">
              <a:schemeClr val="bg2">
                <a:lumMod val="90000"/>
                <a:alpha val="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微软雅黑" panose="020B0503020204020204" charset="-122"/>
              <a:ea typeface="微软雅黑" panose="020B0503020204020204" charset="-122"/>
              <a:cs typeface="微软雅黑" panose="020B0503020204020204" charset="-122"/>
            </a:endParaRPr>
          </a:p>
        </p:txBody>
      </p:sp>
      <p:sp>
        <p:nvSpPr>
          <p:cNvPr id="41" name="文本框 40"/>
          <p:cNvSpPr txBox="1"/>
          <p:nvPr/>
        </p:nvSpPr>
        <p:spPr>
          <a:xfrm>
            <a:off x="8500198" y="3082324"/>
            <a:ext cx="595035" cy="584775"/>
          </a:xfrm>
          <a:prstGeom prst="rect">
            <a:avLst/>
          </a:prstGeom>
          <a:noFill/>
        </p:spPr>
        <p:txBody>
          <a:bodyPr wrap="none" rtlCol="0">
            <a:spAutoFit/>
          </a:bodyPr>
          <a:lstStyle/>
          <a:p>
            <a:r>
              <a:rPr kumimoji="1" lang="zh-CN" altLang="en-US" sz="1600" dirty="0">
                <a:latin typeface="微软雅黑" panose="020B0503020204020204" charset="-122"/>
                <a:ea typeface="微软雅黑" panose="020B0503020204020204" charset="-122"/>
                <a:cs typeface="微软雅黑" panose="020B0503020204020204" charset="-122"/>
              </a:rPr>
              <a:t>实训</a:t>
            </a:r>
            <a:endParaRPr kumimoji="1" lang="en-US" altLang="zh-CN" sz="1600" dirty="0">
              <a:latin typeface="微软雅黑" panose="020B0503020204020204" charset="-122"/>
              <a:ea typeface="微软雅黑" panose="020B0503020204020204" charset="-122"/>
              <a:cs typeface="微软雅黑" panose="020B0503020204020204" charset="-122"/>
            </a:endParaRPr>
          </a:p>
          <a:p>
            <a:r>
              <a:rPr kumimoji="1" lang="zh-CN" altLang="en-US" sz="1600" dirty="0">
                <a:latin typeface="微软雅黑" panose="020B0503020204020204" charset="-122"/>
                <a:ea typeface="微软雅黑" panose="020B0503020204020204" charset="-122"/>
                <a:cs typeface="微软雅黑" panose="020B0503020204020204" charset="-122"/>
              </a:rPr>
              <a:t>基地</a:t>
            </a:r>
            <a:endParaRPr kumimoji="1" lang="en-US" altLang="zh-CN" sz="1600" dirty="0">
              <a:latin typeface="微软雅黑" panose="020B0503020204020204" charset="-122"/>
              <a:ea typeface="微软雅黑" panose="020B0503020204020204" charset="-122"/>
              <a:cs typeface="微软雅黑" panose="020B0503020204020204" charset="-122"/>
            </a:endParaRPr>
          </a:p>
        </p:txBody>
      </p:sp>
      <p:sp>
        <p:nvSpPr>
          <p:cNvPr id="42" name="文本框 41"/>
          <p:cNvSpPr txBox="1"/>
          <p:nvPr/>
        </p:nvSpPr>
        <p:spPr>
          <a:xfrm>
            <a:off x="9358075" y="3082324"/>
            <a:ext cx="595035" cy="584775"/>
          </a:xfrm>
          <a:prstGeom prst="rect">
            <a:avLst/>
          </a:prstGeom>
          <a:noFill/>
        </p:spPr>
        <p:txBody>
          <a:bodyPr wrap="none" rtlCol="0">
            <a:spAutoFit/>
          </a:bodyPr>
          <a:lstStyle/>
          <a:p>
            <a:r>
              <a:rPr kumimoji="1" lang="zh-CN" altLang="en-US" sz="1600" dirty="0">
                <a:latin typeface="微软雅黑" panose="020B0503020204020204" charset="-122"/>
                <a:ea typeface="微软雅黑" panose="020B0503020204020204" charset="-122"/>
                <a:cs typeface="微软雅黑" panose="020B0503020204020204" charset="-122"/>
              </a:rPr>
              <a:t>教学</a:t>
            </a:r>
            <a:endParaRPr kumimoji="1" lang="en-US" altLang="zh-CN" sz="1600" dirty="0">
              <a:latin typeface="微软雅黑" panose="020B0503020204020204" charset="-122"/>
              <a:ea typeface="微软雅黑" panose="020B0503020204020204" charset="-122"/>
              <a:cs typeface="微软雅黑" panose="020B0503020204020204" charset="-122"/>
            </a:endParaRPr>
          </a:p>
          <a:p>
            <a:r>
              <a:rPr kumimoji="1" lang="zh-CN" altLang="en-US" sz="1600" dirty="0">
                <a:latin typeface="微软雅黑" panose="020B0503020204020204" charset="-122"/>
                <a:ea typeface="微软雅黑" panose="020B0503020204020204" charset="-122"/>
                <a:cs typeface="微软雅黑" panose="020B0503020204020204" charset="-122"/>
              </a:rPr>
              <a:t>课程</a:t>
            </a:r>
            <a:endParaRPr kumimoji="1" lang="en-US" altLang="zh-CN" sz="1600" dirty="0">
              <a:latin typeface="微软雅黑" panose="020B0503020204020204" charset="-122"/>
              <a:ea typeface="微软雅黑" panose="020B0503020204020204" charset="-122"/>
              <a:cs typeface="微软雅黑" panose="020B0503020204020204" charset="-122"/>
            </a:endParaRPr>
          </a:p>
        </p:txBody>
      </p:sp>
      <p:sp>
        <p:nvSpPr>
          <p:cNvPr id="43" name="文本框 42"/>
          <p:cNvSpPr txBox="1"/>
          <p:nvPr/>
        </p:nvSpPr>
        <p:spPr>
          <a:xfrm>
            <a:off x="10215953" y="3082324"/>
            <a:ext cx="595035" cy="584775"/>
          </a:xfrm>
          <a:prstGeom prst="rect">
            <a:avLst/>
          </a:prstGeom>
          <a:noFill/>
        </p:spPr>
        <p:txBody>
          <a:bodyPr wrap="none" rtlCol="0">
            <a:spAutoFit/>
          </a:bodyPr>
          <a:lstStyle/>
          <a:p>
            <a:r>
              <a:rPr kumimoji="1" lang="zh-CN" altLang="en-US" sz="1600" dirty="0">
                <a:latin typeface="微软雅黑" panose="020B0503020204020204" charset="-122"/>
                <a:ea typeface="微软雅黑" panose="020B0503020204020204" charset="-122"/>
                <a:cs typeface="微软雅黑" panose="020B0503020204020204" charset="-122"/>
              </a:rPr>
              <a:t>职称</a:t>
            </a:r>
            <a:endParaRPr kumimoji="1" lang="en-US" altLang="zh-CN" sz="1600" dirty="0">
              <a:latin typeface="微软雅黑" panose="020B0503020204020204" charset="-122"/>
              <a:ea typeface="微软雅黑" panose="020B0503020204020204" charset="-122"/>
              <a:cs typeface="微软雅黑" panose="020B0503020204020204" charset="-122"/>
            </a:endParaRPr>
          </a:p>
          <a:p>
            <a:r>
              <a:rPr kumimoji="1" lang="zh-CN" altLang="en-US" sz="1600" dirty="0">
                <a:latin typeface="微软雅黑" panose="020B0503020204020204" charset="-122"/>
                <a:ea typeface="微软雅黑" panose="020B0503020204020204" charset="-122"/>
                <a:cs typeface="微软雅黑" panose="020B0503020204020204" charset="-122"/>
              </a:rPr>
              <a:t>资质</a:t>
            </a:r>
            <a:endParaRPr kumimoji="1" lang="en-US" altLang="zh-CN" sz="1600" dirty="0">
              <a:latin typeface="微软雅黑" panose="020B0503020204020204" charset="-122"/>
              <a:ea typeface="微软雅黑" panose="020B0503020204020204" charset="-122"/>
              <a:cs typeface="微软雅黑" panose="020B0503020204020204" charset="-122"/>
            </a:endParaRPr>
          </a:p>
        </p:txBody>
      </p:sp>
      <p:cxnSp>
        <p:nvCxnSpPr>
          <p:cNvPr id="45" name="直线连接符 44"/>
          <p:cNvCxnSpPr/>
          <p:nvPr/>
        </p:nvCxnSpPr>
        <p:spPr>
          <a:xfrm>
            <a:off x="2462976" y="2056792"/>
            <a:ext cx="0" cy="899239"/>
          </a:xfrm>
          <a:prstGeom prst="line">
            <a:avLst/>
          </a:prstGeom>
        </p:spPr>
        <p:style>
          <a:lnRef idx="1">
            <a:schemeClr val="accent1"/>
          </a:lnRef>
          <a:fillRef idx="0">
            <a:schemeClr val="accent1"/>
          </a:fillRef>
          <a:effectRef idx="0">
            <a:schemeClr val="accent1"/>
          </a:effectRef>
          <a:fontRef idx="minor">
            <a:schemeClr val="tx1"/>
          </a:fontRef>
        </p:style>
      </p:cxnSp>
      <p:sp>
        <p:nvSpPr>
          <p:cNvPr id="46" name="右中括号 45"/>
          <p:cNvSpPr/>
          <p:nvPr/>
        </p:nvSpPr>
        <p:spPr>
          <a:xfrm rot="16200000">
            <a:off x="2328903" y="1992047"/>
            <a:ext cx="219332" cy="1666944"/>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4" name="文本框 13"/>
          <p:cNvSpPr txBox="1"/>
          <p:nvPr/>
        </p:nvSpPr>
        <p:spPr>
          <a:xfrm>
            <a:off x="1652496" y="2375621"/>
            <a:ext cx="1620957" cy="338554"/>
          </a:xfrm>
          <a:prstGeom prst="rect">
            <a:avLst/>
          </a:prstGeom>
          <a:solidFill>
            <a:schemeClr val="bg1"/>
          </a:solidFill>
        </p:spPr>
        <p:txBody>
          <a:bodyPr wrap="none" rtlCol="0">
            <a:spAutoFit/>
          </a:bodyPr>
          <a:lstStyle/>
          <a:p>
            <a:r>
              <a:rPr kumimoji="1" lang="zh-CN" altLang="en-US" sz="1600" dirty="0">
                <a:solidFill>
                  <a:srgbClr val="3264D6"/>
                </a:solidFill>
                <a:latin typeface="微软雅黑" panose="020B0503020204020204" charset="-122"/>
                <a:ea typeface="微软雅黑" panose="020B0503020204020204" charset="-122"/>
                <a:cs typeface="微软雅黑" panose="020B0503020204020204" charset="-122"/>
              </a:rPr>
              <a:t>系统是高效工具</a:t>
            </a:r>
          </a:p>
        </p:txBody>
      </p:sp>
      <p:cxnSp>
        <p:nvCxnSpPr>
          <p:cNvPr id="47" name="直线连接符 46"/>
          <p:cNvCxnSpPr/>
          <p:nvPr/>
        </p:nvCxnSpPr>
        <p:spPr>
          <a:xfrm>
            <a:off x="9657006" y="2066923"/>
            <a:ext cx="0" cy="899239"/>
          </a:xfrm>
          <a:prstGeom prst="line">
            <a:avLst/>
          </a:prstGeom>
        </p:spPr>
        <p:style>
          <a:lnRef idx="1">
            <a:schemeClr val="accent1"/>
          </a:lnRef>
          <a:fillRef idx="0">
            <a:schemeClr val="accent1"/>
          </a:fillRef>
          <a:effectRef idx="0">
            <a:schemeClr val="accent1"/>
          </a:effectRef>
          <a:fontRef idx="minor">
            <a:schemeClr val="tx1"/>
          </a:fontRef>
        </p:style>
      </p:cxnSp>
      <p:sp>
        <p:nvSpPr>
          <p:cNvPr id="48" name="右中括号 47"/>
          <p:cNvSpPr/>
          <p:nvPr/>
        </p:nvSpPr>
        <p:spPr>
          <a:xfrm rot="16200000">
            <a:off x="9522933" y="2002178"/>
            <a:ext cx="219332" cy="1666944"/>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16" name="文本框 15"/>
          <p:cNvSpPr txBox="1"/>
          <p:nvPr/>
        </p:nvSpPr>
        <p:spPr>
          <a:xfrm>
            <a:off x="8845114" y="2387430"/>
            <a:ext cx="1620957" cy="338554"/>
          </a:xfrm>
          <a:prstGeom prst="rect">
            <a:avLst/>
          </a:prstGeom>
          <a:solidFill>
            <a:schemeClr val="bg1"/>
          </a:solidFill>
        </p:spPr>
        <p:txBody>
          <a:bodyPr wrap="none" rtlCol="0">
            <a:spAutoFit/>
          </a:bodyPr>
          <a:lstStyle/>
          <a:p>
            <a:r>
              <a:rPr kumimoji="1" lang="zh-CN" altLang="en-US" sz="1600" dirty="0">
                <a:solidFill>
                  <a:srgbClr val="3264D6"/>
                </a:solidFill>
                <a:latin typeface="微软雅黑" panose="020B0503020204020204" charset="-122"/>
                <a:ea typeface="微软雅黑" panose="020B0503020204020204" charset="-122"/>
                <a:cs typeface="微软雅黑" panose="020B0503020204020204" charset="-122"/>
              </a:rPr>
              <a:t>培训是深度赋能</a:t>
            </a:r>
          </a:p>
        </p:txBody>
      </p:sp>
      <p:sp>
        <p:nvSpPr>
          <p:cNvPr id="51" name="右中括号 50"/>
          <p:cNvSpPr/>
          <p:nvPr/>
        </p:nvSpPr>
        <p:spPr>
          <a:xfrm rot="16200000">
            <a:off x="5942299" y="2204366"/>
            <a:ext cx="231139" cy="1272191"/>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cxnSp>
        <p:nvCxnSpPr>
          <p:cNvPr id="52" name="直线连接符 51"/>
          <p:cNvCxnSpPr>
            <a:endCxn id="51" idx="2"/>
          </p:cNvCxnSpPr>
          <p:nvPr/>
        </p:nvCxnSpPr>
        <p:spPr>
          <a:xfrm>
            <a:off x="6057868" y="2056791"/>
            <a:ext cx="1" cy="668101"/>
          </a:xfrm>
          <a:prstGeom prst="line">
            <a:avLst/>
          </a:prstGeom>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5248805" y="2387132"/>
            <a:ext cx="1620957" cy="338554"/>
          </a:xfrm>
          <a:prstGeom prst="rect">
            <a:avLst/>
          </a:prstGeom>
          <a:solidFill>
            <a:schemeClr val="bg1"/>
          </a:solidFill>
        </p:spPr>
        <p:txBody>
          <a:bodyPr wrap="none" rtlCol="0">
            <a:spAutoFit/>
          </a:bodyPr>
          <a:lstStyle/>
          <a:p>
            <a:r>
              <a:rPr kumimoji="1" lang="zh-CN" altLang="en-US" sz="1600" dirty="0">
                <a:solidFill>
                  <a:srgbClr val="3264D6"/>
                </a:solidFill>
                <a:latin typeface="微软雅黑" panose="020B0503020204020204" charset="-122"/>
                <a:ea typeface="微软雅黑" panose="020B0503020204020204" charset="-122"/>
                <a:cs typeface="微软雅黑" panose="020B0503020204020204" charset="-122"/>
              </a:rPr>
              <a:t>诊断是优势服务</a:t>
            </a:r>
          </a:p>
        </p:txBody>
      </p:sp>
      <p:sp>
        <p:nvSpPr>
          <p:cNvPr id="54" name="文本框 53"/>
          <p:cNvSpPr txBox="1"/>
          <p:nvPr/>
        </p:nvSpPr>
        <p:spPr>
          <a:xfrm>
            <a:off x="1140445" y="3868247"/>
            <a:ext cx="2561662" cy="584775"/>
          </a:xfrm>
          <a:prstGeom prst="rect">
            <a:avLst/>
          </a:prstGeom>
          <a:noFill/>
        </p:spPr>
        <p:txBody>
          <a:bodyPr wrap="square" rtlCol="0">
            <a:spAutoFit/>
          </a:bodyPr>
          <a:lstStyle/>
          <a:p>
            <a:pPr marL="285750" indent="-285750" algn="dist">
              <a:buFont typeface="Wingdings" panose="05000000000000000000" pitchFamily="2" charset="2"/>
              <a:buChar char="n"/>
            </a:pPr>
            <a:r>
              <a:rPr kumimoji="1" lang="zh-CN" altLang="en-US" sz="1600" b="1" dirty="0">
                <a:solidFill>
                  <a:schemeClr val="accent1">
                    <a:lumMod val="50000"/>
                  </a:schemeClr>
                </a:solidFill>
                <a:latin typeface="微软雅黑" panose="020B0503020204020204" charset="-122"/>
                <a:ea typeface="微软雅黑" panose="020B0503020204020204" charset="-122"/>
                <a:cs typeface="微软雅黑" panose="020B0503020204020204" charset="-122"/>
              </a:rPr>
              <a:t>同类产线集中管控</a:t>
            </a:r>
            <a:endParaRPr kumimoji="1" lang="en-US" altLang="zh-CN" sz="1600" b="1" dirty="0">
              <a:solidFill>
                <a:schemeClr val="accent1">
                  <a:lumMod val="50000"/>
                </a:schemeClr>
              </a:solidFill>
              <a:latin typeface="微软雅黑" panose="020B0503020204020204" charset="-122"/>
              <a:ea typeface="微软雅黑" panose="020B0503020204020204" charset="-122"/>
              <a:cs typeface="微软雅黑" panose="020B0503020204020204" charset="-122"/>
            </a:endParaRPr>
          </a:p>
          <a:p>
            <a:pPr marL="285750" indent="-285750" algn="dist">
              <a:buFont typeface="Wingdings" panose="05000000000000000000" pitchFamily="2" charset="2"/>
              <a:buChar char="n"/>
            </a:pPr>
            <a:r>
              <a:rPr kumimoji="1" lang="zh-CN" altLang="en-US" sz="1600" b="1" dirty="0">
                <a:solidFill>
                  <a:schemeClr val="accent1">
                    <a:lumMod val="50000"/>
                  </a:schemeClr>
                </a:solidFill>
                <a:latin typeface="微软雅黑" panose="020B0503020204020204" charset="-122"/>
                <a:ea typeface="微软雅黑" panose="020B0503020204020204" charset="-122"/>
                <a:cs typeface="微软雅黑" panose="020B0503020204020204" charset="-122"/>
              </a:rPr>
              <a:t>设备监测远程智能</a:t>
            </a:r>
          </a:p>
        </p:txBody>
      </p:sp>
      <p:sp>
        <p:nvSpPr>
          <p:cNvPr id="55" name="文本框 54"/>
          <p:cNvSpPr txBox="1"/>
          <p:nvPr/>
        </p:nvSpPr>
        <p:spPr>
          <a:xfrm>
            <a:off x="4759744" y="3868246"/>
            <a:ext cx="2561662" cy="584775"/>
          </a:xfrm>
          <a:prstGeom prst="rect">
            <a:avLst/>
          </a:prstGeom>
          <a:noFill/>
        </p:spPr>
        <p:txBody>
          <a:bodyPr wrap="square" rtlCol="0">
            <a:spAutoFit/>
          </a:bodyPr>
          <a:lstStyle/>
          <a:p>
            <a:pPr marL="285750" indent="-285750" algn="dist">
              <a:buFont typeface="Wingdings" panose="05000000000000000000" pitchFamily="2" charset="2"/>
              <a:buChar char="n"/>
            </a:pPr>
            <a:r>
              <a:rPr kumimoji="1" lang="zh-CN" altLang="en-US" sz="1600" b="1" dirty="0">
                <a:solidFill>
                  <a:schemeClr val="accent1">
                    <a:lumMod val="50000"/>
                  </a:schemeClr>
                </a:solidFill>
                <a:latin typeface="微软雅黑" panose="020B0503020204020204" charset="-122"/>
                <a:ea typeface="微软雅黑" panose="020B0503020204020204" charset="-122"/>
                <a:cs typeface="微软雅黑" panose="020B0503020204020204" charset="-122"/>
              </a:rPr>
              <a:t>算法模型沉淀平台</a:t>
            </a:r>
            <a:endParaRPr kumimoji="1" lang="en-US" altLang="zh-CN" sz="1600" b="1" dirty="0">
              <a:solidFill>
                <a:schemeClr val="accent1">
                  <a:lumMod val="50000"/>
                </a:schemeClr>
              </a:solidFill>
              <a:latin typeface="微软雅黑" panose="020B0503020204020204" charset="-122"/>
              <a:ea typeface="微软雅黑" panose="020B0503020204020204" charset="-122"/>
              <a:cs typeface="微软雅黑" panose="020B0503020204020204" charset="-122"/>
            </a:endParaRPr>
          </a:p>
          <a:p>
            <a:pPr marL="285750" indent="-285750" algn="dist">
              <a:buFont typeface="Wingdings" panose="05000000000000000000" pitchFamily="2" charset="2"/>
              <a:buChar char="n"/>
            </a:pPr>
            <a:r>
              <a:rPr kumimoji="1" lang="zh-CN" altLang="en-US" sz="1600" b="1" dirty="0">
                <a:solidFill>
                  <a:schemeClr val="accent1">
                    <a:lumMod val="50000"/>
                  </a:schemeClr>
                </a:solidFill>
                <a:latin typeface="微软雅黑" panose="020B0503020204020204" charset="-122"/>
                <a:ea typeface="微软雅黑" panose="020B0503020204020204" charset="-122"/>
                <a:cs typeface="微软雅黑" panose="020B0503020204020204" charset="-122"/>
              </a:rPr>
              <a:t>行业专家可靠诊断</a:t>
            </a:r>
          </a:p>
        </p:txBody>
      </p:sp>
      <p:sp>
        <p:nvSpPr>
          <p:cNvPr id="56" name="文本框 55"/>
          <p:cNvSpPr txBox="1"/>
          <p:nvPr/>
        </p:nvSpPr>
        <p:spPr>
          <a:xfrm>
            <a:off x="8357468" y="3868246"/>
            <a:ext cx="2561662" cy="584775"/>
          </a:xfrm>
          <a:prstGeom prst="rect">
            <a:avLst/>
          </a:prstGeom>
          <a:noFill/>
        </p:spPr>
        <p:txBody>
          <a:bodyPr wrap="square" rtlCol="0">
            <a:spAutoFit/>
          </a:bodyPr>
          <a:lstStyle/>
          <a:p>
            <a:pPr marL="285750" indent="-285750" algn="dist">
              <a:buFont typeface="Wingdings" panose="05000000000000000000" pitchFamily="2" charset="2"/>
              <a:buChar char="n"/>
            </a:pPr>
            <a:r>
              <a:rPr kumimoji="1" lang="zh-CN" altLang="en-US" sz="1600" b="1">
                <a:solidFill>
                  <a:schemeClr val="accent1">
                    <a:lumMod val="50000"/>
                  </a:schemeClr>
                </a:solidFill>
                <a:latin typeface="微软雅黑" panose="020B0503020204020204" charset="-122"/>
                <a:ea typeface="微软雅黑" panose="020B0503020204020204" charset="-122"/>
                <a:cs typeface="微软雅黑" panose="020B0503020204020204" charset="-122"/>
              </a:rPr>
              <a:t>教学实训</a:t>
            </a:r>
            <a:r>
              <a:rPr kumimoji="1" lang="zh-CN" altLang="en-US" sz="1600" b="1" dirty="0">
                <a:solidFill>
                  <a:schemeClr val="accent1">
                    <a:lumMod val="50000"/>
                  </a:schemeClr>
                </a:solidFill>
                <a:latin typeface="微软雅黑" panose="020B0503020204020204" charset="-122"/>
                <a:ea typeface="微软雅黑" panose="020B0503020204020204" charset="-122"/>
                <a:cs typeface="微软雅黑" panose="020B0503020204020204" charset="-122"/>
              </a:rPr>
              <a:t>技术原理</a:t>
            </a:r>
            <a:endParaRPr kumimoji="1" lang="en-US" altLang="zh-CN" sz="1600" b="1" dirty="0">
              <a:solidFill>
                <a:schemeClr val="accent1">
                  <a:lumMod val="50000"/>
                </a:schemeClr>
              </a:solidFill>
              <a:latin typeface="微软雅黑" panose="020B0503020204020204" charset="-122"/>
              <a:ea typeface="微软雅黑" panose="020B0503020204020204" charset="-122"/>
              <a:cs typeface="微软雅黑" panose="020B0503020204020204" charset="-122"/>
            </a:endParaRPr>
          </a:p>
          <a:p>
            <a:pPr marL="285750" indent="-285750" algn="dist">
              <a:buFont typeface="Wingdings" panose="05000000000000000000" pitchFamily="2" charset="2"/>
              <a:buChar char="n"/>
            </a:pPr>
            <a:r>
              <a:rPr kumimoji="1" lang="zh-CN" altLang="en-US" sz="1600" b="1" dirty="0">
                <a:solidFill>
                  <a:schemeClr val="accent1">
                    <a:lumMod val="50000"/>
                  </a:schemeClr>
                </a:solidFill>
                <a:latin typeface="微软雅黑" panose="020B0503020204020204" charset="-122"/>
                <a:ea typeface="微软雅黑" panose="020B0503020204020204" charset="-122"/>
                <a:cs typeface="微软雅黑" panose="020B0503020204020204" charset="-122"/>
              </a:rPr>
              <a:t>人才能力职称提升</a:t>
            </a:r>
            <a:endParaRPr kumimoji="1" lang="en-US" altLang="zh-CN" sz="1600" b="1" dirty="0">
              <a:solidFill>
                <a:schemeClr val="accent1">
                  <a:lumMod val="50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1">
            <a:extLst>
              <a:ext uri="{FF2B5EF4-FFF2-40B4-BE49-F238E27FC236}">
                <a16:creationId xmlns:a16="http://schemas.microsoft.com/office/drawing/2014/main" id="{D55FAC38-E5FA-9F03-7471-41F00222C1C7}"/>
              </a:ext>
            </a:extLst>
          </p:cNvPr>
          <p:cNvPicPr>
            <a:picLocks noChangeAspect="1"/>
          </p:cNvPicPr>
          <p:nvPr/>
        </p:nvPicPr>
        <p:blipFill>
          <a:blip r:embed="rId6"/>
          <a:stretch>
            <a:fillRect/>
          </a:stretch>
        </p:blipFill>
        <p:spPr>
          <a:xfrm>
            <a:off x="10945930" y="636"/>
            <a:ext cx="1180756" cy="93009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stretch>
            <a:fillRect/>
          </a:stretch>
        </p:blipFill>
        <p:spPr>
          <a:xfrm>
            <a:off x="0" y="418905"/>
            <a:ext cx="962400" cy="466618"/>
          </a:xfrm>
          <a:prstGeom prst="rect">
            <a:avLst/>
          </a:prstGeom>
        </p:spPr>
      </p:pic>
      <p:sp>
        <p:nvSpPr>
          <p:cNvPr id="6" name="文本框 5"/>
          <p:cNvSpPr txBox="1"/>
          <p:nvPr/>
        </p:nvSpPr>
        <p:spPr>
          <a:xfrm>
            <a:off x="962399" y="390604"/>
            <a:ext cx="6722576" cy="523220"/>
          </a:xfrm>
          <a:prstGeom prst="rect">
            <a:avLst/>
          </a:prstGeom>
          <a:noFill/>
        </p:spPr>
        <p:txBody>
          <a:bodyPr wrap="square" rtlCol="0">
            <a:spAutoFit/>
          </a:bodyPr>
          <a:lstStyle/>
          <a:p>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 设备智能监测系统（</a:t>
            </a:r>
            <a:r>
              <a:rPr kumimoji="1" lang="en-US" altLang="zh-CN" sz="2800" b="1" dirty="0">
                <a:solidFill>
                  <a:srgbClr val="0B4A8D"/>
                </a:solidFill>
                <a:latin typeface="微软雅黑" panose="020B0503020204020204" charset="-122"/>
                <a:ea typeface="微软雅黑" panose="020B0503020204020204" charset="-122"/>
                <a:cs typeface="微软雅黑" panose="020B0503020204020204" charset="-122"/>
              </a:rPr>
              <a:t>1/14</a:t>
            </a:r>
            <a:r>
              <a:rPr kumimoji="1" lang="zh-CN" altLang="en-US" sz="2800" b="1" dirty="0">
                <a:solidFill>
                  <a:srgbClr val="0B4A8D"/>
                </a:solidFill>
                <a:latin typeface="微软雅黑" panose="020B0503020204020204" charset="-122"/>
                <a:ea typeface="微软雅黑" panose="020B0503020204020204" charset="-122"/>
                <a:cs typeface="微软雅黑" panose="020B0503020204020204" charset="-122"/>
              </a:rPr>
              <a:t>）整体架构 </a:t>
            </a:r>
          </a:p>
        </p:txBody>
      </p:sp>
      <p:sp>
        <p:nvSpPr>
          <p:cNvPr id="7" name="矩形 6"/>
          <p:cNvSpPr/>
          <p:nvPr/>
        </p:nvSpPr>
        <p:spPr>
          <a:xfrm>
            <a:off x="1646293" y="1538274"/>
            <a:ext cx="9670235" cy="1931696"/>
          </a:xfrm>
          <a:prstGeom prst="rect">
            <a:avLst/>
          </a:prstGeom>
          <a:noFill/>
          <a:ln w="6350">
            <a:solidFill>
              <a:srgbClr val="3264D6"/>
            </a:solidFill>
          </a:ln>
          <a:extLst>
            <a:ext uri="{909E8E84-426E-40DD-AFC4-6F175D3DCCD1}">
              <a14:hiddenFill xmlns:a14="http://schemas.microsoft.com/office/drawing/2010/main">
                <a:solidFill>
                  <a:srgbClr val="D4DEE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8" name="矩形 7"/>
          <p:cNvSpPr/>
          <p:nvPr/>
        </p:nvSpPr>
        <p:spPr>
          <a:xfrm>
            <a:off x="1645024" y="3598938"/>
            <a:ext cx="2304000" cy="1057738"/>
          </a:xfrm>
          <a:prstGeom prst="rect">
            <a:avLst/>
          </a:prstGeom>
          <a:noFill/>
          <a:ln w="6350">
            <a:solidFill>
              <a:srgbClr val="3264D6"/>
            </a:solidFill>
          </a:ln>
          <a:extLst>
            <a:ext uri="{909E8E84-426E-40DD-AFC4-6F175D3DCCD1}">
              <a14:hiddenFill xmlns:a14="http://schemas.microsoft.com/office/drawing/2010/main">
                <a:solidFill>
                  <a:srgbClr val="3264D6">
                    <a:alpha val="75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9" name="矩形 8"/>
          <p:cNvSpPr/>
          <p:nvPr/>
        </p:nvSpPr>
        <p:spPr>
          <a:xfrm>
            <a:off x="962399" y="1538275"/>
            <a:ext cx="541655" cy="1931696"/>
          </a:xfrm>
          <a:prstGeom prst="rect">
            <a:avLst/>
          </a:prstGeom>
          <a:solidFill>
            <a:srgbClr val="0B4A8D"/>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sym typeface="+mn-lt"/>
              </a:rPr>
              <a:t>应用</a:t>
            </a:r>
          </a:p>
        </p:txBody>
      </p:sp>
      <p:sp>
        <p:nvSpPr>
          <p:cNvPr id="10" name="矩形 9"/>
          <p:cNvSpPr/>
          <p:nvPr/>
        </p:nvSpPr>
        <p:spPr>
          <a:xfrm>
            <a:off x="962399" y="3598938"/>
            <a:ext cx="541655" cy="1374749"/>
          </a:xfrm>
          <a:prstGeom prst="rect">
            <a:avLst/>
          </a:prstGeom>
          <a:solidFill>
            <a:srgbClr val="0B4A8D"/>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b="1" dirty="0">
                <a:solidFill>
                  <a:schemeClr val="bg1"/>
                </a:solidFill>
                <a:latin typeface="微软雅黑" panose="020B0503020204020204" charset="-122"/>
                <a:ea typeface="微软雅黑" panose="020B0503020204020204" charset="-122"/>
                <a:cs typeface="+mn-ea"/>
                <a:sym typeface="+mn-lt"/>
              </a:rPr>
              <a:t>中</a:t>
            </a:r>
            <a:r>
              <a:rPr kumimoji="0" lang="zh-CN" altLang="en-US"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sym typeface="+mn-lt"/>
              </a:rPr>
              <a:t>台</a:t>
            </a:r>
          </a:p>
        </p:txBody>
      </p:sp>
      <p:sp>
        <p:nvSpPr>
          <p:cNvPr id="11" name="矩形 10"/>
          <p:cNvSpPr/>
          <p:nvPr>
            <p:custDataLst>
              <p:tags r:id="rId1"/>
            </p:custDataLst>
          </p:nvPr>
        </p:nvSpPr>
        <p:spPr>
          <a:xfrm>
            <a:off x="962399" y="5080898"/>
            <a:ext cx="541655" cy="1369695"/>
          </a:xfrm>
          <a:prstGeom prst="rect">
            <a:avLst/>
          </a:prstGeom>
          <a:solidFill>
            <a:srgbClr val="0B4A8D"/>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sym typeface="+mn-lt"/>
              </a:rPr>
              <a:t>硬件</a:t>
            </a:r>
          </a:p>
        </p:txBody>
      </p:sp>
      <p:sp>
        <p:nvSpPr>
          <p:cNvPr id="12" name="圆角矩形 11"/>
          <p:cNvSpPr/>
          <p:nvPr/>
        </p:nvSpPr>
        <p:spPr>
          <a:xfrm>
            <a:off x="1976123" y="1707486"/>
            <a:ext cx="2755273" cy="251274"/>
          </a:xfrm>
          <a:prstGeom prst="roundRect">
            <a:avLst>
              <a:gd name="adj" fmla="val 0"/>
            </a:avLst>
          </a:prstGeom>
          <a:solidFill>
            <a:srgbClr val="3264D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企业决策大屏</a:t>
            </a:r>
          </a:p>
        </p:txBody>
      </p:sp>
      <p:sp>
        <p:nvSpPr>
          <p:cNvPr id="13" name="圆角矩形 12"/>
          <p:cNvSpPr/>
          <p:nvPr/>
        </p:nvSpPr>
        <p:spPr>
          <a:xfrm>
            <a:off x="5192551" y="1707486"/>
            <a:ext cx="2755273" cy="251274"/>
          </a:xfrm>
          <a:prstGeom prst="roundRect">
            <a:avLst>
              <a:gd name="adj" fmla="val 0"/>
            </a:avLst>
          </a:prstGeom>
          <a:solidFill>
            <a:srgbClr val="3264D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Web</a:t>
            </a:r>
            <a:r>
              <a:rPr kumimoji="0" lang="zh-CN" altLang="en-US"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端应用</a:t>
            </a:r>
          </a:p>
        </p:txBody>
      </p:sp>
      <p:sp>
        <p:nvSpPr>
          <p:cNvPr id="14" name="圆角矩形 13"/>
          <p:cNvSpPr/>
          <p:nvPr/>
        </p:nvSpPr>
        <p:spPr>
          <a:xfrm>
            <a:off x="8408979" y="1707486"/>
            <a:ext cx="2755273" cy="251274"/>
          </a:xfrm>
          <a:prstGeom prst="roundRect">
            <a:avLst>
              <a:gd name="adj" fmla="val 0"/>
            </a:avLst>
          </a:prstGeom>
          <a:solidFill>
            <a:srgbClr val="3264D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移动端</a:t>
            </a:r>
            <a:r>
              <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APP</a:t>
            </a:r>
          </a:p>
        </p:txBody>
      </p:sp>
      <p:sp>
        <p:nvSpPr>
          <p:cNvPr id="15" name="文本框 14"/>
          <p:cNvSpPr txBox="1"/>
          <p:nvPr/>
        </p:nvSpPr>
        <p:spPr>
          <a:xfrm>
            <a:off x="2271085" y="4204900"/>
            <a:ext cx="1082675" cy="245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物联感知平台</a:t>
            </a:r>
          </a:p>
        </p:txBody>
      </p:sp>
      <p:sp>
        <p:nvSpPr>
          <p:cNvPr id="16" name="文本框 15"/>
          <p:cNvSpPr txBox="1"/>
          <p:nvPr/>
        </p:nvSpPr>
        <p:spPr>
          <a:xfrm>
            <a:off x="1821554" y="4421435"/>
            <a:ext cx="1955800" cy="2298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rPr>
              <a:t>设备接入、数据分发、边缘管理</a:t>
            </a:r>
          </a:p>
        </p:txBody>
      </p:sp>
      <p:sp>
        <p:nvSpPr>
          <p:cNvPr id="17" name="矩形 16"/>
          <p:cNvSpPr/>
          <p:nvPr/>
        </p:nvSpPr>
        <p:spPr>
          <a:xfrm>
            <a:off x="4107139" y="3598938"/>
            <a:ext cx="2303780" cy="1052367"/>
          </a:xfrm>
          <a:prstGeom prst="rect">
            <a:avLst/>
          </a:prstGeom>
          <a:noFill/>
          <a:ln w="6350">
            <a:solidFill>
              <a:srgbClr val="3264D6"/>
            </a:solidFill>
          </a:ln>
          <a:extLst>
            <a:ext uri="{909E8E84-426E-40DD-AFC4-6F175D3DCCD1}">
              <a14:hiddenFill xmlns:a14="http://schemas.microsoft.com/office/drawing/2010/main">
                <a:solidFill>
                  <a:srgbClr val="3264D6">
                    <a:alpha val="75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18" name="文本框 17"/>
          <p:cNvSpPr txBox="1"/>
          <p:nvPr/>
        </p:nvSpPr>
        <p:spPr>
          <a:xfrm>
            <a:off x="4718280" y="4207440"/>
            <a:ext cx="1082675" cy="245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数据管理平台</a:t>
            </a:r>
          </a:p>
        </p:txBody>
      </p:sp>
      <p:sp>
        <p:nvSpPr>
          <p:cNvPr id="19" name="文本框 18"/>
          <p:cNvSpPr txBox="1"/>
          <p:nvPr/>
        </p:nvSpPr>
        <p:spPr>
          <a:xfrm>
            <a:off x="4294244" y="4421435"/>
            <a:ext cx="1955800" cy="2298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数据清洗、数据存储、建模分析</a:t>
            </a:r>
          </a:p>
        </p:txBody>
      </p:sp>
      <p:sp>
        <p:nvSpPr>
          <p:cNvPr id="20" name="矩形 19"/>
          <p:cNvSpPr/>
          <p:nvPr/>
        </p:nvSpPr>
        <p:spPr>
          <a:xfrm>
            <a:off x="6569034" y="3598938"/>
            <a:ext cx="2303780" cy="1052367"/>
          </a:xfrm>
          <a:prstGeom prst="rect">
            <a:avLst/>
          </a:prstGeom>
          <a:noFill/>
          <a:ln w="6350">
            <a:solidFill>
              <a:srgbClr val="3264D6"/>
            </a:solidFill>
          </a:ln>
          <a:extLst>
            <a:ext uri="{909E8E84-426E-40DD-AFC4-6F175D3DCCD1}">
              <a14:hiddenFill xmlns:a14="http://schemas.microsoft.com/office/drawing/2010/main">
                <a:solidFill>
                  <a:srgbClr val="3264D6">
                    <a:alpha val="75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21" name="文本框 20"/>
          <p:cNvSpPr txBox="1"/>
          <p:nvPr/>
        </p:nvSpPr>
        <p:spPr>
          <a:xfrm>
            <a:off x="7225419" y="4224397"/>
            <a:ext cx="1082675" cy="245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rPr>
              <a:t>智能算法平台</a:t>
            </a:r>
          </a:p>
        </p:txBody>
      </p:sp>
      <p:sp>
        <p:nvSpPr>
          <p:cNvPr id="22" name="文本框 21"/>
          <p:cNvSpPr txBox="1"/>
          <p:nvPr/>
        </p:nvSpPr>
        <p:spPr>
          <a:xfrm>
            <a:off x="6827259" y="4421435"/>
            <a:ext cx="1955800" cy="2298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rPr>
              <a:t>算法管理、模型训练、模型运行</a:t>
            </a:r>
          </a:p>
        </p:txBody>
      </p:sp>
      <p:sp>
        <p:nvSpPr>
          <p:cNvPr id="23" name="文本框 22"/>
          <p:cNvSpPr txBox="1"/>
          <p:nvPr/>
        </p:nvSpPr>
        <p:spPr>
          <a:xfrm>
            <a:off x="1645024" y="4696688"/>
            <a:ext cx="9670234" cy="276999"/>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智能模型融入平台，行业诊断专家基于平台工作</a:t>
            </a:r>
          </a:p>
        </p:txBody>
      </p:sp>
      <p:pic>
        <p:nvPicPr>
          <p:cNvPr id="24" name="图片 23"/>
          <p:cNvPicPr>
            <a:picLocks noChangeAspect="1"/>
          </p:cNvPicPr>
          <p:nvPr/>
        </p:nvPicPr>
        <p:blipFill>
          <a:blip r:embed="rId6"/>
          <a:stretch>
            <a:fillRect/>
          </a:stretch>
        </p:blipFill>
        <p:spPr>
          <a:xfrm>
            <a:off x="7369427" y="3653651"/>
            <a:ext cx="687607" cy="558681"/>
          </a:xfrm>
          <a:prstGeom prst="rect">
            <a:avLst/>
          </a:prstGeom>
        </p:spPr>
      </p:pic>
      <p:pic>
        <p:nvPicPr>
          <p:cNvPr id="25" name="图片 24"/>
          <p:cNvPicPr>
            <a:picLocks noChangeAspect="1"/>
          </p:cNvPicPr>
          <p:nvPr/>
        </p:nvPicPr>
        <p:blipFill>
          <a:blip r:embed="rId7"/>
          <a:stretch>
            <a:fillRect/>
          </a:stretch>
        </p:blipFill>
        <p:spPr>
          <a:xfrm>
            <a:off x="4953544" y="3630556"/>
            <a:ext cx="588996" cy="583440"/>
          </a:xfrm>
          <a:prstGeom prst="rect">
            <a:avLst/>
          </a:prstGeom>
        </p:spPr>
      </p:pic>
      <p:pic>
        <p:nvPicPr>
          <p:cNvPr id="26" name="图片 25"/>
          <p:cNvPicPr>
            <a:picLocks noChangeAspect="1"/>
          </p:cNvPicPr>
          <p:nvPr/>
        </p:nvPicPr>
        <p:blipFill>
          <a:blip r:embed="rId8"/>
          <a:stretch>
            <a:fillRect/>
          </a:stretch>
        </p:blipFill>
        <p:spPr>
          <a:xfrm>
            <a:off x="2454654" y="3636381"/>
            <a:ext cx="647346" cy="610203"/>
          </a:xfrm>
          <a:prstGeom prst="rect">
            <a:avLst/>
          </a:prstGeom>
        </p:spPr>
      </p:pic>
      <p:grpSp>
        <p:nvGrpSpPr>
          <p:cNvPr id="30" name="组合 36"/>
          <p:cNvGrpSpPr/>
          <p:nvPr/>
        </p:nvGrpSpPr>
        <p:grpSpPr>
          <a:xfrm>
            <a:off x="1980552" y="2072507"/>
            <a:ext cx="1571539" cy="1305451"/>
            <a:chOff x="2089038" y="2153428"/>
            <a:chExt cx="1278050" cy="1112574"/>
          </a:xfrm>
        </p:grpSpPr>
        <p:sp>
          <p:nvSpPr>
            <p:cNvPr id="31" name="文本框 30"/>
            <p:cNvSpPr txBox="1"/>
            <p:nvPr/>
          </p:nvSpPr>
          <p:spPr>
            <a:xfrm>
              <a:off x="2223453" y="2988990"/>
              <a:ext cx="998855" cy="245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监测中心</a:t>
              </a:r>
            </a:p>
          </p:txBody>
        </p:sp>
        <p:pic>
          <p:nvPicPr>
            <p:cNvPr id="32" name="图片 31" descr="图形用户界面, 应用程序, Teams&#10;&#10;描述已自动生成"/>
            <p:cNvPicPr>
              <a:picLocks noChangeAspect="1"/>
            </p:cNvPicPr>
            <p:nvPr/>
          </p:nvPicPr>
          <p:blipFill rotWithShape="1">
            <a:blip r:embed="rId9" cstate="print">
              <a:extLst>
                <a:ext uri="{28A0092B-C50C-407E-A947-70E740481C1C}">
                  <a14:useLocalDpi xmlns:a14="http://schemas.microsoft.com/office/drawing/2010/main" val="0"/>
                </a:ext>
              </a:extLst>
            </a:blip>
            <a:srcRect l="736" t="5839" r="870" b="3281"/>
            <a:stretch>
              <a:fillRect/>
            </a:stretch>
          </p:blipFill>
          <p:spPr>
            <a:xfrm>
              <a:off x="2181225" y="2326989"/>
              <a:ext cx="1083310" cy="565785"/>
            </a:xfrm>
            <a:prstGeom prst="rect">
              <a:avLst/>
            </a:prstGeom>
            <a:ln>
              <a:solidFill>
                <a:schemeClr val="bg2">
                  <a:lumMod val="20000"/>
                  <a:lumOff val="80000"/>
                </a:schemeClr>
              </a:solidFill>
            </a:ln>
          </p:spPr>
        </p:pic>
        <p:sp>
          <p:nvSpPr>
            <p:cNvPr id="33" name="矩形 32"/>
            <p:cNvSpPr/>
            <p:nvPr/>
          </p:nvSpPr>
          <p:spPr>
            <a:xfrm>
              <a:off x="2089038" y="2153428"/>
              <a:ext cx="1278050" cy="1112574"/>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grpSp>
        <p:nvGrpSpPr>
          <p:cNvPr id="34" name="组合 37"/>
          <p:cNvGrpSpPr/>
          <p:nvPr/>
        </p:nvGrpSpPr>
        <p:grpSpPr>
          <a:xfrm>
            <a:off x="3878967" y="2072507"/>
            <a:ext cx="1571539" cy="1305451"/>
            <a:chOff x="3891803" y="2153428"/>
            <a:chExt cx="1278050" cy="1112574"/>
          </a:xfrm>
        </p:grpSpPr>
        <p:sp>
          <p:nvSpPr>
            <p:cNvPr id="35" name="文本框 34"/>
            <p:cNvSpPr txBox="1"/>
            <p:nvPr/>
          </p:nvSpPr>
          <p:spPr>
            <a:xfrm>
              <a:off x="4102013" y="2980611"/>
              <a:ext cx="884555" cy="245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rPr>
                <a:t>报警中心</a:t>
              </a:r>
            </a:p>
          </p:txBody>
        </p:sp>
        <p:pic>
          <p:nvPicPr>
            <p:cNvPr id="36" name="图片 35"/>
            <p:cNvPicPr>
              <a:picLocks noChangeAspect="1"/>
            </p:cNvPicPr>
            <p:nvPr>
              <p:custDataLst>
                <p:tags r:id="rId3"/>
              </p:custDataLst>
            </p:nvPr>
          </p:nvPicPr>
          <p:blipFill>
            <a:blip r:embed="rId10"/>
            <a:stretch>
              <a:fillRect/>
            </a:stretch>
          </p:blipFill>
          <p:spPr>
            <a:xfrm>
              <a:off x="3967075" y="2326672"/>
              <a:ext cx="1154430" cy="566420"/>
            </a:xfrm>
            <a:prstGeom prst="rect">
              <a:avLst/>
            </a:prstGeom>
            <a:ln>
              <a:noFill/>
            </a:ln>
          </p:spPr>
        </p:pic>
        <p:sp>
          <p:nvSpPr>
            <p:cNvPr id="37" name="矩形 36"/>
            <p:cNvSpPr/>
            <p:nvPr/>
          </p:nvSpPr>
          <p:spPr>
            <a:xfrm>
              <a:off x="3891803" y="2153428"/>
              <a:ext cx="1278050" cy="1112574"/>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grpSp>
        <p:nvGrpSpPr>
          <p:cNvPr id="38" name="组合 38"/>
          <p:cNvGrpSpPr/>
          <p:nvPr/>
        </p:nvGrpSpPr>
        <p:grpSpPr>
          <a:xfrm>
            <a:off x="5786560" y="2072507"/>
            <a:ext cx="1571539" cy="1305451"/>
            <a:chOff x="5653610" y="2153428"/>
            <a:chExt cx="1278050" cy="1112574"/>
          </a:xfrm>
        </p:grpSpPr>
        <p:sp>
          <p:nvSpPr>
            <p:cNvPr id="39" name="文本框 38"/>
            <p:cNvSpPr txBox="1"/>
            <p:nvPr/>
          </p:nvSpPr>
          <p:spPr>
            <a:xfrm>
              <a:off x="5856576" y="2988990"/>
              <a:ext cx="818515" cy="245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rPr>
                <a:t>诊断中心</a:t>
              </a:r>
            </a:p>
          </p:txBody>
        </p:sp>
        <p:pic>
          <p:nvPicPr>
            <p:cNvPr id="40" name="图片 39"/>
            <p:cNvPicPr>
              <a:picLocks noChangeAspect="1"/>
            </p:cNvPicPr>
            <p:nvPr/>
          </p:nvPicPr>
          <p:blipFill>
            <a:blip r:embed="rId11"/>
            <a:stretch>
              <a:fillRect/>
            </a:stretch>
          </p:blipFill>
          <p:spPr>
            <a:xfrm>
              <a:off x="5705128" y="2307622"/>
              <a:ext cx="1153795" cy="604520"/>
            </a:xfrm>
            <a:prstGeom prst="rect">
              <a:avLst/>
            </a:prstGeom>
          </p:spPr>
        </p:pic>
        <p:sp>
          <p:nvSpPr>
            <p:cNvPr id="41" name="矩形 40"/>
            <p:cNvSpPr/>
            <p:nvPr/>
          </p:nvSpPr>
          <p:spPr>
            <a:xfrm>
              <a:off x="5653610" y="2153428"/>
              <a:ext cx="1278050" cy="1112574"/>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grpSp>
        <p:nvGrpSpPr>
          <p:cNvPr id="42" name="组合 39"/>
          <p:cNvGrpSpPr/>
          <p:nvPr/>
        </p:nvGrpSpPr>
        <p:grpSpPr>
          <a:xfrm>
            <a:off x="7684975" y="2072507"/>
            <a:ext cx="1571539" cy="1305451"/>
            <a:chOff x="7450399" y="2153428"/>
            <a:chExt cx="1278050" cy="1112574"/>
          </a:xfrm>
        </p:grpSpPr>
        <p:sp>
          <p:nvSpPr>
            <p:cNvPr id="43" name="文本框 42"/>
            <p:cNvSpPr txBox="1"/>
            <p:nvPr/>
          </p:nvSpPr>
          <p:spPr>
            <a:xfrm>
              <a:off x="7704717" y="2988990"/>
              <a:ext cx="818515" cy="245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分析中心</a:t>
              </a:r>
            </a:p>
          </p:txBody>
        </p:sp>
        <p:pic>
          <p:nvPicPr>
            <p:cNvPr id="44" name="图片 43"/>
            <p:cNvPicPr>
              <a:picLocks noChangeAspect="1"/>
            </p:cNvPicPr>
            <p:nvPr>
              <p:custDataLst>
                <p:tags r:id="rId2"/>
              </p:custDataLst>
            </p:nvPr>
          </p:nvPicPr>
          <p:blipFill>
            <a:blip r:embed="rId12"/>
            <a:stretch>
              <a:fillRect/>
            </a:stretch>
          </p:blipFill>
          <p:spPr>
            <a:xfrm>
              <a:off x="7536759" y="2326672"/>
              <a:ext cx="1154430" cy="566420"/>
            </a:xfrm>
            <a:prstGeom prst="rect">
              <a:avLst/>
            </a:prstGeom>
            <a:ln>
              <a:noFill/>
            </a:ln>
          </p:spPr>
        </p:pic>
        <p:sp>
          <p:nvSpPr>
            <p:cNvPr id="45" name="矩形 44"/>
            <p:cNvSpPr/>
            <p:nvPr/>
          </p:nvSpPr>
          <p:spPr>
            <a:xfrm>
              <a:off x="7450399" y="2153428"/>
              <a:ext cx="1278050" cy="1112574"/>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sp>
        <p:nvSpPr>
          <p:cNvPr id="49" name="矩形 48"/>
          <p:cNvSpPr/>
          <p:nvPr/>
        </p:nvSpPr>
        <p:spPr>
          <a:xfrm>
            <a:off x="9012749" y="3598938"/>
            <a:ext cx="2303780" cy="1052367"/>
          </a:xfrm>
          <a:prstGeom prst="rect">
            <a:avLst/>
          </a:prstGeom>
          <a:noFill/>
          <a:ln w="6350">
            <a:solidFill>
              <a:srgbClr val="3264D6"/>
            </a:solidFill>
          </a:ln>
          <a:extLst>
            <a:ext uri="{909E8E84-426E-40DD-AFC4-6F175D3DCCD1}">
              <a14:hiddenFill xmlns:a14="http://schemas.microsoft.com/office/drawing/2010/main">
                <a:solidFill>
                  <a:srgbClr val="3264D6">
                    <a:alpha val="75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50" name="文本框 49"/>
          <p:cNvSpPr txBox="1"/>
          <p:nvPr/>
        </p:nvSpPr>
        <p:spPr>
          <a:xfrm>
            <a:off x="9669134" y="4224397"/>
            <a:ext cx="1082675" cy="245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数字孪生平台</a:t>
            </a:r>
          </a:p>
        </p:txBody>
      </p:sp>
      <p:sp>
        <p:nvSpPr>
          <p:cNvPr id="51" name="文本框 50"/>
          <p:cNvSpPr txBox="1"/>
          <p:nvPr/>
        </p:nvSpPr>
        <p:spPr>
          <a:xfrm>
            <a:off x="9270974" y="4421435"/>
            <a:ext cx="1955800" cy="2298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孪生体设计、</a:t>
            </a:r>
            <a:r>
              <a:rPr kumimoji="0" lang="zh-CN" altLang="en-US" sz="900" b="0" i="0" u="none" strike="noStrike" kern="1200" cap="none" spc="0" normalizeH="0" baseline="0" noProof="0" dirty="0">
                <a:ln>
                  <a:noFill/>
                </a:ln>
                <a:solidFill>
                  <a:srgbClr val="000000"/>
                </a:solidFill>
                <a:effectLst/>
                <a:uLnTx/>
                <a:uFillTx/>
                <a:latin typeface="Microsoft YaHei-Regular"/>
                <a:ea typeface="微软雅黑" panose="020B0503020204020204" charset="-122"/>
                <a:cs typeface="+mn-cs"/>
              </a:rPr>
              <a:t>拖拽编排、数据仿真</a:t>
            </a:r>
            <a:endParaRPr kumimoji="0" lang="zh-CN" altLang="en-US" sz="9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pic>
        <p:nvPicPr>
          <p:cNvPr id="52" name="图片 51"/>
          <p:cNvPicPr>
            <a:picLocks noChangeAspect="1"/>
          </p:cNvPicPr>
          <p:nvPr/>
        </p:nvPicPr>
        <p:blipFill>
          <a:blip r:embed="rId13"/>
          <a:stretch>
            <a:fillRect/>
          </a:stretch>
        </p:blipFill>
        <p:spPr>
          <a:xfrm>
            <a:off x="9774975" y="3653651"/>
            <a:ext cx="799434" cy="619280"/>
          </a:xfrm>
          <a:prstGeom prst="rect">
            <a:avLst/>
          </a:prstGeom>
        </p:spPr>
      </p:pic>
      <p:grpSp>
        <p:nvGrpSpPr>
          <p:cNvPr id="53" name="组合 140"/>
          <p:cNvGrpSpPr/>
          <p:nvPr/>
        </p:nvGrpSpPr>
        <p:grpSpPr>
          <a:xfrm>
            <a:off x="9583392" y="2067143"/>
            <a:ext cx="1571539" cy="1305451"/>
            <a:chOff x="9118400" y="2133934"/>
            <a:chExt cx="1278050" cy="1112574"/>
          </a:xfrm>
        </p:grpSpPr>
        <p:grpSp>
          <p:nvGrpSpPr>
            <p:cNvPr id="54" name="组合 58"/>
            <p:cNvGrpSpPr/>
            <p:nvPr/>
          </p:nvGrpSpPr>
          <p:grpSpPr>
            <a:xfrm>
              <a:off x="9118400" y="2133934"/>
              <a:ext cx="1278050" cy="1112574"/>
              <a:chOff x="7450399" y="2153428"/>
              <a:chExt cx="1278050" cy="1112574"/>
            </a:xfrm>
          </p:grpSpPr>
          <p:sp>
            <p:nvSpPr>
              <p:cNvPr id="56" name="文本框 55"/>
              <p:cNvSpPr txBox="1"/>
              <p:nvPr/>
            </p:nvSpPr>
            <p:spPr>
              <a:xfrm>
                <a:off x="7704717" y="2988990"/>
                <a:ext cx="818515" cy="245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模型仿真</a:t>
                </a:r>
              </a:p>
            </p:txBody>
          </p:sp>
          <p:sp>
            <p:nvSpPr>
              <p:cNvPr id="57" name="矩形 56"/>
              <p:cNvSpPr/>
              <p:nvPr/>
            </p:nvSpPr>
            <p:spPr>
              <a:xfrm>
                <a:off x="7450399" y="2153428"/>
                <a:ext cx="1278050" cy="1112574"/>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pic>
          <p:nvPicPr>
            <p:cNvPr id="55" name="图片 54"/>
            <p:cNvPicPr>
              <a:picLocks noChangeAspect="1"/>
            </p:cNvPicPr>
            <p:nvPr/>
          </p:nvPicPr>
          <p:blipFill>
            <a:blip r:embed="rId14"/>
            <a:stretch>
              <a:fillRect/>
            </a:stretch>
          </p:blipFill>
          <p:spPr>
            <a:xfrm>
              <a:off x="9213054" y="2308909"/>
              <a:ext cx="1137842" cy="588690"/>
            </a:xfrm>
            <a:prstGeom prst="rect">
              <a:avLst/>
            </a:prstGeom>
          </p:spPr>
        </p:pic>
      </p:grpSp>
      <p:sp>
        <p:nvSpPr>
          <p:cNvPr id="59" name="矩形 58"/>
          <p:cNvSpPr/>
          <p:nvPr/>
        </p:nvSpPr>
        <p:spPr>
          <a:xfrm>
            <a:off x="1642571" y="5080898"/>
            <a:ext cx="9670234" cy="1351280"/>
          </a:xfrm>
          <a:prstGeom prst="rect">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6DCEC"/>
              </a:solidFill>
              <a:effectLst/>
              <a:uLnTx/>
              <a:uFillTx/>
              <a:latin typeface="微软雅黑" panose="020B0503020204020204" charset="-122"/>
              <a:ea typeface="微软雅黑" panose="020B0503020204020204" charset="-122"/>
              <a:cs typeface="+mn-ea"/>
              <a:sym typeface="+mn-lt"/>
            </a:endParaRPr>
          </a:p>
        </p:txBody>
      </p:sp>
      <p:cxnSp>
        <p:nvCxnSpPr>
          <p:cNvPr id="60" name="直接连接符 128"/>
          <p:cNvCxnSpPr/>
          <p:nvPr/>
        </p:nvCxnSpPr>
        <p:spPr>
          <a:xfrm>
            <a:off x="4763307" y="5232343"/>
            <a:ext cx="0" cy="11042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圆角矩形 12"/>
          <p:cNvSpPr/>
          <p:nvPr/>
        </p:nvSpPr>
        <p:spPr>
          <a:xfrm>
            <a:off x="2542774" y="6152749"/>
            <a:ext cx="1320355" cy="243205"/>
          </a:xfrm>
          <a:prstGeom prst="roundRect">
            <a:avLst/>
          </a:prstGeom>
          <a:noFill/>
          <a:ln w="22225">
            <a:noFill/>
          </a:ln>
          <a:extLst>
            <a:ext uri="{909E8E84-426E-40DD-AFC4-6F175D3DCCD1}">
              <a14:hiddenFill xmlns:a14="http://schemas.microsoft.com/office/drawing/2010/main">
                <a:solidFill>
                  <a:srgbClr val="0166F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ln>
                  <a:noFill/>
                </a:ln>
                <a:solidFill>
                  <a:schemeClr val="accent1">
                    <a:lumMod val="50000"/>
                  </a:schemeClr>
                </a:solidFill>
                <a:effectLst/>
                <a:uLnTx/>
                <a:uFillTx/>
                <a:latin typeface="微软雅黑" panose="020B0503020204020204" charset="-122"/>
                <a:ea typeface="微软雅黑" panose="020B0503020204020204" charset="-122"/>
                <a:cs typeface="+mn-ea"/>
                <a:sym typeface="+mn-lt"/>
              </a:rPr>
              <a:t>有线采集系列产品</a:t>
            </a:r>
          </a:p>
        </p:txBody>
      </p:sp>
      <p:pic>
        <p:nvPicPr>
          <p:cNvPr id="65" name="图片 64" descr="/private/var/folders/8t/th6x_nxd0yq581dk_nqdy8zm0000gn/T/com.kingsoft.wpsoffice.mac/picturecompress_20230516220637/output_1.pngoutput_1"/>
          <p:cNvPicPr>
            <a:picLocks noChangeAspect="1"/>
          </p:cNvPicPr>
          <p:nvPr/>
        </p:nvPicPr>
        <p:blipFill>
          <a:blip r:embed="rId15"/>
          <a:srcRect l="29531" t="1704" r="32083" b="1713"/>
          <a:stretch>
            <a:fillRect/>
          </a:stretch>
        </p:blipFill>
        <p:spPr>
          <a:xfrm>
            <a:off x="2313582" y="5176487"/>
            <a:ext cx="680234" cy="954852"/>
          </a:xfrm>
          <a:prstGeom prst="rect">
            <a:avLst/>
          </a:prstGeom>
        </p:spPr>
      </p:pic>
      <p:sp>
        <p:nvSpPr>
          <p:cNvPr id="67" name="圆角矩形 17"/>
          <p:cNvSpPr/>
          <p:nvPr/>
        </p:nvSpPr>
        <p:spPr>
          <a:xfrm>
            <a:off x="5777573" y="6152749"/>
            <a:ext cx="1320355" cy="243205"/>
          </a:xfrm>
          <a:prstGeom prst="roundRect">
            <a:avLst/>
          </a:prstGeom>
          <a:noFill/>
          <a:ln w="22225">
            <a:noFill/>
          </a:ln>
          <a:extLst>
            <a:ext uri="{909E8E84-426E-40DD-AFC4-6F175D3DCCD1}">
              <a14:hiddenFill xmlns:a14="http://schemas.microsoft.com/office/drawing/2010/main">
                <a:solidFill>
                  <a:srgbClr val="0166F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ln>
                  <a:noFill/>
                </a:ln>
                <a:solidFill>
                  <a:schemeClr val="accent1">
                    <a:lumMod val="50000"/>
                  </a:schemeClr>
                </a:solidFill>
                <a:effectLst/>
                <a:uLnTx/>
                <a:uFillTx/>
                <a:latin typeface="微软雅黑" panose="020B0503020204020204" charset="-122"/>
                <a:ea typeface="微软雅黑" panose="020B0503020204020204" charset="-122"/>
                <a:cs typeface="+mn-ea"/>
                <a:sym typeface="+mn-lt"/>
              </a:rPr>
              <a:t>无线采集系列产品</a:t>
            </a:r>
          </a:p>
        </p:txBody>
      </p:sp>
      <p:pic>
        <p:nvPicPr>
          <p:cNvPr id="70" name="图片 69" descr="/private/var/folders/8t/th6x_nxd0yq581dk_nqdy8zm0000gn/T/com.kingsoft.wpsoffice.mac/picturecompress_20230516220802/output_1.pngoutput_1"/>
          <p:cNvPicPr>
            <a:picLocks noChangeAspect="1"/>
          </p:cNvPicPr>
          <p:nvPr/>
        </p:nvPicPr>
        <p:blipFill>
          <a:blip r:embed="rId16"/>
          <a:srcRect l="35726" t="2750" r="37400"/>
          <a:stretch>
            <a:fillRect/>
          </a:stretch>
        </p:blipFill>
        <p:spPr>
          <a:xfrm>
            <a:off x="5702299" y="5094383"/>
            <a:ext cx="438409" cy="1036955"/>
          </a:xfrm>
          <a:prstGeom prst="rect">
            <a:avLst/>
          </a:prstGeom>
        </p:spPr>
      </p:pic>
      <p:cxnSp>
        <p:nvCxnSpPr>
          <p:cNvPr id="71" name="直接连接符 143"/>
          <p:cNvCxnSpPr/>
          <p:nvPr/>
        </p:nvCxnSpPr>
        <p:spPr>
          <a:xfrm>
            <a:off x="8190912" y="5232344"/>
            <a:ext cx="0" cy="11042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5" name="圆角矩形 17"/>
          <p:cNvSpPr/>
          <p:nvPr/>
        </p:nvSpPr>
        <p:spPr>
          <a:xfrm>
            <a:off x="9114797" y="6152749"/>
            <a:ext cx="1320355" cy="243205"/>
          </a:xfrm>
          <a:prstGeom prst="roundRect">
            <a:avLst/>
          </a:prstGeom>
          <a:noFill/>
          <a:ln w="22225">
            <a:noFill/>
          </a:ln>
          <a:extLst>
            <a:ext uri="{909E8E84-426E-40DD-AFC4-6F175D3DCCD1}">
              <a14:hiddenFill xmlns:a14="http://schemas.microsoft.com/office/drawing/2010/main">
                <a:solidFill>
                  <a:srgbClr val="0166F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b="1" dirty="0">
                <a:solidFill>
                  <a:schemeClr val="accent1">
                    <a:lumMod val="50000"/>
                  </a:schemeClr>
                </a:solidFill>
                <a:latin typeface="微软雅黑" panose="020B0503020204020204" charset="-122"/>
                <a:ea typeface="微软雅黑" panose="020B0503020204020204" charset="-122"/>
                <a:cs typeface="+mn-ea"/>
                <a:sym typeface="+mn-lt"/>
              </a:rPr>
              <a:t>工况</a:t>
            </a:r>
            <a:r>
              <a:rPr kumimoji="0" lang="zh-CN" altLang="en-US" sz="1000" b="1" i="0" u="none" strike="noStrike" kern="1200" cap="none" spc="0" normalizeH="0" baseline="0" noProof="0" dirty="0">
                <a:ln>
                  <a:noFill/>
                </a:ln>
                <a:solidFill>
                  <a:schemeClr val="accent1">
                    <a:lumMod val="50000"/>
                  </a:schemeClr>
                </a:solidFill>
                <a:effectLst/>
                <a:uLnTx/>
                <a:uFillTx/>
                <a:latin typeface="微软雅黑" panose="020B0503020204020204" charset="-122"/>
                <a:ea typeface="微软雅黑" panose="020B0503020204020204" charset="-122"/>
                <a:cs typeface="+mn-ea"/>
                <a:sym typeface="+mn-lt"/>
              </a:rPr>
              <a:t>数采网关</a:t>
            </a:r>
          </a:p>
        </p:txBody>
      </p:sp>
      <p:sp>
        <p:nvSpPr>
          <p:cNvPr id="77" name="文本框 76"/>
          <p:cNvSpPr txBox="1"/>
          <p:nvPr/>
        </p:nvSpPr>
        <p:spPr>
          <a:xfrm>
            <a:off x="872839" y="1036968"/>
            <a:ext cx="6936514" cy="369332"/>
          </a:xfrm>
          <a:prstGeom prst="rect">
            <a:avLst/>
          </a:prstGeom>
          <a:noFill/>
        </p:spPr>
        <p:txBody>
          <a:bodyPr wrap="none" rtlCol="0">
            <a:spAutoFit/>
          </a:bodyPr>
          <a:lstStyle/>
          <a:p>
            <a:pPr marL="285750" indent="-285750">
              <a:buFont typeface="Wingdings" panose="05000000000000000000" pitchFamily="2" charset="2"/>
              <a:buChar char="n"/>
            </a:pPr>
            <a:r>
              <a:rPr kumimoji="1" lang="zh-CN" altLang="en-US" dirty="0">
                <a:latin typeface="微软雅黑" panose="020B0503020204020204" charset="-122"/>
                <a:ea typeface="微软雅黑" panose="020B0503020204020204" charset="-122"/>
                <a:cs typeface="微软雅黑" panose="020B0503020204020204" charset="-122"/>
              </a:rPr>
              <a:t>多层级运维系统，服务、管理摆脱“时间、地域、经验”限制。</a:t>
            </a:r>
          </a:p>
        </p:txBody>
      </p:sp>
      <p:pic>
        <p:nvPicPr>
          <p:cNvPr id="79" name="图片 78" descr="9"/>
          <p:cNvPicPr>
            <a:picLocks noChangeAspect="1"/>
          </p:cNvPicPr>
          <p:nvPr/>
        </p:nvPicPr>
        <p:blipFill>
          <a:blip r:embed="rId17"/>
          <a:stretch>
            <a:fillRect/>
          </a:stretch>
        </p:blipFill>
        <p:spPr>
          <a:xfrm>
            <a:off x="3482086" y="5406777"/>
            <a:ext cx="284088" cy="501491"/>
          </a:xfrm>
          <a:prstGeom prst="rect">
            <a:avLst/>
          </a:prstGeom>
        </p:spPr>
      </p:pic>
      <p:pic>
        <p:nvPicPr>
          <p:cNvPr id="80" name="图片 79" descr="9"/>
          <p:cNvPicPr>
            <a:picLocks noChangeAspect="1"/>
          </p:cNvPicPr>
          <p:nvPr/>
        </p:nvPicPr>
        <p:blipFill>
          <a:blip r:embed="rId17"/>
          <a:stretch>
            <a:fillRect/>
          </a:stretch>
        </p:blipFill>
        <p:spPr>
          <a:xfrm>
            <a:off x="3768860" y="5406777"/>
            <a:ext cx="284088" cy="501491"/>
          </a:xfrm>
          <a:prstGeom prst="rect">
            <a:avLst/>
          </a:prstGeom>
        </p:spPr>
      </p:pic>
      <p:pic>
        <p:nvPicPr>
          <p:cNvPr id="81" name="图片 80" descr="9"/>
          <p:cNvPicPr>
            <a:picLocks noChangeAspect="1"/>
          </p:cNvPicPr>
          <p:nvPr/>
        </p:nvPicPr>
        <p:blipFill>
          <a:blip r:embed="rId17"/>
          <a:stretch>
            <a:fillRect/>
          </a:stretch>
        </p:blipFill>
        <p:spPr>
          <a:xfrm>
            <a:off x="3348781" y="5606089"/>
            <a:ext cx="284088" cy="501491"/>
          </a:xfrm>
          <a:prstGeom prst="rect">
            <a:avLst/>
          </a:prstGeom>
        </p:spPr>
      </p:pic>
      <p:pic>
        <p:nvPicPr>
          <p:cNvPr id="82" name="图片 81" descr="9"/>
          <p:cNvPicPr>
            <a:picLocks noChangeAspect="1"/>
          </p:cNvPicPr>
          <p:nvPr/>
        </p:nvPicPr>
        <p:blipFill>
          <a:blip r:embed="rId17"/>
          <a:stretch>
            <a:fillRect/>
          </a:stretch>
        </p:blipFill>
        <p:spPr>
          <a:xfrm>
            <a:off x="3635556" y="5606089"/>
            <a:ext cx="284088" cy="501491"/>
          </a:xfrm>
          <a:prstGeom prst="rect">
            <a:avLst/>
          </a:prstGeom>
        </p:spPr>
      </p:pic>
      <p:pic>
        <p:nvPicPr>
          <p:cNvPr id="83" name="图片 82" descr="XXX这个是手机抠出来的，临时先用可以"/>
          <p:cNvPicPr>
            <a:picLocks noChangeAspect="1"/>
          </p:cNvPicPr>
          <p:nvPr/>
        </p:nvPicPr>
        <p:blipFill>
          <a:blip r:embed="rId18"/>
          <a:stretch>
            <a:fillRect/>
          </a:stretch>
        </p:blipFill>
        <p:spPr>
          <a:xfrm>
            <a:off x="6674814" y="5417486"/>
            <a:ext cx="239906" cy="504230"/>
          </a:xfrm>
          <a:prstGeom prst="rect">
            <a:avLst/>
          </a:prstGeom>
        </p:spPr>
      </p:pic>
      <p:pic>
        <p:nvPicPr>
          <p:cNvPr id="84" name="图片 83" descr="XXX这个是手机抠出来的，临时先用可以"/>
          <p:cNvPicPr>
            <a:picLocks noChangeAspect="1"/>
          </p:cNvPicPr>
          <p:nvPr/>
        </p:nvPicPr>
        <p:blipFill>
          <a:blip r:embed="rId18"/>
          <a:stretch>
            <a:fillRect/>
          </a:stretch>
        </p:blipFill>
        <p:spPr>
          <a:xfrm>
            <a:off x="6977975" y="5417486"/>
            <a:ext cx="239906" cy="504230"/>
          </a:xfrm>
          <a:prstGeom prst="rect">
            <a:avLst/>
          </a:prstGeom>
        </p:spPr>
      </p:pic>
      <p:pic>
        <p:nvPicPr>
          <p:cNvPr id="85" name="图片 84" descr="XXX这个是手机抠出来的，临时先用可以"/>
          <p:cNvPicPr>
            <a:picLocks noChangeAspect="1"/>
          </p:cNvPicPr>
          <p:nvPr/>
        </p:nvPicPr>
        <p:blipFill>
          <a:blip r:embed="rId18"/>
          <a:stretch>
            <a:fillRect/>
          </a:stretch>
        </p:blipFill>
        <p:spPr>
          <a:xfrm>
            <a:off x="6512299" y="5592157"/>
            <a:ext cx="239906" cy="504230"/>
          </a:xfrm>
          <a:prstGeom prst="rect">
            <a:avLst/>
          </a:prstGeom>
        </p:spPr>
      </p:pic>
      <p:pic>
        <p:nvPicPr>
          <p:cNvPr id="86" name="图片 85" descr="XXX这个是手机抠出来的，临时先用可以"/>
          <p:cNvPicPr>
            <a:picLocks noChangeAspect="1"/>
          </p:cNvPicPr>
          <p:nvPr/>
        </p:nvPicPr>
        <p:blipFill>
          <a:blip r:embed="rId18"/>
          <a:stretch>
            <a:fillRect/>
          </a:stretch>
        </p:blipFill>
        <p:spPr>
          <a:xfrm>
            <a:off x="6815461" y="5592157"/>
            <a:ext cx="239906" cy="504230"/>
          </a:xfrm>
          <a:prstGeom prst="rect">
            <a:avLst/>
          </a:prstGeom>
        </p:spPr>
      </p:pic>
      <p:pic>
        <p:nvPicPr>
          <p:cNvPr id="1025" name="Picture 1" descr="https://weboffice-sz.docs.dingtalk.com/api/v3/office/copy/U3lUeHlYTC9FS0RrbklKVFZtRmVQY0h6SkFuYUlFT1JqU2gvYVNVeDJIMm1CRlFOMG0yRFFtQWsyaE5ibTQ2Uk5zcjFtU3pDT0w4b0Fjc2FQdTJDVEhOMXFRMXFwZ0MyaU5lb0s0ZlRpbTZLYTVPTUlZKzluR2F4eFFtK1dad2EzMStHYjlqQk91ejFUb1hYcjMyZVp2ODRNaXI2cFhGSmszcDQ3TElwSHgzdEhBM1F5L2tFNFFBcmpKZFRuSTNuVnN6aXl1d0E0U2hhUWdkWE1TMD0=/attach/object/dd5020f6665542990a8c834b9ca6e0d0657a426c"/>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69043" y="5163059"/>
            <a:ext cx="1435144" cy="984990"/>
          </a:xfrm>
          <a:prstGeom prst="rect">
            <a:avLst/>
          </a:prstGeom>
          <a:noFill/>
          <a:extLst>
            <a:ext uri="{909E8E84-426E-40DD-AFC4-6F175D3DCCD1}">
              <a14:hiddenFill xmlns:a14="http://schemas.microsoft.com/office/drawing/2010/main">
                <a:solidFill>
                  <a:srgbClr val="FFFFFF"/>
                </a:solidFill>
              </a14:hiddenFill>
            </a:ext>
          </a:extLst>
        </p:spPr>
      </p:pic>
      <p:sp>
        <p:nvSpPr>
          <p:cNvPr id="68" name="矩形 67"/>
          <p:cNvSpPr/>
          <p:nvPr/>
        </p:nvSpPr>
        <p:spPr>
          <a:xfrm>
            <a:off x="1642571" y="5055972"/>
            <a:ext cx="9670235" cy="1394621"/>
          </a:xfrm>
          <a:prstGeom prst="rect">
            <a:avLst/>
          </a:prstGeom>
          <a:noFill/>
          <a:ln w="6350">
            <a:solidFill>
              <a:srgbClr val="3264D6"/>
            </a:solidFill>
          </a:ln>
          <a:extLst>
            <a:ext uri="{909E8E84-426E-40DD-AFC4-6F175D3DCCD1}">
              <a14:hiddenFill xmlns:a14="http://schemas.microsoft.com/office/drawing/2010/main">
                <a:solidFill>
                  <a:srgbClr val="D4DEE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endParaRPr>
          </a:p>
        </p:txBody>
      </p:sp>
      <p:cxnSp>
        <p:nvCxnSpPr>
          <p:cNvPr id="3" name="直线连接符 2"/>
          <p:cNvCxnSpPr/>
          <p:nvPr/>
        </p:nvCxnSpPr>
        <p:spPr>
          <a:xfrm>
            <a:off x="4731396" y="5232343"/>
            <a:ext cx="0" cy="1104265"/>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直线连接符 71"/>
          <p:cNvCxnSpPr/>
          <p:nvPr/>
        </p:nvCxnSpPr>
        <p:spPr>
          <a:xfrm>
            <a:off x="8231775" y="5208278"/>
            <a:ext cx="0" cy="1104265"/>
          </a:xfrm>
          <a:prstGeom prst="line">
            <a:avLst/>
          </a:prstGeom>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33CDD37D-4C21-2519-9AE7-AAF810B78B85}"/>
              </a:ext>
            </a:extLst>
          </p:cNvPr>
          <p:cNvPicPr>
            <a:picLocks noChangeAspect="1"/>
          </p:cNvPicPr>
          <p:nvPr/>
        </p:nvPicPr>
        <p:blipFill>
          <a:blip r:embed="rId20"/>
          <a:stretch>
            <a:fillRect/>
          </a:stretch>
        </p:blipFill>
        <p:spPr>
          <a:xfrm>
            <a:off x="10945930" y="636"/>
            <a:ext cx="1180756" cy="930093"/>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WRiN2EzOTIwNTFkMWRjYjlhM2M2MjEwMTAzOTAyMTAifQ=="/>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3.7,&quot;top&quot;:167.35,&quot;width&quot;:356}"/>
</p:tagLst>
</file>

<file path=ppt/tags/tag100.xml><?xml version="1.0" encoding="utf-8"?>
<p:tagLst xmlns:a="http://schemas.openxmlformats.org/drawingml/2006/main" xmlns:r="http://schemas.openxmlformats.org/officeDocument/2006/relationships" xmlns:p="http://schemas.openxmlformats.org/presentationml/2006/main">
  <p:tag name="KSO_WM_UNIT_NOCLEAR" val="0"/>
  <p:tag name="KSO_WM_UNIT_VALUE" val="46"/>
  <p:tag name="KSO_WM_UNIT_HIGHLIGHT" val="0"/>
  <p:tag name="KSO_WM_UNIT_COMPATIBLE" val="0"/>
  <p:tag name="KSO_WM_UNIT_DIAGRAM_ISNUMVISUAL" val="0"/>
  <p:tag name="KSO_WM_UNIT_DIAGRAM_ISREFERUNIT" val="0"/>
  <p:tag name="KSO_WM_DIAGRAM_GROUP_CODE" val="m1-1"/>
  <p:tag name="KSO_WM_UNIT_TYPE" val="m_h_h_f"/>
  <p:tag name="KSO_WM_UNIT_INDEX" val="1_1_1_1"/>
  <p:tag name="KSO_WM_UNIT_ID" val="diagram20200180_3*m_h_h_f*1_1_1_1"/>
  <p:tag name="KSO_WM_TEMPLATE_CATEGORY" val="diagram"/>
  <p:tag name="KSO_WM_TEMPLATE_INDEX" val="20200180"/>
  <p:tag name="KSO_WM_UNIT_LAYERLEVEL" val="1_1_1_1"/>
  <p:tag name="KSO_WM_TAG_VERSION" val="1.0"/>
  <p:tag name="KSO_WM_BEAUTIFY_FLAG" val="#wm#"/>
  <p:tag name="KSO_WM_UNIT_PRESET_TEXT" val="单击此处添加文本具体内容，简明扼要的阐述您的观点。"/>
  <p:tag name="KSO_WM_UNIT_TEXT_FILL_FORE_SCHEMECOLOR_INDEX" val="14"/>
  <p:tag name="KSO_WM_UNIT_TEXT_FILL_TYPE" val="1"/>
</p:tagLst>
</file>

<file path=ppt/tags/tag101.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00180_3*m_h_a*1_1_1"/>
  <p:tag name="KSO_WM_TEMPLATE_CATEGORY" val="diagram"/>
  <p:tag name="KSO_WM_TEMPLATE_INDEX" val="20200180"/>
  <p:tag name="KSO_WM_UNIT_LAYERLEVEL" val="1_1_1"/>
  <p:tag name="KSO_WM_TAG_VERSION" val="1.0"/>
  <p:tag name="KSO_WM_BEAUTIFY_FLAG" val="#wm#"/>
  <p:tag name="KSO_WM_UNIT_PRESET_TEXT" val="单击此处添加标题"/>
  <p:tag name="KSO_WM_UNIT_TEXT_FILL_FORE_SCHEMECOLOR_INDEX" val="13"/>
  <p:tag name="KSO_WM_UNIT_TEXT_FILL_TYPE" val="1"/>
</p:tagLst>
</file>

<file path=ppt/tags/tag102.xml><?xml version="1.0" encoding="utf-8"?>
<p:tagLst xmlns:a="http://schemas.openxmlformats.org/drawingml/2006/main" xmlns:r="http://schemas.openxmlformats.org/officeDocument/2006/relationships" xmlns:p="http://schemas.openxmlformats.org/presentationml/2006/main">
  <p:tag name="KSO_WM_UNIT_NOCLEAR" val="0"/>
  <p:tag name="KSO_WM_UNIT_VALUE" val="46"/>
  <p:tag name="KSO_WM_UNIT_HIGHLIGHT" val="0"/>
  <p:tag name="KSO_WM_UNIT_COMPATIBLE" val="0"/>
  <p:tag name="KSO_WM_UNIT_DIAGRAM_ISNUMVISUAL" val="0"/>
  <p:tag name="KSO_WM_UNIT_DIAGRAM_ISREFERUNIT" val="0"/>
  <p:tag name="KSO_WM_DIAGRAM_GROUP_CODE" val="m1-1"/>
  <p:tag name="KSO_WM_UNIT_TYPE" val="m_h_h_f"/>
  <p:tag name="KSO_WM_UNIT_INDEX" val="1_3_1_1"/>
  <p:tag name="KSO_WM_UNIT_ID" val="diagram20200180_3*m_h_h_f*1_3_1_1"/>
  <p:tag name="KSO_WM_TEMPLATE_CATEGORY" val="diagram"/>
  <p:tag name="KSO_WM_TEMPLATE_INDEX" val="20200180"/>
  <p:tag name="KSO_WM_UNIT_LAYERLEVEL" val="1_1_1_1"/>
  <p:tag name="KSO_WM_TAG_VERSION" val="1.0"/>
  <p:tag name="KSO_WM_BEAUTIFY_FLAG" val="#wm#"/>
  <p:tag name="KSO_WM_UNIT_PRESET_TEXT" val="单击此处添加文本具体内容，简明扼要的阐述您的观点。"/>
  <p:tag name="KSO_WM_UNIT_TEXT_FILL_FORE_SCHEMECOLOR_INDEX" val="14"/>
  <p:tag name="KSO_WM_UNIT_TEXT_FILL_TYPE" val="1"/>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4"/>
  <p:tag name="KSO_WM_UNIT_TYPE" val="l_h_g"/>
  <p:tag name="KSO_WM_UNIT_INDEX" val="1_1_1"/>
  <p:tag name="KSO_WM_UNIT_LAYERLEVEL" val="1_1_1"/>
  <p:tag name="KSO_WM_UNIT_VALUE" val="18"/>
  <p:tag name="KSO_WM_UNIT_HIGHLIGHT" val="0"/>
  <p:tag name="KSO_WM_UNIT_COMPATIBLE" val="1"/>
  <p:tag name="KSO_WM_UNIT_CLEAR" val="0"/>
  <p:tag name="KSO_WM_UNIT_PRESET_TEXT_INDEX" val="4"/>
  <p:tag name="KSO_WM_UNIT_PRESET_TEXT_LEN" val="5"/>
  <p:tag name="KSO_WM_DIAGRAM_GROUP_CODE" val="l1-1"/>
  <p:tag name="KSO_WM_UNIT_ID" val="diagram20174814_4*l_h_g*1_1_1"/>
  <p:tag name="KSO_WM_UNIT_RELATE_UNITID" val="diagram20174814_4*l_h_f*1_1_1"/>
  <p:tag name="KSO_WM_UNIT_FILL_FORE_SCHEMECOLOR_INDEX" val="5"/>
  <p:tag name="KSO_WM_UNIT_FILL_TYPE" val="1"/>
  <p:tag name="KSO_WM_UNIT_TEXT_FILL_FORE_SCHEMECOLOR_INDEX" val="14"/>
  <p:tag name="KSO_WM_UNIT_TEXT_FILL_TYPE" val="1"/>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4"/>
  <p:tag name="KSO_WM_UNIT_TYPE" val="l_h_g"/>
  <p:tag name="KSO_WM_UNIT_INDEX" val="1_2_1"/>
  <p:tag name="KSO_WM_UNIT_LAYERLEVEL" val="1_1_1"/>
  <p:tag name="KSO_WM_UNIT_VALUE" val="18"/>
  <p:tag name="KSO_WM_UNIT_HIGHLIGHT" val="0"/>
  <p:tag name="KSO_WM_UNIT_COMPATIBLE" val="1"/>
  <p:tag name="KSO_WM_UNIT_CLEAR" val="0"/>
  <p:tag name="KSO_WM_UNIT_PRESET_TEXT_INDEX" val="4"/>
  <p:tag name="KSO_WM_UNIT_PRESET_TEXT_LEN" val="5"/>
  <p:tag name="KSO_WM_DIAGRAM_GROUP_CODE" val="l1-1"/>
  <p:tag name="KSO_WM_UNIT_ID" val="diagram20174814_4*l_h_g*1_2_1"/>
  <p:tag name="KSO_WM_UNIT_RELATE_UNITID" val="diagram20174814_4*l_h_f*1_2_1"/>
  <p:tag name="KSO_WM_UNIT_FILL_FORE_SCHEMECOLOR_INDEX" val="6"/>
  <p:tag name="KSO_WM_UNIT_FILL_TYPE" val="1"/>
  <p:tag name="KSO_WM_UNIT_TEXT_FILL_FORE_SCHEMECOLOR_INDEX" val="14"/>
  <p:tag name="KSO_WM_UNIT_TEXT_FILL_TYPE" val="1"/>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4"/>
  <p:tag name="KSO_WM_UNIT_TYPE" val="l_h_g"/>
  <p:tag name="KSO_WM_UNIT_INDEX" val="1_3_1"/>
  <p:tag name="KSO_WM_UNIT_LAYERLEVEL" val="1_1_1"/>
  <p:tag name="KSO_WM_UNIT_VALUE" val="18"/>
  <p:tag name="KSO_WM_UNIT_HIGHLIGHT" val="0"/>
  <p:tag name="KSO_WM_UNIT_COMPATIBLE" val="1"/>
  <p:tag name="KSO_WM_UNIT_CLEAR" val="0"/>
  <p:tag name="KSO_WM_UNIT_PRESET_TEXT_INDEX" val="4"/>
  <p:tag name="KSO_WM_UNIT_PRESET_TEXT_LEN" val="5"/>
  <p:tag name="KSO_WM_DIAGRAM_GROUP_CODE" val="l1-1"/>
  <p:tag name="KSO_WM_UNIT_ID" val="diagram20174814_4*l_h_g*1_3_1"/>
  <p:tag name="KSO_WM_UNIT_RELATE_UNITID" val="diagram20174814_4*l_h_f*1_3_1"/>
  <p:tag name="KSO_WM_UNIT_FILL_FORE_SCHEMECOLOR_INDEX" val="5"/>
  <p:tag name="KSO_WM_UNIT_FILL_TYPE" val="1"/>
  <p:tag name="KSO_WM_UNIT_TEXT_FILL_FORE_SCHEMECOLOR_INDEX" val="14"/>
  <p:tag name="KSO_WM_UNIT_TEXT_FILL_TYPE" val="1"/>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4"/>
  <p:tag name="KSO_WM_UNIT_TYPE" val="l_h_g"/>
  <p:tag name="KSO_WM_UNIT_INDEX" val="1_4_1"/>
  <p:tag name="KSO_WM_UNIT_LAYERLEVEL" val="1_1_1"/>
  <p:tag name="KSO_WM_UNIT_VALUE" val="18"/>
  <p:tag name="KSO_WM_UNIT_HIGHLIGHT" val="0"/>
  <p:tag name="KSO_WM_UNIT_COMPATIBLE" val="1"/>
  <p:tag name="KSO_WM_UNIT_CLEAR" val="0"/>
  <p:tag name="KSO_WM_UNIT_PRESET_TEXT_INDEX" val="4"/>
  <p:tag name="KSO_WM_UNIT_PRESET_TEXT_LEN" val="5"/>
  <p:tag name="KSO_WM_DIAGRAM_GROUP_CODE" val="l1-1"/>
  <p:tag name="KSO_WM_UNIT_ID" val="diagram20174814_4*l_h_g*1_4_1"/>
  <p:tag name="KSO_WM_UNIT_RELATE_UNITID" val="diagram20174814_4*l_h_f*1_4_1"/>
  <p:tag name="KSO_WM_UNIT_FILL_FORE_SCHEMECOLOR_INDEX" val="6"/>
  <p:tag name="KSO_WM_UNIT_FILL_TYPE" val="1"/>
  <p:tag name="KSO_WM_UNIT_TEXT_FILL_FORE_SCHEMECOLOR_INDEX" val="14"/>
  <p:tag name="KSO_WM_UNIT_TEXT_FILL_TYPE" val="1"/>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TABLE_ENDDRAG_ORIGIN_RECT" val="890*399"/>
  <p:tag name="TABLE_ENDDRAG_RECT" val="27*108*890*399"/>
</p:tagLst>
</file>

<file path=ppt/tags/tag176.xml><?xml version="1.0" encoding="utf-8"?>
<p:tagLst xmlns:a="http://schemas.openxmlformats.org/drawingml/2006/main" xmlns:r="http://schemas.openxmlformats.org/officeDocument/2006/relationships" xmlns:p="http://schemas.openxmlformats.org/presentationml/2006/main">
  <p:tag name="TABLE_ENDDRAG_ORIGIN_RECT" val="890*403"/>
  <p:tag name="TABLE_ENDDRAG_RECT" val="27*108*890*403"/>
</p:tagLst>
</file>

<file path=ppt/tags/tag177.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8.6,&quot;top&quot;:138.15,&quot;width&quot;:356}"/>
</p:tagLst>
</file>

<file path=ppt/tags/tag178.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8.6,&quot;top&quot;:138.15,&quot;width&quot;:356}"/>
</p:tagLst>
</file>

<file path=ppt/tags/tag179.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8.6,&quot;top&quot;:138.15,&quot;width&quot;:356}"/>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8.6,&quot;top&quot;:138.15,&quot;width&quot;:356}"/>
</p:tagLst>
</file>

<file path=ppt/tags/tag18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50,&quot;width&quot;:10411}"/>
</p:tagLst>
</file>

<file path=ppt/tags/tag182.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8.6,&quot;top&quot;:138.15,&quot;width&quot;:356}"/>
</p:tagLst>
</file>

<file path=ppt/tags/tag183.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8.6,&quot;top&quot;:138.15,&quot;width&quot;:356}"/>
</p:tagLst>
</file>

<file path=ppt/tags/tag184.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8.6,&quot;top&quot;:138.15,&quot;width&quot;:356}"/>
</p:tagLst>
</file>

<file path=ppt/tags/tag185.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8.6,&quot;top&quot;:138.15,&quot;width&quot;:356}"/>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9.25,&quot;top&quot;:137.45,&quot;width&quot;:356}"/>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DIAGRAM_VIRTUALLY_FRAME" val="{&quot;height&quot;:336.2,&quot;left&quot;:592.2,&quot;top&quot;:133.75,&quot;width&quot;:356}"/>
</p:tagLst>
</file>

<file path=ppt/tags/tag194.xml><?xml version="1.0" encoding="utf-8"?>
<p:tagLst xmlns:a="http://schemas.openxmlformats.org/drawingml/2006/main" xmlns:r="http://schemas.openxmlformats.org/officeDocument/2006/relationships" xmlns:p="http://schemas.openxmlformats.org/presentationml/2006/main">
  <p:tag name="KSO_WM_DIAGRAM_VIRTUALLY_FRAME" val="{&quot;height&quot;:336.2,&quot;left&quot;:592.2,&quot;top&quot;:133.75,&quot;width&quot;:356}"/>
</p:tagLst>
</file>

<file path=ppt/tags/tag195.xml><?xml version="1.0" encoding="utf-8"?>
<p:tagLst xmlns:a="http://schemas.openxmlformats.org/drawingml/2006/main" xmlns:r="http://schemas.openxmlformats.org/officeDocument/2006/relationships" xmlns:p="http://schemas.openxmlformats.org/presentationml/2006/main">
  <p:tag name="KSO_WM_DIAGRAM_VIRTUALLY_FRAME" val="{&quot;height&quot;:336.2,&quot;left&quot;:592.2,&quot;top&quot;:133.75,&quot;width&quot;:356}"/>
</p:tagLst>
</file>

<file path=ppt/tags/tag196.xml><?xml version="1.0" encoding="utf-8"?>
<p:tagLst xmlns:a="http://schemas.openxmlformats.org/drawingml/2006/main" xmlns:r="http://schemas.openxmlformats.org/officeDocument/2006/relationships" xmlns:p="http://schemas.openxmlformats.org/presentationml/2006/main">
  <p:tag name="KSO_WM_DIAGRAM_VIRTUALLY_FRAME" val="{&quot;height&quot;:336.2,&quot;left&quot;:592.2,&quot;top&quot;:133.75,&quot;width&quot;:356}"/>
</p:tagLst>
</file>

<file path=ppt/tags/tag19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50,&quot;width&quot;:10411}"/>
</p:tagLst>
</file>

<file path=ppt/tags/tag198.xml><?xml version="1.0" encoding="utf-8"?>
<p:tagLst xmlns:a="http://schemas.openxmlformats.org/drawingml/2006/main" xmlns:r="http://schemas.openxmlformats.org/officeDocument/2006/relationships" xmlns:p="http://schemas.openxmlformats.org/presentationml/2006/main">
  <p:tag name="KSO_WM_DIAGRAM_VIRTUALLY_FRAME" val="{&quot;height&quot;:336.2,&quot;left&quot;:592.2,&quot;top&quot;:133.75,&quot;width&quot;:356}"/>
</p:tagLst>
</file>

<file path=ppt/tags/tag199.xml><?xml version="1.0" encoding="utf-8"?>
<p:tagLst xmlns:a="http://schemas.openxmlformats.org/drawingml/2006/main" xmlns:r="http://schemas.openxmlformats.org/officeDocument/2006/relationships" xmlns:p="http://schemas.openxmlformats.org/presentationml/2006/main">
  <p:tag name="KSO_WM_DIAGRAM_VIRTUALLY_FRAME" val="{&quot;height&quot;:336.2,&quot;left&quot;:592.2,&quot;top&quot;:133.75,&quot;width&quot;:356}"/>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3.7,&quot;top&quot;:167.35,&quot;width&quot;:356}"/>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9.25,&quot;top&quot;:137.45,&quot;width&quot;:356}"/>
</p:tagLst>
</file>

<file path=ppt/tags/tag200.xml><?xml version="1.0" encoding="utf-8"?>
<p:tagLst xmlns:a="http://schemas.openxmlformats.org/drawingml/2006/main" xmlns:r="http://schemas.openxmlformats.org/officeDocument/2006/relationships" xmlns:p="http://schemas.openxmlformats.org/presentationml/2006/main">
  <p:tag name="KSO_WM_DIAGRAM_VIRTUALLY_FRAME" val="{&quot;height&quot;:336.2,&quot;left&quot;:592.2,&quot;top&quot;:133.75,&quot;width&quot;:356}"/>
</p:tagLst>
</file>

<file path=ppt/tags/tag201.xml><?xml version="1.0" encoding="utf-8"?>
<p:tagLst xmlns:a="http://schemas.openxmlformats.org/drawingml/2006/main" xmlns:r="http://schemas.openxmlformats.org/officeDocument/2006/relationships" xmlns:p="http://schemas.openxmlformats.org/presentationml/2006/main">
  <p:tag name="KSO_WM_DIAGRAM_VIRTUALLY_FRAME" val="{&quot;height&quot;:336.2,&quot;left&quot;:592.2,&quot;top&quot;:133.75,&quot;width&quot;:356}"/>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UNIT_TABLE_BEAUTIFY" val="smartTable{86332f0b-3e8b-4d69-b510-1f41b2552fe4}"/>
  <p:tag name="TABLE_ENDDRAG_ORIGIN_RECT" val="260*187"/>
  <p:tag name="TABLE_ENDDRAG_RECT" val="27*72*260*187"/>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9.25,&quot;top&quot;:137.45,&quot;width&quot;:356}"/>
</p:tagLst>
</file>

<file path=ppt/tags/tag210.xml><?xml version="1.0" encoding="utf-8"?>
<p:tagLst xmlns:a="http://schemas.openxmlformats.org/drawingml/2006/main" xmlns:r="http://schemas.openxmlformats.org/officeDocument/2006/relationships" xmlns:p="http://schemas.openxmlformats.org/presentationml/2006/main">
  <p:tag name="KSO_WM_UNIT_TABLE_BEAUTIFY" val="smartTable{86332f0b-3e8b-4d69-b510-1f41b2552fe4}"/>
  <p:tag name="TABLE_ENDDRAG_ORIGIN_RECT" val="260*221"/>
  <p:tag name="TABLE_ENDDRAG_RECT" val="44*271*260*221"/>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9.25,&quot;top&quot;:137.45,&quot;width&quot;:356}"/>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50,&quot;width&quot;:10411}"/>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9.25,&quot;top&quot;:137.45,&quot;width&quot;:356}"/>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9.25,&quot;top&quot;:137.45,&quot;width&quot;:356}"/>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9.25,&quot;top&quot;:137.45,&quot;width&quot;:356}"/>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9.25,&quot;top&quot;:137.45,&quot;width&quot;:356}"/>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 name="KSO_WM_UNIT_TABLE_BEAUTIFY" val="smartTable{227244b0-1e2d-4789-8ed2-18c87396e0e4}"/>
  <p:tag name="TABLE_ENDDRAG_ORIGIN_RECT" val="901*405"/>
  <p:tag name="TABLE_ENDDRAG_RECT" val="9*108*901*405"/>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3.7,&quot;top&quot;:167.35,&quot;width&quot;:356}"/>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3.7,&quot;top&quot;:167.35,&quot;width&quot;:356}"/>
</p:tagLst>
</file>

<file path=ppt/tags/tag40.xml><?xml version="1.0" encoding="utf-8"?>
<p:tagLst xmlns:a="http://schemas.openxmlformats.org/drawingml/2006/main" xmlns:r="http://schemas.openxmlformats.org/officeDocument/2006/relationships" xmlns:p="http://schemas.openxmlformats.org/presentationml/2006/main">
  <p:tag name="KSO_WM_UNIT_TABLE_BEAUTIFY" val="smartTable{c19fd61d-e19b-48e8-8ea5-8a92927cd4a3}"/>
  <p:tag name="TABLE_ENDDRAG_ORIGIN_RECT" val="795*408"/>
  <p:tag name="TABLE_ENDDRAG_RECT" val="94*105*795*408"/>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00180_3*m_i*1_1"/>
  <p:tag name="KSO_WM_TEMPLATE_CATEGORY" val="diagram"/>
  <p:tag name="KSO_WM_TEMPLATE_INDEX" val="20200180"/>
  <p:tag name="KSO_WM_UNIT_LAYERLEVEL" val="1_1"/>
  <p:tag name="KSO_WM_TAG_VERSION" val="1.0"/>
  <p:tag name="KSO_WM_BEAUTIFY_FLAG" val="#wm#"/>
  <p:tag name="KSO_WM_UNIT_LINE_FORE_SCHEMECOLOR_INDEX" val="14"/>
  <p:tag name="KSO_WM_UNIT_LINE_FILL_TYPE" val="2"/>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0180_3*m_h_i*1_2_3"/>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48.xml><?xml version="1.0" encoding="utf-8"?>
<p:tagLst xmlns:a="http://schemas.openxmlformats.org/drawingml/2006/main" xmlns:r="http://schemas.openxmlformats.org/officeDocument/2006/relationships" xmlns:p="http://schemas.openxmlformats.org/presentationml/2006/main">
  <p:tag name="KSO_WM_UNIT_NOCLEAR" val="0"/>
  <p:tag name="KSO_WM_UNIT_VALUE" val="46"/>
  <p:tag name="KSO_WM_UNIT_HIGHLIGHT" val="0"/>
  <p:tag name="KSO_WM_UNIT_COMPATIBLE" val="0"/>
  <p:tag name="KSO_WM_UNIT_DIAGRAM_ISNUMVISUAL" val="0"/>
  <p:tag name="KSO_WM_UNIT_DIAGRAM_ISREFERUNIT" val="0"/>
  <p:tag name="KSO_WM_DIAGRAM_GROUP_CODE" val="m1-1"/>
  <p:tag name="KSO_WM_UNIT_TYPE" val="m_h_h_f"/>
  <p:tag name="KSO_WM_UNIT_INDEX" val="1_2_1_1"/>
  <p:tag name="KSO_WM_UNIT_ID" val="diagram20200180_3*m_h_h_f*1_2_1_1"/>
  <p:tag name="KSO_WM_TEMPLATE_CATEGORY" val="diagram"/>
  <p:tag name="KSO_WM_TEMPLATE_INDEX" val="20200180"/>
  <p:tag name="KSO_WM_UNIT_LAYERLEVEL" val="1_1_1_1"/>
  <p:tag name="KSO_WM_TAG_VERSION" val="1.0"/>
  <p:tag name="KSO_WM_BEAUTIFY_FLAG" val="#wm#"/>
  <p:tag name="KSO_WM_UNIT_PRESET_TEXT" val="单击此处添加文本具体内容，简明扼要的阐述您的观点。"/>
  <p:tag name="KSO_WM_UNIT_TEXT_FILL_FORE_SCHEMECOLOR_INDEX" val="14"/>
  <p:tag name="KSO_WM_UNIT_TEXT_FILL_TYPE" val="1"/>
</p:tagLst>
</file>

<file path=ppt/tags/tag4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00180_3*m_h_a*1_2_1"/>
  <p:tag name="KSO_WM_TEMPLATE_CATEGORY" val="diagram"/>
  <p:tag name="KSO_WM_TEMPLATE_INDEX" val="20200180"/>
  <p:tag name="KSO_WM_UNIT_LAYERLEVEL" val="1_1_1"/>
  <p:tag name="KSO_WM_TAG_VERSION" val="1.0"/>
  <p:tag name="KSO_WM_BEAUTIFY_FLAG" val="#wm#"/>
  <p:tag name="KSO_WM_UNIT_PRESET_TEXT" val="单击此处添加标题"/>
  <p:tag name="KSO_WM_UNIT_TEXT_FILL_FORE_SCHEMECOLOR_INDEX" val="13"/>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3.7,&quot;top&quot;:167.35,&quot;width&quot;:356}"/>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200180_3*m_h_i*1_4_3"/>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51.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200180_3*m_h_a*1_4_1"/>
  <p:tag name="KSO_WM_TEMPLATE_CATEGORY" val="diagram"/>
  <p:tag name="KSO_WM_TEMPLATE_INDEX" val="20200180"/>
  <p:tag name="KSO_WM_UNIT_LAYERLEVEL" val="1_1_1"/>
  <p:tag name="KSO_WM_TAG_VERSION" val="1.0"/>
  <p:tag name="KSO_WM_BEAUTIFY_FLAG" val="#wm#"/>
  <p:tag name="KSO_WM_UNIT_PRESET_TEXT" val="单击此处添加标题"/>
  <p:tag name="KSO_WM_UNIT_TEXT_FILL_FORE_SCHEMECOLOR_INDEX" val="14"/>
  <p:tag name="KSO_WM_UNIT_TEXT_FILL_TYPE" val="1"/>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0180_3*m_h_i*1_1_1"/>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53.xml><?xml version="1.0" encoding="utf-8"?>
<p:tagLst xmlns:a="http://schemas.openxmlformats.org/drawingml/2006/main" xmlns:r="http://schemas.openxmlformats.org/officeDocument/2006/relationships" xmlns:p="http://schemas.openxmlformats.org/presentationml/2006/main">
  <p:tag name="KSO_WM_UNIT_NOCLEAR" val="0"/>
  <p:tag name="KSO_WM_UNIT_VALUE" val="46"/>
  <p:tag name="KSO_WM_UNIT_HIGHLIGHT" val="0"/>
  <p:tag name="KSO_WM_UNIT_COMPATIBLE" val="0"/>
  <p:tag name="KSO_WM_UNIT_DIAGRAM_ISNUMVISUAL" val="0"/>
  <p:tag name="KSO_WM_UNIT_DIAGRAM_ISREFERUNIT" val="0"/>
  <p:tag name="KSO_WM_DIAGRAM_GROUP_CODE" val="m1-1"/>
  <p:tag name="KSO_WM_UNIT_TYPE" val="m_h_h_f"/>
  <p:tag name="KSO_WM_UNIT_INDEX" val="1_1_1_1"/>
  <p:tag name="KSO_WM_UNIT_ID" val="diagram20200180_3*m_h_h_f*1_1_1_1"/>
  <p:tag name="KSO_WM_TEMPLATE_CATEGORY" val="diagram"/>
  <p:tag name="KSO_WM_TEMPLATE_INDEX" val="20200180"/>
  <p:tag name="KSO_WM_UNIT_LAYERLEVEL" val="1_1_1_1"/>
  <p:tag name="KSO_WM_TAG_VERSION" val="1.0"/>
  <p:tag name="KSO_WM_BEAUTIFY_FLAG" val="#wm#"/>
  <p:tag name="KSO_WM_UNIT_PRESET_TEXT" val="单击此处添加文本具体内容，简明扼要的阐述您的观点。"/>
  <p:tag name="KSO_WM_UNIT_TEXT_FILL_FORE_SCHEMECOLOR_INDEX" val="14"/>
  <p:tag name="KSO_WM_UNIT_TEXT_FILL_TYPE" val="1"/>
</p:tagLst>
</file>

<file path=ppt/tags/tag54.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00180_3*m_h_a*1_1_1"/>
  <p:tag name="KSO_WM_TEMPLATE_CATEGORY" val="diagram"/>
  <p:tag name="KSO_WM_TEMPLATE_INDEX" val="20200180"/>
  <p:tag name="KSO_WM_UNIT_LAYERLEVEL" val="1_1_1"/>
  <p:tag name="KSO_WM_TAG_VERSION" val="1.0"/>
  <p:tag name="KSO_WM_BEAUTIFY_FLAG" val="#wm#"/>
  <p:tag name="KSO_WM_UNIT_PRESET_TEXT" val="单击此处添加标题"/>
  <p:tag name="KSO_WM_UNIT_TEXT_FILL_FORE_SCHEMECOLOR_INDEX" val="13"/>
  <p:tag name="KSO_WM_UNIT_TEXT_FILL_TYPE" val="1"/>
</p:tagLst>
</file>

<file path=ppt/tags/tag55.xml><?xml version="1.0" encoding="utf-8"?>
<p:tagLst xmlns:a="http://schemas.openxmlformats.org/drawingml/2006/main" xmlns:r="http://schemas.openxmlformats.org/officeDocument/2006/relationships" xmlns:p="http://schemas.openxmlformats.org/presentationml/2006/main">
  <p:tag name="KSO_WM_UNIT_NOCLEAR" val="0"/>
  <p:tag name="KSO_WM_UNIT_VALUE" val="46"/>
  <p:tag name="KSO_WM_UNIT_HIGHLIGHT" val="0"/>
  <p:tag name="KSO_WM_UNIT_COMPATIBLE" val="0"/>
  <p:tag name="KSO_WM_UNIT_DIAGRAM_ISNUMVISUAL" val="0"/>
  <p:tag name="KSO_WM_UNIT_DIAGRAM_ISREFERUNIT" val="0"/>
  <p:tag name="KSO_WM_DIAGRAM_GROUP_CODE" val="m1-1"/>
  <p:tag name="KSO_WM_UNIT_TYPE" val="m_h_h_f"/>
  <p:tag name="KSO_WM_UNIT_INDEX" val="1_3_1_1"/>
  <p:tag name="KSO_WM_UNIT_ID" val="diagram20200180_3*m_h_h_f*1_3_1_1"/>
  <p:tag name="KSO_WM_TEMPLATE_CATEGORY" val="diagram"/>
  <p:tag name="KSO_WM_TEMPLATE_INDEX" val="20200180"/>
  <p:tag name="KSO_WM_UNIT_LAYERLEVEL" val="1_1_1_1"/>
  <p:tag name="KSO_WM_TAG_VERSION" val="1.0"/>
  <p:tag name="KSO_WM_BEAUTIFY_FLAG" val="#wm#"/>
  <p:tag name="KSO_WM_UNIT_PRESET_TEXT" val="单击此处添加文本具体内容，简明扼要的阐述您的观点。"/>
  <p:tag name="KSO_WM_UNIT_TEXT_FILL_FORE_SCHEMECOLOR_INDEX" val="14"/>
  <p:tag name="KSO_WM_UNIT_TEXT_FILL_TYPE" val="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50,&quot;width&quot;:10411}"/>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00180_3*m_i*1_1"/>
  <p:tag name="KSO_WM_TEMPLATE_CATEGORY" val="diagram"/>
  <p:tag name="KSO_WM_TEMPLATE_INDEX" val="20200180"/>
  <p:tag name="KSO_WM_UNIT_LAYERLEVEL" val="1_1"/>
  <p:tag name="KSO_WM_TAG_VERSION" val="1.0"/>
  <p:tag name="KSO_WM_BEAUTIFY_FLAG" val="#wm#"/>
  <p:tag name="KSO_WM_UNIT_LINE_FORE_SCHEMECOLOR_INDEX" val="14"/>
  <p:tag name="KSO_WM_UNIT_LINE_FILL_TYPE" val="2"/>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0180_3*m_h_i*1_2_3"/>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200180_3*m_h_i*1_4_3"/>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0180_3*m_h_i*1_1_1"/>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0180_3*m_h_i*1_2_3"/>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00180_3*m_i*1_1"/>
  <p:tag name="KSO_WM_TEMPLATE_CATEGORY" val="diagram"/>
  <p:tag name="KSO_WM_TEMPLATE_INDEX" val="20200180"/>
  <p:tag name="KSO_WM_UNIT_LAYERLEVEL" val="1_1"/>
  <p:tag name="KSO_WM_TAG_VERSION" val="1.0"/>
  <p:tag name="KSO_WM_BEAUTIFY_FLAG" val="#wm#"/>
  <p:tag name="KSO_WM_UNIT_LINE_FORE_SCHEMECOLOR_INDEX" val="14"/>
  <p:tag name="KSO_WM_UNIT_LINE_FILL_TYPE" val="2"/>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0180_3*m_h_i*1_2_3"/>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67.xml><?xml version="1.0" encoding="utf-8"?>
<p:tagLst xmlns:a="http://schemas.openxmlformats.org/drawingml/2006/main" xmlns:r="http://schemas.openxmlformats.org/officeDocument/2006/relationships" xmlns:p="http://schemas.openxmlformats.org/presentationml/2006/main">
  <p:tag name="KSO_WM_UNIT_NOCLEAR" val="0"/>
  <p:tag name="KSO_WM_UNIT_VALUE" val="46"/>
  <p:tag name="KSO_WM_UNIT_HIGHLIGHT" val="0"/>
  <p:tag name="KSO_WM_UNIT_COMPATIBLE" val="0"/>
  <p:tag name="KSO_WM_UNIT_DIAGRAM_ISNUMVISUAL" val="0"/>
  <p:tag name="KSO_WM_UNIT_DIAGRAM_ISREFERUNIT" val="0"/>
  <p:tag name="KSO_WM_DIAGRAM_GROUP_CODE" val="m1-1"/>
  <p:tag name="KSO_WM_UNIT_TYPE" val="m_h_h_f"/>
  <p:tag name="KSO_WM_UNIT_INDEX" val="1_2_1_1"/>
  <p:tag name="KSO_WM_UNIT_ID" val="diagram20200180_3*m_h_h_f*1_2_1_1"/>
  <p:tag name="KSO_WM_TEMPLATE_CATEGORY" val="diagram"/>
  <p:tag name="KSO_WM_TEMPLATE_INDEX" val="20200180"/>
  <p:tag name="KSO_WM_UNIT_LAYERLEVEL" val="1_1_1_1"/>
  <p:tag name="KSO_WM_TAG_VERSION" val="1.0"/>
  <p:tag name="KSO_WM_BEAUTIFY_FLAG" val="#wm#"/>
  <p:tag name="KSO_WM_UNIT_PRESET_TEXT" val="单击此处添加文本具体内容，简明扼要的阐述您的观点。"/>
  <p:tag name="KSO_WM_UNIT_TEXT_FILL_FORE_SCHEMECOLOR_INDEX" val="14"/>
  <p:tag name="KSO_WM_UNIT_TEXT_FILL_TYPE" val="1"/>
</p:tagLst>
</file>

<file path=ppt/tags/tag6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00180_3*m_h_a*1_2_1"/>
  <p:tag name="KSO_WM_TEMPLATE_CATEGORY" val="diagram"/>
  <p:tag name="KSO_WM_TEMPLATE_INDEX" val="20200180"/>
  <p:tag name="KSO_WM_UNIT_LAYERLEVEL" val="1_1_1"/>
  <p:tag name="KSO_WM_TAG_VERSION" val="1.0"/>
  <p:tag name="KSO_WM_BEAUTIFY_FLAG" val="#wm#"/>
  <p:tag name="KSO_WM_UNIT_PRESET_TEXT" val="单击此处添加标题"/>
  <p:tag name="KSO_WM_UNIT_TEXT_FILL_FORE_SCHEMECOLOR_INDEX" val="13"/>
  <p:tag name="KSO_WM_UNIT_TEXT_FILL_TYPE" val="1"/>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200180_3*m_h_i*1_4_3"/>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3.7,&quot;top&quot;:167.35,&quot;width&quot;:356}"/>
</p:tagLst>
</file>

<file path=ppt/tags/tag70.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200180_3*m_h_a*1_4_1"/>
  <p:tag name="KSO_WM_TEMPLATE_CATEGORY" val="diagram"/>
  <p:tag name="KSO_WM_TEMPLATE_INDEX" val="20200180"/>
  <p:tag name="KSO_WM_UNIT_LAYERLEVEL" val="1_1_1"/>
  <p:tag name="KSO_WM_TAG_VERSION" val="1.0"/>
  <p:tag name="KSO_WM_BEAUTIFY_FLAG" val="#wm#"/>
  <p:tag name="KSO_WM_UNIT_PRESET_TEXT" val="单击此处添加标题"/>
  <p:tag name="KSO_WM_UNIT_TEXT_FILL_FORE_SCHEMECOLOR_INDEX" val="14"/>
  <p:tag name="KSO_WM_UNIT_TEXT_FILL_TYPE" val="1"/>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0180_3*m_h_i*1_1_1"/>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72.xml><?xml version="1.0" encoding="utf-8"?>
<p:tagLst xmlns:a="http://schemas.openxmlformats.org/drawingml/2006/main" xmlns:r="http://schemas.openxmlformats.org/officeDocument/2006/relationships" xmlns:p="http://schemas.openxmlformats.org/presentationml/2006/main">
  <p:tag name="KSO_WM_UNIT_NOCLEAR" val="0"/>
  <p:tag name="KSO_WM_UNIT_VALUE" val="46"/>
  <p:tag name="KSO_WM_UNIT_HIGHLIGHT" val="0"/>
  <p:tag name="KSO_WM_UNIT_COMPATIBLE" val="0"/>
  <p:tag name="KSO_WM_UNIT_DIAGRAM_ISNUMVISUAL" val="0"/>
  <p:tag name="KSO_WM_UNIT_DIAGRAM_ISREFERUNIT" val="0"/>
  <p:tag name="KSO_WM_DIAGRAM_GROUP_CODE" val="m1-1"/>
  <p:tag name="KSO_WM_UNIT_TYPE" val="m_h_h_f"/>
  <p:tag name="KSO_WM_UNIT_INDEX" val="1_1_1_1"/>
  <p:tag name="KSO_WM_UNIT_ID" val="diagram20200180_3*m_h_h_f*1_1_1_1"/>
  <p:tag name="KSO_WM_TEMPLATE_CATEGORY" val="diagram"/>
  <p:tag name="KSO_WM_TEMPLATE_INDEX" val="20200180"/>
  <p:tag name="KSO_WM_UNIT_LAYERLEVEL" val="1_1_1_1"/>
  <p:tag name="KSO_WM_TAG_VERSION" val="1.0"/>
  <p:tag name="KSO_WM_BEAUTIFY_FLAG" val="#wm#"/>
  <p:tag name="KSO_WM_UNIT_PRESET_TEXT" val="单击此处添加文本具体内容，简明扼要的阐述您的观点。"/>
  <p:tag name="KSO_WM_UNIT_TEXT_FILL_FORE_SCHEMECOLOR_INDEX" val="14"/>
  <p:tag name="KSO_WM_UNIT_TEXT_FILL_TYPE" val="1"/>
</p:tagLst>
</file>

<file path=ppt/tags/tag73.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00180_3*m_h_a*1_1_1"/>
  <p:tag name="KSO_WM_TEMPLATE_CATEGORY" val="diagram"/>
  <p:tag name="KSO_WM_TEMPLATE_INDEX" val="20200180"/>
  <p:tag name="KSO_WM_UNIT_LAYERLEVEL" val="1_1_1"/>
  <p:tag name="KSO_WM_TAG_VERSION" val="1.0"/>
  <p:tag name="KSO_WM_BEAUTIFY_FLAG" val="#wm#"/>
  <p:tag name="KSO_WM_UNIT_PRESET_TEXT" val="单击此处添加标题"/>
  <p:tag name="KSO_WM_UNIT_TEXT_FILL_FORE_SCHEMECOLOR_INDEX" val="13"/>
  <p:tag name="KSO_WM_UNIT_TEXT_FILL_TYPE" val="1"/>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3.7,&quot;top&quot;:167.35,&quot;width&quot;:356}"/>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UNIT_NOCLEAR" val="0"/>
  <p:tag name="KSO_WM_UNIT_VALUE" val="46"/>
  <p:tag name="KSO_WM_UNIT_HIGHLIGHT" val="0"/>
  <p:tag name="KSO_WM_UNIT_COMPATIBLE" val="0"/>
  <p:tag name="KSO_WM_UNIT_DIAGRAM_ISNUMVISUAL" val="0"/>
  <p:tag name="KSO_WM_UNIT_DIAGRAM_ISREFERUNIT" val="0"/>
  <p:tag name="KSO_WM_DIAGRAM_GROUP_CODE" val="m1-1"/>
  <p:tag name="KSO_WM_UNIT_TYPE" val="m_h_h_f"/>
  <p:tag name="KSO_WM_UNIT_INDEX" val="1_3_1_1"/>
  <p:tag name="KSO_WM_UNIT_ID" val="diagram20200180_3*m_h_h_f*1_3_1_1"/>
  <p:tag name="KSO_WM_TEMPLATE_CATEGORY" val="diagram"/>
  <p:tag name="KSO_WM_TEMPLATE_INDEX" val="20200180"/>
  <p:tag name="KSO_WM_UNIT_LAYERLEVEL" val="1_1_1_1"/>
  <p:tag name="KSO_WM_TAG_VERSION" val="1.0"/>
  <p:tag name="KSO_WM_BEAUTIFY_FLAG" val="#wm#"/>
  <p:tag name="KSO_WM_UNIT_PRESET_TEXT" val="单击此处添加文本具体内容，简明扼要的阐述您的观点。"/>
  <p:tag name="KSO_WM_UNIT_TEXT_FILL_FORE_SCHEMECOLOR_INDEX" val="14"/>
  <p:tag name="KSO_WM_UNIT_TEXT_FILL_TYPE" val="1"/>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42.65,&quot;left&quot;:593.7,&quot;top&quot;:167.35,&quot;width&quot;:356}"/>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00180_3*m_i*1_1"/>
  <p:tag name="KSO_WM_TEMPLATE_CATEGORY" val="diagram"/>
  <p:tag name="KSO_WM_TEMPLATE_INDEX" val="20200180"/>
  <p:tag name="KSO_WM_UNIT_LAYERLEVEL" val="1_1"/>
  <p:tag name="KSO_WM_TAG_VERSION" val="1.0"/>
  <p:tag name="KSO_WM_BEAUTIFY_FLAG" val="#wm#"/>
  <p:tag name="KSO_WM_UNIT_LINE_FORE_SCHEMECOLOR_INDEX" val="14"/>
  <p:tag name="KSO_WM_UNIT_LINE_FILL_TYPE" val="2"/>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0180_3*m_h_i*1_2_3"/>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95.xml><?xml version="1.0" encoding="utf-8"?>
<p:tagLst xmlns:a="http://schemas.openxmlformats.org/drawingml/2006/main" xmlns:r="http://schemas.openxmlformats.org/officeDocument/2006/relationships" xmlns:p="http://schemas.openxmlformats.org/presentationml/2006/main">
  <p:tag name="KSO_WM_UNIT_NOCLEAR" val="0"/>
  <p:tag name="KSO_WM_UNIT_VALUE" val="46"/>
  <p:tag name="KSO_WM_UNIT_HIGHLIGHT" val="0"/>
  <p:tag name="KSO_WM_UNIT_COMPATIBLE" val="0"/>
  <p:tag name="KSO_WM_UNIT_DIAGRAM_ISNUMVISUAL" val="0"/>
  <p:tag name="KSO_WM_UNIT_DIAGRAM_ISREFERUNIT" val="0"/>
  <p:tag name="KSO_WM_DIAGRAM_GROUP_CODE" val="m1-1"/>
  <p:tag name="KSO_WM_UNIT_TYPE" val="m_h_h_f"/>
  <p:tag name="KSO_WM_UNIT_INDEX" val="1_2_1_1"/>
  <p:tag name="KSO_WM_UNIT_ID" val="diagram20200180_3*m_h_h_f*1_2_1_1"/>
  <p:tag name="KSO_WM_TEMPLATE_CATEGORY" val="diagram"/>
  <p:tag name="KSO_WM_TEMPLATE_INDEX" val="20200180"/>
  <p:tag name="KSO_WM_UNIT_LAYERLEVEL" val="1_1_1_1"/>
  <p:tag name="KSO_WM_TAG_VERSION" val="1.0"/>
  <p:tag name="KSO_WM_BEAUTIFY_FLAG" val="#wm#"/>
  <p:tag name="KSO_WM_UNIT_PRESET_TEXT" val="单击此处添加文本具体内容，简明扼要的阐述您的观点。"/>
  <p:tag name="KSO_WM_UNIT_TEXT_FILL_FORE_SCHEMECOLOR_INDEX" val="14"/>
  <p:tag name="KSO_WM_UNIT_TEXT_FILL_TYPE" val="1"/>
</p:tagLst>
</file>

<file path=ppt/tags/tag96.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00180_3*m_h_a*1_2_1"/>
  <p:tag name="KSO_WM_TEMPLATE_CATEGORY" val="diagram"/>
  <p:tag name="KSO_WM_TEMPLATE_INDEX" val="20200180"/>
  <p:tag name="KSO_WM_UNIT_LAYERLEVEL" val="1_1_1"/>
  <p:tag name="KSO_WM_TAG_VERSION" val="1.0"/>
  <p:tag name="KSO_WM_BEAUTIFY_FLAG" val="#wm#"/>
  <p:tag name="KSO_WM_UNIT_PRESET_TEXT" val="单击此处添加标题"/>
  <p:tag name="KSO_WM_UNIT_TEXT_FILL_FORE_SCHEMECOLOR_INDEX" val="13"/>
  <p:tag name="KSO_WM_UNIT_TEXT_FILL_TYPE" val="1"/>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200180_3*m_h_i*1_4_3"/>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9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200180_3*m_h_a*1_4_1"/>
  <p:tag name="KSO_WM_TEMPLATE_CATEGORY" val="diagram"/>
  <p:tag name="KSO_WM_TEMPLATE_INDEX" val="20200180"/>
  <p:tag name="KSO_WM_UNIT_LAYERLEVEL" val="1_1_1"/>
  <p:tag name="KSO_WM_TAG_VERSION" val="1.0"/>
  <p:tag name="KSO_WM_BEAUTIFY_FLAG" val="#wm#"/>
  <p:tag name="KSO_WM_UNIT_PRESET_TEXT" val="单击此处添加标题"/>
  <p:tag name="KSO_WM_UNIT_TEXT_FILL_FORE_SCHEMECOLOR_INDEX" val="14"/>
  <p:tag name="KSO_WM_UNIT_TEXT_FILL_TYPE" val="1"/>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0180_3*m_h_i*1_1_1"/>
  <p:tag name="KSO_WM_TEMPLATE_CATEGORY" val="diagram"/>
  <p:tag name="KSO_WM_TEMPLATE_INDEX" val="2020018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4357</Words>
  <Application>Microsoft Office PowerPoint</Application>
  <PresentationFormat>宽屏</PresentationFormat>
  <Paragraphs>749</Paragraphs>
  <Slides>33</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33</vt:i4>
      </vt:variant>
    </vt:vector>
  </HeadingPairs>
  <TitlesOfParts>
    <vt:vector size="43" baseType="lpstr">
      <vt:lpstr>Microsoft YaHei-Regular</vt:lpstr>
      <vt:lpstr>PingFang SC</vt:lpstr>
      <vt:lpstr>DengXian</vt:lpstr>
      <vt:lpstr>DengXian Light</vt:lpstr>
      <vt:lpstr>思源宋体 CN</vt:lpstr>
      <vt:lpstr>微软雅黑</vt:lpstr>
      <vt:lpstr>Arial</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cqzbj0421</dc:creator>
  <cp:lastModifiedBy>8617395100205</cp:lastModifiedBy>
  <cp:revision>143</cp:revision>
  <dcterms:created xsi:type="dcterms:W3CDTF">2023-11-07T01:33:00Z</dcterms:created>
  <dcterms:modified xsi:type="dcterms:W3CDTF">2024-10-11T09:03:55Z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B37672B030FA4CFEBBE615D945401982_12</vt:lpwstr>
  </property>
  <property fmtid="{D5CDD505-2E9C-101B-9397-08002B2CF9AE}" pid="3" name="KSOProductBuildVer">
    <vt:lpwstr>2052-12.1.0.16929</vt:lpwstr>
  </property>
</Properties>
</file>