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1.svg" ContentType="image/svg+xml"/>
  <Override PartName="/ppt/media/image103.svg" ContentType="image/svg+xml"/>
  <Override PartName="/ppt/media/image105.svg" ContentType="image/svg+xml"/>
  <Override PartName="/ppt/media/image21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97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6672002" r:id="rId3"/>
    <p:sldId id="16672003" r:id="rId5"/>
    <p:sldId id="16671909" r:id="rId6"/>
    <p:sldId id="16672004" r:id="rId7"/>
    <p:sldId id="16672006" r:id="rId8"/>
    <p:sldId id="16672007" r:id="rId9"/>
    <p:sldId id="16672008" r:id="rId10"/>
    <p:sldId id="16672009" r:id="rId11"/>
    <p:sldId id="16671960" r:id="rId12"/>
    <p:sldId id="16672011" r:id="rId13"/>
    <p:sldId id="16671690" r:id="rId14"/>
    <p:sldId id="16672010" r:id="rId15"/>
    <p:sldId id="16672020" r:id="rId16"/>
    <p:sldId id="16671963" r:id="rId17"/>
    <p:sldId id="16671964" r:id="rId18"/>
    <p:sldId id="16671965" r:id="rId19"/>
    <p:sldId id="16671966" r:id="rId20"/>
    <p:sldId id="16671934" r:id="rId21"/>
    <p:sldId id="16671948" r:id="rId22"/>
    <p:sldId id="16671938" r:id="rId23"/>
    <p:sldId id="16672046" r:id="rId24"/>
    <p:sldId id="16672015" r:id="rId25"/>
    <p:sldId id="16671961" r:id="rId26"/>
    <p:sldId id="16672062" r:id="rId27"/>
    <p:sldId id="16672048" r:id="rId28"/>
    <p:sldId id="16672049" r:id="rId29"/>
    <p:sldId id="16672050" r:id="rId30"/>
    <p:sldId id="16672051" r:id="rId31"/>
    <p:sldId id="16560339" r:id="rId32"/>
  </p:sldIdLst>
  <p:sldSz cx="12192000" cy="6858000"/>
  <p:notesSz cx="6797675" cy="9928225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FC78A2D-846D-4EB7-A747-299DCA109B83}">
          <p14:sldIdLst>
            <p14:sldId id="16672002"/>
            <p14:sldId id="16672003"/>
            <p14:sldId id="16671909"/>
            <p14:sldId id="16672004"/>
            <p14:sldId id="16672006"/>
            <p14:sldId id="16672007"/>
            <p14:sldId id="16672008"/>
            <p14:sldId id="16672009"/>
            <p14:sldId id="16671960"/>
            <p14:sldId id="16672011"/>
            <p14:sldId id="16671690"/>
            <p14:sldId id="16672010"/>
            <p14:sldId id="16672020"/>
            <p14:sldId id="16671963"/>
            <p14:sldId id="16671964"/>
            <p14:sldId id="16671965"/>
            <p14:sldId id="16671966"/>
            <p14:sldId id="16671934"/>
            <p14:sldId id="16671948"/>
            <p14:sldId id="16671938"/>
            <p14:sldId id="16672046"/>
            <p14:sldId id="16672015"/>
            <p14:sldId id="16671961"/>
            <p14:sldId id="16672062"/>
            <p14:sldId id="16672048"/>
            <p14:sldId id="16672049"/>
            <p14:sldId id="16672050"/>
            <p14:sldId id="16672051"/>
            <p14:sldId id="1656033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STA-ZhR" initials="G" lastIdx="3" clrIdx="0"/>
  <p:cmAuthor id="1" name="lenovo" initials="l" lastIdx="0" clrIdx="0"/>
  <p:cmAuthor id="2" name="作者" initials="A" lastIdx="0" clrIdx="1"/>
  <p:cmAuthor id="3" name="lily" initials="l" lastIdx="3" clrIdx="2"/>
  <p:cmAuthor id="4" name="刘 金环" initials="刘" lastIdx="1" clrIdx="3"/>
  <p:cmAuthor id="5" name="颉 亚运" initials="颉" lastIdx="1" clrIdx="4"/>
  <p:cmAuthor id="6" name="牛 金星" initials="牛" lastIdx="1" clrIdx="5"/>
  <p:cmAuthor id="7" name="1206988966@qq.com" initials="1" lastIdx="1" clrIdx="2"/>
  <p:cmAuthor id="8" name="姜伟光" initials="姜" lastIdx="1" clrIdx="0"/>
  <p:cmAuthor id="9" name="10303" initials="1" lastIdx="1" clrIdx="8"/>
  <p:cmAuthor id="10" name="张 宝玉" initials="张" lastIdx="1" clrIdx="9"/>
  <p:cmAuthor id="11" name="Tang Siri" initials="T" lastIdx="1" clrIdx="6"/>
  <p:cmAuthor id="12" name="think" initials="t" lastIdx="1" clrIdx="5"/>
  <p:cmAuthor id="16" name="孟伟伟" initials="孟" lastIdx="1" clrIdx="15"/>
  <p:cmAuthor id="76" name="许 志军" initials="许" lastIdx="1" clrIdx="25"/>
  <p:cmAuthor id="77" name="欧 志芳" initials="欧" lastIdx="1" clrIdx="26"/>
  <p:cmAuthor id="78" name="hl chen" initials="hc" lastIdx="3" clrIdx="27"/>
  <p:cmAuthor id="79" name="子云" initials="子云" lastIdx="1" clrIdx="28"/>
  <p:cmAuthor id="13" name="Chris Kun Yu Lin" initials="C" lastIdx="77" clrIdx="6"/>
  <p:cmAuthor id="14" name="欧 阳" initials="欧" lastIdx="1" clrIdx="13"/>
  <p:cmAuthor id="15" name="10025093" initials="1" lastIdx="51" clrIdx="14"/>
  <p:cmAuthor id="17" name="zhang" initials="z" lastIdx="1" clrIdx="16"/>
  <p:cmAuthor id="18" name="李蕾00009994" initials="李蕾00009994" lastIdx="6" clrIdx="17"/>
  <p:cmAuthor id="19" name="XIONGJING" initials="X" lastIdx="1" clrIdx="18"/>
  <p:cmAuthor id="20" name="00065088" initials="0" lastIdx="2" clrIdx="19"/>
  <p:cmAuthor id="21" name="10066351" initials="1" lastIdx="2" clrIdx="0"/>
  <p:cmAuthor id="22" name="蔡建楠" initials="caijianna" lastIdx="15" clrIdx="17"/>
  <p:cmAuthor id="23" name="赵诚荣10027092" initials="赵" lastIdx="2" clrIdx="25"/>
  <p:cmAuthor id="25" name="wyz" initials="w" lastIdx="1" clrIdx="24"/>
  <p:cmAuthor id="26" name="10270945" initials="1" lastIdx="2" clrIdx="25"/>
  <p:cmAuthor id="27" name="10295142" initials="1" lastIdx="1" clrIdx="26"/>
  <p:cmAuthor id="28" name="Hou Yingfeng" initials="H" lastIdx="10" clrIdx="23"/>
  <p:cmAuthor id="30" name="10056791" initials="ZTE" lastIdx="1" clrIdx="29"/>
  <p:cmAuthor id="31" name="Author" initials="A" lastIdx="0" clrIdx="30"/>
  <p:cmAuthor id="32" name="李楠10047711" initials="李楠10047711" lastIdx="2" clrIdx="31"/>
  <p:cmAuthor id="33" name="610007" initials="6" lastIdx="0" clrIdx="32"/>
  <p:cmAuthor id="42" name="nnn" initials="n" lastIdx="40" clrIdx="4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55A3A8"/>
    <a:srgbClr val="E46C0A"/>
    <a:srgbClr val="FFC9C9"/>
    <a:srgbClr val="FFFFCC"/>
    <a:srgbClr val="860000"/>
    <a:srgbClr val="FF3B3B"/>
    <a:srgbClr val="014595"/>
    <a:srgbClr val="DFE1E3"/>
    <a:srgbClr val="FF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1" autoAdjust="0"/>
    <p:restoredTop sz="90863" autoAdjust="0"/>
  </p:normalViewPr>
  <p:slideViewPr>
    <p:cSldViewPr snapToGrid="0">
      <p:cViewPr varScale="1">
        <p:scale>
          <a:sx n="112" d="100"/>
          <a:sy n="112" d="100"/>
        </p:scale>
        <p:origin x="114" y="81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27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7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E2425-2334-452A-AB10-6B69A2EB59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D19F4-BEF7-4492-8D27-F05FB840D6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D19F4-BEF7-4492-8D27-F05FB840D6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D19F4-BEF7-4492-8D27-F05FB840D6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页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22"/>
          <p:cNvSpPr>
            <a:spLocks noGrp="1"/>
          </p:cNvSpPr>
          <p:nvPr>
            <p:ph type="body" sz="quarter" idx="10"/>
          </p:nvPr>
        </p:nvSpPr>
        <p:spPr>
          <a:xfrm>
            <a:off x="1223876" y="2756230"/>
            <a:ext cx="9744253" cy="1248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2" name="文本占位符 27"/>
          <p:cNvSpPr>
            <a:spLocks noGrp="1"/>
          </p:cNvSpPr>
          <p:nvPr>
            <p:ph type="body" sz="quarter" idx="12"/>
          </p:nvPr>
        </p:nvSpPr>
        <p:spPr>
          <a:xfrm>
            <a:off x="3023789" y="4005043"/>
            <a:ext cx="6144427" cy="4810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0430" y="102235"/>
            <a:ext cx="2179320" cy="1120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/>
          <a:srcRect l="63250" t="18361" r="13246"/>
          <a:stretch>
            <a:fillRect/>
          </a:stretch>
        </p:blipFill>
        <p:spPr>
          <a:xfrm>
            <a:off x="10871789" y="102149"/>
            <a:ext cx="995680" cy="90030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空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59" y="125031"/>
            <a:ext cx="10314711" cy="658085"/>
          </a:xfrm>
        </p:spPr>
        <p:txBody>
          <a:bodyPr>
            <a:noAutofit/>
          </a:bodyPr>
          <a:lstStyle>
            <a:lvl1pPr algn="l" defTabSz="1218565" rtl="0" eaLnBrk="1" latinLnBrk="0" hangingPunct="1">
              <a:spcBef>
                <a:spcPct val="0"/>
              </a:spcBef>
              <a:buNone/>
              <a:defRPr lang="zh-CN" altLang="en-US" sz="28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59" y="807730"/>
            <a:ext cx="11520001" cy="67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63250" t="18361" r="13246"/>
          <a:stretch>
            <a:fillRect/>
          </a:stretch>
        </p:blipFill>
        <p:spPr>
          <a:xfrm>
            <a:off x="10991169" y="74844"/>
            <a:ext cx="995680" cy="9003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尾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2"/>
          <a:stretch>
            <a:fillRect/>
          </a:stretch>
        </p:blipFill>
        <p:spPr>
          <a:xfrm>
            <a:off x="6605285" y="2747464"/>
            <a:ext cx="5586715" cy="41105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2" y="219223"/>
            <a:ext cx="2114308" cy="922367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0" y="2564952"/>
            <a:ext cx="12192000" cy="1470025"/>
          </a:xfrm>
          <a:prstGeom prst="rect">
            <a:avLst/>
          </a:prstGeom>
        </p:spPr>
        <p:txBody>
          <a:bodyPr lIns="68532" tIns="34266" rIns="68532" bIns="34266">
            <a:normAutofit/>
          </a:bodyPr>
          <a:lstStyle>
            <a:lvl1pPr algn="ctr">
              <a:defRPr sz="8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谢 谢！</a:t>
            </a:r>
            <a:endParaRPr kumimoji="1"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2706444" y="309282"/>
            <a:ext cx="0" cy="658906"/>
          </a:xfrm>
          <a:prstGeom prst="line">
            <a:avLst/>
          </a:prstGeom>
          <a:ln>
            <a:solidFill>
              <a:srgbClr val="C1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/>
          <a:srcRect l="63250" t="18361" r="13246"/>
          <a:stretch>
            <a:fillRect/>
          </a:stretch>
        </p:blipFill>
        <p:spPr>
          <a:xfrm>
            <a:off x="2706324" y="241214"/>
            <a:ext cx="995680" cy="90030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空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1568113" y="6445251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fld id="{3AAFE3CC-5D92-48BE-9081-61E151C3BF96}" type="slidenum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7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4965" y="808039"/>
            <a:ext cx="1152048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1" y="122216"/>
            <a:ext cx="10314711" cy="658085"/>
          </a:xfrm>
        </p:spPr>
        <p:txBody>
          <a:bodyPr>
            <a:noAutofit/>
          </a:bodyPr>
          <a:lstStyle>
            <a:lvl1pPr algn="l" defTabSz="1218565" rtl="0" eaLnBrk="1" latinLnBrk="0" hangingPunct="1">
              <a:spcBef>
                <a:spcPct val="0"/>
              </a:spcBef>
              <a:buNone/>
              <a:defRPr lang="zh-CN" altLang="en-US" sz="24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/>
          <a:srcRect l="63250" t="18361" r="13246"/>
          <a:stretch>
            <a:fillRect/>
          </a:stretch>
        </p:blipFill>
        <p:spPr>
          <a:xfrm>
            <a:off x="10991169" y="74844"/>
            <a:ext cx="995680" cy="9003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35359" y="122216"/>
            <a:ext cx="10314711" cy="658085"/>
          </a:xfrm>
        </p:spPr>
        <p:txBody>
          <a:bodyPr>
            <a:noAutofit/>
          </a:bodyPr>
          <a:lstStyle>
            <a:lvl1pPr algn="l" defTabSz="1218565" rtl="0" eaLnBrk="1" latinLnBrk="0" hangingPunct="1">
              <a:spcBef>
                <a:spcPct val="0"/>
              </a:spcBef>
              <a:buNone/>
              <a:defRPr lang="zh-CN" altLang="en-US" sz="24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11568608" y="6444602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295"/>
            <a:fld id="{D5DDBE9D-0EAE-4BF9-9976-992BCF72F40A}" type="slidenum">
              <a:rPr lang="zh-CN" altLang="en-US" sz="160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600" dirty="0">
              <a:solidFill>
                <a:prstClr val="black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59" y="807730"/>
            <a:ext cx="11520001" cy="672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l="63250" t="18361" r="13246"/>
          <a:stretch>
            <a:fillRect/>
          </a:stretch>
        </p:blipFill>
        <p:spPr>
          <a:xfrm>
            <a:off x="10991169" y="74844"/>
            <a:ext cx="995680" cy="9003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68559" tIns="34280" rIns="68559" bIns="342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68559" tIns="34280" rIns="68559" bIns="3428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59" tIns="34280" rIns="68559" bIns="3428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59" tIns="34280" rIns="68559" bIns="3428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59" tIns="34280" rIns="68559" bIns="3428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D5DDBE9D-0EAE-4BF9-9976-992BCF72F4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dt="0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08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04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0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6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2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3" Type="http://schemas.openxmlformats.org/officeDocument/2006/relationships/notesSlide" Target="../notesSlides/notesSlide8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tags" Target="../tags/tag70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hyperlink" Target="mailto:https://snyh.ilaoxiang.com.cn&#13;" TargetMode="Externa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tags" Target="../tags/tag90.xml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tags" Target="../tags/tag91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3" Type="http://schemas.openxmlformats.org/officeDocument/2006/relationships/notesSlide" Target="../notesSlides/notesSlide14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12.xml"/><Relationship Id="rId20" Type="http://schemas.openxmlformats.org/officeDocument/2006/relationships/tags" Target="../tags/tag111.xml"/><Relationship Id="rId2" Type="http://schemas.openxmlformats.org/officeDocument/2006/relationships/tags" Target="../tags/tag93.xml"/><Relationship Id="rId19" Type="http://schemas.openxmlformats.org/officeDocument/2006/relationships/tags" Target="../tags/tag110.xml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2" Type="http://schemas.openxmlformats.org/officeDocument/2006/relationships/notesSlide" Target="../notesSlides/notesSlide15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30.xml"/><Relationship Id="rId2" Type="http://schemas.openxmlformats.org/officeDocument/2006/relationships/tags" Target="../tags/tag114.xml"/><Relationship Id="rId19" Type="http://schemas.openxmlformats.org/officeDocument/2006/relationships/tags" Target="../tags/tag129.xml"/><Relationship Id="rId18" Type="http://schemas.openxmlformats.org/officeDocument/2006/relationships/image" Target="../media/image60.png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59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9" Type="http://schemas.openxmlformats.org/officeDocument/2006/relationships/image" Target="../media/image75.svg"/><Relationship Id="rId18" Type="http://schemas.openxmlformats.org/officeDocument/2006/relationships/image" Target="../media/image74.png"/><Relationship Id="rId17" Type="http://schemas.openxmlformats.org/officeDocument/2006/relationships/image" Target="../media/image73.svg"/><Relationship Id="rId16" Type="http://schemas.openxmlformats.org/officeDocument/2006/relationships/image" Target="../media/image72.png"/><Relationship Id="rId15" Type="http://schemas.openxmlformats.org/officeDocument/2006/relationships/image" Target="../media/image71.svg"/><Relationship Id="rId14" Type="http://schemas.openxmlformats.org/officeDocument/2006/relationships/image" Target="../media/image70.png"/><Relationship Id="rId13" Type="http://schemas.openxmlformats.org/officeDocument/2006/relationships/image" Target="../media/image69.svg"/><Relationship Id="rId12" Type="http://schemas.openxmlformats.org/officeDocument/2006/relationships/image" Target="../media/image68.png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6" Type="http://schemas.openxmlformats.org/officeDocument/2006/relationships/notesSlide" Target="../notesSlides/notesSlide17.xml"/><Relationship Id="rId35" Type="http://schemas.openxmlformats.org/officeDocument/2006/relationships/slideLayout" Target="../slideLayouts/slideLayout2.xml"/><Relationship Id="rId34" Type="http://schemas.openxmlformats.org/officeDocument/2006/relationships/image" Target="../media/image84.jpeg"/><Relationship Id="rId33" Type="http://schemas.openxmlformats.org/officeDocument/2006/relationships/image" Target="../media/image83.png"/><Relationship Id="rId32" Type="http://schemas.openxmlformats.org/officeDocument/2006/relationships/image" Target="../media/image82.jpeg"/><Relationship Id="rId31" Type="http://schemas.openxmlformats.org/officeDocument/2006/relationships/image" Target="../media/image81.png"/><Relationship Id="rId30" Type="http://schemas.openxmlformats.org/officeDocument/2006/relationships/image" Target="../media/image80.png"/><Relationship Id="rId3" Type="http://schemas.openxmlformats.org/officeDocument/2006/relationships/tags" Target="../tags/tag137.xml"/><Relationship Id="rId29" Type="http://schemas.openxmlformats.org/officeDocument/2006/relationships/tags" Target="../tags/tag159.xml"/><Relationship Id="rId28" Type="http://schemas.openxmlformats.org/officeDocument/2006/relationships/tags" Target="../tags/tag158.xml"/><Relationship Id="rId27" Type="http://schemas.openxmlformats.org/officeDocument/2006/relationships/tags" Target="../tags/tag157.xml"/><Relationship Id="rId26" Type="http://schemas.openxmlformats.org/officeDocument/2006/relationships/tags" Target="../tags/tag156.xml"/><Relationship Id="rId25" Type="http://schemas.openxmlformats.org/officeDocument/2006/relationships/tags" Target="../tags/tag155.xml"/><Relationship Id="rId24" Type="http://schemas.openxmlformats.org/officeDocument/2006/relationships/tags" Target="../tags/tag154.xml"/><Relationship Id="rId23" Type="http://schemas.openxmlformats.org/officeDocument/2006/relationships/tags" Target="../tags/tag153.xml"/><Relationship Id="rId22" Type="http://schemas.openxmlformats.org/officeDocument/2006/relationships/image" Target="../media/image79.png"/><Relationship Id="rId21" Type="http://schemas.openxmlformats.org/officeDocument/2006/relationships/tags" Target="../tags/tag152.xml"/><Relationship Id="rId20" Type="http://schemas.openxmlformats.org/officeDocument/2006/relationships/tags" Target="../tags/tag151.xml"/><Relationship Id="rId2" Type="http://schemas.openxmlformats.org/officeDocument/2006/relationships/tags" Target="../tags/tag136.xml"/><Relationship Id="rId19" Type="http://schemas.openxmlformats.org/officeDocument/2006/relationships/tags" Target="../tags/tag150.xml"/><Relationship Id="rId18" Type="http://schemas.openxmlformats.org/officeDocument/2006/relationships/image" Target="../media/image78.png"/><Relationship Id="rId17" Type="http://schemas.openxmlformats.org/officeDocument/2006/relationships/tags" Target="../tags/tag149.xml"/><Relationship Id="rId16" Type="http://schemas.openxmlformats.org/officeDocument/2006/relationships/tags" Target="../tags/tag148.xml"/><Relationship Id="rId15" Type="http://schemas.openxmlformats.org/officeDocument/2006/relationships/tags" Target="../tags/tag147.xml"/><Relationship Id="rId14" Type="http://schemas.openxmlformats.org/officeDocument/2006/relationships/image" Target="../media/image77.png"/><Relationship Id="rId13" Type="http://schemas.openxmlformats.org/officeDocument/2006/relationships/image" Target="../media/image76.png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tags" Target="../tags/tag1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2.jpeg"/><Relationship Id="rId3" Type="http://schemas.openxmlformats.org/officeDocument/2006/relationships/image" Target="../media/image91.png"/><Relationship Id="rId2" Type="http://schemas.openxmlformats.org/officeDocument/2006/relationships/tags" Target="../tags/tag169.xml"/><Relationship Id="rId1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svg"/><Relationship Id="rId8" Type="http://schemas.openxmlformats.org/officeDocument/2006/relationships/image" Target="../media/image100.png"/><Relationship Id="rId7" Type="http://schemas.openxmlformats.org/officeDocument/2006/relationships/image" Target="../media/image99.svg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05.svg"/><Relationship Id="rId12" Type="http://schemas.openxmlformats.org/officeDocument/2006/relationships/image" Target="../media/image104.png"/><Relationship Id="rId11" Type="http://schemas.openxmlformats.org/officeDocument/2006/relationships/image" Target="../media/image103.svg"/><Relationship Id="rId10" Type="http://schemas.openxmlformats.org/officeDocument/2006/relationships/image" Target="../media/image102.png"/><Relationship Id="rId1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png"/><Relationship Id="rId8" Type="http://schemas.openxmlformats.org/officeDocument/2006/relationships/image" Target="../media/image110.png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4" Type="http://schemas.openxmlformats.org/officeDocument/2006/relationships/notesSlide" Target="../notesSlides/notesSlide21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14.png"/><Relationship Id="rId11" Type="http://schemas.openxmlformats.org/officeDocument/2006/relationships/image" Target="../media/image113.png"/><Relationship Id="rId10" Type="http://schemas.openxmlformats.org/officeDocument/2006/relationships/image" Target="../media/image112.png"/><Relationship Id="rId1" Type="http://schemas.openxmlformats.org/officeDocument/2006/relationships/tags" Target="../tags/tag17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3" Type="http://schemas.openxmlformats.org/officeDocument/2006/relationships/slideLayout" Target="../slideLayouts/slideLayout2.xml"/><Relationship Id="rId32" Type="http://schemas.openxmlformats.org/officeDocument/2006/relationships/image" Target="../media/image41.jpeg"/><Relationship Id="rId31" Type="http://schemas.openxmlformats.org/officeDocument/2006/relationships/image" Target="../media/image40.png"/><Relationship Id="rId30" Type="http://schemas.openxmlformats.org/officeDocument/2006/relationships/image" Target="../media/image39.jpeg"/><Relationship Id="rId3" Type="http://schemas.openxmlformats.org/officeDocument/2006/relationships/image" Target="../media/image12.png"/><Relationship Id="rId29" Type="http://schemas.openxmlformats.org/officeDocument/2006/relationships/image" Target="../media/image38.png"/><Relationship Id="rId28" Type="http://schemas.openxmlformats.org/officeDocument/2006/relationships/image" Target="../media/image37.png"/><Relationship Id="rId27" Type="http://schemas.openxmlformats.org/officeDocument/2006/relationships/image" Target="../media/image36.png"/><Relationship Id="rId26" Type="http://schemas.openxmlformats.org/officeDocument/2006/relationships/image" Target="../media/image35.png"/><Relationship Id="rId25" Type="http://schemas.openxmlformats.org/officeDocument/2006/relationships/image" Target="../media/image34.png"/><Relationship Id="rId24" Type="http://schemas.openxmlformats.org/officeDocument/2006/relationships/image" Target="../media/image33.png"/><Relationship Id="rId23" Type="http://schemas.openxmlformats.org/officeDocument/2006/relationships/image" Target="../media/image32.png"/><Relationship Id="rId22" Type="http://schemas.openxmlformats.org/officeDocument/2006/relationships/image" Target="../media/image31.png"/><Relationship Id="rId21" Type="http://schemas.openxmlformats.org/officeDocument/2006/relationships/image" Target="../media/image30.png"/><Relationship Id="rId20" Type="http://schemas.openxmlformats.org/officeDocument/2006/relationships/image" Target="../media/image29.png"/><Relationship Id="rId2" Type="http://schemas.openxmlformats.org/officeDocument/2006/relationships/image" Target="../media/image11.png"/><Relationship Id="rId19" Type="http://schemas.openxmlformats.org/officeDocument/2006/relationships/image" Target="../media/image28.png"/><Relationship Id="rId18" Type="http://schemas.openxmlformats.org/officeDocument/2006/relationships/image" Target="../media/image27.png"/><Relationship Id="rId17" Type="http://schemas.openxmlformats.org/officeDocument/2006/relationships/image" Target="../media/image26.png"/><Relationship Id="rId16" Type="http://schemas.openxmlformats.org/officeDocument/2006/relationships/image" Target="../media/image25.png"/><Relationship Id="rId15" Type="http://schemas.openxmlformats.org/officeDocument/2006/relationships/image" Target="../media/image24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sv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7" Type="http://schemas.openxmlformats.org/officeDocument/2006/relationships/notesSlide" Target="../notesSlides/notesSlide4.xml"/><Relationship Id="rId46" Type="http://schemas.openxmlformats.org/officeDocument/2006/relationships/slideLayout" Target="../slideLayouts/slideLayout2.xml"/><Relationship Id="rId45" Type="http://schemas.openxmlformats.org/officeDocument/2006/relationships/tags" Target="../tags/tag59.xml"/><Relationship Id="rId44" Type="http://schemas.openxmlformats.org/officeDocument/2006/relationships/tags" Target="../tags/tag58.xml"/><Relationship Id="rId43" Type="http://schemas.openxmlformats.org/officeDocument/2006/relationships/tags" Target="../tags/tag57.xml"/><Relationship Id="rId42" Type="http://schemas.openxmlformats.org/officeDocument/2006/relationships/tags" Target="../tags/tag56.xml"/><Relationship Id="rId41" Type="http://schemas.openxmlformats.org/officeDocument/2006/relationships/tags" Target="../tags/tag55.xml"/><Relationship Id="rId40" Type="http://schemas.openxmlformats.org/officeDocument/2006/relationships/tags" Target="../tags/tag54.xml"/><Relationship Id="rId4" Type="http://schemas.openxmlformats.org/officeDocument/2006/relationships/tags" Target="../tags/tag18.xml"/><Relationship Id="rId39" Type="http://schemas.openxmlformats.org/officeDocument/2006/relationships/tags" Target="../tags/tag53.xml"/><Relationship Id="rId38" Type="http://schemas.openxmlformats.org/officeDocument/2006/relationships/tags" Target="../tags/tag52.xml"/><Relationship Id="rId37" Type="http://schemas.openxmlformats.org/officeDocument/2006/relationships/tags" Target="../tags/tag51.xml"/><Relationship Id="rId36" Type="http://schemas.openxmlformats.org/officeDocument/2006/relationships/tags" Target="../tags/tag50.xml"/><Relationship Id="rId35" Type="http://schemas.openxmlformats.org/officeDocument/2006/relationships/tags" Target="../tags/tag49.xml"/><Relationship Id="rId34" Type="http://schemas.openxmlformats.org/officeDocument/2006/relationships/tags" Target="../tags/tag48.xml"/><Relationship Id="rId33" Type="http://schemas.openxmlformats.org/officeDocument/2006/relationships/tags" Target="../tags/tag47.xml"/><Relationship Id="rId32" Type="http://schemas.openxmlformats.org/officeDocument/2006/relationships/tags" Target="../tags/tag46.xml"/><Relationship Id="rId31" Type="http://schemas.openxmlformats.org/officeDocument/2006/relationships/tags" Target="../tags/tag45.xml"/><Relationship Id="rId30" Type="http://schemas.openxmlformats.org/officeDocument/2006/relationships/tags" Target="../tags/tag44.xml"/><Relationship Id="rId3" Type="http://schemas.openxmlformats.org/officeDocument/2006/relationships/tags" Target="../tags/tag17.xml"/><Relationship Id="rId29" Type="http://schemas.openxmlformats.org/officeDocument/2006/relationships/tags" Target="../tags/tag43.xml"/><Relationship Id="rId28" Type="http://schemas.openxmlformats.org/officeDocument/2006/relationships/tags" Target="../tags/tag42.xml"/><Relationship Id="rId27" Type="http://schemas.openxmlformats.org/officeDocument/2006/relationships/tags" Target="../tags/tag41.xml"/><Relationship Id="rId26" Type="http://schemas.openxmlformats.org/officeDocument/2006/relationships/tags" Target="../tags/tag40.xml"/><Relationship Id="rId25" Type="http://schemas.openxmlformats.org/officeDocument/2006/relationships/tags" Target="../tags/tag39.xml"/><Relationship Id="rId24" Type="http://schemas.openxmlformats.org/officeDocument/2006/relationships/tags" Target="../tags/tag38.xml"/><Relationship Id="rId23" Type="http://schemas.openxmlformats.org/officeDocument/2006/relationships/tags" Target="../tags/tag37.xml"/><Relationship Id="rId22" Type="http://schemas.openxmlformats.org/officeDocument/2006/relationships/tags" Target="../tags/tag36.xml"/><Relationship Id="rId21" Type="http://schemas.openxmlformats.org/officeDocument/2006/relationships/tags" Target="../tags/tag35.xml"/><Relationship Id="rId20" Type="http://schemas.openxmlformats.org/officeDocument/2006/relationships/tags" Target="../tags/tag34.xml"/><Relationship Id="rId2" Type="http://schemas.openxmlformats.org/officeDocument/2006/relationships/tags" Target="../tags/tag16.xml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"/>
          <p:cNvSpPr txBox="1">
            <a:spLocks noChangeArrowheads="1"/>
          </p:cNvSpPr>
          <p:nvPr/>
        </p:nvSpPr>
        <p:spPr bwMode="auto">
          <a:xfrm>
            <a:off x="6458490" y="5134887"/>
            <a:ext cx="5151967" cy="1331912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lIns="109247" tIns="54623" rIns="109247" bIns="54623" anchor="ctr"/>
          <a:lstStyle/>
          <a:p>
            <a:pPr algn="ctr" defTabSz="1094105" fontAlgn="base">
              <a:spcBef>
                <a:spcPct val="30000"/>
              </a:spcBef>
              <a:spcAft>
                <a:spcPct val="10000"/>
              </a:spcAft>
            </a:pPr>
            <a:r>
              <a:rPr kumimoji="1" lang="zh-CN" altLang="en-US" sz="21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中国电信乡村振兴研究院</a:t>
            </a:r>
            <a:endParaRPr kumimoji="1" lang="en-US" altLang="zh-CN" sz="213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094105" fontAlgn="base">
              <a:spcBef>
                <a:spcPct val="30000"/>
              </a:spcBef>
              <a:spcAft>
                <a:spcPct val="10000"/>
              </a:spcAft>
            </a:pPr>
            <a:r>
              <a:rPr kumimoji="1" lang="en-US" altLang="zh-CN" sz="21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kumimoji="1" lang="zh-CN" altLang="en-US" sz="21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1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13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kumimoji="1" lang="zh-CN" altLang="en-US" sz="213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2133918" y="4286679"/>
            <a:ext cx="7943849" cy="0"/>
          </a:xfrm>
          <a:prstGeom prst="line">
            <a:avLst/>
          </a:prstGeom>
          <a:noFill/>
          <a:ln w="19050">
            <a:solidFill>
              <a:srgbClr val="FFFFFF">
                <a:lumMod val="65000"/>
              </a:srgbClr>
            </a:solidFill>
            <a:round/>
          </a:ln>
        </p:spPr>
        <p:txBody>
          <a:bodyPr wrap="none" lIns="109387" tIns="54693" rIns="109387" bIns="5469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文本占位符 1"/>
          <p:cNvSpPr txBox="1"/>
          <p:nvPr/>
        </p:nvSpPr>
        <p:spPr>
          <a:xfrm>
            <a:off x="1233805" y="2406650"/>
            <a:ext cx="9744075" cy="10039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4800" b="1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pitchFamily="34" charset="-122"/>
                <a:sym typeface="Calibri" panose="020F0502020204030204" pitchFamily="34" charset="0"/>
              </a:defRPr>
            </a:lvl1pPr>
            <a:lvl2pPr marL="990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3735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pitchFamily="34" charset="-122"/>
                <a:sym typeface="Calibri" panose="020F0502020204030204" pitchFamily="34" charset="0"/>
              </a:defRPr>
            </a:lvl2pPr>
            <a:lvl3pPr marL="152400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pitchFamily="34" charset="-122"/>
                <a:sym typeface="Calibri" panose="020F0502020204030204" pitchFamily="34" charset="0"/>
              </a:defRPr>
            </a:lvl3pPr>
            <a:lvl4pPr marL="213360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665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pitchFamily="34" charset="-122"/>
                <a:sym typeface="Calibri" panose="020F0502020204030204" pitchFamily="34" charset="0"/>
              </a:defRPr>
            </a:lvl4pPr>
            <a:lvl5pPr marL="274320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665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pitchFamily="34" charset="-122"/>
                <a:sym typeface="Calibri" panose="020F0502020204030204" pitchFamily="34" charset="0"/>
              </a:defRPr>
            </a:lvl5pPr>
            <a:lvl6pPr marL="33528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44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农业农村行业大模型解决方案</a:t>
            </a:r>
            <a:endParaRPr lang="en-US" sz="4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en-US" altLang="zh-CN" sz="4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+ </a:t>
            </a:r>
            <a:r>
              <a:rPr lang="zh-CN" altLang="en-US" sz="4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神农一号大模型</a:t>
            </a:r>
            <a:endParaRPr lang="zh-CN" altLang="en-US" sz="4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62555" y="516255"/>
            <a:ext cx="4064000" cy="36957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endPara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建设背景</a:t>
            </a:r>
            <a:endParaRPr lang="zh-CN" altLang="en-US" dirty="0"/>
          </a:p>
        </p:txBody>
      </p:sp>
      <p:sp>
        <p:nvSpPr>
          <p:cNvPr id="284" name="rect 284"/>
          <p:cNvSpPr/>
          <p:nvPr/>
        </p:nvSpPr>
        <p:spPr>
          <a:xfrm>
            <a:off x="5236210" y="1685925"/>
            <a:ext cx="6586220" cy="4762500"/>
          </a:xfrm>
          <a:prstGeom prst="rect">
            <a:avLst/>
          </a:prstGeom>
          <a:solidFill>
            <a:srgbClr val="B2B2B2">
              <a:alpha val="1764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6" name="picture 2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28320" y="1827530"/>
            <a:ext cx="4604385" cy="3096260"/>
          </a:xfrm>
          <a:prstGeom prst="rect">
            <a:avLst/>
          </a:prstGeom>
        </p:spPr>
      </p:pic>
      <p:sp>
        <p:nvSpPr>
          <p:cNvPr id="296" name="textbox 296"/>
          <p:cNvSpPr/>
          <p:nvPr/>
        </p:nvSpPr>
        <p:spPr>
          <a:xfrm>
            <a:off x="528320" y="5232400"/>
            <a:ext cx="4604385" cy="10229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6000"/>
              </a:lnSpc>
            </a:pPr>
            <a:endParaRPr sz="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  <a:p>
            <a:pPr algn="r" rtl="0" eaLnBrk="0">
              <a:lnSpc>
                <a:spcPct val="91000"/>
              </a:lnSpc>
            </a:pPr>
            <a:r>
              <a:rPr sz="1400" b="1" kern="0" spc="-60" dirty="0">
                <a:solidFill>
                  <a:srgbClr val="C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“人工智能是引领这一轮科技革命和产业变革的</a:t>
            </a:r>
            <a:r>
              <a:rPr sz="1400" b="1" kern="0" spc="-70" dirty="0">
                <a:solidFill>
                  <a:srgbClr val="C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战略性技术，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algn="l" rtl="0" eaLnBrk="0">
              <a:lnSpc>
                <a:spcPts val="2555"/>
              </a:lnSpc>
            </a:pPr>
            <a:r>
              <a:rPr sz="1400" b="1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具有带动性很强的‘头雁’效应。”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rtl="0" eaLnBrk="0">
              <a:lnSpc>
                <a:spcPct val="114000"/>
              </a:lnSpc>
            </a:pP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  <a:p>
            <a:pPr marL="914400" lvl="2" indent="457200" algn="l" rtl="0" eaLnBrk="0">
              <a:lnSpc>
                <a:spcPct val="103000"/>
              </a:lnSpc>
            </a:pPr>
            <a:r>
              <a:rPr lang="en-US" sz="1200" b="1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sz="1200" b="1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——2018年10月第九次集体学习  习近平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0" name="textbox 310"/>
          <p:cNvSpPr/>
          <p:nvPr/>
        </p:nvSpPr>
        <p:spPr>
          <a:xfrm>
            <a:off x="335280" y="949325"/>
            <a:ext cx="11487150" cy="7639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indent="0" rtl="0" eaLnBrk="0" fontAlgn="auto">
              <a:lnSpc>
                <a:spcPct val="150000"/>
              </a:lnSpc>
            </a:pPr>
            <a:r>
              <a:rPr lang="zh-CN" altLang="en-US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人工智能已成为</a:t>
            </a:r>
            <a:r>
              <a:rPr lang="zh-CN" altLang="en-US" sz="1600" b="1" kern="0" spc="-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新一轮科技革命和产业变革的重要驱动力量</a:t>
            </a:r>
            <a:r>
              <a:rPr lang="zh-CN" altLang="en-US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en-US" altLang="zh-CN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</a:t>
            </a:r>
            <a:r>
              <a:rPr lang="zh-CN" altLang="en-US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lang="zh-CN" altLang="en-US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政府工作报告</a:t>
            </a:r>
            <a:r>
              <a:rPr lang="en-US" altLang="zh-CN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r>
              <a:rPr lang="zh-CN" altLang="en-US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提出</a:t>
            </a:r>
            <a:r>
              <a:rPr lang="zh-CN" altLang="en-US" sz="1600" b="1" kern="0" spc="-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加快发展新质生产力 </a:t>
            </a:r>
            <a:r>
              <a:rPr lang="zh-CN" altLang="en-US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，开展</a:t>
            </a:r>
            <a:r>
              <a:rPr lang="zh-CN" altLang="en-US" sz="1600" b="1" kern="0" spc="-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“人工智能</a:t>
            </a:r>
            <a:r>
              <a:rPr lang="en-US" altLang="zh-CN" sz="1600" b="1" kern="0" spc="-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+”</a:t>
            </a:r>
            <a:r>
              <a:rPr lang="zh-CN" altLang="en-US" sz="1600" b="1" kern="0" spc="-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行动</a:t>
            </a:r>
            <a:r>
              <a:rPr lang="zh-CN" altLang="en-US" sz="16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，充分体现国家政策的引领和创新主导作用。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472430" y="1800225"/>
            <a:ext cx="6170930" cy="1776730"/>
            <a:chOff x="8553" y="2835"/>
            <a:chExt cx="9718" cy="2798"/>
          </a:xfrm>
        </p:grpSpPr>
        <p:sp>
          <p:nvSpPr>
            <p:cNvPr id="302" name="textbox 302"/>
            <p:cNvSpPr/>
            <p:nvPr/>
          </p:nvSpPr>
          <p:spPr>
            <a:xfrm>
              <a:off x="8553" y="2835"/>
              <a:ext cx="9718" cy="675"/>
            </a:xfrm>
            <a:prstGeom prst="rect">
              <a:avLst/>
            </a:prstGeom>
            <a:solidFill>
              <a:srgbClr val="C000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 anchor="ctr"/>
            <a:p>
              <a:pPr marL="104775" algn="ctr" eaLnBrk="0">
                <a:lnSpc>
                  <a:spcPct val="91000"/>
                </a:lnSpc>
              </a:pPr>
              <a:r>
                <a:rPr lang="en-US" altLang="zh-CN" sz="1400" b="1" kern="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2025 </a:t>
              </a:r>
              <a:r>
                <a:rPr lang="zh-CN" altLang="en-US" sz="1400" b="1" kern="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年中央一号文件首提“农业新质</a:t>
              </a:r>
              <a:r>
                <a:rPr lang="zh-CN" altLang="en-US" sz="1400" b="1" kern="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生产力”</a:t>
              </a:r>
              <a:endParaRPr lang="zh-CN" altLang="en-US" sz="1400" b="1" kern="0" dirty="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 bwMode="auto">
            <a:xfrm>
              <a:off x="8556" y="4859"/>
              <a:ext cx="9663" cy="774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p>
              <a:pPr indent="279400" algn="just" fontAlgn="auto">
                <a:lnSpc>
                  <a:spcPct val="130000"/>
                </a:lnSpc>
                <a:extLst>
                  <a:ext uri="{35155182-B16C-46BC-9424-99874614C6A1}">
                    <wpsdc:indentchars xmlns:wpsdc="http://www.wps.cn/officeDocument/2017/drawingmlCustomData" val="200" checksum="2903051017"/>
                  </a:ext>
                </a:extLst>
              </a:pPr>
              <a:r>
                <a:rPr lang="zh-CN" altLang="en-US" sz="1000" b="1" kern="0" spc="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推进农业科技力量协同攻关。以科技创新引领先进生产要素集聚</a:t>
              </a:r>
              <a:r>
                <a:rPr lang="zh-CN" altLang="en-US"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，因地制宜发展</a:t>
              </a:r>
              <a:r>
                <a:rPr lang="zh-CN" altLang="en-US" sz="1000" b="1" kern="0" spc="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农业新质生产力</a:t>
              </a:r>
              <a:r>
                <a:rPr lang="zh-CN" altLang="en-US"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。瞄准加快突破关键核心技术，</a:t>
              </a:r>
              <a:r>
                <a:rPr lang="zh-CN" altLang="en-US" sz="1000" b="1" kern="0" spc="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强化农业科研资源力量</a:t>
              </a:r>
              <a:r>
                <a:rPr lang="zh-CN" altLang="en-US"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统筹，培育农业科技领军企业。</a:t>
              </a:r>
              <a:endParaRPr lang="zh-CN" altLang="en-US" sz="10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8556" y="3584"/>
              <a:ext cx="9663" cy="1404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p>
              <a:pPr indent="274320" algn="just" fontAlgn="auto">
                <a:lnSpc>
                  <a:spcPct val="130000"/>
                </a:lnSpc>
                <a:extLst>
                  <a:ext uri="{35155182-B16C-46BC-9424-99874614C6A1}">
                    <wpsdc:indentchars xmlns:wpsdc="http://www.wps.cn/officeDocument/2017/drawingmlCustomData" val="200" checksum="2172770578"/>
                  </a:ext>
                </a:extLst>
              </a:pPr>
              <a:r>
                <a:rPr lang="zh-CN" altLang="en-US" sz="10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锚定推进乡村全面振兴、建设农业强国目标，以改革开放和</a:t>
              </a:r>
              <a:r>
                <a:rPr lang="zh-CN" altLang="en-US" sz="1000" b="1" kern="0" spc="8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科技创新</a:t>
              </a:r>
              <a:r>
                <a:rPr lang="zh-CN" altLang="en-US" sz="10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为动力，巩固和完善农村基本经营制度，深入学习运用“千万工程”经验，确保国家粮食安全，确保不发生规模性返贫致贫，提升乡村产业发展水平、乡村建设水平、乡村治理水平，千方百计推动农业增效益、农村增活力、农民增收入，为推进</a:t>
              </a:r>
              <a:r>
                <a:rPr lang="zh-CN" altLang="en-US" sz="1000" b="1" kern="0" spc="8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中国式现代化</a:t>
              </a:r>
              <a:r>
                <a:rPr lang="zh-CN" altLang="en-US" sz="10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提供</a:t>
              </a:r>
              <a:r>
                <a:rPr lang="zh-CN" altLang="en-US" sz="1000" b="1" kern="0" spc="8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基础支撑</a:t>
              </a:r>
              <a:r>
                <a:rPr lang="zh-CN" altLang="en-US" sz="10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。</a:t>
              </a:r>
              <a:endParaRPr lang="zh-CN" altLang="en-US" sz="10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72430" y="3688080"/>
            <a:ext cx="6170930" cy="1408430"/>
            <a:chOff x="8553" y="5640"/>
            <a:chExt cx="9718" cy="2218"/>
          </a:xfrm>
        </p:grpSpPr>
        <p:sp>
          <p:nvSpPr>
            <p:cNvPr id="306" name="textbox 306"/>
            <p:cNvSpPr/>
            <p:nvPr/>
          </p:nvSpPr>
          <p:spPr>
            <a:xfrm>
              <a:off x="8553" y="5640"/>
              <a:ext cx="9718" cy="660"/>
            </a:xfrm>
            <a:prstGeom prst="rect">
              <a:avLst/>
            </a:prstGeom>
            <a:solidFill>
              <a:srgbClr val="C000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107000"/>
                </a:lnSpc>
              </a:pPr>
              <a:endParaRPr sz="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marL="104775" algn="ctr" rtl="0" eaLnBrk="0">
                <a:lnSpc>
                  <a:spcPct val="91000"/>
                </a:lnSpc>
                <a:spcBef>
                  <a:spcPts val="0"/>
                </a:spcBef>
              </a:pPr>
              <a:r>
                <a:rPr lang="zh-CN" altLang="en-US" sz="1400" b="1" kern="0" spc="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国家政策给予巨大支持，人工智能发</a:t>
              </a:r>
              <a:r>
                <a:rPr lang="zh-CN" altLang="en-US" sz="1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展加速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191135" algn="ctr" rtl="0" eaLnBrk="0">
                <a:lnSpc>
                  <a:spcPct val="91000"/>
                </a:lnSpc>
              </a:pPr>
              <a:endParaRPr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555" y="6364"/>
              <a:ext cx="9680" cy="1494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noAutofit/>
            </a:bodyPr>
            <a:p>
              <a:pPr indent="279400" algn="just" rtl="0" eaLnBrk="0" fontAlgn="auto">
                <a:lnSpc>
                  <a:spcPct val="130000"/>
                </a:lnSpc>
                <a:spcBef>
                  <a:spcPts val="0"/>
                </a:spcBef>
                <a:extLst>
                  <a:ext uri="{35155182-B16C-46BC-9424-99874614C6A1}">
                    <wpsdc:indentchars xmlns:wpsdc="http://www.wps.cn/officeDocument/2017/drawingmlCustomData" val="200" checksum="2903051017"/>
                  </a:ext>
                </a:extLst>
              </a:pP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2024年4月</a:t>
              </a:r>
              <a:r>
                <a:rPr lang="zh-CN"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国有企业改革深化提升行动现场推进会强调中央企业</a:t>
              </a:r>
              <a:r>
                <a:rPr sz="1000" kern="0" spc="-1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、</a:t>
              </a:r>
              <a:r>
                <a:rPr sz="1000" kern="0" spc="-1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地方大型国有企业特别是行</a:t>
              </a:r>
              <a:r>
                <a:rPr sz="1000" kern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业龙头企业</a:t>
              </a:r>
              <a:r>
                <a:rPr sz="1000" kern="0" spc="-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，要加快</a:t>
              </a:r>
              <a:r>
                <a:rPr sz="1000" b="1" kern="0" spc="9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实施</a:t>
              </a:r>
              <a:r>
                <a:rPr sz="1000" b="1" kern="0" spc="-14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b="1" kern="0" spc="9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sz="1000" b="1" kern="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AI</a:t>
              </a:r>
              <a:r>
                <a:rPr sz="1000" b="1" kern="0" spc="9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+”专项行动</a:t>
              </a:r>
              <a:r>
                <a:rPr sz="1000" b="1" kern="0" spc="-10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，打造可以</a:t>
              </a:r>
              <a:r>
                <a:rPr sz="1000" b="1" kern="0" spc="9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融入企</a:t>
              </a:r>
              <a:r>
                <a:rPr sz="1000" b="1" kern="0" spc="8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业生产经营系统的行业大模型</a:t>
              </a:r>
              <a:r>
                <a:rPr sz="10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indent="276860" algn="just" rtl="0" eaLnBrk="0" fontAlgn="auto">
                <a:lnSpc>
                  <a:spcPct val="130000"/>
                </a:lnSpc>
                <a:spcBef>
                  <a:spcPts val="0"/>
                </a:spcBef>
                <a:extLst>
                  <a:ext uri="{35155182-B16C-46BC-9424-99874614C6A1}">
                    <wpsdc:indentchars xmlns:wpsdc="http://www.wps.cn/officeDocument/2017/drawingmlCustomData" val="200" checksum="3888493678"/>
                  </a:ext>
                </a:extLst>
              </a:pPr>
              <a:r>
                <a:rPr sz="1000" kern="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2024年2月</a:t>
              </a:r>
              <a:r>
                <a:rPr lang="zh-CN" sz="1000" kern="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sz="1000" kern="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国务院国资委召开</a:t>
              </a:r>
              <a:r>
                <a:rPr sz="1000" kern="0" spc="-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b="1" kern="0" spc="9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sz="1000" b="1" kern="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AI</a:t>
              </a:r>
              <a:r>
                <a:rPr sz="1000" b="1" kern="0" spc="9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赋</a:t>
              </a:r>
              <a:r>
                <a:rPr sz="1000" b="1" kern="0" spc="8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能</a:t>
              </a:r>
              <a:r>
                <a:rPr sz="1000" b="1" kern="0" spc="2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</a:t>
              </a:r>
              <a:r>
                <a:rPr sz="1000" b="1" kern="0" spc="8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产业焕新</a:t>
              </a:r>
              <a:r>
                <a:rPr sz="1000" b="1" kern="0" spc="-15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b="1" kern="0" spc="8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sz="1000" b="1" kern="0" spc="-16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中央企业人工智能专题推进会强调加快推进</a:t>
              </a:r>
              <a:r>
                <a:rPr sz="1000" kern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</a:t>
              </a:r>
              <a:r>
                <a:rPr sz="1000" kern="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人工智能发展</a:t>
              </a:r>
              <a:r>
                <a:rPr sz="1000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，是</a:t>
              </a:r>
              <a:r>
                <a:rPr sz="1000" b="1" kern="0" spc="9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国资央企发挥功能使</a:t>
              </a:r>
              <a:r>
                <a:rPr sz="1000" b="1" kern="0" spc="8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命</a:t>
              </a:r>
              <a:r>
                <a:rPr sz="1000" b="1" kern="0" spc="-9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，推进</a:t>
              </a:r>
              <a:r>
                <a:rPr sz="1000" b="1" kern="0" spc="8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高质量发展</a:t>
              </a:r>
              <a:r>
                <a:rPr sz="10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的必然要求。</a:t>
              </a:r>
              <a:endParaRPr lang="zh-CN" altLang="en-US" sz="1000" kern="0" spc="8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472430" y="5232400"/>
            <a:ext cx="6170930" cy="1120775"/>
            <a:chOff x="8553" y="8187"/>
            <a:chExt cx="9718" cy="1765"/>
          </a:xfrm>
        </p:grpSpPr>
        <p:sp>
          <p:nvSpPr>
            <p:cNvPr id="304" name="textbox 304"/>
            <p:cNvSpPr/>
            <p:nvPr/>
          </p:nvSpPr>
          <p:spPr>
            <a:xfrm>
              <a:off x="8553" y="8187"/>
              <a:ext cx="9718" cy="675"/>
            </a:xfrm>
            <a:prstGeom prst="rect">
              <a:avLst/>
            </a:prstGeom>
            <a:solidFill>
              <a:srgbClr val="C000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100000"/>
                </a:lnSpc>
              </a:pPr>
              <a:endParaRPr sz="9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marL="191135" algn="ctr" rtl="0" eaLnBrk="0">
                <a:lnSpc>
                  <a:spcPct val="91000"/>
                </a:lnSpc>
                <a:spcBef>
                  <a:spcPts val="5"/>
                </a:spcBef>
              </a:pPr>
              <a:r>
                <a:rPr sz="1400" b="1" kern="0" spc="-2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“人工智能+”凸显国家对人工智能领域</a:t>
              </a:r>
              <a:r>
                <a:rPr sz="1400" b="1" kern="0" spc="-3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发展的高度重视和坚定决心</a:t>
              </a:r>
              <a:endParaRPr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553" y="8862"/>
              <a:ext cx="9718" cy="1091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indent="281940" algn="just" rtl="0" eaLnBrk="0" fontAlgn="auto">
                <a:lnSpc>
                  <a:spcPct val="130000"/>
                </a:lnSpc>
                <a:spcBef>
                  <a:spcPts val="0"/>
                </a:spcBef>
                <a:extLst>
                  <a:ext uri="{35155182-B16C-46BC-9424-99874614C6A1}">
                    <wpsdc:indentchars xmlns:wpsdc="http://www.wps.cn/officeDocument/2017/drawingmlCustomData" val="200" checksum="3410847349"/>
                  </a:ext>
                </a:extLst>
              </a:pPr>
              <a:r>
                <a:rPr sz="1000" kern="0" spc="1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这一行动计划的开展</a:t>
              </a:r>
              <a:r>
                <a:rPr sz="1000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1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sz="1000" kern="0" spc="-1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b="1" kern="0" spc="1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将为我国人工智能产业进一步发展提供强</a:t>
              </a:r>
              <a:r>
                <a:rPr sz="1000" b="1" kern="0" spc="10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有力的政策支持</a:t>
              </a:r>
              <a:r>
                <a:rPr sz="1000" b="1" kern="0" spc="-1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sz="1000" kern="0" spc="-1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有助于提升我</a:t>
              </a:r>
              <a:r>
                <a:rPr sz="1000" kern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国在</a:t>
              </a:r>
              <a:r>
                <a:rPr sz="1000" b="1" kern="0" spc="10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全球人工智能领域的竞争力和影响力</a:t>
              </a:r>
              <a:r>
                <a:rPr sz="1000" b="1" kern="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sz="1000" kern="0" spc="-1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有望打造具有国际竞争力的数字产业集群 ，</a:t>
              </a:r>
              <a:r>
                <a:rPr sz="1000" kern="0" spc="-1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推动我国</a:t>
              </a:r>
              <a:r>
                <a:rPr sz="1000" kern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1000" kern="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数字经济的高质量发</a:t>
              </a:r>
              <a:r>
                <a:rPr sz="10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展。</a:t>
              </a:r>
              <a:endParaRPr lang="zh-CN" altLang="en-US" sz="1000" kern="0" spc="8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2.2 </a:t>
            </a:r>
            <a:r>
              <a:rPr lang="zh-CN" altLang="en-US" dirty="0"/>
              <a:t>行业需求</a:t>
            </a:r>
            <a:endParaRPr lang="en-US" altLang="zh-CN" dirty="0"/>
          </a:p>
        </p:txBody>
      </p:sp>
      <p:sp>
        <p:nvSpPr>
          <p:cNvPr id="21" name="圆角矩形 20"/>
          <p:cNvSpPr/>
          <p:nvPr/>
        </p:nvSpPr>
        <p:spPr>
          <a:xfrm>
            <a:off x="4190365" y="1614170"/>
            <a:ext cx="3535045" cy="41275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220200" y="1593215"/>
            <a:ext cx="2522220" cy="41275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47040" y="1631315"/>
            <a:ext cx="2522220" cy="41275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3218815" y="3239770"/>
            <a:ext cx="2912745" cy="2886710"/>
          </a:xfrm>
          <a:prstGeom prst="rect">
            <a:avLst/>
          </a:prstGeom>
          <a:noFill/>
          <a:ln w="12700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用户诉求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重点关注生产自动化领域。对于人工智能在农业气象、市场价格、农技自动化领域有很大需求；</a:t>
            </a:r>
            <a:endParaRPr lang="zh-CN" altLang="en-US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、需要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洞察市场趋势，助力精准定价、精准营销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，提前预测风险和机会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点，合理规划布局。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问题</a:t>
            </a:r>
            <a:r>
              <a:rPr lang="zh-CN" altLang="zh-CN" sz="1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资金预算，但是期望值很高，希望能解决实际生产问题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9164955" y="3237865"/>
            <a:ext cx="2692400" cy="2756535"/>
          </a:xfrm>
          <a:prstGeom prst="rect">
            <a:avLst/>
          </a:prstGeom>
          <a:noFill/>
          <a:ln w="12700">
            <a:noFill/>
            <a:prstDash val="dash"/>
            <a:miter lim="800000"/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用户诉求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老龄化、空心化日趋严重，需要新技术、新品种指导，需要强力的社会化服务支持</a:t>
            </a:r>
            <a:endParaRPr lang="zh-CN" altLang="en-US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不了解市场行情及农业相关政策，销售渠道窄</a:t>
            </a:r>
            <a:endParaRPr lang="zh-CN" altLang="en-US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、新品种等细分领域技术要求高，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遇到异常情况无法及时解决</a:t>
            </a:r>
            <a:endParaRPr lang="en-US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问题</a:t>
            </a:r>
            <a:r>
              <a:rPr lang="zh-CN" altLang="zh-CN" sz="1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无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微量资金成本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6109970" y="3241040"/>
            <a:ext cx="2816860" cy="3166745"/>
          </a:xfrm>
          <a:prstGeom prst="rect">
            <a:avLst/>
          </a:prstGeom>
          <a:noFill/>
          <a:ln w="12700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用户诉求</a:t>
            </a:r>
            <a:r>
              <a:rPr lang="zh-CN" altLang="en-US" sz="1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zh-CN" altLang="en-US" sz="1400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、能帮助解决每日生产中农资、农服、贷款、保险、补贴、政策法规、服务撮合等方面的智能查询和推介</a:t>
            </a:r>
            <a:endParaRPr lang="zh-CN" altLang="en-US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、由于种植规模较小，需要更高效的工具降低经营管理成本。</a:t>
            </a:r>
            <a:endParaRPr lang="zh-CN" altLang="en-US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问题</a:t>
            </a:r>
            <a:r>
              <a:rPr lang="zh-CN" altLang="zh-CN" sz="1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需求范围大，涉及面宽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，只有微量资金成本用于类似需求，希望免费使用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 bwMode="auto">
          <a:xfrm>
            <a:off x="347980" y="3222625"/>
            <a:ext cx="2751455" cy="2886710"/>
          </a:xfrm>
          <a:prstGeom prst="rect">
            <a:avLst/>
          </a:prstGeom>
          <a:noFill/>
          <a:ln w="12700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用户诉求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、政府重点在监管和标杆示范打造；科研院所希望通过大模型实现新技术、新装备、新品种推广，给科研提供智能化工具；</a:t>
            </a:r>
            <a:endParaRPr lang="zh-CN" altLang="en-US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农业数据分散，</a:t>
            </a:r>
            <a:r>
              <a:rPr sz="1400" kern="0" spc="10" dirty="0">
                <a:solidFill>
                  <a:srgbClr val="05073B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数据处理分析</a:t>
            </a:r>
            <a:r>
              <a:rPr sz="1400" kern="0" dirty="0">
                <a:solidFill>
                  <a:srgbClr val="05073B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能力不足</a:t>
            </a:r>
            <a:r>
              <a:rPr lang="zh-CN" sz="1400" kern="0" dirty="0">
                <a:solidFill>
                  <a:srgbClr val="05073B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，希望有更高效的数据处理工具和宏观</a:t>
            </a:r>
            <a:r>
              <a:rPr lang="zh-CN" sz="1400" kern="0" dirty="0">
                <a:solidFill>
                  <a:srgbClr val="05073B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决策支撑。</a:t>
            </a:r>
            <a:endParaRPr lang="en-US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问题</a:t>
            </a:r>
            <a:r>
              <a:rPr lang="zh-CN" altLang="zh-CN" sz="14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资金预算，但是普遍偏低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91465" y="1497330"/>
            <a:ext cx="2807335" cy="4888230"/>
          </a:xfrm>
          <a:prstGeom prst="roundRect">
            <a:avLst>
              <a:gd name="adj" fmla="val 3772"/>
            </a:avLst>
          </a:prstGeom>
          <a:noFill/>
          <a:ln w="12700">
            <a:solidFill>
              <a:srgbClr val="C00000"/>
            </a:solidFill>
            <a:prstDash val="dash"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9" name="圆角矩形 7"/>
          <p:cNvSpPr/>
          <p:nvPr/>
        </p:nvSpPr>
        <p:spPr>
          <a:xfrm>
            <a:off x="3215352" y="1506544"/>
            <a:ext cx="5758629" cy="4867675"/>
          </a:xfrm>
          <a:prstGeom prst="roundRect">
            <a:avLst>
              <a:gd name="adj" fmla="val 3772"/>
            </a:avLst>
          </a:prstGeom>
          <a:noFill/>
          <a:ln w="12700">
            <a:solidFill>
              <a:srgbClr val="C00000"/>
            </a:solidFill>
            <a:prstDash val="dash"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10" name="圆角矩形 7"/>
          <p:cNvSpPr/>
          <p:nvPr/>
        </p:nvSpPr>
        <p:spPr>
          <a:xfrm>
            <a:off x="9083815" y="1497308"/>
            <a:ext cx="2807526" cy="4867675"/>
          </a:xfrm>
          <a:prstGeom prst="roundRect">
            <a:avLst>
              <a:gd name="adj" fmla="val 3772"/>
            </a:avLst>
          </a:prstGeom>
          <a:noFill/>
          <a:ln w="12700">
            <a:solidFill>
              <a:srgbClr val="C00000"/>
            </a:solidFill>
            <a:prstDash val="dash"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7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 bwMode="auto">
          <a:xfrm>
            <a:off x="313102" y="980788"/>
            <a:ext cx="11566174" cy="369332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目标客户群体分为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（政府）、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（企业）和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（农户）三大类，其中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端区分大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和小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323644" y="1633167"/>
            <a:ext cx="2787370" cy="369332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政府（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 bwMode="auto">
          <a:xfrm>
            <a:off x="3215350" y="1650312"/>
            <a:ext cx="5758628" cy="369332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企业（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 bwMode="auto">
          <a:xfrm>
            <a:off x="9090378" y="1652217"/>
            <a:ext cx="2767219" cy="369332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农户（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586595" y="2265680"/>
            <a:ext cx="889000" cy="804961"/>
            <a:chOff x="854378" y="1815466"/>
            <a:chExt cx="959908" cy="899561"/>
          </a:xfrm>
        </p:grpSpPr>
        <p:sp>
          <p:nvSpPr>
            <p:cNvPr id="18" name="farmer_124404"/>
            <p:cNvSpPr/>
            <p:nvPr/>
          </p:nvSpPr>
          <p:spPr>
            <a:xfrm>
              <a:off x="1034567" y="1815466"/>
              <a:ext cx="575550" cy="583096"/>
            </a:xfrm>
            <a:custGeom>
              <a:avLst/>
              <a:gdLst>
                <a:gd name="connsiteX0" fmla="*/ 339584 w 537766"/>
                <a:gd name="connsiteY0" fmla="*/ 427909 h 607568"/>
                <a:gd name="connsiteX1" fmla="*/ 351733 w 537766"/>
                <a:gd name="connsiteY1" fmla="*/ 432820 h 607568"/>
                <a:gd name="connsiteX2" fmla="*/ 356808 w 537766"/>
                <a:gd name="connsiteY2" fmla="*/ 444944 h 607568"/>
                <a:gd name="connsiteX3" fmla="*/ 351733 w 537766"/>
                <a:gd name="connsiteY3" fmla="*/ 457068 h 607568"/>
                <a:gd name="connsiteX4" fmla="*/ 339584 w 537766"/>
                <a:gd name="connsiteY4" fmla="*/ 462133 h 607568"/>
                <a:gd name="connsiteX5" fmla="*/ 327434 w 537766"/>
                <a:gd name="connsiteY5" fmla="*/ 457068 h 607568"/>
                <a:gd name="connsiteX6" fmla="*/ 322513 w 537766"/>
                <a:gd name="connsiteY6" fmla="*/ 444944 h 607568"/>
                <a:gd name="connsiteX7" fmla="*/ 327434 w 537766"/>
                <a:gd name="connsiteY7" fmla="*/ 432820 h 607568"/>
                <a:gd name="connsiteX8" fmla="*/ 339584 w 537766"/>
                <a:gd name="connsiteY8" fmla="*/ 427909 h 607568"/>
                <a:gd name="connsiteX9" fmla="*/ 198218 w 537766"/>
                <a:gd name="connsiteY9" fmla="*/ 427909 h 607568"/>
                <a:gd name="connsiteX10" fmla="*/ 210342 w 537766"/>
                <a:gd name="connsiteY10" fmla="*/ 432820 h 607568"/>
                <a:gd name="connsiteX11" fmla="*/ 215253 w 537766"/>
                <a:gd name="connsiteY11" fmla="*/ 444944 h 607568"/>
                <a:gd name="connsiteX12" fmla="*/ 210342 w 537766"/>
                <a:gd name="connsiteY12" fmla="*/ 457068 h 607568"/>
                <a:gd name="connsiteX13" fmla="*/ 198218 w 537766"/>
                <a:gd name="connsiteY13" fmla="*/ 462133 h 607568"/>
                <a:gd name="connsiteX14" fmla="*/ 186094 w 537766"/>
                <a:gd name="connsiteY14" fmla="*/ 457068 h 607568"/>
                <a:gd name="connsiteX15" fmla="*/ 181029 w 537766"/>
                <a:gd name="connsiteY15" fmla="*/ 444944 h 607568"/>
                <a:gd name="connsiteX16" fmla="*/ 186094 w 537766"/>
                <a:gd name="connsiteY16" fmla="*/ 432820 h 607568"/>
                <a:gd name="connsiteX17" fmla="*/ 198218 w 537766"/>
                <a:gd name="connsiteY17" fmla="*/ 427909 h 607568"/>
                <a:gd name="connsiteX18" fmla="*/ 148888 w 537766"/>
                <a:gd name="connsiteY18" fmla="*/ 395840 h 607568"/>
                <a:gd name="connsiteX19" fmla="*/ 148888 w 537766"/>
                <a:gd name="connsiteY19" fmla="*/ 564762 h 607568"/>
                <a:gd name="connsiteX20" fmla="*/ 388878 w 537766"/>
                <a:gd name="connsiteY20" fmla="*/ 564762 h 607568"/>
                <a:gd name="connsiteX21" fmla="*/ 388878 w 537766"/>
                <a:gd name="connsiteY21" fmla="*/ 395840 h 607568"/>
                <a:gd name="connsiteX22" fmla="*/ 396406 w 537766"/>
                <a:gd name="connsiteY22" fmla="*/ 312683 h 607568"/>
                <a:gd name="connsiteX23" fmla="*/ 396406 w 537766"/>
                <a:gd name="connsiteY23" fmla="*/ 353034 h 607568"/>
                <a:gd name="connsiteX24" fmla="*/ 410234 w 537766"/>
                <a:gd name="connsiteY24" fmla="*/ 353034 h 607568"/>
                <a:gd name="connsiteX25" fmla="*/ 431744 w 537766"/>
                <a:gd name="connsiteY25" fmla="*/ 374360 h 607568"/>
                <a:gd name="connsiteX26" fmla="*/ 431744 w 537766"/>
                <a:gd name="connsiteY26" fmla="*/ 564762 h 607568"/>
                <a:gd name="connsiteX27" fmla="*/ 492126 w 537766"/>
                <a:gd name="connsiteY27" fmla="*/ 564762 h 607568"/>
                <a:gd name="connsiteX28" fmla="*/ 469540 w 537766"/>
                <a:gd name="connsiteY28" fmla="*/ 384947 h 607568"/>
                <a:gd name="connsiteX29" fmla="*/ 440502 w 537766"/>
                <a:gd name="connsiteY29" fmla="*/ 337998 h 607568"/>
                <a:gd name="connsiteX30" fmla="*/ 141360 w 537766"/>
                <a:gd name="connsiteY30" fmla="*/ 312683 h 607568"/>
                <a:gd name="connsiteX31" fmla="*/ 97264 w 537766"/>
                <a:gd name="connsiteY31" fmla="*/ 337998 h 607568"/>
                <a:gd name="connsiteX32" fmla="*/ 68226 w 537766"/>
                <a:gd name="connsiteY32" fmla="*/ 384947 h 607568"/>
                <a:gd name="connsiteX33" fmla="*/ 45640 w 537766"/>
                <a:gd name="connsiteY33" fmla="*/ 564762 h 607568"/>
                <a:gd name="connsiteX34" fmla="*/ 106022 w 537766"/>
                <a:gd name="connsiteY34" fmla="*/ 564762 h 607568"/>
                <a:gd name="connsiteX35" fmla="*/ 106022 w 537766"/>
                <a:gd name="connsiteY35" fmla="*/ 374360 h 607568"/>
                <a:gd name="connsiteX36" fmla="*/ 127532 w 537766"/>
                <a:gd name="connsiteY36" fmla="*/ 353034 h 607568"/>
                <a:gd name="connsiteX37" fmla="*/ 141360 w 537766"/>
                <a:gd name="connsiteY37" fmla="*/ 353034 h 607568"/>
                <a:gd name="connsiteX38" fmla="*/ 214186 w 537766"/>
                <a:gd name="connsiteY38" fmla="*/ 270797 h 607568"/>
                <a:gd name="connsiteX39" fmla="*/ 184226 w 537766"/>
                <a:gd name="connsiteY39" fmla="*/ 287981 h 607568"/>
                <a:gd name="connsiteX40" fmla="*/ 184226 w 537766"/>
                <a:gd name="connsiteY40" fmla="*/ 353034 h 607568"/>
                <a:gd name="connsiteX41" fmla="*/ 353540 w 537766"/>
                <a:gd name="connsiteY41" fmla="*/ 353034 h 607568"/>
                <a:gd name="connsiteX42" fmla="*/ 353540 w 537766"/>
                <a:gd name="connsiteY42" fmla="*/ 287981 h 607568"/>
                <a:gd name="connsiteX43" fmla="*/ 323580 w 537766"/>
                <a:gd name="connsiteY43" fmla="*/ 270797 h 607568"/>
                <a:gd name="connsiteX44" fmla="*/ 268883 w 537766"/>
                <a:gd name="connsiteY44" fmla="*/ 283225 h 607568"/>
                <a:gd name="connsiteX45" fmla="*/ 214186 w 537766"/>
                <a:gd name="connsiteY45" fmla="*/ 270797 h 607568"/>
                <a:gd name="connsiteX46" fmla="*/ 184533 w 537766"/>
                <a:gd name="connsiteY46" fmla="*/ 148670 h 607568"/>
                <a:gd name="connsiteX47" fmla="*/ 184226 w 537766"/>
                <a:gd name="connsiteY47" fmla="*/ 155881 h 607568"/>
                <a:gd name="connsiteX48" fmla="*/ 268883 w 537766"/>
                <a:gd name="connsiteY48" fmla="*/ 240419 h 607568"/>
                <a:gd name="connsiteX49" fmla="*/ 353540 w 537766"/>
                <a:gd name="connsiteY49" fmla="*/ 155881 h 607568"/>
                <a:gd name="connsiteX50" fmla="*/ 353233 w 537766"/>
                <a:gd name="connsiteY50" fmla="*/ 148670 h 607568"/>
                <a:gd name="connsiteX51" fmla="*/ 268883 w 537766"/>
                <a:gd name="connsiteY51" fmla="*/ 42806 h 607568"/>
                <a:gd name="connsiteX52" fmla="*/ 164867 w 537766"/>
                <a:gd name="connsiteY52" fmla="*/ 103102 h 607568"/>
                <a:gd name="connsiteX53" fmla="*/ 372899 w 537766"/>
                <a:gd name="connsiteY53" fmla="*/ 103102 h 607568"/>
                <a:gd name="connsiteX54" fmla="*/ 268883 w 537766"/>
                <a:gd name="connsiteY54" fmla="*/ 42806 h 607568"/>
                <a:gd name="connsiteX55" fmla="*/ 268883 w 537766"/>
                <a:gd name="connsiteY55" fmla="*/ 0 h 607568"/>
                <a:gd name="connsiteX56" fmla="*/ 421450 w 537766"/>
                <a:gd name="connsiteY56" fmla="*/ 105864 h 607568"/>
                <a:gd name="connsiteX57" fmla="*/ 516247 w 537766"/>
                <a:gd name="connsiteY57" fmla="*/ 105864 h 607568"/>
                <a:gd name="connsiteX58" fmla="*/ 537757 w 537766"/>
                <a:gd name="connsiteY58" fmla="*/ 127344 h 607568"/>
                <a:gd name="connsiteX59" fmla="*/ 516247 w 537766"/>
                <a:gd name="connsiteY59" fmla="*/ 148670 h 607568"/>
                <a:gd name="connsiteX60" fmla="*/ 396099 w 537766"/>
                <a:gd name="connsiteY60" fmla="*/ 148670 h 607568"/>
                <a:gd name="connsiteX61" fmla="*/ 396406 w 537766"/>
                <a:gd name="connsiteY61" fmla="*/ 155881 h 607568"/>
                <a:gd name="connsiteX62" fmla="*/ 361529 w 537766"/>
                <a:gd name="connsiteY62" fmla="*/ 243334 h 607568"/>
                <a:gd name="connsiteX63" fmla="*/ 461858 w 537766"/>
                <a:gd name="connsiteY63" fmla="*/ 300869 h 607568"/>
                <a:gd name="connsiteX64" fmla="*/ 512099 w 537766"/>
                <a:gd name="connsiteY64" fmla="*/ 379577 h 607568"/>
                <a:gd name="connsiteX65" fmla="*/ 537604 w 537766"/>
                <a:gd name="connsiteY65" fmla="*/ 583480 h 607568"/>
                <a:gd name="connsiteX66" fmla="*/ 532380 w 537766"/>
                <a:gd name="connsiteY66" fmla="*/ 600357 h 607568"/>
                <a:gd name="connsiteX67" fmla="*/ 516247 w 537766"/>
                <a:gd name="connsiteY67" fmla="*/ 607568 h 607568"/>
                <a:gd name="connsiteX68" fmla="*/ 21519 w 537766"/>
                <a:gd name="connsiteY68" fmla="*/ 607568 h 607568"/>
                <a:gd name="connsiteX69" fmla="*/ 5386 w 537766"/>
                <a:gd name="connsiteY69" fmla="*/ 600357 h 607568"/>
                <a:gd name="connsiteX70" fmla="*/ 162 w 537766"/>
                <a:gd name="connsiteY70" fmla="*/ 583480 h 607568"/>
                <a:gd name="connsiteX71" fmla="*/ 25667 w 537766"/>
                <a:gd name="connsiteY71" fmla="*/ 379577 h 607568"/>
                <a:gd name="connsiteX72" fmla="*/ 75908 w 537766"/>
                <a:gd name="connsiteY72" fmla="*/ 300869 h 607568"/>
                <a:gd name="connsiteX73" fmla="*/ 176237 w 537766"/>
                <a:gd name="connsiteY73" fmla="*/ 243334 h 607568"/>
                <a:gd name="connsiteX74" fmla="*/ 141360 w 537766"/>
                <a:gd name="connsiteY74" fmla="*/ 155881 h 607568"/>
                <a:gd name="connsiteX75" fmla="*/ 141667 w 537766"/>
                <a:gd name="connsiteY75" fmla="*/ 148670 h 607568"/>
                <a:gd name="connsiteX76" fmla="*/ 21519 w 537766"/>
                <a:gd name="connsiteY76" fmla="*/ 148670 h 607568"/>
                <a:gd name="connsiteX77" fmla="*/ 9 w 537766"/>
                <a:gd name="connsiteY77" fmla="*/ 127344 h 607568"/>
                <a:gd name="connsiteX78" fmla="*/ 21519 w 537766"/>
                <a:gd name="connsiteY78" fmla="*/ 105864 h 607568"/>
                <a:gd name="connsiteX79" fmla="*/ 116316 w 537766"/>
                <a:gd name="connsiteY79" fmla="*/ 105864 h 607568"/>
                <a:gd name="connsiteX80" fmla="*/ 268883 w 537766"/>
                <a:gd name="connsiteY80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37766" h="607568">
                  <a:moveTo>
                    <a:pt x="339584" y="427909"/>
                  </a:moveTo>
                  <a:cubicBezTo>
                    <a:pt x="344197" y="427909"/>
                    <a:pt x="348503" y="429751"/>
                    <a:pt x="351733" y="432820"/>
                  </a:cubicBezTo>
                  <a:cubicBezTo>
                    <a:pt x="354963" y="436043"/>
                    <a:pt x="356808" y="440494"/>
                    <a:pt x="356808" y="444944"/>
                  </a:cubicBezTo>
                  <a:cubicBezTo>
                    <a:pt x="356808" y="449548"/>
                    <a:pt x="354963" y="453846"/>
                    <a:pt x="351733" y="457068"/>
                  </a:cubicBezTo>
                  <a:cubicBezTo>
                    <a:pt x="348503" y="460291"/>
                    <a:pt x="344197" y="462133"/>
                    <a:pt x="339584" y="462133"/>
                  </a:cubicBezTo>
                  <a:cubicBezTo>
                    <a:pt x="335124" y="462133"/>
                    <a:pt x="330664" y="460291"/>
                    <a:pt x="327434" y="457068"/>
                  </a:cubicBezTo>
                  <a:cubicBezTo>
                    <a:pt x="324358" y="453846"/>
                    <a:pt x="322513" y="449548"/>
                    <a:pt x="322513" y="444944"/>
                  </a:cubicBezTo>
                  <a:cubicBezTo>
                    <a:pt x="322513" y="440494"/>
                    <a:pt x="324358" y="436043"/>
                    <a:pt x="327434" y="432820"/>
                  </a:cubicBezTo>
                  <a:cubicBezTo>
                    <a:pt x="330664" y="429751"/>
                    <a:pt x="335124" y="427909"/>
                    <a:pt x="339584" y="427909"/>
                  </a:cubicBezTo>
                  <a:close/>
                  <a:moveTo>
                    <a:pt x="198218" y="427909"/>
                  </a:moveTo>
                  <a:cubicBezTo>
                    <a:pt x="202668" y="427909"/>
                    <a:pt x="207119" y="429751"/>
                    <a:pt x="210342" y="432820"/>
                  </a:cubicBezTo>
                  <a:cubicBezTo>
                    <a:pt x="213411" y="436043"/>
                    <a:pt x="215253" y="440494"/>
                    <a:pt x="215253" y="444944"/>
                  </a:cubicBezTo>
                  <a:cubicBezTo>
                    <a:pt x="215253" y="449548"/>
                    <a:pt x="213411" y="453846"/>
                    <a:pt x="210342" y="457068"/>
                  </a:cubicBezTo>
                  <a:cubicBezTo>
                    <a:pt x="207119" y="460291"/>
                    <a:pt x="202668" y="462133"/>
                    <a:pt x="198218" y="462133"/>
                  </a:cubicBezTo>
                  <a:cubicBezTo>
                    <a:pt x="193767" y="462133"/>
                    <a:pt x="189316" y="460291"/>
                    <a:pt x="186094" y="457068"/>
                  </a:cubicBezTo>
                  <a:cubicBezTo>
                    <a:pt x="182871" y="453846"/>
                    <a:pt x="181029" y="449548"/>
                    <a:pt x="181029" y="444944"/>
                  </a:cubicBezTo>
                  <a:cubicBezTo>
                    <a:pt x="181029" y="440494"/>
                    <a:pt x="182871" y="436043"/>
                    <a:pt x="186094" y="432820"/>
                  </a:cubicBezTo>
                  <a:cubicBezTo>
                    <a:pt x="189316" y="429751"/>
                    <a:pt x="193767" y="427909"/>
                    <a:pt x="198218" y="427909"/>
                  </a:cubicBezTo>
                  <a:close/>
                  <a:moveTo>
                    <a:pt x="148888" y="395840"/>
                  </a:moveTo>
                  <a:lnTo>
                    <a:pt x="148888" y="564762"/>
                  </a:lnTo>
                  <a:lnTo>
                    <a:pt x="388878" y="564762"/>
                  </a:lnTo>
                  <a:lnTo>
                    <a:pt x="388878" y="395840"/>
                  </a:lnTo>
                  <a:close/>
                  <a:moveTo>
                    <a:pt x="396406" y="312683"/>
                  </a:moveTo>
                  <a:lnTo>
                    <a:pt x="396406" y="353034"/>
                  </a:lnTo>
                  <a:lnTo>
                    <a:pt x="410234" y="353034"/>
                  </a:lnTo>
                  <a:cubicBezTo>
                    <a:pt x="422065" y="353034"/>
                    <a:pt x="431744" y="362546"/>
                    <a:pt x="431744" y="374360"/>
                  </a:cubicBezTo>
                  <a:lnTo>
                    <a:pt x="431744" y="564762"/>
                  </a:lnTo>
                  <a:lnTo>
                    <a:pt x="492126" y="564762"/>
                  </a:lnTo>
                  <a:lnTo>
                    <a:pt x="469540" y="384947"/>
                  </a:lnTo>
                  <a:cubicBezTo>
                    <a:pt x="466928" y="364541"/>
                    <a:pt x="456173" y="346897"/>
                    <a:pt x="440502" y="337998"/>
                  </a:cubicBezTo>
                  <a:close/>
                  <a:moveTo>
                    <a:pt x="141360" y="312683"/>
                  </a:moveTo>
                  <a:lnTo>
                    <a:pt x="97264" y="337998"/>
                  </a:lnTo>
                  <a:cubicBezTo>
                    <a:pt x="81593" y="346897"/>
                    <a:pt x="70838" y="364541"/>
                    <a:pt x="68226" y="384947"/>
                  </a:cubicBezTo>
                  <a:lnTo>
                    <a:pt x="45640" y="564762"/>
                  </a:lnTo>
                  <a:lnTo>
                    <a:pt x="106022" y="564762"/>
                  </a:lnTo>
                  <a:lnTo>
                    <a:pt x="106022" y="374360"/>
                  </a:lnTo>
                  <a:cubicBezTo>
                    <a:pt x="106022" y="362546"/>
                    <a:pt x="115701" y="353034"/>
                    <a:pt x="127532" y="353034"/>
                  </a:cubicBezTo>
                  <a:lnTo>
                    <a:pt x="141360" y="353034"/>
                  </a:lnTo>
                  <a:close/>
                  <a:moveTo>
                    <a:pt x="214186" y="270797"/>
                  </a:moveTo>
                  <a:lnTo>
                    <a:pt x="184226" y="287981"/>
                  </a:lnTo>
                  <a:lnTo>
                    <a:pt x="184226" y="353034"/>
                  </a:lnTo>
                  <a:lnTo>
                    <a:pt x="353540" y="353034"/>
                  </a:lnTo>
                  <a:lnTo>
                    <a:pt x="353540" y="287981"/>
                  </a:lnTo>
                  <a:lnTo>
                    <a:pt x="323580" y="270797"/>
                  </a:lnTo>
                  <a:cubicBezTo>
                    <a:pt x="306986" y="278776"/>
                    <a:pt x="288396" y="283225"/>
                    <a:pt x="268883" y="283225"/>
                  </a:cubicBezTo>
                  <a:cubicBezTo>
                    <a:pt x="249370" y="283225"/>
                    <a:pt x="230780" y="278776"/>
                    <a:pt x="214186" y="270797"/>
                  </a:cubicBezTo>
                  <a:close/>
                  <a:moveTo>
                    <a:pt x="184533" y="148670"/>
                  </a:moveTo>
                  <a:cubicBezTo>
                    <a:pt x="184380" y="151125"/>
                    <a:pt x="184226" y="153426"/>
                    <a:pt x="184226" y="155881"/>
                  </a:cubicBezTo>
                  <a:cubicBezTo>
                    <a:pt x="184226" y="202523"/>
                    <a:pt x="222176" y="240419"/>
                    <a:pt x="268883" y="240419"/>
                  </a:cubicBezTo>
                  <a:cubicBezTo>
                    <a:pt x="315590" y="240419"/>
                    <a:pt x="353540" y="202523"/>
                    <a:pt x="353540" y="155881"/>
                  </a:cubicBezTo>
                  <a:cubicBezTo>
                    <a:pt x="353540" y="153426"/>
                    <a:pt x="353386" y="151125"/>
                    <a:pt x="353233" y="148670"/>
                  </a:cubicBezTo>
                  <a:close/>
                  <a:moveTo>
                    <a:pt x="268883" y="42806"/>
                  </a:moveTo>
                  <a:cubicBezTo>
                    <a:pt x="225402" y="42806"/>
                    <a:pt x="185762" y="66587"/>
                    <a:pt x="164867" y="103102"/>
                  </a:cubicBezTo>
                  <a:lnTo>
                    <a:pt x="372899" y="103102"/>
                  </a:lnTo>
                  <a:cubicBezTo>
                    <a:pt x="352004" y="66587"/>
                    <a:pt x="312364" y="42806"/>
                    <a:pt x="268883" y="42806"/>
                  </a:cubicBezTo>
                  <a:close/>
                  <a:moveTo>
                    <a:pt x="268883" y="0"/>
                  </a:moveTo>
                  <a:cubicBezTo>
                    <a:pt x="337100" y="0"/>
                    <a:pt x="397943" y="42959"/>
                    <a:pt x="421450" y="105864"/>
                  </a:cubicBezTo>
                  <a:lnTo>
                    <a:pt x="516247" y="105864"/>
                  </a:lnTo>
                  <a:cubicBezTo>
                    <a:pt x="528232" y="105864"/>
                    <a:pt x="537757" y="115530"/>
                    <a:pt x="537757" y="127344"/>
                  </a:cubicBezTo>
                  <a:cubicBezTo>
                    <a:pt x="537757" y="139158"/>
                    <a:pt x="528078" y="148670"/>
                    <a:pt x="516247" y="148670"/>
                  </a:cubicBezTo>
                  <a:lnTo>
                    <a:pt x="396099" y="148670"/>
                  </a:lnTo>
                  <a:cubicBezTo>
                    <a:pt x="396253" y="151125"/>
                    <a:pt x="396406" y="153426"/>
                    <a:pt x="396406" y="155881"/>
                  </a:cubicBezTo>
                  <a:cubicBezTo>
                    <a:pt x="396406" y="189635"/>
                    <a:pt x="383039" y="220474"/>
                    <a:pt x="361529" y="243334"/>
                  </a:cubicBezTo>
                  <a:lnTo>
                    <a:pt x="461858" y="300869"/>
                  </a:lnTo>
                  <a:cubicBezTo>
                    <a:pt x="489053" y="316518"/>
                    <a:pt x="507797" y="345976"/>
                    <a:pt x="512099" y="379577"/>
                  </a:cubicBezTo>
                  <a:lnTo>
                    <a:pt x="537604" y="583480"/>
                  </a:lnTo>
                  <a:cubicBezTo>
                    <a:pt x="538372" y="589617"/>
                    <a:pt x="536375" y="595754"/>
                    <a:pt x="532380" y="600357"/>
                  </a:cubicBezTo>
                  <a:cubicBezTo>
                    <a:pt x="528385" y="604960"/>
                    <a:pt x="522393" y="607568"/>
                    <a:pt x="516247" y="607568"/>
                  </a:cubicBezTo>
                  <a:lnTo>
                    <a:pt x="21519" y="607568"/>
                  </a:lnTo>
                  <a:cubicBezTo>
                    <a:pt x="15373" y="607568"/>
                    <a:pt x="9381" y="604960"/>
                    <a:pt x="5386" y="600357"/>
                  </a:cubicBezTo>
                  <a:cubicBezTo>
                    <a:pt x="1391" y="595754"/>
                    <a:pt x="-606" y="589617"/>
                    <a:pt x="162" y="583480"/>
                  </a:cubicBezTo>
                  <a:lnTo>
                    <a:pt x="25667" y="379577"/>
                  </a:lnTo>
                  <a:cubicBezTo>
                    <a:pt x="29969" y="345976"/>
                    <a:pt x="48713" y="316518"/>
                    <a:pt x="75908" y="300869"/>
                  </a:cubicBezTo>
                  <a:lnTo>
                    <a:pt x="176237" y="243334"/>
                  </a:lnTo>
                  <a:cubicBezTo>
                    <a:pt x="154727" y="220474"/>
                    <a:pt x="141360" y="189635"/>
                    <a:pt x="141360" y="155881"/>
                  </a:cubicBezTo>
                  <a:cubicBezTo>
                    <a:pt x="141360" y="153426"/>
                    <a:pt x="141513" y="151125"/>
                    <a:pt x="141667" y="148670"/>
                  </a:cubicBezTo>
                  <a:lnTo>
                    <a:pt x="21519" y="148670"/>
                  </a:lnTo>
                  <a:cubicBezTo>
                    <a:pt x="9534" y="148670"/>
                    <a:pt x="9" y="139158"/>
                    <a:pt x="9" y="127344"/>
                  </a:cubicBezTo>
                  <a:cubicBezTo>
                    <a:pt x="9" y="115530"/>
                    <a:pt x="9688" y="105864"/>
                    <a:pt x="21519" y="105864"/>
                  </a:cubicBezTo>
                  <a:lnTo>
                    <a:pt x="116316" y="105864"/>
                  </a:lnTo>
                  <a:cubicBezTo>
                    <a:pt x="139823" y="42959"/>
                    <a:pt x="200666" y="0"/>
                    <a:pt x="268883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文本框 58"/>
            <p:cNvSpPr txBox="1"/>
            <p:nvPr/>
          </p:nvSpPr>
          <p:spPr bwMode="auto">
            <a:xfrm>
              <a:off x="854378" y="2407049"/>
              <a:ext cx="959908" cy="307978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农户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农民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688955" y="2222500"/>
            <a:ext cx="894715" cy="824424"/>
            <a:chOff x="1873453" y="1815465"/>
            <a:chExt cx="959908" cy="888641"/>
          </a:xfrm>
        </p:grpSpPr>
        <p:sp>
          <p:nvSpPr>
            <p:cNvPr id="24" name="farmer_124404"/>
            <p:cNvSpPr/>
            <p:nvPr/>
          </p:nvSpPr>
          <p:spPr>
            <a:xfrm>
              <a:off x="2033343" y="1815465"/>
              <a:ext cx="563088" cy="583096"/>
            </a:xfrm>
            <a:custGeom>
              <a:avLst/>
              <a:gdLst>
                <a:gd name="connsiteX0" fmla="*/ 144518 w 526488"/>
                <a:gd name="connsiteY0" fmla="*/ 431861 h 607992"/>
                <a:gd name="connsiteX1" fmla="*/ 162371 w 526488"/>
                <a:gd name="connsiteY1" fmla="*/ 449714 h 607992"/>
                <a:gd name="connsiteX2" fmla="*/ 144518 w 526488"/>
                <a:gd name="connsiteY2" fmla="*/ 467567 h 607992"/>
                <a:gd name="connsiteX3" fmla="*/ 126665 w 526488"/>
                <a:gd name="connsiteY3" fmla="*/ 449714 h 607992"/>
                <a:gd name="connsiteX4" fmla="*/ 144518 w 526488"/>
                <a:gd name="connsiteY4" fmla="*/ 431861 h 607992"/>
                <a:gd name="connsiteX5" fmla="*/ 167359 w 526488"/>
                <a:gd name="connsiteY5" fmla="*/ 383734 h 607992"/>
                <a:gd name="connsiteX6" fmla="*/ 173895 w 526488"/>
                <a:gd name="connsiteY6" fmla="*/ 387332 h 607992"/>
                <a:gd name="connsiteX7" fmla="*/ 246523 w 526488"/>
                <a:gd name="connsiteY7" fmla="*/ 436242 h 607992"/>
                <a:gd name="connsiteX8" fmla="*/ 253023 w 526488"/>
                <a:gd name="connsiteY8" fmla="*/ 444896 h 607992"/>
                <a:gd name="connsiteX9" fmla="*/ 253023 w 526488"/>
                <a:gd name="connsiteY9" fmla="*/ 444990 h 607992"/>
                <a:gd name="connsiteX10" fmla="*/ 253023 w 526488"/>
                <a:gd name="connsiteY10" fmla="*/ 445366 h 607992"/>
                <a:gd name="connsiteX11" fmla="*/ 253023 w 526488"/>
                <a:gd name="connsiteY11" fmla="*/ 445460 h 607992"/>
                <a:gd name="connsiteX12" fmla="*/ 252929 w 526488"/>
                <a:gd name="connsiteY12" fmla="*/ 508479 h 607992"/>
                <a:gd name="connsiteX13" fmla="*/ 204793 w 526488"/>
                <a:gd name="connsiteY13" fmla="*/ 559740 h 607992"/>
                <a:gd name="connsiteX14" fmla="*/ 156750 w 526488"/>
                <a:gd name="connsiteY14" fmla="*/ 508479 h 607992"/>
                <a:gd name="connsiteX15" fmla="*/ 156750 w 526488"/>
                <a:gd name="connsiteY15" fmla="*/ 482331 h 607992"/>
                <a:gd name="connsiteX16" fmla="*/ 179358 w 526488"/>
                <a:gd name="connsiteY16" fmla="*/ 449693 h 607992"/>
                <a:gd name="connsiteX17" fmla="*/ 144410 w 526488"/>
                <a:gd name="connsiteY17" fmla="*/ 414797 h 607992"/>
                <a:gd name="connsiteX18" fmla="*/ 109461 w 526488"/>
                <a:gd name="connsiteY18" fmla="*/ 449693 h 607992"/>
                <a:gd name="connsiteX19" fmla="*/ 133011 w 526488"/>
                <a:gd name="connsiteY19" fmla="*/ 482613 h 607992"/>
                <a:gd name="connsiteX20" fmla="*/ 133011 w 526488"/>
                <a:gd name="connsiteY20" fmla="*/ 509702 h 607992"/>
                <a:gd name="connsiteX21" fmla="*/ 204887 w 526488"/>
                <a:gd name="connsiteY21" fmla="*/ 582032 h 607992"/>
                <a:gd name="connsiteX22" fmla="*/ 276668 w 526488"/>
                <a:gd name="connsiteY22" fmla="*/ 509702 h 607992"/>
                <a:gd name="connsiteX23" fmla="*/ 276479 w 526488"/>
                <a:gd name="connsiteY23" fmla="*/ 444990 h 607992"/>
                <a:gd name="connsiteX24" fmla="*/ 283639 w 526488"/>
                <a:gd name="connsiteY24" fmla="*/ 435584 h 607992"/>
                <a:gd name="connsiteX25" fmla="*/ 352405 w 526488"/>
                <a:gd name="connsiteY25" fmla="*/ 394292 h 607992"/>
                <a:gd name="connsiteX26" fmla="*/ 354195 w 526488"/>
                <a:gd name="connsiteY26" fmla="*/ 392035 h 607992"/>
                <a:gd name="connsiteX27" fmla="*/ 371434 w 526488"/>
                <a:gd name="connsiteY27" fmla="*/ 390060 h 607992"/>
                <a:gd name="connsiteX28" fmla="*/ 376803 w 526488"/>
                <a:gd name="connsiteY28" fmla="*/ 393070 h 607992"/>
                <a:gd name="connsiteX29" fmla="*/ 428331 w 526488"/>
                <a:gd name="connsiteY29" fmla="*/ 416866 h 607992"/>
                <a:gd name="connsiteX30" fmla="*/ 526488 w 526488"/>
                <a:gd name="connsiteY30" fmla="*/ 483177 h 607992"/>
                <a:gd name="connsiteX31" fmla="*/ 526488 w 526488"/>
                <a:gd name="connsiteY31" fmla="*/ 607992 h 607992"/>
                <a:gd name="connsiteX32" fmla="*/ 263385 w 526488"/>
                <a:gd name="connsiteY32" fmla="*/ 607992 h 607992"/>
                <a:gd name="connsiteX33" fmla="*/ 263009 w 526488"/>
                <a:gd name="connsiteY33" fmla="*/ 607992 h 607992"/>
                <a:gd name="connsiteX34" fmla="*/ 0 w 526488"/>
                <a:gd name="connsiteY34" fmla="*/ 607992 h 607992"/>
                <a:gd name="connsiteX35" fmla="*/ 0 w 526488"/>
                <a:gd name="connsiteY35" fmla="*/ 483177 h 607992"/>
                <a:gd name="connsiteX36" fmla="*/ 98063 w 526488"/>
                <a:gd name="connsiteY36" fmla="*/ 408683 h 607992"/>
                <a:gd name="connsiteX37" fmla="*/ 156656 w 526488"/>
                <a:gd name="connsiteY37" fmla="*/ 385357 h 607992"/>
                <a:gd name="connsiteX38" fmla="*/ 167359 w 526488"/>
                <a:gd name="connsiteY38" fmla="*/ 383734 h 607992"/>
                <a:gd name="connsiteX39" fmla="*/ 264594 w 526488"/>
                <a:gd name="connsiteY39" fmla="*/ 0 h 607992"/>
                <a:gd name="connsiteX40" fmla="*/ 266949 w 526488"/>
                <a:gd name="connsiteY40" fmla="*/ 0 h 607992"/>
                <a:gd name="connsiteX41" fmla="*/ 269304 w 526488"/>
                <a:gd name="connsiteY41" fmla="*/ 0 h 607992"/>
                <a:gd name="connsiteX42" fmla="*/ 391681 w 526488"/>
                <a:gd name="connsiteY42" fmla="*/ 104125 h 607992"/>
                <a:gd name="connsiteX43" fmla="*/ 383767 w 526488"/>
                <a:gd name="connsiteY43" fmla="*/ 157834 h 607992"/>
                <a:gd name="connsiteX44" fmla="*/ 394884 w 526488"/>
                <a:gd name="connsiteY44" fmla="*/ 183419 h 607992"/>
                <a:gd name="connsiteX45" fmla="*/ 366339 w 526488"/>
                <a:gd name="connsiteY45" fmla="*/ 235152 h 607992"/>
                <a:gd name="connsiteX46" fmla="*/ 335062 w 526488"/>
                <a:gd name="connsiteY46" fmla="*/ 296386 h 607992"/>
                <a:gd name="connsiteX47" fmla="*/ 332989 w 526488"/>
                <a:gd name="connsiteY47" fmla="*/ 321688 h 607992"/>
                <a:gd name="connsiteX48" fmla="*/ 341091 w 526488"/>
                <a:gd name="connsiteY48" fmla="*/ 358842 h 607992"/>
                <a:gd name="connsiteX49" fmla="*/ 341939 w 526488"/>
                <a:gd name="connsiteY49" fmla="*/ 372951 h 607992"/>
                <a:gd name="connsiteX50" fmla="*/ 266949 w 526488"/>
                <a:gd name="connsiteY50" fmla="*/ 416689 h 607992"/>
                <a:gd name="connsiteX51" fmla="*/ 191959 w 526488"/>
                <a:gd name="connsiteY51" fmla="*/ 372951 h 607992"/>
                <a:gd name="connsiteX52" fmla="*/ 192807 w 526488"/>
                <a:gd name="connsiteY52" fmla="*/ 358842 h 607992"/>
                <a:gd name="connsiteX53" fmla="*/ 200909 w 526488"/>
                <a:gd name="connsiteY53" fmla="*/ 321688 h 607992"/>
                <a:gd name="connsiteX54" fmla="*/ 198836 w 526488"/>
                <a:gd name="connsiteY54" fmla="*/ 296386 h 607992"/>
                <a:gd name="connsiteX55" fmla="*/ 167559 w 526488"/>
                <a:gd name="connsiteY55" fmla="*/ 235152 h 607992"/>
                <a:gd name="connsiteX56" fmla="*/ 139014 w 526488"/>
                <a:gd name="connsiteY56" fmla="*/ 183419 h 607992"/>
                <a:gd name="connsiteX57" fmla="*/ 150131 w 526488"/>
                <a:gd name="connsiteY57" fmla="*/ 157834 h 607992"/>
                <a:gd name="connsiteX58" fmla="*/ 142217 w 526488"/>
                <a:gd name="connsiteY58" fmla="*/ 104125 h 607992"/>
                <a:gd name="connsiteX59" fmla="*/ 264594 w 526488"/>
                <a:gd name="connsiteY59" fmla="*/ 0 h 60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26488" h="607992">
                  <a:moveTo>
                    <a:pt x="144518" y="431861"/>
                  </a:moveTo>
                  <a:cubicBezTo>
                    <a:pt x="154378" y="431861"/>
                    <a:pt x="162371" y="439854"/>
                    <a:pt x="162371" y="449714"/>
                  </a:cubicBezTo>
                  <a:cubicBezTo>
                    <a:pt x="162371" y="459574"/>
                    <a:pt x="154378" y="467567"/>
                    <a:pt x="144518" y="467567"/>
                  </a:cubicBezTo>
                  <a:cubicBezTo>
                    <a:pt x="134658" y="467567"/>
                    <a:pt x="126665" y="459574"/>
                    <a:pt x="126665" y="449714"/>
                  </a:cubicBezTo>
                  <a:cubicBezTo>
                    <a:pt x="126665" y="439854"/>
                    <a:pt x="134658" y="431861"/>
                    <a:pt x="144518" y="431861"/>
                  </a:cubicBezTo>
                  <a:close/>
                  <a:moveTo>
                    <a:pt x="167359" y="383734"/>
                  </a:moveTo>
                  <a:cubicBezTo>
                    <a:pt x="170433" y="384416"/>
                    <a:pt x="172811" y="385968"/>
                    <a:pt x="173895" y="387332"/>
                  </a:cubicBezTo>
                  <a:cubicBezTo>
                    <a:pt x="190286" y="408213"/>
                    <a:pt x="246429" y="436242"/>
                    <a:pt x="246523" y="436242"/>
                  </a:cubicBezTo>
                  <a:cubicBezTo>
                    <a:pt x="249820" y="437935"/>
                    <a:pt x="252835" y="440851"/>
                    <a:pt x="253023" y="444896"/>
                  </a:cubicBezTo>
                  <a:cubicBezTo>
                    <a:pt x="253023" y="444990"/>
                    <a:pt x="253023" y="444990"/>
                    <a:pt x="253023" y="444990"/>
                  </a:cubicBezTo>
                  <a:lnTo>
                    <a:pt x="253023" y="445366"/>
                  </a:lnTo>
                  <a:lnTo>
                    <a:pt x="253023" y="445460"/>
                  </a:lnTo>
                  <a:lnTo>
                    <a:pt x="252929" y="508479"/>
                  </a:lnTo>
                  <a:cubicBezTo>
                    <a:pt x="252929" y="536790"/>
                    <a:pt x="231357" y="559740"/>
                    <a:pt x="204793" y="559740"/>
                  </a:cubicBezTo>
                  <a:cubicBezTo>
                    <a:pt x="178322" y="559740"/>
                    <a:pt x="156750" y="536790"/>
                    <a:pt x="156750" y="508479"/>
                  </a:cubicBezTo>
                  <a:lnTo>
                    <a:pt x="156750" y="482331"/>
                  </a:lnTo>
                  <a:cubicBezTo>
                    <a:pt x="169938" y="477346"/>
                    <a:pt x="179358" y="464648"/>
                    <a:pt x="179358" y="449693"/>
                  </a:cubicBezTo>
                  <a:cubicBezTo>
                    <a:pt x="179358" y="430411"/>
                    <a:pt x="163721" y="414797"/>
                    <a:pt x="144410" y="414797"/>
                  </a:cubicBezTo>
                  <a:cubicBezTo>
                    <a:pt x="125099" y="414797"/>
                    <a:pt x="109461" y="430411"/>
                    <a:pt x="109461" y="449693"/>
                  </a:cubicBezTo>
                  <a:cubicBezTo>
                    <a:pt x="109461" y="464930"/>
                    <a:pt x="119258" y="477910"/>
                    <a:pt x="133011" y="482613"/>
                  </a:cubicBezTo>
                  <a:lnTo>
                    <a:pt x="133011" y="509702"/>
                  </a:lnTo>
                  <a:cubicBezTo>
                    <a:pt x="133011" y="549582"/>
                    <a:pt x="165228" y="582032"/>
                    <a:pt x="204887" y="582032"/>
                  </a:cubicBezTo>
                  <a:cubicBezTo>
                    <a:pt x="244451" y="582032"/>
                    <a:pt x="276668" y="549582"/>
                    <a:pt x="276668" y="509702"/>
                  </a:cubicBezTo>
                  <a:lnTo>
                    <a:pt x="276479" y="444990"/>
                  </a:lnTo>
                  <a:cubicBezTo>
                    <a:pt x="276479" y="440475"/>
                    <a:pt x="279494" y="436713"/>
                    <a:pt x="283639" y="435584"/>
                  </a:cubicBezTo>
                  <a:cubicBezTo>
                    <a:pt x="283639" y="435584"/>
                    <a:pt x="336391" y="413010"/>
                    <a:pt x="352405" y="394292"/>
                  </a:cubicBezTo>
                  <a:cubicBezTo>
                    <a:pt x="352970" y="393540"/>
                    <a:pt x="353630" y="392787"/>
                    <a:pt x="354195" y="392035"/>
                  </a:cubicBezTo>
                  <a:cubicBezTo>
                    <a:pt x="356362" y="389307"/>
                    <a:pt x="363709" y="385827"/>
                    <a:pt x="371434" y="390060"/>
                  </a:cubicBezTo>
                  <a:cubicBezTo>
                    <a:pt x="373506" y="391188"/>
                    <a:pt x="374354" y="391471"/>
                    <a:pt x="376803" y="393070"/>
                  </a:cubicBezTo>
                  <a:cubicBezTo>
                    <a:pt x="390462" y="401535"/>
                    <a:pt x="407324" y="409342"/>
                    <a:pt x="428331" y="416866"/>
                  </a:cubicBezTo>
                  <a:cubicBezTo>
                    <a:pt x="504539" y="444331"/>
                    <a:pt x="526488" y="464083"/>
                    <a:pt x="526488" y="483177"/>
                  </a:cubicBezTo>
                  <a:lnTo>
                    <a:pt x="526488" y="607992"/>
                  </a:lnTo>
                  <a:lnTo>
                    <a:pt x="263385" y="607992"/>
                  </a:lnTo>
                  <a:lnTo>
                    <a:pt x="263009" y="607992"/>
                  </a:lnTo>
                  <a:lnTo>
                    <a:pt x="0" y="607992"/>
                  </a:lnTo>
                  <a:lnTo>
                    <a:pt x="0" y="483177"/>
                  </a:lnTo>
                  <a:cubicBezTo>
                    <a:pt x="0" y="464083"/>
                    <a:pt x="21949" y="436148"/>
                    <a:pt x="98063" y="408683"/>
                  </a:cubicBezTo>
                  <a:cubicBezTo>
                    <a:pt x="122744" y="399842"/>
                    <a:pt x="142243" y="393258"/>
                    <a:pt x="156656" y="385357"/>
                  </a:cubicBezTo>
                  <a:cubicBezTo>
                    <a:pt x="160518" y="383241"/>
                    <a:pt x="164286" y="383052"/>
                    <a:pt x="167359" y="383734"/>
                  </a:cubicBezTo>
                  <a:close/>
                  <a:moveTo>
                    <a:pt x="264594" y="0"/>
                  </a:moveTo>
                  <a:lnTo>
                    <a:pt x="266949" y="0"/>
                  </a:lnTo>
                  <a:lnTo>
                    <a:pt x="269304" y="0"/>
                  </a:lnTo>
                  <a:cubicBezTo>
                    <a:pt x="374629" y="0"/>
                    <a:pt x="394413" y="75061"/>
                    <a:pt x="391681" y="104125"/>
                  </a:cubicBezTo>
                  <a:cubicBezTo>
                    <a:pt x="389420" y="127453"/>
                    <a:pt x="383767" y="157834"/>
                    <a:pt x="383767" y="157834"/>
                  </a:cubicBezTo>
                  <a:cubicBezTo>
                    <a:pt x="383767" y="157834"/>
                    <a:pt x="394884" y="162913"/>
                    <a:pt x="394884" y="183419"/>
                  </a:cubicBezTo>
                  <a:cubicBezTo>
                    <a:pt x="391022" y="234776"/>
                    <a:pt x="370484" y="212577"/>
                    <a:pt x="366339" y="235152"/>
                  </a:cubicBezTo>
                  <a:cubicBezTo>
                    <a:pt x="357954" y="279455"/>
                    <a:pt x="340997" y="281148"/>
                    <a:pt x="335062" y="296386"/>
                  </a:cubicBezTo>
                  <a:cubicBezTo>
                    <a:pt x="333743" y="299772"/>
                    <a:pt x="332989" y="316232"/>
                    <a:pt x="332989" y="321688"/>
                  </a:cubicBezTo>
                  <a:cubicBezTo>
                    <a:pt x="332989" y="339842"/>
                    <a:pt x="333931" y="349530"/>
                    <a:pt x="341091" y="358842"/>
                  </a:cubicBezTo>
                  <a:cubicBezTo>
                    <a:pt x="342693" y="360911"/>
                    <a:pt x="345425" y="367778"/>
                    <a:pt x="341939" y="372951"/>
                  </a:cubicBezTo>
                  <a:cubicBezTo>
                    <a:pt x="326112" y="396560"/>
                    <a:pt x="295588" y="416313"/>
                    <a:pt x="266949" y="416689"/>
                  </a:cubicBezTo>
                  <a:cubicBezTo>
                    <a:pt x="238310" y="416313"/>
                    <a:pt x="207786" y="396560"/>
                    <a:pt x="191959" y="372951"/>
                  </a:cubicBezTo>
                  <a:cubicBezTo>
                    <a:pt x="188473" y="367778"/>
                    <a:pt x="191206" y="360911"/>
                    <a:pt x="192807" y="358842"/>
                  </a:cubicBezTo>
                  <a:cubicBezTo>
                    <a:pt x="199967" y="349530"/>
                    <a:pt x="200909" y="339842"/>
                    <a:pt x="200909" y="321688"/>
                  </a:cubicBezTo>
                  <a:cubicBezTo>
                    <a:pt x="200909" y="316232"/>
                    <a:pt x="200155" y="299772"/>
                    <a:pt x="198836" y="296386"/>
                  </a:cubicBezTo>
                  <a:cubicBezTo>
                    <a:pt x="192901" y="281148"/>
                    <a:pt x="175944" y="279455"/>
                    <a:pt x="167559" y="235152"/>
                  </a:cubicBezTo>
                  <a:cubicBezTo>
                    <a:pt x="163414" y="212577"/>
                    <a:pt x="142877" y="234776"/>
                    <a:pt x="139014" y="183419"/>
                  </a:cubicBezTo>
                  <a:cubicBezTo>
                    <a:pt x="139014" y="162913"/>
                    <a:pt x="150131" y="157834"/>
                    <a:pt x="150131" y="157834"/>
                  </a:cubicBezTo>
                  <a:cubicBezTo>
                    <a:pt x="150131" y="157834"/>
                    <a:pt x="144478" y="127453"/>
                    <a:pt x="142217" y="104125"/>
                  </a:cubicBezTo>
                  <a:cubicBezTo>
                    <a:pt x="139485" y="75061"/>
                    <a:pt x="159269" y="0"/>
                    <a:pt x="264594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文本框 59"/>
            <p:cNvSpPr txBox="1"/>
            <p:nvPr/>
          </p:nvSpPr>
          <p:spPr bwMode="auto">
            <a:xfrm>
              <a:off x="1873453" y="2407049"/>
              <a:ext cx="959908" cy="297057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农技员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076440" y="2105660"/>
            <a:ext cx="801370" cy="586596"/>
            <a:chOff x="2892528" y="1907218"/>
            <a:chExt cx="959908" cy="942743"/>
          </a:xfrm>
        </p:grpSpPr>
        <p:sp>
          <p:nvSpPr>
            <p:cNvPr id="29" name="farmer_124404"/>
            <p:cNvSpPr/>
            <p:nvPr/>
          </p:nvSpPr>
          <p:spPr>
            <a:xfrm>
              <a:off x="3019657" y="1907218"/>
              <a:ext cx="650258" cy="429364"/>
            </a:xfrm>
            <a:custGeom>
              <a:avLst/>
              <a:gdLst>
                <a:gd name="T0" fmla="*/ 3231 w 5780"/>
                <a:gd name="T1" fmla="*/ 1909 h 4940"/>
                <a:gd name="T2" fmla="*/ 2705 w 5780"/>
                <a:gd name="T3" fmla="*/ 1818 h 4940"/>
                <a:gd name="T4" fmla="*/ 2253 w 5780"/>
                <a:gd name="T5" fmla="*/ 1094 h 4940"/>
                <a:gd name="T6" fmla="*/ 2884 w 5780"/>
                <a:gd name="T7" fmla="*/ 1093 h 4940"/>
                <a:gd name="T8" fmla="*/ 2238 w 5780"/>
                <a:gd name="T9" fmla="*/ 1093 h 4940"/>
                <a:gd name="T10" fmla="*/ 5674 w 5780"/>
                <a:gd name="T11" fmla="*/ 0 h 4940"/>
                <a:gd name="T12" fmla="*/ 3412 w 5780"/>
                <a:gd name="T13" fmla="*/ 1093 h 4940"/>
                <a:gd name="T14" fmla="*/ 4043 w 5780"/>
                <a:gd name="T15" fmla="*/ 1094 h 4940"/>
                <a:gd name="T16" fmla="*/ 3322 w 5780"/>
                <a:gd name="T17" fmla="*/ 972 h 4940"/>
                <a:gd name="T18" fmla="*/ 1734 w 5780"/>
                <a:gd name="T19" fmla="*/ 1643 h 4940"/>
                <a:gd name="T20" fmla="*/ 2148 w 5780"/>
                <a:gd name="T21" fmla="*/ 1788 h 4940"/>
                <a:gd name="T22" fmla="*/ 1590 w 5780"/>
                <a:gd name="T23" fmla="*/ 1002 h 4940"/>
                <a:gd name="T24" fmla="*/ 973 w 5780"/>
                <a:gd name="T25" fmla="*/ 972 h 4940"/>
                <a:gd name="T26" fmla="*/ 1387 w 5780"/>
                <a:gd name="T27" fmla="*/ 827 h 4940"/>
                <a:gd name="T28" fmla="*/ 2855 w 5780"/>
                <a:gd name="T29" fmla="*/ 4199 h 4940"/>
                <a:gd name="T30" fmla="*/ 1161 w 5780"/>
                <a:gd name="T31" fmla="*/ 4875 h 4940"/>
                <a:gd name="T32" fmla="*/ 83 w 5780"/>
                <a:gd name="T33" fmla="*/ 3367 h 4940"/>
                <a:gd name="T34" fmla="*/ 945 w 5780"/>
                <a:gd name="T35" fmla="*/ 2425 h 4940"/>
                <a:gd name="T36" fmla="*/ 1271 w 5780"/>
                <a:gd name="T37" fmla="*/ 2516 h 4940"/>
                <a:gd name="T38" fmla="*/ 2486 w 5780"/>
                <a:gd name="T39" fmla="*/ 3163 h 4940"/>
                <a:gd name="T40" fmla="*/ 1603 w 5780"/>
                <a:gd name="T41" fmla="*/ 2911 h 4940"/>
                <a:gd name="T42" fmla="*/ 1552 w 5780"/>
                <a:gd name="T43" fmla="*/ 3437 h 4940"/>
                <a:gd name="T44" fmla="*/ 473 w 5780"/>
                <a:gd name="T45" fmla="*/ 3098 h 4940"/>
                <a:gd name="T46" fmla="*/ 1273 w 5780"/>
                <a:gd name="T47" fmla="*/ 2789 h 4940"/>
                <a:gd name="T48" fmla="*/ 473 w 5780"/>
                <a:gd name="T49" fmla="*/ 3098 h 4940"/>
                <a:gd name="T50" fmla="*/ 1457 w 5780"/>
                <a:gd name="T51" fmla="*/ 3640 h 4940"/>
                <a:gd name="T52" fmla="*/ 429 w 5780"/>
                <a:gd name="T53" fmla="*/ 3426 h 4940"/>
                <a:gd name="T54" fmla="*/ 286 w 5780"/>
                <a:gd name="T55" fmla="*/ 3578 h 4940"/>
                <a:gd name="T56" fmla="*/ 1096 w 5780"/>
                <a:gd name="T57" fmla="*/ 4625 h 4940"/>
                <a:gd name="T58" fmla="*/ 1337 w 5780"/>
                <a:gd name="T59" fmla="*/ 4583 h 4940"/>
                <a:gd name="T60" fmla="*/ 2012 w 5780"/>
                <a:gd name="T61" fmla="*/ 3444 h 4940"/>
                <a:gd name="T62" fmla="*/ 1603 w 5780"/>
                <a:gd name="T63" fmla="*/ 4726 h 4940"/>
                <a:gd name="T64" fmla="*/ 3759 w 5780"/>
                <a:gd name="T65" fmla="*/ 1909 h 4940"/>
                <a:gd name="T66" fmla="*/ 4390 w 5780"/>
                <a:gd name="T67" fmla="*/ 1910 h 4940"/>
                <a:gd name="T68" fmla="*/ 3668 w 5780"/>
                <a:gd name="T69" fmla="*/ 1788 h 4940"/>
                <a:gd name="T70" fmla="*/ 3371 w 5780"/>
                <a:gd name="T71" fmla="*/ 4176 h 4940"/>
                <a:gd name="T72" fmla="*/ 5674 w 5780"/>
                <a:gd name="T73" fmla="*/ 4069 h 4940"/>
                <a:gd name="T74" fmla="*/ 3860 w 5780"/>
                <a:gd name="T75" fmla="*/ 2605 h 4940"/>
                <a:gd name="T76" fmla="*/ 3244 w 5780"/>
                <a:gd name="T77" fmla="*/ 2634 h 4940"/>
                <a:gd name="T78" fmla="*/ 5256 w 5780"/>
                <a:gd name="T79" fmla="*/ 1429 h 4940"/>
                <a:gd name="T80" fmla="*/ 5256 w 5780"/>
                <a:gd name="T81" fmla="*/ 1643 h 4940"/>
                <a:gd name="T82" fmla="*/ 5670 w 5780"/>
                <a:gd name="T83" fmla="*/ 1789 h 4940"/>
                <a:gd name="T84" fmla="*/ 4082 w 5780"/>
                <a:gd name="T85" fmla="*/ 3275 h 4940"/>
                <a:gd name="T86" fmla="*/ 4496 w 5780"/>
                <a:gd name="T87" fmla="*/ 3421 h 4940"/>
                <a:gd name="T88" fmla="*/ 4707 w 5780"/>
                <a:gd name="T89" fmla="*/ 1002 h 4940"/>
                <a:gd name="T90" fmla="*/ 5232 w 5780"/>
                <a:gd name="T91" fmla="*/ 1093 h 4940"/>
                <a:gd name="T92" fmla="*/ 4586 w 5780"/>
                <a:gd name="T93" fmla="*/ 1093 h 4940"/>
                <a:gd name="T94" fmla="*/ 5035 w 5780"/>
                <a:gd name="T95" fmla="*/ 2605 h 4940"/>
                <a:gd name="T96" fmla="*/ 4418 w 5780"/>
                <a:gd name="T97" fmla="*/ 2634 h 4940"/>
                <a:gd name="T98" fmla="*/ 5054 w 5780"/>
                <a:gd name="T99" fmla="*/ 3451 h 4940"/>
                <a:gd name="T100" fmla="*/ 5579 w 5780"/>
                <a:gd name="T101" fmla="*/ 3541 h 4940"/>
                <a:gd name="T102" fmla="*/ 4933 w 5780"/>
                <a:gd name="T103" fmla="*/ 3541 h 4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80" h="4940">
                  <a:moveTo>
                    <a:pt x="2494" y="1789"/>
                  </a:moveTo>
                  <a:cubicBezTo>
                    <a:pt x="2523" y="1584"/>
                    <a:pt x="2701" y="1429"/>
                    <a:pt x="2908" y="1429"/>
                  </a:cubicBezTo>
                  <a:cubicBezTo>
                    <a:pt x="3115" y="1429"/>
                    <a:pt x="3293" y="1584"/>
                    <a:pt x="3322" y="1789"/>
                  </a:cubicBezTo>
                  <a:cubicBezTo>
                    <a:pt x="3330" y="1847"/>
                    <a:pt x="3289" y="1901"/>
                    <a:pt x="3231" y="1909"/>
                  </a:cubicBezTo>
                  <a:cubicBezTo>
                    <a:pt x="3226" y="1910"/>
                    <a:pt x="3221" y="1910"/>
                    <a:pt x="3216" y="1910"/>
                  </a:cubicBezTo>
                  <a:cubicBezTo>
                    <a:pt x="3164" y="1910"/>
                    <a:pt x="3118" y="1872"/>
                    <a:pt x="3110" y="1818"/>
                  </a:cubicBezTo>
                  <a:cubicBezTo>
                    <a:pt x="3096" y="1718"/>
                    <a:pt x="3009" y="1643"/>
                    <a:pt x="2908" y="1643"/>
                  </a:cubicBezTo>
                  <a:cubicBezTo>
                    <a:pt x="2807" y="1643"/>
                    <a:pt x="2720" y="1718"/>
                    <a:pt x="2705" y="1818"/>
                  </a:cubicBezTo>
                  <a:cubicBezTo>
                    <a:pt x="2697" y="1877"/>
                    <a:pt x="2643" y="1917"/>
                    <a:pt x="2585" y="1909"/>
                  </a:cubicBezTo>
                  <a:cubicBezTo>
                    <a:pt x="2527" y="1901"/>
                    <a:pt x="2486" y="1847"/>
                    <a:pt x="2494" y="1789"/>
                  </a:cubicBezTo>
                  <a:close/>
                  <a:moveTo>
                    <a:pt x="2238" y="1093"/>
                  </a:moveTo>
                  <a:cubicBezTo>
                    <a:pt x="2243" y="1094"/>
                    <a:pt x="2248" y="1094"/>
                    <a:pt x="2253" y="1094"/>
                  </a:cubicBezTo>
                  <a:cubicBezTo>
                    <a:pt x="2306" y="1094"/>
                    <a:pt x="2351" y="1055"/>
                    <a:pt x="2359" y="1002"/>
                  </a:cubicBezTo>
                  <a:cubicBezTo>
                    <a:pt x="2373" y="902"/>
                    <a:pt x="2460" y="827"/>
                    <a:pt x="2561" y="827"/>
                  </a:cubicBezTo>
                  <a:cubicBezTo>
                    <a:pt x="2663" y="827"/>
                    <a:pt x="2750" y="902"/>
                    <a:pt x="2764" y="1002"/>
                  </a:cubicBezTo>
                  <a:cubicBezTo>
                    <a:pt x="2772" y="1061"/>
                    <a:pt x="2826" y="1101"/>
                    <a:pt x="2884" y="1093"/>
                  </a:cubicBezTo>
                  <a:cubicBezTo>
                    <a:pt x="2943" y="1085"/>
                    <a:pt x="2983" y="1031"/>
                    <a:pt x="2975" y="972"/>
                  </a:cubicBezTo>
                  <a:cubicBezTo>
                    <a:pt x="2946" y="768"/>
                    <a:pt x="2768" y="613"/>
                    <a:pt x="2561" y="613"/>
                  </a:cubicBezTo>
                  <a:cubicBezTo>
                    <a:pt x="2354" y="613"/>
                    <a:pt x="2176" y="768"/>
                    <a:pt x="2147" y="972"/>
                  </a:cubicBezTo>
                  <a:cubicBezTo>
                    <a:pt x="2139" y="1031"/>
                    <a:pt x="2180" y="1085"/>
                    <a:pt x="2238" y="1093"/>
                  </a:cubicBezTo>
                  <a:close/>
                  <a:moveTo>
                    <a:pt x="414" y="213"/>
                  </a:moveTo>
                  <a:lnTo>
                    <a:pt x="5674" y="213"/>
                  </a:lnTo>
                  <a:cubicBezTo>
                    <a:pt x="5732" y="213"/>
                    <a:pt x="5780" y="165"/>
                    <a:pt x="5780" y="106"/>
                  </a:cubicBezTo>
                  <a:cubicBezTo>
                    <a:pt x="5780" y="47"/>
                    <a:pt x="5732" y="0"/>
                    <a:pt x="5674" y="0"/>
                  </a:cubicBezTo>
                  <a:lnTo>
                    <a:pt x="414" y="0"/>
                  </a:lnTo>
                  <a:cubicBezTo>
                    <a:pt x="355" y="0"/>
                    <a:pt x="307" y="47"/>
                    <a:pt x="307" y="106"/>
                  </a:cubicBezTo>
                  <a:cubicBezTo>
                    <a:pt x="307" y="165"/>
                    <a:pt x="355" y="213"/>
                    <a:pt x="414" y="213"/>
                  </a:cubicBezTo>
                  <a:close/>
                  <a:moveTo>
                    <a:pt x="3412" y="1093"/>
                  </a:moveTo>
                  <a:cubicBezTo>
                    <a:pt x="3471" y="1101"/>
                    <a:pt x="3525" y="1060"/>
                    <a:pt x="3533" y="1002"/>
                  </a:cubicBezTo>
                  <a:cubicBezTo>
                    <a:pt x="3547" y="902"/>
                    <a:pt x="3634" y="827"/>
                    <a:pt x="3735" y="827"/>
                  </a:cubicBezTo>
                  <a:cubicBezTo>
                    <a:pt x="3837" y="827"/>
                    <a:pt x="3924" y="902"/>
                    <a:pt x="3938" y="1002"/>
                  </a:cubicBezTo>
                  <a:cubicBezTo>
                    <a:pt x="3945" y="1055"/>
                    <a:pt x="3991" y="1094"/>
                    <a:pt x="4043" y="1094"/>
                  </a:cubicBezTo>
                  <a:cubicBezTo>
                    <a:pt x="4048" y="1094"/>
                    <a:pt x="4053" y="1094"/>
                    <a:pt x="4058" y="1093"/>
                  </a:cubicBezTo>
                  <a:cubicBezTo>
                    <a:pt x="4117" y="1085"/>
                    <a:pt x="4157" y="1031"/>
                    <a:pt x="4149" y="972"/>
                  </a:cubicBezTo>
                  <a:cubicBezTo>
                    <a:pt x="4120" y="768"/>
                    <a:pt x="3942" y="613"/>
                    <a:pt x="3735" y="613"/>
                  </a:cubicBezTo>
                  <a:cubicBezTo>
                    <a:pt x="3528" y="613"/>
                    <a:pt x="3350" y="768"/>
                    <a:pt x="3322" y="972"/>
                  </a:cubicBezTo>
                  <a:cubicBezTo>
                    <a:pt x="3313" y="1031"/>
                    <a:pt x="3354" y="1085"/>
                    <a:pt x="3412" y="1093"/>
                  </a:cubicBezTo>
                  <a:close/>
                  <a:moveTo>
                    <a:pt x="1411" y="1909"/>
                  </a:moveTo>
                  <a:cubicBezTo>
                    <a:pt x="1469" y="1917"/>
                    <a:pt x="1523" y="1877"/>
                    <a:pt x="1531" y="1818"/>
                  </a:cubicBezTo>
                  <a:cubicBezTo>
                    <a:pt x="1545" y="1718"/>
                    <a:pt x="1633" y="1643"/>
                    <a:pt x="1734" y="1643"/>
                  </a:cubicBezTo>
                  <a:cubicBezTo>
                    <a:pt x="1835" y="1643"/>
                    <a:pt x="1922" y="1718"/>
                    <a:pt x="1936" y="1818"/>
                  </a:cubicBezTo>
                  <a:cubicBezTo>
                    <a:pt x="1944" y="1872"/>
                    <a:pt x="1990" y="1910"/>
                    <a:pt x="2042" y="1910"/>
                  </a:cubicBezTo>
                  <a:cubicBezTo>
                    <a:pt x="2047" y="1910"/>
                    <a:pt x="2052" y="1910"/>
                    <a:pt x="2057" y="1909"/>
                  </a:cubicBezTo>
                  <a:cubicBezTo>
                    <a:pt x="2115" y="1901"/>
                    <a:pt x="2156" y="1847"/>
                    <a:pt x="2148" y="1788"/>
                  </a:cubicBezTo>
                  <a:cubicBezTo>
                    <a:pt x="2119" y="1584"/>
                    <a:pt x="1941" y="1429"/>
                    <a:pt x="1734" y="1429"/>
                  </a:cubicBezTo>
                  <a:cubicBezTo>
                    <a:pt x="1527" y="1429"/>
                    <a:pt x="1349" y="1584"/>
                    <a:pt x="1320" y="1788"/>
                  </a:cubicBezTo>
                  <a:cubicBezTo>
                    <a:pt x="1312" y="1847"/>
                    <a:pt x="1352" y="1901"/>
                    <a:pt x="1411" y="1909"/>
                  </a:cubicBezTo>
                  <a:close/>
                  <a:moveTo>
                    <a:pt x="1590" y="1002"/>
                  </a:moveTo>
                  <a:cubicBezTo>
                    <a:pt x="1598" y="1060"/>
                    <a:pt x="1652" y="1101"/>
                    <a:pt x="1710" y="1093"/>
                  </a:cubicBezTo>
                  <a:cubicBezTo>
                    <a:pt x="1768" y="1085"/>
                    <a:pt x="1809" y="1031"/>
                    <a:pt x="1801" y="972"/>
                  </a:cubicBezTo>
                  <a:cubicBezTo>
                    <a:pt x="1772" y="768"/>
                    <a:pt x="1594" y="613"/>
                    <a:pt x="1387" y="613"/>
                  </a:cubicBezTo>
                  <a:cubicBezTo>
                    <a:pt x="1180" y="613"/>
                    <a:pt x="1002" y="768"/>
                    <a:pt x="973" y="972"/>
                  </a:cubicBezTo>
                  <a:cubicBezTo>
                    <a:pt x="965" y="1031"/>
                    <a:pt x="1006" y="1085"/>
                    <a:pt x="1064" y="1093"/>
                  </a:cubicBezTo>
                  <a:cubicBezTo>
                    <a:pt x="1069" y="1094"/>
                    <a:pt x="1074" y="1094"/>
                    <a:pt x="1079" y="1094"/>
                  </a:cubicBezTo>
                  <a:cubicBezTo>
                    <a:pt x="1131" y="1094"/>
                    <a:pt x="1177" y="1055"/>
                    <a:pt x="1185" y="1002"/>
                  </a:cubicBezTo>
                  <a:cubicBezTo>
                    <a:pt x="1199" y="902"/>
                    <a:pt x="1286" y="827"/>
                    <a:pt x="1387" y="827"/>
                  </a:cubicBezTo>
                  <a:cubicBezTo>
                    <a:pt x="1488" y="827"/>
                    <a:pt x="1576" y="902"/>
                    <a:pt x="1590" y="1002"/>
                  </a:cubicBezTo>
                  <a:close/>
                  <a:moveTo>
                    <a:pt x="3110" y="3307"/>
                  </a:moveTo>
                  <a:cubicBezTo>
                    <a:pt x="3208" y="3455"/>
                    <a:pt x="3114" y="3652"/>
                    <a:pt x="2971" y="3950"/>
                  </a:cubicBezTo>
                  <a:cubicBezTo>
                    <a:pt x="2936" y="4024"/>
                    <a:pt x="2895" y="4109"/>
                    <a:pt x="2855" y="4199"/>
                  </a:cubicBezTo>
                  <a:cubicBezTo>
                    <a:pt x="2757" y="4417"/>
                    <a:pt x="2588" y="4602"/>
                    <a:pt x="2365" y="4734"/>
                  </a:cubicBezTo>
                  <a:cubicBezTo>
                    <a:pt x="2141" y="4869"/>
                    <a:pt x="1877" y="4940"/>
                    <a:pt x="1603" y="4940"/>
                  </a:cubicBezTo>
                  <a:cubicBezTo>
                    <a:pt x="1472" y="4940"/>
                    <a:pt x="1308" y="4916"/>
                    <a:pt x="1164" y="4876"/>
                  </a:cubicBezTo>
                  <a:cubicBezTo>
                    <a:pt x="1163" y="4876"/>
                    <a:pt x="1162" y="4875"/>
                    <a:pt x="1161" y="4875"/>
                  </a:cubicBezTo>
                  <a:cubicBezTo>
                    <a:pt x="804" y="4768"/>
                    <a:pt x="516" y="4535"/>
                    <a:pt x="370" y="4238"/>
                  </a:cubicBezTo>
                  <a:lnTo>
                    <a:pt x="370" y="4238"/>
                  </a:lnTo>
                  <a:cubicBezTo>
                    <a:pt x="327" y="4150"/>
                    <a:pt x="286" y="4070"/>
                    <a:pt x="250" y="4000"/>
                  </a:cubicBezTo>
                  <a:cubicBezTo>
                    <a:pt x="89" y="3683"/>
                    <a:pt x="0" y="3508"/>
                    <a:pt x="83" y="3367"/>
                  </a:cubicBezTo>
                  <a:cubicBezTo>
                    <a:pt x="119" y="3305"/>
                    <a:pt x="180" y="3265"/>
                    <a:pt x="275" y="3239"/>
                  </a:cubicBezTo>
                  <a:cubicBezTo>
                    <a:pt x="265" y="3193"/>
                    <a:pt x="260" y="3146"/>
                    <a:pt x="260" y="3098"/>
                  </a:cubicBezTo>
                  <a:cubicBezTo>
                    <a:pt x="260" y="2727"/>
                    <a:pt x="562" y="2425"/>
                    <a:pt x="933" y="2425"/>
                  </a:cubicBezTo>
                  <a:cubicBezTo>
                    <a:pt x="937" y="2425"/>
                    <a:pt x="941" y="2425"/>
                    <a:pt x="945" y="2425"/>
                  </a:cubicBezTo>
                  <a:cubicBezTo>
                    <a:pt x="1145" y="2313"/>
                    <a:pt x="1372" y="2253"/>
                    <a:pt x="1603" y="2253"/>
                  </a:cubicBezTo>
                  <a:cubicBezTo>
                    <a:pt x="2185" y="2253"/>
                    <a:pt x="2700" y="2630"/>
                    <a:pt x="2880" y="3178"/>
                  </a:cubicBezTo>
                  <a:cubicBezTo>
                    <a:pt x="2985" y="3198"/>
                    <a:pt x="3064" y="3238"/>
                    <a:pt x="3110" y="3307"/>
                  </a:cubicBezTo>
                  <a:close/>
                  <a:moveTo>
                    <a:pt x="1271" y="2516"/>
                  </a:moveTo>
                  <a:cubicBezTo>
                    <a:pt x="1353" y="2564"/>
                    <a:pt x="1425" y="2630"/>
                    <a:pt x="1482" y="2709"/>
                  </a:cubicBezTo>
                  <a:cubicBezTo>
                    <a:pt x="1521" y="2702"/>
                    <a:pt x="1562" y="2698"/>
                    <a:pt x="1603" y="2698"/>
                  </a:cubicBezTo>
                  <a:cubicBezTo>
                    <a:pt x="1902" y="2698"/>
                    <a:pt x="2156" y="2904"/>
                    <a:pt x="2226" y="3184"/>
                  </a:cubicBezTo>
                  <a:cubicBezTo>
                    <a:pt x="2326" y="3172"/>
                    <a:pt x="2420" y="3166"/>
                    <a:pt x="2486" y="3163"/>
                  </a:cubicBezTo>
                  <a:cubicBezTo>
                    <a:pt x="2542" y="3160"/>
                    <a:pt x="2595" y="3159"/>
                    <a:pt x="2645" y="3159"/>
                  </a:cubicBezTo>
                  <a:cubicBezTo>
                    <a:pt x="2471" y="2745"/>
                    <a:pt x="2062" y="2467"/>
                    <a:pt x="1603" y="2467"/>
                  </a:cubicBezTo>
                  <a:cubicBezTo>
                    <a:pt x="1490" y="2467"/>
                    <a:pt x="1378" y="2484"/>
                    <a:pt x="1271" y="2516"/>
                  </a:cubicBezTo>
                  <a:close/>
                  <a:moveTo>
                    <a:pt x="1603" y="2911"/>
                  </a:moveTo>
                  <a:cubicBezTo>
                    <a:pt x="1556" y="2911"/>
                    <a:pt x="1510" y="2919"/>
                    <a:pt x="1468" y="2933"/>
                  </a:cubicBezTo>
                  <a:cubicBezTo>
                    <a:pt x="1467" y="2933"/>
                    <a:pt x="1466" y="2933"/>
                    <a:pt x="1465" y="2934"/>
                  </a:cubicBezTo>
                  <a:cubicBezTo>
                    <a:pt x="1329" y="2980"/>
                    <a:pt x="1224" y="3092"/>
                    <a:pt x="1188" y="3233"/>
                  </a:cubicBezTo>
                  <a:cubicBezTo>
                    <a:pt x="1321" y="3275"/>
                    <a:pt x="1445" y="3344"/>
                    <a:pt x="1552" y="3437"/>
                  </a:cubicBezTo>
                  <a:cubicBezTo>
                    <a:pt x="1670" y="3353"/>
                    <a:pt x="1803" y="3288"/>
                    <a:pt x="1946" y="3241"/>
                  </a:cubicBezTo>
                  <a:cubicBezTo>
                    <a:pt x="1968" y="3234"/>
                    <a:pt x="1991" y="3227"/>
                    <a:pt x="2015" y="3221"/>
                  </a:cubicBezTo>
                  <a:cubicBezTo>
                    <a:pt x="1964" y="3042"/>
                    <a:pt x="1797" y="2911"/>
                    <a:pt x="1603" y="2911"/>
                  </a:cubicBezTo>
                  <a:close/>
                  <a:moveTo>
                    <a:pt x="473" y="3098"/>
                  </a:moveTo>
                  <a:cubicBezTo>
                    <a:pt x="473" y="3134"/>
                    <a:pt x="477" y="3170"/>
                    <a:pt x="485" y="3204"/>
                  </a:cubicBezTo>
                  <a:cubicBezTo>
                    <a:pt x="583" y="3195"/>
                    <a:pt x="700" y="3190"/>
                    <a:pt x="840" y="3185"/>
                  </a:cubicBezTo>
                  <a:cubicBezTo>
                    <a:pt x="886" y="3183"/>
                    <a:pt x="933" y="3185"/>
                    <a:pt x="979" y="3189"/>
                  </a:cubicBezTo>
                  <a:cubicBezTo>
                    <a:pt x="1019" y="3019"/>
                    <a:pt x="1127" y="2876"/>
                    <a:pt x="1273" y="2789"/>
                  </a:cubicBezTo>
                  <a:cubicBezTo>
                    <a:pt x="1194" y="2703"/>
                    <a:pt x="1085" y="2649"/>
                    <a:pt x="967" y="2640"/>
                  </a:cubicBezTo>
                  <a:cubicBezTo>
                    <a:pt x="965" y="2640"/>
                    <a:pt x="963" y="2640"/>
                    <a:pt x="961" y="2640"/>
                  </a:cubicBezTo>
                  <a:cubicBezTo>
                    <a:pt x="952" y="2639"/>
                    <a:pt x="942" y="2639"/>
                    <a:pt x="933" y="2639"/>
                  </a:cubicBezTo>
                  <a:cubicBezTo>
                    <a:pt x="679" y="2639"/>
                    <a:pt x="473" y="2845"/>
                    <a:pt x="473" y="3098"/>
                  </a:cubicBezTo>
                  <a:close/>
                  <a:moveTo>
                    <a:pt x="1638" y="4062"/>
                  </a:moveTo>
                  <a:cubicBezTo>
                    <a:pt x="1638" y="3913"/>
                    <a:pt x="1578" y="3768"/>
                    <a:pt x="1468" y="3651"/>
                  </a:cubicBezTo>
                  <a:cubicBezTo>
                    <a:pt x="1467" y="3651"/>
                    <a:pt x="1466" y="3650"/>
                    <a:pt x="1465" y="3649"/>
                  </a:cubicBezTo>
                  <a:cubicBezTo>
                    <a:pt x="1463" y="3646"/>
                    <a:pt x="1460" y="3643"/>
                    <a:pt x="1457" y="3640"/>
                  </a:cubicBezTo>
                  <a:cubicBezTo>
                    <a:pt x="1346" y="3527"/>
                    <a:pt x="1204" y="3450"/>
                    <a:pt x="1051" y="3416"/>
                  </a:cubicBezTo>
                  <a:cubicBezTo>
                    <a:pt x="1047" y="3416"/>
                    <a:pt x="1044" y="3415"/>
                    <a:pt x="1041" y="3414"/>
                  </a:cubicBezTo>
                  <a:cubicBezTo>
                    <a:pt x="978" y="3401"/>
                    <a:pt x="913" y="3396"/>
                    <a:pt x="847" y="3398"/>
                  </a:cubicBezTo>
                  <a:cubicBezTo>
                    <a:pt x="695" y="3403"/>
                    <a:pt x="541" y="3410"/>
                    <a:pt x="429" y="3426"/>
                  </a:cubicBezTo>
                  <a:cubicBezTo>
                    <a:pt x="428" y="3426"/>
                    <a:pt x="426" y="3426"/>
                    <a:pt x="424" y="3427"/>
                  </a:cubicBezTo>
                  <a:cubicBezTo>
                    <a:pt x="413" y="3428"/>
                    <a:pt x="402" y="3430"/>
                    <a:pt x="392" y="3432"/>
                  </a:cubicBezTo>
                  <a:cubicBezTo>
                    <a:pt x="282" y="3451"/>
                    <a:pt x="267" y="3474"/>
                    <a:pt x="266" y="3475"/>
                  </a:cubicBezTo>
                  <a:cubicBezTo>
                    <a:pt x="266" y="3476"/>
                    <a:pt x="256" y="3495"/>
                    <a:pt x="286" y="3578"/>
                  </a:cubicBezTo>
                  <a:cubicBezTo>
                    <a:pt x="315" y="3658"/>
                    <a:pt x="371" y="3766"/>
                    <a:pt x="440" y="3903"/>
                  </a:cubicBezTo>
                  <a:cubicBezTo>
                    <a:pt x="477" y="3974"/>
                    <a:pt x="517" y="4055"/>
                    <a:pt x="561" y="4144"/>
                  </a:cubicBezTo>
                  <a:lnTo>
                    <a:pt x="561" y="4144"/>
                  </a:lnTo>
                  <a:cubicBezTo>
                    <a:pt x="664" y="4353"/>
                    <a:pt x="855" y="4524"/>
                    <a:pt x="1096" y="4625"/>
                  </a:cubicBezTo>
                  <a:cubicBezTo>
                    <a:pt x="943" y="4416"/>
                    <a:pt x="871" y="4164"/>
                    <a:pt x="895" y="3908"/>
                  </a:cubicBezTo>
                  <a:cubicBezTo>
                    <a:pt x="901" y="3849"/>
                    <a:pt x="953" y="3806"/>
                    <a:pt x="1011" y="3812"/>
                  </a:cubicBezTo>
                  <a:cubicBezTo>
                    <a:pt x="1070" y="3817"/>
                    <a:pt x="1113" y="3869"/>
                    <a:pt x="1108" y="3928"/>
                  </a:cubicBezTo>
                  <a:cubicBezTo>
                    <a:pt x="1085" y="4170"/>
                    <a:pt x="1166" y="4400"/>
                    <a:pt x="1337" y="4583"/>
                  </a:cubicBezTo>
                  <a:cubicBezTo>
                    <a:pt x="1525" y="4459"/>
                    <a:pt x="1638" y="4268"/>
                    <a:pt x="1638" y="4062"/>
                  </a:cubicBezTo>
                  <a:close/>
                  <a:moveTo>
                    <a:pt x="2932" y="3425"/>
                  </a:moveTo>
                  <a:cubicBezTo>
                    <a:pt x="2922" y="3409"/>
                    <a:pt x="2860" y="3360"/>
                    <a:pt x="2496" y="3376"/>
                  </a:cubicBezTo>
                  <a:cubicBezTo>
                    <a:pt x="2293" y="3385"/>
                    <a:pt x="2117" y="3410"/>
                    <a:pt x="2012" y="3444"/>
                  </a:cubicBezTo>
                  <a:cubicBezTo>
                    <a:pt x="1898" y="3481"/>
                    <a:pt x="1793" y="3532"/>
                    <a:pt x="1698" y="3595"/>
                  </a:cubicBezTo>
                  <a:cubicBezTo>
                    <a:pt x="1798" y="3734"/>
                    <a:pt x="1852" y="3896"/>
                    <a:pt x="1852" y="4062"/>
                  </a:cubicBezTo>
                  <a:cubicBezTo>
                    <a:pt x="1852" y="4320"/>
                    <a:pt x="1724" y="4559"/>
                    <a:pt x="1509" y="4722"/>
                  </a:cubicBezTo>
                  <a:cubicBezTo>
                    <a:pt x="1542" y="4725"/>
                    <a:pt x="1574" y="4726"/>
                    <a:pt x="1603" y="4726"/>
                  </a:cubicBezTo>
                  <a:cubicBezTo>
                    <a:pt x="2070" y="4726"/>
                    <a:pt x="2495" y="4479"/>
                    <a:pt x="2660" y="4112"/>
                  </a:cubicBezTo>
                  <a:cubicBezTo>
                    <a:pt x="2702" y="4019"/>
                    <a:pt x="2743" y="3933"/>
                    <a:pt x="2779" y="3858"/>
                  </a:cubicBezTo>
                  <a:cubicBezTo>
                    <a:pt x="2866" y="3677"/>
                    <a:pt x="2964" y="3472"/>
                    <a:pt x="2932" y="3425"/>
                  </a:cubicBezTo>
                  <a:close/>
                  <a:moveTo>
                    <a:pt x="3759" y="1909"/>
                  </a:moveTo>
                  <a:cubicBezTo>
                    <a:pt x="3818" y="1917"/>
                    <a:pt x="3871" y="1877"/>
                    <a:pt x="3880" y="1818"/>
                  </a:cubicBezTo>
                  <a:cubicBezTo>
                    <a:pt x="3894" y="1718"/>
                    <a:pt x="3981" y="1643"/>
                    <a:pt x="4082" y="1643"/>
                  </a:cubicBezTo>
                  <a:cubicBezTo>
                    <a:pt x="4183" y="1643"/>
                    <a:pt x="4270" y="1718"/>
                    <a:pt x="4285" y="1818"/>
                  </a:cubicBezTo>
                  <a:cubicBezTo>
                    <a:pt x="4292" y="1872"/>
                    <a:pt x="4338" y="1910"/>
                    <a:pt x="4390" y="1910"/>
                  </a:cubicBezTo>
                  <a:cubicBezTo>
                    <a:pt x="4395" y="1910"/>
                    <a:pt x="4400" y="1910"/>
                    <a:pt x="4405" y="1909"/>
                  </a:cubicBezTo>
                  <a:cubicBezTo>
                    <a:pt x="4463" y="1901"/>
                    <a:pt x="4504" y="1847"/>
                    <a:pt x="4496" y="1788"/>
                  </a:cubicBezTo>
                  <a:cubicBezTo>
                    <a:pt x="4467" y="1584"/>
                    <a:pt x="4289" y="1429"/>
                    <a:pt x="4082" y="1429"/>
                  </a:cubicBezTo>
                  <a:cubicBezTo>
                    <a:pt x="3875" y="1429"/>
                    <a:pt x="3697" y="1584"/>
                    <a:pt x="3668" y="1788"/>
                  </a:cubicBezTo>
                  <a:cubicBezTo>
                    <a:pt x="3660" y="1847"/>
                    <a:pt x="3701" y="1901"/>
                    <a:pt x="3759" y="1909"/>
                  </a:cubicBezTo>
                  <a:close/>
                  <a:moveTo>
                    <a:pt x="5674" y="4069"/>
                  </a:moveTo>
                  <a:lnTo>
                    <a:pt x="3478" y="4069"/>
                  </a:lnTo>
                  <a:cubicBezTo>
                    <a:pt x="3419" y="4069"/>
                    <a:pt x="3371" y="4117"/>
                    <a:pt x="3371" y="4176"/>
                  </a:cubicBezTo>
                  <a:cubicBezTo>
                    <a:pt x="3371" y="4235"/>
                    <a:pt x="3419" y="4283"/>
                    <a:pt x="3478" y="4283"/>
                  </a:cubicBezTo>
                  <a:lnTo>
                    <a:pt x="5673" y="4283"/>
                  </a:lnTo>
                  <a:cubicBezTo>
                    <a:pt x="5732" y="4283"/>
                    <a:pt x="5780" y="4235"/>
                    <a:pt x="5780" y="4176"/>
                  </a:cubicBezTo>
                  <a:cubicBezTo>
                    <a:pt x="5780" y="4117"/>
                    <a:pt x="5732" y="4069"/>
                    <a:pt x="5674" y="4069"/>
                  </a:cubicBezTo>
                  <a:close/>
                  <a:moveTo>
                    <a:pt x="3649" y="2634"/>
                  </a:moveTo>
                  <a:cubicBezTo>
                    <a:pt x="3657" y="2688"/>
                    <a:pt x="3702" y="2726"/>
                    <a:pt x="3755" y="2726"/>
                  </a:cubicBezTo>
                  <a:cubicBezTo>
                    <a:pt x="3760" y="2726"/>
                    <a:pt x="3765" y="2726"/>
                    <a:pt x="3770" y="2725"/>
                  </a:cubicBezTo>
                  <a:cubicBezTo>
                    <a:pt x="3828" y="2717"/>
                    <a:pt x="3869" y="2663"/>
                    <a:pt x="3860" y="2605"/>
                  </a:cubicBezTo>
                  <a:cubicBezTo>
                    <a:pt x="3832" y="2400"/>
                    <a:pt x="3654" y="2246"/>
                    <a:pt x="3447" y="2246"/>
                  </a:cubicBezTo>
                  <a:cubicBezTo>
                    <a:pt x="3240" y="2246"/>
                    <a:pt x="3062" y="2400"/>
                    <a:pt x="3033" y="2605"/>
                  </a:cubicBezTo>
                  <a:cubicBezTo>
                    <a:pt x="3025" y="2663"/>
                    <a:pt x="3065" y="2717"/>
                    <a:pt x="3124" y="2725"/>
                  </a:cubicBezTo>
                  <a:cubicBezTo>
                    <a:pt x="3182" y="2733"/>
                    <a:pt x="3236" y="2693"/>
                    <a:pt x="3244" y="2634"/>
                  </a:cubicBezTo>
                  <a:cubicBezTo>
                    <a:pt x="3258" y="2534"/>
                    <a:pt x="3345" y="2459"/>
                    <a:pt x="3447" y="2459"/>
                  </a:cubicBezTo>
                  <a:cubicBezTo>
                    <a:pt x="3548" y="2459"/>
                    <a:pt x="3635" y="2534"/>
                    <a:pt x="3649" y="2634"/>
                  </a:cubicBezTo>
                  <a:close/>
                  <a:moveTo>
                    <a:pt x="5670" y="1789"/>
                  </a:moveTo>
                  <a:cubicBezTo>
                    <a:pt x="5641" y="1584"/>
                    <a:pt x="5463" y="1429"/>
                    <a:pt x="5256" y="1429"/>
                  </a:cubicBezTo>
                  <a:cubicBezTo>
                    <a:pt x="5049" y="1429"/>
                    <a:pt x="4871" y="1584"/>
                    <a:pt x="4842" y="1789"/>
                  </a:cubicBezTo>
                  <a:cubicBezTo>
                    <a:pt x="4834" y="1847"/>
                    <a:pt x="4875" y="1901"/>
                    <a:pt x="4933" y="1909"/>
                  </a:cubicBezTo>
                  <a:cubicBezTo>
                    <a:pt x="4991" y="1917"/>
                    <a:pt x="5045" y="1877"/>
                    <a:pt x="5054" y="1818"/>
                  </a:cubicBezTo>
                  <a:cubicBezTo>
                    <a:pt x="5068" y="1718"/>
                    <a:pt x="5155" y="1643"/>
                    <a:pt x="5256" y="1643"/>
                  </a:cubicBezTo>
                  <a:cubicBezTo>
                    <a:pt x="5357" y="1643"/>
                    <a:pt x="5445" y="1718"/>
                    <a:pt x="5459" y="1818"/>
                  </a:cubicBezTo>
                  <a:cubicBezTo>
                    <a:pt x="5466" y="1872"/>
                    <a:pt x="5512" y="1910"/>
                    <a:pt x="5564" y="1910"/>
                  </a:cubicBezTo>
                  <a:cubicBezTo>
                    <a:pt x="5569" y="1910"/>
                    <a:pt x="5574" y="1910"/>
                    <a:pt x="5579" y="1909"/>
                  </a:cubicBezTo>
                  <a:cubicBezTo>
                    <a:pt x="5638" y="1901"/>
                    <a:pt x="5678" y="1847"/>
                    <a:pt x="5670" y="1789"/>
                  </a:cubicBezTo>
                  <a:close/>
                  <a:moveTo>
                    <a:pt x="3668" y="3421"/>
                  </a:moveTo>
                  <a:cubicBezTo>
                    <a:pt x="3660" y="3479"/>
                    <a:pt x="3701" y="3533"/>
                    <a:pt x="3759" y="3541"/>
                  </a:cubicBezTo>
                  <a:cubicBezTo>
                    <a:pt x="3817" y="3550"/>
                    <a:pt x="3871" y="3509"/>
                    <a:pt x="3880" y="3451"/>
                  </a:cubicBezTo>
                  <a:cubicBezTo>
                    <a:pt x="3894" y="3351"/>
                    <a:pt x="3981" y="3275"/>
                    <a:pt x="4082" y="3275"/>
                  </a:cubicBezTo>
                  <a:cubicBezTo>
                    <a:pt x="4183" y="3275"/>
                    <a:pt x="4270" y="3351"/>
                    <a:pt x="4285" y="3451"/>
                  </a:cubicBezTo>
                  <a:cubicBezTo>
                    <a:pt x="4292" y="3504"/>
                    <a:pt x="4338" y="3542"/>
                    <a:pt x="4390" y="3542"/>
                  </a:cubicBezTo>
                  <a:cubicBezTo>
                    <a:pt x="4395" y="3542"/>
                    <a:pt x="4400" y="3542"/>
                    <a:pt x="4405" y="3541"/>
                  </a:cubicBezTo>
                  <a:cubicBezTo>
                    <a:pt x="4463" y="3533"/>
                    <a:pt x="4504" y="3479"/>
                    <a:pt x="4496" y="3421"/>
                  </a:cubicBezTo>
                  <a:cubicBezTo>
                    <a:pt x="4467" y="3216"/>
                    <a:pt x="4289" y="3062"/>
                    <a:pt x="4082" y="3062"/>
                  </a:cubicBezTo>
                  <a:cubicBezTo>
                    <a:pt x="3875" y="3062"/>
                    <a:pt x="3697" y="3216"/>
                    <a:pt x="3668" y="3421"/>
                  </a:cubicBezTo>
                  <a:close/>
                  <a:moveTo>
                    <a:pt x="4586" y="1093"/>
                  </a:moveTo>
                  <a:cubicBezTo>
                    <a:pt x="4645" y="1101"/>
                    <a:pt x="4699" y="1060"/>
                    <a:pt x="4707" y="1002"/>
                  </a:cubicBezTo>
                  <a:cubicBezTo>
                    <a:pt x="4721" y="902"/>
                    <a:pt x="4808" y="827"/>
                    <a:pt x="4909" y="827"/>
                  </a:cubicBezTo>
                  <a:cubicBezTo>
                    <a:pt x="5011" y="827"/>
                    <a:pt x="5098" y="902"/>
                    <a:pt x="5112" y="1002"/>
                  </a:cubicBezTo>
                  <a:cubicBezTo>
                    <a:pt x="5119" y="1055"/>
                    <a:pt x="5165" y="1094"/>
                    <a:pt x="5217" y="1094"/>
                  </a:cubicBezTo>
                  <a:cubicBezTo>
                    <a:pt x="5222" y="1094"/>
                    <a:pt x="5227" y="1094"/>
                    <a:pt x="5232" y="1093"/>
                  </a:cubicBezTo>
                  <a:cubicBezTo>
                    <a:pt x="5291" y="1085"/>
                    <a:pt x="5331" y="1031"/>
                    <a:pt x="5323" y="972"/>
                  </a:cubicBezTo>
                  <a:cubicBezTo>
                    <a:pt x="5294" y="768"/>
                    <a:pt x="5116" y="613"/>
                    <a:pt x="4909" y="613"/>
                  </a:cubicBezTo>
                  <a:cubicBezTo>
                    <a:pt x="4702" y="613"/>
                    <a:pt x="4525" y="768"/>
                    <a:pt x="4496" y="972"/>
                  </a:cubicBezTo>
                  <a:cubicBezTo>
                    <a:pt x="4487" y="1031"/>
                    <a:pt x="4528" y="1085"/>
                    <a:pt x="4586" y="1093"/>
                  </a:cubicBezTo>
                  <a:close/>
                  <a:moveTo>
                    <a:pt x="4823" y="2634"/>
                  </a:moveTo>
                  <a:cubicBezTo>
                    <a:pt x="4831" y="2688"/>
                    <a:pt x="4876" y="2726"/>
                    <a:pt x="4929" y="2726"/>
                  </a:cubicBezTo>
                  <a:cubicBezTo>
                    <a:pt x="4934" y="2726"/>
                    <a:pt x="4939" y="2726"/>
                    <a:pt x="4944" y="2725"/>
                  </a:cubicBezTo>
                  <a:cubicBezTo>
                    <a:pt x="5002" y="2717"/>
                    <a:pt x="5043" y="2663"/>
                    <a:pt x="5035" y="2605"/>
                  </a:cubicBezTo>
                  <a:cubicBezTo>
                    <a:pt x="5006" y="2400"/>
                    <a:pt x="4828" y="2246"/>
                    <a:pt x="4621" y="2246"/>
                  </a:cubicBezTo>
                  <a:cubicBezTo>
                    <a:pt x="4414" y="2246"/>
                    <a:pt x="4236" y="2400"/>
                    <a:pt x="4207" y="2605"/>
                  </a:cubicBezTo>
                  <a:cubicBezTo>
                    <a:pt x="4199" y="2663"/>
                    <a:pt x="4239" y="2717"/>
                    <a:pt x="4298" y="2725"/>
                  </a:cubicBezTo>
                  <a:cubicBezTo>
                    <a:pt x="4356" y="2733"/>
                    <a:pt x="4410" y="2693"/>
                    <a:pt x="4418" y="2634"/>
                  </a:cubicBezTo>
                  <a:cubicBezTo>
                    <a:pt x="4432" y="2534"/>
                    <a:pt x="4519" y="2459"/>
                    <a:pt x="4621" y="2459"/>
                  </a:cubicBezTo>
                  <a:cubicBezTo>
                    <a:pt x="4722" y="2459"/>
                    <a:pt x="4809" y="2534"/>
                    <a:pt x="4823" y="2634"/>
                  </a:cubicBezTo>
                  <a:close/>
                  <a:moveTo>
                    <a:pt x="4933" y="3541"/>
                  </a:moveTo>
                  <a:cubicBezTo>
                    <a:pt x="4992" y="3550"/>
                    <a:pt x="5045" y="3509"/>
                    <a:pt x="5054" y="3451"/>
                  </a:cubicBezTo>
                  <a:cubicBezTo>
                    <a:pt x="5068" y="3351"/>
                    <a:pt x="5155" y="3275"/>
                    <a:pt x="5256" y="3275"/>
                  </a:cubicBezTo>
                  <a:cubicBezTo>
                    <a:pt x="5357" y="3275"/>
                    <a:pt x="5445" y="3351"/>
                    <a:pt x="5459" y="3451"/>
                  </a:cubicBezTo>
                  <a:cubicBezTo>
                    <a:pt x="5466" y="3504"/>
                    <a:pt x="5512" y="3542"/>
                    <a:pt x="5564" y="3542"/>
                  </a:cubicBezTo>
                  <a:cubicBezTo>
                    <a:pt x="5569" y="3542"/>
                    <a:pt x="5574" y="3542"/>
                    <a:pt x="5579" y="3541"/>
                  </a:cubicBezTo>
                  <a:cubicBezTo>
                    <a:pt x="5638" y="3533"/>
                    <a:pt x="5678" y="3479"/>
                    <a:pt x="5670" y="3421"/>
                  </a:cubicBezTo>
                  <a:cubicBezTo>
                    <a:pt x="5641" y="3216"/>
                    <a:pt x="5463" y="3062"/>
                    <a:pt x="5256" y="3062"/>
                  </a:cubicBezTo>
                  <a:cubicBezTo>
                    <a:pt x="5049" y="3062"/>
                    <a:pt x="4871" y="3216"/>
                    <a:pt x="4842" y="3421"/>
                  </a:cubicBezTo>
                  <a:cubicBezTo>
                    <a:pt x="4834" y="3479"/>
                    <a:pt x="4875" y="3533"/>
                    <a:pt x="4933" y="354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文本框 60"/>
            <p:cNvSpPr txBox="1"/>
            <p:nvPr/>
          </p:nvSpPr>
          <p:spPr bwMode="auto">
            <a:xfrm>
              <a:off x="2892528" y="2407049"/>
              <a:ext cx="959908" cy="442912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家庭农场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941945" y="2063750"/>
            <a:ext cx="958850" cy="632245"/>
            <a:chOff x="3818567" y="1901557"/>
            <a:chExt cx="1202813" cy="917616"/>
          </a:xfrm>
        </p:grpSpPr>
        <p:sp>
          <p:nvSpPr>
            <p:cNvPr id="35" name="farmer_124404"/>
            <p:cNvSpPr/>
            <p:nvPr/>
          </p:nvSpPr>
          <p:spPr>
            <a:xfrm>
              <a:off x="4093141" y="1901557"/>
              <a:ext cx="650137" cy="497004"/>
            </a:xfrm>
            <a:custGeom>
              <a:avLst/>
              <a:gdLst>
                <a:gd name="T0" fmla="*/ 11170 w 11200"/>
                <a:gd name="T1" fmla="*/ 10244 h 11201"/>
                <a:gd name="T2" fmla="*/ 11121 w 11200"/>
                <a:gd name="T3" fmla="*/ 10160 h 11201"/>
                <a:gd name="T4" fmla="*/ 11054 w 11200"/>
                <a:gd name="T5" fmla="*/ 10090 h 11201"/>
                <a:gd name="T6" fmla="*/ 10800 w 11200"/>
                <a:gd name="T7" fmla="*/ 9999 h 11201"/>
                <a:gd name="T8" fmla="*/ 10600 w 11200"/>
                <a:gd name="T9" fmla="*/ 4800 h 11201"/>
                <a:gd name="T10" fmla="*/ 10001 w 11200"/>
                <a:gd name="T11" fmla="*/ 400 h 11201"/>
                <a:gd name="T12" fmla="*/ 9951 w 11200"/>
                <a:gd name="T13" fmla="*/ 264 h 11201"/>
                <a:gd name="T14" fmla="*/ 9884 w 11200"/>
                <a:gd name="T15" fmla="*/ 146 h 11201"/>
                <a:gd name="T16" fmla="*/ 9765 w 11200"/>
                <a:gd name="T17" fmla="*/ 40 h 11201"/>
                <a:gd name="T18" fmla="*/ 1524 w 11200"/>
                <a:gd name="T19" fmla="*/ 9 h 11201"/>
                <a:gd name="T20" fmla="*/ 1368 w 11200"/>
                <a:gd name="T21" fmla="*/ 94 h 11201"/>
                <a:gd name="T22" fmla="*/ 1202 w 11200"/>
                <a:gd name="T23" fmla="*/ 401 h 11201"/>
                <a:gd name="T24" fmla="*/ 601 w 11200"/>
                <a:gd name="T25" fmla="*/ 4800 h 11201"/>
                <a:gd name="T26" fmla="*/ 401 w 11200"/>
                <a:gd name="T27" fmla="*/ 10000 h 11201"/>
                <a:gd name="T28" fmla="*/ 147 w 11200"/>
                <a:gd name="T29" fmla="*/ 10091 h 11201"/>
                <a:gd name="T30" fmla="*/ 80 w 11200"/>
                <a:gd name="T31" fmla="*/ 10161 h 11201"/>
                <a:gd name="T32" fmla="*/ 31 w 11200"/>
                <a:gd name="T33" fmla="*/ 10245 h 11201"/>
                <a:gd name="T34" fmla="*/ 5 w 11200"/>
                <a:gd name="T35" fmla="*/ 10340 h 11201"/>
                <a:gd name="T36" fmla="*/ 11200 w 11200"/>
                <a:gd name="T37" fmla="*/ 11201 h 11201"/>
                <a:gd name="T38" fmla="*/ 11189 w 11200"/>
                <a:gd name="T39" fmla="*/ 10300 h 11201"/>
                <a:gd name="T40" fmla="*/ 1631 w 11200"/>
                <a:gd name="T41" fmla="*/ 400 h 11201"/>
                <a:gd name="T42" fmla="*/ 9617 w 11200"/>
                <a:gd name="T43" fmla="*/ 516 h 11201"/>
                <a:gd name="T44" fmla="*/ 1585 w 11200"/>
                <a:gd name="T45" fmla="*/ 515 h 11201"/>
                <a:gd name="T46" fmla="*/ 9827 w 11200"/>
                <a:gd name="T47" fmla="*/ 1213 h 11201"/>
                <a:gd name="T48" fmla="*/ 1301 w 11200"/>
                <a:gd name="T49" fmla="*/ 6013 h 11201"/>
                <a:gd name="T50" fmla="*/ 4401 w 11200"/>
                <a:gd name="T51" fmla="*/ 6200 h 11201"/>
                <a:gd name="T52" fmla="*/ 8001 w 11200"/>
                <a:gd name="T53" fmla="*/ 5520 h 11201"/>
                <a:gd name="T54" fmla="*/ 9901 w 11200"/>
                <a:gd name="T55" fmla="*/ 10000 h 11201"/>
                <a:gd name="T56" fmla="*/ 1001 w 11200"/>
                <a:gd name="T57" fmla="*/ 4800 h 11201"/>
                <a:gd name="T58" fmla="*/ 1001 w 11200"/>
                <a:gd name="T59" fmla="*/ 4800 h 11201"/>
                <a:gd name="T60" fmla="*/ 4401 w 11200"/>
                <a:gd name="T61" fmla="*/ 5800 h 11201"/>
                <a:gd name="T62" fmla="*/ 7801 w 11200"/>
                <a:gd name="T63" fmla="*/ 4800 h 11201"/>
                <a:gd name="T64" fmla="*/ 9201 w 11200"/>
                <a:gd name="T65" fmla="*/ 5800 h 11201"/>
                <a:gd name="T66" fmla="*/ 9201 w 11200"/>
                <a:gd name="T67" fmla="*/ 5800 h 11201"/>
                <a:gd name="T68" fmla="*/ 401 w 11200"/>
                <a:gd name="T69" fmla="*/ 10401 h 11201"/>
                <a:gd name="T70" fmla="*/ 10802 w 11200"/>
                <a:gd name="T71" fmla="*/ 10401 h 11201"/>
                <a:gd name="T72" fmla="*/ 3064 w 11200"/>
                <a:gd name="T73" fmla="*/ 6400 h 11201"/>
                <a:gd name="T74" fmla="*/ 8939 w 11200"/>
                <a:gd name="T75" fmla="*/ 10400 h 11201"/>
                <a:gd name="T76" fmla="*/ 2664 w 11200"/>
                <a:gd name="T77" fmla="*/ 10000 h 11201"/>
                <a:gd name="T78" fmla="*/ 3214 w 11200"/>
                <a:gd name="T79" fmla="*/ 6800 h 11201"/>
                <a:gd name="T80" fmla="*/ 3014 w 11200"/>
                <a:gd name="T81" fmla="*/ 8603 h 11201"/>
                <a:gd name="T82" fmla="*/ 2664 w 11200"/>
                <a:gd name="T83" fmla="*/ 10000 h 11201"/>
                <a:gd name="T84" fmla="*/ 7601 w 11200"/>
                <a:gd name="T85" fmla="*/ 6800 h 11201"/>
                <a:gd name="T86" fmla="*/ 8539 w 11200"/>
                <a:gd name="T87" fmla="*/ 10000 h 11201"/>
                <a:gd name="T88" fmla="*/ 8201 w 11200"/>
                <a:gd name="T89" fmla="*/ 8603 h 11201"/>
                <a:gd name="T90" fmla="*/ 8001 w 11200"/>
                <a:gd name="T91" fmla="*/ 6800 h 11201"/>
                <a:gd name="T92" fmla="*/ 8539 w 11200"/>
                <a:gd name="T93" fmla="*/ 10000 h 1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200" h="11201">
                  <a:moveTo>
                    <a:pt x="11189" y="10300"/>
                  </a:moveTo>
                  <a:lnTo>
                    <a:pt x="11177" y="10263"/>
                  </a:lnTo>
                  <a:lnTo>
                    <a:pt x="11170" y="10244"/>
                  </a:lnTo>
                  <a:cubicBezTo>
                    <a:pt x="11165" y="10231"/>
                    <a:pt x="11159" y="10220"/>
                    <a:pt x="11152" y="10209"/>
                  </a:cubicBezTo>
                  <a:cubicBezTo>
                    <a:pt x="11146" y="10198"/>
                    <a:pt x="11140" y="10186"/>
                    <a:pt x="11132" y="10176"/>
                  </a:cubicBezTo>
                  <a:cubicBezTo>
                    <a:pt x="11129" y="10171"/>
                    <a:pt x="11125" y="10166"/>
                    <a:pt x="11121" y="10160"/>
                  </a:cubicBezTo>
                  <a:cubicBezTo>
                    <a:pt x="11114" y="10150"/>
                    <a:pt x="11105" y="10140"/>
                    <a:pt x="11096" y="10130"/>
                  </a:cubicBezTo>
                  <a:cubicBezTo>
                    <a:pt x="11087" y="10120"/>
                    <a:pt x="11079" y="10111"/>
                    <a:pt x="11069" y="10103"/>
                  </a:cubicBezTo>
                  <a:cubicBezTo>
                    <a:pt x="11064" y="10099"/>
                    <a:pt x="11059" y="10094"/>
                    <a:pt x="11054" y="10090"/>
                  </a:cubicBezTo>
                  <a:cubicBezTo>
                    <a:pt x="11044" y="10081"/>
                    <a:pt x="11033" y="10074"/>
                    <a:pt x="11022" y="10068"/>
                  </a:cubicBezTo>
                  <a:cubicBezTo>
                    <a:pt x="11011" y="10060"/>
                    <a:pt x="11001" y="10054"/>
                    <a:pt x="10990" y="10048"/>
                  </a:cubicBezTo>
                  <a:cubicBezTo>
                    <a:pt x="10933" y="10016"/>
                    <a:pt x="10868" y="9999"/>
                    <a:pt x="10800" y="9999"/>
                  </a:cubicBezTo>
                  <a:lnTo>
                    <a:pt x="10300" y="9999"/>
                  </a:lnTo>
                  <a:lnTo>
                    <a:pt x="10300" y="5665"/>
                  </a:lnTo>
                  <a:cubicBezTo>
                    <a:pt x="10487" y="5426"/>
                    <a:pt x="10600" y="5126"/>
                    <a:pt x="10600" y="4800"/>
                  </a:cubicBezTo>
                  <a:lnTo>
                    <a:pt x="10800" y="4800"/>
                  </a:lnTo>
                  <a:cubicBezTo>
                    <a:pt x="11020" y="4800"/>
                    <a:pt x="11200" y="4620"/>
                    <a:pt x="11200" y="4400"/>
                  </a:cubicBezTo>
                  <a:lnTo>
                    <a:pt x="10001" y="400"/>
                  </a:lnTo>
                  <a:cubicBezTo>
                    <a:pt x="9999" y="394"/>
                    <a:pt x="9997" y="386"/>
                    <a:pt x="9995" y="380"/>
                  </a:cubicBezTo>
                  <a:cubicBezTo>
                    <a:pt x="9986" y="354"/>
                    <a:pt x="9977" y="328"/>
                    <a:pt x="9967" y="301"/>
                  </a:cubicBezTo>
                  <a:cubicBezTo>
                    <a:pt x="9962" y="289"/>
                    <a:pt x="9957" y="276"/>
                    <a:pt x="9951" y="264"/>
                  </a:cubicBezTo>
                  <a:cubicBezTo>
                    <a:pt x="9946" y="251"/>
                    <a:pt x="9940" y="240"/>
                    <a:pt x="9934" y="228"/>
                  </a:cubicBezTo>
                  <a:cubicBezTo>
                    <a:pt x="9927" y="215"/>
                    <a:pt x="9921" y="205"/>
                    <a:pt x="9915" y="194"/>
                  </a:cubicBezTo>
                  <a:cubicBezTo>
                    <a:pt x="9905" y="178"/>
                    <a:pt x="9895" y="161"/>
                    <a:pt x="9884" y="146"/>
                  </a:cubicBezTo>
                  <a:cubicBezTo>
                    <a:pt x="9865" y="121"/>
                    <a:pt x="9845" y="99"/>
                    <a:pt x="9822" y="80"/>
                  </a:cubicBezTo>
                  <a:cubicBezTo>
                    <a:pt x="9814" y="73"/>
                    <a:pt x="9804" y="65"/>
                    <a:pt x="9795" y="59"/>
                  </a:cubicBezTo>
                  <a:lnTo>
                    <a:pt x="9765" y="40"/>
                  </a:lnTo>
                  <a:cubicBezTo>
                    <a:pt x="9719" y="14"/>
                    <a:pt x="9665" y="0"/>
                    <a:pt x="9602" y="0"/>
                  </a:cubicBezTo>
                  <a:lnTo>
                    <a:pt x="1601" y="0"/>
                  </a:lnTo>
                  <a:cubicBezTo>
                    <a:pt x="1574" y="0"/>
                    <a:pt x="1547" y="3"/>
                    <a:pt x="1524" y="9"/>
                  </a:cubicBezTo>
                  <a:cubicBezTo>
                    <a:pt x="1511" y="11"/>
                    <a:pt x="1500" y="15"/>
                    <a:pt x="1489" y="19"/>
                  </a:cubicBezTo>
                  <a:cubicBezTo>
                    <a:pt x="1460" y="29"/>
                    <a:pt x="1434" y="43"/>
                    <a:pt x="1410" y="60"/>
                  </a:cubicBezTo>
                  <a:cubicBezTo>
                    <a:pt x="1395" y="70"/>
                    <a:pt x="1381" y="81"/>
                    <a:pt x="1368" y="94"/>
                  </a:cubicBezTo>
                  <a:cubicBezTo>
                    <a:pt x="1360" y="103"/>
                    <a:pt x="1351" y="111"/>
                    <a:pt x="1343" y="120"/>
                  </a:cubicBezTo>
                  <a:cubicBezTo>
                    <a:pt x="1304" y="165"/>
                    <a:pt x="1271" y="221"/>
                    <a:pt x="1243" y="284"/>
                  </a:cubicBezTo>
                  <a:cubicBezTo>
                    <a:pt x="1227" y="321"/>
                    <a:pt x="1213" y="360"/>
                    <a:pt x="1202" y="401"/>
                  </a:cubicBezTo>
                  <a:lnTo>
                    <a:pt x="1" y="4400"/>
                  </a:lnTo>
                  <a:cubicBezTo>
                    <a:pt x="1" y="4620"/>
                    <a:pt x="181" y="4800"/>
                    <a:pt x="401" y="4800"/>
                  </a:cubicBezTo>
                  <a:lnTo>
                    <a:pt x="601" y="4800"/>
                  </a:lnTo>
                  <a:cubicBezTo>
                    <a:pt x="601" y="5126"/>
                    <a:pt x="714" y="5426"/>
                    <a:pt x="901" y="5665"/>
                  </a:cubicBezTo>
                  <a:lnTo>
                    <a:pt x="901" y="10000"/>
                  </a:lnTo>
                  <a:lnTo>
                    <a:pt x="401" y="10000"/>
                  </a:lnTo>
                  <a:cubicBezTo>
                    <a:pt x="332" y="10000"/>
                    <a:pt x="267" y="10018"/>
                    <a:pt x="211" y="10049"/>
                  </a:cubicBezTo>
                  <a:cubicBezTo>
                    <a:pt x="200" y="10055"/>
                    <a:pt x="189" y="10061"/>
                    <a:pt x="179" y="10069"/>
                  </a:cubicBezTo>
                  <a:cubicBezTo>
                    <a:pt x="167" y="10076"/>
                    <a:pt x="157" y="10084"/>
                    <a:pt x="147" y="10091"/>
                  </a:cubicBezTo>
                  <a:cubicBezTo>
                    <a:pt x="142" y="10095"/>
                    <a:pt x="137" y="10100"/>
                    <a:pt x="132" y="10104"/>
                  </a:cubicBezTo>
                  <a:cubicBezTo>
                    <a:pt x="122" y="10113"/>
                    <a:pt x="114" y="10121"/>
                    <a:pt x="105" y="10131"/>
                  </a:cubicBezTo>
                  <a:cubicBezTo>
                    <a:pt x="96" y="10141"/>
                    <a:pt x="89" y="10151"/>
                    <a:pt x="80" y="10161"/>
                  </a:cubicBezTo>
                  <a:cubicBezTo>
                    <a:pt x="76" y="10166"/>
                    <a:pt x="72" y="10171"/>
                    <a:pt x="68" y="10178"/>
                  </a:cubicBezTo>
                  <a:cubicBezTo>
                    <a:pt x="61" y="10189"/>
                    <a:pt x="55" y="10199"/>
                    <a:pt x="49" y="10210"/>
                  </a:cubicBezTo>
                  <a:cubicBezTo>
                    <a:pt x="42" y="10221"/>
                    <a:pt x="37" y="10232"/>
                    <a:pt x="31" y="10245"/>
                  </a:cubicBezTo>
                  <a:lnTo>
                    <a:pt x="24" y="10264"/>
                  </a:lnTo>
                  <a:cubicBezTo>
                    <a:pt x="18" y="10276"/>
                    <a:pt x="15" y="10289"/>
                    <a:pt x="12" y="10301"/>
                  </a:cubicBezTo>
                  <a:cubicBezTo>
                    <a:pt x="10" y="10314"/>
                    <a:pt x="6" y="10328"/>
                    <a:pt x="5" y="10340"/>
                  </a:cubicBezTo>
                  <a:cubicBezTo>
                    <a:pt x="2" y="10360"/>
                    <a:pt x="0" y="10380"/>
                    <a:pt x="0" y="10401"/>
                  </a:cubicBezTo>
                  <a:lnTo>
                    <a:pt x="0" y="11201"/>
                  </a:lnTo>
                  <a:lnTo>
                    <a:pt x="11200" y="11201"/>
                  </a:lnTo>
                  <a:lnTo>
                    <a:pt x="11200" y="10401"/>
                  </a:lnTo>
                  <a:cubicBezTo>
                    <a:pt x="11200" y="10380"/>
                    <a:pt x="11199" y="10360"/>
                    <a:pt x="11195" y="10340"/>
                  </a:cubicBezTo>
                  <a:cubicBezTo>
                    <a:pt x="11195" y="10326"/>
                    <a:pt x="11192" y="10312"/>
                    <a:pt x="11189" y="10300"/>
                  </a:cubicBezTo>
                  <a:close/>
                  <a:moveTo>
                    <a:pt x="1585" y="515"/>
                  </a:moveTo>
                  <a:lnTo>
                    <a:pt x="1585" y="514"/>
                  </a:lnTo>
                  <a:cubicBezTo>
                    <a:pt x="1602" y="453"/>
                    <a:pt x="1620" y="419"/>
                    <a:pt x="1631" y="400"/>
                  </a:cubicBezTo>
                  <a:lnTo>
                    <a:pt x="9571" y="400"/>
                  </a:lnTo>
                  <a:cubicBezTo>
                    <a:pt x="9582" y="418"/>
                    <a:pt x="9600" y="453"/>
                    <a:pt x="9617" y="514"/>
                  </a:cubicBezTo>
                  <a:lnTo>
                    <a:pt x="9617" y="516"/>
                  </a:lnTo>
                  <a:lnTo>
                    <a:pt x="9706" y="814"/>
                  </a:lnTo>
                  <a:lnTo>
                    <a:pt x="1494" y="814"/>
                  </a:lnTo>
                  <a:lnTo>
                    <a:pt x="1585" y="515"/>
                  </a:lnTo>
                  <a:close/>
                  <a:moveTo>
                    <a:pt x="419" y="4400"/>
                  </a:moveTo>
                  <a:lnTo>
                    <a:pt x="1375" y="1213"/>
                  </a:lnTo>
                  <a:lnTo>
                    <a:pt x="9827" y="1213"/>
                  </a:lnTo>
                  <a:lnTo>
                    <a:pt x="10784" y="4400"/>
                  </a:lnTo>
                  <a:lnTo>
                    <a:pt x="419" y="4400"/>
                  </a:lnTo>
                  <a:close/>
                  <a:moveTo>
                    <a:pt x="1301" y="6013"/>
                  </a:moveTo>
                  <a:cubicBezTo>
                    <a:pt x="1507" y="6133"/>
                    <a:pt x="1746" y="6200"/>
                    <a:pt x="2001" y="6200"/>
                  </a:cubicBezTo>
                  <a:cubicBezTo>
                    <a:pt x="2510" y="6200"/>
                    <a:pt x="2956" y="5928"/>
                    <a:pt x="3201" y="5520"/>
                  </a:cubicBezTo>
                  <a:cubicBezTo>
                    <a:pt x="3446" y="5928"/>
                    <a:pt x="3892" y="6200"/>
                    <a:pt x="4401" y="6200"/>
                  </a:cubicBezTo>
                  <a:cubicBezTo>
                    <a:pt x="4910" y="6200"/>
                    <a:pt x="5356" y="5928"/>
                    <a:pt x="5601" y="5520"/>
                  </a:cubicBezTo>
                  <a:cubicBezTo>
                    <a:pt x="5846" y="5928"/>
                    <a:pt x="6292" y="6200"/>
                    <a:pt x="6801" y="6200"/>
                  </a:cubicBezTo>
                  <a:cubicBezTo>
                    <a:pt x="7310" y="6200"/>
                    <a:pt x="7756" y="5928"/>
                    <a:pt x="8001" y="5520"/>
                  </a:cubicBezTo>
                  <a:cubicBezTo>
                    <a:pt x="8246" y="5928"/>
                    <a:pt x="8692" y="6200"/>
                    <a:pt x="9201" y="6200"/>
                  </a:cubicBezTo>
                  <a:cubicBezTo>
                    <a:pt x="9456" y="6200"/>
                    <a:pt x="9695" y="6131"/>
                    <a:pt x="9901" y="6013"/>
                  </a:cubicBezTo>
                  <a:lnTo>
                    <a:pt x="9901" y="10000"/>
                  </a:lnTo>
                  <a:lnTo>
                    <a:pt x="1301" y="10000"/>
                  </a:lnTo>
                  <a:lnTo>
                    <a:pt x="1301" y="6013"/>
                  </a:lnTo>
                  <a:close/>
                  <a:moveTo>
                    <a:pt x="1001" y="4800"/>
                  </a:moveTo>
                  <a:lnTo>
                    <a:pt x="3001" y="4800"/>
                  </a:lnTo>
                  <a:cubicBezTo>
                    <a:pt x="3001" y="5351"/>
                    <a:pt x="2552" y="5800"/>
                    <a:pt x="2001" y="5800"/>
                  </a:cubicBezTo>
                  <a:cubicBezTo>
                    <a:pt x="1450" y="5800"/>
                    <a:pt x="1001" y="5351"/>
                    <a:pt x="1001" y="4800"/>
                  </a:cubicBezTo>
                  <a:close/>
                  <a:moveTo>
                    <a:pt x="3401" y="4800"/>
                  </a:moveTo>
                  <a:lnTo>
                    <a:pt x="5401" y="4800"/>
                  </a:lnTo>
                  <a:cubicBezTo>
                    <a:pt x="5401" y="5351"/>
                    <a:pt x="4952" y="5800"/>
                    <a:pt x="4401" y="5800"/>
                  </a:cubicBezTo>
                  <a:cubicBezTo>
                    <a:pt x="3850" y="5800"/>
                    <a:pt x="3401" y="5351"/>
                    <a:pt x="3401" y="4800"/>
                  </a:cubicBezTo>
                  <a:close/>
                  <a:moveTo>
                    <a:pt x="5801" y="4800"/>
                  </a:moveTo>
                  <a:lnTo>
                    <a:pt x="7801" y="4800"/>
                  </a:lnTo>
                  <a:cubicBezTo>
                    <a:pt x="7801" y="5351"/>
                    <a:pt x="7352" y="5800"/>
                    <a:pt x="6801" y="5800"/>
                  </a:cubicBezTo>
                  <a:cubicBezTo>
                    <a:pt x="6250" y="5800"/>
                    <a:pt x="5801" y="5351"/>
                    <a:pt x="5801" y="4800"/>
                  </a:cubicBezTo>
                  <a:close/>
                  <a:moveTo>
                    <a:pt x="9201" y="5800"/>
                  </a:moveTo>
                  <a:cubicBezTo>
                    <a:pt x="8650" y="5800"/>
                    <a:pt x="8201" y="5351"/>
                    <a:pt x="8201" y="4800"/>
                  </a:cubicBezTo>
                  <a:lnTo>
                    <a:pt x="10201" y="4800"/>
                  </a:lnTo>
                  <a:cubicBezTo>
                    <a:pt x="10201" y="5351"/>
                    <a:pt x="9752" y="5800"/>
                    <a:pt x="9201" y="5800"/>
                  </a:cubicBezTo>
                  <a:close/>
                  <a:moveTo>
                    <a:pt x="10801" y="10800"/>
                  </a:moveTo>
                  <a:lnTo>
                    <a:pt x="401" y="10800"/>
                  </a:lnTo>
                  <a:lnTo>
                    <a:pt x="401" y="10401"/>
                  </a:lnTo>
                  <a:lnTo>
                    <a:pt x="402" y="10400"/>
                  </a:lnTo>
                  <a:lnTo>
                    <a:pt x="10801" y="10400"/>
                  </a:lnTo>
                  <a:lnTo>
                    <a:pt x="10802" y="10401"/>
                  </a:lnTo>
                  <a:lnTo>
                    <a:pt x="10801" y="10800"/>
                  </a:lnTo>
                  <a:close/>
                  <a:moveTo>
                    <a:pt x="8139" y="6400"/>
                  </a:moveTo>
                  <a:lnTo>
                    <a:pt x="3064" y="6400"/>
                  </a:lnTo>
                  <a:cubicBezTo>
                    <a:pt x="2622" y="6400"/>
                    <a:pt x="2264" y="6759"/>
                    <a:pt x="2264" y="7200"/>
                  </a:cubicBezTo>
                  <a:lnTo>
                    <a:pt x="2264" y="10400"/>
                  </a:lnTo>
                  <a:lnTo>
                    <a:pt x="8939" y="10400"/>
                  </a:lnTo>
                  <a:lnTo>
                    <a:pt x="8939" y="7200"/>
                  </a:lnTo>
                  <a:cubicBezTo>
                    <a:pt x="8939" y="6759"/>
                    <a:pt x="8580" y="6400"/>
                    <a:pt x="8139" y="6400"/>
                  </a:cubicBezTo>
                  <a:close/>
                  <a:moveTo>
                    <a:pt x="2664" y="10000"/>
                  </a:moveTo>
                  <a:lnTo>
                    <a:pt x="2664" y="7200"/>
                  </a:lnTo>
                  <a:cubicBezTo>
                    <a:pt x="2664" y="6980"/>
                    <a:pt x="2843" y="6800"/>
                    <a:pt x="3064" y="6800"/>
                  </a:cubicBezTo>
                  <a:lnTo>
                    <a:pt x="3214" y="6800"/>
                  </a:lnTo>
                  <a:lnTo>
                    <a:pt x="3214" y="8203"/>
                  </a:lnTo>
                  <a:lnTo>
                    <a:pt x="3014" y="8203"/>
                  </a:lnTo>
                  <a:lnTo>
                    <a:pt x="3014" y="8603"/>
                  </a:lnTo>
                  <a:lnTo>
                    <a:pt x="3214" y="8603"/>
                  </a:lnTo>
                  <a:lnTo>
                    <a:pt x="3214" y="10000"/>
                  </a:lnTo>
                  <a:lnTo>
                    <a:pt x="2664" y="10000"/>
                  </a:lnTo>
                  <a:close/>
                  <a:moveTo>
                    <a:pt x="3614" y="10000"/>
                  </a:moveTo>
                  <a:lnTo>
                    <a:pt x="3614" y="6800"/>
                  </a:lnTo>
                  <a:lnTo>
                    <a:pt x="7601" y="6800"/>
                  </a:lnTo>
                  <a:lnTo>
                    <a:pt x="7601" y="10000"/>
                  </a:lnTo>
                  <a:lnTo>
                    <a:pt x="3614" y="10000"/>
                  </a:lnTo>
                  <a:close/>
                  <a:moveTo>
                    <a:pt x="8539" y="10000"/>
                  </a:moveTo>
                  <a:lnTo>
                    <a:pt x="8001" y="10000"/>
                  </a:lnTo>
                  <a:lnTo>
                    <a:pt x="8001" y="8603"/>
                  </a:lnTo>
                  <a:lnTo>
                    <a:pt x="8201" y="8603"/>
                  </a:lnTo>
                  <a:lnTo>
                    <a:pt x="8201" y="8203"/>
                  </a:lnTo>
                  <a:lnTo>
                    <a:pt x="8001" y="8203"/>
                  </a:lnTo>
                  <a:lnTo>
                    <a:pt x="8001" y="6800"/>
                  </a:lnTo>
                  <a:lnTo>
                    <a:pt x="8139" y="6800"/>
                  </a:lnTo>
                  <a:cubicBezTo>
                    <a:pt x="8359" y="6800"/>
                    <a:pt x="8539" y="6980"/>
                    <a:pt x="8539" y="7200"/>
                  </a:cubicBezTo>
                  <a:lnTo>
                    <a:pt x="8539" y="1000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文本框 61"/>
            <p:cNvSpPr txBox="1"/>
            <p:nvPr/>
          </p:nvSpPr>
          <p:spPr bwMode="auto">
            <a:xfrm>
              <a:off x="3818567" y="2419193"/>
              <a:ext cx="1202813" cy="399980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农业合作社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923680" y="2237634"/>
            <a:ext cx="959908" cy="868583"/>
            <a:chOff x="5000065" y="1815465"/>
            <a:chExt cx="959908" cy="868583"/>
          </a:xfrm>
        </p:grpSpPr>
        <p:sp>
          <p:nvSpPr>
            <p:cNvPr id="58" name="farmer_124404"/>
            <p:cNvSpPr/>
            <p:nvPr/>
          </p:nvSpPr>
          <p:spPr>
            <a:xfrm>
              <a:off x="5166504" y="1815465"/>
              <a:ext cx="598739" cy="583096"/>
            </a:xfrm>
            <a:custGeom>
              <a:avLst/>
              <a:gdLst>
                <a:gd name="T0" fmla="*/ 7952 w 8836"/>
                <a:gd name="T1" fmla="*/ 8998 h 9598"/>
                <a:gd name="T2" fmla="*/ 7952 w 8836"/>
                <a:gd name="T3" fmla="*/ 1080 h 9598"/>
                <a:gd name="T4" fmla="*/ 6707 w 8836"/>
                <a:gd name="T5" fmla="*/ 0 h 9598"/>
                <a:gd name="T6" fmla="*/ 2530 w 8836"/>
                <a:gd name="T7" fmla="*/ 1560 h 9598"/>
                <a:gd name="T8" fmla="*/ 2530 w 8836"/>
                <a:gd name="T9" fmla="*/ 1960 h 9598"/>
                <a:gd name="T10" fmla="*/ 6306 w 8836"/>
                <a:gd name="T11" fmla="*/ 680 h 9598"/>
                <a:gd name="T12" fmla="*/ 6306 w 8836"/>
                <a:gd name="T13" fmla="*/ 9558 h 9598"/>
                <a:gd name="T14" fmla="*/ 8836 w 8836"/>
                <a:gd name="T15" fmla="*/ 9558 h 9598"/>
                <a:gd name="T16" fmla="*/ 8836 w 8836"/>
                <a:gd name="T17" fmla="*/ 8998 h 9598"/>
                <a:gd name="T18" fmla="*/ 7952 w 8836"/>
                <a:gd name="T19" fmla="*/ 8998 h 9598"/>
                <a:gd name="T20" fmla="*/ 1165 w 8836"/>
                <a:gd name="T21" fmla="*/ 6559 h 9598"/>
                <a:gd name="T22" fmla="*/ 3173 w 8836"/>
                <a:gd name="T23" fmla="*/ 6159 h 9598"/>
                <a:gd name="T24" fmla="*/ 3173 w 8836"/>
                <a:gd name="T25" fmla="*/ 5159 h 9598"/>
                <a:gd name="T26" fmla="*/ 1165 w 8836"/>
                <a:gd name="T27" fmla="*/ 5679 h 9598"/>
                <a:gd name="T28" fmla="*/ 1165 w 8836"/>
                <a:gd name="T29" fmla="*/ 6559 h 9598"/>
                <a:gd name="T30" fmla="*/ 1165 w 8836"/>
                <a:gd name="T31" fmla="*/ 9558 h 9598"/>
                <a:gd name="T32" fmla="*/ 3173 w 8836"/>
                <a:gd name="T33" fmla="*/ 9558 h 9598"/>
                <a:gd name="T34" fmla="*/ 3173 w 8836"/>
                <a:gd name="T35" fmla="*/ 8518 h 9598"/>
                <a:gd name="T36" fmla="*/ 1165 w 8836"/>
                <a:gd name="T37" fmla="*/ 8678 h 9598"/>
                <a:gd name="T38" fmla="*/ 1165 w 8836"/>
                <a:gd name="T39" fmla="*/ 9558 h 9598"/>
                <a:gd name="T40" fmla="*/ 1165 w 8836"/>
                <a:gd name="T41" fmla="*/ 8078 h 9598"/>
                <a:gd name="T42" fmla="*/ 3173 w 8836"/>
                <a:gd name="T43" fmla="*/ 7878 h 9598"/>
                <a:gd name="T44" fmla="*/ 3173 w 8836"/>
                <a:gd name="T45" fmla="*/ 6879 h 9598"/>
                <a:gd name="T46" fmla="*/ 1165 w 8836"/>
                <a:gd name="T47" fmla="*/ 7198 h 9598"/>
                <a:gd name="T48" fmla="*/ 1165 w 8836"/>
                <a:gd name="T49" fmla="*/ 8078 h 9598"/>
                <a:gd name="T50" fmla="*/ 1165 w 8836"/>
                <a:gd name="T51" fmla="*/ 5039 h 9598"/>
                <a:gd name="T52" fmla="*/ 3173 w 8836"/>
                <a:gd name="T53" fmla="*/ 4479 h 9598"/>
                <a:gd name="T54" fmla="*/ 3173 w 8836"/>
                <a:gd name="T55" fmla="*/ 3439 h 9598"/>
                <a:gd name="T56" fmla="*/ 1165 w 8836"/>
                <a:gd name="T57" fmla="*/ 4119 h 9598"/>
                <a:gd name="T58" fmla="*/ 1165 w 8836"/>
                <a:gd name="T59" fmla="*/ 5039 h 9598"/>
                <a:gd name="T60" fmla="*/ 5342 w 8836"/>
                <a:gd name="T61" fmla="*/ 2440 h 9598"/>
                <a:gd name="T62" fmla="*/ 4217 w 8836"/>
                <a:gd name="T63" fmla="*/ 1760 h 9598"/>
                <a:gd name="T64" fmla="*/ 0 w 8836"/>
                <a:gd name="T65" fmla="*/ 3279 h 9598"/>
                <a:gd name="T66" fmla="*/ 0 w 8836"/>
                <a:gd name="T67" fmla="*/ 9598 h 9598"/>
                <a:gd name="T68" fmla="*/ 562 w 8836"/>
                <a:gd name="T69" fmla="*/ 9598 h 9598"/>
                <a:gd name="T70" fmla="*/ 562 w 8836"/>
                <a:gd name="T71" fmla="*/ 3559 h 9598"/>
                <a:gd name="T72" fmla="*/ 3735 w 8836"/>
                <a:gd name="T73" fmla="*/ 2519 h 9598"/>
                <a:gd name="T74" fmla="*/ 3735 w 8836"/>
                <a:gd name="T75" fmla="*/ 9558 h 9598"/>
                <a:gd name="T76" fmla="*/ 5382 w 8836"/>
                <a:gd name="T77" fmla="*/ 9558 h 9598"/>
                <a:gd name="T78" fmla="*/ 5342 w 8836"/>
                <a:gd name="T79" fmla="*/ 2440 h 9598"/>
                <a:gd name="T80" fmla="*/ 5342 w 8836"/>
                <a:gd name="T81" fmla="*/ 2440 h 9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836" h="9598">
                  <a:moveTo>
                    <a:pt x="7952" y="8998"/>
                  </a:moveTo>
                  <a:lnTo>
                    <a:pt x="7952" y="1080"/>
                  </a:lnTo>
                  <a:lnTo>
                    <a:pt x="6707" y="0"/>
                  </a:lnTo>
                  <a:lnTo>
                    <a:pt x="2530" y="1560"/>
                  </a:lnTo>
                  <a:lnTo>
                    <a:pt x="2530" y="1960"/>
                  </a:lnTo>
                  <a:lnTo>
                    <a:pt x="6306" y="680"/>
                  </a:lnTo>
                  <a:lnTo>
                    <a:pt x="6306" y="9558"/>
                  </a:lnTo>
                  <a:lnTo>
                    <a:pt x="8836" y="9558"/>
                  </a:lnTo>
                  <a:lnTo>
                    <a:pt x="8836" y="8998"/>
                  </a:lnTo>
                  <a:lnTo>
                    <a:pt x="7952" y="8998"/>
                  </a:lnTo>
                  <a:close/>
                  <a:moveTo>
                    <a:pt x="1165" y="6559"/>
                  </a:moveTo>
                  <a:lnTo>
                    <a:pt x="3173" y="6159"/>
                  </a:lnTo>
                  <a:lnTo>
                    <a:pt x="3173" y="5159"/>
                  </a:lnTo>
                  <a:lnTo>
                    <a:pt x="1165" y="5679"/>
                  </a:lnTo>
                  <a:lnTo>
                    <a:pt x="1165" y="6559"/>
                  </a:lnTo>
                  <a:close/>
                  <a:moveTo>
                    <a:pt x="1165" y="9558"/>
                  </a:moveTo>
                  <a:lnTo>
                    <a:pt x="3173" y="9558"/>
                  </a:lnTo>
                  <a:lnTo>
                    <a:pt x="3173" y="8518"/>
                  </a:lnTo>
                  <a:lnTo>
                    <a:pt x="1165" y="8678"/>
                  </a:lnTo>
                  <a:lnTo>
                    <a:pt x="1165" y="9558"/>
                  </a:lnTo>
                  <a:close/>
                  <a:moveTo>
                    <a:pt x="1165" y="8078"/>
                  </a:moveTo>
                  <a:lnTo>
                    <a:pt x="3173" y="7878"/>
                  </a:lnTo>
                  <a:lnTo>
                    <a:pt x="3173" y="6879"/>
                  </a:lnTo>
                  <a:lnTo>
                    <a:pt x="1165" y="7198"/>
                  </a:lnTo>
                  <a:lnTo>
                    <a:pt x="1165" y="8078"/>
                  </a:lnTo>
                  <a:close/>
                  <a:moveTo>
                    <a:pt x="1165" y="5039"/>
                  </a:moveTo>
                  <a:lnTo>
                    <a:pt x="3173" y="4479"/>
                  </a:lnTo>
                  <a:lnTo>
                    <a:pt x="3173" y="3439"/>
                  </a:lnTo>
                  <a:lnTo>
                    <a:pt x="1165" y="4119"/>
                  </a:lnTo>
                  <a:lnTo>
                    <a:pt x="1165" y="5039"/>
                  </a:lnTo>
                  <a:close/>
                  <a:moveTo>
                    <a:pt x="5342" y="2440"/>
                  </a:moveTo>
                  <a:lnTo>
                    <a:pt x="4217" y="1760"/>
                  </a:lnTo>
                  <a:lnTo>
                    <a:pt x="0" y="3279"/>
                  </a:lnTo>
                  <a:lnTo>
                    <a:pt x="0" y="9598"/>
                  </a:lnTo>
                  <a:lnTo>
                    <a:pt x="562" y="9598"/>
                  </a:lnTo>
                  <a:lnTo>
                    <a:pt x="562" y="3559"/>
                  </a:lnTo>
                  <a:lnTo>
                    <a:pt x="3735" y="2519"/>
                  </a:lnTo>
                  <a:lnTo>
                    <a:pt x="3735" y="9558"/>
                  </a:lnTo>
                  <a:lnTo>
                    <a:pt x="5382" y="9558"/>
                  </a:lnTo>
                  <a:lnTo>
                    <a:pt x="5342" y="2440"/>
                  </a:lnTo>
                  <a:close/>
                  <a:moveTo>
                    <a:pt x="5342" y="2440"/>
                  </a:move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文本框 62"/>
            <p:cNvSpPr txBox="1"/>
            <p:nvPr/>
          </p:nvSpPr>
          <p:spPr bwMode="auto">
            <a:xfrm>
              <a:off x="5000065" y="2407049"/>
              <a:ext cx="959908" cy="276999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科研院所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032885" y="2256155"/>
            <a:ext cx="958850" cy="733387"/>
            <a:chOff x="6019140" y="1901557"/>
            <a:chExt cx="1029295" cy="809794"/>
          </a:xfrm>
        </p:grpSpPr>
        <p:sp>
          <p:nvSpPr>
            <p:cNvPr id="61" name="farmer_124404"/>
            <p:cNvSpPr/>
            <p:nvPr/>
          </p:nvSpPr>
          <p:spPr>
            <a:xfrm>
              <a:off x="6188469" y="1901557"/>
              <a:ext cx="650258" cy="450014"/>
            </a:xfrm>
            <a:custGeom>
              <a:avLst/>
              <a:gdLst>
                <a:gd name="T0" fmla="*/ 121763 h 600884"/>
                <a:gd name="T1" fmla="*/ 121763 h 600884"/>
                <a:gd name="T2" fmla="*/ 121763 h 600884"/>
                <a:gd name="T3" fmla="*/ 121763 h 600884"/>
                <a:gd name="T4" fmla="*/ 121763 h 600884"/>
                <a:gd name="T5" fmla="*/ 121763 h 600884"/>
                <a:gd name="T6" fmla="*/ 121763 h 600884"/>
                <a:gd name="T7" fmla="*/ 121763 h 600884"/>
                <a:gd name="T8" fmla="*/ 121763 h 600884"/>
                <a:gd name="T9" fmla="*/ 121763 h 600884"/>
                <a:gd name="T10" fmla="*/ 121763 h 600884"/>
                <a:gd name="T11" fmla="*/ 121763 h 600884"/>
                <a:gd name="T12" fmla="*/ 121763 h 600884"/>
                <a:gd name="T13" fmla="*/ 121763 h 600884"/>
                <a:gd name="T14" fmla="*/ 121763 h 600884"/>
                <a:gd name="T15" fmla="*/ 121763 h 600884"/>
                <a:gd name="T16" fmla="*/ 121763 h 600884"/>
                <a:gd name="T17" fmla="*/ 121763 h 600884"/>
                <a:gd name="T18" fmla="*/ 121763 h 600884"/>
                <a:gd name="T19" fmla="*/ 121763 h 600884"/>
                <a:gd name="T20" fmla="*/ 121763 h 600884"/>
                <a:gd name="T21" fmla="*/ 121763 h 600884"/>
                <a:gd name="T22" fmla="*/ 121763 h 600884"/>
                <a:gd name="T23" fmla="*/ 121763 h 600884"/>
                <a:gd name="T24" fmla="*/ 121763 h 600884"/>
                <a:gd name="T25" fmla="*/ 121763 h 600884"/>
                <a:gd name="T26" fmla="*/ 121763 h 600884"/>
                <a:gd name="T27" fmla="*/ 121763 h 600884"/>
                <a:gd name="T28" fmla="*/ 121763 h 600884"/>
                <a:gd name="T29" fmla="*/ 121763 h 600884"/>
                <a:gd name="T30" fmla="*/ 121763 h 600884"/>
                <a:gd name="T31" fmla="*/ 121763 h 600884"/>
                <a:gd name="T32" fmla="*/ 121763 h 600884"/>
                <a:gd name="T33" fmla="*/ 121763 h 600884"/>
                <a:gd name="T34" fmla="*/ 121763 h 600884"/>
                <a:gd name="T35" fmla="*/ 121763 h 600884"/>
                <a:gd name="T36" fmla="*/ 121763 h 600884"/>
                <a:gd name="T37" fmla="*/ 121763 h 600884"/>
                <a:gd name="T38" fmla="*/ 121763 h 600884"/>
                <a:gd name="T39" fmla="*/ 121763 h 600884"/>
                <a:gd name="T40" fmla="*/ 121763 h 600884"/>
                <a:gd name="T41" fmla="*/ 121763 h 600884"/>
                <a:gd name="T42" fmla="*/ 121763 h 600884"/>
                <a:gd name="T43" fmla="*/ 121763 h 600884"/>
                <a:gd name="T44" fmla="*/ 121763 h 600884"/>
                <a:gd name="T45" fmla="*/ 121763 h 600884"/>
                <a:gd name="T46" fmla="*/ 121763 h 600884"/>
                <a:gd name="T47" fmla="*/ 121763 h 600884"/>
                <a:gd name="T48" fmla="*/ 121763 h 600884"/>
                <a:gd name="T49" fmla="*/ 121763 h 600884"/>
                <a:gd name="T50" fmla="*/ 121763 h 600884"/>
                <a:gd name="T51" fmla="*/ 121763 h 600884"/>
                <a:gd name="T52" fmla="*/ 121763 h 600884"/>
                <a:gd name="T53" fmla="*/ 121763 h 600884"/>
                <a:gd name="T54" fmla="*/ 121763 h 600884"/>
                <a:gd name="T55" fmla="*/ 121763 h 600884"/>
                <a:gd name="T56" fmla="*/ 121763 h 600884"/>
                <a:gd name="T57" fmla="*/ 121763 h 600884"/>
                <a:gd name="T58" fmla="*/ 121763 h 600884"/>
                <a:gd name="T59" fmla="*/ 121763 h 600884"/>
                <a:gd name="T60" fmla="*/ 121763 h 600884"/>
                <a:gd name="T61" fmla="*/ 121763 h 600884"/>
                <a:gd name="T62" fmla="*/ 121763 h 600884"/>
                <a:gd name="T63" fmla="*/ 121763 h 600884"/>
                <a:gd name="T64" fmla="*/ 121763 h 600884"/>
                <a:gd name="T65" fmla="*/ 121763 h 600884"/>
                <a:gd name="T66" fmla="*/ 121763 h 600884"/>
                <a:gd name="T67" fmla="*/ 121763 h 600884"/>
                <a:gd name="T68" fmla="*/ 121763 h 600884"/>
                <a:gd name="T69" fmla="*/ 121763 h 600884"/>
                <a:gd name="T70" fmla="*/ 121763 h 600884"/>
                <a:gd name="T71" fmla="*/ 121763 h 600884"/>
                <a:gd name="T72" fmla="*/ 121763 h 600884"/>
                <a:gd name="T73" fmla="*/ 121763 h 600884"/>
                <a:gd name="T74" fmla="*/ 121763 h 600884"/>
                <a:gd name="T75" fmla="*/ 121763 h 600884"/>
                <a:gd name="T76" fmla="*/ 121763 h 600884"/>
                <a:gd name="T77" fmla="*/ 121763 h 600884"/>
                <a:gd name="T78" fmla="*/ 121763 h 600884"/>
                <a:gd name="T79" fmla="*/ 121763 h 600884"/>
                <a:gd name="T80" fmla="*/ 121763 h 600884"/>
                <a:gd name="T81" fmla="*/ 121763 h 600884"/>
                <a:gd name="T82" fmla="*/ 121763 h 600884"/>
                <a:gd name="T83" fmla="*/ 121763 h 600884"/>
                <a:gd name="T84" fmla="*/ 121763 h 600884"/>
                <a:gd name="T85" fmla="*/ 121763 h 600884"/>
                <a:gd name="T86" fmla="*/ 121763 h 600884"/>
                <a:gd name="T87" fmla="*/ 121763 h 600884"/>
                <a:gd name="T88" fmla="*/ 121763 h 600884"/>
                <a:gd name="T89" fmla="*/ 121763 h 600884"/>
                <a:gd name="T90" fmla="*/ 121763 h 600884"/>
                <a:gd name="T91" fmla="*/ 121763 h 600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44" h="2354">
                  <a:moveTo>
                    <a:pt x="2611" y="2354"/>
                  </a:moveTo>
                  <a:lnTo>
                    <a:pt x="33" y="2354"/>
                  </a:lnTo>
                  <a:cubicBezTo>
                    <a:pt x="15" y="2354"/>
                    <a:pt x="0" y="2339"/>
                    <a:pt x="0" y="2321"/>
                  </a:cubicBezTo>
                  <a:lnTo>
                    <a:pt x="0" y="1543"/>
                  </a:lnTo>
                  <a:cubicBezTo>
                    <a:pt x="0" y="1530"/>
                    <a:pt x="7" y="1519"/>
                    <a:pt x="18" y="1513"/>
                  </a:cubicBezTo>
                  <a:lnTo>
                    <a:pt x="663" y="1192"/>
                  </a:lnTo>
                  <a:cubicBezTo>
                    <a:pt x="673" y="1186"/>
                    <a:pt x="685" y="1187"/>
                    <a:pt x="695" y="1193"/>
                  </a:cubicBezTo>
                  <a:cubicBezTo>
                    <a:pt x="705" y="1199"/>
                    <a:pt x="711" y="1210"/>
                    <a:pt x="711" y="1221"/>
                  </a:cubicBezTo>
                  <a:lnTo>
                    <a:pt x="711" y="1489"/>
                  </a:lnTo>
                  <a:lnTo>
                    <a:pt x="1307" y="1192"/>
                  </a:lnTo>
                  <a:cubicBezTo>
                    <a:pt x="1318" y="1186"/>
                    <a:pt x="1330" y="1187"/>
                    <a:pt x="1340" y="1193"/>
                  </a:cubicBezTo>
                  <a:cubicBezTo>
                    <a:pt x="1350" y="1199"/>
                    <a:pt x="1356" y="1210"/>
                    <a:pt x="1356" y="1221"/>
                  </a:cubicBezTo>
                  <a:lnTo>
                    <a:pt x="1356" y="1489"/>
                  </a:lnTo>
                  <a:lnTo>
                    <a:pt x="1521" y="1406"/>
                  </a:lnTo>
                  <a:lnTo>
                    <a:pt x="1521" y="587"/>
                  </a:lnTo>
                  <a:cubicBezTo>
                    <a:pt x="1521" y="569"/>
                    <a:pt x="1536" y="554"/>
                    <a:pt x="1555" y="554"/>
                  </a:cubicBezTo>
                  <a:lnTo>
                    <a:pt x="1676" y="554"/>
                  </a:lnTo>
                  <a:cubicBezTo>
                    <a:pt x="1694" y="554"/>
                    <a:pt x="1709" y="569"/>
                    <a:pt x="1709" y="587"/>
                  </a:cubicBezTo>
                  <a:lnTo>
                    <a:pt x="1709" y="1313"/>
                  </a:lnTo>
                  <a:lnTo>
                    <a:pt x="1867" y="1234"/>
                  </a:lnTo>
                  <a:lnTo>
                    <a:pt x="1894" y="33"/>
                  </a:lnTo>
                  <a:cubicBezTo>
                    <a:pt x="1895" y="15"/>
                    <a:pt x="1909" y="0"/>
                    <a:pt x="1928" y="0"/>
                  </a:cubicBezTo>
                  <a:lnTo>
                    <a:pt x="2218" y="0"/>
                  </a:lnTo>
                  <a:cubicBezTo>
                    <a:pt x="2236" y="0"/>
                    <a:pt x="2251" y="15"/>
                    <a:pt x="2252" y="33"/>
                  </a:cubicBezTo>
                  <a:lnTo>
                    <a:pt x="2282" y="1348"/>
                  </a:lnTo>
                  <a:lnTo>
                    <a:pt x="2596" y="1192"/>
                  </a:lnTo>
                  <a:cubicBezTo>
                    <a:pt x="2607" y="1186"/>
                    <a:pt x="2619" y="1187"/>
                    <a:pt x="2629" y="1193"/>
                  </a:cubicBezTo>
                  <a:cubicBezTo>
                    <a:pt x="2638" y="1199"/>
                    <a:pt x="2644" y="1210"/>
                    <a:pt x="2644" y="1221"/>
                  </a:cubicBezTo>
                  <a:lnTo>
                    <a:pt x="2644" y="2321"/>
                  </a:lnTo>
                  <a:cubicBezTo>
                    <a:pt x="2644" y="2339"/>
                    <a:pt x="2630" y="2354"/>
                    <a:pt x="2611" y="2354"/>
                  </a:cubicBezTo>
                  <a:close/>
                  <a:moveTo>
                    <a:pt x="67" y="2287"/>
                  </a:moveTo>
                  <a:lnTo>
                    <a:pt x="2578" y="2287"/>
                  </a:lnTo>
                  <a:lnTo>
                    <a:pt x="2578" y="1275"/>
                  </a:lnTo>
                  <a:lnTo>
                    <a:pt x="1982" y="1573"/>
                  </a:lnTo>
                  <a:cubicBezTo>
                    <a:pt x="1977" y="1575"/>
                    <a:pt x="1972" y="1576"/>
                    <a:pt x="1966" y="1576"/>
                  </a:cubicBezTo>
                  <a:cubicBezTo>
                    <a:pt x="1960" y="1576"/>
                    <a:pt x="1953" y="1575"/>
                    <a:pt x="1948" y="1571"/>
                  </a:cubicBezTo>
                  <a:cubicBezTo>
                    <a:pt x="1938" y="1565"/>
                    <a:pt x="1932" y="1554"/>
                    <a:pt x="1932" y="1543"/>
                  </a:cubicBezTo>
                  <a:lnTo>
                    <a:pt x="1932" y="1276"/>
                  </a:lnTo>
                  <a:lnTo>
                    <a:pt x="1691" y="1396"/>
                  </a:lnTo>
                  <a:cubicBezTo>
                    <a:pt x="1691" y="1396"/>
                    <a:pt x="1691" y="1396"/>
                    <a:pt x="1690" y="1397"/>
                  </a:cubicBezTo>
                  <a:lnTo>
                    <a:pt x="1570" y="1457"/>
                  </a:lnTo>
                  <a:cubicBezTo>
                    <a:pt x="1570" y="1457"/>
                    <a:pt x="1570" y="1457"/>
                    <a:pt x="1570" y="1457"/>
                  </a:cubicBezTo>
                  <a:lnTo>
                    <a:pt x="1337" y="1573"/>
                  </a:lnTo>
                  <a:cubicBezTo>
                    <a:pt x="1327" y="1578"/>
                    <a:pt x="1315" y="1577"/>
                    <a:pt x="1305" y="1571"/>
                  </a:cubicBezTo>
                  <a:cubicBezTo>
                    <a:pt x="1295" y="1565"/>
                    <a:pt x="1289" y="1554"/>
                    <a:pt x="1289" y="1543"/>
                  </a:cubicBezTo>
                  <a:lnTo>
                    <a:pt x="1289" y="1275"/>
                  </a:lnTo>
                  <a:lnTo>
                    <a:pt x="693" y="1573"/>
                  </a:lnTo>
                  <a:cubicBezTo>
                    <a:pt x="682" y="1578"/>
                    <a:pt x="670" y="1577"/>
                    <a:pt x="660" y="1571"/>
                  </a:cubicBezTo>
                  <a:cubicBezTo>
                    <a:pt x="650" y="1565"/>
                    <a:pt x="644" y="1554"/>
                    <a:pt x="644" y="1543"/>
                  </a:cubicBezTo>
                  <a:lnTo>
                    <a:pt x="644" y="1275"/>
                  </a:lnTo>
                  <a:lnTo>
                    <a:pt x="67" y="1564"/>
                  </a:lnTo>
                  <a:lnTo>
                    <a:pt x="67" y="2287"/>
                  </a:lnTo>
                  <a:close/>
                  <a:moveTo>
                    <a:pt x="1967" y="1188"/>
                  </a:moveTo>
                  <a:cubicBezTo>
                    <a:pt x="1973" y="1188"/>
                    <a:pt x="1979" y="1190"/>
                    <a:pt x="1984" y="1193"/>
                  </a:cubicBezTo>
                  <a:cubicBezTo>
                    <a:pt x="1994" y="1199"/>
                    <a:pt x="2000" y="1210"/>
                    <a:pt x="2000" y="1221"/>
                  </a:cubicBezTo>
                  <a:lnTo>
                    <a:pt x="2000" y="1488"/>
                  </a:lnTo>
                  <a:lnTo>
                    <a:pt x="2216" y="1381"/>
                  </a:lnTo>
                  <a:lnTo>
                    <a:pt x="2186" y="67"/>
                  </a:lnTo>
                  <a:lnTo>
                    <a:pt x="1960" y="67"/>
                  </a:lnTo>
                  <a:lnTo>
                    <a:pt x="1934" y="1200"/>
                  </a:lnTo>
                  <a:lnTo>
                    <a:pt x="1951" y="1192"/>
                  </a:lnTo>
                  <a:cubicBezTo>
                    <a:pt x="1955" y="1189"/>
                    <a:pt x="1961" y="1188"/>
                    <a:pt x="1966" y="1188"/>
                  </a:cubicBezTo>
                  <a:lnTo>
                    <a:pt x="1967" y="1188"/>
                  </a:lnTo>
                  <a:close/>
                  <a:moveTo>
                    <a:pt x="1588" y="621"/>
                  </a:moveTo>
                  <a:lnTo>
                    <a:pt x="1588" y="1373"/>
                  </a:lnTo>
                  <a:lnTo>
                    <a:pt x="1642" y="1346"/>
                  </a:lnTo>
                  <a:lnTo>
                    <a:pt x="1642" y="621"/>
                  </a:lnTo>
                  <a:lnTo>
                    <a:pt x="1588" y="621"/>
                  </a:lnTo>
                  <a:close/>
                  <a:moveTo>
                    <a:pt x="1418" y="2122"/>
                  </a:moveTo>
                  <a:lnTo>
                    <a:pt x="1291" y="2122"/>
                  </a:lnTo>
                  <a:cubicBezTo>
                    <a:pt x="1273" y="2122"/>
                    <a:pt x="1258" y="2108"/>
                    <a:pt x="1258" y="2089"/>
                  </a:cubicBezTo>
                  <a:lnTo>
                    <a:pt x="1258" y="1901"/>
                  </a:lnTo>
                  <a:cubicBezTo>
                    <a:pt x="1258" y="1882"/>
                    <a:pt x="1273" y="1867"/>
                    <a:pt x="1291" y="1867"/>
                  </a:cubicBezTo>
                  <a:lnTo>
                    <a:pt x="1418" y="1867"/>
                  </a:lnTo>
                  <a:cubicBezTo>
                    <a:pt x="1436" y="1867"/>
                    <a:pt x="1451" y="1882"/>
                    <a:pt x="1451" y="1901"/>
                  </a:cubicBezTo>
                  <a:lnTo>
                    <a:pt x="1451" y="2089"/>
                  </a:lnTo>
                  <a:cubicBezTo>
                    <a:pt x="1451" y="2108"/>
                    <a:pt x="1436" y="2122"/>
                    <a:pt x="1418" y="2122"/>
                  </a:cubicBezTo>
                  <a:close/>
                  <a:moveTo>
                    <a:pt x="1324" y="2056"/>
                  </a:moveTo>
                  <a:lnTo>
                    <a:pt x="1385" y="2056"/>
                  </a:lnTo>
                  <a:lnTo>
                    <a:pt x="1385" y="1934"/>
                  </a:lnTo>
                  <a:lnTo>
                    <a:pt x="1324" y="1934"/>
                  </a:lnTo>
                  <a:lnTo>
                    <a:pt x="1324" y="2056"/>
                  </a:lnTo>
                  <a:close/>
                  <a:moveTo>
                    <a:pt x="1148" y="2122"/>
                  </a:moveTo>
                  <a:lnTo>
                    <a:pt x="1022" y="2122"/>
                  </a:lnTo>
                  <a:cubicBezTo>
                    <a:pt x="1003" y="2122"/>
                    <a:pt x="988" y="2108"/>
                    <a:pt x="988" y="2089"/>
                  </a:cubicBezTo>
                  <a:lnTo>
                    <a:pt x="988" y="1901"/>
                  </a:lnTo>
                  <a:cubicBezTo>
                    <a:pt x="988" y="1882"/>
                    <a:pt x="1003" y="1867"/>
                    <a:pt x="1022" y="1867"/>
                  </a:cubicBezTo>
                  <a:lnTo>
                    <a:pt x="1148" y="1867"/>
                  </a:lnTo>
                  <a:cubicBezTo>
                    <a:pt x="1167" y="1867"/>
                    <a:pt x="1182" y="1882"/>
                    <a:pt x="1182" y="1901"/>
                  </a:cubicBezTo>
                  <a:lnTo>
                    <a:pt x="1182" y="2089"/>
                  </a:lnTo>
                  <a:cubicBezTo>
                    <a:pt x="1182" y="2108"/>
                    <a:pt x="1167" y="2122"/>
                    <a:pt x="1148" y="2122"/>
                  </a:cubicBezTo>
                  <a:close/>
                  <a:moveTo>
                    <a:pt x="1055" y="2056"/>
                  </a:moveTo>
                  <a:lnTo>
                    <a:pt x="1115" y="2056"/>
                  </a:lnTo>
                  <a:lnTo>
                    <a:pt x="1115" y="1934"/>
                  </a:lnTo>
                  <a:lnTo>
                    <a:pt x="1055" y="1934"/>
                  </a:lnTo>
                  <a:lnTo>
                    <a:pt x="1055" y="2056"/>
                  </a:lnTo>
                  <a:close/>
                  <a:moveTo>
                    <a:pt x="879" y="2122"/>
                  </a:moveTo>
                  <a:lnTo>
                    <a:pt x="752" y="2122"/>
                  </a:lnTo>
                  <a:cubicBezTo>
                    <a:pt x="734" y="2122"/>
                    <a:pt x="719" y="2108"/>
                    <a:pt x="719" y="2089"/>
                  </a:cubicBezTo>
                  <a:lnTo>
                    <a:pt x="719" y="1901"/>
                  </a:lnTo>
                  <a:cubicBezTo>
                    <a:pt x="719" y="1882"/>
                    <a:pt x="734" y="1867"/>
                    <a:pt x="752" y="1867"/>
                  </a:cubicBezTo>
                  <a:lnTo>
                    <a:pt x="879" y="1867"/>
                  </a:lnTo>
                  <a:cubicBezTo>
                    <a:pt x="897" y="1867"/>
                    <a:pt x="912" y="1882"/>
                    <a:pt x="912" y="1901"/>
                  </a:cubicBezTo>
                  <a:lnTo>
                    <a:pt x="912" y="2089"/>
                  </a:lnTo>
                  <a:cubicBezTo>
                    <a:pt x="912" y="2108"/>
                    <a:pt x="897" y="2122"/>
                    <a:pt x="879" y="2122"/>
                  </a:cubicBezTo>
                  <a:close/>
                  <a:moveTo>
                    <a:pt x="786" y="2056"/>
                  </a:moveTo>
                  <a:lnTo>
                    <a:pt x="846" y="2056"/>
                  </a:lnTo>
                  <a:lnTo>
                    <a:pt x="846" y="1934"/>
                  </a:lnTo>
                  <a:lnTo>
                    <a:pt x="786" y="1934"/>
                  </a:lnTo>
                  <a:lnTo>
                    <a:pt x="786" y="2056"/>
                  </a:lnTo>
                  <a:close/>
                  <a:moveTo>
                    <a:pt x="610" y="2122"/>
                  </a:moveTo>
                  <a:lnTo>
                    <a:pt x="483" y="2122"/>
                  </a:lnTo>
                  <a:cubicBezTo>
                    <a:pt x="464" y="2122"/>
                    <a:pt x="449" y="2108"/>
                    <a:pt x="449" y="2089"/>
                  </a:cubicBezTo>
                  <a:lnTo>
                    <a:pt x="449" y="1901"/>
                  </a:lnTo>
                  <a:cubicBezTo>
                    <a:pt x="449" y="1882"/>
                    <a:pt x="464" y="1867"/>
                    <a:pt x="483" y="1867"/>
                  </a:cubicBezTo>
                  <a:lnTo>
                    <a:pt x="610" y="1867"/>
                  </a:lnTo>
                  <a:cubicBezTo>
                    <a:pt x="628" y="1867"/>
                    <a:pt x="643" y="1882"/>
                    <a:pt x="643" y="1901"/>
                  </a:cubicBezTo>
                  <a:lnTo>
                    <a:pt x="643" y="2089"/>
                  </a:lnTo>
                  <a:cubicBezTo>
                    <a:pt x="643" y="2108"/>
                    <a:pt x="628" y="2122"/>
                    <a:pt x="610" y="2122"/>
                  </a:cubicBezTo>
                  <a:close/>
                  <a:moveTo>
                    <a:pt x="516" y="2056"/>
                  </a:moveTo>
                  <a:lnTo>
                    <a:pt x="576" y="2056"/>
                  </a:lnTo>
                  <a:lnTo>
                    <a:pt x="576" y="1934"/>
                  </a:lnTo>
                  <a:lnTo>
                    <a:pt x="516" y="1934"/>
                  </a:lnTo>
                  <a:lnTo>
                    <a:pt x="516" y="2056"/>
                  </a:lnTo>
                  <a:close/>
                  <a:moveTo>
                    <a:pt x="340" y="2122"/>
                  </a:moveTo>
                  <a:lnTo>
                    <a:pt x="213" y="2122"/>
                  </a:lnTo>
                  <a:cubicBezTo>
                    <a:pt x="195" y="2122"/>
                    <a:pt x="180" y="2108"/>
                    <a:pt x="180" y="2089"/>
                  </a:cubicBezTo>
                  <a:lnTo>
                    <a:pt x="180" y="1901"/>
                  </a:lnTo>
                  <a:cubicBezTo>
                    <a:pt x="180" y="1882"/>
                    <a:pt x="195" y="1867"/>
                    <a:pt x="213" y="1867"/>
                  </a:cubicBezTo>
                  <a:lnTo>
                    <a:pt x="340" y="1867"/>
                  </a:lnTo>
                  <a:cubicBezTo>
                    <a:pt x="358" y="1867"/>
                    <a:pt x="373" y="1882"/>
                    <a:pt x="373" y="1901"/>
                  </a:cubicBezTo>
                  <a:lnTo>
                    <a:pt x="373" y="2089"/>
                  </a:lnTo>
                  <a:cubicBezTo>
                    <a:pt x="373" y="2108"/>
                    <a:pt x="358" y="2122"/>
                    <a:pt x="340" y="2122"/>
                  </a:cubicBezTo>
                  <a:close/>
                  <a:moveTo>
                    <a:pt x="247" y="2056"/>
                  </a:moveTo>
                  <a:lnTo>
                    <a:pt x="307" y="2056"/>
                  </a:lnTo>
                  <a:lnTo>
                    <a:pt x="307" y="1934"/>
                  </a:lnTo>
                  <a:lnTo>
                    <a:pt x="247" y="1934"/>
                  </a:lnTo>
                  <a:lnTo>
                    <a:pt x="247" y="20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文本框 1023"/>
            <p:cNvSpPr txBox="1"/>
            <p:nvPr/>
          </p:nvSpPr>
          <p:spPr bwMode="auto">
            <a:xfrm>
              <a:off x="6019140" y="2407049"/>
              <a:ext cx="1029295" cy="304302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农业产业园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048885" y="2283460"/>
            <a:ext cx="824865" cy="700980"/>
            <a:chOff x="7107602" y="1901557"/>
            <a:chExt cx="959908" cy="832976"/>
          </a:xfrm>
        </p:grpSpPr>
        <p:sp>
          <p:nvSpPr>
            <p:cNvPr id="64" name="farmer_124404"/>
            <p:cNvSpPr/>
            <p:nvPr/>
          </p:nvSpPr>
          <p:spPr>
            <a:xfrm>
              <a:off x="7261953" y="1901557"/>
              <a:ext cx="607840" cy="497004"/>
            </a:xfrm>
            <a:custGeom>
              <a:avLst/>
              <a:gdLst>
                <a:gd name="connsiteX0" fmla="*/ 11904 w 314167"/>
                <a:gd name="connsiteY0" fmla="*/ 307702 h 336091"/>
                <a:gd name="connsiteX1" fmla="*/ 11904 w 314167"/>
                <a:gd name="connsiteY1" fmla="*/ 324135 h 336091"/>
                <a:gd name="connsiteX2" fmla="*/ 302263 w 314167"/>
                <a:gd name="connsiteY2" fmla="*/ 324135 h 336091"/>
                <a:gd name="connsiteX3" fmla="*/ 302263 w 314167"/>
                <a:gd name="connsiteY3" fmla="*/ 307702 h 336091"/>
                <a:gd name="connsiteX4" fmla="*/ 255685 w 314167"/>
                <a:gd name="connsiteY4" fmla="*/ 233451 h 336091"/>
                <a:gd name="connsiteX5" fmla="*/ 234206 w 314167"/>
                <a:gd name="connsiteY5" fmla="*/ 254886 h 336091"/>
                <a:gd name="connsiteX6" fmla="*/ 255685 w 314167"/>
                <a:gd name="connsiteY6" fmla="*/ 276369 h 336091"/>
                <a:gd name="connsiteX7" fmla="*/ 277164 w 314167"/>
                <a:gd name="connsiteY7" fmla="*/ 254934 h 336091"/>
                <a:gd name="connsiteX8" fmla="*/ 255685 w 314167"/>
                <a:gd name="connsiteY8" fmla="*/ 233451 h 336091"/>
                <a:gd name="connsiteX9" fmla="*/ 255685 w 314167"/>
                <a:gd name="connsiteY9" fmla="*/ 221448 h 336091"/>
                <a:gd name="connsiteX10" fmla="*/ 289070 w 314167"/>
                <a:gd name="connsiteY10" fmla="*/ 254886 h 336091"/>
                <a:gd name="connsiteX11" fmla="*/ 255685 w 314167"/>
                <a:gd name="connsiteY11" fmla="*/ 288277 h 336091"/>
                <a:gd name="connsiteX12" fmla="*/ 222300 w 314167"/>
                <a:gd name="connsiteY12" fmla="*/ 254934 h 336091"/>
                <a:gd name="connsiteX13" fmla="*/ 255685 w 314167"/>
                <a:gd name="connsiteY13" fmla="*/ 221448 h 336091"/>
                <a:gd name="connsiteX14" fmla="*/ 192915 w 314167"/>
                <a:gd name="connsiteY14" fmla="*/ 168956 h 336091"/>
                <a:gd name="connsiteX15" fmla="*/ 179438 w 314167"/>
                <a:gd name="connsiteY15" fmla="*/ 182484 h 336091"/>
                <a:gd name="connsiteX16" fmla="*/ 183819 w 314167"/>
                <a:gd name="connsiteY16" fmla="*/ 192487 h 336091"/>
                <a:gd name="connsiteX17" fmla="*/ 201964 w 314167"/>
                <a:gd name="connsiteY17" fmla="*/ 192487 h 336091"/>
                <a:gd name="connsiteX18" fmla="*/ 206441 w 314167"/>
                <a:gd name="connsiteY18" fmla="*/ 182484 h 336091"/>
                <a:gd name="connsiteX19" fmla="*/ 192915 w 314167"/>
                <a:gd name="connsiteY19" fmla="*/ 168956 h 336091"/>
                <a:gd name="connsiteX20" fmla="*/ 157578 w 314167"/>
                <a:gd name="connsiteY20" fmla="*/ 168956 h 336091"/>
                <a:gd name="connsiteX21" fmla="*/ 144052 w 314167"/>
                <a:gd name="connsiteY21" fmla="*/ 182484 h 336091"/>
                <a:gd name="connsiteX22" fmla="*/ 148481 w 314167"/>
                <a:gd name="connsiteY22" fmla="*/ 192487 h 336091"/>
                <a:gd name="connsiteX23" fmla="*/ 166627 w 314167"/>
                <a:gd name="connsiteY23" fmla="*/ 192487 h 336091"/>
                <a:gd name="connsiteX24" fmla="*/ 171103 w 314167"/>
                <a:gd name="connsiteY24" fmla="*/ 182484 h 336091"/>
                <a:gd name="connsiteX25" fmla="*/ 157578 w 314167"/>
                <a:gd name="connsiteY25" fmla="*/ 168956 h 336091"/>
                <a:gd name="connsiteX26" fmla="*/ 122193 w 314167"/>
                <a:gd name="connsiteY26" fmla="*/ 168956 h 336091"/>
                <a:gd name="connsiteX27" fmla="*/ 108715 w 314167"/>
                <a:gd name="connsiteY27" fmla="*/ 182484 h 336091"/>
                <a:gd name="connsiteX28" fmla="*/ 113096 w 314167"/>
                <a:gd name="connsiteY28" fmla="*/ 192487 h 336091"/>
                <a:gd name="connsiteX29" fmla="*/ 131241 w 314167"/>
                <a:gd name="connsiteY29" fmla="*/ 192487 h 336091"/>
                <a:gd name="connsiteX30" fmla="*/ 135718 w 314167"/>
                <a:gd name="connsiteY30" fmla="*/ 182484 h 336091"/>
                <a:gd name="connsiteX31" fmla="*/ 122193 w 314167"/>
                <a:gd name="connsiteY31" fmla="*/ 168956 h 336091"/>
                <a:gd name="connsiteX32" fmla="*/ 86902 w 314167"/>
                <a:gd name="connsiteY32" fmla="*/ 168956 h 336091"/>
                <a:gd name="connsiteX33" fmla="*/ 73425 w 314167"/>
                <a:gd name="connsiteY33" fmla="*/ 182484 h 336091"/>
                <a:gd name="connsiteX34" fmla="*/ 77806 w 314167"/>
                <a:gd name="connsiteY34" fmla="*/ 192487 h 336091"/>
                <a:gd name="connsiteX35" fmla="*/ 95951 w 314167"/>
                <a:gd name="connsiteY35" fmla="*/ 192487 h 336091"/>
                <a:gd name="connsiteX36" fmla="*/ 100428 w 314167"/>
                <a:gd name="connsiteY36" fmla="*/ 182484 h 336091"/>
                <a:gd name="connsiteX37" fmla="*/ 86902 w 314167"/>
                <a:gd name="connsiteY37" fmla="*/ 168956 h 336091"/>
                <a:gd name="connsiteX38" fmla="*/ 51565 w 314167"/>
                <a:gd name="connsiteY38" fmla="*/ 168956 h 336091"/>
                <a:gd name="connsiteX39" fmla="*/ 38039 w 314167"/>
                <a:gd name="connsiteY39" fmla="*/ 182484 h 336091"/>
                <a:gd name="connsiteX40" fmla="*/ 42421 w 314167"/>
                <a:gd name="connsiteY40" fmla="*/ 192487 h 336091"/>
                <a:gd name="connsiteX41" fmla="*/ 60614 w 314167"/>
                <a:gd name="connsiteY41" fmla="*/ 192487 h 336091"/>
                <a:gd name="connsiteX42" fmla="*/ 65090 w 314167"/>
                <a:gd name="connsiteY42" fmla="*/ 182484 h 336091"/>
                <a:gd name="connsiteX43" fmla="*/ 51565 w 314167"/>
                <a:gd name="connsiteY43" fmla="*/ 168956 h 336091"/>
                <a:gd name="connsiteX44" fmla="*/ 175199 w 314167"/>
                <a:gd name="connsiteY44" fmla="*/ 151331 h 336091"/>
                <a:gd name="connsiteX45" fmla="*/ 162197 w 314167"/>
                <a:gd name="connsiteY45" fmla="*/ 161144 h 336091"/>
                <a:gd name="connsiteX46" fmla="*/ 175199 w 314167"/>
                <a:gd name="connsiteY46" fmla="*/ 169670 h 336091"/>
                <a:gd name="connsiteX47" fmla="*/ 188153 w 314167"/>
                <a:gd name="connsiteY47" fmla="*/ 161144 h 336091"/>
                <a:gd name="connsiteX48" fmla="*/ 175199 w 314167"/>
                <a:gd name="connsiteY48" fmla="*/ 151331 h 336091"/>
                <a:gd name="connsiteX49" fmla="*/ 139909 w 314167"/>
                <a:gd name="connsiteY49" fmla="*/ 151331 h 336091"/>
                <a:gd name="connsiteX50" fmla="*/ 126907 w 314167"/>
                <a:gd name="connsiteY50" fmla="*/ 161144 h 336091"/>
                <a:gd name="connsiteX51" fmla="*/ 139909 w 314167"/>
                <a:gd name="connsiteY51" fmla="*/ 169670 h 336091"/>
                <a:gd name="connsiteX52" fmla="*/ 152863 w 314167"/>
                <a:gd name="connsiteY52" fmla="*/ 161144 h 336091"/>
                <a:gd name="connsiteX53" fmla="*/ 139909 w 314167"/>
                <a:gd name="connsiteY53" fmla="*/ 151331 h 336091"/>
                <a:gd name="connsiteX54" fmla="*/ 104524 w 314167"/>
                <a:gd name="connsiteY54" fmla="*/ 151331 h 336091"/>
                <a:gd name="connsiteX55" fmla="*/ 91570 w 314167"/>
                <a:gd name="connsiteY55" fmla="*/ 161144 h 336091"/>
                <a:gd name="connsiteX56" fmla="*/ 104524 w 314167"/>
                <a:gd name="connsiteY56" fmla="*/ 169670 h 336091"/>
                <a:gd name="connsiteX57" fmla="*/ 117525 w 314167"/>
                <a:gd name="connsiteY57" fmla="*/ 161144 h 336091"/>
                <a:gd name="connsiteX58" fmla="*/ 104524 w 314167"/>
                <a:gd name="connsiteY58" fmla="*/ 151331 h 336091"/>
                <a:gd name="connsiteX59" fmla="*/ 69186 w 314167"/>
                <a:gd name="connsiteY59" fmla="*/ 151331 h 336091"/>
                <a:gd name="connsiteX60" fmla="*/ 56184 w 314167"/>
                <a:gd name="connsiteY60" fmla="*/ 161144 h 336091"/>
                <a:gd name="connsiteX61" fmla="*/ 69186 w 314167"/>
                <a:gd name="connsiteY61" fmla="*/ 169670 h 336091"/>
                <a:gd name="connsiteX62" fmla="*/ 82140 w 314167"/>
                <a:gd name="connsiteY62" fmla="*/ 161144 h 336091"/>
                <a:gd name="connsiteX63" fmla="*/ 69186 w 314167"/>
                <a:gd name="connsiteY63" fmla="*/ 151331 h 336091"/>
                <a:gd name="connsiteX64" fmla="*/ 69138 w 314167"/>
                <a:gd name="connsiteY64" fmla="*/ 142948 h 336091"/>
                <a:gd name="connsiteX65" fmla="*/ 86807 w 314167"/>
                <a:gd name="connsiteY65" fmla="*/ 151998 h 336091"/>
                <a:gd name="connsiteX66" fmla="*/ 104476 w 314167"/>
                <a:gd name="connsiteY66" fmla="*/ 142948 h 336091"/>
                <a:gd name="connsiteX67" fmla="*/ 122145 w 314167"/>
                <a:gd name="connsiteY67" fmla="*/ 151998 h 336091"/>
                <a:gd name="connsiteX68" fmla="*/ 139814 w 314167"/>
                <a:gd name="connsiteY68" fmla="*/ 142948 h 336091"/>
                <a:gd name="connsiteX69" fmla="*/ 157530 w 314167"/>
                <a:gd name="connsiteY69" fmla="*/ 151998 h 336091"/>
                <a:gd name="connsiteX70" fmla="*/ 175199 w 314167"/>
                <a:gd name="connsiteY70" fmla="*/ 142948 h 336091"/>
                <a:gd name="connsiteX71" fmla="*/ 196678 w 314167"/>
                <a:gd name="connsiteY71" fmla="*/ 161001 h 336091"/>
                <a:gd name="connsiteX72" fmla="*/ 214585 w 314167"/>
                <a:gd name="connsiteY72" fmla="*/ 182484 h 336091"/>
                <a:gd name="connsiteX73" fmla="*/ 210918 w 314167"/>
                <a:gd name="connsiteY73" fmla="*/ 194630 h 336091"/>
                <a:gd name="connsiteX74" fmla="*/ 210918 w 314167"/>
                <a:gd name="connsiteY74" fmla="*/ 269414 h 336091"/>
                <a:gd name="connsiteX75" fmla="*/ 33277 w 314167"/>
                <a:gd name="connsiteY75" fmla="*/ 269414 h 336091"/>
                <a:gd name="connsiteX76" fmla="*/ 33277 w 314167"/>
                <a:gd name="connsiteY76" fmla="*/ 194630 h 336091"/>
                <a:gd name="connsiteX77" fmla="*/ 29562 w 314167"/>
                <a:gd name="connsiteY77" fmla="*/ 182484 h 336091"/>
                <a:gd name="connsiteX78" fmla="*/ 47612 w 314167"/>
                <a:gd name="connsiteY78" fmla="*/ 161001 h 336091"/>
                <a:gd name="connsiteX79" fmla="*/ 69138 w 314167"/>
                <a:gd name="connsiteY79" fmla="*/ 142948 h 336091"/>
                <a:gd name="connsiteX80" fmla="*/ 11904 w 314167"/>
                <a:gd name="connsiteY80" fmla="*/ 64113 h 336091"/>
                <a:gd name="connsiteX81" fmla="*/ 11904 w 314167"/>
                <a:gd name="connsiteY81" fmla="*/ 300558 h 336091"/>
                <a:gd name="connsiteX82" fmla="*/ 302216 w 314167"/>
                <a:gd name="connsiteY82" fmla="*/ 300558 h 336091"/>
                <a:gd name="connsiteX83" fmla="*/ 302216 w 314167"/>
                <a:gd name="connsiteY83" fmla="*/ 64113 h 336091"/>
                <a:gd name="connsiteX84" fmla="*/ 238459 w 314167"/>
                <a:gd name="connsiteY84" fmla="*/ 64113 h 336091"/>
                <a:gd name="connsiteX85" fmla="*/ 238459 w 314167"/>
                <a:gd name="connsiteY85" fmla="*/ 126463 h 336091"/>
                <a:gd name="connsiteX86" fmla="*/ 60853 w 314167"/>
                <a:gd name="connsiteY86" fmla="*/ 126463 h 336091"/>
                <a:gd name="connsiteX87" fmla="*/ 60853 w 314167"/>
                <a:gd name="connsiteY87" fmla="*/ 64113 h 336091"/>
                <a:gd name="connsiteX88" fmla="*/ 220365 w 314167"/>
                <a:gd name="connsiteY88" fmla="*/ 26007 h 336091"/>
                <a:gd name="connsiteX89" fmla="*/ 206842 w 314167"/>
                <a:gd name="connsiteY89" fmla="*/ 39535 h 336091"/>
                <a:gd name="connsiteX90" fmla="*/ 211270 w 314167"/>
                <a:gd name="connsiteY90" fmla="*/ 49537 h 336091"/>
                <a:gd name="connsiteX91" fmla="*/ 229459 w 314167"/>
                <a:gd name="connsiteY91" fmla="*/ 49537 h 336091"/>
                <a:gd name="connsiteX92" fmla="*/ 233887 w 314167"/>
                <a:gd name="connsiteY92" fmla="*/ 39535 h 336091"/>
                <a:gd name="connsiteX93" fmla="*/ 220365 w 314167"/>
                <a:gd name="connsiteY93" fmla="*/ 26007 h 336091"/>
                <a:gd name="connsiteX94" fmla="*/ 184986 w 314167"/>
                <a:gd name="connsiteY94" fmla="*/ 26007 h 336091"/>
                <a:gd name="connsiteX95" fmla="*/ 171559 w 314167"/>
                <a:gd name="connsiteY95" fmla="*/ 39535 h 336091"/>
                <a:gd name="connsiteX96" fmla="*/ 175939 w 314167"/>
                <a:gd name="connsiteY96" fmla="*/ 49537 h 336091"/>
                <a:gd name="connsiteX97" fmla="*/ 194081 w 314167"/>
                <a:gd name="connsiteY97" fmla="*/ 49537 h 336091"/>
                <a:gd name="connsiteX98" fmla="*/ 198509 w 314167"/>
                <a:gd name="connsiteY98" fmla="*/ 39535 h 336091"/>
                <a:gd name="connsiteX99" fmla="*/ 184986 w 314167"/>
                <a:gd name="connsiteY99" fmla="*/ 26007 h 336091"/>
                <a:gd name="connsiteX100" fmla="*/ 149703 w 314167"/>
                <a:gd name="connsiteY100" fmla="*/ 26007 h 336091"/>
                <a:gd name="connsiteX101" fmla="*/ 136228 w 314167"/>
                <a:gd name="connsiteY101" fmla="*/ 39535 h 336091"/>
                <a:gd name="connsiteX102" fmla="*/ 140656 w 314167"/>
                <a:gd name="connsiteY102" fmla="*/ 49537 h 336091"/>
                <a:gd name="connsiteX103" fmla="*/ 158798 w 314167"/>
                <a:gd name="connsiteY103" fmla="*/ 49537 h 336091"/>
                <a:gd name="connsiteX104" fmla="*/ 163226 w 314167"/>
                <a:gd name="connsiteY104" fmla="*/ 39535 h 336091"/>
                <a:gd name="connsiteX105" fmla="*/ 149703 w 314167"/>
                <a:gd name="connsiteY105" fmla="*/ 26007 h 336091"/>
                <a:gd name="connsiteX106" fmla="*/ 114325 w 314167"/>
                <a:gd name="connsiteY106" fmla="*/ 26007 h 336091"/>
                <a:gd name="connsiteX107" fmla="*/ 100897 w 314167"/>
                <a:gd name="connsiteY107" fmla="*/ 39535 h 336091"/>
                <a:gd name="connsiteX108" fmla="*/ 105326 w 314167"/>
                <a:gd name="connsiteY108" fmla="*/ 49537 h 336091"/>
                <a:gd name="connsiteX109" fmla="*/ 123467 w 314167"/>
                <a:gd name="connsiteY109" fmla="*/ 49537 h 336091"/>
                <a:gd name="connsiteX110" fmla="*/ 127848 w 314167"/>
                <a:gd name="connsiteY110" fmla="*/ 39535 h 336091"/>
                <a:gd name="connsiteX111" fmla="*/ 114325 w 314167"/>
                <a:gd name="connsiteY111" fmla="*/ 26007 h 336091"/>
                <a:gd name="connsiteX112" fmla="*/ 78994 w 314167"/>
                <a:gd name="connsiteY112" fmla="*/ 26007 h 336091"/>
                <a:gd name="connsiteX113" fmla="*/ 65519 w 314167"/>
                <a:gd name="connsiteY113" fmla="*/ 39535 h 336091"/>
                <a:gd name="connsiteX114" fmla="*/ 69947 w 314167"/>
                <a:gd name="connsiteY114" fmla="*/ 49537 h 336091"/>
                <a:gd name="connsiteX115" fmla="*/ 88089 w 314167"/>
                <a:gd name="connsiteY115" fmla="*/ 49537 h 336091"/>
                <a:gd name="connsiteX116" fmla="*/ 92517 w 314167"/>
                <a:gd name="connsiteY116" fmla="*/ 39535 h 336091"/>
                <a:gd name="connsiteX117" fmla="*/ 78994 w 314167"/>
                <a:gd name="connsiteY117" fmla="*/ 26007 h 336091"/>
                <a:gd name="connsiteX118" fmla="*/ 202652 w 314167"/>
                <a:gd name="connsiteY118" fmla="*/ 8336 h 336091"/>
                <a:gd name="connsiteX119" fmla="*/ 189700 w 314167"/>
                <a:gd name="connsiteY119" fmla="*/ 18195 h 336091"/>
                <a:gd name="connsiteX120" fmla="*/ 202652 w 314167"/>
                <a:gd name="connsiteY120" fmla="*/ 26722 h 336091"/>
                <a:gd name="connsiteX121" fmla="*/ 215651 w 314167"/>
                <a:gd name="connsiteY121" fmla="*/ 18195 h 336091"/>
                <a:gd name="connsiteX122" fmla="*/ 202652 w 314167"/>
                <a:gd name="connsiteY122" fmla="*/ 8336 h 336091"/>
                <a:gd name="connsiteX123" fmla="*/ 167369 w 314167"/>
                <a:gd name="connsiteY123" fmla="*/ 8336 h 336091"/>
                <a:gd name="connsiteX124" fmla="*/ 154417 w 314167"/>
                <a:gd name="connsiteY124" fmla="*/ 18195 h 336091"/>
                <a:gd name="connsiteX125" fmla="*/ 167369 w 314167"/>
                <a:gd name="connsiteY125" fmla="*/ 26722 h 336091"/>
                <a:gd name="connsiteX126" fmla="*/ 180368 w 314167"/>
                <a:gd name="connsiteY126" fmla="*/ 18195 h 336091"/>
                <a:gd name="connsiteX127" fmla="*/ 167369 w 314167"/>
                <a:gd name="connsiteY127" fmla="*/ 8336 h 336091"/>
                <a:gd name="connsiteX128" fmla="*/ 132038 w 314167"/>
                <a:gd name="connsiteY128" fmla="*/ 8336 h 336091"/>
                <a:gd name="connsiteX129" fmla="*/ 119039 w 314167"/>
                <a:gd name="connsiteY129" fmla="*/ 18195 h 336091"/>
                <a:gd name="connsiteX130" fmla="*/ 132038 w 314167"/>
                <a:gd name="connsiteY130" fmla="*/ 26722 h 336091"/>
                <a:gd name="connsiteX131" fmla="*/ 144989 w 314167"/>
                <a:gd name="connsiteY131" fmla="*/ 18195 h 336091"/>
                <a:gd name="connsiteX132" fmla="*/ 132038 w 314167"/>
                <a:gd name="connsiteY132" fmla="*/ 8336 h 336091"/>
                <a:gd name="connsiteX133" fmla="*/ 96660 w 314167"/>
                <a:gd name="connsiteY133" fmla="*/ 8336 h 336091"/>
                <a:gd name="connsiteX134" fmla="*/ 83708 w 314167"/>
                <a:gd name="connsiteY134" fmla="*/ 18195 h 336091"/>
                <a:gd name="connsiteX135" fmla="*/ 96660 w 314167"/>
                <a:gd name="connsiteY135" fmla="*/ 26722 h 336091"/>
                <a:gd name="connsiteX136" fmla="*/ 109659 w 314167"/>
                <a:gd name="connsiteY136" fmla="*/ 18195 h 336091"/>
                <a:gd name="connsiteX137" fmla="*/ 96660 w 314167"/>
                <a:gd name="connsiteY137" fmla="*/ 8336 h 336091"/>
                <a:gd name="connsiteX138" fmla="*/ 96612 w 314167"/>
                <a:gd name="connsiteY138" fmla="*/ 0 h 336091"/>
                <a:gd name="connsiteX139" fmla="*/ 114277 w 314167"/>
                <a:gd name="connsiteY139" fmla="*/ 9050 h 336091"/>
                <a:gd name="connsiteX140" fmla="*/ 131943 w 314167"/>
                <a:gd name="connsiteY140" fmla="*/ 0 h 336091"/>
                <a:gd name="connsiteX141" fmla="*/ 149656 w 314167"/>
                <a:gd name="connsiteY141" fmla="*/ 9050 h 336091"/>
                <a:gd name="connsiteX142" fmla="*/ 167321 w 314167"/>
                <a:gd name="connsiteY142" fmla="*/ 0 h 336091"/>
                <a:gd name="connsiteX143" fmla="*/ 184986 w 314167"/>
                <a:gd name="connsiteY143" fmla="*/ 9050 h 336091"/>
                <a:gd name="connsiteX144" fmla="*/ 202699 w 314167"/>
                <a:gd name="connsiteY144" fmla="*/ 0 h 336091"/>
                <a:gd name="connsiteX145" fmla="*/ 224174 w 314167"/>
                <a:gd name="connsiteY145" fmla="*/ 18005 h 336091"/>
                <a:gd name="connsiteX146" fmla="*/ 242220 w 314167"/>
                <a:gd name="connsiteY146" fmla="*/ 39535 h 336091"/>
                <a:gd name="connsiteX147" fmla="*/ 238506 w 314167"/>
                <a:gd name="connsiteY147" fmla="*/ 51681 h 336091"/>
                <a:gd name="connsiteX148" fmla="*/ 238506 w 314167"/>
                <a:gd name="connsiteY148" fmla="*/ 52205 h 336091"/>
                <a:gd name="connsiteX149" fmla="*/ 314167 w 314167"/>
                <a:gd name="connsiteY149" fmla="*/ 52205 h 336091"/>
                <a:gd name="connsiteX150" fmla="*/ 314167 w 314167"/>
                <a:gd name="connsiteY150" fmla="*/ 336091 h 336091"/>
                <a:gd name="connsiteX151" fmla="*/ 0 w 314167"/>
                <a:gd name="connsiteY151" fmla="*/ 336091 h 336091"/>
                <a:gd name="connsiteX152" fmla="*/ 0 w 314167"/>
                <a:gd name="connsiteY152" fmla="*/ 52205 h 336091"/>
                <a:gd name="connsiteX153" fmla="*/ 60757 w 314167"/>
                <a:gd name="connsiteY153" fmla="*/ 52205 h 336091"/>
                <a:gd name="connsiteX154" fmla="*/ 60757 w 314167"/>
                <a:gd name="connsiteY154" fmla="*/ 51681 h 336091"/>
                <a:gd name="connsiteX155" fmla="*/ 57091 w 314167"/>
                <a:gd name="connsiteY155" fmla="*/ 39535 h 336091"/>
                <a:gd name="connsiteX156" fmla="*/ 75137 w 314167"/>
                <a:gd name="connsiteY156" fmla="*/ 18005 h 336091"/>
                <a:gd name="connsiteX157" fmla="*/ 96612 w 314167"/>
                <a:gd name="connsiteY157" fmla="*/ 0 h 33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314167" h="336091">
                  <a:moveTo>
                    <a:pt x="11904" y="307702"/>
                  </a:moveTo>
                  <a:lnTo>
                    <a:pt x="11904" y="324135"/>
                  </a:lnTo>
                  <a:lnTo>
                    <a:pt x="302263" y="324135"/>
                  </a:lnTo>
                  <a:lnTo>
                    <a:pt x="302263" y="307702"/>
                  </a:lnTo>
                  <a:close/>
                  <a:moveTo>
                    <a:pt x="255685" y="233451"/>
                  </a:moveTo>
                  <a:cubicBezTo>
                    <a:pt x="243826" y="233451"/>
                    <a:pt x="234206" y="243025"/>
                    <a:pt x="234206" y="254886"/>
                  </a:cubicBezTo>
                  <a:cubicBezTo>
                    <a:pt x="234206" y="266747"/>
                    <a:pt x="243922" y="276369"/>
                    <a:pt x="255685" y="276369"/>
                  </a:cubicBezTo>
                  <a:cubicBezTo>
                    <a:pt x="267496" y="276369"/>
                    <a:pt x="277164" y="266794"/>
                    <a:pt x="277164" y="254934"/>
                  </a:cubicBezTo>
                  <a:cubicBezTo>
                    <a:pt x="277164" y="243073"/>
                    <a:pt x="267544" y="233451"/>
                    <a:pt x="255685" y="233451"/>
                  </a:cubicBezTo>
                  <a:close/>
                  <a:moveTo>
                    <a:pt x="255685" y="221448"/>
                  </a:moveTo>
                  <a:cubicBezTo>
                    <a:pt x="274164" y="221448"/>
                    <a:pt x="289070" y="236404"/>
                    <a:pt x="289070" y="254886"/>
                  </a:cubicBezTo>
                  <a:cubicBezTo>
                    <a:pt x="289070" y="273320"/>
                    <a:pt x="274068" y="288277"/>
                    <a:pt x="255685" y="288277"/>
                  </a:cubicBezTo>
                  <a:cubicBezTo>
                    <a:pt x="237254" y="288277"/>
                    <a:pt x="222300" y="273415"/>
                    <a:pt x="222300" y="254934"/>
                  </a:cubicBezTo>
                  <a:cubicBezTo>
                    <a:pt x="222300" y="236500"/>
                    <a:pt x="237254" y="221448"/>
                    <a:pt x="255685" y="221448"/>
                  </a:cubicBezTo>
                  <a:close/>
                  <a:moveTo>
                    <a:pt x="192915" y="168956"/>
                  </a:moveTo>
                  <a:cubicBezTo>
                    <a:pt x="185486" y="168956"/>
                    <a:pt x="179438" y="175053"/>
                    <a:pt x="179438" y="182484"/>
                  </a:cubicBezTo>
                  <a:cubicBezTo>
                    <a:pt x="179438" y="186485"/>
                    <a:pt x="181105" y="189962"/>
                    <a:pt x="183819" y="192487"/>
                  </a:cubicBezTo>
                  <a:lnTo>
                    <a:pt x="201964" y="192487"/>
                  </a:lnTo>
                  <a:cubicBezTo>
                    <a:pt x="204679" y="189962"/>
                    <a:pt x="206393" y="186390"/>
                    <a:pt x="206441" y="182484"/>
                  </a:cubicBezTo>
                  <a:cubicBezTo>
                    <a:pt x="206441" y="175053"/>
                    <a:pt x="200393" y="168956"/>
                    <a:pt x="192915" y="168956"/>
                  </a:cubicBezTo>
                  <a:close/>
                  <a:moveTo>
                    <a:pt x="157578" y="168956"/>
                  </a:moveTo>
                  <a:cubicBezTo>
                    <a:pt x="150148" y="168956"/>
                    <a:pt x="144052" y="175053"/>
                    <a:pt x="144052" y="182484"/>
                  </a:cubicBezTo>
                  <a:cubicBezTo>
                    <a:pt x="144052" y="186485"/>
                    <a:pt x="145719" y="189962"/>
                    <a:pt x="148481" y="192487"/>
                  </a:cubicBezTo>
                  <a:lnTo>
                    <a:pt x="166627" y="192487"/>
                  </a:lnTo>
                  <a:cubicBezTo>
                    <a:pt x="169389" y="189962"/>
                    <a:pt x="171056" y="186390"/>
                    <a:pt x="171103" y="182484"/>
                  </a:cubicBezTo>
                  <a:cubicBezTo>
                    <a:pt x="171103" y="175053"/>
                    <a:pt x="165007" y="168956"/>
                    <a:pt x="157578" y="168956"/>
                  </a:cubicBezTo>
                  <a:close/>
                  <a:moveTo>
                    <a:pt x="122193" y="168956"/>
                  </a:moveTo>
                  <a:cubicBezTo>
                    <a:pt x="114763" y="168956"/>
                    <a:pt x="108715" y="175053"/>
                    <a:pt x="108715" y="182484"/>
                  </a:cubicBezTo>
                  <a:cubicBezTo>
                    <a:pt x="108715" y="186485"/>
                    <a:pt x="110382" y="189962"/>
                    <a:pt x="113096" y="192487"/>
                  </a:cubicBezTo>
                  <a:lnTo>
                    <a:pt x="131241" y="192487"/>
                  </a:lnTo>
                  <a:cubicBezTo>
                    <a:pt x="134004" y="189962"/>
                    <a:pt x="135718" y="186390"/>
                    <a:pt x="135718" y="182484"/>
                  </a:cubicBezTo>
                  <a:cubicBezTo>
                    <a:pt x="135718" y="175053"/>
                    <a:pt x="129670" y="168956"/>
                    <a:pt x="122193" y="168956"/>
                  </a:cubicBezTo>
                  <a:close/>
                  <a:moveTo>
                    <a:pt x="86902" y="168956"/>
                  </a:moveTo>
                  <a:cubicBezTo>
                    <a:pt x="79473" y="168956"/>
                    <a:pt x="73425" y="175053"/>
                    <a:pt x="73425" y="182484"/>
                  </a:cubicBezTo>
                  <a:cubicBezTo>
                    <a:pt x="73425" y="186485"/>
                    <a:pt x="75044" y="189962"/>
                    <a:pt x="77806" y="192487"/>
                  </a:cubicBezTo>
                  <a:lnTo>
                    <a:pt x="95951" y="192487"/>
                  </a:lnTo>
                  <a:cubicBezTo>
                    <a:pt x="98618" y="189962"/>
                    <a:pt x="100380" y="186390"/>
                    <a:pt x="100428" y="182484"/>
                  </a:cubicBezTo>
                  <a:cubicBezTo>
                    <a:pt x="100428" y="175053"/>
                    <a:pt x="94380" y="168956"/>
                    <a:pt x="86902" y="168956"/>
                  </a:cubicBezTo>
                  <a:close/>
                  <a:moveTo>
                    <a:pt x="51565" y="168956"/>
                  </a:moveTo>
                  <a:cubicBezTo>
                    <a:pt x="44135" y="168956"/>
                    <a:pt x="38039" y="175053"/>
                    <a:pt x="38039" y="182484"/>
                  </a:cubicBezTo>
                  <a:cubicBezTo>
                    <a:pt x="38039" y="186485"/>
                    <a:pt x="39706" y="189962"/>
                    <a:pt x="42421" y="192487"/>
                  </a:cubicBezTo>
                  <a:lnTo>
                    <a:pt x="60614" y="192487"/>
                  </a:lnTo>
                  <a:cubicBezTo>
                    <a:pt x="63281" y="189962"/>
                    <a:pt x="64995" y="186390"/>
                    <a:pt x="65090" y="182484"/>
                  </a:cubicBezTo>
                  <a:cubicBezTo>
                    <a:pt x="65090" y="175053"/>
                    <a:pt x="58994" y="168956"/>
                    <a:pt x="51565" y="168956"/>
                  </a:cubicBezTo>
                  <a:close/>
                  <a:moveTo>
                    <a:pt x="175199" y="151331"/>
                  </a:moveTo>
                  <a:cubicBezTo>
                    <a:pt x="169055" y="151331"/>
                    <a:pt x="163817" y="155523"/>
                    <a:pt x="162197" y="161144"/>
                  </a:cubicBezTo>
                  <a:cubicBezTo>
                    <a:pt x="167531" y="162287"/>
                    <a:pt x="172103" y="165383"/>
                    <a:pt x="175199" y="169670"/>
                  </a:cubicBezTo>
                  <a:cubicBezTo>
                    <a:pt x="178295" y="165383"/>
                    <a:pt x="182867" y="162287"/>
                    <a:pt x="188153" y="161144"/>
                  </a:cubicBezTo>
                  <a:cubicBezTo>
                    <a:pt x="186581" y="155523"/>
                    <a:pt x="181343" y="151331"/>
                    <a:pt x="175199" y="151331"/>
                  </a:cubicBezTo>
                  <a:close/>
                  <a:moveTo>
                    <a:pt x="139909" y="151331"/>
                  </a:moveTo>
                  <a:cubicBezTo>
                    <a:pt x="133765" y="151331"/>
                    <a:pt x="128527" y="155523"/>
                    <a:pt x="126907" y="161144"/>
                  </a:cubicBezTo>
                  <a:cubicBezTo>
                    <a:pt x="132194" y="162287"/>
                    <a:pt x="136813" y="165383"/>
                    <a:pt x="139909" y="169670"/>
                  </a:cubicBezTo>
                  <a:cubicBezTo>
                    <a:pt x="143005" y="165383"/>
                    <a:pt x="147577" y="162287"/>
                    <a:pt x="152863" y="161144"/>
                  </a:cubicBezTo>
                  <a:cubicBezTo>
                    <a:pt x="151339" y="155523"/>
                    <a:pt x="146005" y="151331"/>
                    <a:pt x="139909" y="151331"/>
                  </a:cubicBezTo>
                  <a:close/>
                  <a:moveTo>
                    <a:pt x="104524" y="151331"/>
                  </a:moveTo>
                  <a:cubicBezTo>
                    <a:pt x="98380" y="151331"/>
                    <a:pt x="93141" y="155523"/>
                    <a:pt x="91570" y="161144"/>
                  </a:cubicBezTo>
                  <a:cubicBezTo>
                    <a:pt x="96856" y="162287"/>
                    <a:pt x="101428" y="165383"/>
                    <a:pt x="104524" y="169670"/>
                  </a:cubicBezTo>
                  <a:cubicBezTo>
                    <a:pt x="107619" y="165383"/>
                    <a:pt x="112239" y="162287"/>
                    <a:pt x="117525" y="161144"/>
                  </a:cubicBezTo>
                  <a:cubicBezTo>
                    <a:pt x="115906" y="155523"/>
                    <a:pt x="110667" y="151331"/>
                    <a:pt x="104524" y="151331"/>
                  </a:cubicBezTo>
                  <a:close/>
                  <a:moveTo>
                    <a:pt x="69186" y="151331"/>
                  </a:moveTo>
                  <a:cubicBezTo>
                    <a:pt x="63042" y="151331"/>
                    <a:pt x="57804" y="155523"/>
                    <a:pt x="56184" y="161144"/>
                  </a:cubicBezTo>
                  <a:cubicBezTo>
                    <a:pt x="61518" y="162287"/>
                    <a:pt x="66090" y="165383"/>
                    <a:pt x="69186" y="169670"/>
                  </a:cubicBezTo>
                  <a:cubicBezTo>
                    <a:pt x="72282" y="165383"/>
                    <a:pt x="76854" y="162287"/>
                    <a:pt x="82140" y="161144"/>
                  </a:cubicBezTo>
                  <a:cubicBezTo>
                    <a:pt x="80616" y="155523"/>
                    <a:pt x="75330" y="151331"/>
                    <a:pt x="69186" y="151331"/>
                  </a:cubicBezTo>
                  <a:close/>
                  <a:moveTo>
                    <a:pt x="69138" y="142948"/>
                  </a:moveTo>
                  <a:cubicBezTo>
                    <a:pt x="76377" y="142948"/>
                    <a:pt x="82807" y="146520"/>
                    <a:pt x="86807" y="151998"/>
                  </a:cubicBezTo>
                  <a:cubicBezTo>
                    <a:pt x="90808" y="146520"/>
                    <a:pt x="97237" y="142948"/>
                    <a:pt x="104476" y="142948"/>
                  </a:cubicBezTo>
                  <a:cubicBezTo>
                    <a:pt x="111715" y="142948"/>
                    <a:pt x="118192" y="146520"/>
                    <a:pt x="122145" y="151998"/>
                  </a:cubicBezTo>
                  <a:cubicBezTo>
                    <a:pt x="126145" y="146520"/>
                    <a:pt x="132575" y="142948"/>
                    <a:pt x="139814" y="142948"/>
                  </a:cubicBezTo>
                  <a:cubicBezTo>
                    <a:pt x="147100" y="142948"/>
                    <a:pt x="153530" y="146520"/>
                    <a:pt x="157530" y="151998"/>
                  </a:cubicBezTo>
                  <a:cubicBezTo>
                    <a:pt x="161531" y="146520"/>
                    <a:pt x="167912" y="142948"/>
                    <a:pt x="175199" y="142948"/>
                  </a:cubicBezTo>
                  <a:cubicBezTo>
                    <a:pt x="185915" y="142948"/>
                    <a:pt x="194916" y="150760"/>
                    <a:pt x="196678" y="161001"/>
                  </a:cubicBezTo>
                  <a:cubicBezTo>
                    <a:pt x="206917" y="162763"/>
                    <a:pt x="214728" y="171766"/>
                    <a:pt x="214585" y="182484"/>
                  </a:cubicBezTo>
                  <a:cubicBezTo>
                    <a:pt x="214585" y="186961"/>
                    <a:pt x="213251" y="191153"/>
                    <a:pt x="210918" y="194630"/>
                  </a:cubicBezTo>
                  <a:lnTo>
                    <a:pt x="210918" y="269414"/>
                  </a:lnTo>
                  <a:lnTo>
                    <a:pt x="33277" y="269414"/>
                  </a:lnTo>
                  <a:lnTo>
                    <a:pt x="33277" y="194630"/>
                  </a:lnTo>
                  <a:cubicBezTo>
                    <a:pt x="30943" y="191153"/>
                    <a:pt x="29562" y="186913"/>
                    <a:pt x="29562" y="182484"/>
                  </a:cubicBezTo>
                  <a:cubicBezTo>
                    <a:pt x="29562" y="171766"/>
                    <a:pt x="37373" y="162763"/>
                    <a:pt x="47612" y="161001"/>
                  </a:cubicBezTo>
                  <a:cubicBezTo>
                    <a:pt x="49422" y="150760"/>
                    <a:pt x="58423" y="142948"/>
                    <a:pt x="69138" y="142948"/>
                  </a:cubicBezTo>
                  <a:close/>
                  <a:moveTo>
                    <a:pt x="11904" y="64113"/>
                  </a:moveTo>
                  <a:lnTo>
                    <a:pt x="11904" y="300558"/>
                  </a:lnTo>
                  <a:lnTo>
                    <a:pt x="302216" y="300558"/>
                  </a:lnTo>
                  <a:lnTo>
                    <a:pt x="302216" y="64113"/>
                  </a:lnTo>
                  <a:lnTo>
                    <a:pt x="238459" y="64113"/>
                  </a:lnTo>
                  <a:lnTo>
                    <a:pt x="238459" y="126463"/>
                  </a:lnTo>
                  <a:lnTo>
                    <a:pt x="60853" y="126463"/>
                  </a:lnTo>
                  <a:lnTo>
                    <a:pt x="60853" y="64113"/>
                  </a:lnTo>
                  <a:close/>
                  <a:moveTo>
                    <a:pt x="220365" y="26007"/>
                  </a:moveTo>
                  <a:cubicBezTo>
                    <a:pt x="212937" y="26007"/>
                    <a:pt x="206842" y="32009"/>
                    <a:pt x="206842" y="39535"/>
                  </a:cubicBezTo>
                  <a:cubicBezTo>
                    <a:pt x="206842" y="43488"/>
                    <a:pt x="208508" y="47013"/>
                    <a:pt x="211270" y="49537"/>
                  </a:cubicBezTo>
                  <a:lnTo>
                    <a:pt x="229459" y="49537"/>
                  </a:lnTo>
                  <a:cubicBezTo>
                    <a:pt x="232126" y="47013"/>
                    <a:pt x="233887" y="43440"/>
                    <a:pt x="233887" y="39535"/>
                  </a:cubicBezTo>
                  <a:cubicBezTo>
                    <a:pt x="233887" y="32056"/>
                    <a:pt x="227793" y="26007"/>
                    <a:pt x="220365" y="26007"/>
                  </a:cubicBezTo>
                  <a:close/>
                  <a:moveTo>
                    <a:pt x="184986" y="26007"/>
                  </a:moveTo>
                  <a:cubicBezTo>
                    <a:pt x="177558" y="26007"/>
                    <a:pt x="171559" y="32009"/>
                    <a:pt x="171559" y="39535"/>
                  </a:cubicBezTo>
                  <a:cubicBezTo>
                    <a:pt x="171559" y="43488"/>
                    <a:pt x="173225" y="47013"/>
                    <a:pt x="175939" y="49537"/>
                  </a:cubicBezTo>
                  <a:lnTo>
                    <a:pt x="194081" y="49537"/>
                  </a:lnTo>
                  <a:cubicBezTo>
                    <a:pt x="196795" y="47013"/>
                    <a:pt x="198509" y="43440"/>
                    <a:pt x="198509" y="39535"/>
                  </a:cubicBezTo>
                  <a:cubicBezTo>
                    <a:pt x="198509" y="32056"/>
                    <a:pt x="192414" y="26007"/>
                    <a:pt x="184986" y="26007"/>
                  </a:cubicBezTo>
                  <a:close/>
                  <a:moveTo>
                    <a:pt x="149703" y="26007"/>
                  </a:moveTo>
                  <a:cubicBezTo>
                    <a:pt x="142180" y="26007"/>
                    <a:pt x="136180" y="32009"/>
                    <a:pt x="136228" y="39535"/>
                  </a:cubicBezTo>
                  <a:cubicBezTo>
                    <a:pt x="136228" y="43488"/>
                    <a:pt x="137895" y="47013"/>
                    <a:pt x="140656" y="49537"/>
                  </a:cubicBezTo>
                  <a:lnTo>
                    <a:pt x="158798" y="49537"/>
                  </a:lnTo>
                  <a:cubicBezTo>
                    <a:pt x="161464" y="47013"/>
                    <a:pt x="163226" y="43440"/>
                    <a:pt x="163226" y="39535"/>
                  </a:cubicBezTo>
                  <a:cubicBezTo>
                    <a:pt x="163226" y="32056"/>
                    <a:pt x="157131" y="26007"/>
                    <a:pt x="149703" y="26007"/>
                  </a:cubicBezTo>
                  <a:close/>
                  <a:moveTo>
                    <a:pt x="114325" y="26007"/>
                  </a:moveTo>
                  <a:cubicBezTo>
                    <a:pt x="106897" y="26007"/>
                    <a:pt x="100850" y="32009"/>
                    <a:pt x="100897" y="39535"/>
                  </a:cubicBezTo>
                  <a:cubicBezTo>
                    <a:pt x="100897" y="43488"/>
                    <a:pt x="102564" y="47013"/>
                    <a:pt x="105326" y="49537"/>
                  </a:cubicBezTo>
                  <a:lnTo>
                    <a:pt x="123467" y="49537"/>
                  </a:lnTo>
                  <a:cubicBezTo>
                    <a:pt x="126134" y="47013"/>
                    <a:pt x="127848" y="43440"/>
                    <a:pt x="127848" y="39535"/>
                  </a:cubicBezTo>
                  <a:cubicBezTo>
                    <a:pt x="127848" y="32056"/>
                    <a:pt x="121801" y="26007"/>
                    <a:pt x="114325" y="26007"/>
                  </a:cubicBezTo>
                  <a:close/>
                  <a:moveTo>
                    <a:pt x="78994" y="26007"/>
                  </a:moveTo>
                  <a:cubicBezTo>
                    <a:pt x="71566" y="26007"/>
                    <a:pt x="65471" y="32009"/>
                    <a:pt x="65519" y="39535"/>
                  </a:cubicBezTo>
                  <a:cubicBezTo>
                    <a:pt x="65519" y="43488"/>
                    <a:pt x="67186" y="47013"/>
                    <a:pt x="69947" y="49537"/>
                  </a:cubicBezTo>
                  <a:lnTo>
                    <a:pt x="88089" y="49537"/>
                  </a:lnTo>
                  <a:cubicBezTo>
                    <a:pt x="90755" y="47013"/>
                    <a:pt x="92517" y="43440"/>
                    <a:pt x="92517" y="39535"/>
                  </a:cubicBezTo>
                  <a:cubicBezTo>
                    <a:pt x="92517" y="32056"/>
                    <a:pt x="86422" y="26007"/>
                    <a:pt x="78994" y="26007"/>
                  </a:cubicBezTo>
                  <a:close/>
                  <a:moveTo>
                    <a:pt x="202652" y="8336"/>
                  </a:moveTo>
                  <a:cubicBezTo>
                    <a:pt x="196462" y="8336"/>
                    <a:pt x="191319" y="12480"/>
                    <a:pt x="189700" y="18195"/>
                  </a:cubicBezTo>
                  <a:cubicBezTo>
                    <a:pt x="194986" y="19339"/>
                    <a:pt x="199557" y="22435"/>
                    <a:pt x="202652" y="26722"/>
                  </a:cubicBezTo>
                  <a:cubicBezTo>
                    <a:pt x="205747" y="22482"/>
                    <a:pt x="210365" y="19339"/>
                    <a:pt x="215651" y="18195"/>
                  </a:cubicBezTo>
                  <a:cubicBezTo>
                    <a:pt x="214079" y="12480"/>
                    <a:pt x="208842" y="8336"/>
                    <a:pt x="202652" y="8336"/>
                  </a:cubicBezTo>
                  <a:close/>
                  <a:moveTo>
                    <a:pt x="167369" y="8336"/>
                  </a:moveTo>
                  <a:cubicBezTo>
                    <a:pt x="161179" y="8336"/>
                    <a:pt x="155941" y="12480"/>
                    <a:pt x="154417" y="18195"/>
                  </a:cubicBezTo>
                  <a:cubicBezTo>
                    <a:pt x="159702" y="19339"/>
                    <a:pt x="164274" y="22435"/>
                    <a:pt x="167369" y="26722"/>
                  </a:cubicBezTo>
                  <a:cubicBezTo>
                    <a:pt x="170464" y="22482"/>
                    <a:pt x="175035" y="19339"/>
                    <a:pt x="180368" y="18195"/>
                  </a:cubicBezTo>
                  <a:cubicBezTo>
                    <a:pt x="178796" y="12480"/>
                    <a:pt x="173559" y="8336"/>
                    <a:pt x="167369" y="8336"/>
                  </a:cubicBezTo>
                  <a:close/>
                  <a:moveTo>
                    <a:pt x="132038" y="8336"/>
                  </a:moveTo>
                  <a:cubicBezTo>
                    <a:pt x="125848" y="8336"/>
                    <a:pt x="120610" y="12480"/>
                    <a:pt x="119039" y="18195"/>
                  </a:cubicBezTo>
                  <a:cubicBezTo>
                    <a:pt x="124324" y="19339"/>
                    <a:pt x="128943" y="22435"/>
                    <a:pt x="132038" y="26722"/>
                  </a:cubicBezTo>
                  <a:cubicBezTo>
                    <a:pt x="135133" y="22482"/>
                    <a:pt x="139704" y="19339"/>
                    <a:pt x="144989" y="18195"/>
                  </a:cubicBezTo>
                  <a:cubicBezTo>
                    <a:pt x="143466" y="12480"/>
                    <a:pt x="138228" y="8336"/>
                    <a:pt x="132038" y="8336"/>
                  </a:cubicBezTo>
                  <a:close/>
                  <a:moveTo>
                    <a:pt x="96660" y="8336"/>
                  </a:moveTo>
                  <a:cubicBezTo>
                    <a:pt x="90470" y="8336"/>
                    <a:pt x="85232" y="12480"/>
                    <a:pt x="83708" y="18195"/>
                  </a:cubicBezTo>
                  <a:cubicBezTo>
                    <a:pt x="88993" y="19339"/>
                    <a:pt x="93565" y="22435"/>
                    <a:pt x="96660" y="26722"/>
                  </a:cubicBezTo>
                  <a:cubicBezTo>
                    <a:pt x="99755" y="22482"/>
                    <a:pt x="104326" y="19339"/>
                    <a:pt x="109659" y="18195"/>
                  </a:cubicBezTo>
                  <a:cubicBezTo>
                    <a:pt x="108087" y="12480"/>
                    <a:pt x="102850" y="8336"/>
                    <a:pt x="96660" y="8336"/>
                  </a:cubicBezTo>
                  <a:close/>
                  <a:moveTo>
                    <a:pt x="96612" y="0"/>
                  </a:moveTo>
                  <a:cubicBezTo>
                    <a:pt x="103897" y="0"/>
                    <a:pt x="110325" y="3572"/>
                    <a:pt x="114277" y="9050"/>
                  </a:cubicBezTo>
                  <a:cubicBezTo>
                    <a:pt x="118277" y="3572"/>
                    <a:pt x="124705" y="0"/>
                    <a:pt x="131943" y="0"/>
                  </a:cubicBezTo>
                  <a:cubicBezTo>
                    <a:pt x="139228" y="0"/>
                    <a:pt x="145656" y="3572"/>
                    <a:pt x="149656" y="9050"/>
                  </a:cubicBezTo>
                  <a:cubicBezTo>
                    <a:pt x="153608" y="3572"/>
                    <a:pt x="160036" y="0"/>
                    <a:pt x="167321" y="0"/>
                  </a:cubicBezTo>
                  <a:cubicBezTo>
                    <a:pt x="174606" y="0"/>
                    <a:pt x="180987" y="3572"/>
                    <a:pt x="184986" y="9050"/>
                  </a:cubicBezTo>
                  <a:cubicBezTo>
                    <a:pt x="188986" y="3572"/>
                    <a:pt x="195414" y="0"/>
                    <a:pt x="202699" y="0"/>
                  </a:cubicBezTo>
                  <a:cubicBezTo>
                    <a:pt x="213413" y="0"/>
                    <a:pt x="222364" y="7764"/>
                    <a:pt x="224174" y="18005"/>
                  </a:cubicBezTo>
                  <a:cubicBezTo>
                    <a:pt x="234411" y="19815"/>
                    <a:pt x="242220" y="28817"/>
                    <a:pt x="242220" y="39535"/>
                  </a:cubicBezTo>
                  <a:cubicBezTo>
                    <a:pt x="242220" y="43964"/>
                    <a:pt x="240839" y="48204"/>
                    <a:pt x="238506" y="51681"/>
                  </a:cubicBezTo>
                  <a:lnTo>
                    <a:pt x="238506" y="52205"/>
                  </a:lnTo>
                  <a:lnTo>
                    <a:pt x="314167" y="52205"/>
                  </a:lnTo>
                  <a:lnTo>
                    <a:pt x="314167" y="336091"/>
                  </a:lnTo>
                  <a:lnTo>
                    <a:pt x="0" y="336091"/>
                  </a:lnTo>
                  <a:lnTo>
                    <a:pt x="0" y="52205"/>
                  </a:lnTo>
                  <a:lnTo>
                    <a:pt x="60757" y="52205"/>
                  </a:lnTo>
                  <a:lnTo>
                    <a:pt x="60757" y="51681"/>
                  </a:lnTo>
                  <a:cubicBezTo>
                    <a:pt x="58472" y="48204"/>
                    <a:pt x="57091" y="44060"/>
                    <a:pt x="57091" y="39535"/>
                  </a:cubicBezTo>
                  <a:cubicBezTo>
                    <a:pt x="57091" y="28817"/>
                    <a:pt x="64900" y="19815"/>
                    <a:pt x="75137" y="18005"/>
                  </a:cubicBezTo>
                  <a:cubicBezTo>
                    <a:pt x="76899" y="7764"/>
                    <a:pt x="85898" y="0"/>
                    <a:pt x="96612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文本框 1024"/>
            <p:cNvSpPr txBox="1"/>
            <p:nvPr/>
          </p:nvSpPr>
          <p:spPr bwMode="auto">
            <a:xfrm>
              <a:off x="7107602" y="2407049"/>
              <a:ext cx="959908" cy="327484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大型集团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40546" y="2237634"/>
            <a:ext cx="959908" cy="868583"/>
            <a:chOff x="8126677" y="1815465"/>
            <a:chExt cx="959908" cy="868583"/>
          </a:xfrm>
        </p:grpSpPr>
        <p:sp>
          <p:nvSpPr>
            <p:cNvPr id="67" name="farmer_124404"/>
            <p:cNvSpPr/>
            <p:nvPr/>
          </p:nvSpPr>
          <p:spPr>
            <a:xfrm>
              <a:off x="8293019" y="1815465"/>
              <a:ext cx="556237" cy="583096"/>
            </a:xfrm>
            <a:custGeom>
              <a:avLst/>
              <a:gdLst>
                <a:gd name="T0" fmla="*/ 5435 w 6022"/>
                <a:gd name="T1" fmla="*/ 6495 h 7050"/>
                <a:gd name="T2" fmla="*/ 5435 w 6022"/>
                <a:gd name="T3" fmla="*/ 5386 h 7050"/>
                <a:gd name="T4" fmla="*/ 5435 w 6022"/>
                <a:gd name="T5" fmla="*/ 4178 h 7050"/>
                <a:gd name="T6" fmla="*/ 5157 w 6022"/>
                <a:gd name="T7" fmla="*/ 2725 h 7050"/>
                <a:gd name="T8" fmla="*/ 3264 w 6022"/>
                <a:gd name="T9" fmla="*/ 1550 h 7050"/>
                <a:gd name="T10" fmla="*/ 4194 w 6022"/>
                <a:gd name="T11" fmla="*/ 1338 h 7050"/>
                <a:gd name="T12" fmla="*/ 4472 w 6022"/>
                <a:gd name="T13" fmla="*/ 457 h 7050"/>
                <a:gd name="T14" fmla="*/ 3248 w 6022"/>
                <a:gd name="T15" fmla="*/ 180 h 7050"/>
                <a:gd name="T16" fmla="*/ 2709 w 6022"/>
                <a:gd name="T17" fmla="*/ 277 h 7050"/>
                <a:gd name="T18" fmla="*/ 1387 w 6022"/>
                <a:gd name="T19" fmla="*/ 2725 h 7050"/>
                <a:gd name="T20" fmla="*/ 539 w 6022"/>
                <a:gd name="T21" fmla="*/ 3003 h 7050"/>
                <a:gd name="T22" fmla="*/ 539 w 6022"/>
                <a:gd name="T23" fmla="*/ 4178 h 7050"/>
                <a:gd name="T24" fmla="*/ 539 w 6022"/>
                <a:gd name="T25" fmla="*/ 5386 h 7050"/>
                <a:gd name="T26" fmla="*/ 278 w 6022"/>
                <a:gd name="T27" fmla="*/ 6495 h 7050"/>
                <a:gd name="T28" fmla="*/ 278 w 6022"/>
                <a:gd name="T29" fmla="*/ 7050 h 7050"/>
                <a:gd name="T30" fmla="*/ 6022 w 6022"/>
                <a:gd name="T31" fmla="*/ 6773 h 7050"/>
                <a:gd name="T32" fmla="*/ 2562 w 6022"/>
                <a:gd name="T33" fmla="*/ 3280 h 7050"/>
                <a:gd name="T34" fmla="*/ 3444 w 6022"/>
                <a:gd name="T35" fmla="*/ 3900 h 7050"/>
                <a:gd name="T36" fmla="*/ 2562 w 6022"/>
                <a:gd name="T37" fmla="*/ 3280 h 7050"/>
                <a:gd name="T38" fmla="*/ 3444 w 6022"/>
                <a:gd name="T39" fmla="*/ 5663 h 7050"/>
                <a:gd name="T40" fmla="*/ 2562 w 6022"/>
                <a:gd name="T41" fmla="*/ 6283 h 7050"/>
                <a:gd name="T42" fmla="*/ 3982 w 6022"/>
                <a:gd name="T43" fmla="*/ 5663 h 7050"/>
                <a:gd name="T44" fmla="*/ 4880 w 6022"/>
                <a:gd name="T45" fmla="*/ 6283 h 7050"/>
                <a:gd name="T46" fmla="*/ 3982 w 6022"/>
                <a:gd name="T47" fmla="*/ 5663 h 7050"/>
                <a:gd name="T48" fmla="*/ 3982 w 6022"/>
                <a:gd name="T49" fmla="*/ 5108 h 7050"/>
                <a:gd name="T50" fmla="*/ 4880 w 6022"/>
                <a:gd name="T51" fmla="*/ 4439 h 7050"/>
                <a:gd name="T52" fmla="*/ 4896 w 6022"/>
                <a:gd name="T53" fmla="*/ 5108 h 7050"/>
                <a:gd name="T54" fmla="*/ 3444 w 6022"/>
                <a:gd name="T55" fmla="*/ 5108 h 7050"/>
                <a:gd name="T56" fmla="*/ 2562 w 6022"/>
                <a:gd name="T57" fmla="*/ 4439 h 7050"/>
                <a:gd name="T58" fmla="*/ 2024 w 6022"/>
                <a:gd name="T59" fmla="*/ 5108 h 7050"/>
                <a:gd name="T60" fmla="*/ 1126 w 6022"/>
                <a:gd name="T61" fmla="*/ 4439 h 7050"/>
                <a:gd name="T62" fmla="*/ 2024 w 6022"/>
                <a:gd name="T63" fmla="*/ 5108 h 7050"/>
                <a:gd name="T64" fmla="*/ 2024 w 6022"/>
                <a:gd name="T65" fmla="*/ 5663 h 7050"/>
                <a:gd name="T66" fmla="*/ 1126 w 6022"/>
                <a:gd name="T67" fmla="*/ 6283 h 7050"/>
                <a:gd name="T68" fmla="*/ 1110 w 6022"/>
                <a:gd name="T69" fmla="*/ 5663 h 7050"/>
                <a:gd name="T70" fmla="*/ 3982 w 6022"/>
                <a:gd name="T71" fmla="*/ 3900 h 7050"/>
                <a:gd name="T72" fmla="*/ 4880 w 6022"/>
                <a:gd name="T73" fmla="*/ 3280 h 7050"/>
                <a:gd name="T74" fmla="*/ 4896 w 6022"/>
                <a:gd name="T75" fmla="*/ 3900 h 7050"/>
                <a:gd name="T76" fmla="*/ 2024 w 6022"/>
                <a:gd name="T77" fmla="*/ 3280 h 7050"/>
                <a:gd name="T78" fmla="*/ 1126 w 6022"/>
                <a:gd name="T79" fmla="*/ 3900 h 7050"/>
                <a:gd name="T80" fmla="*/ 1110 w 6022"/>
                <a:gd name="T81" fmla="*/ 3280 h 7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22" h="7050">
                  <a:moveTo>
                    <a:pt x="5728" y="6495"/>
                  </a:moveTo>
                  <a:lnTo>
                    <a:pt x="5435" y="6495"/>
                  </a:lnTo>
                  <a:lnTo>
                    <a:pt x="5435" y="5386"/>
                  </a:lnTo>
                  <a:lnTo>
                    <a:pt x="5435" y="5386"/>
                  </a:lnTo>
                  <a:lnTo>
                    <a:pt x="5435" y="4178"/>
                  </a:lnTo>
                  <a:lnTo>
                    <a:pt x="5435" y="4178"/>
                  </a:lnTo>
                  <a:lnTo>
                    <a:pt x="5435" y="3003"/>
                  </a:lnTo>
                  <a:cubicBezTo>
                    <a:pt x="5435" y="2856"/>
                    <a:pt x="5304" y="2725"/>
                    <a:pt x="5157" y="2725"/>
                  </a:cubicBezTo>
                  <a:lnTo>
                    <a:pt x="4586" y="2725"/>
                  </a:lnTo>
                  <a:cubicBezTo>
                    <a:pt x="4455" y="2122"/>
                    <a:pt x="3933" y="1665"/>
                    <a:pt x="3264" y="1550"/>
                  </a:cubicBezTo>
                  <a:lnTo>
                    <a:pt x="3264" y="1338"/>
                  </a:lnTo>
                  <a:lnTo>
                    <a:pt x="4194" y="1338"/>
                  </a:lnTo>
                  <a:cubicBezTo>
                    <a:pt x="4341" y="1338"/>
                    <a:pt x="4472" y="1224"/>
                    <a:pt x="4472" y="1061"/>
                  </a:cubicBezTo>
                  <a:lnTo>
                    <a:pt x="4472" y="457"/>
                  </a:lnTo>
                  <a:cubicBezTo>
                    <a:pt x="4472" y="310"/>
                    <a:pt x="4341" y="180"/>
                    <a:pt x="4194" y="180"/>
                  </a:cubicBezTo>
                  <a:lnTo>
                    <a:pt x="3248" y="180"/>
                  </a:lnTo>
                  <a:cubicBezTo>
                    <a:pt x="3215" y="82"/>
                    <a:pt x="3117" y="0"/>
                    <a:pt x="2987" y="0"/>
                  </a:cubicBezTo>
                  <a:cubicBezTo>
                    <a:pt x="2840" y="0"/>
                    <a:pt x="2709" y="131"/>
                    <a:pt x="2709" y="277"/>
                  </a:cubicBezTo>
                  <a:lnTo>
                    <a:pt x="2709" y="1550"/>
                  </a:lnTo>
                  <a:cubicBezTo>
                    <a:pt x="2040" y="1648"/>
                    <a:pt x="1502" y="2122"/>
                    <a:pt x="1387" y="2725"/>
                  </a:cubicBezTo>
                  <a:lnTo>
                    <a:pt x="816" y="2725"/>
                  </a:lnTo>
                  <a:cubicBezTo>
                    <a:pt x="669" y="2725"/>
                    <a:pt x="539" y="2856"/>
                    <a:pt x="539" y="3003"/>
                  </a:cubicBezTo>
                  <a:lnTo>
                    <a:pt x="539" y="4178"/>
                  </a:lnTo>
                  <a:lnTo>
                    <a:pt x="539" y="4178"/>
                  </a:lnTo>
                  <a:lnTo>
                    <a:pt x="539" y="5386"/>
                  </a:lnTo>
                  <a:lnTo>
                    <a:pt x="539" y="5386"/>
                  </a:lnTo>
                  <a:lnTo>
                    <a:pt x="539" y="6495"/>
                  </a:lnTo>
                  <a:lnTo>
                    <a:pt x="278" y="6495"/>
                  </a:lnTo>
                  <a:cubicBezTo>
                    <a:pt x="131" y="6495"/>
                    <a:pt x="0" y="6610"/>
                    <a:pt x="0" y="6773"/>
                  </a:cubicBezTo>
                  <a:cubicBezTo>
                    <a:pt x="0" y="6936"/>
                    <a:pt x="131" y="7050"/>
                    <a:pt x="278" y="7050"/>
                  </a:cubicBezTo>
                  <a:lnTo>
                    <a:pt x="5745" y="7050"/>
                  </a:lnTo>
                  <a:cubicBezTo>
                    <a:pt x="5892" y="7050"/>
                    <a:pt x="6022" y="6920"/>
                    <a:pt x="6022" y="6773"/>
                  </a:cubicBezTo>
                  <a:cubicBezTo>
                    <a:pt x="6022" y="6626"/>
                    <a:pt x="5892" y="6495"/>
                    <a:pt x="5728" y="6495"/>
                  </a:cubicBezTo>
                  <a:close/>
                  <a:moveTo>
                    <a:pt x="2562" y="3280"/>
                  </a:moveTo>
                  <a:lnTo>
                    <a:pt x="3444" y="3280"/>
                  </a:lnTo>
                  <a:lnTo>
                    <a:pt x="3444" y="3900"/>
                  </a:lnTo>
                  <a:lnTo>
                    <a:pt x="2562" y="3900"/>
                  </a:lnTo>
                  <a:lnTo>
                    <a:pt x="2562" y="3280"/>
                  </a:lnTo>
                  <a:close/>
                  <a:moveTo>
                    <a:pt x="2562" y="5663"/>
                  </a:moveTo>
                  <a:lnTo>
                    <a:pt x="3444" y="5663"/>
                  </a:lnTo>
                  <a:lnTo>
                    <a:pt x="3444" y="6283"/>
                  </a:lnTo>
                  <a:lnTo>
                    <a:pt x="2562" y="6283"/>
                  </a:lnTo>
                  <a:lnTo>
                    <a:pt x="2562" y="5663"/>
                  </a:lnTo>
                  <a:close/>
                  <a:moveTo>
                    <a:pt x="3982" y="5663"/>
                  </a:moveTo>
                  <a:lnTo>
                    <a:pt x="4880" y="5663"/>
                  </a:lnTo>
                  <a:lnTo>
                    <a:pt x="4880" y="6283"/>
                  </a:lnTo>
                  <a:lnTo>
                    <a:pt x="3982" y="6283"/>
                  </a:lnTo>
                  <a:lnTo>
                    <a:pt x="3982" y="5663"/>
                  </a:lnTo>
                  <a:close/>
                  <a:moveTo>
                    <a:pt x="4896" y="5108"/>
                  </a:moveTo>
                  <a:lnTo>
                    <a:pt x="3982" y="5108"/>
                  </a:lnTo>
                  <a:lnTo>
                    <a:pt x="3982" y="4439"/>
                  </a:lnTo>
                  <a:lnTo>
                    <a:pt x="4880" y="4439"/>
                  </a:lnTo>
                  <a:lnTo>
                    <a:pt x="4880" y="5108"/>
                  </a:lnTo>
                  <a:lnTo>
                    <a:pt x="4896" y="5108"/>
                  </a:lnTo>
                  <a:close/>
                  <a:moveTo>
                    <a:pt x="3444" y="4439"/>
                  </a:moveTo>
                  <a:lnTo>
                    <a:pt x="3444" y="5108"/>
                  </a:lnTo>
                  <a:lnTo>
                    <a:pt x="2562" y="5108"/>
                  </a:lnTo>
                  <a:lnTo>
                    <a:pt x="2562" y="4439"/>
                  </a:lnTo>
                  <a:lnTo>
                    <a:pt x="3444" y="4439"/>
                  </a:lnTo>
                  <a:close/>
                  <a:moveTo>
                    <a:pt x="2024" y="5108"/>
                  </a:moveTo>
                  <a:lnTo>
                    <a:pt x="1126" y="5108"/>
                  </a:lnTo>
                  <a:lnTo>
                    <a:pt x="1126" y="4439"/>
                  </a:lnTo>
                  <a:lnTo>
                    <a:pt x="2024" y="4439"/>
                  </a:lnTo>
                  <a:lnTo>
                    <a:pt x="2024" y="5108"/>
                  </a:lnTo>
                  <a:close/>
                  <a:moveTo>
                    <a:pt x="1110" y="5663"/>
                  </a:moveTo>
                  <a:lnTo>
                    <a:pt x="2024" y="5663"/>
                  </a:lnTo>
                  <a:lnTo>
                    <a:pt x="2024" y="6283"/>
                  </a:lnTo>
                  <a:lnTo>
                    <a:pt x="1126" y="6283"/>
                  </a:lnTo>
                  <a:lnTo>
                    <a:pt x="1126" y="5663"/>
                  </a:lnTo>
                  <a:lnTo>
                    <a:pt x="1110" y="5663"/>
                  </a:lnTo>
                  <a:close/>
                  <a:moveTo>
                    <a:pt x="4896" y="3900"/>
                  </a:moveTo>
                  <a:lnTo>
                    <a:pt x="3982" y="3900"/>
                  </a:lnTo>
                  <a:lnTo>
                    <a:pt x="3982" y="3280"/>
                  </a:lnTo>
                  <a:lnTo>
                    <a:pt x="4880" y="3280"/>
                  </a:lnTo>
                  <a:lnTo>
                    <a:pt x="4880" y="3900"/>
                  </a:lnTo>
                  <a:lnTo>
                    <a:pt x="4896" y="3900"/>
                  </a:lnTo>
                  <a:close/>
                  <a:moveTo>
                    <a:pt x="1110" y="3280"/>
                  </a:moveTo>
                  <a:lnTo>
                    <a:pt x="2024" y="3280"/>
                  </a:lnTo>
                  <a:lnTo>
                    <a:pt x="2024" y="3900"/>
                  </a:lnTo>
                  <a:lnTo>
                    <a:pt x="1126" y="3900"/>
                  </a:lnTo>
                  <a:lnTo>
                    <a:pt x="1126" y="3280"/>
                  </a:lnTo>
                  <a:lnTo>
                    <a:pt x="1110" y="328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8" name="文本框 1026"/>
            <p:cNvSpPr txBox="1"/>
            <p:nvPr/>
          </p:nvSpPr>
          <p:spPr bwMode="auto">
            <a:xfrm>
              <a:off x="8126677" y="2407049"/>
              <a:ext cx="959908" cy="276999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政府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村镇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043545" y="2707640"/>
            <a:ext cx="829945" cy="614888"/>
            <a:chOff x="9044115" y="1871367"/>
            <a:chExt cx="1137370" cy="970925"/>
          </a:xfrm>
        </p:grpSpPr>
        <p:sp>
          <p:nvSpPr>
            <p:cNvPr id="70" name="farmer_124404"/>
            <p:cNvSpPr/>
            <p:nvPr/>
          </p:nvSpPr>
          <p:spPr>
            <a:xfrm>
              <a:off x="9272482" y="1871367"/>
              <a:ext cx="650258" cy="509826"/>
            </a:xfrm>
            <a:custGeom>
              <a:avLst/>
              <a:gdLst>
                <a:gd name="connsiteX0" fmla="*/ 425891 w 606568"/>
                <a:gd name="connsiteY0" fmla="*/ 420849 h 581671"/>
                <a:gd name="connsiteX1" fmla="*/ 426862 w 606568"/>
                <a:gd name="connsiteY1" fmla="*/ 470359 h 581671"/>
                <a:gd name="connsiteX2" fmla="*/ 438123 w 606568"/>
                <a:gd name="connsiteY2" fmla="*/ 466387 h 581671"/>
                <a:gd name="connsiteX3" fmla="*/ 453850 w 606568"/>
                <a:gd name="connsiteY3" fmla="*/ 439839 h 581671"/>
                <a:gd name="connsiteX4" fmla="*/ 449288 w 606568"/>
                <a:gd name="connsiteY4" fmla="*/ 430925 h 581671"/>
                <a:gd name="connsiteX5" fmla="*/ 425891 w 606568"/>
                <a:gd name="connsiteY5" fmla="*/ 420849 h 581671"/>
                <a:gd name="connsiteX6" fmla="*/ 392107 w 606568"/>
                <a:gd name="connsiteY6" fmla="*/ 352154 h 581671"/>
                <a:gd name="connsiteX7" fmla="*/ 381040 w 606568"/>
                <a:gd name="connsiteY7" fmla="*/ 355642 h 581671"/>
                <a:gd name="connsiteX8" fmla="*/ 375215 w 606568"/>
                <a:gd name="connsiteY8" fmla="*/ 360389 h 581671"/>
                <a:gd name="connsiteX9" fmla="*/ 373371 w 606568"/>
                <a:gd name="connsiteY9" fmla="*/ 367269 h 581671"/>
                <a:gd name="connsiteX10" fmla="*/ 387059 w 606568"/>
                <a:gd name="connsiteY10" fmla="*/ 381124 h 581671"/>
                <a:gd name="connsiteX11" fmla="*/ 393369 w 606568"/>
                <a:gd name="connsiteY11" fmla="*/ 382577 h 581671"/>
                <a:gd name="connsiteX12" fmla="*/ 392690 w 606568"/>
                <a:gd name="connsiteY12" fmla="*/ 367559 h 581671"/>
                <a:gd name="connsiteX13" fmla="*/ 392107 w 606568"/>
                <a:gd name="connsiteY13" fmla="*/ 352154 h 581671"/>
                <a:gd name="connsiteX14" fmla="*/ 404825 w 606568"/>
                <a:gd name="connsiteY14" fmla="*/ 306325 h 581671"/>
                <a:gd name="connsiteX15" fmla="*/ 421814 w 606568"/>
                <a:gd name="connsiteY15" fmla="*/ 322021 h 581671"/>
                <a:gd name="connsiteX16" fmla="*/ 421814 w 606568"/>
                <a:gd name="connsiteY16" fmla="*/ 322215 h 581671"/>
                <a:gd name="connsiteX17" fmla="*/ 448899 w 606568"/>
                <a:gd name="connsiteY17" fmla="*/ 330451 h 581671"/>
                <a:gd name="connsiteX18" fmla="*/ 455306 w 606568"/>
                <a:gd name="connsiteY18" fmla="*/ 335780 h 581671"/>
                <a:gd name="connsiteX19" fmla="*/ 457928 w 606568"/>
                <a:gd name="connsiteY19" fmla="*/ 349150 h 581671"/>
                <a:gd name="connsiteX20" fmla="*/ 438220 w 606568"/>
                <a:gd name="connsiteY20" fmla="*/ 359614 h 581671"/>
                <a:gd name="connsiteX21" fmla="*/ 423173 w 606568"/>
                <a:gd name="connsiteY21" fmla="*/ 354285 h 581671"/>
                <a:gd name="connsiteX22" fmla="*/ 424144 w 606568"/>
                <a:gd name="connsiteY22" fmla="*/ 375407 h 581671"/>
                <a:gd name="connsiteX23" fmla="*/ 424629 w 606568"/>
                <a:gd name="connsiteY23" fmla="*/ 388681 h 581671"/>
                <a:gd name="connsiteX24" fmla="*/ 469286 w 606568"/>
                <a:gd name="connsiteY24" fmla="*/ 407187 h 581671"/>
                <a:gd name="connsiteX25" fmla="*/ 473363 w 606568"/>
                <a:gd name="connsiteY25" fmla="*/ 410966 h 581671"/>
                <a:gd name="connsiteX26" fmla="*/ 484528 w 606568"/>
                <a:gd name="connsiteY26" fmla="*/ 437126 h 581671"/>
                <a:gd name="connsiteX27" fmla="*/ 460258 w 606568"/>
                <a:gd name="connsiteY27" fmla="*/ 488671 h 581671"/>
                <a:gd name="connsiteX28" fmla="*/ 427153 w 606568"/>
                <a:gd name="connsiteY28" fmla="*/ 501558 h 581671"/>
                <a:gd name="connsiteX29" fmla="*/ 427153 w 606568"/>
                <a:gd name="connsiteY29" fmla="*/ 502527 h 581671"/>
                <a:gd name="connsiteX30" fmla="*/ 412397 w 606568"/>
                <a:gd name="connsiteY30" fmla="*/ 516963 h 581671"/>
                <a:gd name="connsiteX31" fmla="*/ 400456 w 606568"/>
                <a:gd name="connsiteY31" fmla="*/ 512119 h 581671"/>
                <a:gd name="connsiteX32" fmla="*/ 396087 w 606568"/>
                <a:gd name="connsiteY32" fmla="*/ 501073 h 581671"/>
                <a:gd name="connsiteX33" fmla="*/ 395990 w 606568"/>
                <a:gd name="connsiteY33" fmla="*/ 496035 h 581671"/>
                <a:gd name="connsiteX34" fmla="*/ 350751 w 606568"/>
                <a:gd name="connsiteY34" fmla="*/ 466484 h 581671"/>
                <a:gd name="connsiteX35" fmla="*/ 347936 w 606568"/>
                <a:gd name="connsiteY35" fmla="*/ 450691 h 581671"/>
                <a:gd name="connsiteX36" fmla="*/ 362983 w 606568"/>
                <a:gd name="connsiteY36" fmla="*/ 440711 h 581671"/>
                <a:gd name="connsiteX37" fmla="*/ 374050 w 606568"/>
                <a:gd name="connsiteY37" fmla="*/ 445749 h 581671"/>
                <a:gd name="connsiteX38" fmla="*/ 395699 w 606568"/>
                <a:gd name="connsiteY38" fmla="*/ 462317 h 581671"/>
                <a:gd name="connsiteX39" fmla="*/ 394631 w 606568"/>
                <a:gd name="connsiteY39" fmla="*/ 414841 h 581671"/>
                <a:gd name="connsiteX40" fmla="*/ 371817 w 606568"/>
                <a:gd name="connsiteY40" fmla="*/ 409028 h 581671"/>
                <a:gd name="connsiteX41" fmla="*/ 370555 w 606568"/>
                <a:gd name="connsiteY41" fmla="*/ 408447 h 581671"/>
                <a:gd name="connsiteX42" fmla="*/ 364439 w 606568"/>
                <a:gd name="connsiteY42" fmla="*/ 405346 h 581671"/>
                <a:gd name="connsiteX43" fmla="*/ 358420 w 606568"/>
                <a:gd name="connsiteY43" fmla="*/ 400889 h 581671"/>
                <a:gd name="connsiteX44" fmla="*/ 344441 w 606568"/>
                <a:gd name="connsiteY44" fmla="*/ 380058 h 581671"/>
                <a:gd name="connsiteX45" fmla="*/ 343082 w 606568"/>
                <a:gd name="connsiteY45" fmla="*/ 375407 h 581671"/>
                <a:gd name="connsiteX46" fmla="*/ 347547 w 606568"/>
                <a:gd name="connsiteY46" fmla="*/ 344209 h 581671"/>
                <a:gd name="connsiteX47" fmla="*/ 351236 w 606568"/>
                <a:gd name="connsiteY47" fmla="*/ 339364 h 581671"/>
                <a:gd name="connsiteX48" fmla="*/ 359294 w 606568"/>
                <a:gd name="connsiteY48" fmla="*/ 332291 h 581671"/>
                <a:gd name="connsiteX49" fmla="*/ 365993 w 606568"/>
                <a:gd name="connsiteY49" fmla="*/ 328222 h 581671"/>
                <a:gd name="connsiteX50" fmla="*/ 372788 w 606568"/>
                <a:gd name="connsiteY50" fmla="*/ 325219 h 581671"/>
                <a:gd name="connsiteX51" fmla="*/ 381331 w 606568"/>
                <a:gd name="connsiteY51" fmla="*/ 322699 h 581671"/>
                <a:gd name="connsiteX52" fmla="*/ 390748 w 606568"/>
                <a:gd name="connsiteY52" fmla="*/ 321052 h 581671"/>
                <a:gd name="connsiteX53" fmla="*/ 390748 w 606568"/>
                <a:gd name="connsiteY53" fmla="*/ 320859 h 581671"/>
                <a:gd name="connsiteX54" fmla="*/ 394243 w 606568"/>
                <a:gd name="connsiteY54" fmla="*/ 310491 h 581671"/>
                <a:gd name="connsiteX55" fmla="*/ 404825 w 606568"/>
                <a:gd name="connsiteY55" fmla="*/ 306325 h 581671"/>
                <a:gd name="connsiteX56" fmla="*/ 406108 w 606568"/>
                <a:gd name="connsiteY56" fmla="*/ 283044 h 581671"/>
                <a:gd name="connsiteX57" fmla="*/ 383596 w 606568"/>
                <a:gd name="connsiteY57" fmla="*/ 285467 h 581671"/>
                <a:gd name="connsiteX58" fmla="*/ 378162 w 606568"/>
                <a:gd name="connsiteY58" fmla="*/ 286823 h 581671"/>
                <a:gd name="connsiteX59" fmla="*/ 372922 w 606568"/>
                <a:gd name="connsiteY59" fmla="*/ 288276 h 581671"/>
                <a:gd name="connsiteX60" fmla="*/ 366227 w 606568"/>
                <a:gd name="connsiteY60" fmla="*/ 290602 h 581671"/>
                <a:gd name="connsiteX61" fmla="*/ 359434 w 606568"/>
                <a:gd name="connsiteY61" fmla="*/ 293121 h 581671"/>
                <a:gd name="connsiteX62" fmla="*/ 314215 w 606568"/>
                <a:gd name="connsiteY62" fmla="*/ 326356 h 581671"/>
                <a:gd name="connsiteX63" fmla="*/ 293838 w 606568"/>
                <a:gd name="connsiteY63" fmla="*/ 356781 h 581671"/>
                <a:gd name="connsiteX64" fmla="*/ 289859 w 606568"/>
                <a:gd name="connsiteY64" fmla="*/ 365792 h 581671"/>
                <a:gd name="connsiteX65" fmla="*/ 286754 w 606568"/>
                <a:gd name="connsiteY65" fmla="*/ 374221 h 581671"/>
                <a:gd name="connsiteX66" fmla="*/ 281514 w 606568"/>
                <a:gd name="connsiteY66" fmla="*/ 396023 h 581671"/>
                <a:gd name="connsiteX67" fmla="*/ 280738 w 606568"/>
                <a:gd name="connsiteY67" fmla="*/ 403774 h 581671"/>
                <a:gd name="connsiteX68" fmla="*/ 280253 w 606568"/>
                <a:gd name="connsiteY68" fmla="*/ 411429 h 581671"/>
                <a:gd name="connsiteX69" fmla="*/ 281417 w 606568"/>
                <a:gd name="connsiteY69" fmla="*/ 433327 h 581671"/>
                <a:gd name="connsiteX70" fmla="*/ 285978 w 606568"/>
                <a:gd name="connsiteY70" fmla="*/ 453481 h 581671"/>
                <a:gd name="connsiteX71" fmla="*/ 288016 w 606568"/>
                <a:gd name="connsiteY71" fmla="*/ 459876 h 581671"/>
                <a:gd name="connsiteX72" fmla="*/ 290345 w 606568"/>
                <a:gd name="connsiteY72" fmla="*/ 466174 h 581671"/>
                <a:gd name="connsiteX73" fmla="*/ 407564 w 606568"/>
                <a:gd name="connsiteY73" fmla="*/ 548049 h 581671"/>
                <a:gd name="connsiteX74" fmla="*/ 424642 w 606568"/>
                <a:gd name="connsiteY74" fmla="*/ 546789 h 581671"/>
                <a:gd name="connsiteX75" fmla="*/ 510518 w 606568"/>
                <a:gd name="connsiteY75" fmla="*/ 494660 h 581671"/>
                <a:gd name="connsiteX76" fmla="*/ 530119 w 606568"/>
                <a:gd name="connsiteY76" fmla="*/ 399995 h 581671"/>
                <a:gd name="connsiteX77" fmla="*/ 530022 w 606568"/>
                <a:gd name="connsiteY77" fmla="*/ 398639 h 581671"/>
                <a:gd name="connsiteX78" fmla="*/ 520707 w 606568"/>
                <a:gd name="connsiteY78" fmla="*/ 368602 h 581671"/>
                <a:gd name="connsiteX79" fmla="*/ 499747 w 606568"/>
                <a:gd name="connsiteY79" fmla="*/ 332654 h 581671"/>
                <a:gd name="connsiteX80" fmla="*/ 468308 w 606568"/>
                <a:gd name="connsiteY80" fmla="*/ 302811 h 581671"/>
                <a:gd name="connsiteX81" fmla="*/ 406108 w 606568"/>
                <a:gd name="connsiteY81" fmla="*/ 283044 h 581671"/>
                <a:gd name="connsiteX82" fmla="*/ 406108 w 606568"/>
                <a:gd name="connsiteY82" fmla="*/ 249519 h 581671"/>
                <a:gd name="connsiteX83" fmla="*/ 465397 w 606568"/>
                <a:gd name="connsiteY83" fmla="*/ 263181 h 581671"/>
                <a:gd name="connsiteX84" fmla="*/ 512168 w 606568"/>
                <a:gd name="connsiteY84" fmla="*/ 296222 h 581671"/>
                <a:gd name="connsiteX85" fmla="*/ 534971 w 606568"/>
                <a:gd name="connsiteY85" fmla="*/ 323740 h 581671"/>
                <a:gd name="connsiteX86" fmla="*/ 551758 w 606568"/>
                <a:gd name="connsiteY86" fmla="*/ 355424 h 581671"/>
                <a:gd name="connsiteX87" fmla="*/ 557483 w 606568"/>
                <a:gd name="connsiteY87" fmla="*/ 371121 h 581671"/>
                <a:gd name="connsiteX88" fmla="*/ 561559 w 606568"/>
                <a:gd name="connsiteY88" fmla="*/ 385946 h 581671"/>
                <a:gd name="connsiteX89" fmla="*/ 563014 w 606568"/>
                <a:gd name="connsiteY89" fmla="*/ 392341 h 581671"/>
                <a:gd name="connsiteX90" fmla="*/ 537591 w 606568"/>
                <a:gd name="connsiteY90" fmla="*/ 514524 h 581671"/>
                <a:gd name="connsiteX91" fmla="*/ 429397 w 606568"/>
                <a:gd name="connsiteY91" fmla="*/ 580121 h 581671"/>
                <a:gd name="connsiteX92" fmla="*/ 407564 w 606568"/>
                <a:gd name="connsiteY92" fmla="*/ 581671 h 581671"/>
                <a:gd name="connsiteX93" fmla="*/ 258808 w 606568"/>
                <a:gd name="connsiteY93" fmla="*/ 477607 h 581671"/>
                <a:gd name="connsiteX94" fmla="*/ 256382 w 606568"/>
                <a:gd name="connsiteY94" fmla="*/ 471309 h 581671"/>
                <a:gd name="connsiteX95" fmla="*/ 254248 w 606568"/>
                <a:gd name="connsiteY95" fmla="*/ 464914 h 581671"/>
                <a:gd name="connsiteX96" fmla="*/ 248134 w 606568"/>
                <a:gd name="connsiteY96" fmla="*/ 438171 h 581671"/>
                <a:gd name="connsiteX97" fmla="*/ 246679 w 606568"/>
                <a:gd name="connsiteY97" fmla="*/ 423734 h 581671"/>
                <a:gd name="connsiteX98" fmla="*/ 246485 w 606568"/>
                <a:gd name="connsiteY98" fmla="*/ 416855 h 581671"/>
                <a:gd name="connsiteX99" fmla="*/ 246582 w 606568"/>
                <a:gd name="connsiteY99" fmla="*/ 409781 h 581671"/>
                <a:gd name="connsiteX100" fmla="*/ 249299 w 606568"/>
                <a:gd name="connsiteY100" fmla="*/ 385558 h 581671"/>
                <a:gd name="connsiteX101" fmla="*/ 249299 w 606568"/>
                <a:gd name="connsiteY101" fmla="*/ 385461 h 581671"/>
                <a:gd name="connsiteX102" fmla="*/ 250754 w 606568"/>
                <a:gd name="connsiteY102" fmla="*/ 378194 h 581671"/>
                <a:gd name="connsiteX103" fmla="*/ 252695 w 606568"/>
                <a:gd name="connsiteY103" fmla="*/ 370830 h 581671"/>
                <a:gd name="connsiteX104" fmla="*/ 277633 w 606568"/>
                <a:gd name="connsiteY104" fmla="*/ 318604 h 581671"/>
                <a:gd name="connsiteX105" fmla="*/ 286269 w 606568"/>
                <a:gd name="connsiteY105" fmla="*/ 307365 h 581671"/>
                <a:gd name="connsiteX106" fmla="*/ 301989 w 606568"/>
                <a:gd name="connsiteY106" fmla="*/ 291086 h 581671"/>
                <a:gd name="connsiteX107" fmla="*/ 305482 w 606568"/>
                <a:gd name="connsiteY107" fmla="*/ 287986 h 581671"/>
                <a:gd name="connsiteX108" fmla="*/ 312275 w 606568"/>
                <a:gd name="connsiteY108" fmla="*/ 282463 h 581671"/>
                <a:gd name="connsiteX109" fmla="*/ 314118 w 606568"/>
                <a:gd name="connsiteY109" fmla="*/ 281009 h 581671"/>
                <a:gd name="connsiteX110" fmla="*/ 318970 w 606568"/>
                <a:gd name="connsiteY110" fmla="*/ 277521 h 581671"/>
                <a:gd name="connsiteX111" fmla="*/ 346917 w 606568"/>
                <a:gd name="connsiteY111" fmla="*/ 262018 h 581671"/>
                <a:gd name="connsiteX112" fmla="*/ 359628 w 606568"/>
                <a:gd name="connsiteY112" fmla="*/ 257174 h 581671"/>
                <a:gd name="connsiteX113" fmla="*/ 366421 w 606568"/>
                <a:gd name="connsiteY113" fmla="*/ 255139 h 581671"/>
                <a:gd name="connsiteX114" fmla="*/ 373116 w 606568"/>
                <a:gd name="connsiteY114" fmla="*/ 253395 h 581671"/>
                <a:gd name="connsiteX115" fmla="*/ 376707 w 606568"/>
                <a:gd name="connsiteY115" fmla="*/ 252523 h 581671"/>
                <a:gd name="connsiteX116" fmla="*/ 384178 w 606568"/>
                <a:gd name="connsiteY116" fmla="*/ 251263 h 581671"/>
                <a:gd name="connsiteX117" fmla="*/ 406108 w 606568"/>
                <a:gd name="connsiteY117" fmla="*/ 249519 h 581671"/>
                <a:gd name="connsiteX118" fmla="*/ 43372 w 606568"/>
                <a:gd name="connsiteY118" fmla="*/ 175759 h 581671"/>
                <a:gd name="connsiteX119" fmla="*/ 43760 w 606568"/>
                <a:gd name="connsiteY119" fmla="*/ 214418 h 581671"/>
                <a:gd name="connsiteX120" fmla="*/ 202404 w 606568"/>
                <a:gd name="connsiteY120" fmla="*/ 246489 h 581671"/>
                <a:gd name="connsiteX121" fmla="*/ 313794 w 606568"/>
                <a:gd name="connsiteY121" fmla="*/ 223235 h 581671"/>
                <a:gd name="connsiteX122" fmla="*/ 319519 w 606568"/>
                <a:gd name="connsiteY122" fmla="*/ 220716 h 581671"/>
                <a:gd name="connsiteX123" fmla="*/ 319907 w 606568"/>
                <a:gd name="connsiteY123" fmla="*/ 181185 h 581671"/>
                <a:gd name="connsiteX124" fmla="*/ 313212 w 606568"/>
                <a:gd name="connsiteY124" fmla="*/ 184092 h 581671"/>
                <a:gd name="connsiteX125" fmla="*/ 186103 w 606568"/>
                <a:gd name="connsiteY125" fmla="*/ 211124 h 581671"/>
                <a:gd name="connsiteX126" fmla="*/ 43372 w 606568"/>
                <a:gd name="connsiteY126" fmla="*/ 175759 h 581671"/>
                <a:gd name="connsiteX127" fmla="*/ 321654 w 606568"/>
                <a:gd name="connsiteY127" fmla="*/ 100088 h 581671"/>
                <a:gd name="connsiteX128" fmla="*/ 311465 w 606568"/>
                <a:gd name="connsiteY128" fmla="*/ 105901 h 581671"/>
                <a:gd name="connsiteX129" fmla="*/ 182804 w 606568"/>
                <a:gd name="connsiteY129" fmla="*/ 137875 h 581671"/>
                <a:gd name="connsiteX130" fmla="*/ 41723 w 606568"/>
                <a:gd name="connsiteY130" fmla="*/ 102026 h 581671"/>
                <a:gd name="connsiteX131" fmla="*/ 42208 w 606568"/>
                <a:gd name="connsiteY131" fmla="*/ 127508 h 581671"/>
                <a:gd name="connsiteX132" fmla="*/ 44828 w 606568"/>
                <a:gd name="connsiteY132" fmla="*/ 128864 h 581671"/>
                <a:gd name="connsiteX133" fmla="*/ 186200 w 606568"/>
                <a:gd name="connsiteY133" fmla="*/ 169752 h 581671"/>
                <a:gd name="connsiteX134" fmla="*/ 312339 w 606568"/>
                <a:gd name="connsiteY134" fmla="*/ 138553 h 581671"/>
                <a:gd name="connsiteX135" fmla="*/ 320877 w 606568"/>
                <a:gd name="connsiteY135" fmla="*/ 134096 h 581671"/>
                <a:gd name="connsiteX136" fmla="*/ 321654 w 606568"/>
                <a:gd name="connsiteY136" fmla="*/ 100088 h 581671"/>
                <a:gd name="connsiteX137" fmla="*/ 170869 w 606568"/>
                <a:gd name="connsiteY137" fmla="*/ 41275 h 581671"/>
                <a:gd name="connsiteX138" fmla="*/ 58800 w 606568"/>
                <a:gd name="connsiteY138" fmla="*/ 63948 h 581671"/>
                <a:gd name="connsiteX139" fmla="*/ 186685 w 606568"/>
                <a:gd name="connsiteY139" fmla="*/ 96890 h 581671"/>
                <a:gd name="connsiteX140" fmla="*/ 296814 w 606568"/>
                <a:gd name="connsiteY140" fmla="*/ 67823 h 581671"/>
                <a:gd name="connsiteX141" fmla="*/ 170869 w 606568"/>
                <a:gd name="connsiteY141" fmla="*/ 41275 h 581671"/>
                <a:gd name="connsiteX142" fmla="*/ 448008 w 606568"/>
                <a:gd name="connsiteY142" fmla="*/ 35047 h 581671"/>
                <a:gd name="connsiteX143" fmla="*/ 509638 w 606568"/>
                <a:gd name="connsiteY143" fmla="*/ 41805 h 581671"/>
                <a:gd name="connsiteX144" fmla="*/ 570201 w 606568"/>
                <a:gd name="connsiteY144" fmla="*/ 59924 h 581671"/>
                <a:gd name="connsiteX145" fmla="*/ 605627 w 606568"/>
                <a:gd name="connsiteY145" fmla="*/ 86859 h 581671"/>
                <a:gd name="connsiteX146" fmla="*/ 603880 w 606568"/>
                <a:gd name="connsiteY146" fmla="*/ 143248 h 581671"/>
                <a:gd name="connsiteX147" fmla="*/ 602230 w 606568"/>
                <a:gd name="connsiteY147" fmla="*/ 349137 h 581671"/>
                <a:gd name="connsiteX148" fmla="*/ 601453 w 606568"/>
                <a:gd name="connsiteY148" fmla="*/ 354272 h 581671"/>
                <a:gd name="connsiteX149" fmla="*/ 595727 w 606568"/>
                <a:gd name="connsiteY149" fmla="*/ 364058 h 581671"/>
                <a:gd name="connsiteX150" fmla="*/ 576122 w 606568"/>
                <a:gd name="connsiteY150" fmla="*/ 377525 h 581671"/>
                <a:gd name="connsiteX151" fmla="*/ 567193 w 606568"/>
                <a:gd name="connsiteY151" fmla="*/ 346133 h 581671"/>
                <a:gd name="connsiteX152" fmla="*/ 569231 w 606568"/>
                <a:gd name="connsiteY152" fmla="*/ 343033 h 581671"/>
                <a:gd name="connsiteX153" fmla="*/ 569425 w 606568"/>
                <a:gd name="connsiteY153" fmla="*/ 308734 h 581671"/>
                <a:gd name="connsiteX154" fmla="*/ 552828 w 606568"/>
                <a:gd name="connsiteY154" fmla="*/ 316873 h 581671"/>
                <a:gd name="connsiteX155" fmla="*/ 532641 w 606568"/>
                <a:gd name="connsiteY155" fmla="*/ 289453 h 581671"/>
                <a:gd name="connsiteX156" fmla="*/ 569522 w 606568"/>
                <a:gd name="connsiteY156" fmla="*/ 270269 h 581671"/>
                <a:gd name="connsiteX157" fmla="*/ 569619 w 606568"/>
                <a:gd name="connsiteY157" fmla="*/ 246144 h 581671"/>
                <a:gd name="connsiteX158" fmla="*/ 502165 w 606568"/>
                <a:gd name="connsiteY158" fmla="*/ 262034 h 581671"/>
                <a:gd name="connsiteX159" fmla="*/ 403265 w 606568"/>
                <a:gd name="connsiteY159" fmla="*/ 229866 h 581671"/>
                <a:gd name="connsiteX160" fmla="*/ 379390 w 606568"/>
                <a:gd name="connsiteY160" fmla="*/ 231610 h 581671"/>
                <a:gd name="connsiteX161" fmla="*/ 373275 w 606568"/>
                <a:gd name="connsiteY161" fmla="*/ 232676 h 581671"/>
                <a:gd name="connsiteX162" fmla="*/ 373469 w 606568"/>
                <a:gd name="connsiteY162" fmla="*/ 214267 h 581671"/>
                <a:gd name="connsiteX163" fmla="*/ 570007 w 606568"/>
                <a:gd name="connsiteY163" fmla="*/ 210295 h 581671"/>
                <a:gd name="connsiteX164" fmla="*/ 570395 w 606568"/>
                <a:gd name="connsiteY164" fmla="*/ 178903 h 581671"/>
                <a:gd name="connsiteX165" fmla="*/ 373857 w 606568"/>
                <a:gd name="connsiteY165" fmla="*/ 186945 h 581671"/>
                <a:gd name="connsiteX166" fmla="*/ 374440 w 606568"/>
                <a:gd name="connsiteY166" fmla="*/ 151677 h 581671"/>
                <a:gd name="connsiteX167" fmla="*/ 571172 w 606568"/>
                <a:gd name="connsiteY167" fmla="*/ 141601 h 581671"/>
                <a:gd name="connsiteX168" fmla="*/ 571754 w 606568"/>
                <a:gd name="connsiteY168" fmla="*/ 114472 h 581671"/>
                <a:gd name="connsiteX169" fmla="*/ 375119 w 606568"/>
                <a:gd name="connsiteY169" fmla="*/ 129587 h 581671"/>
                <a:gd name="connsiteX170" fmla="*/ 376284 w 606568"/>
                <a:gd name="connsiteY170" fmla="*/ 113503 h 581671"/>
                <a:gd name="connsiteX171" fmla="*/ 377545 w 606568"/>
                <a:gd name="connsiteY171" fmla="*/ 94804 h 581671"/>
                <a:gd name="connsiteX172" fmla="*/ 551664 w 606568"/>
                <a:gd name="connsiteY172" fmla="*/ 88893 h 581671"/>
                <a:gd name="connsiteX173" fmla="*/ 377837 w 606568"/>
                <a:gd name="connsiteY173" fmla="*/ 78817 h 581671"/>
                <a:gd name="connsiteX174" fmla="*/ 376672 w 606568"/>
                <a:gd name="connsiteY174" fmla="*/ 63315 h 581671"/>
                <a:gd name="connsiteX175" fmla="*/ 368422 w 606568"/>
                <a:gd name="connsiteY175" fmla="*/ 47037 h 581671"/>
                <a:gd name="connsiteX176" fmla="*/ 386378 w 606568"/>
                <a:gd name="connsiteY176" fmla="*/ 42096 h 581671"/>
                <a:gd name="connsiteX177" fmla="*/ 448008 w 606568"/>
                <a:gd name="connsiteY177" fmla="*/ 35047 h 581671"/>
                <a:gd name="connsiteX178" fmla="*/ 170287 w 606568"/>
                <a:gd name="connsiteY178" fmla="*/ 0 h 581671"/>
                <a:gd name="connsiteX179" fmla="*/ 245000 w 606568"/>
                <a:gd name="connsiteY179" fmla="*/ 8623 h 581671"/>
                <a:gd name="connsiteX180" fmla="*/ 319713 w 606568"/>
                <a:gd name="connsiteY180" fmla="*/ 31392 h 581671"/>
                <a:gd name="connsiteX181" fmla="*/ 354547 w 606568"/>
                <a:gd name="connsiteY181" fmla="*/ 51836 h 581671"/>
                <a:gd name="connsiteX182" fmla="*/ 363377 w 606568"/>
                <a:gd name="connsiteY182" fmla="*/ 65304 h 581671"/>
                <a:gd name="connsiteX183" fmla="*/ 364541 w 606568"/>
                <a:gd name="connsiteY183" fmla="*/ 83423 h 581671"/>
                <a:gd name="connsiteX184" fmla="*/ 364347 w 606568"/>
                <a:gd name="connsiteY184" fmla="*/ 88655 h 581671"/>
                <a:gd name="connsiteX185" fmla="*/ 361921 w 606568"/>
                <a:gd name="connsiteY185" fmla="*/ 124213 h 581671"/>
                <a:gd name="connsiteX186" fmla="*/ 361242 w 606568"/>
                <a:gd name="connsiteY186" fmla="*/ 136228 h 581671"/>
                <a:gd name="connsiteX187" fmla="*/ 361145 w 606568"/>
                <a:gd name="connsiteY187" fmla="*/ 145239 h 581671"/>
                <a:gd name="connsiteX188" fmla="*/ 360466 w 606568"/>
                <a:gd name="connsiteY188" fmla="*/ 181476 h 581671"/>
                <a:gd name="connsiteX189" fmla="*/ 360078 w 606568"/>
                <a:gd name="connsiteY189" fmla="*/ 209961 h 581671"/>
                <a:gd name="connsiteX190" fmla="*/ 359787 w 606568"/>
                <a:gd name="connsiteY190" fmla="*/ 235637 h 581671"/>
                <a:gd name="connsiteX191" fmla="*/ 313988 w 606568"/>
                <a:gd name="connsiteY191" fmla="*/ 255597 h 581671"/>
                <a:gd name="connsiteX192" fmla="*/ 287111 w 606568"/>
                <a:gd name="connsiteY192" fmla="*/ 276428 h 581671"/>
                <a:gd name="connsiteX193" fmla="*/ 201725 w 606568"/>
                <a:gd name="connsiteY193" fmla="*/ 287571 h 581671"/>
                <a:gd name="connsiteX194" fmla="*/ 44246 w 606568"/>
                <a:gd name="connsiteY194" fmla="*/ 258407 h 581671"/>
                <a:gd name="connsiteX195" fmla="*/ 44440 w 606568"/>
                <a:gd name="connsiteY195" fmla="*/ 299101 h 581671"/>
                <a:gd name="connsiteX196" fmla="*/ 48903 w 606568"/>
                <a:gd name="connsiteY196" fmla="*/ 300942 h 581671"/>
                <a:gd name="connsiteX197" fmla="*/ 184551 w 606568"/>
                <a:gd name="connsiteY197" fmla="*/ 337566 h 581671"/>
                <a:gd name="connsiteX198" fmla="*/ 249172 w 606568"/>
                <a:gd name="connsiteY198" fmla="*/ 328652 h 581671"/>
                <a:gd name="connsiteX199" fmla="*/ 234036 w 606568"/>
                <a:gd name="connsiteY199" fmla="*/ 374675 h 581671"/>
                <a:gd name="connsiteX200" fmla="*/ 185618 w 606568"/>
                <a:gd name="connsiteY200" fmla="*/ 378842 h 581671"/>
                <a:gd name="connsiteX201" fmla="*/ 44537 w 606568"/>
                <a:gd name="connsiteY201" fmla="*/ 345027 h 581671"/>
                <a:gd name="connsiteX202" fmla="*/ 44731 w 606568"/>
                <a:gd name="connsiteY202" fmla="*/ 387852 h 581671"/>
                <a:gd name="connsiteX203" fmla="*/ 85580 w 606568"/>
                <a:gd name="connsiteY203" fmla="*/ 412560 h 581671"/>
                <a:gd name="connsiteX204" fmla="*/ 128176 w 606568"/>
                <a:gd name="connsiteY204" fmla="*/ 426609 h 581671"/>
                <a:gd name="connsiteX205" fmla="*/ 180669 w 606568"/>
                <a:gd name="connsiteY205" fmla="*/ 432035 h 581671"/>
                <a:gd name="connsiteX206" fmla="*/ 190469 w 606568"/>
                <a:gd name="connsiteY206" fmla="*/ 431841 h 581671"/>
                <a:gd name="connsiteX207" fmla="*/ 230446 w 606568"/>
                <a:gd name="connsiteY207" fmla="*/ 427481 h 581671"/>
                <a:gd name="connsiteX208" fmla="*/ 231610 w 606568"/>
                <a:gd name="connsiteY208" fmla="*/ 427287 h 581671"/>
                <a:gd name="connsiteX209" fmla="*/ 232677 w 606568"/>
                <a:gd name="connsiteY209" fmla="*/ 436298 h 581671"/>
                <a:gd name="connsiteX210" fmla="*/ 240149 w 606568"/>
                <a:gd name="connsiteY210" fmla="*/ 468272 h 581671"/>
                <a:gd name="connsiteX211" fmla="*/ 186394 w 606568"/>
                <a:gd name="connsiteY211" fmla="*/ 473988 h 581671"/>
                <a:gd name="connsiteX212" fmla="*/ 12032 w 606568"/>
                <a:gd name="connsiteY212" fmla="*/ 414400 h 581671"/>
                <a:gd name="connsiteX213" fmla="*/ 5046 w 606568"/>
                <a:gd name="connsiteY213" fmla="*/ 401998 h 581671"/>
                <a:gd name="connsiteX214" fmla="*/ 4075 w 606568"/>
                <a:gd name="connsiteY214" fmla="*/ 395507 h 581671"/>
                <a:gd name="connsiteX215" fmla="*/ 0 w 606568"/>
                <a:gd name="connsiteY215" fmla="*/ 65885 h 581671"/>
                <a:gd name="connsiteX216" fmla="*/ 388 w 606568"/>
                <a:gd name="connsiteY216" fmla="*/ 61332 h 581671"/>
                <a:gd name="connsiteX217" fmla="*/ 10091 w 606568"/>
                <a:gd name="connsiteY217" fmla="*/ 41760 h 581671"/>
                <a:gd name="connsiteX218" fmla="*/ 93052 w 606568"/>
                <a:gd name="connsiteY218" fmla="*/ 8914 h 581671"/>
                <a:gd name="connsiteX219" fmla="*/ 170287 w 606568"/>
                <a:gd name="connsiteY219" fmla="*/ 0 h 58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606568" h="581671">
                  <a:moveTo>
                    <a:pt x="425891" y="420849"/>
                  </a:moveTo>
                  <a:cubicBezTo>
                    <a:pt x="426377" y="436835"/>
                    <a:pt x="426668" y="453113"/>
                    <a:pt x="426862" y="470359"/>
                  </a:cubicBezTo>
                  <a:cubicBezTo>
                    <a:pt x="431133" y="469875"/>
                    <a:pt x="434920" y="468518"/>
                    <a:pt x="438123" y="466387"/>
                  </a:cubicBezTo>
                  <a:cubicBezTo>
                    <a:pt x="444531" y="462027"/>
                    <a:pt x="453850" y="449528"/>
                    <a:pt x="453850" y="439839"/>
                  </a:cubicBezTo>
                  <a:cubicBezTo>
                    <a:pt x="453850" y="435963"/>
                    <a:pt x="452394" y="433057"/>
                    <a:pt x="449288" y="430925"/>
                  </a:cubicBezTo>
                  <a:cubicBezTo>
                    <a:pt x="442880" y="426565"/>
                    <a:pt x="435502" y="423368"/>
                    <a:pt x="425891" y="420849"/>
                  </a:cubicBezTo>
                  <a:close/>
                  <a:moveTo>
                    <a:pt x="392107" y="352154"/>
                  </a:moveTo>
                  <a:cubicBezTo>
                    <a:pt x="387933" y="352832"/>
                    <a:pt x="384244" y="353995"/>
                    <a:pt x="381040" y="355642"/>
                  </a:cubicBezTo>
                  <a:cubicBezTo>
                    <a:pt x="378419" y="356998"/>
                    <a:pt x="376477" y="358549"/>
                    <a:pt x="375215" y="360389"/>
                  </a:cubicBezTo>
                  <a:cubicBezTo>
                    <a:pt x="373759" y="362424"/>
                    <a:pt x="373079" y="364749"/>
                    <a:pt x="373371" y="367269"/>
                  </a:cubicBezTo>
                  <a:cubicBezTo>
                    <a:pt x="374050" y="373470"/>
                    <a:pt x="379875" y="379283"/>
                    <a:pt x="387059" y="381124"/>
                  </a:cubicBezTo>
                  <a:cubicBezTo>
                    <a:pt x="389195" y="381608"/>
                    <a:pt x="391233" y="382093"/>
                    <a:pt x="393369" y="382577"/>
                  </a:cubicBezTo>
                  <a:cubicBezTo>
                    <a:pt x="393175" y="377539"/>
                    <a:pt x="392981" y="372598"/>
                    <a:pt x="392690" y="367559"/>
                  </a:cubicBezTo>
                  <a:cubicBezTo>
                    <a:pt x="392495" y="362424"/>
                    <a:pt x="392301" y="357289"/>
                    <a:pt x="392107" y="352154"/>
                  </a:cubicBezTo>
                  <a:close/>
                  <a:moveTo>
                    <a:pt x="404825" y="306325"/>
                  </a:moveTo>
                  <a:cubicBezTo>
                    <a:pt x="412688" y="306325"/>
                    <a:pt x="421328" y="311848"/>
                    <a:pt x="421814" y="322021"/>
                  </a:cubicBezTo>
                  <a:lnTo>
                    <a:pt x="421814" y="322215"/>
                  </a:lnTo>
                  <a:cubicBezTo>
                    <a:pt x="431522" y="323862"/>
                    <a:pt x="440744" y="326769"/>
                    <a:pt x="448899" y="330451"/>
                  </a:cubicBezTo>
                  <a:cubicBezTo>
                    <a:pt x="451715" y="331807"/>
                    <a:pt x="453850" y="333648"/>
                    <a:pt x="455306" y="335780"/>
                  </a:cubicBezTo>
                  <a:cubicBezTo>
                    <a:pt x="458219" y="339752"/>
                    <a:pt x="458898" y="344790"/>
                    <a:pt x="457928" y="349150"/>
                  </a:cubicBezTo>
                  <a:cubicBezTo>
                    <a:pt x="455889" y="358645"/>
                    <a:pt x="446958" y="363684"/>
                    <a:pt x="438220" y="359614"/>
                  </a:cubicBezTo>
                  <a:cubicBezTo>
                    <a:pt x="433658" y="357483"/>
                    <a:pt x="428512" y="355739"/>
                    <a:pt x="423173" y="354285"/>
                  </a:cubicBezTo>
                  <a:cubicBezTo>
                    <a:pt x="423561" y="361358"/>
                    <a:pt x="423852" y="368431"/>
                    <a:pt x="424144" y="375407"/>
                  </a:cubicBezTo>
                  <a:cubicBezTo>
                    <a:pt x="424241" y="379864"/>
                    <a:pt x="424435" y="384224"/>
                    <a:pt x="424629" y="388681"/>
                  </a:cubicBezTo>
                  <a:cubicBezTo>
                    <a:pt x="440065" y="391975"/>
                    <a:pt x="455986" y="396626"/>
                    <a:pt x="469286" y="407187"/>
                  </a:cubicBezTo>
                  <a:cubicBezTo>
                    <a:pt x="470742" y="408447"/>
                    <a:pt x="472101" y="409706"/>
                    <a:pt x="473363" y="410966"/>
                  </a:cubicBezTo>
                  <a:cubicBezTo>
                    <a:pt x="480353" y="418136"/>
                    <a:pt x="484236" y="427050"/>
                    <a:pt x="484528" y="437126"/>
                  </a:cubicBezTo>
                  <a:cubicBezTo>
                    <a:pt x="485207" y="454275"/>
                    <a:pt x="475596" y="474525"/>
                    <a:pt x="460258" y="488671"/>
                  </a:cubicBezTo>
                  <a:cubicBezTo>
                    <a:pt x="451423" y="496810"/>
                    <a:pt x="440259" y="501170"/>
                    <a:pt x="427153" y="501558"/>
                  </a:cubicBezTo>
                  <a:lnTo>
                    <a:pt x="427153" y="502527"/>
                  </a:lnTo>
                  <a:cubicBezTo>
                    <a:pt x="427056" y="512506"/>
                    <a:pt x="419484" y="516963"/>
                    <a:pt x="412397" y="516963"/>
                  </a:cubicBezTo>
                  <a:cubicBezTo>
                    <a:pt x="407834" y="516963"/>
                    <a:pt x="403466" y="515219"/>
                    <a:pt x="400456" y="512119"/>
                  </a:cubicBezTo>
                  <a:cubicBezTo>
                    <a:pt x="397544" y="509212"/>
                    <a:pt x="395990" y="505433"/>
                    <a:pt x="396087" y="501073"/>
                  </a:cubicBezTo>
                  <a:lnTo>
                    <a:pt x="395990" y="496035"/>
                  </a:lnTo>
                  <a:cubicBezTo>
                    <a:pt x="378904" y="489737"/>
                    <a:pt x="362206" y="478789"/>
                    <a:pt x="350751" y="466484"/>
                  </a:cubicBezTo>
                  <a:cubicBezTo>
                    <a:pt x="346576" y="461833"/>
                    <a:pt x="345509" y="456116"/>
                    <a:pt x="347936" y="450691"/>
                  </a:cubicBezTo>
                  <a:cubicBezTo>
                    <a:pt x="350460" y="444780"/>
                    <a:pt x="356673" y="440711"/>
                    <a:pt x="362983" y="440711"/>
                  </a:cubicBezTo>
                  <a:cubicBezTo>
                    <a:pt x="367158" y="440711"/>
                    <a:pt x="370944" y="442455"/>
                    <a:pt x="374050" y="445749"/>
                  </a:cubicBezTo>
                  <a:cubicBezTo>
                    <a:pt x="379487" y="451756"/>
                    <a:pt x="387544" y="457860"/>
                    <a:pt x="395699" y="462317"/>
                  </a:cubicBezTo>
                  <a:cubicBezTo>
                    <a:pt x="395505" y="445459"/>
                    <a:pt x="395117" y="429859"/>
                    <a:pt x="394631" y="414841"/>
                  </a:cubicBezTo>
                  <a:cubicBezTo>
                    <a:pt x="387156" y="413485"/>
                    <a:pt x="379293" y="411741"/>
                    <a:pt x="371817" y="409028"/>
                  </a:cubicBezTo>
                  <a:cubicBezTo>
                    <a:pt x="371429" y="408834"/>
                    <a:pt x="371041" y="408640"/>
                    <a:pt x="370555" y="408447"/>
                  </a:cubicBezTo>
                  <a:cubicBezTo>
                    <a:pt x="368420" y="407575"/>
                    <a:pt x="366381" y="406509"/>
                    <a:pt x="364439" y="405346"/>
                  </a:cubicBezTo>
                  <a:cubicBezTo>
                    <a:pt x="362303" y="403990"/>
                    <a:pt x="360362" y="402536"/>
                    <a:pt x="358420" y="400889"/>
                  </a:cubicBezTo>
                  <a:cubicBezTo>
                    <a:pt x="352304" y="395464"/>
                    <a:pt x="347353" y="388197"/>
                    <a:pt x="344441" y="380058"/>
                  </a:cubicBezTo>
                  <a:cubicBezTo>
                    <a:pt x="343955" y="378508"/>
                    <a:pt x="343470" y="377054"/>
                    <a:pt x="343082" y="375407"/>
                  </a:cubicBezTo>
                  <a:cubicBezTo>
                    <a:pt x="340266" y="364071"/>
                    <a:pt x="341917" y="353026"/>
                    <a:pt x="347547" y="344209"/>
                  </a:cubicBezTo>
                  <a:cubicBezTo>
                    <a:pt x="348615" y="342465"/>
                    <a:pt x="349877" y="340818"/>
                    <a:pt x="351236" y="339364"/>
                  </a:cubicBezTo>
                  <a:cubicBezTo>
                    <a:pt x="353566" y="336748"/>
                    <a:pt x="356285" y="334326"/>
                    <a:pt x="359294" y="332291"/>
                  </a:cubicBezTo>
                  <a:cubicBezTo>
                    <a:pt x="361333" y="330838"/>
                    <a:pt x="363663" y="329482"/>
                    <a:pt x="365993" y="328222"/>
                  </a:cubicBezTo>
                  <a:cubicBezTo>
                    <a:pt x="368128" y="327156"/>
                    <a:pt x="370361" y="326091"/>
                    <a:pt x="372788" y="325219"/>
                  </a:cubicBezTo>
                  <a:cubicBezTo>
                    <a:pt x="375506" y="324250"/>
                    <a:pt x="378322" y="323378"/>
                    <a:pt x="381331" y="322699"/>
                  </a:cubicBezTo>
                  <a:cubicBezTo>
                    <a:pt x="384341" y="322021"/>
                    <a:pt x="387447" y="321440"/>
                    <a:pt x="390748" y="321052"/>
                  </a:cubicBezTo>
                  <a:lnTo>
                    <a:pt x="390748" y="320859"/>
                  </a:lnTo>
                  <a:cubicBezTo>
                    <a:pt x="390554" y="316692"/>
                    <a:pt x="391816" y="313204"/>
                    <a:pt x="394243" y="310491"/>
                  </a:cubicBezTo>
                  <a:cubicBezTo>
                    <a:pt x="396864" y="307875"/>
                    <a:pt x="400650" y="306325"/>
                    <a:pt x="404825" y="306325"/>
                  </a:cubicBezTo>
                  <a:close/>
                  <a:moveTo>
                    <a:pt x="406108" y="283044"/>
                  </a:moveTo>
                  <a:cubicBezTo>
                    <a:pt x="398636" y="283044"/>
                    <a:pt x="391068" y="283916"/>
                    <a:pt x="383596" y="285467"/>
                  </a:cubicBezTo>
                  <a:cubicBezTo>
                    <a:pt x="381752" y="285854"/>
                    <a:pt x="380006" y="286435"/>
                    <a:pt x="378162" y="286823"/>
                  </a:cubicBezTo>
                  <a:cubicBezTo>
                    <a:pt x="376415" y="287308"/>
                    <a:pt x="374669" y="287695"/>
                    <a:pt x="372922" y="288276"/>
                  </a:cubicBezTo>
                  <a:cubicBezTo>
                    <a:pt x="370593" y="288955"/>
                    <a:pt x="368361" y="289730"/>
                    <a:pt x="366227" y="290602"/>
                  </a:cubicBezTo>
                  <a:cubicBezTo>
                    <a:pt x="363898" y="291377"/>
                    <a:pt x="361666" y="292152"/>
                    <a:pt x="359434" y="293121"/>
                  </a:cubicBezTo>
                  <a:cubicBezTo>
                    <a:pt x="341968" y="300776"/>
                    <a:pt x="326636" y="312306"/>
                    <a:pt x="314215" y="326356"/>
                  </a:cubicBezTo>
                  <a:cubicBezTo>
                    <a:pt x="306064" y="335464"/>
                    <a:pt x="299272" y="345735"/>
                    <a:pt x="293838" y="356781"/>
                  </a:cubicBezTo>
                  <a:cubicBezTo>
                    <a:pt x="292382" y="359784"/>
                    <a:pt x="291121" y="362691"/>
                    <a:pt x="289859" y="365792"/>
                  </a:cubicBezTo>
                  <a:cubicBezTo>
                    <a:pt x="288695" y="368602"/>
                    <a:pt x="287725" y="371315"/>
                    <a:pt x="286754" y="374221"/>
                  </a:cubicBezTo>
                  <a:cubicBezTo>
                    <a:pt x="284426" y="381295"/>
                    <a:pt x="282582" y="388562"/>
                    <a:pt x="281514" y="396023"/>
                  </a:cubicBezTo>
                  <a:cubicBezTo>
                    <a:pt x="281126" y="398639"/>
                    <a:pt x="280932" y="401255"/>
                    <a:pt x="280738" y="403774"/>
                  </a:cubicBezTo>
                  <a:cubicBezTo>
                    <a:pt x="280447" y="406293"/>
                    <a:pt x="280350" y="408813"/>
                    <a:pt x="280253" y="411429"/>
                  </a:cubicBezTo>
                  <a:cubicBezTo>
                    <a:pt x="280059" y="418696"/>
                    <a:pt x="280350" y="425963"/>
                    <a:pt x="281417" y="433327"/>
                  </a:cubicBezTo>
                  <a:cubicBezTo>
                    <a:pt x="282388" y="440303"/>
                    <a:pt x="283940" y="446989"/>
                    <a:pt x="285978" y="453481"/>
                  </a:cubicBezTo>
                  <a:cubicBezTo>
                    <a:pt x="286560" y="455612"/>
                    <a:pt x="287240" y="457744"/>
                    <a:pt x="288016" y="459876"/>
                  </a:cubicBezTo>
                  <a:cubicBezTo>
                    <a:pt x="288792" y="462007"/>
                    <a:pt x="289568" y="464139"/>
                    <a:pt x="290345" y="466174"/>
                  </a:cubicBezTo>
                  <a:cubicBezTo>
                    <a:pt x="310237" y="514524"/>
                    <a:pt x="356038" y="548049"/>
                    <a:pt x="407564" y="548049"/>
                  </a:cubicBezTo>
                  <a:cubicBezTo>
                    <a:pt x="413289" y="548049"/>
                    <a:pt x="419014" y="547661"/>
                    <a:pt x="424642" y="546789"/>
                  </a:cubicBezTo>
                  <a:cubicBezTo>
                    <a:pt x="452491" y="542817"/>
                    <a:pt x="493343" y="518012"/>
                    <a:pt x="510518" y="494660"/>
                  </a:cubicBezTo>
                  <a:cubicBezTo>
                    <a:pt x="529634" y="468499"/>
                    <a:pt x="536621" y="434974"/>
                    <a:pt x="530119" y="399995"/>
                  </a:cubicBezTo>
                  <a:cubicBezTo>
                    <a:pt x="530119" y="399511"/>
                    <a:pt x="530022" y="399123"/>
                    <a:pt x="530022" y="398639"/>
                  </a:cubicBezTo>
                  <a:cubicBezTo>
                    <a:pt x="528081" y="388562"/>
                    <a:pt x="524879" y="378485"/>
                    <a:pt x="520707" y="368602"/>
                  </a:cubicBezTo>
                  <a:cubicBezTo>
                    <a:pt x="515370" y="355908"/>
                    <a:pt x="508286" y="343797"/>
                    <a:pt x="499747" y="332654"/>
                  </a:cubicBezTo>
                  <a:cubicBezTo>
                    <a:pt x="490820" y="321220"/>
                    <a:pt x="480243" y="310950"/>
                    <a:pt x="468308" y="302811"/>
                  </a:cubicBezTo>
                  <a:cubicBezTo>
                    <a:pt x="450453" y="290699"/>
                    <a:pt x="429494" y="283044"/>
                    <a:pt x="406108" y="283044"/>
                  </a:cubicBezTo>
                  <a:close/>
                  <a:moveTo>
                    <a:pt x="406108" y="249519"/>
                  </a:moveTo>
                  <a:cubicBezTo>
                    <a:pt x="426680" y="249519"/>
                    <a:pt x="446766" y="254461"/>
                    <a:pt x="465397" y="263181"/>
                  </a:cubicBezTo>
                  <a:cubicBezTo>
                    <a:pt x="482572" y="271126"/>
                    <a:pt x="498389" y="282366"/>
                    <a:pt x="512168" y="296222"/>
                  </a:cubicBezTo>
                  <a:cubicBezTo>
                    <a:pt x="520513" y="304555"/>
                    <a:pt x="528178" y="313663"/>
                    <a:pt x="534971" y="323740"/>
                  </a:cubicBezTo>
                  <a:cubicBezTo>
                    <a:pt x="541472" y="333623"/>
                    <a:pt x="547100" y="344281"/>
                    <a:pt x="551758" y="355424"/>
                  </a:cubicBezTo>
                  <a:cubicBezTo>
                    <a:pt x="553893" y="360559"/>
                    <a:pt x="555736" y="365792"/>
                    <a:pt x="557483" y="371121"/>
                  </a:cubicBezTo>
                  <a:cubicBezTo>
                    <a:pt x="559036" y="375965"/>
                    <a:pt x="560394" y="380907"/>
                    <a:pt x="561559" y="385946"/>
                  </a:cubicBezTo>
                  <a:cubicBezTo>
                    <a:pt x="562044" y="388077"/>
                    <a:pt x="562626" y="390112"/>
                    <a:pt x="563014" y="392341"/>
                  </a:cubicBezTo>
                  <a:cubicBezTo>
                    <a:pt x="571650" y="437009"/>
                    <a:pt x="562626" y="480417"/>
                    <a:pt x="537591" y="514524"/>
                  </a:cubicBezTo>
                  <a:cubicBezTo>
                    <a:pt x="515370" y="544851"/>
                    <a:pt x="465785" y="574889"/>
                    <a:pt x="429397" y="580121"/>
                  </a:cubicBezTo>
                  <a:cubicBezTo>
                    <a:pt x="422119" y="581090"/>
                    <a:pt x="414841" y="581671"/>
                    <a:pt x="407564" y="581671"/>
                  </a:cubicBezTo>
                  <a:cubicBezTo>
                    <a:pt x="341774" y="581671"/>
                    <a:pt x="283455" y="538941"/>
                    <a:pt x="258808" y="477607"/>
                  </a:cubicBezTo>
                  <a:cubicBezTo>
                    <a:pt x="257935" y="475572"/>
                    <a:pt x="257159" y="473441"/>
                    <a:pt x="256382" y="471309"/>
                  </a:cubicBezTo>
                  <a:cubicBezTo>
                    <a:pt x="255606" y="469177"/>
                    <a:pt x="254927" y="467046"/>
                    <a:pt x="254248" y="464914"/>
                  </a:cubicBezTo>
                  <a:cubicBezTo>
                    <a:pt x="251531" y="456290"/>
                    <a:pt x="249396" y="447376"/>
                    <a:pt x="248134" y="438171"/>
                  </a:cubicBezTo>
                  <a:cubicBezTo>
                    <a:pt x="247455" y="433327"/>
                    <a:pt x="246970" y="428579"/>
                    <a:pt x="246679" y="423734"/>
                  </a:cubicBezTo>
                  <a:cubicBezTo>
                    <a:pt x="246582" y="421409"/>
                    <a:pt x="246582" y="419083"/>
                    <a:pt x="246485" y="416855"/>
                  </a:cubicBezTo>
                  <a:cubicBezTo>
                    <a:pt x="246485" y="414529"/>
                    <a:pt x="246485" y="412204"/>
                    <a:pt x="246582" y="409781"/>
                  </a:cubicBezTo>
                  <a:cubicBezTo>
                    <a:pt x="246873" y="401642"/>
                    <a:pt x="247746" y="393503"/>
                    <a:pt x="249299" y="385558"/>
                  </a:cubicBezTo>
                  <a:cubicBezTo>
                    <a:pt x="249299" y="385558"/>
                    <a:pt x="249299" y="385461"/>
                    <a:pt x="249299" y="385461"/>
                  </a:cubicBezTo>
                  <a:cubicBezTo>
                    <a:pt x="249784" y="383039"/>
                    <a:pt x="250269" y="380616"/>
                    <a:pt x="250754" y="378194"/>
                  </a:cubicBezTo>
                  <a:cubicBezTo>
                    <a:pt x="251337" y="375772"/>
                    <a:pt x="252016" y="373252"/>
                    <a:pt x="252695" y="370830"/>
                  </a:cubicBezTo>
                  <a:cubicBezTo>
                    <a:pt x="258032" y="352033"/>
                    <a:pt x="266474" y="334398"/>
                    <a:pt x="277633" y="318604"/>
                  </a:cubicBezTo>
                  <a:cubicBezTo>
                    <a:pt x="280350" y="314729"/>
                    <a:pt x="283261" y="310950"/>
                    <a:pt x="286269" y="307365"/>
                  </a:cubicBezTo>
                  <a:cubicBezTo>
                    <a:pt x="291121" y="301551"/>
                    <a:pt x="296361" y="296125"/>
                    <a:pt x="301989" y="291086"/>
                  </a:cubicBezTo>
                  <a:cubicBezTo>
                    <a:pt x="303153" y="290021"/>
                    <a:pt x="304318" y="288955"/>
                    <a:pt x="305482" y="287986"/>
                  </a:cubicBezTo>
                  <a:cubicBezTo>
                    <a:pt x="307714" y="286048"/>
                    <a:pt x="309946" y="284207"/>
                    <a:pt x="312275" y="282463"/>
                  </a:cubicBezTo>
                  <a:cubicBezTo>
                    <a:pt x="312857" y="281978"/>
                    <a:pt x="313536" y="281494"/>
                    <a:pt x="314118" y="281009"/>
                  </a:cubicBezTo>
                  <a:cubicBezTo>
                    <a:pt x="315768" y="279750"/>
                    <a:pt x="317320" y="278587"/>
                    <a:pt x="318970" y="277521"/>
                  </a:cubicBezTo>
                  <a:cubicBezTo>
                    <a:pt x="327703" y="271417"/>
                    <a:pt x="337019" y="266185"/>
                    <a:pt x="346917" y="262018"/>
                  </a:cubicBezTo>
                  <a:cubicBezTo>
                    <a:pt x="351089" y="260177"/>
                    <a:pt x="355262" y="258627"/>
                    <a:pt x="359628" y="257174"/>
                  </a:cubicBezTo>
                  <a:cubicBezTo>
                    <a:pt x="361860" y="256495"/>
                    <a:pt x="364092" y="255720"/>
                    <a:pt x="366421" y="255139"/>
                  </a:cubicBezTo>
                  <a:cubicBezTo>
                    <a:pt x="368653" y="254461"/>
                    <a:pt x="370884" y="253976"/>
                    <a:pt x="373116" y="253395"/>
                  </a:cubicBezTo>
                  <a:cubicBezTo>
                    <a:pt x="374378" y="253104"/>
                    <a:pt x="375542" y="252813"/>
                    <a:pt x="376707" y="252523"/>
                  </a:cubicBezTo>
                  <a:cubicBezTo>
                    <a:pt x="379229" y="252038"/>
                    <a:pt x="381655" y="251554"/>
                    <a:pt x="384178" y="251263"/>
                  </a:cubicBezTo>
                  <a:cubicBezTo>
                    <a:pt x="391456" y="250100"/>
                    <a:pt x="398831" y="249519"/>
                    <a:pt x="406108" y="249519"/>
                  </a:cubicBezTo>
                  <a:close/>
                  <a:moveTo>
                    <a:pt x="43372" y="175759"/>
                  </a:moveTo>
                  <a:cubicBezTo>
                    <a:pt x="43566" y="188646"/>
                    <a:pt x="43566" y="201532"/>
                    <a:pt x="43760" y="214418"/>
                  </a:cubicBezTo>
                  <a:cubicBezTo>
                    <a:pt x="94992" y="233021"/>
                    <a:pt x="149038" y="246489"/>
                    <a:pt x="202404" y="246489"/>
                  </a:cubicBezTo>
                  <a:cubicBezTo>
                    <a:pt x="240246" y="246489"/>
                    <a:pt x="277699" y="239610"/>
                    <a:pt x="313794" y="223235"/>
                  </a:cubicBezTo>
                  <a:cubicBezTo>
                    <a:pt x="315638" y="222363"/>
                    <a:pt x="317578" y="221588"/>
                    <a:pt x="319519" y="220716"/>
                  </a:cubicBezTo>
                  <a:cubicBezTo>
                    <a:pt x="319616" y="207539"/>
                    <a:pt x="319713" y="194362"/>
                    <a:pt x="319907" y="181185"/>
                  </a:cubicBezTo>
                  <a:cubicBezTo>
                    <a:pt x="317675" y="182251"/>
                    <a:pt x="315444" y="183123"/>
                    <a:pt x="313212" y="184092"/>
                  </a:cubicBezTo>
                  <a:cubicBezTo>
                    <a:pt x="273042" y="202016"/>
                    <a:pt x="229572" y="211124"/>
                    <a:pt x="186103" y="211124"/>
                  </a:cubicBezTo>
                  <a:cubicBezTo>
                    <a:pt x="136909" y="211124"/>
                    <a:pt x="87715" y="199497"/>
                    <a:pt x="43372" y="175759"/>
                  </a:cubicBezTo>
                  <a:close/>
                  <a:moveTo>
                    <a:pt x="321654" y="100088"/>
                  </a:moveTo>
                  <a:cubicBezTo>
                    <a:pt x="318355" y="102122"/>
                    <a:pt x="314862" y="103963"/>
                    <a:pt x="311465" y="105901"/>
                  </a:cubicBezTo>
                  <a:cubicBezTo>
                    <a:pt x="272265" y="127411"/>
                    <a:pt x="227729" y="137875"/>
                    <a:pt x="182804" y="137875"/>
                  </a:cubicBezTo>
                  <a:cubicBezTo>
                    <a:pt x="133804" y="137875"/>
                    <a:pt x="84513" y="125570"/>
                    <a:pt x="41723" y="102026"/>
                  </a:cubicBezTo>
                  <a:cubicBezTo>
                    <a:pt x="41917" y="110552"/>
                    <a:pt x="42014" y="119078"/>
                    <a:pt x="42208" y="127508"/>
                  </a:cubicBezTo>
                  <a:cubicBezTo>
                    <a:pt x="43081" y="127992"/>
                    <a:pt x="43954" y="128283"/>
                    <a:pt x="44828" y="128864"/>
                  </a:cubicBezTo>
                  <a:cubicBezTo>
                    <a:pt x="88006" y="156284"/>
                    <a:pt x="137006" y="169752"/>
                    <a:pt x="186200" y="169752"/>
                  </a:cubicBezTo>
                  <a:cubicBezTo>
                    <a:pt x="229572" y="169752"/>
                    <a:pt x="272945" y="159094"/>
                    <a:pt x="312339" y="138553"/>
                  </a:cubicBezTo>
                  <a:cubicBezTo>
                    <a:pt x="315153" y="137100"/>
                    <a:pt x="318064" y="135743"/>
                    <a:pt x="320877" y="134096"/>
                  </a:cubicBezTo>
                  <a:cubicBezTo>
                    <a:pt x="321168" y="122760"/>
                    <a:pt x="321363" y="111424"/>
                    <a:pt x="321654" y="100088"/>
                  </a:cubicBezTo>
                  <a:close/>
                  <a:moveTo>
                    <a:pt x="170869" y="41275"/>
                  </a:moveTo>
                  <a:cubicBezTo>
                    <a:pt x="132834" y="41275"/>
                    <a:pt x="94798" y="48542"/>
                    <a:pt x="58800" y="63948"/>
                  </a:cubicBezTo>
                  <a:cubicBezTo>
                    <a:pt x="97030" y="84973"/>
                    <a:pt x="142149" y="96890"/>
                    <a:pt x="186685" y="96890"/>
                  </a:cubicBezTo>
                  <a:cubicBezTo>
                    <a:pt x="225497" y="96890"/>
                    <a:pt x="263921" y="87783"/>
                    <a:pt x="296814" y="67823"/>
                  </a:cubicBezTo>
                  <a:cubicBezTo>
                    <a:pt x="256450" y="50480"/>
                    <a:pt x="213562" y="41275"/>
                    <a:pt x="170869" y="41275"/>
                  </a:cubicBezTo>
                  <a:close/>
                  <a:moveTo>
                    <a:pt x="448008" y="35047"/>
                  </a:moveTo>
                  <a:cubicBezTo>
                    <a:pt x="468705" y="34975"/>
                    <a:pt x="489402" y="37203"/>
                    <a:pt x="509638" y="41805"/>
                  </a:cubicBezTo>
                  <a:cubicBezTo>
                    <a:pt x="529923" y="46553"/>
                    <a:pt x="550887" y="51882"/>
                    <a:pt x="570201" y="59924"/>
                  </a:cubicBezTo>
                  <a:cubicBezTo>
                    <a:pt x="579325" y="63799"/>
                    <a:pt x="603686" y="74941"/>
                    <a:pt x="605627" y="86859"/>
                  </a:cubicBezTo>
                  <a:cubicBezTo>
                    <a:pt x="608344" y="104299"/>
                    <a:pt x="604365" y="125517"/>
                    <a:pt x="603880" y="143248"/>
                  </a:cubicBezTo>
                  <a:cubicBezTo>
                    <a:pt x="602327" y="211845"/>
                    <a:pt x="602230" y="280539"/>
                    <a:pt x="602230" y="349137"/>
                  </a:cubicBezTo>
                  <a:cubicBezTo>
                    <a:pt x="602230" y="351074"/>
                    <a:pt x="601939" y="352722"/>
                    <a:pt x="601453" y="354272"/>
                  </a:cubicBezTo>
                  <a:cubicBezTo>
                    <a:pt x="601162" y="357663"/>
                    <a:pt x="599512" y="361151"/>
                    <a:pt x="595727" y="364058"/>
                  </a:cubicBezTo>
                  <a:cubicBezTo>
                    <a:pt x="589612" y="368805"/>
                    <a:pt x="583013" y="373262"/>
                    <a:pt x="576122" y="377525"/>
                  </a:cubicBezTo>
                  <a:cubicBezTo>
                    <a:pt x="573986" y="366674"/>
                    <a:pt x="570978" y="356210"/>
                    <a:pt x="567193" y="346133"/>
                  </a:cubicBezTo>
                  <a:cubicBezTo>
                    <a:pt x="568454" y="345067"/>
                    <a:pt x="569231" y="343905"/>
                    <a:pt x="569231" y="343033"/>
                  </a:cubicBezTo>
                  <a:cubicBezTo>
                    <a:pt x="569231" y="331600"/>
                    <a:pt x="569328" y="320167"/>
                    <a:pt x="569425" y="308734"/>
                  </a:cubicBezTo>
                  <a:cubicBezTo>
                    <a:pt x="563990" y="311738"/>
                    <a:pt x="558360" y="314354"/>
                    <a:pt x="552828" y="316873"/>
                  </a:cubicBezTo>
                  <a:cubicBezTo>
                    <a:pt x="546908" y="306990"/>
                    <a:pt x="540114" y="297882"/>
                    <a:pt x="532641" y="289453"/>
                  </a:cubicBezTo>
                  <a:cubicBezTo>
                    <a:pt x="545258" y="284512"/>
                    <a:pt x="557681" y="278117"/>
                    <a:pt x="569522" y="270269"/>
                  </a:cubicBezTo>
                  <a:cubicBezTo>
                    <a:pt x="569619" y="262227"/>
                    <a:pt x="569619" y="254186"/>
                    <a:pt x="569619" y="246144"/>
                  </a:cubicBezTo>
                  <a:cubicBezTo>
                    <a:pt x="547587" y="254767"/>
                    <a:pt x="524973" y="259805"/>
                    <a:pt x="502165" y="262034"/>
                  </a:cubicBezTo>
                  <a:cubicBezTo>
                    <a:pt x="473631" y="241784"/>
                    <a:pt x="439467" y="229866"/>
                    <a:pt x="403265" y="229866"/>
                  </a:cubicBezTo>
                  <a:cubicBezTo>
                    <a:pt x="395307" y="229866"/>
                    <a:pt x="387348" y="230448"/>
                    <a:pt x="379390" y="231610"/>
                  </a:cubicBezTo>
                  <a:cubicBezTo>
                    <a:pt x="377351" y="231901"/>
                    <a:pt x="375313" y="232289"/>
                    <a:pt x="373275" y="232676"/>
                  </a:cubicBezTo>
                  <a:cubicBezTo>
                    <a:pt x="373372" y="226475"/>
                    <a:pt x="373372" y="220371"/>
                    <a:pt x="373469" y="214267"/>
                  </a:cubicBezTo>
                  <a:cubicBezTo>
                    <a:pt x="438302" y="233645"/>
                    <a:pt x="507115" y="240234"/>
                    <a:pt x="570007" y="210295"/>
                  </a:cubicBezTo>
                  <a:cubicBezTo>
                    <a:pt x="570201" y="199831"/>
                    <a:pt x="570201" y="189367"/>
                    <a:pt x="570395" y="178903"/>
                  </a:cubicBezTo>
                  <a:cubicBezTo>
                    <a:pt x="508765" y="207388"/>
                    <a:pt x="437138" y="210586"/>
                    <a:pt x="373857" y="186945"/>
                  </a:cubicBezTo>
                  <a:cubicBezTo>
                    <a:pt x="374051" y="175221"/>
                    <a:pt x="374246" y="163401"/>
                    <a:pt x="374440" y="151677"/>
                  </a:cubicBezTo>
                  <a:cubicBezTo>
                    <a:pt x="437332" y="179194"/>
                    <a:pt x="510609" y="175124"/>
                    <a:pt x="571172" y="141601"/>
                  </a:cubicBezTo>
                  <a:cubicBezTo>
                    <a:pt x="571366" y="132493"/>
                    <a:pt x="571560" y="123483"/>
                    <a:pt x="571754" y="114472"/>
                  </a:cubicBezTo>
                  <a:cubicBezTo>
                    <a:pt x="513812" y="149546"/>
                    <a:pt x="438982" y="152937"/>
                    <a:pt x="375119" y="129587"/>
                  </a:cubicBezTo>
                  <a:cubicBezTo>
                    <a:pt x="375410" y="124451"/>
                    <a:pt x="375798" y="119123"/>
                    <a:pt x="376284" y="113503"/>
                  </a:cubicBezTo>
                  <a:cubicBezTo>
                    <a:pt x="376769" y="107302"/>
                    <a:pt x="377254" y="101004"/>
                    <a:pt x="377545" y="94804"/>
                  </a:cubicBezTo>
                  <a:cubicBezTo>
                    <a:pt x="432867" y="117863"/>
                    <a:pt x="500418" y="119316"/>
                    <a:pt x="551664" y="88893"/>
                  </a:cubicBezTo>
                  <a:cubicBezTo>
                    <a:pt x="496148" y="65543"/>
                    <a:pt x="434808" y="60892"/>
                    <a:pt x="377837" y="78817"/>
                  </a:cubicBezTo>
                  <a:cubicBezTo>
                    <a:pt x="377740" y="73585"/>
                    <a:pt x="377448" y="68353"/>
                    <a:pt x="376672" y="63315"/>
                  </a:cubicBezTo>
                  <a:cubicBezTo>
                    <a:pt x="375798" y="57695"/>
                    <a:pt x="372984" y="52269"/>
                    <a:pt x="368422" y="47037"/>
                  </a:cubicBezTo>
                  <a:cubicBezTo>
                    <a:pt x="374343" y="45100"/>
                    <a:pt x="380360" y="43452"/>
                    <a:pt x="386378" y="42096"/>
                  </a:cubicBezTo>
                  <a:cubicBezTo>
                    <a:pt x="406614" y="37494"/>
                    <a:pt x="427311" y="35120"/>
                    <a:pt x="448008" y="35047"/>
                  </a:cubicBezTo>
                  <a:close/>
                  <a:moveTo>
                    <a:pt x="170287" y="0"/>
                  </a:moveTo>
                  <a:cubicBezTo>
                    <a:pt x="195321" y="0"/>
                    <a:pt x="220452" y="2810"/>
                    <a:pt x="245000" y="8623"/>
                  </a:cubicBezTo>
                  <a:cubicBezTo>
                    <a:pt x="270131" y="14437"/>
                    <a:pt x="295844" y="21219"/>
                    <a:pt x="319713" y="31392"/>
                  </a:cubicBezTo>
                  <a:cubicBezTo>
                    <a:pt x="327475" y="34687"/>
                    <a:pt x="344165" y="42438"/>
                    <a:pt x="354547" y="51836"/>
                  </a:cubicBezTo>
                  <a:cubicBezTo>
                    <a:pt x="359205" y="56099"/>
                    <a:pt x="362601" y="60653"/>
                    <a:pt x="363377" y="65304"/>
                  </a:cubicBezTo>
                  <a:cubicBezTo>
                    <a:pt x="364250" y="71118"/>
                    <a:pt x="364541" y="77222"/>
                    <a:pt x="364541" y="83423"/>
                  </a:cubicBezTo>
                  <a:cubicBezTo>
                    <a:pt x="364444" y="85167"/>
                    <a:pt x="364444" y="86911"/>
                    <a:pt x="364347" y="88655"/>
                  </a:cubicBezTo>
                  <a:cubicBezTo>
                    <a:pt x="363959" y="100475"/>
                    <a:pt x="362698" y="112684"/>
                    <a:pt x="361921" y="124213"/>
                  </a:cubicBezTo>
                  <a:cubicBezTo>
                    <a:pt x="361630" y="128380"/>
                    <a:pt x="361339" y="132352"/>
                    <a:pt x="361242" y="136228"/>
                  </a:cubicBezTo>
                  <a:cubicBezTo>
                    <a:pt x="361242" y="139231"/>
                    <a:pt x="361145" y="142235"/>
                    <a:pt x="361145" y="145239"/>
                  </a:cubicBezTo>
                  <a:cubicBezTo>
                    <a:pt x="360854" y="157350"/>
                    <a:pt x="360660" y="169364"/>
                    <a:pt x="360466" y="181476"/>
                  </a:cubicBezTo>
                  <a:cubicBezTo>
                    <a:pt x="360369" y="190971"/>
                    <a:pt x="360175" y="200466"/>
                    <a:pt x="360078" y="209961"/>
                  </a:cubicBezTo>
                  <a:cubicBezTo>
                    <a:pt x="359981" y="218488"/>
                    <a:pt x="359884" y="227014"/>
                    <a:pt x="359787" y="235637"/>
                  </a:cubicBezTo>
                  <a:cubicBezTo>
                    <a:pt x="343389" y="239998"/>
                    <a:pt x="327961" y="246780"/>
                    <a:pt x="313988" y="255597"/>
                  </a:cubicBezTo>
                  <a:cubicBezTo>
                    <a:pt x="304382" y="261604"/>
                    <a:pt x="295359" y="268580"/>
                    <a:pt x="287111" y="276428"/>
                  </a:cubicBezTo>
                  <a:cubicBezTo>
                    <a:pt x="259069" y="284083"/>
                    <a:pt x="230446" y="287571"/>
                    <a:pt x="201725" y="287571"/>
                  </a:cubicBezTo>
                  <a:cubicBezTo>
                    <a:pt x="148941" y="287571"/>
                    <a:pt x="95671" y="276041"/>
                    <a:pt x="44246" y="258407"/>
                  </a:cubicBezTo>
                  <a:cubicBezTo>
                    <a:pt x="44343" y="271971"/>
                    <a:pt x="44343" y="285536"/>
                    <a:pt x="44440" y="299101"/>
                  </a:cubicBezTo>
                  <a:cubicBezTo>
                    <a:pt x="45895" y="299488"/>
                    <a:pt x="47351" y="300070"/>
                    <a:pt x="48903" y="300942"/>
                  </a:cubicBezTo>
                  <a:cubicBezTo>
                    <a:pt x="91887" y="324680"/>
                    <a:pt x="138461" y="337566"/>
                    <a:pt x="184551" y="337566"/>
                  </a:cubicBezTo>
                  <a:cubicBezTo>
                    <a:pt x="206285" y="337566"/>
                    <a:pt x="228020" y="334563"/>
                    <a:pt x="249172" y="328652"/>
                  </a:cubicBezTo>
                  <a:cubicBezTo>
                    <a:pt x="242186" y="342992"/>
                    <a:pt x="237044" y="358495"/>
                    <a:pt x="234036" y="374675"/>
                  </a:cubicBezTo>
                  <a:cubicBezTo>
                    <a:pt x="218026" y="377485"/>
                    <a:pt x="201822" y="378842"/>
                    <a:pt x="185618" y="378842"/>
                  </a:cubicBezTo>
                  <a:cubicBezTo>
                    <a:pt x="137685" y="378842"/>
                    <a:pt x="89461" y="367021"/>
                    <a:pt x="44537" y="345027"/>
                  </a:cubicBezTo>
                  <a:cubicBezTo>
                    <a:pt x="44634" y="359367"/>
                    <a:pt x="44731" y="373610"/>
                    <a:pt x="44731" y="387852"/>
                  </a:cubicBezTo>
                  <a:cubicBezTo>
                    <a:pt x="44731" y="394538"/>
                    <a:pt x="79855" y="409944"/>
                    <a:pt x="85580" y="412560"/>
                  </a:cubicBezTo>
                  <a:cubicBezTo>
                    <a:pt x="99261" y="418857"/>
                    <a:pt x="113525" y="423508"/>
                    <a:pt x="128176" y="426609"/>
                  </a:cubicBezTo>
                  <a:cubicBezTo>
                    <a:pt x="145351" y="430290"/>
                    <a:pt x="163010" y="432035"/>
                    <a:pt x="180669" y="432035"/>
                  </a:cubicBezTo>
                  <a:cubicBezTo>
                    <a:pt x="183968" y="432035"/>
                    <a:pt x="187267" y="432035"/>
                    <a:pt x="190469" y="431841"/>
                  </a:cubicBezTo>
                  <a:cubicBezTo>
                    <a:pt x="203957" y="431356"/>
                    <a:pt x="217347" y="429903"/>
                    <a:pt x="230446" y="427481"/>
                  </a:cubicBezTo>
                  <a:cubicBezTo>
                    <a:pt x="230834" y="427384"/>
                    <a:pt x="231222" y="427287"/>
                    <a:pt x="231610" y="427287"/>
                  </a:cubicBezTo>
                  <a:cubicBezTo>
                    <a:pt x="231901" y="430290"/>
                    <a:pt x="232289" y="433294"/>
                    <a:pt x="232677" y="436298"/>
                  </a:cubicBezTo>
                  <a:cubicBezTo>
                    <a:pt x="234230" y="447343"/>
                    <a:pt x="236850" y="458001"/>
                    <a:pt x="240149" y="468272"/>
                  </a:cubicBezTo>
                  <a:cubicBezTo>
                    <a:pt x="222683" y="472050"/>
                    <a:pt x="204636" y="473988"/>
                    <a:pt x="186394" y="473988"/>
                  </a:cubicBezTo>
                  <a:cubicBezTo>
                    <a:pt x="123810" y="473988"/>
                    <a:pt x="59964" y="452382"/>
                    <a:pt x="12032" y="414400"/>
                  </a:cubicBezTo>
                  <a:cubicBezTo>
                    <a:pt x="7374" y="410719"/>
                    <a:pt x="5337" y="406359"/>
                    <a:pt x="5046" y="401998"/>
                  </a:cubicBezTo>
                  <a:cubicBezTo>
                    <a:pt x="4463" y="400061"/>
                    <a:pt x="4075" y="397929"/>
                    <a:pt x="4075" y="395507"/>
                  </a:cubicBezTo>
                  <a:cubicBezTo>
                    <a:pt x="4075" y="285633"/>
                    <a:pt x="3881" y="175759"/>
                    <a:pt x="0" y="65885"/>
                  </a:cubicBezTo>
                  <a:cubicBezTo>
                    <a:pt x="0" y="64238"/>
                    <a:pt x="97" y="62785"/>
                    <a:pt x="388" y="61332"/>
                  </a:cubicBezTo>
                  <a:cubicBezTo>
                    <a:pt x="-776" y="54065"/>
                    <a:pt x="1844" y="46410"/>
                    <a:pt x="10091" y="41760"/>
                  </a:cubicBezTo>
                  <a:cubicBezTo>
                    <a:pt x="35804" y="27323"/>
                    <a:pt x="64331" y="15599"/>
                    <a:pt x="93052" y="8914"/>
                  </a:cubicBezTo>
                  <a:cubicBezTo>
                    <a:pt x="118376" y="3004"/>
                    <a:pt x="144283" y="0"/>
                    <a:pt x="170287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文本框 1027"/>
            <p:cNvSpPr txBox="1"/>
            <p:nvPr/>
          </p:nvSpPr>
          <p:spPr bwMode="auto">
            <a:xfrm>
              <a:off x="9044115" y="2407128"/>
              <a:ext cx="1137370" cy="435164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基层金融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005955" y="2731135"/>
            <a:ext cx="958850" cy="584534"/>
            <a:chOff x="10013226" y="1883330"/>
            <a:chExt cx="1320593" cy="990691"/>
          </a:xfrm>
        </p:grpSpPr>
        <p:sp>
          <p:nvSpPr>
            <p:cNvPr id="73" name="farmer_124404"/>
            <p:cNvSpPr/>
            <p:nvPr/>
          </p:nvSpPr>
          <p:spPr>
            <a:xfrm>
              <a:off x="10345962" y="1883330"/>
              <a:ext cx="650258" cy="526554"/>
            </a:xfrm>
            <a:custGeom>
              <a:avLst/>
              <a:gdLst>
                <a:gd name="connsiteX0" fmla="*/ 303820 w 607639"/>
                <a:gd name="connsiteY0" fmla="*/ 480269 h 606722"/>
                <a:gd name="connsiteX1" fmla="*/ 329118 w 607639"/>
                <a:gd name="connsiteY1" fmla="*/ 505567 h 606722"/>
                <a:gd name="connsiteX2" fmla="*/ 303820 w 607639"/>
                <a:gd name="connsiteY2" fmla="*/ 530865 h 606722"/>
                <a:gd name="connsiteX3" fmla="*/ 278522 w 607639"/>
                <a:gd name="connsiteY3" fmla="*/ 505567 h 606722"/>
                <a:gd name="connsiteX4" fmla="*/ 303820 w 607639"/>
                <a:gd name="connsiteY4" fmla="*/ 480269 h 606722"/>
                <a:gd name="connsiteX5" fmla="*/ 253131 w 607639"/>
                <a:gd name="connsiteY5" fmla="*/ 455019 h 606722"/>
                <a:gd name="connsiteX6" fmla="*/ 253131 w 607639"/>
                <a:gd name="connsiteY6" fmla="*/ 556154 h 606722"/>
                <a:gd name="connsiteX7" fmla="*/ 354419 w 607639"/>
                <a:gd name="connsiteY7" fmla="*/ 556154 h 606722"/>
                <a:gd name="connsiteX8" fmla="*/ 354419 w 607639"/>
                <a:gd name="connsiteY8" fmla="*/ 455019 h 606722"/>
                <a:gd name="connsiteX9" fmla="*/ 228299 w 607639"/>
                <a:gd name="connsiteY9" fmla="*/ 202270 h 606722"/>
                <a:gd name="connsiteX10" fmla="*/ 228299 w 607639"/>
                <a:gd name="connsiteY10" fmla="*/ 252482 h 606722"/>
                <a:gd name="connsiteX11" fmla="*/ 228299 w 607639"/>
                <a:gd name="connsiteY11" fmla="*/ 252749 h 606722"/>
                <a:gd name="connsiteX12" fmla="*/ 228299 w 607639"/>
                <a:gd name="connsiteY12" fmla="*/ 303317 h 606722"/>
                <a:gd name="connsiteX13" fmla="*/ 380231 w 607639"/>
                <a:gd name="connsiteY13" fmla="*/ 303317 h 606722"/>
                <a:gd name="connsiteX14" fmla="*/ 380231 w 607639"/>
                <a:gd name="connsiteY14" fmla="*/ 202270 h 606722"/>
                <a:gd name="connsiteX15" fmla="*/ 510267 w 607639"/>
                <a:gd name="connsiteY15" fmla="*/ 151703 h 606722"/>
                <a:gd name="connsiteX16" fmla="*/ 506351 w 607639"/>
                <a:gd name="connsiteY16" fmla="*/ 155613 h 606722"/>
                <a:gd name="connsiteX17" fmla="*/ 506351 w 607639"/>
                <a:gd name="connsiteY17" fmla="*/ 324734 h 606722"/>
                <a:gd name="connsiteX18" fmla="*/ 510267 w 607639"/>
                <a:gd name="connsiteY18" fmla="*/ 328645 h 606722"/>
                <a:gd name="connsiteX19" fmla="*/ 553079 w 607639"/>
                <a:gd name="connsiteY19" fmla="*/ 328645 h 606722"/>
                <a:gd name="connsiteX20" fmla="*/ 556995 w 607639"/>
                <a:gd name="connsiteY20" fmla="*/ 324734 h 606722"/>
                <a:gd name="connsiteX21" fmla="*/ 556995 w 607639"/>
                <a:gd name="connsiteY21" fmla="*/ 155613 h 606722"/>
                <a:gd name="connsiteX22" fmla="*/ 553079 w 607639"/>
                <a:gd name="connsiteY22" fmla="*/ 151703 h 606722"/>
                <a:gd name="connsiteX23" fmla="*/ 54560 w 607639"/>
                <a:gd name="connsiteY23" fmla="*/ 151703 h 606722"/>
                <a:gd name="connsiteX24" fmla="*/ 50644 w 607639"/>
                <a:gd name="connsiteY24" fmla="*/ 155613 h 606722"/>
                <a:gd name="connsiteX25" fmla="*/ 50644 w 607639"/>
                <a:gd name="connsiteY25" fmla="*/ 324734 h 606722"/>
                <a:gd name="connsiteX26" fmla="*/ 54560 w 607639"/>
                <a:gd name="connsiteY26" fmla="*/ 328645 h 606722"/>
                <a:gd name="connsiteX27" fmla="*/ 97372 w 607639"/>
                <a:gd name="connsiteY27" fmla="*/ 328645 h 606722"/>
                <a:gd name="connsiteX28" fmla="*/ 101288 w 607639"/>
                <a:gd name="connsiteY28" fmla="*/ 324734 h 606722"/>
                <a:gd name="connsiteX29" fmla="*/ 101288 w 607639"/>
                <a:gd name="connsiteY29" fmla="*/ 202537 h 606722"/>
                <a:gd name="connsiteX30" fmla="*/ 101288 w 607639"/>
                <a:gd name="connsiteY30" fmla="*/ 202359 h 606722"/>
                <a:gd name="connsiteX31" fmla="*/ 101288 w 607639"/>
                <a:gd name="connsiteY31" fmla="*/ 155613 h 606722"/>
                <a:gd name="connsiteX32" fmla="*/ 97372 w 607639"/>
                <a:gd name="connsiteY32" fmla="*/ 151703 h 606722"/>
                <a:gd name="connsiteX33" fmla="*/ 25277 w 607639"/>
                <a:gd name="connsiteY33" fmla="*/ 0 h 606722"/>
                <a:gd name="connsiteX34" fmla="*/ 126566 w 607639"/>
                <a:gd name="connsiteY34" fmla="*/ 0 h 606722"/>
                <a:gd name="connsiteX35" fmla="*/ 151932 w 607639"/>
                <a:gd name="connsiteY35" fmla="*/ 25239 h 606722"/>
                <a:gd name="connsiteX36" fmla="*/ 126566 w 607639"/>
                <a:gd name="connsiteY36" fmla="*/ 50568 h 606722"/>
                <a:gd name="connsiteX37" fmla="*/ 101288 w 607639"/>
                <a:gd name="connsiteY37" fmla="*/ 50568 h 606722"/>
                <a:gd name="connsiteX38" fmla="*/ 101288 w 607639"/>
                <a:gd name="connsiteY38" fmla="*/ 101313 h 606722"/>
                <a:gd name="connsiteX39" fmla="*/ 151932 w 607639"/>
                <a:gd name="connsiteY39" fmla="*/ 155613 h 606722"/>
                <a:gd name="connsiteX40" fmla="*/ 151932 w 607639"/>
                <a:gd name="connsiteY40" fmla="*/ 188673 h 606722"/>
                <a:gd name="connsiteX41" fmla="*/ 177744 w 607639"/>
                <a:gd name="connsiteY41" fmla="*/ 205736 h 606722"/>
                <a:gd name="connsiteX42" fmla="*/ 177744 w 607639"/>
                <a:gd name="connsiteY42" fmla="*/ 176942 h 606722"/>
                <a:gd name="connsiteX43" fmla="*/ 203021 w 607639"/>
                <a:gd name="connsiteY43" fmla="*/ 151703 h 606722"/>
                <a:gd name="connsiteX44" fmla="*/ 405597 w 607639"/>
                <a:gd name="connsiteY44" fmla="*/ 151703 h 606722"/>
                <a:gd name="connsiteX45" fmla="*/ 430875 w 607639"/>
                <a:gd name="connsiteY45" fmla="*/ 176942 h 606722"/>
                <a:gd name="connsiteX46" fmla="*/ 430875 w 607639"/>
                <a:gd name="connsiteY46" fmla="*/ 205381 h 606722"/>
                <a:gd name="connsiteX47" fmla="*/ 455707 w 607639"/>
                <a:gd name="connsiteY47" fmla="*/ 188762 h 606722"/>
                <a:gd name="connsiteX48" fmla="*/ 455707 w 607639"/>
                <a:gd name="connsiteY48" fmla="*/ 155613 h 606722"/>
                <a:gd name="connsiteX49" fmla="*/ 506351 w 607639"/>
                <a:gd name="connsiteY49" fmla="*/ 101313 h 606722"/>
                <a:gd name="connsiteX50" fmla="*/ 506351 w 607639"/>
                <a:gd name="connsiteY50" fmla="*/ 50568 h 606722"/>
                <a:gd name="connsiteX51" fmla="*/ 480984 w 607639"/>
                <a:gd name="connsiteY51" fmla="*/ 50568 h 606722"/>
                <a:gd name="connsiteX52" fmla="*/ 455707 w 607639"/>
                <a:gd name="connsiteY52" fmla="*/ 25239 h 606722"/>
                <a:gd name="connsiteX53" fmla="*/ 480984 w 607639"/>
                <a:gd name="connsiteY53" fmla="*/ 0 h 606722"/>
                <a:gd name="connsiteX54" fmla="*/ 582272 w 607639"/>
                <a:gd name="connsiteY54" fmla="*/ 0 h 606722"/>
                <a:gd name="connsiteX55" fmla="*/ 607639 w 607639"/>
                <a:gd name="connsiteY55" fmla="*/ 25239 h 606722"/>
                <a:gd name="connsiteX56" fmla="*/ 582272 w 607639"/>
                <a:gd name="connsiteY56" fmla="*/ 50568 h 606722"/>
                <a:gd name="connsiteX57" fmla="*/ 556995 w 607639"/>
                <a:gd name="connsiteY57" fmla="*/ 50568 h 606722"/>
                <a:gd name="connsiteX58" fmla="*/ 556995 w 607639"/>
                <a:gd name="connsiteY58" fmla="*/ 101313 h 606722"/>
                <a:gd name="connsiteX59" fmla="*/ 607639 w 607639"/>
                <a:gd name="connsiteY59" fmla="*/ 155613 h 606722"/>
                <a:gd name="connsiteX60" fmla="*/ 607639 w 607639"/>
                <a:gd name="connsiteY60" fmla="*/ 324734 h 606722"/>
                <a:gd name="connsiteX61" fmla="*/ 553079 w 607639"/>
                <a:gd name="connsiteY61" fmla="*/ 379212 h 606722"/>
                <a:gd name="connsiteX62" fmla="*/ 510267 w 607639"/>
                <a:gd name="connsiteY62" fmla="*/ 379212 h 606722"/>
                <a:gd name="connsiteX63" fmla="*/ 455707 w 607639"/>
                <a:gd name="connsiteY63" fmla="*/ 324734 h 606722"/>
                <a:gd name="connsiteX64" fmla="*/ 455707 w 607639"/>
                <a:gd name="connsiteY64" fmla="*/ 249639 h 606722"/>
                <a:gd name="connsiteX65" fmla="*/ 430875 w 607639"/>
                <a:gd name="connsiteY65" fmla="*/ 266257 h 606722"/>
                <a:gd name="connsiteX66" fmla="*/ 430875 w 607639"/>
                <a:gd name="connsiteY66" fmla="*/ 328645 h 606722"/>
                <a:gd name="connsiteX67" fmla="*/ 472885 w 607639"/>
                <a:gd name="connsiteY67" fmla="*/ 397431 h 606722"/>
                <a:gd name="connsiteX68" fmla="*/ 481697 w 607639"/>
                <a:gd name="connsiteY68" fmla="*/ 477681 h 606722"/>
                <a:gd name="connsiteX69" fmla="*/ 481430 w 607639"/>
                <a:gd name="connsiteY69" fmla="*/ 482569 h 606722"/>
                <a:gd name="connsiteX70" fmla="*/ 453927 w 607639"/>
                <a:gd name="connsiteY70" fmla="*/ 505498 h 606722"/>
                <a:gd name="connsiteX71" fmla="*/ 430964 w 607639"/>
                <a:gd name="connsiteY71" fmla="*/ 478037 h 606722"/>
                <a:gd name="connsiteX72" fmla="*/ 431142 w 607639"/>
                <a:gd name="connsiteY72" fmla="*/ 475193 h 606722"/>
                <a:gd name="connsiteX73" fmla="*/ 424288 w 607639"/>
                <a:gd name="connsiteY73" fmla="*/ 411473 h 606722"/>
                <a:gd name="connsiteX74" fmla="*/ 354953 w 607639"/>
                <a:gd name="connsiteY74" fmla="*/ 353884 h 606722"/>
                <a:gd name="connsiteX75" fmla="*/ 329498 w 607639"/>
                <a:gd name="connsiteY75" fmla="*/ 353884 h 606722"/>
                <a:gd name="connsiteX76" fmla="*/ 329230 w 607639"/>
                <a:gd name="connsiteY76" fmla="*/ 404452 h 606722"/>
                <a:gd name="connsiteX77" fmla="*/ 379786 w 607639"/>
                <a:gd name="connsiteY77" fmla="*/ 404452 h 606722"/>
                <a:gd name="connsiteX78" fmla="*/ 405063 w 607639"/>
                <a:gd name="connsiteY78" fmla="*/ 429780 h 606722"/>
                <a:gd name="connsiteX79" fmla="*/ 405063 w 607639"/>
                <a:gd name="connsiteY79" fmla="*/ 581394 h 606722"/>
                <a:gd name="connsiteX80" fmla="*/ 379786 w 607639"/>
                <a:gd name="connsiteY80" fmla="*/ 606722 h 606722"/>
                <a:gd name="connsiteX81" fmla="*/ 227854 w 607639"/>
                <a:gd name="connsiteY81" fmla="*/ 606722 h 606722"/>
                <a:gd name="connsiteX82" fmla="*/ 202576 w 607639"/>
                <a:gd name="connsiteY82" fmla="*/ 581394 h 606722"/>
                <a:gd name="connsiteX83" fmla="*/ 202576 w 607639"/>
                <a:gd name="connsiteY83" fmla="*/ 429780 h 606722"/>
                <a:gd name="connsiteX84" fmla="*/ 227854 w 607639"/>
                <a:gd name="connsiteY84" fmla="*/ 404452 h 606722"/>
                <a:gd name="connsiteX85" fmla="*/ 278586 w 607639"/>
                <a:gd name="connsiteY85" fmla="*/ 404452 h 606722"/>
                <a:gd name="connsiteX86" fmla="*/ 278854 w 607639"/>
                <a:gd name="connsiteY86" fmla="*/ 353884 h 606722"/>
                <a:gd name="connsiteX87" fmla="*/ 253665 w 607639"/>
                <a:gd name="connsiteY87" fmla="*/ 353884 h 606722"/>
                <a:gd name="connsiteX88" fmla="*/ 184330 w 607639"/>
                <a:gd name="connsiteY88" fmla="*/ 411473 h 606722"/>
                <a:gd name="connsiteX89" fmla="*/ 177388 w 607639"/>
                <a:gd name="connsiteY89" fmla="*/ 475193 h 606722"/>
                <a:gd name="connsiteX90" fmla="*/ 177566 w 607639"/>
                <a:gd name="connsiteY90" fmla="*/ 478037 h 606722"/>
                <a:gd name="connsiteX91" fmla="*/ 154602 w 607639"/>
                <a:gd name="connsiteY91" fmla="*/ 505498 h 606722"/>
                <a:gd name="connsiteX92" fmla="*/ 127189 w 607639"/>
                <a:gd name="connsiteY92" fmla="*/ 482569 h 606722"/>
                <a:gd name="connsiteX93" fmla="*/ 126833 w 607639"/>
                <a:gd name="connsiteY93" fmla="*/ 477681 h 606722"/>
                <a:gd name="connsiteX94" fmla="*/ 135644 w 607639"/>
                <a:gd name="connsiteY94" fmla="*/ 397431 h 606722"/>
                <a:gd name="connsiteX95" fmla="*/ 177744 w 607639"/>
                <a:gd name="connsiteY95" fmla="*/ 328645 h 606722"/>
                <a:gd name="connsiteX96" fmla="*/ 177744 w 607639"/>
                <a:gd name="connsiteY96" fmla="*/ 266346 h 606722"/>
                <a:gd name="connsiteX97" fmla="*/ 151932 w 607639"/>
                <a:gd name="connsiteY97" fmla="*/ 249283 h 606722"/>
                <a:gd name="connsiteX98" fmla="*/ 151932 w 607639"/>
                <a:gd name="connsiteY98" fmla="*/ 324734 h 606722"/>
                <a:gd name="connsiteX99" fmla="*/ 97372 w 607639"/>
                <a:gd name="connsiteY99" fmla="*/ 379212 h 606722"/>
                <a:gd name="connsiteX100" fmla="*/ 54560 w 607639"/>
                <a:gd name="connsiteY100" fmla="*/ 379212 h 606722"/>
                <a:gd name="connsiteX101" fmla="*/ 0 w 607639"/>
                <a:gd name="connsiteY101" fmla="*/ 324734 h 606722"/>
                <a:gd name="connsiteX102" fmla="*/ 0 w 607639"/>
                <a:gd name="connsiteY102" fmla="*/ 155613 h 606722"/>
                <a:gd name="connsiteX103" fmla="*/ 50644 w 607639"/>
                <a:gd name="connsiteY103" fmla="*/ 101313 h 606722"/>
                <a:gd name="connsiteX104" fmla="*/ 50644 w 607639"/>
                <a:gd name="connsiteY104" fmla="*/ 50568 h 606722"/>
                <a:gd name="connsiteX105" fmla="*/ 25277 w 607639"/>
                <a:gd name="connsiteY105" fmla="*/ 50568 h 606722"/>
                <a:gd name="connsiteX106" fmla="*/ 0 w 607639"/>
                <a:gd name="connsiteY106" fmla="*/ 25239 h 606722"/>
                <a:gd name="connsiteX107" fmla="*/ 25277 w 607639"/>
                <a:gd name="connsiteY10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607639" h="606722">
                  <a:moveTo>
                    <a:pt x="303820" y="480269"/>
                  </a:moveTo>
                  <a:cubicBezTo>
                    <a:pt x="317792" y="480269"/>
                    <a:pt x="329118" y="491595"/>
                    <a:pt x="329118" y="505567"/>
                  </a:cubicBezTo>
                  <a:cubicBezTo>
                    <a:pt x="329118" y="519539"/>
                    <a:pt x="317792" y="530865"/>
                    <a:pt x="303820" y="530865"/>
                  </a:cubicBezTo>
                  <a:cubicBezTo>
                    <a:pt x="289848" y="530865"/>
                    <a:pt x="278522" y="519539"/>
                    <a:pt x="278522" y="505567"/>
                  </a:cubicBezTo>
                  <a:cubicBezTo>
                    <a:pt x="278522" y="491595"/>
                    <a:pt x="289848" y="480269"/>
                    <a:pt x="303820" y="480269"/>
                  </a:cubicBezTo>
                  <a:close/>
                  <a:moveTo>
                    <a:pt x="253131" y="455019"/>
                  </a:moveTo>
                  <a:lnTo>
                    <a:pt x="253131" y="556154"/>
                  </a:lnTo>
                  <a:lnTo>
                    <a:pt x="354419" y="556154"/>
                  </a:lnTo>
                  <a:lnTo>
                    <a:pt x="354419" y="455019"/>
                  </a:lnTo>
                  <a:close/>
                  <a:moveTo>
                    <a:pt x="228299" y="202270"/>
                  </a:moveTo>
                  <a:lnTo>
                    <a:pt x="228299" y="252482"/>
                  </a:lnTo>
                  <a:cubicBezTo>
                    <a:pt x="228299" y="252571"/>
                    <a:pt x="228299" y="252660"/>
                    <a:pt x="228299" y="252749"/>
                  </a:cubicBezTo>
                  <a:lnTo>
                    <a:pt x="228299" y="303317"/>
                  </a:lnTo>
                  <a:lnTo>
                    <a:pt x="380231" y="303317"/>
                  </a:lnTo>
                  <a:lnTo>
                    <a:pt x="380231" y="202270"/>
                  </a:lnTo>
                  <a:close/>
                  <a:moveTo>
                    <a:pt x="510267" y="151703"/>
                  </a:moveTo>
                  <a:cubicBezTo>
                    <a:pt x="508131" y="151703"/>
                    <a:pt x="506351" y="153391"/>
                    <a:pt x="506351" y="155613"/>
                  </a:cubicBezTo>
                  <a:lnTo>
                    <a:pt x="506351" y="324734"/>
                  </a:lnTo>
                  <a:cubicBezTo>
                    <a:pt x="506351" y="326867"/>
                    <a:pt x="508131" y="328645"/>
                    <a:pt x="510267" y="328645"/>
                  </a:cubicBezTo>
                  <a:lnTo>
                    <a:pt x="553079" y="328645"/>
                  </a:lnTo>
                  <a:cubicBezTo>
                    <a:pt x="555215" y="328645"/>
                    <a:pt x="556995" y="326867"/>
                    <a:pt x="556995" y="324734"/>
                  </a:cubicBezTo>
                  <a:lnTo>
                    <a:pt x="556995" y="155613"/>
                  </a:lnTo>
                  <a:cubicBezTo>
                    <a:pt x="556995" y="153391"/>
                    <a:pt x="555215" y="151703"/>
                    <a:pt x="553079" y="151703"/>
                  </a:cubicBezTo>
                  <a:close/>
                  <a:moveTo>
                    <a:pt x="54560" y="151703"/>
                  </a:moveTo>
                  <a:cubicBezTo>
                    <a:pt x="52424" y="151703"/>
                    <a:pt x="50644" y="153391"/>
                    <a:pt x="50644" y="155613"/>
                  </a:cubicBezTo>
                  <a:lnTo>
                    <a:pt x="50644" y="324734"/>
                  </a:lnTo>
                  <a:cubicBezTo>
                    <a:pt x="50644" y="326867"/>
                    <a:pt x="52424" y="328645"/>
                    <a:pt x="54560" y="328645"/>
                  </a:cubicBezTo>
                  <a:lnTo>
                    <a:pt x="97372" y="328645"/>
                  </a:lnTo>
                  <a:cubicBezTo>
                    <a:pt x="99508" y="328645"/>
                    <a:pt x="101288" y="326867"/>
                    <a:pt x="101288" y="324734"/>
                  </a:cubicBezTo>
                  <a:lnTo>
                    <a:pt x="101288" y="202537"/>
                  </a:lnTo>
                  <a:cubicBezTo>
                    <a:pt x="101288" y="202448"/>
                    <a:pt x="101288" y="202359"/>
                    <a:pt x="101288" y="202359"/>
                  </a:cubicBezTo>
                  <a:lnTo>
                    <a:pt x="101288" y="155613"/>
                  </a:lnTo>
                  <a:cubicBezTo>
                    <a:pt x="101288" y="153391"/>
                    <a:pt x="99508" y="151703"/>
                    <a:pt x="97372" y="151703"/>
                  </a:cubicBezTo>
                  <a:close/>
                  <a:moveTo>
                    <a:pt x="25277" y="0"/>
                  </a:moveTo>
                  <a:lnTo>
                    <a:pt x="126566" y="0"/>
                  </a:lnTo>
                  <a:cubicBezTo>
                    <a:pt x="140539" y="0"/>
                    <a:pt x="151932" y="11287"/>
                    <a:pt x="151932" y="25239"/>
                  </a:cubicBezTo>
                  <a:cubicBezTo>
                    <a:pt x="151932" y="39281"/>
                    <a:pt x="140539" y="50568"/>
                    <a:pt x="126566" y="50568"/>
                  </a:cubicBezTo>
                  <a:lnTo>
                    <a:pt x="101288" y="50568"/>
                  </a:lnTo>
                  <a:lnTo>
                    <a:pt x="101288" y="101313"/>
                  </a:lnTo>
                  <a:cubicBezTo>
                    <a:pt x="129592" y="103268"/>
                    <a:pt x="151932" y="126819"/>
                    <a:pt x="151932" y="155613"/>
                  </a:cubicBezTo>
                  <a:lnTo>
                    <a:pt x="151932" y="188673"/>
                  </a:lnTo>
                  <a:lnTo>
                    <a:pt x="177744" y="205736"/>
                  </a:lnTo>
                  <a:lnTo>
                    <a:pt x="177744" y="176942"/>
                  </a:lnTo>
                  <a:cubicBezTo>
                    <a:pt x="177744" y="162989"/>
                    <a:pt x="189047" y="151703"/>
                    <a:pt x="203021" y="151703"/>
                  </a:cubicBezTo>
                  <a:lnTo>
                    <a:pt x="405597" y="151703"/>
                  </a:lnTo>
                  <a:cubicBezTo>
                    <a:pt x="419571" y="151703"/>
                    <a:pt x="430875" y="162989"/>
                    <a:pt x="430875" y="176942"/>
                  </a:cubicBezTo>
                  <a:lnTo>
                    <a:pt x="430875" y="205381"/>
                  </a:lnTo>
                  <a:lnTo>
                    <a:pt x="455707" y="188762"/>
                  </a:lnTo>
                  <a:lnTo>
                    <a:pt x="455707" y="155613"/>
                  </a:lnTo>
                  <a:cubicBezTo>
                    <a:pt x="455707" y="126819"/>
                    <a:pt x="478047" y="103268"/>
                    <a:pt x="506351" y="101313"/>
                  </a:cubicBezTo>
                  <a:lnTo>
                    <a:pt x="506351" y="50568"/>
                  </a:lnTo>
                  <a:lnTo>
                    <a:pt x="480984" y="50568"/>
                  </a:lnTo>
                  <a:cubicBezTo>
                    <a:pt x="467011" y="50568"/>
                    <a:pt x="455707" y="39281"/>
                    <a:pt x="455707" y="25239"/>
                  </a:cubicBezTo>
                  <a:cubicBezTo>
                    <a:pt x="455707" y="11287"/>
                    <a:pt x="467011" y="0"/>
                    <a:pt x="480984" y="0"/>
                  </a:cubicBezTo>
                  <a:lnTo>
                    <a:pt x="582272" y="0"/>
                  </a:lnTo>
                  <a:cubicBezTo>
                    <a:pt x="596246" y="0"/>
                    <a:pt x="607639" y="11287"/>
                    <a:pt x="607639" y="25239"/>
                  </a:cubicBezTo>
                  <a:cubicBezTo>
                    <a:pt x="607639" y="39281"/>
                    <a:pt x="596246" y="50568"/>
                    <a:pt x="582272" y="50568"/>
                  </a:cubicBezTo>
                  <a:lnTo>
                    <a:pt x="556995" y="50568"/>
                  </a:lnTo>
                  <a:lnTo>
                    <a:pt x="556995" y="101313"/>
                  </a:lnTo>
                  <a:cubicBezTo>
                    <a:pt x="585299" y="103268"/>
                    <a:pt x="607639" y="126819"/>
                    <a:pt x="607639" y="155613"/>
                  </a:cubicBezTo>
                  <a:lnTo>
                    <a:pt x="607639" y="324734"/>
                  </a:lnTo>
                  <a:cubicBezTo>
                    <a:pt x="607639" y="354773"/>
                    <a:pt x="583163" y="379212"/>
                    <a:pt x="553079" y="379212"/>
                  </a:cubicBezTo>
                  <a:lnTo>
                    <a:pt x="510267" y="379212"/>
                  </a:lnTo>
                  <a:cubicBezTo>
                    <a:pt x="480094" y="379212"/>
                    <a:pt x="455707" y="354773"/>
                    <a:pt x="455707" y="324734"/>
                  </a:cubicBezTo>
                  <a:lnTo>
                    <a:pt x="455707" y="249639"/>
                  </a:lnTo>
                  <a:lnTo>
                    <a:pt x="430875" y="266257"/>
                  </a:lnTo>
                  <a:lnTo>
                    <a:pt x="430875" y="328645"/>
                  </a:lnTo>
                  <a:cubicBezTo>
                    <a:pt x="450634" y="344997"/>
                    <a:pt x="464519" y="368637"/>
                    <a:pt x="472885" y="397431"/>
                  </a:cubicBezTo>
                  <a:cubicBezTo>
                    <a:pt x="480896" y="425070"/>
                    <a:pt x="482943" y="453331"/>
                    <a:pt x="481697" y="477681"/>
                  </a:cubicBezTo>
                  <a:cubicBezTo>
                    <a:pt x="481608" y="479903"/>
                    <a:pt x="481519" y="481503"/>
                    <a:pt x="481430" y="482569"/>
                  </a:cubicBezTo>
                  <a:cubicBezTo>
                    <a:pt x="480183" y="496433"/>
                    <a:pt x="467901" y="506742"/>
                    <a:pt x="453927" y="505498"/>
                  </a:cubicBezTo>
                  <a:cubicBezTo>
                    <a:pt x="440042" y="504254"/>
                    <a:pt x="429717" y="491990"/>
                    <a:pt x="430964" y="478037"/>
                  </a:cubicBezTo>
                  <a:cubicBezTo>
                    <a:pt x="430964" y="477681"/>
                    <a:pt x="431053" y="476704"/>
                    <a:pt x="431142" y="475193"/>
                  </a:cubicBezTo>
                  <a:cubicBezTo>
                    <a:pt x="432121" y="455908"/>
                    <a:pt x="430430" y="432890"/>
                    <a:pt x="424288" y="411473"/>
                  </a:cubicBezTo>
                  <a:cubicBezTo>
                    <a:pt x="413430" y="373969"/>
                    <a:pt x="392424" y="353884"/>
                    <a:pt x="354953" y="353884"/>
                  </a:cubicBezTo>
                  <a:lnTo>
                    <a:pt x="329498" y="353884"/>
                  </a:lnTo>
                  <a:lnTo>
                    <a:pt x="329230" y="404452"/>
                  </a:lnTo>
                  <a:lnTo>
                    <a:pt x="379786" y="404452"/>
                  </a:lnTo>
                  <a:cubicBezTo>
                    <a:pt x="393759" y="404452"/>
                    <a:pt x="405063" y="415827"/>
                    <a:pt x="405063" y="429780"/>
                  </a:cubicBezTo>
                  <a:lnTo>
                    <a:pt x="405063" y="581394"/>
                  </a:lnTo>
                  <a:cubicBezTo>
                    <a:pt x="405063" y="595347"/>
                    <a:pt x="393759" y="606722"/>
                    <a:pt x="379786" y="606722"/>
                  </a:cubicBezTo>
                  <a:lnTo>
                    <a:pt x="227854" y="606722"/>
                  </a:lnTo>
                  <a:cubicBezTo>
                    <a:pt x="213880" y="606722"/>
                    <a:pt x="202576" y="595347"/>
                    <a:pt x="202576" y="581394"/>
                  </a:cubicBezTo>
                  <a:lnTo>
                    <a:pt x="202576" y="429780"/>
                  </a:lnTo>
                  <a:cubicBezTo>
                    <a:pt x="202576" y="415827"/>
                    <a:pt x="213880" y="404452"/>
                    <a:pt x="227854" y="404452"/>
                  </a:cubicBezTo>
                  <a:lnTo>
                    <a:pt x="278586" y="404452"/>
                  </a:lnTo>
                  <a:lnTo>
                    <a:pt x="278854" y="353884"/>
                  </a:lnTo>
                  <a:lnTo>
                    <a:pt x="253665" y="353884"/>
                  </a:lnTo>
                  <a:cubicBezTo>
                    <a:pt x="216194" y="353884"/>
                    <a:pt x="195189" y="373969"/>
                    <a:pt x="184330" y="411473"/>
                  </a:cubicBezTo>
                  <a:cubicBezTo>
                    <a:pt x="178100" y="432890"/>
                    <a:pt x="176497" y="455908"/>
                    <a:pt x="177388" y="475193"/>
                  </a:cubicBezTo>
                  <a:cubicBezTo>
                    <a:pt x="177477" y="476704"/>
                    <a:pt x="177566" y="477681"/>
                    <a:pt x="177566" y="478037"/>
                  </a:cubicBezTo>
                  <a:cubicBezTo>
                    <a:pt x="178812" y="491990"/>
                    <a:pt x="168576" y="504254"/>
                    <a:pt x="154602" y="505498"/>
                  </a:cubicBezTo>
                  <a:cubicBezTo>
                    <a:pt x="140717" y="506742"/>
                    <a:pt x="128435" y="496433"/>
                    <a:pt x="127189" y="482569"/>
                  </a:cubicBezTo>
                  <a:cubicBezTo>
                    <a:pt x="127100" y="481503"/>
                    <a:pt x="126922" y="479903"/>
                    <a:pt x="126833" y="477681"/>
                  </a:cubicBezTo>
                  <a:cubicBezTo>
                    <a:pt x="125675" y="453331"/>
                    <a:pt x="127723" y="425070"/>
                    <a:pt x="135644" y="397431"/>
                  </a:cubicBezTo>
                  <a:cubicBezTo>
                    <a:pt x="144011" y="368637"/>
                    <a:pt x="157895" y="344997"/>
                    <a:pt x="177744" y="328645"/>
                  </a:cubicBezTo>
                  <a:lnTo>
                    <a:pt x="177744" y="266346"/>
                  </a:lnTo>
                  <a:lnTo>
                    <a:pt x="151932" y="249283"/>
                  </a:lnTo>
                  <a:lnTo>
                    <a:pt x="151932" y="324734"/>
                  </a:lnTo>
                  <a:cubicBezTo>
                    <a:pt x="151932" y="354773"/>
                    <a:pt x="127456" y="379212"/>
                    <a:pt x="97372" y="379212"/>
                  </a:cubicBezTo>
                  <a:lnTo>
                    <a:pt x="54560" y="379212"/>
                  </a:lnTo>
                  <a:cubicBezTo>
                    <a:pt x="24387" y="379212"/>
                    <a:pt x="0" y="354773"/>
                    <a:pt x="0" y="324734"/>
                  </a:cubicBezTo>
                  <a:lnTo>
                    <a:pt x="0" y="155613"/>
                  </a:lnTo>
                  <a:cubicBezTo>
                    <a:pt x="0" y="126819"/>
                    <a:pt x="22340" y="103268"/>
                    <a:pt x="50644" y="101313"/>
                  </a:cubicBezTo>
                  <a:lnTo>
                    <a:pt x="50644" y="50568"/>
                  </a:lnTo>
                  <a:lnTo>
                    <a:pt x="25277" y="50568"/>
                  </a:lnTo>
                  <a:cubicBezTo>
                    <a:pt x="11304" y="50568"/>
                    <a:pt x="0" y="39281"/>
                    <a:pt x="0" y="25239"/>
                  </a:cubicBezTo>
                  <a:cubicBezTo>
                    <a:pt x="0" y="11287"/>
                    <a:pt x="11304" y="0"/>
                    <a:pt x="25277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4" name="文本框 1028"/>
            <p:cNvSpPr txBox="1"/>
            <p:nvPr/>
          </p:nvSpPr>
          <p:spPr bwMode="auto">
            <a:xfrm>
              <a:off x="10013226" y="2406940"/>
              <a:ext cx="1320593" cy="467081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社会化服务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文本框 74"/>
          <p:cNvSpPr txBox="1"/>
          <p:nvPr/>
        </p:nvSpPr>
        <p:spPr bwMode="auto">
          <a:xfrm>
            <a:off x="3414010" y="2389398"/>
            <a:ext cx="461665" cy="52322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</a:ln>
        </p:spPr>
        <p:txBody>
          <a:bodyPr vert="horz"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 bwMode="auto">
          <a:xfrm>
            <a:off x="6423958" y="2342679"/>
            <a:ext cx="461665" cy="52322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</a:ln>
        </p:spPr>
        <p:txBody>
          <a:bodyPr vert="horz"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6061710" y="2136140"/>
            <a:ext cx="0" cy="3858895"/>
          </a:xfrm>
          <a:prstGeom prst="line">
            <a:avLst/>
          </a:prstGeom>
          <a:ln w="12700" cap="flat" cmpd="sng">
            <a:solidFill>
              <a:srgbClr val="C000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57" y="125031"/>
            <a:ext cx="10314711" cy="658085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en-US" dirty="0"/>
              <a:t>建设必要性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 bwMode="auto">
          <a:xfrm>
            <a:off x="335280" y="932180"/>
            <a:ext cx="11480800" cy="82994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i="0" dirty="0">
                <a:solidFill>
                  <a:srgbClr val="1F232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大模型</a:t>
            </a:r>
            <a:r>
              <a:rPr lang="zh-CN" altLang="en-US" sz="1600" b="1" dirty="0">
                <a:solidFill>
                  <a:srgbClr val="1F23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1600" b="1" i="0" dirty="0">
                <a:solidFill>
                  <a:srgbClr val="1F232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是当前农业农村行业发展的必然趋势，它能够为</a:t>
            </a:r>
            <a:r>
              <a:rPr lang="zh-CN" altLang="en-US" sz="1600" b="1" i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农业生产、资源利用、市场分析、政策制定</a:t>
            </a:r>
            <a:r>
              <a:rPr lang="zh-CN" altLang="en-US" sz="1600" b="1" i="0" dirty="0">
                <a:solidFill>
                  <a:srgbClr val="1F232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等方面提供科学依据和决策支持，推动农业现代化进程。</a:t>
            </a:r>
            <a:endParaRPr lang="zh-CN" altLang="en-US" sz="1600" b="1" i="0" dirty="0">
              <a:solidFill>
                <a:srgbClr val="1F232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>
            <p:custDataLst>
              <p:tags r:id="rId1"/>
            </p:custDataLst>
          </p:nvPr>
        </p:nvSpPr>
        <p:spPr>
          <a:xfrm>
            <a:off x="10463263" y="5346322"/>
            <a:ext cx="900000" cy="900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"/>
            </p:custDataLst>
          </p:nvPr>
        </p:nvSpPr>
        <p:spPr bwMode="auto">
          <a:xfrm>
            <a:off x="6224031" y="5545746"/>
            <a:ext cx="4122018" cy="7005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能够预测和分析自然灾害、市场价格波动等多种风险，为农业风险管理提供决策支持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757405" y="2043596"/>
            <a:ext cx="900000" cy="900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4"/>
            </p:custDataLst>
          </p:nvPr>
        </p:nvSpPr>
        <p:spPr bwMode="auto">
          <a:xfrm>
            <a:off x="1774619" y="2243020"/>
            <a:ext cx="3914667" cy="7005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实现对农业生产过程的实时监控、预测和决策支持，提高农业生产的智能化水平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5"/>
            </p:custDataLst>
          </p:nvPr>
        </p:nvSpPr>
        <p:spPr bwMode="auto">
          <a:xfrm>
            <a:off x="6224031" y="2243020"/>
            <a:ext cx="4122018" cy="7005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综合考虑农业生产、生态环境保护、资源利用等方面的因素，为实现可持续农业提供科学依据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椭圆 50"/>
          <p:cNvSpPr/>
          <p:nvPr>
            <p:custDataLst>
              <p:tags r:id="rId6"/>
            </p:custDataLst>
          </p:nvPr>
        </p:nvSpPr>
        <p:spPr>
          <a:xfrm>
            <a:off x="10463263" y="2043596"/>
            <a:ext cx="900000" cy="900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7"/>
            </p:custDataLst>
          </p:nvPr>
        </p:nvSpPr>
        <p:spPr bwMode="auto">
          <a:xfrm>
            <a:off x="1774619" y="3894383"/>
            <a:ext cx="3914667" cy="7005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通过分析农业产业链各环节的关联性和互动关系，为农业产业链的优化和整合提供决策支持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/>
          <p:nvPr>
            <p:custDataLst>
              <p:tags r:id="rId8"/>
            </p:custDataLst>
          </p:nvPr>
        </p:nvSpPr>
        <p:spPr>
          <a:xfrm>
            <a:off x="781939" y="3694959"/>
            <a:ext cx="900000" cy="900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 bwMode="auto">
          <a:xfrm>
            <a:off x="6224031" y="3894383"/>
            <a:ext cx="4122018" cy="7005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能够分析消费者需求和市场趋势，为农业生产提供定制化的决策支持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椭圆 52"/>
          <p:cNvSpPr/>
          <p:nvPr>
            <p:custDataLst>
              <p:tags r:id="rId10"/>
            </p:custDataLst>
          </p:nvPr>
        </p:nvSpPr>
        <p:spPr>
          <a:xfrm>
            <a:off x="10463263" y="3694959"/>
            <a:ext cx="900000" cy="900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1"/>
            </p:custDataLst>
          </p:nvPr>
        </p:nvSpPr>
        <p:spPr bwMode="auto">
          <a:xfrm>
            <a:off x="1774619" y="5545746"/>
            <a:ext cx="3914667" cy="7005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能够整合各类农业科研数据，为农业科技创新提供数据支持和决策依据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椭圆 53"/>
          <p:cNvSpPr/>
          <p:nvPr>
            <p:custDataLst>
              <p:tags r:id="rId12"/>
            </p:custDataLst>
          </p:nvPr>
        </p:nvSpPr>
        <p:spPr>
          <a:xfrm>
            <a:off x="781939" y="5346322"/>
            <a:ext cx="900000" cy="900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13"/>
            </p:custDataLst>
          </p:nvPr>
        </p:nvSpPr>
        <p:spPr>
          <a:xfrm>
            <a:off x="548875" y="1845156"/>
            <a:ext cx="5386075" cy="129688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5927636" y="3496519"/>
            <a:ext cx="5682470" cy="129688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矩形 6"/>
          <p:cNvSpPr/>
          <p:nvPr>
            <p:custDataLst>
              <p:tags r:id="rId15"/>
            </p:custDataLst>
          </p:nvPr>
        </p:nvSpPr>
        <p:spPr>
          <a:xfrm>
            <a:off x="548875" y="5147882"/>
            <a:ext cx="5386075" cy="129688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 bwMode="auto">
          <a:xfrm>
            <a:off x="1774619" y="2008164"/>
            <a:ext cx="2194088" cy="338554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推动智慧农业建设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 bwMode="auto">
          <a:xfrm>
            <a:off x="8151961" y="2008164"/>
            <a:ext cx="2194088" cy="338554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实现农业可持续发展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8"/>
            </p:custDataLst>
          </p:nvPr>
        </p:nvSpPr>
        <p:spPr bwMode="auto">
          <a:xfrm>
            <a:off x="1774619" y="3657251"/>
            <a:ext cx="2194088" cy="338554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整合农业产业链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9"/>
            </p:custDataLst>
          </p:nvPr>
        </p:nvSpPr>
        <p:spPr bwMode="auto">
          <a:xfrm>
            <a:off x="1774619" y="5308614"/>
            <a:ext cx="2194088" cy="338554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农业科技的创新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0"/>
            </p:custDataLst>
          </p:nvPr>
        </p:nvSpPr>
        <p:spPr bwMode="auto">
          <a:xfrm>
            <a:off x="8151961" y="3657251"/>
            <a:ext cx="2194088" cy="338554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制定化农业生产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1"/>
            </p:custDataLst>
          </p:nvPr>
        </p:nvSpPr>
        <p:spPr bwMode="auto">
          <a:xfrm>
            <a:off x="8151961" y="5308614"/>
            <a:ext cx="2194088" cy="338554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风险管理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2.4 </a:t>
            </a:r>
            <a:r>
              <a:rPr dirty="0"/>
              <a:t>总体</a:t>
            </a:r>
            <a:r>
              <a:rPr dirty="0"/>
              <a:t>设计</a:t>
            </a:r>
            <a:endParaRPr dirty="0"/>
          </a:p>
        </p:txBody>
      </p:sp>
      <p:sp>
        <p:nvSpPr>
          <p:cNvPr id="3" name="矩形 2"/>
          <p:cNvSpPr/>
          <p:nvPr/>
        </p:nvSpPr>
        <p:spPr>
          <a:xfrm>
            <a:off x="5107940" y="4465955"/>
            <a:ext cx="6353175" cy="1522095"/>
          </a:xfrm>
          <a:prstGeom prst="rect">
            <a:avLst/>
          </a:prstGeom>
          <a:solidFill>
            <a:srgbClr val="BED393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01190" y="1692910"/>
            <a:ext cx="2160270" cy="306705"/>
          </a:xfrm>
          <a:prstGeom prst="rect">
            <a:avLst/>
          </a:prstGeom>
          <a:solidFill>
            <a:srgbClr val="C00000"/>
          </a:solidFill>
          <a:ln w="12700">
            <a:noFill/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+mn-ea"/>
              </a:rPr>
              <a:t>平台管理端大屏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85310" y="1692910"/>
            <a:ext cx="2160270" cy="306705"/>
          </a:xfrm>
          <a:prstGeom prst="rect">
            <a:avLst/>
          </a:prstGeom>
          <a:solidFill>
            <a:srgbClr val="C00000"/>
          </a:solidFill>
          <a:ln w="12700">
            <a:noFill/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web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43395" y="1692910"/>
            <a:ext cx="2160270" cy="306705"/>
          </a:xfrm>
          <a:prstGeom prst="rect">
            <a:avLst/>
          </a:prstGeom>
          <a:solidFill>
            <a:srgbClr val="C00000"/>
          </a:solidFill>
          <a:ln w="12700">
            <a:noFill/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移动端（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App/H5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01480" y="1692910"/>
            <a:ext cx="2160270" cy="306705"/>
          </a:xfrm>
          <a:prstGeom prst="rect">
            <a:avLst/>
          </a:prstGeom>
          <a:solidFill>
            <a:srgbClr val="C00000"/>
          </a:solidFill>
          <a:ln w="12700">
            <a:noFill/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微信小程序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圆角矩形 10"/>
          <p:cNvSpPr/>
          <p:nvPr/>
        </p:nvSpPr>
        <p:spPr>
          <a:xfrm>
            <a:off x="1737995" y="2139315"/>
            <a:ext cx="9963785" cy="1390015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0050" y="6095365"/>
            <a:ext cx="1259840" cy="488950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Helvetica Light"/>
              </a:rPr>
              <a:t>基础层</a:t>
            </a:r>
            <a:endParaRPr lang="zh-CN" altLang="en-US" sz="1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Helvetica Ligh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0050" y="3630930"/>
            <a:ext cx="1259840" cy="2413635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Helvetica Light"/>
              </a:rPr>
              <a:t>支撑层</a:t>
            </a:r>
            <a:endParaRPr lang="zh-CN" altLang="en-US" sz="1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Helvetica Ligh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0050" y="2139315"/>
            <a:ext cx="1259840" cy="1390015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Helvetica Light"/>
              </a:rPr>
              <a:t>应用层</a:t>
            </a:r>
            <a:endParaRPr lang="zh-CN" altLang="en-US" sz="1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Helvetica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0265" y="1698309"/>
            <a:ext cx="1260000" cy="432000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Helvetica Light"/>
              </a:rPr>
              <a:t>展示层</a:t>
            </a:r>
            <a:endParaRPr lang="zh-CN" altLang="en-US" sz="1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Helvetica Ligh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37995" y="1635760"/>
            <a:ext cx="9963785" cy="4318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200" b="1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Helvetica Ligh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37995" y="3630930"/>
            <a:ext cx="9963785" cy="241363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200" b="1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Helvetica Ligh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0265" y="1131395"/>
            <a:ext cx="1260000" cy="436880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Helvetica Light"/>
              </a:rPr>
              <a:t>用户层</a:t>
            </a:r>
            <a:endParaRPr lang="zh-CN" altLang="en-US" sz="1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Helvetica Ligh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37995" y="1131570"/>
            <a:ext cx="9963785" cy="4318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200" b="1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Helvetica Ligh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10080" y="1195705"/>
            <a:ext cx="1481455" cy="31242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涉农相关政府部门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38220" y="1195070"/>
            <a:ext cx="1403985" cy="31242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科研机构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423275" y="1194435"/>
            <a:ext cx="1403985" cy="311785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种植农户</a:t>
            </a:r>
            <a:endParaRPr 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66360" y="1195070"/>
            <a:ext cx="1403985" cy="31242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农业企业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794500" y="1195070"/>
            <a:ext cx="1403985" cy="31242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农技员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973945" y="1193800"/>
            <a:ext cx="1481455" cy="31242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社会化服务第三方</a:t>
            </a:r>
            <a:endParaRPr 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7237730" y="4467860"/>
            <a:ext cx="1971040" cy="21653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noAutofit/>
          </a:bodyPr>
          <a:lstStyle/>
          <a:p>
            <a:pPr marL="171450" indent="-171450" algn="ctr">
              <a:buFont typeface="Wingdings" panose="05000000000000000000" charset="0"/>
              <a:buChar char=""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神农一号大模型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910080" y="4465955"/>
            <a:ext cx="2973705" cy="1521460"/>
          </a:xfrm>
          <a:prstGeom prst="rect">
            <a:avLst/>
          </a:prstGeom>
          <a:solidFill>
            <a:srgbClr val="BED393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 bwMode="auto">
          <a:xfrm>
            <a:off x="2604135" y="4507865"/>
            <a:ext cx="1390015" cy="21653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noAutofit/>
          </a:bodyPr>
          <a:lstStyle/>
          <a:p>
            <a:pPr marL="171450" indent="-171450" algn="ctr">
              <a:buFont typeface="Wingdings" panose="05000000000000000000" charset="0"/>
              <a:buChar char=""/>
              <a:defRPr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大数据平台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043430" y="4809490"/>
            <a:ext cx="1259840" cy="238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数据采集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043430" y="5674360"/>
            <a:ext cx="1259840" cy="238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共享交换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43430" y="5100320"/>
            <a:ext cx="1259840" cy="238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数据治理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043430" y="5391150"/>
            <a:ext cx="1259840" cy="238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数据管理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375910" y="4954905"/>
            <a:ext cx="1177925" cy="191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跨基模框架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375275" y="5417185"/>
            <a:ext cx="1177925" cy="191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张量并行推理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667500" y="4954905"/>
            <a:ext cx="1177925" cy="191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提示词工程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375910" y="5184775"/>
            <a:ext cx="1177925" cy="191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多模态交互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664960" y="5414645"/>
            <a:ext cx="1177925" cy="191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智能体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375910" y="5650865"/>
            <a:ext cx="1177925" cy="191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知识库增强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667500" y="5184775"/>
            <a:ext cx="1177925" cy="191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多模型协作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192770" y="5184775"/>
            <a:ext cx="1390650" cy="188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800" b="1" kern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Qwen-7B</a:t>
            </a:r>
            <a:endParaRPr lang="en-US" altLang="zh-CN" sz="800" b="1" kern="0" dirty="0" err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196580" y="5414645"/>
            <a:ext cx="1391285" cy="188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8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DeepSeek-R1:32B</a:t>
            </a:r>
            <a:endParaRPr lang="en-US" altLang="zh-CN" sz="800" b="1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89595" y="4954905"/>
            <a:ext cx="1390650" cy="191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TeleChat12B</a:t>
            </a:r>
            <a:endParaRPr lang="en-US" altLang="zh-CN" sz="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 bwMode="auto">
          <a:xfrm>
            <a:off x="8158480" y="4711065"/>
            <a:ext cx="1480820" cy="21653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no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LLMS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664960" y="5650865"/>
            <a:ext cx="1177925" cy="191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物联感知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260340" y="4713605"/>
            <a:ext cx="2677160" cy="120015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199755" y="5650230"/>
            <a:ext cx="1391285" cy="191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r>
              <a:rPr lang="en-US" altLang="zh-CN" sz="8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DeepSeek-R1:671B</a:t>
            </a:r>
            <a:endParaRPr lang="en-US" altLang="zh-CN" sz="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827260" y="4711065"/>
            <a:ext cx="1440180" cy="122618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9914890" y="4714240"/>
            <a:ext cx="1245870" cy="1160780"/>
            <a:chOff x="9921413" y="4531529"/>
            <a:chExt cx="1039605" cy="1327461"/>
          </a:xfrm>
        </p:grpSpPr>
        <p:sp>
          <p:nvSpPr>
            <p:cNvPr id="47" name="文本框 46"/>
            <p:cNvSpPr txBox="1"/>
            <p:nvPr/>
          </p:nvSpPr>
          <p:spPr bwMode="auto">
            <a:xfrm>
              <a:off x="9921413" y="4531529"/>
              <a:ext cx="1039605" cy="28030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/>
                </a:rPr>
                <a:t>领域模型</a:t>
              </a:r>
              <a:endPara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937215" y="4807188"/>
              <a:ext cx="1008000" cy="1051802"/>
              <a:chOff x="9937216" y="4807188"/>
              <a:chExt cx="1008000" cy="1051802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9937216" y="4807188"/>
                <a:ext cx="1008000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89996" tIns="46798" rIns="89996" bIns="46798" rtlCol="0" anchor="ctr">
                <a:noAutofit/>
              </a:bodyPr>
              <a:lstStyle/>
              <a:p>
                <a:pPr algn="ctr"/>
                <a:r>
                  <a:rPr lang="zh-CN" altLang="en-US" sz="9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图片识别</a:t>
                </a:r>
                <a:endParaRPr lang="zh-CN" altLang="en-US" sz="9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9937216" y="5025139"/>
                <a:ext cx="1008000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89996" tIns="46798" rIns="89996" bIns="46798" rtlCol="0" anchor="ctr">
                <a:noAutofit/>
              </a:bodyPr>
              <a:lstStyle/>
              <a:p>
                <a:pPr algn="ctr"/>
                <a:r>
                  <a:rPr lang="zh-CN" altLang="en-US" sz="9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语音识别</a:t>
                </a:r>
                <a:endParaRPr lang="zh-CN" altLang="en-US" sz="9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9937216" y="5461041"/>
                <a:ext cx="1008000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89996" tIns="46798" rIns="89996" bIns="46798" rtlCol="0" anchor="ctr">
                <a:noAutofit/>
              </a:bodyPr>
              <a:lstStyle/>
              <a:p>
                <a:pPr algn="ctr"/>
                <a:r>
                  <a:rPr lang="zh-CN" altLang="en-US" sz="9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植物生长模型</a:t>
                </a:r>
                <a:endParaRPr lang="zh-CN" altLang="en-US" sz="9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9937216" y="5243090"/>
                <a:ext cx="1008000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89996" tIns="46798" rIns="89996" bIns="46798" rtlCol="0" anchor="ctr">
                <a:noAutofit/>
              </a:bodyPr>
              <a:lstStyle/>
              <a:p>
                <a:pPr algn="ctr"/>
                <a:r>
                  <a:rPr lang="zh-CN" altLang="en-US" sz="9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回归预测</a:t>
                </a:r>
                <a:endParaRPr lang="zh-CN" altLang="en-US" sz="9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9937216" y="5678990"/>
                <a:ext cx="1008000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89996" tIns="46798" rIns="89996" bIns="46798" rtlCol="0" anchor="ctr">
                <a:noAutofit/>
              </a:bodyPr>
              <a:lstStyle/>
              <a:p>
                <a:pPr algn="ctr"/>
                <a:r>
                  <a:rPr lang="en-US" altLang="zh-CN" sz="9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……</a:t>
                </a:r>
                <a:endParaRPr lang="en-US" altLang="zh-CN" sz="9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sp>
        <p:nvSpPr>
          <p:cNvPr id="54" name="文本框 53"/>
          <p:cNvSpPr txBox="1"/>
          <p:nvPr/>
        </p:nvSpPr>
        <p:spPr bwMode="auto">
          <a:xfrm>
            <a:off x="5870575" y="4711065"/>
            <a:ext cx="1480820" cy="21653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noAutofit/>
          </a:bodyPr>
          <a:lstStyle/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智链引擎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3862705" y="2217420"/>
            <a:ext cx="1638935" cy="894715"/>
            <a:chOff x="10148" y="3173"/>
            <a:chExt cx="2788" cy="1409"/>
          </a:xfrm>
          <a:solidFill>
            <a:srgbClr val="F9BFBF"/>
          </a:solidFill>
        </p:grpSpPr>
        <p:sp>
          <p:nvSpPr>
            <p:cNvPr id="56" name="文本框 3"/>
            <p:cNvSpPr txBox="1"/>
            <p:nvPr/>
          </p:nvSpPr>
          <p:spPr>
            <a:xfrm>
              <a:off x="10235" y="3173"/>
              <a:ext cx="2488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0" rIns="0" anchor="ctr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171450" indent="-171450">
                <a:buFont typeface="Wingdings" panose="05000000000000000000" charset="0"/>
                <a:buChar char=""/>
              </a:pP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农产品市场流通</a:t>
              </a:r>
              <a:endPara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0148" y="3561"/>
              <a:ext cx="2788" cy="490"/>
            </a:xfrm>
            <a:prstGeom prst="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40000"/>
                      <a:lumOff val="60000"/>
                    </a:schemeClr>
                  </a:solidFill>
                </a14:hiddenFill>
              </a:ext>
            </a:extLst>
          </p:spPr>
          <p:txBody>
            <a:bodyPr vertOverflow="overflow" horzOverflow="overflow" vert="horz" wrap="square" lIns="89996" tIns="46798" rIns="89996" bIns="46798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农产品价格分析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0148" y="4117"/>
              <a:ext cx="2787" cy="465"/>
            </a:xfrm>
            <a:prstGeom prst="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3">
                      <a:lumMod val="40000"/>
                      <a:lumOff val="60000"/>
                    </a:schemeClr>
                  </a:solidFill>
                </a14:hiddenFill>
              </a:ext>
            </a:extLst>
          </p:spPr>
          <p:txBody>
            <a:bodyPr vertOverflow="overflow" horzOverflow="overflow" vert="horz" wrap="square" lIns="89996" tIns="46798" rIns="89996" bIns="46798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000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市场价格监测报告</a:t>
              </a:r>
              <a:endParaRPr lang="zh-CN" altLang="en-US" sz="1000" b="1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3481705" y="4809490"/>
            <a:ext cx="1259840" cy="238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资源目录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481705" y="5097780"/>
            <a:ext cx="1259840" cy="238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计算分析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481705" y="5391150"/>
            <a:ext cx="1259840" cy="238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资源监控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481705" y="5674360"/>
            <a:ext cx="1259840" cy="238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696" tIns="48348" rIns="96696" bIns="48348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统一认证</a:t>
            </a:r>
            <a:endParaRPr lang="zh-CN" altLang="en-US" sz="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63" name="文本框 62"/>
          <p:cNvSpPr txBox="1"/>
          <p:nvPr/>
        </p:nvSpPr>
        <p:spPr bwMode="auto">
          <a:xfrm>
            <a:off x="5644515" y="3729355"/>
            <a:ext cx="1983740" cy="27559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charset="0"/>
              <a:buChar char="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外部平台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64" name="对角圆角矩形 26"/>
          <p:cNvSpPr/>
          <p:nvPr/>
        </p:nvSpPr>
        <p:spPr>
          <a:xfrm>
            <a:off x="1969770" y="4001770"/>
            <a:ext cx="1403985" cy="275590"/>
          </a:xfrm>
          <a:prstGeom prst="rect">
            <a:avLst/>
          </a:prstGeom>
          <a:solidFill>
            <a:schemeClr val="accent3">
              <a:alpha val="65000"/>
            </a:schemeClr>
          </a:solidFill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物联网平台</a:t>
            </a:r>
            <a:endParaRPr lang="zh-CN" altLang="en-US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65" name="对角圆角矩形 26"/>
          <p:cNvSpPr/>
          <p:nvPr/>
        </p:nvSpPr>
        <p:spPr>
          <a:xfrm>
            <a:off x="3560445" y="4007485"/>
            <a:ext cx="1403985" cy="269875"/>
          </a:xfrm>
          <a:prstGeom prst="rect">
            <a:avLst/>
          </a:prstGeom>
          <a:solidFill>
            <a:schemeClr val="accent3">
              <a:alpha val="65000"/>
            </a:schemeClr>
          </a:solidFill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无人机中台</a:t>
            </a:r>
            <a:endParaRPr lang="zh-CN" altLang="en-US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66" name="对角圆角矩形 26"/>
          <p:cNvSpPr/>
          <p:nvPr/>
        </p:nvSpPr>
        <p:spPr>
          <a:xfrm>
            <a:off x="5150485" y="4007485"/>
            <a:ext cx="1403985" cy="269875"/>
          </a:xfrm>
          <a:prstGeom prst="rect">
            <a:avLst/>
          </a:prstGeom>
          <a:solidFill>
            <a:schemeClr val="accent3">
              <a:alpha val="65000"/>
            </a:schemeClr>
          </a:solidFill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GIS</a:t>
            </a:r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平台</a:t>
            </a:r>
            <a:endParaRPr lang="zh-CN" altLang="en-US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7" name="对角圆角矩形 26"/>
          <p:cNvSpPr/>
          <p:nvPr/>
        </p:nvSpPr>
        <p:spPr>
          <a:xfrm>
            <a:off x="6740525" y="4001770"/>
            <a:ext cx="1403985" cy="275590"/>
          </a:xfrm>
          <a:prstGeom prst="rect">
            <a:avLst/>
          </a:prstGeom>
          <a:solidFill>
            <a:schemeClr val="accent3">
              <a:alpha val="65000"/>
            </a:schemeClr>
          </a:solidFill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遥感平台</a:t>
            </a:r>
            <a:endParaRPr lang="zh-CN" altLang="en-US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68" name="对角圆角矩形 26"/>
          <p:cNvSpPr/>
          <p:nvPr/>
        </p:nvSpPr>
        <p:spPr>
          <a:xfrm>
            <a:off x="9920605" y="4007485"/>
            <a:ext cx="1403985" cy="269875"/>
          </a:xfrm>
          <a:prstGeom prst="rect">
            <a:avLst/>
          </a:prstGeom>
          <a:solidFill>
            <a:schemeClr val="accent3">
              <a:alpha val="65000"/>
            </a:schemeClr>
          </a:solidFill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</a:t>
            </a:r>
            <a:endParaRPr lang="en-US" altLang="zh-CN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9" name="对角圆角矩形 26"/>
          <p:cNvSpPr/>
          <p:nvPr/>
        </p:nvSpPr>
        <p:spPr>
          <a:xfrm>
            <a:off x="8330565" y="4001770"/>
            <a:ext cx="1403985" cy="275590"/>
          </a:xfrm>
          <a:prstGeom prst="rect">
            <a:avLst/>
          </a:prstGeom>
          <a:solidFill>
            <a:schemeClr val="accent3">
              <a:alpha val="65000"/>
            </a:schemeClr>
          </a:solidFill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北斗服务</a:t>
            </a:r>
            <a:endParaRPr lang="zh-CN" altLang="en-US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5870575" y="2204086"/>
            <a:ext cx="1440180" cy="925194"/>
            <a:chOff x="7948094" y="2019176"/>
            <a:chExt cx="2160270" cy="925384"/>
          </a:xfrm>
          <a:solidFill>
            <a:srgbClr val="F9BFBF"/>
          </a:solidFill>
        </p:grpSpPr>
        <p:sp>
          <p:nvSpPr>
            <p:cNvPr id="71" name="文本框 3"/>
            <p:cNvSpPr txBox="1"/>
            <p:nvPr/>
          </p:nvSpPr>
          <p:spPr>
            <a:xfrm>
              <a:off x="8320791" y="2019176"/>
              <a:ext cx="1230455" cy="275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0" rIns="0" anchor="ctr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171450" indent="-171450">
                <a:buFont typeface="Wingdings" panose="05000000000000000000" charset="0"/>
                <a:buChar char=""/>
              </a:pP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通用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能力</a:t>
              </a:r>
              <a:endPara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7948094" y="2295421"/>
              <a:ext cx="2160270" cy="649139"/>
              <a:chOff x="7988160" y="2295421"/>
              <a:chExt cx="2160270" cy="649139"/>
            </a:xfrm>
            <a:grpFill/>
          </p:grpSpPr>
          <p:sp>
            <p:nvSpPr>
              <p:cNvPr id="73" name="矩形 72"/>
              <p:cNvSpPr/>
              <p:nvPr/>
            </p:nvSpPr>
            <p:spPr>
              <a:xfrm>
                <a:off x="7988160" y="2295421"/>
                <a:ext cx="2160270" cy="312420"/>
              </a:xfrm>
              <a:prstGeom prst="rect">
                <a:avLst/>
              </a:prstGeom>
              <a:grpFill/>
              <a:ln w="1905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3">
                        <a:lumMod val="40000"/>
                        <a:lumOff val="60000"/>
                      </a:schemeClr>
                    </a:solidFill>
                  </a14:hiddenFill>
                </a:ext>
              </a:extLst>
            </p:spPr>
            <p:txBody>
              <a:bodyPr vertOverflow="overflow" horzOverflow="overflow" vert="horz" wrap="square" lIns="89996" tIns="46798" rIns="89996" bIns="46798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文档</a:t>
                </a:r>
                <a:r>
                  <a:rPr lang="zh-CN" altLang="en-US" sz="1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助手</a:t>
                </a:r>
                <a:endPara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7988160" y="2650555"/>
                <a:ext cx="2160270" cy="294005"/>
              </a:xfrm>
              <a:prstGeom prst="rect">
                <a:avLst/>
              </a:prstGeom>
              <a:grpFill/>
              <a:ln w="1905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3">
                        <a:lumMod val="40000"/>
                        <a:lumOff val="60000"/>
                      </a:schemeClr>
                    </a:solidFill>
                  </a14:hiddenFill>
                </a:ext>
              </a:extLst>
            </p:spPr>
            <p:txBody>
              <a:bodyPr vertOverflow="overflow" horzOverflow="overflow" vert="horz" wrap="square" lIns="89996" tIns="46798" rIns="89996" bIns="46798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政策</a:t>
                </a:r>
                <a:r>
                  <a:rPr lang="zh-CN" altLang="en-US" sz="1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查询</a:t>
                </a:r>
                <a:endPara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5" name="文本框 3"/>
          <p:cNvSpPr txBox="1"/>
          <p:nvPr/>
        </p:nvSpPr>
        <p:spPr>
          <a:xfrm>
            <a:off x="2172970" y="2204720"/>
            <a:ext cx="1028700" cy="27559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EC39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Wingdings" panose="05000000000000000000" charset="0"/>
              <a:buChar char=""/>
            </a:pPr>
            <a:r>
              <a: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农事助手</a:t>
            </a:r>
            <a:endParaRPr lang="zh-CN" altLang="en-US" sz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2025015" y="2463165"/>
            <a:ext cx="1481455" cy="215900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农技问答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2025015" y="2953385"/>
            <a:ext cx="1481455" cy="24447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病虫害识别与防治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025015" y="3220720"/>
            <a:ext cx="1481455" cy="224790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农事气象预警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1910080" y="2199640"/>
            <a:ext cx="1733550" cy="126682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 bwMode="auto">
          <a:xfrm>
            <a:off x="1623060" y="6111875"/>
            <a:ext cx="10194925" cy="488950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87000">
                <a:srgbClr val="C00000">
                  <a:alpha val="30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scene3d>
            <a:camera prst="perspectiveAbove" fov="7200000"/>
            <a:lightRig rig="threePt" dir="t"/>
          </a:scene3d>
        </p:spPr>
        <p:txBody>
          <a:bodyPr vert="horz" wrap="square" lIns="91440" tIns="45720" rIns="91440" bIns="45720" numCol="1" rtlCol="0" anchor="t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" name="文本框 80"/>
          <p:cNvSpPr txBox="1"/>
          <p:nvPr/>
        </p:nvSpPr>
        <p:spPr bwMode="auto">
          <a:xfrm>
            <a:off x="1888657" y="6258905"/>
            <a:ext cx="1440000" cy="25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lIns="0" rIns="0" rtlCol="0" anchor="ctr"/>
          <a:lstStyle>
            <a:defPPr>
              <a:defRPr lang="zh-CN"/>
            </a:defPPr>
            <a:lvl1pPr algn="ctr">
              <a:defRPr sz="9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云网资源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 bwMode="auto">
          <a:xfrm>
            <a:off x="10028380" y="6258905"/>
            <a:ext cx="1440000" cy="25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lIns="0" rIns="0" rtlCol="0" anchor="ctr"/>
          <a:lstStyle>
            <a:defPPr>
              <a:defRPr lang="zh-CN"/>
            </a:defPPr>
            <a:lvl1pPr algn="ctr">
              <a:defRPr sz="9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智慧农机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 bwMode="auto">
          <a:xfrm>
            <a:off x="8400437" y="6258905"/>
            <a:ext cx="1440000" cy="25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lIns="0" rIns="0" rtlCol="0" anchor="ctr"/>
          <a:lstStyle>
            <a:defPPr>
              <a:defRPr lang="zh-CN"/>
            </a:defPPr>
            <a:lvl1pPr algn="ctr">
              <a:defRPr sz="9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0"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植保无人机</a:t>
            </a:r>
            <a:endParaRPr lang="zh-CN" altLang="en-US" sz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83"/>
          <p:cNvSpPr txBox="1"/>
          <p:nvPr/>
        </p:nvSpPr>
        <p:spPr bwMode="auto">
          <a:xfrm>
            <a:off x="6772492" y="6258905"/>
            <a:ext cx="1440000" cy="25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lIns="0" rIns="0" rtlCol="0" anchor="ctr"/>
          <a:lstStyle>
            <a:defPPr>
              <a:defRPr lang="zh-CN"/>
            </a:defPPr>
            <a:lvl1pPr algn="ctr">
              <a:defRPr sz="9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物联网设备</a:t>
            </a:r>
            <a:endParaRPr lang="zh-CN" altLang="en-US" sz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 bwMode="auto">
          <a:xfrm>
            <a:off x="3516602" y="6258905"/>
            <a:ext cx="1440000" cy="25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lIns="0" rIns="0" rtlCol="0" anchor="ctr"/>
          <a:lstStyle>
            <a:defPPr>
              <a:defRPr lang="zh-CN"/>
            </a:defPPr>
            <a:lvl1pPr algn="ctr">
              <a:defRPr sz="9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安全防护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 bwMode="auto">
          <a:xfrm>
            <a:off x="5144547" y="6258905"/>
            <a:ext cx="1440000" cy="25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lIns="0" rIns="0" rtlCol="0" anchor="ctr"/>
          <a:lstStyle>
            <a:defPPr>
              <a:defRPr lang="zh-CN"/>
            </a:defPPr>
            <a:lvl1pPr algn="ctr">
              <a:defRPr sz="9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算力服务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740150" y="2197735"/>
            <a:ext cx="1904365" cy="1275080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746750" y="2198370"/>
            <a:ext cx="1671955" cy="1273810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916430" y="3726180"/>
            <a:ext cx="9551670" cy="65722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8087995" y="4713605"/>
            <a:ext cx="1592580" cy="120015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2025015" y="2701925"/>
            <a:ext cx="1481455" cy="224790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农事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3862705" y="3150235"/>
            <a:ext cx="1638347" cy="29527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农产品供需</a:t>
            </a:r>
            <a:r>
              <a:rPr lang="zh-CN" altLang="en-US" sz="1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预警</a:t>
            </a:r>
            <a:endParaRPr lang="zh-CN" altLang="en-US" sz="10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5864225" y="3171825"/>
            <a:ext cx="1447165" cy="29400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政策智能匹配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（计划中）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7515860" y="2198370"/>
            <a:ext cx="1784985" cy="1273810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9482455" y="2198370"/>
            <a:ext cx="1971040" cy="1273810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文本框 3"/>
          <p:cNvSpPr txBox="1"/>
          <p:nvPr/>
        </p:nvSpPr>
        <p:spPr>
          <a:xfrm>
            <a:off x="7833995" y="2218690"/>
            <a:ext cx="120840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0" rIns="0" anchor="ctr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Wingdings" panose="05000000000000000000" charset="0"/>
              <a:buChar char=""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智能方案</a:t>
            </a:r>
            <a:r>
              <a:rPr lang="zh-CN" altLang="en-US" sz="7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（规划中）</a:t>
            </a:r>
            <a:endParaRPr lang="zh-CN" altLang="en-US" sz="7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3"/>
          <p:cNvSpPr txBox="1"/>
          <p:nvPr/>
        </p:nvSpPr>
        <p:spPr>
          <a:xfrm>
            <a:off x="9836785" y="2218690"/>
            <a:ext cx="136969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0" rIns="0" anchor="ctr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Wingdings" panose="05000000000000000000" charset="0"/>
              <a:buChar char=""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农业知识库</a:t>
            </a:r>
            <a:r>
              <a:rPr lang="zh-CN" altLang="en-US" sz="700" dirty="0">
                <a:sym typeface="+mn-ea"/>
              </a:rPr>
              <a:t>（规划中）</a:t>
            </a:r>
            <a:endParaRPr lang="zh-CN" altLang="en-US" sz="7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7684770" y="2480945"/>
            <a:ext cx="1447165" cy="29400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测土配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肥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684770" y="2823845"/>
            <a:ext cx="1447165" cy="29400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全农户智能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画像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9734550" y="2490470"/>
            <a:ext cx="1447165" cy="21526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农作物种植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9734550" y="2738120"/>
            <a:ext cx="1447165" cy="21526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畜牧养殖技术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9734550" y="2983865"/>
            <a:ext cx="1447165" cy="21526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智慧农业与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数字化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9734550" y="3229610"/>
            <a:ext cx="1447165" cy="21526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农业教育与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7684770" y="3150235"/>
            <a:ext cx="1447165" cy="294005"/>
          </a:xfrm>
          <a:prstGeom prst="rect">
            <a:avLst/>
          </a:prstGeom>
          <a:solidFill>
            <a:srgbClr val="F9BFBF"/>
          </a:solidFill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12316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改造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842125" y="2165985"/>
            <a:ext cx="4728210" cy="398716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34670" y="2159635"/>
            <a:ext cx="5839460" cy="398716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2.5 </a:t>
            </a:r>
            <a:r>
              <a:rPr lang="zh-CN" altLang="en-US" dirty="0"/>
              <a:t>产品形态</a:t>
            </a:r>
            <a:endParaRPr dirty="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5280" y="1009650"/>
            <a:ext cx="11376025" cy="83121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支持</a:t>
            </a:r>
            <a:r>
              <a:rPr 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电脑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终端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，以</a:t>
            </a:r>
            <a:r>
              <a:rPr 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小程序，网页，第三方应用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为入口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，快速进行知识问答、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病虫害识别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农产品价格分析预测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等，有效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扩大受众用户范围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，降低用户使用门槛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，使用户可以快捷方便的进行使用。</a:t>
            </a:r>
            <a:endParaRPr lang="zh-CN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259330" y="2022475"/>
            <a:ext cx="2025650" cy="346075"/>
            <a:chOff x="3558" y="3185"/>
            <a:chExt cx="3190" cy="545"/>
          </a:xfrm>
        </p:grpSpPr>
        <p:sp>
          <p:nvSpPr>
            <p:cNvPr id="11" name="圆角矩形 10"/>
            <p:cNvSpPr/>
            <p:nvPr/>
          </p:nvSpPr>
          <p:spPr>
            <a:xfrm>
              <a:off x="3558" y="3185"/>
              <a:ext cx="3191" cy="53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89996" tIns="46798" rIns="89996" bIns="46798" rtlCol="0" anchor="ctr">
              <a:noAutofit/>
            </a:bodyPr>
            <a:p>
              <a:pPr algn="ctr"/>
              <a:endParaRPr lang="zh-CN" altLang="en-US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772" y="3198"/>
              <a:ext cx="2442" cy="533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lstStyle/>
            <a:p>
              <a:pPr marL="285750" lvl="0" indent="-285750" algn="ctr">
                <a:buClrTx/>
                <a:buSzTx/>
                <a:buFont typeface="Wingdings" panose="05000000000000000000" charset="0"/>
                <a:buChar char=""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电脑</a:t>
              </a:r>
              <a:r>
                <a:rPr 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端</a:t>
              </a:r>
              <a:endPara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4720" y="5834410"/>
            <a:ext cx="5673674" cy="52324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algn="l"/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域名地址：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"/>
              </a:rPr>
              <a:t>mailto:https://snyh.ilaoxiang.com.cn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hlinkClick r:id="rId1"/>
            </a:endParaRPr>
          </a:p>
          <a:p>
            <a:pPr algn="l"/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995374" y="2446421"/>
            <a:ext cx="2668547" cy="360000"/>
            <a:chOff x="2294750" y="5561192"/>
            <a:chExt cx="2668547" cy="360000"/>
          </a:xfrm>
        </p:grpSpPr>
        <p:sp>
          <p:nvSpPr>
            <p:cNvPr id="4" name="文本框 3"/>
            <p:cNvSpPr txBox="1"/>
            <p:nvPr/>
          </p:nvSpPr>
          <p:spPr>
            <a:xfrm>
              <a:off x="2294750" y="5561192"/>
              <a:ext cx="1440000" cy="360000"/>
            </a:xfrm>
            <a:prstGeom prst="rect">
              <a:avLst/>
            </a:prstGeom>
            <a:noFill/>
            <a:ln w="127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txBody>
            <a:bodyPr wrap="square" lIns="89996" tIns="46798" rIns="89996" bIns="46798" rtlCol="0" anchor="ctr">
              <a:noAutofit/>
            </a:bodyPr>
            <a:lstStyle/>
            <a:p>
              <a:pPr marL="171450" indent="-171450" algn="ctr">
                <a:lnSpc>
                  <a:spcPct val="100000"/>
                </a:lnSpc>
                <a:buFont typeface="Wingdings" panose="05000000000000000000" charset="0"/>
                <a:buChar char=""/>
              </a:pPr>
              <a:r>
                <a:rPr lang="en-US" altLang="zh-CN" sz="1200" b="1" dirty="0"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WEB</a:t>
              </a:r>
              <a:r>
                <a:rPr lang="zh-CN" altLang="en-US" sz="1200" b="1" dirty="0"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网页端</a:t>
              </a:r>
              <a:endParaRPr lang="zh-CN" altLang="en-US" sz="12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523297" y="5561192"/>
              <a:ext cx="1440000" cy="360000"/>
            </a:xfrm>
            <a:prstGeom prst="rect">
              <a:avLst/>
            </a:prstGeom>
            <a:noFill/>
            <a:ln w="127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txBody>
            <a:bodyPr wrap="square" lIns="89996" tIns="46798" rIns="89996" bIns="46798" rtlCol="0" anchor="ctr">
              <a:noAutofit/>
            </a:bodyPr>
            <a:lstStyle/>
            <a:p>
              <a:pPr marL="171450" indent="-171450" algn="ctr">
                <a:lnSpc>
                  <a:spcPct val="100000"/>
                </a:lnSpc>
                <a:buFont typeface="Wingdings" panose="05000000000000000000" charset="0"/>
                <a:buChar char=""/>
              </a:pPr>
              <a:r>
                <a:rPr lang="zh-CN" sz="1200" b="1" dirty="0"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管理平台</a:t>
              </a:r>
              <a:endParaRPr lang="zh-CN" sz="12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980" y="3625778"/>
            <a:ext cx="1339009" cy="133900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5240" y="6425033"/>
            <a:ext cx="8245339" cy="32321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注：</a:t>
            </a:r>
            <a:r>
              <a:rPr lang="zh-CN" altLang="en-US" sz="1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可扫描二维码进行大模型用户注册，待审核通过后，可使用注册手机号通过域名或微信小程序使用</a:t>
            </a:r>
            <a:endParaRPr lang="zh-CN" altLang="en-US" sz="10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414385" y="2959100"/>
            <a:ext cx="2941320" cy="2900045"/>
            <a:chOff x="7247294" y="2215363"/>
            <a:chExt cx="3319259" cy="3585792"/>
          </a:xfrm>
        </p:grpSpPr>
        <p:pic>
          <p:nvPicPr>
            <p:cNvPr id="14" name="图片 13" descr="文本, 信件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553" y="2215363"/>
              <a:ext cx="1656000" cy="3585792"/>
            </a:xfrm>
            <a:prstGeom prst="rect">
              <a:avLst/>
            </a:prstGeom>
          </p:spPr>
        </p:pic>
        <p:pic>
          <p:nvPicPr>
            <p:cNvPr id="21" name="图片 20" descr="文本, 信件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294" y="2215363"/>
              <a:ext cx="1656000" cy="3585792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" y="2819400"/>
            <a:ext cx="5422265" cy="30022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315960" y="2021840"/>
            <a:ext cx="2025650" cy="346710"/>
            <a:chOff x="13096" y="3036"/>
            <a:chExt cx="3190" cy="546"/>
          </a:xfrm>
        </p:grpSpPr>
        <p:sp>
          <p:nvSpPr>
            <p:cNvPr id="15" name="圆角矩形 14"/>
            <p:cNvSpPr/>
            <p:nvPr/>
          </p:nvSpPr>
          <p:spPr>
            <a:xfrm>
              <a:off x="13096" y="3048"/>
              <a:ext cx="3191" cy="53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89996" tIns="46798" rIns="89996" bIns="46798" rtlCol="0" anchor="ctr">
              <a:noAutofit/>
            </a:bodyPr>
            <a:p>
              <a:pPr algn="ctr"/>
              <a:endParaRPr lang="zh-CN" altLang="en-US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3470" y="3036"/>
              <a:ext cx="2442" cy="533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marL="285750" lvl="0" indent="-285750" algn="ctr">
                <a:buClrTx/>
                <a:buSzTx/>
                <a:buFont typeface="Wingdings" panose="05000000000000000000" charset="0"/>
                <a:buChar char=""/>
              </a:pPr>
              <a:r>
                <a:rPr 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手机</a:t>
              </a:r>
              <a:r>
                <a:rPr 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端</a:t>
              </a:r>
              <a:endPara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663940" y="2446376"/>
            <a:ext cx="1440180" cy="36004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lIns="89996" tIns="46798" rIns="89996" bIns="46798" rtlCol="0" anchor="ctr">
            <a:noAutofit/>
          </a:bodyPr>
          <a:p>
            <a:pPr marL="171450" indent="-171450" algn="ctr">
              <a:lnSpc>
                <a:spcPct val="10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微信小</a:t>
            </a:r>
            <a:r>
              <a:rPr lang="zh-CN" altLang="en-US" sz="12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程序</a:t>
            </a:r>
            <a:endParaRPr lang="zh-CN" altLang="en-US" sz="1200" b="1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2.6 </a:t>
            </a:r>
            <a:r>
              <a:rPr lang="zh-CN" altLang="en-US" dirty="0">
                <a:cs typeface="微软雅黑" panose="020B0503020204020204" pitchFamily="34" charset="-122"/>
              </a:rPr>
              <a:t>农技问答</a:t>
            </a:r>
            <a:endParaRPr lang="zh-CN" altLang="en-US" dirty="0"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1013460"/>
            <a:ext cx="11541125" cy="105219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indent="40640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强大的自然语言处理、知识整合能力及大模型海量农业领域专业数据，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智能解析问题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，并提供精准的农业知识解答、病虫害防治建议、作物管理指导等，帮助农民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科学决策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，优化农业生产流程，提升产量与品质，实现农业生产的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7845" y="4147820"/>
            <a:ext cx="2582545" cy="203136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农业知识库：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整合专家经验和历史数据，覆盖种植、养殖、气象等领域的专业知识；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高精度答案：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问题回复基于海量的农业知识数据和先进的自然语言处理技术，确保信息的权威性和准确性。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08985" y="4147820"/>
            <a:ext cx="2683510" cy="231076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识别判断：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基于图像识别技术和自然语言描述分析，判断异常类型（如病害、虫害等），并结合环境推测产生的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原因；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异常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预警：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结合历史数据与当前异常模式，预测未来生长风险，并提前制定预防措施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58230" y="4147820"/>
            <a:ext cx="2700655" cy="203136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细分领域技术强化：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助力农业各细分领域技术深耕并精准提供技术优化方案，助力精准化农业技能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提升；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新技术普及推广：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推动农业新技术应用落地，结合现有情况进行新技术的知识普及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和结合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87155" y="4147820"/>
            <a:ext cx="2656840" cy="203136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资源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匹配：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基于农户需求、地域特点及市场动态，智能匹配农机租赁、农技培训、保险金融等资源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政策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解读：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自动解析农业补贴政策，匹配农户可申请的托管服务补贴、保险优惠等。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18160" y="2459355"/>
            <a:ext cx="2656840" cy="3999865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338195" y="2459355"/>
            <a:ext cx="2656840" cy="3999865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148070" y="2459355"/>
            <a:ext cx="2656840" cy="3999865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957310" y="2459355"/>
            <a:ext cx="2656840" cy="3999865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70" y="2891790"/>
            <a:ext cx="2316480" cy="1202055"/>
          </a:xfrm>
          <a:prstGeom prst="rect">
            <a:avLst/>
          </a:prstGeom>
        </p:spPr>
      </p:pic>
      <p:pic>
        <p:nvPicPr>
          <p:cNvPr id="30" name="图片 29"/>
          <p:cNvPicPr/>
          <p:nvPr/>
        </p:nvPicPr>
        <p:blipFill>
          <a:blip r:embed="rId2"/>
          <a:srcRect l="16425" r="18302"/>
          <a:stretch>
            <a:fillRect/>
          </a:stretch>
        </p:blipFill>
        <p:spPr>
          <a:xfrm>
            <a:off x="3511550" y="2894330"/>
            <a:ext cx="2315845" cy="1202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/>
          <p:cNvPicPr/>
          <p:nvPr/>
        </p:nvPicPr>
        <p:blipFill>
          <a:blip r:embed="rId3"/>
          <a:stretch>
            <a:fillRect/>
          </a:stretch>
        </p:blipFill>
        <p:spPr>
          <a:xfrm>
            <a:off x="6330950" y="2886710"/>
            <a:ext cx="2382520" cy="1210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/>
          <p:nvPr/>
        </p:nvPicPr>
        <p:blipFill>
          <a:blip r:embed="rId4"/>
          <a:stretch>
            <a:fillRect/>
          </a:stretch>
        </p:blipFill>
        <p:spPr>
          <a:xfrm>
            <a:off x="9135110" y="2886710"/>
            <a:ext cx="2316480" cy="1199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圆角矩形 32"/>
          <p:cNvSpPr/>
          <p:nvPr/>
        </p:nvSpPr>
        <p:spPr>
          <a:xfrm>
            <a:off x="558800" y="2248535"/>
            <a:ext cx="2470785" cy="39624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种植指导及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答疑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3454400" y="2232660"/>
            <a:ext cx="2470785" cy="3987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异常诊断及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预警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266180" y="2232660"/>
            <a:ext cx="2471420" cy="39560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技百科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9206230" y="2229485"/>
            <a:ext cx="2141220" cy="3987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社会化服务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推介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2.7 </a:t>
            </a:r>
            <a:r>
              <a:rPr>
                <a:cs typeface="微软雅黑" panose="020B0503020204020204" pitchFamily="34" charset="-122"/>
                <a:sym typeface="+mn-ea"/>
              </a:rPr>
              <a:t>病虫害识别与防治</a:t>
            </a:r>
            <a:endParaRPr lang="zh-CN" altLang="en-US" dirty="0">
              <a:cs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68960" y="4044315"/>
            <a:ext cx="2656840" cy="23082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图像识别：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大模型可通过大量的病虫害图像数据进行训练，能够精准识别农作物叶片、果实等部位的病虫害症状；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文本识别：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凭借强大的自然语言处理能力，能识别问题中的关键症状信息。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409315" y="4044315"/>
            <a:ext cx="2604770" cy="207645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noAutofit/>
          </a:bodyPr>
          <a:lstStyle/>
          <a:p>
            <a:pPr marL="285750" indent="-2857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多因素关联分析：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综合考虑环境因素、作物品种、栽培管理措施等多方面因素，分析病虫害发生的原因；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数据对比分析：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基于海量的历史病虫害数据进行对比分析，找出相似病虫害案例的共性和差异，精准定位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病因。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283325" y="4044315"/>
            <a:ext cx="2580005" cy="203136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综合防治策略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根据病虫害种类、严重程度以及农作物的生长阶段、种植环境等因素生成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合防治策略；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未来病情预测：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根据历史数据等信息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预测未来一段时间内病虫害的发生概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率和趋势。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9027795" y="4044315"/>
            <a:ext cx="2689860" cy="23082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实时监测：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与农业物联网设备相结合，实时获取农田中的环境、作物生长数据、对病虫害的发生动态等进行实时监测；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提前预警：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基于对历史数据和实时数据的分析，大模型能够提前对病虫害的发生进行预警，提醒农户提前做好防治准备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33400" y="2400300"/>
            <a:ext cx="2689860" cy="393446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386455" y="2400300"/>
            <a:ext cx="2656840" cy="393446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196330" y="2400300"/>
            <a:ext cx="2656840" cy="393446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9005570" y="2400300"/>
            <a:ext cx="2734945" cy="393446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895350" y="2189480"/>
            <a:ext cx="2022475" cy="39624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lvl="0" indent="-285750" algn="ctr">
              <a:buClrTx/>
              <a:buSzTx/>
              <a:buFont typeface="Wingdings" panose="05000000000000000000" charset="0"/>
              <a:buChar char=""/>
            </a:pPr>
            <a:r>
              <a: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数据动态</a:t>
            </a:r>
            <a:r>
              <a: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识别</a:t>
            </a:r>
            <a:endParaRPr 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3598545" y="2173605"/>
            <a:ext cx="2240280" cy="3987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精准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分析防治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6442075" y="2173605"/>
            <a:ext cx="2140585" cy="39560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防治方案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制定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9254490" y="2170430"/>
            <a:ext cx="2141220" cy="3987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智能监测预警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1"/>
          <a:srcRect l="9026" r="10393"/>
          <a:stretch>
            <a:fillRect/>
          </a:stretch>
        </p:blipFill>
        <p:spPr>
          <a:xfrm>
            <a:off x="695325" y="2835275"/>
            <a:ext cx="2409190" cy="1210310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7831" t="16928" r="28680" b="5894"/>
          <a:stretch>
            <a:fillRect/>
          </a:stretch>
        </p:blipFill>
        <p:spPr>
          <a:xfrm>
            <a:off x="3536950" y="2835910"/>
            <a:ext cx="2374265" cy="1191260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/>
          <a:srcRect t="23379"/>
          <a:stretch>
            <a:fillRect/>
          </a:stretch>
        </p:blipFill>
        <p:spPr>
          <a:xfrm>
            <a:off x="6343650" y="2827655"/>
            <a:ext cx="2352040" cy="118364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685" y="2745740"/>
            <a:ext cx="2411730" cy="1285875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421005" y="982980"/>
            <a:ext cx="1131697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fontAlgn="auto">
              <a:lnSpc>
                <a:spcPct val="15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indent="4064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sz="1600" b="1" dirty="0">
                <a:cs typeface="微软雅黑" panose="020B0503020204020204" pitchFamily="34" charset="-122"/>
              </a:rPr>
              <a:t>DeepSeek</a:t>
            </a:r>
            <a:r>
              <a:rPr lang="zh-CN" altLang="en-US" sz="1600" b="1" dirty="0">
                <a:cs typeface="微软雅黑" panose="020B0503020204020204" pitchFamily="34" charset="-122"/>
              </a:rPr>
              <a:t>与</a:t>
            </a:r>
            <a:r>
              <a:rPr lang="en-US" altLang="zh-CN" sz="1600" b="1" dirty="0">
                <a:cs typeface="微软雅黑" panose="020B0503020204020204" pitchFamily="34" charset="-122"/>
              </a:rPr>
              <a:t>CV</a:t>
            </a:r>
            <a:r>
              <a:rPr lang="zh-CN" altLang="en-US" sz="1600" b="1" dirty="0">
                <a:cs typeface="微软雅黑" panose="020B0503020204020204" pitchFamily="34" charset="-122"/>
              </a:rPr>
              <a:t>（计算机视觉）模型结合，提供快速、精准的农作物病虫害识别</a:t>
            </a:r>
            <a:r>
              <a:rPr lang="zh-CN" altLang="en-US" sz="1600" b="1" dirty="0">
                <a:cs typeface="微软雅黑" panose="020B0503020204020204" pitchFamily="34" charset="-122"/>
              </a:rPr>
              <a:t>和预防，分析用户上传或者拍摄的病虫害图片，识别出具体的病虫害类型，</a:t>
            </a:r>
            <a:r>
              <a:rPr lang="zh-CN" altLang="en-US" sz="1600" b="1" dirty="0"/>
              <a:t>并提供相应的</a:t>
            </a:r>
            <a:r>
              <a:rPr lang="zh-CN" altLang="en-US" sz="1600" b="1" dirty="0">
                <a:solidFill>
                  <a:srgbClr val="C00000"/>
                </a:solidFill>
              </a:rPr>
              <a:t>防治方案</a:t>
            </a:r>
            <a:r>
              <a:rPr lang="zh-CN" altLang="en-US" sz="1600" b="1" dirty="0"/>
              <a:t>、药物推荐、病虫害特征等信息，结合属地化农业生产信息开展</a:t>
            </a:r>
            <a:r>
              <a:rPr lang="zh-CN" altLang="en-US" sz="1600" b="1" dirty="0">
                <a:solidFill>
                  <a:srgbClr val="C00000"/>
                </a:solidFill>
              </a:rPr>
              <a:t>农资</a:t>
            </a:r>
            <a:r>
              <a:rPr lang="zh-CN" altLang="en-US" sz="1600" b="1" dirty="0"/>
              <a:t>、</a:t>
            </a:r>
            <a:r>
              <a:rPr lang="zh-CN" altLang="en-US" sz="1600" b="1" dirty="0">
                <a:solidFill>
                  <a:srgbClr val="C00000"/>
                </a:solidFill>
              </a:rPr>
              <a:t>农技</a:t>
            </a:r>
            <a:r>
              <a:rPr lang="zh-CN" altLang="en-US" sz="1600" b="1" dirty="0"/>
              <a:t>和</a:t>
            </a:r>
            <a:r>
              <a:rPr lang="zh-CN" altLang="en-US" sz="1600" b="1" dirty="0">
                <a:solidFill>
                  <a:srgbClr val="C00000"/>
                </a:solidFill>
              </a:rPr>
              <a:t>社会化服务</a:t>
            </a:r>
            <a:r>
              <a:rPr lang="zh-CN" altLang="en-US" sz="1600" b="1" dirty="0"/>
              <a:t>推介。</a:t>
            </a:r>
            <a:endParaRPr lang="zh-CN" altLang="en-US" sz="1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2.8 </a:t>
            </a:r>
            <a:r>
              <a:rPr dirty="0">
                <a:sym typeface="+mn-ea"/>
              </a:rPr>
              <a:t>农事气象预警</a:t>
            </a:r>
            <a:endParaRPr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890" y="3823970"/>
            <a:ext cx="2742565" cy="258572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数据收集：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集成智能传感器、气象卫星、地面气象站等数据，实时收集气温、降雨、风力、湿度等气象要素详细数据；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数据分析：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用统计模型、数值预报模型等手段进行处理分析、和对比，预测气象变化的趋势和灾害天气的可能性。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57245" y="3823970"/>
            <a:ext cx="2657475" cy="285559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深度特征提取</a:t>
            </a:r>
            <a:r>
              <a:rPr 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深度学习算法，从海量的数据中提取出与农事气象预警相关的关键特征和模式；</a:t>
            </a:r>
            <a:endParaRPr 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灾害预测评估：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</a:t>
            </a:r>
            <a:r>
              <a: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气象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历史灾害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数据，预测并评估气象灾害对农作物潜在影响，如干旱、洪涝、霜冻等。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"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14110" y="3823970"/>
            <a:ext cx="2578735" cy="175450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灾害预警：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主动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识别到可能的气象灾害风险，系统会自动或人工发布预警信息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应付措施：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主动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识别到可能的气象灾害风险，系统会自动或人工发布预警信息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04935" y="3823970"/>
            <a:ext cx="2734310" cy="23082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实时数据更新：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获取最新的气象数据和农业生产信息，及时更新模型的预测结果和预警信息并不断调整和优化预警内容；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自适应学习：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通过持续学习和分析新的数据，能够不断优化自身的算法和参数，提高对农事气象预警的准确性和适应性。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2290" y="2201545"/>
            <a:ext cx="2656840" cy="405384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62325" y="2201545"/>
            <a:ext cx="2656840" cy="405384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72200" y="2201545"/>
            <a:ext cx="2656840" cy="405384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81440" y="2201545"/>
            <a:ext cx="2734945" cy="405384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871220" y="1990725"/>
            <a:ext cx="2022475" cy="39624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lvl="0" indent="-285750" algn="ctr">
              <a:buClrTx/>
              <a:buSzTx/>
              <a:buFont typeface="Wingdings" panose="05000000000000000000" charset="0"/>
              <a:buChar char=""/>
            </a:pPr>
            <a:r>
              <a: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数据收集与</a:t>
            </a:r>
            <a:r>
              <a: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</a:t>
            </a:r>
            <a:endParaRPr 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3574415" y="1974850"/>
            <a:ext cx="2240280" cy="3987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灾害模型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建立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417945" y="1974850"/>
            <a:ext cx="2140585" cy="39560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预警信息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发布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9230360" y="1971675"/>
            <a:ext cx="2141220" cy="3987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实时更新与自适应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1005" y="964565"/>
            <a:ext cx="11365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fontAlgn="auto">
              <a:lnSpc>
                <a:spcPct val="15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indent="457200" algn="just"/>
            <a:r>
              <a:rPr lang="zh-CN" altLang="en-US" sz="1600" b="1" dirty="0">
                <a:sym typeface="+mn-ea"/>
              </a:rPr>
              <a:t>通过</a:t>
            </a:r>
            <a:r>
              <a:rPr lang="en-US" altLang="zh-CN" sz="1600" b="1" dirty="0">
                <a:sym typeface="+mn-ea"/>
              </a:rPr>
              <a:t>DeepSeek</a:t>
            </a:r>
            <a:r>
              <a:rPr lang="zh-CN" altLang="en-US" sz="1600" b="1" dirty="0">
                <a:sym typeface="+mn-ea"/>
              </a:rPr>
              <a:t>强大的</a:t>
            </a:r>
            <a:r>
              <a:rPr lang="zh-CN" altLang="en-US" sz="1600" b="1" dirty="0">
                <a:solidFill>
                  <a:srgbClr val="C00000"/>
                </a:solidFill>
                <a:sym typeface="+mn-ea"/>
              </a:rPr>
              <a:t>数据分析</a:t>
            </a:r>
            <a:r>
              <a:rPr lang="zh-CN" altLang="en-US" sz="1600" b="1" dirty="0">
                <a:sym typeface="+mn-ea"/>
              </a:rPr>
              <a:t>与</a:t>
            </a:r>
            <a:r>
              <a:rPr lang="zh-CN" altLang="en-US" sz="1600" b="1" dirty="0">
                <a:solidFill>
                  <a:srgbClr val="C00000"/>
                </a:solidFill>
                <a:sym typeface="+mn-ea"/>
              </a:rPr>
              <a:t>预测能力</a:t>
            </a:r>
            <a:r>
              <a:rPr lang="zh-CN" altLang="en-US" sz="1600" b="1" dirty="0">
                <a:sym typeface="+mn-ea"/>
              </a:rPr>
              <a:t>，整合多源数据，精准预测</a:t>
            </a:r>
            <a:r>
              <a:rPr lang="zh-CN" altLang="en-US" sz="1600" b="1" dirty="0">
                <a:solidFill>
                  <a:srgbClr val="C00000"/>
                </a:solidFill>
                <a:sym typeface="+mn-ea"/>
              </a:rPr>
              <a:t>气象变化</a:t>
            </a:r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和</a:t>
            </a:r>
            <a:r>
              <a:rPr lang="zh-CN" altLang="en-US" sz="1600" b="1" dirty="0">
                <a:solidFill>
                  <a:srgbClr val="C00000"/>
                </a:solidFill>
                <a:sym typeface="+mn-ea"/>
              </a:rPr>
              <a:t>灾害情况</a:t>
            </a:r>
            <a:r>
              <a:rPr lang="zh-CN" altLang="en-US" sz="1600" b="1" dirty="0">
                <a:sym typeface="+mn-ea"/>
              </a:rPr>
              <a:t>，为农事活动提供个性化预警与综合</a:t>
            </a:r>
            <a:r>
              <a:rPr lang="zh-CN" altLang="en-US" sz="1600" b="1" dirty="0">
                <a:sym typeface="+mn-ea"/>
              </a:rPr>
              <a:t>评估，为</a:t>
            </a:r>
            <a:r>
              <a:rPr lang="zh-CN" altLang="en-US" sz="1600" b="1" dirty="0">
                <a:sym typeface="+mn-ea"/>
              </a:rPr>
              <a:t>用户名提供更加科学、高效的辅助</a:t>
            </a:r>
            <a:r>
              <a:rPr lang="zh-CN" altLang="en-US" sz="1600" b="1" dirty="0">
                <a:solidFill>
                  <a:srgbClr val="C00000"/>
                </a:solidFill>
                <a:sym typeface="+mn-ea"/>
              </a:rPr>
              <a:t>决策支持</a:t>
            </a:r>
            <a:r>
              <a:rPr lang="zh-CN" altLang="en-US" sz="1600" b="1" dirty="0">
                <a:sym typeface="+mn-ea"/>
              </a:rPr>
              <a:t>，提高农业生产的</a:t>
            </a:r>
            <a:r>
              <a:rPr lang="zh-CN" altLang="en-US" sz="1600" b="1" dirty="0">
                <a:solidFill>
                  <a:srgbClr val="C00000"/>
                </a:solidFill>
                <a:sym typeface="+mn-ea"/>
              </a:rPr>
              <a:t>抗风险能力</a:t>
            </a:r>
            <a:r>
              <a:rPr lang="zh-CN" altLang="en-US" sz="1600" b="1" dirty="0">
                <a:sym typeface="+mn-ea"/>
              </a:rPr>
              <a:t>。</a:t>
            </a:r>
            <a:endParaRPr lang="zh-CN" altLang="en-US" sz="16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950" y="2632075"/>
            <a:ext cx="2324100" cy="1142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6731" b="21120"/>
          <a:stretch>
            <a:fillRect/>
          </a:stretch>
        </p:blipFill>
        <p:spPr>
          <a:xfrm>
            <a:off x="702945" y="2642870"/>
            <a:ext cx="2324100" cy="1135380"/>
          </a:xfrm>
          <a:prstGeom prst="rect">
            <a:avLst/>
          </a:prstGeom>
        </p:spPr>
      </p:pic>
      <p:pic>
        <p:nvPicPr>
          <p:cNvPr id="102" name="图片 101"/>
          <p:cNvPicPr/>
          <p:nvPr>
            <p:custDataLst>
              <p:tags r:id="rId3"/>
            </p:custDataLst>
          </p:nvPr>
        </p:nvPicPr>
        <p:blipFill>
          <a:blip r:embed="rId4"/>
          <a:srcRect l="2666" t="52233" r="60164" b="8286"/>
          <a:stretch>
            <a:fillRect/>
          </a:stretch>
        </p:blipFill>
        <p:spPr>
          <a:xfrm>
            <a:off x="6354445" y="2632710"/>
            <a:ext cx="2357755" cy="1136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970" y="2646045"/>
            <a:ext cx="2357755" cy="11144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9"/>
          <p:cNvSpPr/>
          <p:nvPr/>
        </p:nvSpPr>
        <p:spPr>
          <a:xfrm>
            <a:off x="335280" y="963930"/>
            <a:ext cx="11481435" cy="878840"/>
          </a:xfrm>
          <a:prstGeom prst="roundRect">
            <a:avLst>
              <a:gd name="adj" fmla="val 50000"/>
            </a:avLst>
          </a:prstGeom>
          <a:solidFill>
            <a:srgbClr val="E31D19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en-US" b="1" dirty="0"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微软雅黑" panose="020B0503020204020204" pitchFamily="34" charset="-122"/>
              </a:rPr>
              <a:t>2.9 </a:t>
            </a:r>
            <a:r>
              <a:rPr lang="zh-CN" altLang="en-US" dirty="0">
                <a:cs typeface="微软雅黑" panose="020B0503020204020204" pitchFamily="34" charset="-122"/>
              </a:rPr>
              <a:t>农产品市场价格分析</a:t>
            </a:r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>
            <a:off x="1687830" y="3414395"/>
            <a:ext cx="4341495" cy="241363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1804719" y="3471186"/>
            <a:ext cx="4110993" cy="7005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提供农产品市场价格信息获取途径，进行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价格查询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趋势预测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1949936" y="4230883"/>
            <a:ext cx="1654795" cy="504000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C00000"/>
                </a:solidFill>
                <a:sym typeface="+mn-ea"/>
              </a:rPr>
              <a:t>融合</a:t>
            </a:r>
            <a:endParaRPr lang="zh-CN" altLang="en-US" sz="1200" b="1" dirty="0">
              <a:solidFill>
                <a:srgbClr val="C00000"/>
              </a:solidFill>
              <a:sym typeface="+mn-ea"/>
            </a:endParaRPr>
          </a:p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C00000"/>
                </a:solidFill>
                <a:sym typeface="+mn-ea"/>
              </a:rPr>
              <a:t>传统模型+大模型</a:t>
            </a:r>
            <a:endParaRPr lang="zh-CN" altLang="en-US" sz="1200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4021970" y="4230883"/>
            <a:ext cx="563245" cy="504000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C00000"/>
                </a:solidFill>
                <a:sym typeface="+mn-ea"/>
              </a:rPr>
              <a:t>能力</a:t>
            </a:r>
            <a:endParaRPr lang="zh-CN" altLang="en-US" sz="1200" b="1" dirty="0">
              <a:solidFill>
                <a:srgbClr val="C00000"/>
              </a:solidFill>
              <a:sym typeface="+mn-ea"/>
            </a:endParaRPr>
          </a:p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C00000"/>
                </a:solidFill>
                <a:sym typeface="+mn-ea"/>
              </a:rPr>
              <a:t>增强</a:t>
            </a:r>
            <a:endParaRPr lang="zh-CN" altLang="en-US" sz="1200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26" name="虚尾箭头 68"/>
          <p:cNvSpPr/>
          <p:nvPr>
            <p:custDataLst>
              <p:tags r:id="rId3"/>
            </p:custDataLst>
          </p:nvPr>
        </p:nvSpPr>
        <p:spPr>
          <a:xfrm>
            <a:off x="3704527" y="4327308"/>
            <a:ext cx="219075" cy="311150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593590" y="4083685"/>
            <a:ext cx="129921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重复专家评价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持续微调优化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1949936" y="5134268"/>
            <a:ext cx="1654795" cy="504000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C00000"/>
                </a:solidFill>
                <a:sym typeface="+mn-ea"/>
              </a:rPr>
              <a:t>预测</a:t>
            </a:r>
            <a:endParaRPr lang="zh-CN" altLang="en-US" sz="1200" b="1" dirty="0">
              <a:solidFill>
                <a:srgbClr val="C00000"/>
              </a:solidFill>
              <a:sym typeface="+mn-ea"/>
            </a:endParaRPr>
          </a:p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C00000"/>
                </a:solidFill>
                <a:sym typeface="+mn-ea"/>
              </a:rPr>
              <a:t>农产品监测预警模型</a:t>
            </a:r>
            <a:endParaRPr lang="zh-CN" altLang="en-US" sz="1200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4028377" y="5134268"/>
            <a:ext cx="563245" cy="504000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C00000"/>
                </a:solidFill>
                <a:sym typeface="+mn-ea"/>
              </a:rPr>
              <a:t>预测</a:t>
            </a:r>
            <a:endParaRPr lang="zh-CN" altLang="en-US" sz="1200" b="1" dirty="0">
              <a:solidFill>
                <a:srgbClr val="C00000"/>
              </a:solidFill>
              <a:sym typeface="+mn-ea"/>
            </a:endParaRPr>
          </a:p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C00000"/>
                </a:solidFill>
                <a:sym typeface="+mn-ea"/>
              </a:rPr>
              <a:t>结果</a:t>
            </a:r>
            <a:endParaRPr lang="zh-CN" altLang="en-US" sz="1200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30" name="虚尾箭头 68"/>
          <p:cNvSpPr/>
          <p:nvPr>
            <p:custDataLst>
              <p:tags r:id="rId6"/>
            </p:custDataLst>
          </p:nvPr>
        </p:nvSpPr>
        <p:spPr>
          <a:xfrm>
            <a:off x="3704527" y="5230693"/>
            <a:ext cx="219075" cy="311150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593590" y="5005070"/>
            <a:ext cx="1298575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34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类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441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332345" y="3414395"/>
            <a:ext cx="4341495" cy="240030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7"/>
            </p:custDataLst>
          </p:nvPr>
        </p:nvSpPr>
        <p:spPr>
          <a:xfrm>
            <a:off x="7581751" y="4279143"/>
            <a:ext cx="1654795" cy="504000"/>
          </a:xfrm>
          <a:prstGeom prst="roundRect">
            <a:avLst/>
          </a:prstGeom>
          <a:solidFill>
            <a:srgbClr val="00B0F0">
              <a:alpha val="0"/>
            </a:srgbClr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00B0F0"/>
                </a:solidFill>
                <a:sym typeface="+mn-ea"/>
              </a:rPr>
              <a:t>预测</a:t>
            </a:r>
            <a:endParaRPr lang="zh-CN" altLang="en-US" sz="1200" b="1" dirty="0">
              <a:solidFill>
                <a:srgbClr val="00B0F0"/>
              </a:solidFill>
              <a:sym typeface="+mn-ea"/>
            </a:endParaRPr>
          </a:p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00B0F0"/>
                </a:solidFill>
                <a:sym typeface="+mn-ea"/>
              </a:rPr>
              <a:t>农产品监测预警模型</a:t>
            </a:r>
            <a:endParaRPr lang="zh-CN" altLang="en-US" sz="1200" b="1" dirty="0">
              <a:solidFill>
                <a:srgbClr val="00B0F0"/>
              </a:solidFill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9660192" y="4279143"/>
            <a:ext cx="563245" cy="504000"/>
          </a:xfrm>
          <a:prstGeom prst="roundRect">
            <a:avLst/>
          </a:prstGeom>
          <a:solidFill>
            <a:srgbClr val="00B0F0">
              <a:alpha val="0"/>
            </a:srgbClr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00B0F0"/>
                </a:solidFill>
                <a:sym typeface="+mn-ea"/>
              </a:rPr>
              <a:t>价格预警</a:t>
            </a:r>
            <a:endParaRPr lang="zh-CN" altLang="en-US" sz="1200" b="1" dirty="0">
              <a:solidFill>
                <a:srgbClr val="00B0F0"/>
              </a:solidFill>
              <a:sym typeface="+mn-ea"/>
            </a:endParaRPr>
          </a:p>
        </p:txBody>
      </p:sp>
      <p:sp>
        <p:nvSpPr>
          <p:cNvPr id="38" name="虚尾箭头 68"/>
          <p:cNvSpPr/>
          <p:nvPr>
            <p:custDataLst>
              <p:tags r:id="rId9"/>
            </p:custDataLst>
          </p:nvPr>
        </p:nvSpPr>
        <p:spPr>
          <a:xfrm>
            <a:off x="9336342" y="4375568"/>
            <a:ext cx="219075" cy="311150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7581751" y="5134268"/>
            <a:ext cx="1654795" cy="504000"/>
          </a:xfrm>
          <a:prstGeom prst="roundRect">
            <a:avLst/>
          </a:prstGeom>
          <a:solidFill>
            <a:srgbClr val="00B0F0">
              <a:alpha val="0"/>
            </a:srgbClr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00B0F0"/>
                </a:solidFill>
                <a:sym typeface="+mn-ea"/>
              </a:rPr>
              <a:t>生成</a:t>
            </a:r>
            <a:endParaRPr lang="zh-CN" altLang="en-US" sz="1200" b="1" dirty="0">
              <a:solidFill>
                <a:srgbClr val="00B0F0"/>
              </a:solidFill>
              <a:sym typeface="+mn-ea"/>
            </a:endParaRPr>
          </a:p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00B0F0"/>
                </a:solidFill>
                <a:sym typeface="+mn-ea"/>
              </a:rPr>
              <a:t>多模态数据</a:t>
            </a:r>
            <a:endParaRPr lang="zh-CN" altLang="en-US" sz="1200" b="1" dirty="0">
              <a:solidFill>
                <a:srgbClr val="00B0F0"/>
              </a:solidFill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11"/>
            </p:custDataLst>
          </p:nvPr>
        </p:nvSpPr>
        <p:spPr>
          <a:xfrm>
            <a:off x="9660191" y="5134268"/>
            <a:ext cx="563245" cy="504000"/>
          </a:xfrm>
          <a:prstGeom prst="roundRect">
            <a:avLst/>
          </a:prstGeom>
          <a:solidFill>
            <a:srgbClr val="00B0F0">
              <a:alpha val="0"/>
            </a:srgbClr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89996" tIns="46798" rIns="89996" bIns="4679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00B0F0"/>
                </a:solidFill>
                <a:sym typeface="+mn-ea"/>
              </a:rPr>
              <a:t>展望</a:t>
            </a:r>
            <a:endParaRPr lang="zh-CN" altLang="en-US" sz="1200" b="1" dirty="0">
              <a:solidFill>
                <a:srgbClr val="00B0F0"/>
              </a:solidFill>
              <a:sym typeface="+mn-ea"/>
            </a:endParaRPr>
          </a:p>
          <a:p>
            <a:pPr lvl="0" algn="ctr">
              <a:lnSpc>
                <a:spcPts val="1800"/>
              </a:lnSpc>
            </a:pPr>
            <a:r>
              <a:rPr lang="zh-CN" altLang="en-US" sz="1200" b="1" dirty="0">
                <a:solidFill>
                  <a:srgbClr val="00B0F0"/>
                </a:solidFill>
                <a:sym typeface="+mn-ea"/>
              </a:rPr>
              <a:t>报告</a:t>
            </a:r>
            <a:endParaRPr lang="zh-CN" altLang="en-US" sz="1200" b="1" dirty="0">
              <a:solidFill>
                <a:srgbClr val="00B0F0"/>
              </a:solidFill>
              <a:sym typeface="+mn-ea"/>
            </a:endParaRPr>
          </a:p>
        </p:txBody>
      </p:sp>
      <p:sp>
        <p:nvSpPr>
          <p:cNvPr id="43" name="虚尾箭头 68"/>
          <p:cNvSpPr/>
          <p:nvPr>
            <p:custDataLst>
              <p:tags r:id="rId12"/>
            </p:custDataLst>
          </p:nvPr>
        </p:nvSpPr>
        <p:spPr>
          <a:xfrm>
            <a:off x="9336342" y="5230693"/>
            <a:ext cx="219075" cy="311150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292080" y="4980940"/>
            <a:ext cx="135826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农业展望报告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辅助政策指导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0412730" y="3987165"/>
            <a:ext cx="1654175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实时监测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预警通知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文本框 45"/>
          <p:cNvSpPr txBox="1"/>
          <p:nvPr/>
        </p:nvSpPr>
        <p:spPr bwMode="auto">
          <a:xfrm>
            <a:off x="7424469" y="3471186"/>
            <a:ext cx="4110994" cy="73723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基于当前农产品的</a:t>
            </a:r>
            <a:r>
              <a:rPr lang="zh-CN" altLang="en-US" sz="1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价格分析和趋势预测能力，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计划扩展</a:t>
            </a:r>
            <a:r>
              <a:rPr lang="zh-CN" altLang="en-US" sz="1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农产品监测预警及展望报告输出能力</a:t>
            </a:r>
            <a:endParaRPr lang="en-US" altLang="zh-CN" sz="14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514350" y="975995"/>
            <a:ext cx="11216005" cy="796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indent="457200" algn="just">
              <a:lnSpc>
                <a:spcPct val="150000"/>
              </a:lnSpc>
              <a:buClrTx/>
              <a:buSzTx/>
              <a:buFontTx/>
              <a:defRPr sz="1600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just">
              <a:lnSpc>
                <a:spcPct val="150000"/>
              </a:lnSpc>
            </a:pPr>
            <a:r>
              <a:rPr lang="zh-CN" altLang="en-US" b="1" kern="0" noProof="0" dirty="0">
                <a:ln>
                  <a:noFill/>
                </a:ln>
                <a:uLnTx/>
                <a:uFillTx/>
                <a:sym typeface="+mn-ea"/>
              </a:rPr>
              <a:t> </a:t>
            </a:r>
            <a:r>
              <a:rPr lang="zh-CN" altLang="en-US" b="1" kern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sym typeface="+mn-ea"/>
              </a:rPr>
              <a:t>DeepSeek与深度学习模型结合</a:t>
            </a:r>
            <a:r>
              <a:rPr lang="zh-CN" altLang="en-US" b="1" kern="0" noProof="0" dirty="0">
                <a:ln>
                  <a:noFill/>
                </a:ln>
                <a:uLnTx/>
                <a:uFillTx/>
                <a:sym typeface="+mn-ea"/>
              </a:rPr>
              <a:t>，融合大数据分析、机器学习、推理预测等传统数据分析技术，通过对历史价格数据、市场需求、政策因素等多维度信息的深度</a:t>
            </a:r>
            <a:r>
              <a:rPr lang="zh-CN" altLang="en-US" b="1" kern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sym typeface="+mn-ea"/>
              </a:rPr>
              <a:t>挖掘和分析</a:t>
            </a:r>
            <a:r>
              <a:rPr lang="zh-CN" altLang="en-US" b="1" kern="0" noProof="0" dirty="0">
                <a:ln>
                  <a:noFill/>
                </a:ln>
                <a:uLnTx/>
                <a:uFillTx/>
                <a:sym typeface="+mn-ea"/>
              </a:rPr>
              <a:t>，为农业生产者和农产品交易者提供农产品价格分析预测。</a:t>
            </a:r>
            <a:endParaRPr lang="zh-CN" altLang="en-US" b="1" kern="0" noProof="0" dirty="0">
              <a:ln>
                <a:noFill/>
              </a:ln>
              <a:uLnTx/>
              <a:uFillTx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43865" y="5969000"/>
            <a:ext cx="2138680" cy="458470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ctr" anchorCtr="1">
            <a:no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把握市场趋势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474720" y="5968997"/>
            <a:ext cx="2139315" cy="458355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/>
            </a:solidFill>
            <a:miter lim="800000"/>
          </a:ln>
        </p:spPr>
        <p:txBody>
          <a:bodyPr wrap="square" lIns="89996" tIns="46798" rIns="89996" bIns="46798" rtlCol="0" anchor="ctr" anchorCtr="1">
            <a:no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辅助产供销决策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506210" y="5969000"/>
            <a:ext cx="2138045" cy="458470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  <a:miter lim="800000"/>
          </a:ln>
        </p:spPr>
        <p:txBody>
          <a:bodyPr wrap="square" lIns="89996" tIns="46798" rIns="89996" bIns="46798" rtlCol="0" anchor="ctr" anchorCtr="1">
            <a:no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优化资源配置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536430" y="5969000"/>
            <a:ext cx="2138045" cy="45847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89996" tIns="46798" rIns="89996" bIns="46798" numCol="1" spcCol="0" rtlCol="0" fromWordArt="0" anchor="ctr" anchorCtr="1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提高效率和效益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4500" y="2116455"/>
            <a:ext cx="11229975" cy="1156970"/>
          </a:xfrm>
          <a:prstGeom prst="rect">
            <a:avLst/>
          </a:prstGeom>
          <a:ln w="9525">
            <a:solidFill>
              <a:srgbClr val="C00000"/>
            </a:solidFill>
            <a:prstDash val="lgDash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" name="Rectangle 16"/>
          <p:cNvSpPr/>
          <p:nvPr/>
        </p:nvSpPr>
        <p:spPr>
          <a:xfrm>
            <a:off x="3011170" y="1956435"/>
            <a:ext cx="6096635" cy="408305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00" dirty="0"/>
          </a:p>
        </p:txBody>
      </p:sp>
      <p:sp>
        <p:nvSpPr>
          <p:cNvPr id="33" name="MH_Title_1"/>
          <p:cNvSpPr txBox="1"/>
          <p:nvPr/>
        </p:nvSpPr>
        <p:spPr>
          <a:xfrm>
            <a:off x="6087745" y="3414395"/>
            <a:ext cx="1313815" cy="2413635"/>
          </a:xfrm>
          <a:prstGeom prst="rect">
            <a:avLst/>
          </a:prstGeom>
          <a:solidFill>
            <a:srgbClr val="00B0F0"/>
          </a:solidFill>
        </p:spPr>
        <p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zh-CN"/>
            </a:defPPr>
            <a:lvl1pPr algn="ctr"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等线" panose="02010600030101010101" charset="-122"/>
                <a:ea typeface="等线" panose="02010600030101010101" charset="-122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等线" panose="02010600030101010101" charset="-122"/>
                <a:ea typeface="等线" panose="02010600030101010101" charset="-122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等线" panose="02010600030101010101" charset="-122"/>
                <a:ea typeface="等线" panose="02010600030101010101" charset="-122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等线" panose="02010600030101010101" charset="-122"/>
                <a:ea typeface="等线" panose="02010600030101010101" charset="-122"/>
              </a:defRPr>
            </a:lvl5pPr>
            <a:lvl6pPr>
              <a:defRPr>
                <a:latin typeface="等线" panose="02010600030101010101" charset="-122"/>
                <a:ea typeface="等线" panose="02010600030101010101" charset="-122"/>
              </a:defRPr>
            </a:lvl6pPr>
            <a:lvl7pPr>
              <a:defRPr>
                <a:latin typeface="等线" panose="02010600030101010101" charset="-122"/>
                <a:ea typeface="等线" panose="02010600030101010101" charset="-122"/>
              </a:defRPr>
            </a:lvl7pPr>
            <a:lvl8pPr>
              <a:defRPr>
                <a:latin typeface="等线" panose="02010600030101010101" charset="-122"/>
                <a:ea typeface="等线" panose="02010600030101010101" charset="-122"/>
              </a:defRPr>
            </a:lvl8pPr>
            <a:lvl9pPr>
              <a:defRPr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/>
              <a:t>展望报告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>
                <a:sym typeface="+mn-lt"/>
              </a:rPr>
              <a:t>风险预警</a:t>
            </a:r>
            <a:endParaRPr lang="zh-CN" altLang="en-US" dirty="0">
              <a:sym typeface="+mn-lt"/>
            </a:endParaRPr>
          </a:p>
        </p:txBody>
      </p:sp>
      <p:sp>
        <p:nvSpPr>
          <p:cNvPr id="20" name="MH_Title_1"/>
          <p:cNvSpPr txBox="1"/>
          <p:nvPr/>
        </p:nvSpPr>
        <p:spPr>
          <a:xfrm>
            <a:off x="443865" y="3414395"/>
            <a:ext cx="1313815" cy="2426970"/>
          </a:xfrm>
          <a:prstGeom prst="rect">
            <a:avLst/>
          </a:prstGeom>
          <a:solidFill>
            <a:srgbClr val="C00000"/>
          </a:solidFill>
        </p:spPr>
        <p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zh-CN"/>
            </a:defPPr>
            <a:lvl1pPr algn="ctr"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等线" panose="02010600030101010101" charset="-122"/>
                <a:ea typeface="等线" panose="02010600030101010101" charset="-122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等线" panose="02010600030101010101" charset="-122"/>
                <a:ea typeface="等线" panose="02010600030101010101" charset="-122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等线" panose="02010600030101010101" charset="-122"/>
                <a:ea typeface="等线" panose="02010600030101010101" charset="-122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等线" panose="02010600030101010101" charset="-122"/>
                <a:ea typeface="等线" panose="02010600030101010101" charset="-122"/>
              </a:defRPr>
            </a:lvl5pPr>
            <a:lvl6pPr>
              <a:defRPr>
                <a:latin typeface="等线" panose="02010600030101010101" charset="-122"/>
                <a:ea typeface="等线" panose="02010600030101010101" charset="-122"/>
              </a:defRPr>
            </a:lvl6pPr>
            <a:lvl7pPr>
              <a:defRPr>
                <a:latin typeface="等线" panose="02010600030101010101" charset="-122"/>
                <a:ea typeface="等线" panose="02010600030101010101" charset="-122"/>
              </a:defRPr>
            </a:lvl7pPr>
            <a:lvl8pPr>
              <a:defRPr>
                <a:latin typeface="等线" panose="02010600030101010101" charset="-122"/>
                <a:ea typeface="等线" panose="02010600030101010101" charset="-122"/>
              </a:defRPr>
            </a:lvl8pPr>
            <a:lvl9pPr>
              <a:defRPr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/>
              <a:t>价格查询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趋势预测</a:t>
            </a:r>
            <a:endParaRPr lang="zh-CN" altLang="en-US" dirty="0"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45130" y="1978343"/>
            <a:ext cx="6291580" cy="31115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ctr" anchorCtr="1">
            <a:noAutofit/>
          </a:bodyPr>
          <a:p>
            <a:pPr indent="0" algn="ctr" fontAlgn="auto">
              <a:lnSpc>
                <a:spcPct val="150000"/>
              </a:lnSpc>
              <a:buClr>
                <a:srgbClr val="C00000"/>
              </a:buClr>
              <a:buNone/>
            </a:pPr>
            <a:r>
              <a:rPr lang="zh-CN" altLang="en-US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与国家预警监测团队合作、形成多地区、多品种</a:t>
            </a:r>
            <a:endParaRPr lang="zh-CN" altLang="en-US" sz="16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699" name="组合 1698"/>
          <p:cNvGrpSpPr/>
          <p:nvPr/>
        </p:nvGrpSpPr>
        <p:grpSpPr>
          <a:xfrm>
            <a:off x="848360" y="2648585"/>
            <a:ext cx="2355215" cy="458470"/>
            <a:chOff x="1134131" y="2768411"/>
            <a:chExt cx="2946400" cy="277410"/>
          </a:xfrm>
        </p:grpSpPr>
        <p:sp>
          <p:nvSpPr>
            <p:cNvPr id="1181" name="矩形: 圆角 103"/>
            <p:cNvSpPr/>
            <p:nvPr>
              <p:custDataLst>
                <p:tags r:id="rId14"/>
              </p:custDataLst>
            </p:nvPr>
          </p:nvSpPr>
          <p:spPr>
            <a:xfrm flipH="1">
              <a:off x="1134131" y="2768411"/>
              <a:ext cx="2946400" cy="277410"/>
            </a:xfrm>
            <a:prstGeom prst="roundRect">
              <a:avLst>
                <a:gd name="adj" fmla="val 2885"/>
              </a:avLst>
            </a:prstGeom>
            <a:gradFill>
              <a:gsLst>
                <a:gs pos="100000">
                  <a:srgbClr val="C00000">
                    <a:alpha val="10000"/>
                  </a:srgbClr>
                </a:gs>
                <a:gs pos="0">
                  <a:srgbClr val="C00000">
                    <a:alpha val="13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0"/>
            </a:gradFill>
            <a:ln w="6350" cap="rnd">
              <a:gradFill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5340000" scaled="0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103672" tIns="51836" rIns="103672" bIns="51836" numCol="1" spcCol="0" rtlCol="0" fromWordArt="0" anchor="t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49755"/>
              <a:endParaRPr lang="zh-CN" altLang="en-US" sz="1400" b="1" dirty="0">
                <a:solidFill>
                  <a:srgbClr val="01EC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82" name="矩形 1181"/>
            <p:cNvSpPr/>
            <p:nvPr>
              <p:custDataLst>
                <p:tags r:id="rId15"/>
              </p:custDataLst>
            </p:nvPr>
          </p:nvSpPr>
          <p:spPr>
            <a:xfrm>
              <a:off x="1200171" y="2804605"/>
              <a:ext cx="2740025" cy="184150"/>
            </a:xfrm>
            <a:prstGeom prst="rect">
              <a:avLst/>
            </a:prstGeom>
            <a:gradFill>
              <a:gsLst>
                <a:gs pos="100000">
                  <a:srgbClr val="C00000">
                    <a:alpha val="0"/>
                  </a:srgbClr>
                </a:gs>
                <a:gs pos="1149">
                  <a:srgbClr val="C00000">
                    <a:alpha val="0"/>
                  </a:srgbClr>
                </a:gs>
                <a:gs pos="50000">
                  <a:srgbClr val="C00000">
                    <a:alpha val="32000"/>
                  </a:srgbClr>
                </a:gs>
              </a:gsLst>
              <a:lin ang="0" scaled="0"/>
            </a:gradFill>
            <a:ln w="6350" cap="flat" cmpd="sng" algn="ctr">
              <a:gradFill>
                <a:gsLst>
                  <a:gs pos="0">
                    <a:srgbClr val="C00000">
                      <a:alpha val="0"/>
                    </a:srgbClr>
                  </a:gs>
                  <a:gs pos="100000">
                    <a:srgbClr val="C00000">
                      <a:alpha val="0"/>
                    </a:srgbClr>
                  </a:gs>
                  <a:gs pos="50000">
                    <a:srgbClr val="C00000"/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每日批发市场价格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</a:t>
              </a:r>
              <a:endPara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55365" y="2648585"/>
            <a:ext cx="2355215" cy="458470"/>
            <a:chOff x="1134131" y="2768411"/>
            <a:chExt cx="2946400" cy="277410"/>
          </a:xfrm>
        </p:grpSpPr>
        <p:sp>
          <p:nvSpPr>
            <p:cNvPr id="17" name="矩形: 圆角 103"/>
            <p:cNvSpPr/>
            <p:nvPr>
              <p:custDataLst>
                <p:tags r:id="rId16"/>
              </p:custDataLst>
            </p:nvPr>
          </p:nvSpPr>
          <p:spPr>
            <a:xfrm flipH="1">
              <a:off x="1134131" y="2768411"/>
              <a:ext cx="2946400" cy="277410"/>
            </a:xfrm>
            <a:prstGeom prst="roundRect">
              <a:avLst>
                <a:gd name="adj" fmla="val 2885"/>
              </a:avLst>
            </a:prstGeom>
            <a:gradFill>
              <a:gsLst>
                <a:gs pos="100000">
                  <a:srgbClr val="C00000">
                    <a:alpha val="10000"/>
                  </a:srgbClr>
                </a:gs>
                <a:gs pos="0">
                  <a:srgbClr val="C00000">
                    <a:alpha val="13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0"/>
            </a:gradFill>
            <a:ln w="6350" cap="rnd">
              <a:gradFill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5340000" scaled="0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103672" tIns="51836" rIns="103672" bIns="51836" numCol="1" spcCol="0" rtlCol="0" fromWordArt="0" anchor="t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49755"/>
              <a:endParaRPr lang="zh-CN" altLang="en-US" sz="1400" b="1" dirty="0">
                <a:solidFill>
                  <a:srgbClr val="01EC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7"/>
              </p:custDataLst>
            </p:nvPr>
          </p:nvSpPr>
          <p:spPr>
            <a:xfrm>
              <a:off x="1200171" y="2804605"/>
              <a:ext cx="2740025" cy="184150"/>
            </a:xfrm>
            <a:prstGeom prst="rect">
              <a:avLst/>
            </a:prstGeom>
            <a:gradFill>
              <a:gsLst>
                <a:gs pos="100000">
                  <a:srgbClr val="C00000">
                    <a:alpha val="0"/>
                  </a:srgbClr>
                </a:gs>
                <a:gs pos="1149">
                  <a:srgbClr val="C00000">
                    <a:alpha val="0"/>
                  </a:srgbClr>
                </a:gs>
                <a:gs pos="50000">
                  <a:srgbClr val="C00000">
                    <a:alpha val="32000"/>
                  </a:srgbClr>
                </a:gs>
              </a:gsLst>
              <a:lin ang="0" scaled="0"/>
            </a:gradFill>
            <a:ln w="6350" cap="flat" cmpd="sng" algn="ctr">
              <a:gradFill>
                <a:gsLst>
                  <a:gs pos="0">
                    <a:srgbClr val="C00000">
                      <a:alpha val="0"/>
                    </a:srgbClr>
                  </a:gs>
                  <a:gs pos="100000">
                    <a:srgbClr val="C00000">
                      <a:alpha val="0"/>
                    </a:srgbClr>
                  </a:gs>
                  <a:gs pos="50000">
                    <a:srgbClr val="C00000"/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对历史价格走势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</a:t>
              </a:r>
              <a:endPara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262370" y="2648585"/>
            <a:ext cx="2355215" cy="458470"/>
            <a:chOff x="1134131" y="2768411"/>
            <a:chExt cx="2946400" cy="277410"/>
          </a:xfrm>
        </p:grpSpPr>
        <p:sp>
          <p:nvSpPr>
            <p:cNvPr id="21" name="矩形: 圆角 103"/>
            <p:cNvSpPr/>
            <p:nvPr>
              <p:custDataLst>
                <p:tags r:id="rId18"/>
              </p:custDataLst>
            </p:nvPr>
          </p:nvSpPr>
          <p:spPr>
            <a:xfrm flipH="1">
              <a:off x="1134131" y="2768411"/>
              <a:ext cx="2946400" cy="277410"/>
            </a:xfrm>
            <a:prstGeom prst="roundRect">
              <a:avLst>
                <a:gd name="adj" fmla="val 2885"/>
              </a:avLst>
            </a:prstGeom>
            <a:gradFill>
              <a:gsLst>
                <a:gs pos="100000">
                  <a:srgbClr val="C00000">
                    <a:alpha val="10000"/>
                  </a:srgbClr>
                </a:gs>
                <a:gs pos="0">
                  <a:srgbClr val="C00000">
                    <a:alpha val="13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0"/>
            </a:gradFill>
            <a:ln w="6350" cap="rnd">
              <a:gradFill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5340000" scaled="0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103672" tIns="51836" rIns="103672" bIns="51836" numCol="1" spcCol="0" rtlCol="0" fromWordArt="0" anchor="t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49755"/>
              <a:endParaRPr lang="zh-CN" altLang="en-US" sz="1400" b="1" dirty="0">
                <a:solidFill>
                  <a:srgbClr val="01EC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19"/>
              </p:custDataLst>
            </p:nvPr>
          </p:nvSpPr>
          <p:spPr>
            <a:xfrm>
              <a:off x="1200171" y="2804605"/>
              <a:ext cx="2740025" cy="184150"/>
            </a:xfrm>
            <a:prstGeom prst="rect">
              <a:avLst/>
            </a:prstGeom>
            <a:gradFill>
              <a:gsLst>
                <a:gs pos="100000">
                  <a:srgbClr val="C00000">
                    <a:alpha val="0"/>
                  </a:srgbClr>
                </a:gs>
                <a:gs pos="1149">
                  <a:srgbClr val="C00000">
                    <a:alpha val="0"/>
                  </a:srgbClr>
                </a:gs>
                <a:gs pos="50000">
                  <a:srgbClr val="C00000">
                    <a:alpha val="32000"/>
                  </a:srgbClr>
                </a:gs>
              </a:gsLst>
              <a:lin ang="0" scaled="0"/>
            </a:gradFill>
            <a:ln w="6350" cap="flat" cmpd="sng" algn="ctr">
              <a:gradFill>
                <a:gsLst>
                  <a:gs pos="0">
                    <a:srgbClr val="C00000">
                      <a:alpha val="0"/>
                    </a:srgbClr>
                  </a:gs>
                  <a:gs pos="100000">
                    <a:srgbClr val="C00000">
                      <a:alpha val="0"/>
                    </a:srgbClr>
                  </a:gs>
                  <a:gs pos="50000">
                    <a:srgbClr val="C00000"/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每年中国农业展望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大会</a:t>
              </a:r>
              <a:endPara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969375" y="2648585"/>
            <a:ext cx="2355215" cy="458470"/>
            <a:chOff x="1134131" y="2768411"/>
            <a:chExt cx="2946400" cy="277410"/>
          </a:xfrm>
        </p:grpSpPr>
        <p:sp>
          <p:nvSpPr>
            <p:cNvPr id="40" name="矩形: 圆角 103"/>
            <p:cNvSpPr/>
            <p:nvPr>
              <p:custDataLst>
                <p:tags r:id="rId20"/>
              </p:custDataLst>
            </p:nvPr>
          </p:nvSpPr>
          <p:spPr>
            <a:xfrm flipH="1">
              <a:off x="1134131" y="2768411"/>
              <a:ext cx="2946400" cy="277410"/>
            </a:xfrm>
            <a:prstGeom prst="roundRect">
              <a:avLst>
                <a:gd name="adj" fmla="val 2885"/>
              </a:avLst>
            </a:prstGeom>
            <a:gradFill>
              <a:gsLst>
                <a:gs pos="100000">
                  <a:srgbClr val="C00000">
                    <a:alpha val="10000"/>
                  </a:srgbClr>
                </a:gs>
                <a:gs pos="0">
                  <a:srgbClr val="C00000">
                    <a:alpha val="13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0"/>
            </a:gradFill>
            <a:ln w="6350" cap="rnd">
              <a:gradFill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5340000" scaled="0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103672" tIns="51836" rIns="103672" bIns="51836" numCol="1" spcCol="0" rtlCol="0" fromWordArt="0" anchor="t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49755"/>
              <a:endParaRPr lang="zh-CN" altLang="en-US" sz="1400" b="1" dirty="0">
                <a:solidFill>
                  <a:srgbClr val="01EC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21"/>
              </p:custDataLst>
            </p:nvPr>
          </p:nvSpPr>
          <p:spPr>
            <a:xfrm>
              <a:off x="1200171" y="2804605"/>
              <a:ext cx="2740025" cy="184150"/>
            </a:xfrm>
            <a:prstGeom prst="rect">
              <a:avLst/>
            </a:prstGeom>
            <a:gradFill>
              <a:gsLst>
                <a:gs pos="100000">
                  <a:srgbClr val="C00000">
                    <a:alpha val="0"/>
                  </a:srgbClr>
                </a:gs>
                <a:gs pos="1149">
                  <a:srgbClr val="C00000">
                    <a:alpha val="0"/>
                  </a:srgbClr>
                </a:gs>
                <a:gs pos="50000">
                  <a:srgbClr val="C00000">
                    <a:alpha val="32000"/>
                  </a:srgbClr>
                </a:gs>
              </a:gsLst>
              <a:lin ang="0" scaled="0"/>
            </a:gradFill>
            <a:ln w="6350" cap="flat" cmpd="sng" algn="ctr">
              <a:gradFill>
                <a:gsLst>
                  <a:gs pos="0">
                    <a:srgbClr val="C00000">
                      <a:alpha val="0"/>
                    </a:srgbClr>
                  </a:gs>
                  <a:gs pos="100000">
                    <a:srgbClr val="C00000">
                      <a:alpha val="0"/>
                    </a:srgbClr>
                  </a:gs>
                  <a:gs pos="50000">
                    <a:srgbClr val="C00000"/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定期农业展望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报告</a:t>
              </a:r>
              <a:endPara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: 圆角 44154"/>
          <p:cNvSpPr/>
          <p:nvPr/>
        </p:nvSpPr>
        <p:spPr>
          <a:xfrm>
            <a:off x="311785" y="5593715"/>
            <a:ext cx="5643245" cy="914400"/>
          </a:xfrm>
          <a:prstGeom prst="roundRect">
            <a:avLst>
              <a:gd name="adj" fmla="val 5505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9pPr>
          </a:lstStyle>
          <a:p>
            <a:pPr algn="ctr">
              <a:defRPr/>
            </a:pPr>
            <a:endParaRPr lang="en-US" altLang="zh-CN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圆角矩形 72"/>
          <p:cNvSpPr/>
          <p:nvPr/>
        </p:nvSpPr>
        <p:spPr>
          <a:xfrm>
            <a:off x="316230" y="1938655"/>
            <a:ext cx="5638800" cy="3421380"/>
          </a:xfrm>
          <a:prstGeom prst="roundRect">
            <a:avLst>
              <a:gd name="adj" fmla="val 3588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2.10 </a:t>
            </a:r>
            <a:r>
              <a:rPr lang="zh-CN" altLang="en-US" dirty="0">
                <a:sym typeface="+mn-ea"/>
              </a:rPr>
              <a:t>文档助手×政策查询</a:t>
            </a:r>
            <a:endParaRPr lang="zh-CN" altLang="en-US" sz="2400"/>
          </a:p>
        </p:txBody>
      </p:sp>
      <p:grpSp>
        <p:nvGrpSpPr>
          <p:cNvPr id="6" name="组合 19"/>
          <p:cNvGrpSpPr/>
          <p:nvPr/>
        </p:nvGrpSpPr>
        <p:grpSpPr bwMode="auto">
          <a:xfrm>
            <a:off x="311468" y="999479"/>
            <a:ext cx="11569064" cy="1096962"/>
            <a:chOff x="2" y="941811"/>
            <a:chExt cx="12191999" cy="1096117"/>
          </a:xfrm>
        </p:grpSpPr>
        <p:sp>
          <p:nvSpPr>
            <p:cNvPr id="8" name="任意多边形: 形状 17"/>
            <p:cNvSpPr/>
            <p:nvPr/>
          </p:nvSpPr>
          <p:spPr>
            <a:xfrm>
              <a:off x="2" y="949914"/>
              <a:ext cx="12191999" cy="1088014"/>
            </a:xfrm>
            <a:custGeom>
              <a:avLst/>
              <a:gdLst>
                <a:gd name="connsiteX0" fmla="*/ 6200774 w 12191999"/>
                <a:gd name="connsiteY0" fmla="*/ 0 h 1088014"/>
                <a:gd name="connsiteX1" fmla="*/ 12099028 w 12191999"/>
                <a:gd name="connsiteY1" fmla="*/ 621993 h 1088014"/>
                <a:gd name="connsiteX2" fmla="*/ 12191999 w 12191999"/>
                <a:gd name="connsiteY2" fmla="*/ 645557 h 1088014"/>
                <a:gd name="connsiteX3" fmla="*/ 12191999 w 12191999"/>
                <a:gd name="connsiteY3" fmla="*/ 1088014 h 1088014"/>
                <a:gd name="connsiteX4" fmla="*/ 0 w 12191999"/>
                <a:gd name="connsiteY4" fmla="*/ 1088014 h 1088014"/>
                <a:gd name="connsiteX5" fmla="*/ 0 w 12191999"/>
                <a:gd name="connsiteY5" fmla="*/ 698667 h 1088014"/>
                <a:gd name="connsiteX6" fmla="*/ 302522 w 12191999"/>
                <a:gd name="connsiteY6" fmla="*/ 621993 h 1088014"/>
                <a:gd name="connsiteX7" fmla="*/ 6200774 w 12191999"/>
                <a:gd name="connsiteY7" fmla="*/ 0 h 1088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1088014">
                  <a:moveTo>
                    <a:pt x="6200774" y="0"/>
                  </a:moveTo>
                  <a:cubicBezTo>
                    <a:pt x="8426710" y="0"/>
                    <a:pt x="10474844" y="232377"/>
                    <a:pt x="12099028" y="621993"/>
                  </a:cubicBezTo>
                  <a:lnTo>
                    <a:pt x="12191999" y="645557"/>
                  </a:lnTo>
                  <a:lnTo>
                    <a:pt x="12191999" y="1088014"/>
                  </a:lnTo>
                  <a:lnTo>
                    <a:pt x="0" y="1088014"/>
                  </a:lnTo>
                  <a:lnTo>
                    <a:pt x="0" y="698667"/>
                  </a:lnTo>
                  <a:lnTo>
                    <a:pt x="302522" y="621993"/>
                  </a:lnTo>
                  <a:cubicBezTo>
                    <a:pt x="1926705" y="232377"/>
                    <a:pt x="3974838" y="0"/>
                    <a:pt x="6200774" y="0"/>
                  </a:cubicBezTo>
                  <a:close/>
                </a:path>
              </a:pathLst>
            </a:custGeom>
            <a:gradFill>
              <a:gsLst>
                <a:gs pos="0">
                  <a:srgbClr val="E31D19">
                    <a:alpha val="18000"/>
                  </a:srgbClr>
                </a:gs>
                <a:gs pos="73000">
                  <a:srgbClr val="E31D1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9pPr>
            </a:lstStyle>
            <a:p>
              <a:pPr algn="ctr">
                <a:defRPr/>
              </a:pPr>
              <a:endPara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: 形状 18"/>
            <p:cNvSpPr/>
            <p:nvPr/>
          </p:nvSpPr>
          <p:spPr>
            <a:xfrm>
              <a:off x="2" y="941811"/>
              <a:ext cx="12191999" cy="698667"/>
            </a:xfrm>
            <a:custGeom>
              <a:avLst/>
              <a:gdLst>
                <a:gd name="connsiteX0" fmla="*/ 6200774 w 12191999"/>
                <a:gd name="connsiteY0" fmla="*/ 0 h 1088014"/>
                <a:gd name="connsiteX1" fmla="*/ 12099028 w 12191999"/>
                <a:gd name="connsiteY1" fmla="*/ 621993 h 1088014"/>
                <a:gd name="connsiteX2" fmla="*/ 12191999 w 12191999"/>
                <a:gd name="connsiteY2" fmla="*/ 645557 h 1088014"/>
                <a:gd name="connsiteX3" fmla="*/ 12191999 w 12191999"/>
                <a:gd name="connsiteY3" fmla="*/ 1088014 h 1088014"/>
                <a:gd name="connsiteX4" fmla="*/ 0 w 12191999"/>
                <a:gd name="connsiteY4" fmla="*/ 1088014 h 1088014"/>
                <a:gd name="connsiteX5" fmla="*/ 0 w 12191999"/>
                <a:gd name="connsiteY5" fmla="*/ 698667 h 1088014"/>
                <a:gd name="connsiteX6" fmla="*/ 302522 w 12191999"/>
                <a:gd name="connsiteY6" fmla="*/ 621993 h 1088014"/>
                <a:gd name="connsiteX7" fmla="*/ 6200774 w 12191999"/>
                <a:gd name="connsiteY7" fmla="*/ 0 h 1088014"/>
                <a:gd name="connsiteX0-1" fmla="*/ 0 w 12191999"/>
                <a:gd name="connsiteY0-2" fmla="*/ 1088014 h 1179454"/>
                <a:gd name="connsiteX1-3" fmla="*/ 0 w 12191999"/>
                <a:gd name="connsiteY1-4" fmla="*/ 698667 h 1179454"/>
                <a:gd name="connsiteX2-5" fmla="*/ 302522 w 12191999"/>
                <a:gd name="connsiteY2-6" fmla="*/ 621993 h 1179454"/>
                <a:gd name="connsiteX3-7" fmla="*/ 6200774 w 12191999"/>
                <a:gd name="connsiteY3-8" fmla="*/ 0 h 1179454"/>
                <a:gd name="connsiteX4-9" fmla="*/ 12099028 w 12191999"/>
                <a:gd name="connsiteY4-10" fmla="*/ 621993 h 1179454"/>
                <a:gd name="connsiteX5-11" fmla="*/ 12191999 w 12191999"/>
                <a:gd name="connsiteY5-12" fmla="*/ 645557 h 1179454"/>
                <a:gd name="connsiteX6-13" fmla="*/ 12191999 w 12191999"/>
                <a:gd name="connsiteY6-14" fmla="*/ 1088014 h 1179454"/>
                <a:gd name="connsiteX7-15" fmla="*/ 91440 w 12191999"/>
                <a:gd name="connsiteY7-16" fmla="*/ 1179454 h 1179454"/>
                <a:gd name="connsiteX0-17" fmla="*/ 0 w 12191999"/>
                <a:gd name="connsiteY0-18" fmla="*/ 1088014 h 1088014"/>
                <a:gd name="connsiteX1-19" fmla="*/ 0 w 12191999"/>
                <a:gd name="connsiteY1-20" fmla="*/ 698667 h 1088014"/>
                <a:gd name="connsiteX2-21" fmla="*/ 302522 w 12191999"/>
                <a:gd name="connsiteY2-22" fmla="*/ 621993 h 1088014"/>
                <a:gd name="connsiteX3-23" fmla="*/ 6200774 w 12191999"/>
                <a:gd name="connsiteY3-24" fmla="*/ 0 h 1088014"/>
                <a:gd name="connsiteX4-25" fmla="*/ 12099028 w 12191999"/>
                <a:gd name="connsiteY4-26" fmla="*/ 621993 h 1088014"/>
                <a:gd name="connsiteX5-27" fmla="*/ 12191999 w 12191999"/>
                <a:gd name="connsiteY5-28" fmla="*/ 645557 h 1088014"/>
                <a:gd name="connsiteX6-29" fmla="*/ 12191999 w 12191999"/>
                <a:gd name="connsiteY6-30" fmla="*/ 1088014 h 1088014"/>
                <a:gd name="connsiteX0-31" fmla="*/ 0 w 12191999"/>
                <a:gd name="connsiteY0-32" fmla="*/ 698667 h 1088014"/>
                <a:gd name="connsiteX1-33" fmla="*/ 302522 w 12191999"/>
                <a:gd name="connsiteY1-34" fmla="*/ 621993 h 1088014"/>
                <a:gd name="connsiteX2-35" fmla="*/ 6200774 w 12191999"/>
                <a:gd name="connsiteY2-36" fmla="*/ 0 h 1088014"/>
                <a:gd name="connsiteX3-37" fmla="*/ 12099028 w 12191999"/>
                <a:gd name="connsiteY3-38" fmla="*/ 621993 h 1088014"/>
                <a:gd name="connsiteX4-39" fmla="*/ 12191999 w 12191999"/>
                <a:gd name="connsiteY4-40" fmla="*/ 645557 h 1088014"/>
                <a:gd name="connsiteX5-41" fmla="*/ 12191999 w 12191999"/>
                <a:gd name="connsiteY5-42" fmla="*/ 1088014 h 1088014"/>
                <a:gd name="connsiteX0-43" fmla="*/ 0 w 12191999"/>
                <a:gd name="connsiteY0-44" fmla="*/ 698667 h 698667"/>
                <a:gd name="connsiteX1-45" fmla="*/ 302522 w 12191999"/>
                <a:gd name="connsiteY1-46" fmla="*/ 621993 h 698667"/>
                <a:gd name="connsiteX2-47" fmla="*/ 6200774 w 12191999"/>
                <a:gd name="connsiteY2-48" fmla="*/ 0 h 698667"/>
                <a:gd name="connsiteX3-49" fmla="*/ 12099028 w 12191999"/>
                <a:gd name="connsiteY3-50" fmla="*/ 621993 h 698667"/>
                <a:gd name="connsiteX4-51" fmla="*/ 12191999 w 12191999"/>
                <a:gd name="connsiteY4-52" fmla="*/ 645557 h 6986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191999" h="698667">
                  <a:moveTo>
                    <a:pt x="0" y="698667"/>
                  </a:moveTo>
                  <a:lnTo>
                    <a:pt x="302522" y="621993"/>
                  </a:lnTo>
                  <a:cubicBezTo>
                    <a:pt x="1926705" y="232377"/>
                    <a:pt x="3974838" y="0"/>
                    <a:pt x="6200774" y="0"/>
                  </a:cubicBezTo>
                  <a:cubicBezTo>
                    <a:pt x="8426710" y="0"/>
                    <a:pt x="10474844" y="232377"/>
                    <a:pt x="12099028" y="621993"/>
                  </a:cubicBezTo>
                  <a:lnTo>
                    <a:pt x="12191999" y="645557"/>
                  </a:lnTo>
                </a:path>
              </a:pathLst>
            </a:custGeom>
            <a:noFill/>
            <a:ln w="25400">
              <a:gradFill>
                <a:gsLst>
                  <a:gs pos="0">
                    <a:srgbClr val="E31D19">
                      <a:alpha val="0"/>
                    </a:srgbClr>
                  </a:gs>
                  <a:gs pos="50000">
                    <a:srgbClr val="E31D19"/>
                  </a:gs>
                  <a:gs pos="100000">
                    <a:srgbClr val="E31D19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9pPr>
            </a:lstStyle>
            <a:p>
              <a:pPr algn="ctr">
                <a:defRPr/>
              </a:pPr>
              <a:endPara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20090" y="1435100"/>
            <a:ext cx="10897235" cy="312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基于</a:t>
            </a:r>
            <a:r>
              <a:rPr lang="en-US" altLang="zh-CN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DeepSeek</a:t>
            </a: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技术重构农业服务的底层生产力，让每个农业参与者站在</a:t>
            </a:r>
            <a:r>
              <a:rPr lang="en-US" altLang="zh-CN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的肩膀上触摸政策红利</a:t>
            </a:r>
            <a:endParaRPr lang="en-US" altLang="zh-CN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圆角矩形 72"/>
          <p:cNvSpPr/>
          <p:nvPr/>
        </p:nvSpPr>
        <p:spPr>
          <a:xfrm>
            <a:off x="6241415" y="1938655"/>
            <a:ext cx="5638800" cy="3421380"/>
          </a:xfrm>
          <a:prstGeom prst="roundRect">
            <a:avLst>
              <a:gd name="adj" fmla="val 3588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57304" y="2039620"/>
            <a:ext cx="5156200" cy="447040"/>
            <a:chOff x="892" y="3660"/>
            <a:chExt cx="8120" cy="704"/>
          </a:xfrm>
        </p:grpSpPr>
        <p:sp>
          <p:nvSpPr>
            <p:cNvPr id="78" name="矩形 77"/>
            <p:cNvSpPr/>
            <p:nvPr>
              <p:custDataLst>
                <p:tags r:id="rId1"/>
              </p:custDataLst>
            </p:nvPr>
          </p:nvSpPr>
          <p:spPr>
            <a:xfrm rot="5400000">
              <a:off x="2570" y="1982"/>
              <a:ext cx="704" cy="4060"/>
            </a:xfrm>
            <a:prstGeom prst="rect">
              <a:avLst/>
            </a:prstGeom>
            <a:gradFill>
              <a:gsLst>
                <a:gs pos="31000">
                  <a:srgbClr val="F3D1D1">
                    <a:alpha val="47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3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2"/>
              </p:custDataLst>
            </p:nvPr>
          </p:nvSpPr>
          <p:spPr>
            <a:xfrm rot="16200000">
              <a:off x="6630" y="1982"/>
              <a:ext cx="704" cy="4060"/>
            </a:xfrm>
            <a:prstGeom prst="rect">
              <a:avLst/>
            </a:prstGeom>
            <a:gradFill>
              <a:gsLst>
                <a:gs pos="31000">
                  <a:srgbClr val="F3D1D1">
                    <a:alpha val="47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3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圆角矩形 16"/>
            <p:cNvSpPr/>
            <p:nvPr>
              <p:custDataLst>
                <p:tags r:id="rId3"/>
              </p:custDataLst>
            </p:nvPr>
          </p:nvSpPr>
          <p:spPr>
            <a:xfrm>
              <a:off x="2145" y="3706"/>
              <a:ext cx="5541" cy="6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9pPr>
            </a:lstStyle>
            <a:p>
              <a:pPr algn="ctr" eaLnBrk="1" hangingPunct="1"/>
              <a:r>
                <a:rPr lang="zh-CN" altLang="en-US" sz="1600" b="1" noProof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文档助手</a:t>
              </a:r>
              <a:endParaRPr lang="zh-CN" altLang="en-US" sz="16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82463" y="2039620"/>
            <a:ext cx="5156200" cy="447040"/>
            <a:chOff x="892" y="3660"/>
            <a:chExt cx="8120" cy="704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5400000">
              <a:off x="2570" y="1982"/>
              <a:ext cx="704" cy="4060"/>
            </a:xfrm>
            <a:prstGeom prst="rect">
              <a:avLst/>
            </a:prstGeom>
            <a:gradFill>
              <a:gsLst>
                <a:gs pos="31000">
                  <a:srgbClr val="F3D1D1">
                    <a:alpha val="47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3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5"/>
              </p:custDataLst>
            </p:nvPr>
          </p:nvSpPr>
          <p:spPr>
            <a:xfrm rot="16200000">
              <a:off x="6630" y="1982"/>
              <a:ext cx="704" cy="4060"/>
            </a:xfrm>
            <a:prstGeom prst="rect">
              <a:avLst/>
            </a:prstGeom>
            <a:gradFill>
              <a:gsLst>
                <a:gs pos="31000">
                  <a:srgbClr val="F3D1D1">
                    <a:alpha val="47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3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6"/>
            <p:cNvSpPr/>
            <p:nvPr>
              <p:custDataLst>
                <p:tags r:id="rId6"/>
              </p:custDataLst>
            </p:nvPr>
          </p:nvSpPr>
          <p:spPr>
            <a:xfrm>
              <a:off x="2145" y="3706"/>
              <a:ext cx="5541" cy="6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charset="-122"/>
                </a:defRPr>
              </a:lvl9pPr>
            </a:lstStyle>
            <a:p>
              <a:pPr algn="ctr" eaLnBrk="1" hangingPunct="1"/>
              <a:r>
                <a:rPr lang="zh-CN" altLang="en-US" sz="1600" b="1" noProof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政策</a:t>
              </a:r>
              <a:r>
                <a:rPr lang="zh-CN" altLang="en-US" sz="1600" b="1" noProof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查询</a:t>
              </a:r>
              <a:endParaRPr lang="zh-CN" altLang="en-US" sz="16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矩形 51"/>
          <p:cNvSpPr/>
          <p:nvPr/>
        </p:nvSpPr>
        <p:spPr bwMode="auto">
          <a:xfrm>
            <a:off x="548640" y="2585720"/>
            <a:ext cx="5189220" cy="2649855"/>
          </a:xfrm>
          <a:prstGeom prst="rect">
            <a:avLst/>
          </a:prstGeom>
          <a:solidFill>
            <a:srgbClr val="FBFBFB"/>
          </a:solidFill>
          <a:ln w="50800">
            <a:noFill/>
          </a:ln>
          <a:effectLst>
            <a:outerShdw blurRad="254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endParaRPr 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3" name="组合 44048"/>
          <p:cNvGrpSpPr/>
          <p:nvPr/>
        </p:nvGrpSpPr>
        <p:grpSpPr bwMode="auto">
          <a:xfrm>
            <a:off x="633730" y="4575810"/>
            <a:ext cx="1932940" cy="390525"/>
            <a:chOff x="5483" y="8914"/>
            <a:chExt cx="8234" cy="1603"/>
          </a:xfrm>
        </p:grpSpPr>
        <p:sp>
          <p:nvSpPr>
            <p:cNvPr id="54" name="椭圆 53"/>
            <p:cNvSpPr/>
            <p:nvPr>
              <p:custDataLst>
                <p:tags r:id="rId7"/>
              </p:custDataLst>
            </p:nvPr>
          </p:nvSpPr>
          <p:spPr>
            <a:xfrm>
              <a:off x="6276" y="9786"/>
              <a:ext cx="6648" cy="731"/>
            </a:xfrm>
            <a:prstGeom prst="ellipse">
              <a:avLst/>
            </a:prstGeom>
            <a:noFill/>
            <a:ln w="6350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  <p:sp>
          <p:nvSpPr>
            <p:cNvPr id="55" name="椭圆 54"/>
            <p:cNvSpPr/>
            <p:nvPr>
              <p:custDataLst>
                <p:tags r:id="rId8"/>
              </p:custDataLst>
            </p:nvPr>
          </p:nvSpPr>
          <p:spPr>
            <a:xfrm>
              <a:off x="5767" y="9276"/>
              <a:ext cx="7665" cy="932"/>
            </a:xfrm>
            <a:prstGeom prst="ellipse">
              <a:avLst/>
            </a:prstGeom>
            <a:gradFill>
              <a:gsLst>
                <a:gs pos="0">
                  <a:srgbClr val="E31D19">
                    <a:alpha val="7000"/>
                  </a:srgbClr>
                </a:gs>
                <a:gs pos="100000">
                  <a:srgbClr val="E31D19">
                    <a:alpha val="0"/>
                  </a:srgbClr>
                </a:gs>
              </a:gsLst>
              <a:lin ang="16200000" scaled="0"/>
            </a:gradFill>
            <a:ln w="9525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>
                      <a:alpha val="78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  <p:sp>
          <p:nvSpPr>
            <p:cNvPr id="56" name="椭圆 55"/>
            <p:cNvSpPr/>
            <p:nvPr>
              <p:custDataLst>
                <p:tags r:id="rId9"/>
              </p:custDataLst>
            </p:nvPr>
          </p:nvSpPr>
          <p:spPr>
            <a:xfrm>
              <a:off x="5483" y="8985"/>
              <a:ext cx="8234" cy="990"/>
            </a:xfrm>
            <a:prstGeom prst="ellipse">
              <a:avLst/>
            </a:prstGeom>
            <a:noFill/>
            <a:ln w="6350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  <p:sp>
          <p:nvSpPr>
            <p:cNvPr id="57" name="椭圆 56"/>
            <p:cNvSpPr/>
            <p:nvPr>
              <p:custDataLst>
                <p:tags r:id="rId10"/>
              </p:custDataLst>
            </p:nvPr>
          </p:nvSpPr>
          <p:spPr>
            <a:xfrm>
              <a:off x="6840" y="9352"/>
              <a:ext cx="5430" cy="703"/>
            </a:xfrm>
            <a:prstGeom prst="ellipse">
              <a:avLst/>
            </a:prstGeom>
            <a:solidFill>
              <a:schemeClr val="bg1"/>
            </a:solidFill>
            <a:ln w="9525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>
                      <a:alpha val="21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  <p:sp>
          <p:nvSpPr>
            <p:cNvPr id="58" name="椭圆 57"/>
            <p:cNvSpPr/>
            <p:nvPr>
              <p:custDataLst>
                <p:tags r:id="rId11"/>
              </p:custDataLst>
            </p:nvPr>
          </p:nvSpPr>
          <p:spPr>
            <a:xfrm>
              <a:off x="6345" y="8914"/>
              <a:ext cx="6420" cy="932"/>
            </a:xfrm>
            <a:prstGeom prst="ellipse">
              <a:avLst/>
            </a:prstGeom>
            <a:noFill/>
            <a:ln w="6350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962978" y="4512945"/>
            <a:ext cx="1274445" cy="2755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/>
            <a:r>
              <a:rPr lang="zh-CN" altLang="en-US" sz="1200" b="1" i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农业数字底座</a:t>
            </a:r>
            <a:endParaRPr lang="zh-CN" altLang="en-US" sz="1200" b="1" i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0075" y="2889250"/>
            <a:ext cx="3129280" cy="1012190"/>
          </a:xfrm>
          <a:prstGeom prst="rect">
            <a:avLst/>
          </a:prstGeom>
        </p:spPr>
        <p:txBody>
          <a:bodyPr>
            <a:noAutofit/>
          </a:bodyPr>
          <a:p>
            <a:pPr marL="171450" indent="-1714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智能生成：课题申报</a:t>
            </a:r>
            <a:r>
              <a:rPr lang="en-US" altLang="zh-CN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设计方案</a:t>
            </a:r>
            <a:r>
              <a:rPr lang="en-US" altLang="zh-CN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施工方案</a:t>
            </a:r>
            <a:r>
              <a:rPr lang="zh-CN" altLang="en-US" sz="1200" b="1" i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一键生成</a:t>
            </a:r>
            <a:endParaRPr lang="zh-CN" altLang="en-US" sz="1200" i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合规校验：自动匹配政策法规，</a:t>
            </a:r>
            <a:r>
              <a:rPr lang="zh-CN" altLang="en-US" sz="1200" b="1" i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风险预警</a:t>
            </a:r>
            <a:endParaRPr lang="zh-CN" altLang="en-US" sz="1200" i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案例沉淀：</a:t>
            </a:r>
            <a:r>
              <a:rPr lang="en-US" altLang="zh-CN" sz="1200" b="1" i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2000+</a:t>
            </a:r>
            <a:r>
              <a:rPr lang="en-US" altLang="zh-CN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模板库实时调用</a:t>
            </a:r>
            <a:endParaRPr lang="zh-CN" altLang="en-US" sz="1200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548640" y="2621280"/>
            <a:ext cx="3484245" cy="3492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285750" indent="-285750" defTabSz="2285365">
              <a:lnSpc>
                <a:spcPct val="120000"/>
              </a:lnSpc>
              <a:buFont typeface="Wingdings" panose="05000000000000000000" pitchFamily="2" charset="2"/>
              <a:buChar char="Ø"/>
              <a:defRPr sz="1400" b="1">
                <a:solidFill>
                  <a:srgbClr val="C00000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2685" y="2789555"/>
            <a:ext cx="1933575" cy="111569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6" name="矩形 35"/>
          <p:cNvSpPr/>
          <p:nvPr/>
        </p:nvSpPr>
        <p:spPr>
          <a:xfrm>
            <a:off x="2858135" y="4024630"/>
            <a:ext cx="540385" cy="24511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 defTabSz="914400">
              <a:defRPr/>
            </a:pPr>
            <a:r>
              <a:rPr lang="en-US" altLang="zh-CN" sz="1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70%+</a:t>
            </a:r>
            <a:endParaRPr lang="en-US" altLang="zh-CN" sz="1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632075" y="4271010"/>
            <a:ext cx="935990" cy="287020"/>
          </a:xfrm>
          <a:prstGeom prst="rect">
            <a:avLst/>
          </a:prstGeom>
          <a:solidFill>
            <a:srgbClr val="C10000">
              <a:alpha val="20000"/>
            </a:srgbClr>
          </a:solidFill>
          <a:ln>
            <a:noFill/>
          </a:ln>
        </p:spPr>
        <p:txBody>
          <a:bodyPr lIns="0" tIns="0" rIns="0" bIns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编制周期压缩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71925" y="4024630"/>
            <a:ext cx="460375" cy="24511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 defTabSz="914400">
              <a:defRPr/>
            </a:pPr>
            <a:r>
              <a:rPr lang="en-US" altLang="zh-CN" sz="1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35%</a:t>
            </a:r>
            <a:endParaRPr lang="en-US" altLang="zh-CN" sz="1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705860" y="4271010"/>
            <a:ext cx="935990" cy="287020"/>
          </a:xfrm>
          <a:prstGeom prst="rect">
            <a:avLst/>
          </a:prstGeom>
          <a:solidFill>
            <a:srgbClr val="C10000">
              <a:alpha val="20000"/>
            </a:srgbClr>
          </a:solidFill>
          <a:ln>
            <a:noFill/>
          </a:ln>
        </p:spPr>
        <p:txBody>
          <a:bodyPr lIns="0" tIns="0" rIns="0" bIns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申报通过率提升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023485" y="4026535"/>
            <a:ext cx="460375" cy="24511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 defTabSz="914400">
              <a:defRPr/>
            </a:pPr>
            <a:r>
              <a:rPr lang="en-US" altLang="zh-CN" sz="1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endParaRPr lang="en-US" altLang="zh-CN" sz="1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757420" y="4272915"/>
            <a:ext cx="935990" cy="287020"/>
          </a:xfrm>
          <a:prstGeom prst="rect">
            <a:avLst/>
          </a:prstGeom>
          <a:solidFill>
            <a:srgbClr val="C10000">
              <a:alpha val="20000"/>
            </a:srgbClr>
          </a:solidFill>
          <a:ln>
            <a:noFill/>
          </a:ln>
        </p:spPr>
        <p:txBody>
          <a:bodyPr lIns="0" tIns="0" rIns="0" bIns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人力投入降低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635885" y="4631690"/>
            <a:ext cx="3058160" cy="288925"/>
          </a:xfrm>
          <a:prstGeom prst="rect">
            <a:avLst/>
          </a:prstGeom>
          <a:solidFill>
            <a:srgbClr val="C10000">
              <a:alpha val="20000"/>
            </a:srgbClr>
          </a:solidFill>
          <a:ln>
            <a:noFill/>
          </a:ln>
        </p:spPr>
        <p:txBody>
          <a:bodyPr lIns="0" tIns="0" rIns="0" bIns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数据沉淀：构建农业领域数字底座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00723" y="4020820"/>
            <a:ext cx="1798955" cy="28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mpd="sng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 </a:t>
            </a:r>
            <a:r>
              <a:rPr lang="zh-CN" altLang="en-US" sz="1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多模态理解引擎</a:t>
            </a:r>
            <a:endParaRPr lang="zh-CN" altLang="en-US" sz="1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加号 37"/>
          <p:cNvSpPr/>
          <p:nvPr/>
        </p:nvSpPr>
        <p:spPr>
          <a:xfrm>
            <a:off x="1486218" y="4328160"/>
            <a:ext cx="227965" cy="218440"/>
          </a:xfrm>
          <a:prstGeom prst="mathPlus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 bwMode="auto">
          <a:xfrm>
            <a:off x="6464300" y="2585720"/>
            <a:ext cx="5189220" cy="2649855"/>
          </a:xfrm>
          <a:prstGeom prst="rect">
            <a:avLst/>
          </a:prstGeom>
          <a:solidFill>
            <a:srgbClr val="FBFBFB"/>
          </a:solidFill>
          <a:ln w="50800">
            <a:noFill/>
          </a:ln>
          <a:effectLst>
            <a:outerShdw blurRad="254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endParaRPr 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0" name="组合 44048"/>
          <p:cNvGrpSpPr/>
          <p:nvPr/>
        </p:nvGrpSpPr>
        <p:grpSpPr bwMode="auto">
          <a:xfrm>
            <a:off x="6549390" y="4696460"/>
            <a:ext cx="1932940" cy="390525"/>
            <a:chOff x="5483" y="8914"/>
            <a:chExt cx="8234" cy="1603"/>
          </a:xfrm>
        </p:grpSpPr>
        <p:sp>
          <p:nvSpPr>
            <p:cNvPr id="41" name="椭圆 40"/>
            <p:cNvSpPr/>
            <p:nvPr>
              <p:custDataLst>
                <p:tags r:id="rId13"/>
              </p:custDataLst>
            </p:nvPr>
          </p:nvSpPr>
          <p:spPr>
            <a:xfrm>
              <a:off x="6276" y="9786"/>
              <a:ext cx="6648" cy="731"/>
            </a:xfrm>
            <a:prstGeom prst="ellipse">
              <a:avLst/>
            </a:prstGeom>
            <a:noFill/>
            <a:ln w="6350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  <p:sp>
          <p:nvSpPr>
            <p:cNvPr id="42" name="椭圆 41"/>
            <p:cNvSpPr/>
            <p:nvPr>
              <p:custDataLst>
                <p:tags r:id="rId14"/>
              </p:custDataLst>
            </p:nvPr>
          </p:nvSpPr>
          <p:spPr>
            <a:xfrm>
              <a:off x="5767" y="9276"/>
              <a:ext cx="7665" cy="932"/>
            </a:xfrm>
            <a:prstGeom prst="ellipse">
              <a:avLst/>
            </a:prstGeom>
            <a:gradFill>
              <a:gsLst>
                <a:gs pos="0">
                  <a:srgbClr val="E31D19">
                    <a:alpha val="7000"/>
                  </a:srgbClr>
                </a:gs>
                <a:gs pos="100000">
                  <a:srgbClr val="E31D19">
                    <a:alpha val="0"/>
                  </a:srgbClr>
                </a:gs>
              </a:gsLst>
              <a:lin ang="16200000" scaled="0"/>
            </a:gradFill>
            <a:ln w="9525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>
                      <a:alpha val="78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  <p:sp>
          <p:nvSpPr>
            <p:cNvPr id="43" name="椭圆 42"/>
            <p:cNvSpPr/>
            <p:nvPr>
              <p:custDataLst>
                <p:tags r:id="rId15"/>
              </p:custDataLst>
            </p:nvPr>
          </p:nvSpPr>
          <p:spPr>
            <a:xfrm>
              <a:off x="5483" y="8985"/>
              <a:ext cx="8234" cy="990"/>
            </a:xfrm>
            <a:prstGeom prst="ellipse">
              <a:avLst/>
            </a:prstGeom>
            <a:noFill/>
            <a:ln w="6350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  <p:sp>
          <p:nvSpPr>
            <p:cNvPr id="44" name="椭圆 43"/>
            <p:cNvSpPr/>
            <p:nvPr>
              <p:custDataLst>
                <p:tags r:id="rId16"/>
              </p:custDataLst>
            </p:nvPr>
          </p:nvSpPr>
          <p:spPr>
            <a:xfrm>
              <a:off x="6840" y="9352"/>
              <a:ext cx="5430" cy="703"/>
            </a:xfrm>
            <a:prstGeom prst="ellipse">
              <a:avLst/>
            </a:prstGeom>
            <a:solidFill>
              <a:schemeClr val="bg1"/>
            </a:solidFill>
            <a:ln w="9525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>
                      <a:alpha val="21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  <p:sp>
          <p:nvSpPr>
            <p:cNvPr id="45" name="椭圆 44"/>
            <p:cNvSpPr/>
            <p:nvPr>
              <p:custDataLst>
                <p:tags r:id="rId17"/>
              </p:custDataLst>
            </p:nvPr>
          </p:nvSpPr>
          <p:spPr>
            <a:xfrm>
              <a:off x="6345" y="8914"/>
              <a:ext cx="6420" cy="932"/>
            </a:xfrm>
            <a:prstGeom prst="ellipse">
              <a:avLst/>
            </a:prstGeom>
            <a:noFill/>
            <a:ln w="6350">
              <a:gradFill>
                <a:gsLst>
                  <a:gs pos="0">
                    <a:srgbClr val="EB3E3E">
                      <a:alpha val="0"/>
                    </a:srgbClr>
                  </a:gs>
                  <a:gs pos="100000">
                    <a:srgbClr val="EB3E3E"/>
                  </a:gs>
                </a:gsLst>
                <a:lin ang="5400000" scaled="1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6878638" y="4633595"/>
            <a:ext cx="1274445" cy="2755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/>
            <a:r>
              <a:rPr lang="zh-CN" altLang="en-US" sz="1200" b="1" i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动态政策知识</a:t>
            </a:r>
            <a:r>
              <a:rPr lang="zh-CN" altLang="en-US" sz="1200" b="1" i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库</a:t>
            </a:r>
            <a:endParaRPr lang="zh-CN" altLang="en-US" sz="1200" b="1" i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515735" y="2889250"/>
            <a:ext cx="3129280" cy="1012190"/>
          </a:xfrm>
          <a:prstGeom prst="rect">
            <a:avLst/>
          </a:prstGeom>
        </p:spPr>
        <p:txBody>
          <a:bodyPr>
            <a:noAutofit/>
          </a:bodyPr>
          <a:p>
            <a:pPr marL="171450" indent="-1714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精准检索：模糊需求</a:t>
            </a:r>
            <a:r>
              <a:rPr lang="en-US" altLang="zh-CN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→</a:t>
            </a:r>
            <a:r>
              <a:rPr lang="en-US" altLang="zh-CN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b="1" i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结构化政策条目</a:t>
            </a:r>
            <a:endParaRPr lang="zh-CN" altLang="en-US" sz="1200" i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智能比对：跨区域</a:t>
            </a:r>
            <a:r>
              <a:rPr lang="en-US" altLang="zh-CN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跨时段政策</a:t>
            </a:r>
            <a:r>
              <a:rPr lang="en-US" altLang="zh-CN" sz="12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b="1" i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差异可视化</a:t>
            </a:r>
            <a:endParaRPr lang="zh-CN" altLang="en-US" sz="1200" b="1" i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红利测算：补贴金额</a:t>
            </a:r>
            <a:r>
              <a:rPr lang="en-US" altLang="zh-CN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20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税收优惠</a:t>
            </a:r>
            <a:r>
              <a:rPr lang="en-US" altLang="zh-CN" sz="12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b="1" i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自动核算</a:t>
            </a:r>
            <a:endParaRPr lang="zh-CN" altLang="en-US" sz="1200" b="1" i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 bwMode="auto">
          <a:xfrm>
            <a:off x="6464300" y="2621280"/>
            <a:ext cx="3484245" cy="3492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285750" indent="-285750" defTabSz="2285365">
              <a:lnSpc>
                <a:spcPct val="120000"/>
              </a:lnSpc>
              <a:buFont typeface="Wingdings" panose="05000000000000000000" pitchFamily="2" charset="2"/>
              <a:buChar char="Ø"/>
              <a:defRPr sz="1400" b="1">
                <a:solidFill>
                  <a:srgbClr val="C00000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616383" y="4069080"/>
            <a:ext cx="1798955" cy="28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mpd="sng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 </a:t>
            </a:r>
            <a:r>
              <a:rPr lang="zh-CN" altLang="en-US" sz="1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语义</a:t>
            </a:r>
            <a:r>
              <a:rPr lang="zh-CN" altLang="en-US" sz="1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解析引擎</a:t>
            </a:r>
            <a:endParaRPr lang="zh-CN" altLang="en-US" sz="1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加号 67"/>
          <p:cNvSpPr/>
          <p:nvPr/>
        </p:nvSpPr>
        <p:spPr>
          <a:xfrm>
            <a:off x="7401878" y="4412615"/>
            <a:ext cx="227965" cy="218440"/>
          </a:xfrm>
          <a:prstGeom prst="mathPlus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21520" y="2789555"/>
            <a:ext cx="1932940" cy="111569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4" name="文本框 73"/>
          <p:cNvSpPr txBox="1"/>
          <p:nvPr/>
        </p:nvSpPr>
        <p:spPr>
          <a:xfrm>
            <a:off x="8495030" y="4246245"/>
            <a:ext cx="3158490" cy="94869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noAutofit/>
          </a:bodyPr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深度融合政策数据库与DeepSeek语义理解能力，可快速解析用户需求，</a:t>
            </a:r>
            <a:r>
              <a:rPr lang="zh-CN" altLang="en-US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精准匹配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中央及地方涉农政策，助力农业从业者打破信息壁垒，实现</a:t>
            </a:r>
            <a:r>
              <a:rPr lang="zh-CN" altLang="en-US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政策红利高效触达</a:t>
            </a:r>
            <a:r>
              <a:rPr lang="zh-CN" altLang="en-US" sz="1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20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6" name="文本框 75"/>
          <p:cNvSpPr txBox="1"/>
          <p:nvPr/>
        </p:nvSpPr>
        <p:spPr bwMode="auto">
          <a:xfrm>
            <a:off x="8482330" y="3937635"/>
            <a:ext cx="3484245" cy="3492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zh-CN"/>
            </a:defPPr>
            <a:lvl1pPr marL="285750" indent="-285750" defTabSz="2285365">
              <a:lnSpc>
                <a:spcPct val="120000"/>
              </a:lnSpc>
              <a:buFont typeface="Wingdings" panose="05000000000000000000" pitchFamily="2" charset="2"/>
              <a:buChar char="Ø"/>
              <a:defRPr sz="1400" b="1">
                <a:solidFill>
                  <a:srgbClr val="C00000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应用成效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图形"/>
          <p:cNvSpPr/>
          <p:nvPr/>
        </p:nvSpPr>
        <p:spPr>
          <a:xfrm flipH="1">
            <a:off x="600075" y="5771145"/>
            <a:ext cx="3600000" cy="7372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kumimoji="1"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</a:t>
            </a:r>
            <a:r>
              <a:rPr kumimoji="1"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语义理解引擎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政策文件解析准确率</a:t>
            </a:r>
            <a:r>
              <a:rPr lang="zh-CN" altLang="en-US" sz="1400" b="1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 ≥</a:t>
            </a:r>
            <a:r>
              <a:rPr lang="en-US" altLang="zh-CN" sz="1400" b="1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1400" b="1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2%</a:t>
            </a:r>
            <a:endParaRPr lang="zh-CN" altLang="en-US" sz="1400" b="1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589655" y="5771780"/>
            <a:ext cx="2243455" cy="73660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②文档生成引擎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材料编制耗时 缩短</a:t>
            </a:r>
            <a:r>
              <a:rPr lang="zh-CN" altLang="en-US" sz="1400" b="1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80%</a:t>
            </a:r>
            <a:endParaRPr lang="zh-CN" altLang="en-US" sz="1400" b="1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6" name="文本框 115"/>
          <p:cNvSpPr txBox="1"/>
          <p:nvPr>
            <p:custDataLst>
              <p:tags r:id="rId19"/>
            </p:custDataLst>
          </p:nvPr>
        </p:nvSpPr>
        <p:spPr>
          <a:xfrm>
            <a:off x="1906588" y="5494655"/>
            <a:ext cx="2453640" cy="349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89996" tIns="46798" rIns="89996" bIns="46798" anchor="ctr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DeepSeek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双引擎驱动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3" name="矩形: 圆角 44154"/>
          <p:cNvSpPr/>
          <p:nvPr/>
        </p:nvSpPr>
        <p:spPr>
          <a:xfrm>
            <a:off x="6236970" y="5593715"/>
            <a:ext cx="5643245" cy="914400"/>
          </a:xfrm>
          <a:prstGeom prst="roundRect">
            <a:avLst>
              <a:gd name="adj" fmla="val 5505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9pPr>
          </a:lstStyle>
          <a:p>
            <a:pPr algn="ctr">
              <a:defRPr/>
            </a:pPr>
            <a:endParaRPr lang="en-US" altLang="zh-CN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83"/>
          <p:cNvSpPr txBox="1"/>
          <p:nvPr>
            <p:custDataLst>
              <p:tags r:id="rId20"/>
            </p:custDataLst>
          </p:nvPr>
        </p:nvSpPr>
        <p:spPr>
          <a:xfrm>
            <a:off x="7831773" y="5494655"/>
            <a:ext cx="2453640" cy="349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89996" tIns="46798" rIns="89996" bIns="46798" anchor="ctr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数据壁垒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突破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6910705" y="5953760"/>
            <a:ext cx="4383405" cy="38989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no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接入</a:t>
            </a:r>
            <a:r>
              <a:rPr lang="zh-CN" altLang="en-US" sz="1400" b="1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 62万+ </a:t>
            </a:r>
            <a:r>
              <a:rPr lang="zh-CN" altLang="en-US" sz="140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政策文件，</a:t>
            </a:r>
            <a:r>
              <a:rPr lang="zh-CN" altLang="en-US" sz="1400" b="1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 10亿+ </a:t>
            </a:r>
            <a:r>
              <a:rPr lang="zh-CN" altLang="en-US" sz="140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农业实体关系</a:t>
            </a:r>
            <a:endParaRPr lang="zh-CN" altLang="en-US" sz="1400" b="1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48694" y="122216"/>
            <a:ext cx="10314711" cy="658085"/>
          </a:xfrm>
        </p:spPr>
        <p:txBody>
          <a:bodyPr/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10" name="任意多边形 2"/>
          <p:cNvSpPr/>
          <p:nvPr>
            <p:custDataLst>
              <p:tags r:id="rId1"/>
            </p:custDataLst>
          </p:nvPr>
        </p:nvSpPr>
        <p:spPr>
          <a:xfrm>
            <a:off x="4230214" y="2211905"/>
            <a:ext cx="4615180" cy="756285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大模型和</a:t>
            </a:r>
            <a:r>
              <a:rPr lang="en-US" altLang="zh-CN" sz="2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Deep</a:t>
            </a:r>
            <a:r>
              <a:rPr lang="en-US" altLang="zh-CN" sz="2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Seek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介绍</a:t>
            </a:r>
            <a:endParaRPr 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965294" y="2216350"/>
            <a:ext cx="1196340" cy="75628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任意多边形 6"/>
          <p:cNvSpPr/>
          <p:nvPr>
            <p:custDataLst>
              <p:tags r:id="rId3"/>
            </p:custDataLst>
          </p:nvPr>
        </p:nvSpPr>
        <p:spPr>
          <a:xfrm>
            <a:off x="4230214" y="319541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建设方案</a:t>
            </a:r>
            <a:endParaRPr lang="zh-CN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2965294" y="3196997"/>
            <a:ext cx="1196340" cy="7277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任意多边形 6"/>
          <p:cNvSpPr/>
          <p:nvPr>
            <p:custDataLst>
              <p:tags r:id="rId5"/>
            </p:custDataLst>
          </p:nvPr>
        </p:nvSpPr>
        <p:spPr>
          <a:xfrm>
            <a:off x="4230214" y="4162295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典型案例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2965294" y="4158166"/>
            <a:ext cx="1196340" cy="7277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a4f787482fc7c2b5fefad5c8d571d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9480" y="1852295"/>
            <a:ext cx="2665095" cy="197358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463290" y="1852295"/>
            <a:ext cx="2673350" cy="1972800"/>
          </a:xfrm>
          <a:prstGeom prst="rect">
            <a:avLst/>
          </a:prstGeom>
          <a:solidFill>
            <a:schemeClr val="tx1">
              <a:alpha val="9000"/>
            </a:schemeClr>
          </a:solidFill>
          <a:ln w="9525" cap="flat" cmpd="sng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矩形: 圆角 9"/>
          <p:cNvSpPr/>
          <p:nvPr/>
        </p:nvSpPr>
        <p:spPr>
          <a:xfrm>
            <a:off x="335280" y="956310"/>
            <a:ext cx="11481435" cy="795020"/>
          </a:xfrm>
          <a:prstGeom prst="roundRect">
            <a:avLst>
              <a:gd name="adj" fmla="val 50000"/>
            </a:avLst>
          </a:prstGeom>
          <a:solidFill>
            <a:srgbClr val="E31D19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en-US" b="1" dirty="0"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2.11 </a:t>
            </a:r>
            <a:r>
              <a:rPr dirty="0"/>
              <a:t>特色专区</a:t>
            </a:r>
            <a:endParaRPr lang="zh-CN" altLang="en-US" sz="2400"/>
          </a:p>
        </p:txBody>
      </p:sp>
      <p:sp>
        <p:nvSpPr>
          <p:cNvPr id="800" name="textbox 800"/>
          <p:cNvSpPr/>
          <p:nvPr/>
        </p:nvSpPr>
        <p:spPr>
          <a:xfrm>
            <a:off x="518972" y="2231885"/>
            <a:ext cx="2512060" cy="3562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91000"/>
              </a:lnSpc>
            </a:pPr>
            <a:endParaRPr sz="100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4000"/>
              </a:lnSpc>
            </a:pPr>
            <a:r>
              <a:rPr sz="2300" b="1" kern="0" spc="90" dirty="0">
                <a:solidFill>
                  <a:srgbClr val="C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sz="2300" b="1" kern="0" spc="90" dirty="0">
                <a:solidFill>
                  <a:srgbClr val="C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能力亮点</a:t>
            </a:r>
            <a:endParaRPr lang="zh-CN" sz="2300" b="1" kern="0" spc="90" dirty="0">
              <a:solidFill>
                <a:srgbClr val="C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47765" y="1843405"/>
            <a:ext cx="2674620" cy="1972945"/>
          </a:xfrm>
          <a:prstGeom prst="rect">
            <a:avLst/>
          </a:prstGeom>
        </p:spPr>
      </p:pic>
      <p:sp>
        <p:nvSpPr>
          <p:cNvPr id="810" name="textbox 810"/>
          <p:cNvSpPr/>
          <p:nvPr/>
        </p:nvSpPr>
        <p:spPr>
          <a:xfrm>
            <a:off x="6875145" y="3912870"/>
            <a:ext cx="1419860" cy="2736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109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ctr" rtl="0" eaLnBrk="0">
              <a:lnSpc>
                <a:spcPct val="91000"/>
              </a:lnSpc>
              <a:spcBef>
                <a:spcPts val="0"/>
              </a:spcBef>
            </a:pPr>
            <a:r>
              <a:rPr lang="zh-CN" sz="14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广东广州【荔枝】</a:t>
            </a:r>
            <a:endParaRPr lang="zh-CN" sz="1400" kern="0" spc="-12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033510" y="1843405"/>
            <a:ext cx="2674620" cy="2320290"/>
            <a:chOff x="14150" y="2846"/>
            <a:chExt cx="4212" cy="365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50" y="2846"/>
              <a:ext cx="4212" cy="3104"/>
            </a:xfrm>
            <a:prstGeom prst="rect">
              <a:avLst/>
            </a:prstGeom>
          </p:spPr>
        </p:pic>
        <p:sp>
          <p:nvSpPr>
            <p:cNvPr id="816" name="textbox 816"/>
            <p:cNvSpPr/>
            <p:nvPr/>
          </p:nvSpPr>
          <p:spPr>
            <a:xfrm>
              <a:off x="15139" y="6156"/>
              <a:ext cx="2235" cy="34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90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ctr" rtl="0" eaLnBrk="0">
                <a:lnSpc>
                  <a:spcPct val="90000"/>
                </a:lnSpc>
              </a:pPr>
              <a:r>
                <a:rPr lang="zh-CN" sz="14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陕西延安【苹果】</a:t>
              </a:r>
              <a:endParaRPr lang="zh-CN"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820" name="textbox 820"/>
          <p:cNvSpPr/>
          <p:nvPr/>
        </p:nvSpPr>
        <p:spPr>
          <a:xfrm>
            <a:off x="3900170" y="3959225"/>
            <a:ext cx="1800225" cy="2305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83000"/>
              </a:lnSpc>
            </a:pPr>
            <a:endParaRPr sz="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湖北仙桃【黄鳝】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24" name="picture 8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50418" y="4953749"/>
            <a:ext cx="2915996" cy="762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3463290" y="4278630"/>
            <a:ext cx="2673350" cy="2350135"/>
            <a:chOff x="5378" y="6681"/>
            <a:chExt cx="4210" cy="370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8" y="6681"/>
              <a:ext cx="4210" cy="3108"/>
            </a:xfrm>
            <a:prstGeom prst="rect">
              <a:avLst/>
            </a:prstGeom>
          </p:spPr>
        </p:pic>
        <p:sp>
          <p:nvSpPr>
            <p:cNvPr id="17" name="textbox 820"/>
            <p:cNvSpPr/>
            <p:nvPr/>
          </p:nvSpPr>
          <p:spPr>
            <a:xfrm>
              <a:off x="6066" y="10020"/>
              <a:ext cx="2835" cy="363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83000"/>
                </a:lnSpc>
              </a:pPr>
              <a:endParaRPr sz="1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marL="12700" algn="ctr" rtl="0" eaLnBrk="0">
                <a:lnSpc>
                  <a:spcPct val="91000"/>
                </a:lnSpc>
              </a:pP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山东枣庄【辣椒】</a:t>
              </a:r>
              <a:endPara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247765" y="4278630"/>
            <a:ext cx="2674620" cy="2346960"/>
            <a:chOff x="9763" y="6681"/>
            <a:chExt cx="4212" cy="3696"/>
          </a:xfrm>
        </p:grpSpPr>
        <p:sp>
          <p:nvSpPr>
            <p:cNvPr id="11" name="textbox 810"/>
            <p:cNvSpPr/>
            <p:nvPr/>
          </p:nvSpPr>
          <p:spPr>
            <a:xfrm>
              <a:off x="10751" y="9947"/>
              <a:ext cx="2236" cy="431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109000"/>
                </a:lnSpc>
              </a:pPr>
              <a:endParaRPr sz="3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ctr" rtl="0" eaLnBrk="0">
                <a:lnSpc>
                  <a:spcPct val="91000"/>
                </a:lnSpc>
                <a:spcBef>
                  <a:spcPts val="0"/>
                </a:spcBef>
              </a:pPr>
              <a:r>
                <a:rPr lang="zh-CN" sz="1400" kern="0" spc="-1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山东泰安【石榴】</a:t>
              </a:r>
              <a:endParaRPr lang="zh-CN" sz="14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9" name="图片 1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9763" y="6681"/>
              <a:ext cx="4212" cy="3107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9033510" y="4278630"/>
            <a:ext cx="2674620" cy="2324735"/>
            <a:chOff x="14150" y="6681"/>
            <a:chExt cx="4212" cy="3661"/>
          </a:xfrm>
        </p:grpSpPr>
        <p:sp>
          <p:nvSpPr>
            <p:cNvPr id="14" name="textbox 816"/>
            <p:cNvSpPr/>
            <p:nvPr/>
          </p:nvSpPr>
          <p:spPr>
            <a:xfrm>
              <a:off x="15139" y="9998"/>
              <a:ext cx="2235" cy="34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ctr" rtl="0" eaLnBrk="0">
                <a:lnSpc>
                  <a:spcPct val="90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ctr" rtl="0" eaLnBrk="0">
                <a:lnSpc>
                  <a:spcPct val="90000"/>
                </a:lnSpc>
              </a:pPr>
              <a:r>
                <a:rPr lang="zh-CN" sz="14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山东菏泽【牡丹】</a:t>
              </a:r>
              <a:endParaRPr lang="zh-CN"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20" name="图片 1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4150" y="6681"/>
              <a:ext cx="4212" cy="3107"/>
            </a:xfrm>
            <a:prstGeom prst="rect">
              <a:avLst/>
            </a:prstGeom>
          </p:spPr>
        </p:pic>
      </p:grpSp>
      <p:sp>
        <p:nvSpPr>
          <p:cNvPr id="26" name="矩形 25"/>
          <p:cNvSpPr/>
          <p:nvPr/>
        </p:nvSpPr>
        <p:spPr>
          <a:xfrm>
            <a:off x="6249035" y="1852295"/>
            <a:ext cx="2673350" cy="1972800"/>
          </a:xfrm>
          <a:prstGeom prst="rect">
            <a:avLst/>
          </a:prstGeom>
          <a:solidFill>
            <a:schemeClr val="tx1">
              <a:alpha val="9000"/>
            </a:schemeClr>
          </a:solidFill>
          <a:ln w="9525" cap="flat" cmpd="sng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045575" y="1852295"/>
            <a:ext cx="2673350" cy="1972800"/>
          </a:xfrm>
          <a:prstGeom prst="rect">
            <a:avLst/>
          </a:prstGeom>
          <a:solidFill>
            <a:schemeClr val="tx1">
              <a:alpha val="9000"/>
            </a:schemeClr>
          </a:solidFill>
          <a:ln w="9525" cap="flat" cmpd="sng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463290" y="4276725"/>
            <a:ext cx="2673350" cy="1972800"/>
          </a:xfrm>
          <a:prstGeom prst="rect">
            <a:avLst/>
          </a:prstGeom>
          <a:solidFill>
            <a:schemeClr val="tx1">
              <a:alpha val="9000"/>
            </a:schemeClr>
          </a:solidFill>
          <a:ln w="9525" cap="flat" cmpd="sng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49035" y="4276725"/>
            <a:ext cx="2673350" cy="1972800"/>
          </a:xfrm>
          <a:prstGeom prst="rect">
            <a:avLst/>
          </a:prstGeom>
          <a:solidFill>
            <a:schemeClr val="tx1">
              <a:alpha val="9000"/>
            </a:schemeClr>
          </a:solidFill>
          <a:ln w="9525" cap="flat" cmpd="sng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045575" y="4276725"/>
            <a:ext cx="2673350" cy="1972800"/>
          </a:xfrm>
          <a:prstGeom prst="rect">
            <a:avLst/>
          </a:prstGeom>
          <a:solidFill>
            <a:schemeClr val="tx1">
              <a:alpha val="9000"/>
            </a:schemeClr>
          </a:solidFill>
          <a:ln w="9525" cap="flat" cmpd="sng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18795" y="957580"/>
            <a:ext cx="11141075" cy="74739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ctr" anchorCtr="1">
            <a:noAutofit/>
          </a:bodyPr>
          <a:p>
            <a:pPr indent="40640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深度聚焦地方产业禀赋，以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DeepSeek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技术为核心驱动，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基于当地</a:t>
            </a:r>
            <a:r>
              <a:rPr 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特色产业发展诉求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</a:t>
            </a:r>
            <a:r>
              <a:rPr 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国家政策扶持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，结合产业</a:t>
            </a:r>
            <a:r>
              <a:rPr 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价值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和特有的</a:t>
            </a:r>
            <a:r>
              <a:rPr 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产地属性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，进行领域细分。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6" name="平行四边形 35"/>
          <p:cNvSpPr/>
          <p:nvPr>
            <p:custDataLst>
              <p:tags r:id="rId8"/>
            </p:custDataLst>
          </p:nvPr>
        </p:nvSpPr>
        <p:spPr>
          <a:xfrm>
            <a:off x="334645" y="2948305"/>
            <a:ext cx="3015615" cy="501015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深度聚焦产业</a:t>
            </a:r>
            <a:r>
              <a:rPr lang="zh-CN" altLang="en-US" sz="1400" b="1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禀赋</a:t>
            </a:r>
            <a:endParaRPr lang="zh-CN" altLang="en-US" sz="1400" b="1" dirty="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0" name="平行四边形 39"/>
          <p:cNvSpPr/>
          <p:nvPr>
            <p:custDataLst>
              <p:tags r:id="rId9"/>
            </p:custDataLst>
          </p:nvPr>
        </p:nvSpPr>
        <p:spPr>
          <a:xfrm>
            <a:off x="334645" y="3763645"/>
            <a:ext cx="3015615" cy="501015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defRPr/>
            </a:pPr>
            <a:r>
              <a:rPr lang="en-US" altLang="zh-CN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DeepSeek</a:t>
            </a:r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技术驱动</a:t>
            </a:r>
            <a:endParaRPr lang="zh-CN" altLang="en-US" sz="1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平行四边形 40"/>
          <p:cNvSpPr/>
          <p:nvPr>
            <p:custDataLst>
              <p:tags r:id="rId10"/>
            </p:custDataLst>
          </p:nvPr>
        </p:nvSpPr>
        <p:spPr>
          <a:xfrm>
            <a:off x="334645" y="5394325"/>
            <a:ext cx="3015615" cy="501015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领域细分</a:t>
            </a:r>
            <a:r>
              <a:rPr lang="en-US" altLang="zh-CN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</a:t>
            </a:r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新型配置</a:t>
            </a:r>
            <a:endParaRPr lang="zh-CN" altLang="en-US" sz="1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平行四边形 41"/>
          <p:cNvSpPr/>
          <p:nvPr>
            <p:custDataLst>
              <p:tags r:id="rId11"/>
            </p:custDataLst>
          </p:nvPr>
        </p:nvSpPr>
        <p:spPr>
          <a:xfrm>
            <a:off x="334645" y="4578985"/>
            <a:ext cx="3015615" cy="501015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defRPr/>
            </a:pPr>
            <a:r>
              <a:rPr lang="en-US" altLang="zh-CN" sz="1400" b="1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   </a:t>
            </a:r>
            <a:r>
              <a:rPr lang="zh-CN" altLang="en-US" sz="1400" b="1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产地属性</a:t>
            </a:r>
            <a:r>
              <a:rPr lang="en-US" altLang="zh-CN" sz="1400" b="1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政策导向双</a:t>
            </a:r>
            <a:r>
              <a:rPr lang="zh-CN" altLang="en-US" sz="1400" b="1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融合</a:t>
            </a:r>
            <a:endParaRPr lang="zh-CN" altLang="en-US" sz="1400" b="1" dirty="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pic>
        <p:nvPicPr>
          <p:cNvPr id="44" name="图片 43" descr="搜索放大镜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7230" y="3018790"/>
            <a:ext cx="333375" cy="333375"/>
          </a:xfrm>
          <a:prstGeom prst="rect">
            <a:avLst/>
          </a:prstGeom>
        </p:spPr>
      </p:pic>
      <p:pic>
        <p:nvPicPr>
          <p:cNvPr id="45" name="图片 44" descr="deepseek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9440" y="3799205"/>
            <a:ext cx="408305" cy="408305"/>
          </a:xfrm>
          <a:prstGeom prst="rect">
            <a:avLst/>
          </a:prstGeom>
        </p:spPr>
      </p:pic>
      <p:pic>
        <p:nvPicPr>
          <p:cNvPr id="46" name="图片 45" descr="chandi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9110" y="4650740"/>
            <a:ext cx="333375" cy="333375"/>
          </a:xfrm>
          <a:prstGeom prst="rect">
            <a:avLst/>
          </a:prstGeom>
        </p:spPr>
      </p:pic>
      <p:pic>
        <p:nvPicPr>
          <p:cNvPr id="47" name="图片 46" descr="peizhi-xitongpeizhi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9440" y="5481955"/>
            <a:ext cx="340995" cy="3314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2.12 </a:t>
            </a:r>
            <a:r>
              <a:rPr lang="zh-CN" altLang="en-US" dirty="0"/>
              <a:t>核心优势</a:t>
            </a:r>
            <a:endParaRPr lang="zh-CN" altLang="en-US" dirty="0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394335" y="1143635"/>
            <a:ext cx="11306175" cy="1468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zh-CN" altLang="en-US" b="1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3883025" y="969010"/>
            <a:ext cx="4497705" cy="290830"/>
          </a:xfrm>
          <a:prstGeom prst="rect">
            <a:avLst/>
          </a:prstGeom>
          <a:solidFill>
            <a:srgbClr val="E46C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90085" y="984885"/>
            <a:ext cx="3283585" cy="27495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ctr" anchorCtr="1">
            <a:noAutofit/>
          </a:bodyPr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600" b="1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数据权威、覆盖面广</a:t>
            </a:r>
            <a:endParaRPr lang="zh-CN" altLang="en-US" sz="1600" b="1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335280" y="1299845"/>
            <a:ext cx="11412855" cy="355600"/>
          </a:xfrm>
          <a:prstGeom prst="rect">
            <a:avLst/>
          </a:prstGeom>
          <a:noFill/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just">
              <a:buClr>
                <a:srgbClr val="C00000"/>
              </a:buClr>
              <a:defRPr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algn="ctr"/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与</a:t>
            </a:r>
            <a:r>
              <a:rPr kumimoji="1" lang="zh-CN" altLang="en-US" sz="1400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农业农村部信息中心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、</a:t>
            </a:r>
            <a:r>
              <a:rPr kumimoji="1" lang="zh-CN" altLang="en-US" sz="1400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农科院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、</a:t>
            </a:r>
            <a:r>
              <a:rPr kumimoji="1" lang="zh-CN" altLang="en-US" sz="1400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北大荒集团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等头部客户开展数据合作，涉及</a:t>
            </a:r>
            <a:r>
              <a:rPr kumimoji="1" lang="zh-CN" altLang="en-US" sz="1400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5000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本农业类图书</a:t>
            </a:r>
            <a:r>
              <a:rPr kumimoji="1"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、</a:t>
            </a:r>
            <a:r>
              <a:rPr kumimoji="1" lang="zh-CN" altLang="en-US" sz="1400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2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万篇期刊文章、</a:t>
            </a:r>
            <a:r>
              <a:rPr kumimoji="1" lang="zh-CN" altLang="en-US" sz="1400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400万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条现代农业生产数据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409440" y="1725295"/>
            <a:ext cx="3242310" cy="852805"/>
            <a:chOff x="6225" y="9013"/>
            <a:chExt cx="5106" cy="1343"/>
          </a:xfrm>
        </p:grpSpPr>
        <p:sp>
          <p:nvSpPr>
            <p:cNvPr id="35" name="矩形 34"/>
            <p:cNvSpPr/>
            <p:nvPr>
              <p:custDataLst>
                <p:tags r:id="rId4"/>
              </p:custDataLst>
            </p:nvPr>
          </p:nvSpPr>
          <p:spPr>
            <a:xfrm>
              <a:off x="6225" y="9013"/>
              <a:ext cx="5106" cy="1274"/>
            </a:xfrm>
            <a:prstGeom prst="rect">
              <a:avLst/>
            </a:prstGeom>
            <a:solidFill>
              <a:schemeClr val="accent6">
                <a:lumMod val="75000"/>
                <a:alpha val="4000"/>
              </a:schemeClr>
            </a:solidFill>
            <a:ln w="95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indent="0" algn="ctr" defTabSz="457200" fontAlgn="auto">
                <a:lnSpc>
                  <a:spcPts val="1800"/>
                </a:lnSpc>
                <a:buClrTx/>
                <a:buSzTx/>
                <a:buFontTx/>
              </a:pPr>
              <a:endParaRPr kumimoji="1"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982" y="9047"/>
              <a:ext cx="1593" cy="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zh-CN" altLang="en-US" sz="13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病虫害识别</a:t>
              </a:r>
              <a:endParaRPr kumimoji="1" lang="zh-CN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175" y="9362"/>
              <a:ext cx="1252" cy="99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noAutofit/>
            </a:bodyPr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1" 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136</a:t>
              </a:r>
              <a:r>
                <a:rPr kumimoji="1" lang="zh-CN" alt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种</a:t>
              </a:r>
              <a:endParaRPr kumimoji="1" lang="en-US" sz="1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病害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9757" y="9362"/>
              <a:ext cx="1071" cy="963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1" 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70</a:t>
              </a:r>
              <a:r>
                <a:rPr kumimoji="1" lang="zh-CN" alt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种</a:t>
              </a:r>
              <a:endParaRPr kumimoji="1" lang="en-US" sz="1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虫害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593" y="9362"/>
              <a:ext cx="1252" cy="99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noAutofit/>
            </a:bodyPr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1" 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30W+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图片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041005" y="1725295"/>
            <a:ext cx="3241040" cy="852805"/>
            <a:chOff x="12662" y="9013"/>
            <a:chExt cx="5104" cy="1343"/>
          </a:xfrm>
        </p:grpSpPr>
        <p:sp>
          <p:nvSpPr>
            <p:cNvPr id="41" name="矩形 40"/>
            <p:cNvSpPr/>
            <p:nvPr>
              <p:custDataLst>
                <p:tags r:id="rId5"/>
              </p:custDataLst>
            </p:nvPr>
          </p:nvSpPr>
          <p:spPr>
            <a:xfrm>
              <a:off x="12662" y="9013"/>
              <a:ext cx="5105" cy="1273"/>
            </a:xfrm>
            <a:prstGeom prst="rect">
              <a:avLst/>
            </a:prstGeom>
            <a:solidFill>
              <a:schemeClr val="accent6">
                <a:lumMod val="75000"/>
                <a:alpha val="4000"/>
              </a:schemeClr>
            </a:solidFill>
            <a:ln w="95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indent="0" algn="ctr" defTabSz="457200" fontAlgn="auto">
                <a:lnSpc>
                  <a:spcPts val="1800"/>
                </a:lnSpc>
                <a:buClrTx/>
                <a:buSzTx/>
                <a:buFontTx/>
              </a:pPr>
              <a:endParaRPr kumimoji="1"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4418" y="9047"/>
              <a:ext cx="1593" cy="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zh-CN" altLang="en-US" sz="13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农产品价格</a:t>
              </a:r>
              <a:endParaRPr kumimoji="1" lang="zh-CN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4716" y="9362"/>
              <a:ext cx="1252" cy="99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noAutofit/>
            </a:bodyPr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1" 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219</a:t>
              </a:r>
              <a:r>
                <a:rPr kumimoji="1" lang="zh-CN" alt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个</a:t>
              </a:r>
              <a:endParaRPr kumimoji="1" lang="en-US" sz="1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农贸市场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6333" y="9362"/>
              <a:ext cx="1133" cy="963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1" 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425</a:t>
              </a:r>
              <a:r>
                <a:rPr kumimoji="1" lang="zh-CN" alt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种</a:t>
              </a:r>
              <a:endParaRPr kumimoji="1" lang="en-US" sz="1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农产品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2929" y="9362"/>
              <a:ext cx="1422" cy="99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noAutofit/>
            </a:bodyPr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1" 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110W+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交易数据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77875" y="1725295"/>
            <a:ext cx="3242310" cy="852805"/>
            <a:chOff x="1225" y="9013"/>
            <a:chExt cx="5106" cy="1343"/>
          </a:xfrm>
        </p:grpSpPr>
        <p:sp>
          <p:nvSpPr>
            <p:cNvPr id="47" name="矩形 46"/>
            <p:cNvSpPr/>
            <p:nvPr>
              <p:custDataLst>
                <p:tags r:id="rId6"/>
              </p:custDataLst>
            </p:nvPr>
          </p:nvSpPr>
          <p:spPr>
            <a:xfrm>
              <a:off x="1225" y="9013"/>
              <a:ext cx="5106" cy="1274"/>
            </a:xfrm>
            <a:prstGeom prst="rect">
              <a:avLst/>
            </a:prstGeom>
            <a:solidFill>
              <a:schemeClr val="accent6">
                <a:lumMod val="75000"/>
                <a:alpha val="4000"/>
              </a:schemeClr>
            </a:solidFill>
            <a:ln w="95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indent="0" algn="ctr" defTabSz="457200" fontAlgn="auto">
                <a:lnSpc>
                  <a:spcPts val="1800"/>
                </a:lnSpc>
                <a:buClrTx/>
                <a:buSzTx/>
                <a:buFontTx/>
              </a:pPr>
              <a:endParaRPr kumimoji="1"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243" y="9047"/>
              <a:ext cx="1071" cy="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zh-CN" altLang="en-US" sz="13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知识库</a:t>
              </a:r>
              <a:endParaRPr kumimoji="1" lang="zh-CN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205" y="9362"/>
              <a:ext cx="1252" cy="99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noAutofit/>
            </a:bodyPr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1" 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3500+</a:t>
              </a:r>
              <a:endParaRPr kumimoji="1" lang="en-US" sz="1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文档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615" y="9362"/>
              <a:ext cx="1324" cy="99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noAutofit/>
            </a:bodyPr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1" 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400W+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数据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723" y="9362"/>
              <a:ext cx="1252" cy="99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noAutofit/>
            </a:bodyPr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1" 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25</a:t>
              </a:r>
              <a:r>
                <a:rPr kumimoji="1" lang="zh-CN" altLang="en-US" sz="1400" b="1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个</a:t>
              </a:r>
              <a:endParaRPr kumimoji="1" lang="en-US" sz="1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知识库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52" name="矩形 51"/>
          <p:cNvSpPr/>
          <p:nvPr>
            <p:custDataLst>
              <p:tags r:id="rId7"/>
            </p:custDataLst>
          </p:nvPr>
        </p:nvSpPr>
        <p:spPr>
          <a:xfrm>
            <a:off x="396875" y="2757170"/>
            <a:ext cx="5868670" cy="3825240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3" name="矩形 52"/>
          <p:cNvSpPr/>
          <p:nvPr>
            <p:custDataLst>
              <p:tags r:id="rId8"/>
            </p:custDataLst>
          </p:nvPr>
        </p:nvSpPr>
        <p:spPr>
          <a:xfrm>
            <a:off x="395605" y="2756535"/>
            <a:ext cx="403860" cy="3825875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kumimoji="0" lang="zh-CN" alt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亮点</a:t>
            </a:r>
            <a:endParaRPr kumimoji="0" lang="zh-CN" alt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>
            <p:custDataLst>
              <p:tags r:id="rId9"/>
            </p:custDataLst>
          </p:nvPr>
        </p:nvSpPr>
        <p:spPr>
          <a:xfrm>
            <a:off x="6914515" y="2757170"/>
            <a:ext cx="4791075" cy="3825240"/>
          </a:xfrm>
          <a:prstGeom prst="rect">
            <a:avLst/>
          </a:prstGeom>
          <a:solidFill>
            <a:srgbClr val="FFFFFF"/>
          </a:solidFill>
          <a:ln w="12700">
            <a:solidFill>
              <a:srgbClr val="55A3A8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22655" y="2840355"/>
            <a:ext cx="2525892" cy="669925"/>
            <a:chOff x="1920" y="6074"/>
            <a:chExt cx="4226" cy="1055"/>
          </a:xfrm>
        </p:grpSpPr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 bwMode="auto">
            <a:xfrm>
              <a:off x="1922" y="6160"/>
              <a:ext cx="312" cy="312"/>
            </a:xfrm>
            <a:prstGeom prst="rect">
              <a:avLst/>
            </a:pr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04" tIns="60952" rIns="121904" bIns="60952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200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Box 35"/>
            <p:cNvSpPr txBox="1"/>
            <p:nvPr>
              <p:custDataLst>
                <p:tags r:id="rId11"/>
              </p:custDataLst>
            </p:nvPr>
          </p:nvSpPr>
          <p:spPr>
            <a:xfrm>
              <a:off x="2341" y="6074"/>
              <a:ext cx="34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1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软著</a:t>
              </a:r>
              <a:r>
                <a:rPr lang="zh-CN" altLang="en-US" sz="1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获取</a:t>
              </a:r>
              <a:endPara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TextBox 36"/>
            <p:cNvSpPr txBox="1"/>
            <p:nvPr>
              <p:custDataLst>
                <p:tags r:id="rId12"/>
              </p:custDataLst>
            </p:nvPr>
          </p:nvSpPr>
          <p:spPr>
            <a:xfrm>
              <a:off x="1920" y="6545"/>
              <a:ext cx="4226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lnSpc>
                  <a:spcPct val="150000"/>
                </a:lnSpc>
                <a:buClrTx/>
                <a:buSzTx/>
                <a:buFont typeface="Arial" panose="020B0604020202020204" pitchFamily="34" charset="0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已完成软件著作权的申请工作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22" name="图片 121" descr="文本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" y="3565525"/>
            <a:ext cx="784860" cy="975360"/>
          </a:xfrm>
          <a:prstGeom prst="rect">
            <a:avLst/>
          </a:prstGeom>
        </p:spPr>
      </p:pic>
      <p:pic>
        <p:nvPicPr>
          <p:cNvPr id="7" name="图片 6" descr="文本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3565525"/>
            <a:ext cx="784860" cy="975360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15"/>
            </p:custDataLst>
          </p:nvPr>
        </p:nvSpPr>
        <p:spPr bwMode="auto">
          <a:xfrm>
            <a:off x="3498215" y="2894648"/>
            <a:ext cx="186690" cy="198120"/>
          </a:xfrm>
          <a:prstGeom prst="rect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04" tIns="60952" rIns="121904" bIns="60952" numCol="1" rtlCol="0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35"/>
          <p:cNvSpPr txBox="1"/>
          <p:nvPr>
            <p:custDataLst>
              <p:tags r:id="rId16"/>
            </p:custDataLst>
          </p:nvPr>
        </p:nvSpPr>
        <p:spPr>
          <a:xfrm>
            <a:off x="3748405" y="2840355"/>
            <a:ext cx="20326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算法备案</a:t>
            </a:r>
            <a:endParaRPr lang="zh-CN" altLang="en-US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36"/>
          <p:cNvSpPr txBox="1"/>
          <p:nvPr>
            <p:custDataLst>
              <p:tags r:id="rId17"/>
            </p:custDataLst>
          </p:nvPr>
        </p:nvSpPr>
        <p:spPr>
          <a:xfrm>
            <a:off x="3496945" y="3139440"/>
            <a:ext cx="252603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通过网信办算法备案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lvl="0" algn="just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26" name="图片 1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51885" y="3565525"/>
            <a:ext cx="2129155" cy="97536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8" name="矩形 27"/>
          <p:cNvSpPr/>
          <p:nvPr>
            <p:custDataLst>
              <p:tags r:id="rId19"/>
            </p:custDataLst>
          </p:nvPr>
        </p:nvSpPr>
        <p:spPr bwMode="auto">
          <a:xfrm>
            <a:off x="923925" y="4776470"/>
            <a:ext cx="186690" cy="198120"/>
          </a:xfrm>
          <a:prstGeom prst="rect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04" tIns="60952" rIns="121904" bIns="60952" numCol="1" rtlCol="0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35"/>
          <p:cNvSpPr txBox="1"/>
          <p:nvPr>
            <p:custDataLst>
              <p:tags r:id="rId20"/>
            </p:custDataLst>
          </p:nvPr>
        </p:nvSpPr>
        <p:spPr>
          <a:xfrm>
            <a:off x="1174115" y="4721860"/>
            <a:ext cx="20326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商标申请</a:t>
            </a:r>
            <a:endParaRPr lang="zh-CN" altLang="en-US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36"/>
          <p:cNvSpPr txBox="1"/>
          <p:nvPr>
            <p:custDataLst>
              <p:tags r:id="rId21"/>
            </p:custDataLst>
          </p:nvPr>
        </p:nvSpPr>
        <p:spPr>
          <a:xfrm>
            <a:off x="922655" y="4984750"/>
            <a:ext cx="252603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申请“神农一号”商标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8" name="图片 77"/>
          <p:cNvPicPr/>
          <p:nvPr/>
        </p:nvPicPr>
        <p:blipFill>
          <a:blip r:embed="rId22"/>
          <a:stretch>
            <a:fillRect/>
          </a:stretch>
        </p:blipFill>
        <p:spPr>
          <a:xfrm>
            <a:off x="1110615" y="5418455"/>
            <a:ext cx="1663065" cy="104775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7" name="矩形 96"/>
          <p:cNvSpPr/>
          <p:nvPr>
            <p:custDataLst>
              <p:tags r:id="rId23"/>
            </p:custDataLst>
          </p:nvPr>
        </p:nvSpPr>
        <p:spPr bwMode="auto">
          <a:xfrm>
            <a:off x="3498215" y="4776470"/>
            <a:ext cx="186690" cy="198120"/>
          </a:xfrm>
          <a:prstGeom prst="rect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04" tIns="60952" rIns="121904" bIns="60952" numCol="1" rtlCol="0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TextBox 35"/>
          <p:cNvSpPr txBox="1"/>
          <p:nvPr>
            <p:custDataLst>
              <p:tags r:id="rId24"/>
            </p:custDataLst>
          </p:nvPr>
        </p:nvSpPr>
        <p:spPr>
          <a:xfrm>
            <a:off x="3748405" y="4721860"/>
            <a:ext cx="2032635" cy="307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自研图片标注工具</a:t>
            </a:r>
            <a:endParaRPr lang="zh-CN" altLang="en-US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TextBox 36"/>
          <p:cNvSpPr txBox="1"/>
          <p:nvPr>
            <p:custDataLst>
              <p:tags r:id="rId25"/>
            </p:custDataLst>
          </p:nvPr>
        </p:nvSpPr>
        <p:spPr>
          <a:xfrm>
            <a:off x="3496945" y="4984750"/>
            <a:ext cx="2630805" cy="713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基于开源图片识别框架，研发服务大模型的图片标注工具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>
            <p:custDataLst>
              <p:tags r:id="rId26"/>
            </p:custDataLst>
          </p:nvPr>
        </p:nvSpPr>
        <p:spPr bwMode="auto">
          <a:xfrm>
            <a:off x="3498215" y="5727383"/>
            <a:ext cx="186690" cy="198120"/>
          </a:xfrm>
          <a:prstGeom prst="rect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04" tIns="60952" rIns="121904" bIns="60952" numCol="1" rtlCol="0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TextBox 35"/>
          <p:cNvSpPr txBox="1"/>
          <p:nvPr>
            <p:custDataLst>
              <p:tags r:id="rId27"/>
            </p:custDataLst>
          </p:nvPr>
        </p:nvSpPr>
        <p:spPr>
          <a:xfrm>
            <a:off x="3748405" y="5680710"/>
            <a:ext cx="2032635" cy="291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张量并行推理</a:t>
            </a:r>
            <a:endParaRPr lang="zh-CN" altLang="en-US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TextBox 36"/>
          <p:cNvSpPr txBox="1"/>
          <p:nvPr>
            <p:custDataLst>
              <p:tags r:id="rId28"/>
            </p:custDataLst>
          </p:nvPr>
        </p:nvSpPr>
        <p:spPr>
          <a:xfrm>
            <a:off x="3448685" y="5943600"/>
            <a:ext cx="2630805" cy="713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可实现在小算力显卡集群推理，大幅度降低算力成本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29"/>
            </p:custDataLst>
          </p:nvPr>
        </p:nvSpPr>
        <p:spPr>
          <a:xfrm>
            <a:off x="6510655" y="2757170"/>
            <a:ext cx="403860" cy="3825875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资源优势</a:t>
            </a:r>
            <a:endParaRPr kumimoji="0" lang="zh-CN" alt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08495" y="3009265"/>
            <a:ext cx="373380" cy="83121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专家资源</a:t>
            </a:r>
            <a:endParaRPr lang="zh-CN" altLang="en-US" sz="1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87870" y="5188585"/>
            <a:ext cx="330200" cy="120015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基础资源优势</a:t>
            </a:r>
            <a:endParaRPr lang="zh-CN" altLang="en-US" sz="1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文本框 35"/>
          <p:cNvSpPr txBox="1"/>
          <p:nvPr/>
        </p:nvSpPr>
        <p:spPr>
          <a:xfrm>
            <a:off x="7418070" y="5201920"/>
            <a:ext cx="2030095" cy="290195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vert="horz" wrap="square" lIns="0" tIns="167041" rIns="0" bIns="167041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算力资源优势</a:t>
            </a:r>
            <a:endParaRPr kumimoji="0" lang="zh-CN" altLang="en-US" sz="105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42" name="文本框 36"/>
          <p:cNvSpPr txBox="1"/>
          <p:nvPr/>
        </p:nvSpPr>
        <p:spPr>
          <a:xfrm>
            <a:off x="10302240" y="5179060"/>
            <a:ext cx="1207770" cy="290195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vert="horz" wrap="square" lIns="0" tIns="167041" rIns="0" bIns="167041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1050" noProof="0" dirty="0">
                <a:solidFill>
                  <a:schemeClr val="tx1"/>
                </a:solidFill>
                <a:sym typeface="+mn-ea"/>
              </a:rPr>
              <a:t>优势技术</a:t>
            </a:r>
            <a:endParaRPr lang="zh-CN" altLang="en-US" sz="1050" noProof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43" name="文本框 38"/>
          <p:cNvSpPr txBox="1"/>
          <p:nvPr/>
        </p:nvSpPr>
        <p:spPr>
          <a:xfrm>
            <a:off x="7418070" y="5641340"/>
            <a:ext cx="2030095" cy="294640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vert="horz" wrap="square" lIns="0" tIns="167041" rIns="0" bIns="167041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1050" noProof="0" dirty="0">
                <a:solidFill>
                  <a:schemeClr val="tx1"/>
                </a:solidFill>
                <a:sym typeface="+mn-ea"/>
              </a:rPr>
              <a:t>云网资源优势</a:t>
            </a:r>
            <a:endParaRPr lang="zh-CN" altLang="en-US" sz="1050" noProof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4" name="文本框 39"/>
          <p:cNvSpPr txBox="1"/>
          <p:nvPr/>
        </p:nvSpPr>
        <p:spPr>
          <a:xfrm>
            <a:off x="10302240" y="5614035"/>
            <a:ext cx="1207770" cy="294640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vert="horz" wrap="square" lIns="0" tIns="167041" rIns="0" bIns="167041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1050" noProof="0" dirty="0">
                <a:solidFill>
                  <a:schemeClr val="tx1"/>
                </a:solidFill>
                <a:sym typeface="+mn-ea"/>
              </a:rPr>
              <a:t>核算算法</a:t>
            </a:r>
            <a:endParaRPr lang="zh-CN" altLang="en-US" sz="1050" noProof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文本框 42"/>
          <p:cNvSpPr txBox="1"/>
          <p:nvPr/>
        </p:nvSpPr>
        <p:spPr>
          <a:xfrm>
            <a:off x="7418070" y="6102985"/>
            <a:ext cx="2030095" cy="285750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vert="horz" wrap="square" lIns="0" tIns="167041" rIns="0" bIns="167041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1050" noProof="0" dirty="0">
                <a:solidFill>
                  <a:schemeClr val="tx1"/>
                </a:solidFill>
                <a:sym typeface="+mn-ea"/>
              </a:rPr>
              <a:t>免费基础模型服务</a:t>
            </a:r>
            <a:endParaRPr lang="zh-CN" altLang="en-US" sz="1050" noProof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文本框 45"/>
          <p:cNvSpPr txBox="1"/>
          <p:nvPr/>
        </p:nvSpPr>
        <p:spPr>
          <a:xfrm>
            <a:off x="10302240" y="6075680"/>
            <a:ext cx="1207770" cy="285750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vert="horz" wrap="square" lIns="0" tIns="167041" rIns="0" bIns="167041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1050" noProof="0" dirty="0">
                <a:solidFill>
                  <a:schemeClr val="tx1"/>
                </a:solidFill>
                <a:sym typeface="+mn-ea"/>
              </a:rPr>
              <a:t>专业数据</a:t>
            </a:r>
            <a:endParaRPr lang="zh-CN" altLang="en-US" sz="1050" noProof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虚尾箭头 6"/>
          <p:cNvSpPr/>
          <p:nvPr/>
        </p:nvSpPr>
        <p:spPr>
          <a:xfrm>
            <a:off x="9735820" y="5255895"/>
            <a:ext cx="288000" cy="28800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虚尾箭头 6"/>
          <p:cNvSpPr/>
          <p:nvPr/>
        </p:nvSpPr>
        <p:spPr>
          <a:xfrm>
            <a:off x="9735820" y="5614035"/>
            <a:ext cx="288000" cy="28800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虚尾箭头 6"/>
          <p:cNvSpPr/>
          <p:nvPr/>
        </p:nvSpPr>
        <p:spPr>
          <a:xfrm>
            <a:off x="9735820" y="6102985"/>
            <a:ext cx="288000" cy="28800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8" name="picture 8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1600000">
            <a:off x="7917180" y="4375785"/>
            <a:ext cx="3174365" cy="45466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7418070" y="2855595"/>
            <a:ext cx="4092575" cy="1139190"/>
          </a:xfrm>
          <a:prstGeom prst="rect">
            <a:avLst/>
          </a:prstGeom>
          <a:noFill/>
          <a:ln w="635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550910" y="2949575"/>
            <a:ext cx="777875" cy="53276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8550910" y="3525520"/>
            <a:ext cx="964565" cy="39624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71755" tIns="36195" rIns="71755" bIns="36195" rtlCol="0" anchor="t">
            <a:noAutofit/>
          </a:bodyPr>
          <a:p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许世卫</a:t>
            </a:r>
            <a:endParaRPr lang="zh-CN" altLang="en-US" sz="9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中国农业科学院农业信息研究所研究员</a:t>
            </a:r>
            <a:endParaRPr lang="zh-CN" altLang="en-US" sz="7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" name="图片 56"/>
          <p:cNvPicPr/>
          <p:nvPr/>
        </p:nvPicPr>
        <p:blipFill>
          <a:blip r:embed="rId32"/>
          <a:stretch>
            <a:fillRect/>
          </a:stretch>
        </p:blipFill>
        <p:spPr>
          <a:xfrm>
            <a:off x="9611995" y="2948940"/>
            <a:ext cx="747395" cy="533400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9611995" y="3513455"/>
            <a:ext cx="790575" cy="42291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36195" rIns="89996" bIns="36195" rtlCol="0" anchor="t">
            <a:noAutofit/>
          </a:bodyPr>
          <a:p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王小兵</a:t>
            </a:r>
            <a:endParaRPr lang="zh-CN" altLang="en-US" sz="9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农业农村部信息中心主任</a:t>
            </a:r>
            <a:endParaRPr lang="zh-CN" altLang="en-US" sz="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0" name="图片 59"/>
          <p:cNvPicPr/>
          <p:nvPr/>
        </p:nvPicPr>
        <p:blipFill>
          <a:blip r:embed="rId33"/>
          <a:stretch>
            <a:fillRect/>
          </a:stretch>
        </p:blipFill>
        <p:spPr>
          <a:xfrm>
            <a:off x="10547350" y="2948940"/>
            <a:ext cx="768350" cy="53276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10547350" y="3525520"/>
            <a:ext cx="950595" cy="49149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71755" tIns="36195" rIns="71755" bIns="36195" rtlCol="0" anchor="t">
            <a:noAutofit/>
          </a:bodyPr>
          <a:p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李道亮</a:t>
            </a:r>
            <a:endParaRPr lang="zh-CN" altLang="en-US" sz="9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中国农业大学信息与电气工程学院教授</a:t>
            </a:r>
            <a:endParaRPr lang="zh-CN" altLang="en-US" sz="7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2" name="图片 61"/>
          <p:cNvPicPr/>
          <p:nvPr/>
        </p:nvPicPr>
        <p:blipFill>
          <a:blip r:embed="rId34"/>
          <a:stretch>
            <a:fillRect/>
          </a:stretch>
        </p:blipFill>
        <p:spPr>
          <a:xfrm>
            <a:off x="7557770" y="2947035"/>
            <a:ext cx="739140" cy="53467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7558405" y="3481705"/>
            <a:ext cx="738505" cy="42291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36195" rIns="89996" bIns="36195" rtlCol="0" anchor="t">
            <a:noAutofit/>
          </a:bodyPr>
          <a:p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赵春江</a:t>
            </a:r>
            <a:endParaRPr lang="zh-CN" altLang="en-US" sz="9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中国工程院院士</a:t>
            </a:r>
            <a:endParaRPr lang="zh-CN" altLang="en-US" sz="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044690" y="4188460"/>
            <a:ext cx="373380" cy="83121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高校资源</a:t>
            </a:r>
            <a:endParaRPr lang="zh-CN" altLang="en-US" sz="1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7418070" y="4211320"/>
            <a:ext cx="4091940" cy="757555"/>
          </a:xfrm>
          <a:prstGeom prst="rect">
            <a:avLst/>
          </a:prstGeom>
          <a:noFill/>
          <a:ln w="635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48694" y="122216"/>
            <a:ext cx="10314711" cy="658085"/>
          </a:xfrm>
        </p:spPr>
        <p:txBody>
          <a:bodyPr/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10" name="任意多边形 2"/>
          <p:cNvSpPr/>
          <p:nvPr>
            <p:custDataLst>
              <p:tags r:id="rId1"/>
            </p:custDataLst>
          </p:nvPr>
        </p:nvSpPr>
        <p:spPr>
          <a:xfrm>
            <a:off x="4230214" y="2006165"/>
            <a:ext cx="4615180" cy="756285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大模型和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Deepseek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介绍</a:t>
            </a:r>
            <a:endParaRPr lang="zh-CN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965294" y="2010610"/>
            <a:ext cx="1196340" cy="75628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任意多边形 6"/>
          <p:cNvSpPr/>
          <p:nvPr>
            <p:custDataLst>
              <p:tags r:id="rId3"/>
            </p:custDataLst>
          </p:nvPr>
        </p:nvSpPr>
        <p:spPr>
          <a:xfrm>
            <a:off x="4230214" y="298967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建设方案</a:t>
            </a:r>
            <a:endParaRPr lang="zh-CN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2965294" y="2991257"/>
            <a:ext cx="1196340" cy="7277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任意多边形 6"/>
          <p:cNvSpPr/>
          <p:nvPr>
            <p:custDataLst>
              <p:tags r:id="rId5"/>
            </p:custDataLst>
          </p:nvPr>
        </p:nvSpPr>
        <p:spPr>
          <a:xfrm>
            <a:off x="4230214" y="4001005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典型案例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2965294" y="3996876"/>
            <a:ext cx="1196340" cy="7277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文本框 196"/>
          <p:cNvSpPr txBox="1"/>
          <p:nvPr/>
        </p:nvSpPr>
        <p:spPr>
          <a:xfrm>
            <a:off x="3273425" y="2614295"/>
            <a:ext cx="792416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3.1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雄安新区农业全产业链数字化转型示范应用场景建设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3.2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农业农村部门户网站融合大模型政策查询解读功能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3.3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成都“天府粮仓”建设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3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.4 四川彭州川芎产业数字化建设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3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.5 江西人居环境综合整治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79775" y="1280160"/>
            <a:ext cx="6421755" cy="115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altLang="zh-CN" sz="3600" dirty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典型</a:t>
            </a: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案例</a:t>
            </a:r>
            <a:endParaRPr lang="zh-CN" altLang="en-US" sz="3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774825" y="1280160"/>
            <a:ext cx="1328420" cy="115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altLang="zh-CN" sz="4000" dirty="0">
                <a:solidFill>
                  <a:schemeClr val="bg1"/>
                </a:solidFill>
                <a:sym typeface="+mn-ea"/>
              </a:rPr>
              <a:t>3</a:t>
            </a:r>
            <a:endParaRPr lang="en-US" altLang="zh-CN" sz="4000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2400">
                <a:sym typeface="+mn-ea"/>
              </a:rPr>
              <a:t>3.1 </a:t>
            </a:r>
            <a:r>
              <a:rPr sz="2400">
                <a:sym typeface="+mn-ea"/>
              </a:rPr>
              <a:t>雄安新区农业全产业链数字化转型示范应用场景建设</a:t>
            </a:r>
            <a:endParaRPr lang="zh-CN" altLang="en-US" sz="2400"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9995" y="1031240"/>
            <a:ext cx="10563225" cy="880745"/>
          </a:xfrm>
          <a:prstGeom prst="rect">
            <a:avLst/>
          </a:prstGeom>
          <a:noFill/>
          <a:ln w="9525" cmpd="sng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8940" y="1020445"/>
            <a:ext cx="875665" cy="8915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66190" y="1085850"/>
            <a:ext cx="10563225" cy="75946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marL="0" indent="3556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河北省农业农村厅《2024年省级智慧农业建设示范项目实施方案》明确提出，要构建农业全产业链数字化转型示范场景，完善产供销全链条服务。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中国电信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以雄安新区为试点，推动传统农业向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智能化、精准化、高效化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转型，为乡村振兴注入科技动能。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8940" y="2474595"/>
            <a:ext cx="6263005" cy="891540"/>
          </a:xfrm>
          <a:prstGeom prst="rect">
            <a:avLst/>
          </a:prstGeom>
          <a:noFill/>
          <a:ln w="12700">
            <a:noFill/>
            <a:prstDash val="dash"/>
            <a:miter lim="800000"/>
          </a:ln>
        </p:spPr>
        <p:txBody>
          <a:bodyPr wrap="square" lIns="89996" tIns="46798" rIns="89996" bIns="46798" rtlCol="0" anchor="ctr" anchorCtr="0">
            <a:noAutofit/>
          </a:bodyPr>
          <a:p>
            <a:pPr indent="3048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依托中国电信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云网融合能力与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DeepSeek 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大模型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技术优势，聚焦农业生产、经营、服务全链条痛点，构建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技术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+ 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+ 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场景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三位一体的数字化服务体系，</a:t>
            </a:r>
            <a:r>
              <a:rPr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整合了农业专家和生产一线经验与历史数据，基于大数据分析和机器学习，预测农产品市场价格走势，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打造了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个核心应用场景：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940" y="2040255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建设内容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940" y="4070350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成效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2745" y="4440555"/>
            <a:ext cx="6576695" cy="1334135"/>
          </a:xfrm>
          <a:prstGeom prst="rect">
            <a:avLst/>
          </a:prstGeom>
          <a:noFill/>
          <a:ln w="12700">
            <a:noFill/>
            <a:prstDash val="dash"/>
            <a:miter lim="800000"/>
          </a:ln>
        </p:spPr>
        <p:txBody>
          <a:bodyPr wrap="square" lIns="89996" tIns="46798" rIns="89996" bIns="46798" rtlCol="0" anchor="ctr" anchorCtr="0">
            <a:noAutofit/>
          </a:bodyPr>
          <a:p>
            <a:pPr marL="285750" indent="-285750" fontAlgn="auto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"/>
            </a:pP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快速智能问答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：根据用户描述，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5秒内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即可获取诊断结果与防治方案；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"/>
            </a:pP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高效精准预警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：系统可提前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7-10天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预警高病虫害风险区域并推送防控建议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"/>
            </a:pP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海量价格数据：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采集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省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219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个农贸市场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农产品实时价格数据，提供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5-10天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趋势预测；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"/>
            </a:pP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服务基层用户：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雄安新区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首个农业行业大模型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“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雄小农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自上线以来，平台已服务雄安新区</a:t>
            </a:r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3.2</a:t>
            </a:r>
            <a:r>
              <a:rPr lang="zh-CN" altLang="en-US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农户、</a:t>
            </a:r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127</a:t>
            </a:r>
            <a:r>
              <a:rPr lang="zh-CN" altLang="en-US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农业合作社及</a:t>
            </a:r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</a:t>
            </a:r>
            <a:r>
              <a:rPr lang="zh-CN" altLang="en-US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乡镇管理机构，用户满意度达</a:t>
            </a:r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95%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06780" y="5850255"/>
            <a:ext cx="1525905" cy="5232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 anchorCtr="1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农技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助手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服务效率提升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80%</a:t>
            </a:r>
            <a:endParaRPr lang="en-US" altLang="zh-CN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97810" y="5850890"/>
            <a:ext cx="1525905" cy="5232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1755" tIns="46798" rIns="71755" bIns="46798" rtlCol="0" anchor="ctr" anchorCtr="1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病虫害预警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病害损失降低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30%+</a:t>
            </a:r>
            <a:endParaRPr lang="en-US" altLang="zh-CN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77435" y="5851525"/>
            <a:ext cx="1469390" cy="5232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46798" rIns="0" bIns="46798" rtlCol="0" anchor="ctr" anchorCtr="1">
            <a:noAutofit/>
          </a:bodyPr>
          <a:p>
            <a:pPr indent="0" algn="ctr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价格预测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经营主体增收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15%+</a:t>
            </a:r>
            <a:endParaRPr lang="en-US" altLang="zh-CN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86270" y="2054860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72300" y="2539365"/>
            <a:ext cx="4933315" cy="1280795"/>
          </a:xfrm>
          <a:prstGeom prst="rect">
            <a:avLst/>
          </a:prstGeom>
          <a:noFill/>
          <a:ln w="12700">
            <a:noFill/>
            <a:prstDash val="dash"/>
            <a:miter lim="800000"/>
          </a:ln>
        </p:spPr>
        <p:txBody>
          <a:bodyPr wrap="square" lIns="89996" tIns="46798" rIns="89996" bIns="46798" rtlCol="0" anchor="ctr" anchorCtr="0">
            <a:noAutofit/>
          </a:bodyPr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客户卡位：</a:t>
            </a:r>
            <a:r>
              <a:rPr lang="zh-CN" altLang="en-US" sz="1200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河北省农业农村局</a:t>
            </a:r>
            <a:endParaRPr lang="zh-CN" altLang="en-US" sz="1200" kern="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Bebas" pitchFamily="2" charset="0"/>
            </a:endParaRP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大模型</a:t>
            </a:r>
            <a:r>
              <a:rPr lang="en-US" altLang="zh-CN" sz="12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+</a:t>
            </a:r>
            <a:r>
              <a:rPr lang="zh-CN" altLang="en-US" sz="12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平台：</a:t>
            </a:r>
            <a:r>
              <a:rPr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基于DeepSeek-R1，融合AIoT技术，实现智能决策、数字生产和市场预判的全链条服务</a:t>
            </a: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，搭建了“雄小农”智能交互平</a:t>
            </a:r>
            <a:endParaRPr lang="zh-CN" altLang="en-US" sz="1200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Bebas" pitchFamily="2" charset="0"/>
            </a:endParaRP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研发收益</a:t>
            </a: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：本地化部署，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sym typeface="+mn-lt"/>
              </a:rPr>
              <a:t>天翼云安全产品套件，</a:t>
            </a: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大模型收入</a:t>
            </a:r>
            <a:r>
              <a:rPr lang="en-US" altLang="zh-CN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78</a:t>
            </a: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" pitchFamily="2" charset="0"/>
              </a:rPr>
              <a:t>万</a:t>
            </a:r>
            <a:endParaRPr lang="zh-CN" altLang="en-US" sz="1200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Bebas" pitchFamily="2" charset="0"/>
            </a:endParaRP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带动收入：</a:t>
            </a:r>
            <a:r>
              <a:rPr lang="zh-CN" altLang="en-US" sz="1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产数</a:t>
            </a: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带动收入</a:t>
            </a:r>
            <a:r>
              <a:rPr sz="12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484.2万元</a:t>
            </a:r>
            <a:endParaRPr lang="en-US" altLang="zh-CN" sz="12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Bebas" pitchFamily="2" charset="0"/>
            </a:endParaRPr>
          </a:p>
          <a:p>
            <a:pPr indent="3048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endParaRPr lang="zh-CN" altLang="en-US" sz="1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76910" y="3477260"/>
            <a:ext cx="5897245" cy="264160"/>
            <a:chOff x="1066" y="5147"/>
            <a:chExt cx="9287" cy="416"/>
          </a:xfrm>
        </p:grpSpPr>
        <p:sp>
          <p:nvSpPr>
            <p:cNvPr id="20" name="圆角矩形 19"/>
            <p:cNvSpPr/>
            <p:nvPr/>
          </p:nvSpPr>
          <p:spPr>
            <a:xfrm>
              <a:off x="1066" y="5153"/>
              <a:ext cx="1734" cy="41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1.AI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农技助手</a:t>
              </a: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2973" y="5147"/>
              <a:ext cx="2313" cy="41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2.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病虫害智能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防治</a:t>
              </a: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5326" y="5147"/>
              <a:ext cx="2970" cy="41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价格预测与供应链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优化</a:t>
              </a: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341" y="5147"/>
              <a:ext cx="2013" cy="41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4.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政策智能</a:t>
              </a: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服务</a:t>
              </a: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428625" y="2400300"/>
            <a:ext cx="6427470" cy="1466215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011035" y="4494530"/>
            <a:ext cx="4805680" cy="81153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indent="3048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“雄小农”是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国内首个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基于DeepSeek提供公众服务的农业行业大模型，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产品上线后由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人民日报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、河北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省新闻联播等多家媒体进行报道并登上河北省热搜。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986270" y="4083685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媒体传播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6120" y="5351780"/>
            <a:ext cx="1537335" cy="10020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 36"/>
          <p:cNvSpPr/>
          <p:nvPr/>
        </p:nvSpPr>
        <p:spPr>
          <a:xfrm>
            <a:off x="408940" y="4403725"/>
            <a:ext cx="6447155" cy="2114550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985635" y="2414270"/>
            <a:ext cx="4805680" cy="1466215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985635" y="4385310"/>
            <a:ext cx="4805680" cy="2125345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上线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990" y="5347335"/>
            <a:ext cx="1544320" cy="1007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rcRect t="3781" r="2010" b="12422"/>
          <a:stretch>
            <a:fillRect/>
          </a:stretch>
        </p:blipFill>
        <p:spPr>
          <a:xfrm>
            <a:off x="10241280" y="5306060"/>
            <a:ext cx="1469390" cy="1044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125095"/>
            <a:ext cx="10600055" cy="657860"/>
          </a:xfrm>
        </p:spPr>
        <p:txBody>
          <a:bodyPr/>
          <a:p>
            <a:pPr algn="l">
              <a:buClrTx/>
              <a:buSzTx/>
              <a:buFontTx/>
            </a:pPr>
            <a:r>
              <a:rPr lang="en-US" altLang="zh-CN" sz="2400">
                <a:sym typeface="+mn-ea"/>
              </a:rPr>
              <a:t> 3.2 </a:t>
            </a:r>
            <a:r>
              <a:rPr sz="2400">
                <a:sym typeface="+mn-ea"/>
              </a:rPr>
              <a:t>智解农政，一键即达：农业农村部门户网站融合大模型政策查询解读功能</a:t>
            </a:r>
            <a:endParaRPr lang="zh-CN" altLang="en-US" sz="2400"/>
          </a:p>
        </p:txBody>
      </p:sp>
      <p:sp>
        <p:nvSpPr>
          <p:cNvPr id="3" name="矩形 2"/>
          <p:cNvSpPr/>
          <p:nvPr/>
        </p:nvSpPr>
        <p:spPr>
          <a:xfrm>
            <a:off x="1229995" y="1031240"/>
            <a:ext cx="10563225" cy="725170"/>
          </a:xfrm>
          <a:prstGeom prst="rect">
            <a:avLst/>
          </a:prstGeom>
          <a:noFill/>
          <a:ln w="9525" cmpd="sng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940" y="1020445"/>
            <a:ext cx="875665" cy="736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85240" y="1024890"/>
            <a:ext cx="1056386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302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根据二十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届三中全会决定提出的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“构建适应全媒体生产传播工作机制和评价体系，推进主流媒体系统性变革”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的要求，将农业农村部官网公开信息政策解读模块通过AI智能问答使政策一一对应，提升用户体验。深度整合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DeepSeek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技术，赋能系统高效运行。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53710" y="1910080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建设内容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53710" y="4756150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成效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54345" y="5257800"/>
            <a:ext cx="6238875" cy="1136015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 wrap="square">
            <a:noAutofit/>
          </a:bodyPr>
          <a:p>
            <a:pPr marL="285750" indent="-28575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charset="0"/>
              <a:buChar char="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用户在查询相关政策时，系统能够在</a:t>
            </a:r>
            <a:r>
              <a:rPr lang="zh-CN" altLang="en-US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秒内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快速反馈结果，且同步关联推荐专家解读等拓展服务。</a:t>
            </a:r>
            <a:endParaRPr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charset="0"/>
              <a:buChar char="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相较于传统查询方式，服务响应效率提升幅度高达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80%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705" y="1910080"/>
            <a:ext cx="4375785" cy="23310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" y="4300855"/>
            <a:ext cx="4375785" cy="23317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36" name="矩形 35"/>
          <p:cNvSpPr/>
          <p:nvPr/>
        </p:nvSpPr>
        <p:spPr>
          <a:xfrm>
            <a:off x="5651500" y="2402205"/>
            <a:ext cx="148717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自然语言处理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856470" y="4055745"/>
            <a:ext cx="193929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lIns="0" rIns="0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内容意图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推理判断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856470" y="3504565"/>
            <a:ext cx="193929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lIns="0" rIns="0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信息公开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政策采集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651500" y="4055745"/>
            <a:ext cx="1938655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数据更新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机制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202805" y="2402205"/>
            <a:ext cx="148717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文本输入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问答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202805" y="2953385"/>
            <a:ext cx="148717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多轮对话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理解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753985" y="3504565"/>
            <a:ext cx="1938655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数据归类与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纠错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753985" y="4055745"/>
            <a:ext cx="1938655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系统巡检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机制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754110" y="2402205"/>
            <a:ext cx="148717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问题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梳理分析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754110" y="2953385"/>
            <a:ext cx="148717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数字人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形象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0305415" y="2402205"/>
            <a:ext cx="148717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目标场景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定位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0305415" y="2953385"/>
            <a:ext cx="148717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知识库运营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支持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51500" y="2953385"/>
            <a:ext cx="1487170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数据标注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51500" y="3504565"/>
            <a:ext cx="1938655" cy="35242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用户隐私</a:t>
            </a:r>
            <a:r>
              <a:rPr lang="zh-CN" altLang="en-US" sz="1400" b="1" kern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权益</a:t>
            </a:r>
            <a:endParaRPr lang="zh-CN" altLang="en-US" sz="1400" b="1" kern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3.3 </a:t>
            </a:r>
            <a:r>
              <a:rPr>
                <a:sym typeface="+mn-ea"/>
              </a:rPr>
              <a:t>成都“天府粮仓”建设</a:t>
            </a:r>
            <a:endParaRPr lang="zh-CN" altLang="en-US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29995" y="1031240"/>
            <a:ext cx="10563225" cy="947420"/>
          </a:xfrm>
          <a:prstGeom prst="rect">
            <a:avLst/>
          </a:prstGeom>
          <a:noFill/>
          <a:ln w="9525" cmpd="sng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940" y="1020445"/>
            <a:ext cx="875665" cy="972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26515" y="1057910"/>
            <a:ext cx="10385425" cy="9296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55600" algn="just" defTabSz="9144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2023年1月，四川省委、省政府印发了《建设新时代更高水平“天府粮仓”行动方案》，要求深入贯彻习近平总书记来川视察重要指示精神，建设新时代更高水平“天府粮仓”。该方案提出了</a:t>
            </a:r>
            <a:r>
              <a:rPr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“一带、五区、三十集群、千个园区”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的总体布局，旨在到2025年建成</a:t>
            </a:r>
            <a:r>
              <a:rPr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30个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国家和省级现代化农业产业集群、</a:t>
            </a:r>
            <a:r>
              <a:rPr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1000个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国家和省市级现代农业园区。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38165" y="2086610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建设内容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38165" y="5314950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成效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15635" y="5653405"/>
            <a:ext cx="5964555" cy="106045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实现无人机精准播种，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提高种植效率、缩短种植周期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通过推送气象预警信息，有效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降低因天气变化造成的农事生产的影响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通过接入大模型，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提高申报效率和质量</a:t>
            </a:r>
            <a:endParaRPr lang="zh-CN" altLang="en-US" sz="1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15635" y="2367280"/>
            <a:ext cx="6080760" cy="737235"/>
          </a:xfrm>
          <a:prstGeom prst="rect">
            <a:avLst/>
          </a:prstGeom>
        </p:spPr>
        <p:txBody>
          <a:bodyPr wrap="square">
            <a:spAutoFit/>
          </a:bodyPr>
          <a:p>
            <a:pPr indent="3556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以智慧蓉城农业大数据管理平台为载体，以大模型技术为能力支撑，建设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“1+1+3”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大模型能力体系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53430" y="3143250"/>
            <a:ext cx="5826760" cy="618490"/>
          </a:xfrm>
          <a:prstGeom prst="rect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一保障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大模型算力保障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—“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武清池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算力资源池、成都生态云等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853430" y="3850005"/>
            <a:ext cx="5826760" cy="618490"/>
          </a:xfrm>
          <a:prstGeom prst="rect">
            <a:avLst/>
          </a:prstGeom>
          <a:solidFill>
            <a:srgbClr val="FFC9C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一中心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崇州农业大模型能力中心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文本生成、语言理解、逻辑推理、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模态融合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53430" y="4556760"/>
            <a:ext cx="5826760" cy="6184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三体系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农业生产体系应用、农业服务体系应用、农业监管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体系应用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940" y="2086610"/>
            <a:ext cx="3957320" cy="231076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 descr="图形用户界面, 应用程序, Teams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3770" y="3110865"/>
            <a:ext cx="3935095" cy="23114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5" y="4135755"/>
            <a:ext cx="3956685" cy="23114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3.4 </a:t>
            </a:r>
            <a:r>
              <a:rPr>
                <a:sym typeface="+mn-ea"/>
              </a:rPr>
              <a:t>四川彭州川芎产业数字化建设</a:t>
            </a:r>
            <a:endParaRPr lang="zh-CN" altLang="en-US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29995" y="1031240"/>
            <a:ext cx="10563225" cy="947420"/>
          </a:xfrm>
          <a:prstGeom prst="rect">
            <a:avLst/>
          </a:prstGeom>
          <a:noFill/>
          <a:ln w="9525" cmpd="sng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940" y="1020445"/>
            <a:ext cx="875665" cy="972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26515" y="1057910"/>
            <a:ext cx="10385425" cy="9296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55600" algn="just" defTabSz="9144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彭州市紧扣四川省打造中医药健康旅游品牌部署，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鉴于川芎产业整体机械化、自动化与数字化程度较低，彭州市聚焦产业发展的特点和需求，推动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信息技术与川芎产业集群深度融合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，持续丰富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信息技术应用场景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，提升应用质效，同时加大信息技术在基层的推广力度，推动新技术，新应用落地生根，让农民学得会、用得上。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01970" y="2086610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建设内容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01970" y="4604385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成效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02605" y="5012690"/>
            <a:ext cx="615823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构建精准化种植管理体系，有效提升</a:t>
            </a:r>
            <a:r>
              <a: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资源利用率</a:t>
            </a:r>
            <a:r>
              <a: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种植水平</a:t>
            </a:r>
            <a:endParaRPr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创新构建</a:t>
            </a:r>
            <a:r>
              <a:rPr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"金融 + 农资 + 技术"</a:t>
            </a:r>
            <a:r>
              <a: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服务生态，显著增强农户经营能力与抗风险水平</a:t>
            </a:r>
            <a:endParaRPr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构建</a:t>
            </a:r>
            <a:r>
              <a: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"双端驱动" </a:t>
            </a:r>
            <a:r>
              <a: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品牌矩阵</a:t>
            </a:r>
            <a:r>
              <a:rPr 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，有效提升产业综合竞争力与市场话语权</a:t>
            </a:r>
            <a:endParaRPr 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13" name="image136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56883" y="2086293"/>
            <a:ext cx="4297625" cy="23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9" name="image5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198" y="3149718"/>
            <a:ext cx="4297680" cy="231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5" name="image8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568" y="4213343"/>
            <a:ext cx="4297680" cy="2291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5601970" y="2388870"/>
            <a:ext cx="6239510" cy="726440"/>
          </a:xfrm>
          <a:prstGeom prst="rect">
            <a:avLst/>
          </a:prstGeom>
        </p:spPr>
        <p:txBody>
          <a:bodyPr anchor="ctr" anchorCtr="0">
            <a:noAutofit/>
          </a:bodyPr>
          <a:p>
            <a:pPr indent="355600" algn="just" defTabSz="914400" fontAlgn="auto">
              <a:lnSpc>
                <a:spcPct val="135000"/>
              </a:lnSpc>
              <a:buClr>
                <a:srgbClr val="C00000"/>
              </a:buClr>
              <a:buSzTx/>
              <a:buNone/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通过彭州市川芎全产业链数字化管理平台项目的建设及运营，贯通彭州川芎产业</a:t>
            </a: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“育、种、管、储、销、服”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等各环节。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462905" y="3258185"/>
            <a:ext cx="1504950" cy="1050925"/>
            <a:chOff x="8337" y="5131"/>
            <a:chExt cx="2370" cy="1655"/>
          </a:xfrm>
        </p:grpSpPr>
        <p:pic>
          <p:nvPicPr>
            <p:cNvPr id="6" name="图片 5" descr="循环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41" y="5131"/>
              <a:ext cx="864" cy="86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337" y="6059"/>
              <a:ext cx="2370" cy="727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产销结合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倒逼产业质量提升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66890" y="3258185"/>
            <a:ext cx="1701800" cy="1050925"/>
            <a:chOff x="10396" y="5131"/>
            <a:chExt cx="2680" cy="1655"/>
          </a:xfrm>
        </p:grpSpPr>
        <p:pic>
          <p:nvPicPr>
            <p:cNvPr id="12" name="图片 11" descr="信息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322" y="5131"/>
              <a:ext cx="828" cy="82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0396" y="6059"/>
              <a:ext cx="2680" cy="727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依托平台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拓宽高质量种植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渠道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467725" y="3258185"/>
            <a:ext cx="1178560" cy="1050925"/>
            <a:chOff x="13014" y="5131"/>
            <a:chExt cx="1856" cy="1655"/>
          </a:xfrm>
        </p:grpSpPr>
        <p:pic>
          <p:nvPicPr>
            <p:cNvPr id="20" name="图片 19" descr="增长箭头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567" y="5131"/>
              <a:ext cx="750" cy="75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014" y="6059"/>
              <a:ext cx="1856" cy="727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运营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提升川芎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价值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545320" y="3258185"/>
            <a:ext cx="1244600" cy="1050290"/>
            <a:chOff x="14908" y="5131"/>
            <a:chExt cx="1960" cy="1654"/>
          </a:xfrm>
        </p:grpSpPr>
        <p:pic>
          <p:nvPicPr>
            <p:cNvPr id="22" name="图片 21" descr="洒水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409" y="5131"/>
              <a:ext cx="957" cy="86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4908" y="6059"/>
              <a:ext cx="1960" cy="727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推广智慧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种植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增强科技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溢价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725150" y="3329305"/>
            <a:ext cx="1154430" cy="979170"/>
            <a:chOff x="16830" y="5243"/>
            <a:chExt cx="1818" cy="1542"/>
          </a:xfrm>
        </p:grpSpPr>
        <p:pic>
          <p:nvPicPr>
            <p:cNvPr id="24" name="图片 23" descr="链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316" y="5243"/>
              <a:ext cx="845" cy="84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6830" y="6059"/>
              <a:ext cx="1818" cy="727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区块链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溯源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品质溢价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>
              <a:buClrTx/>
              <a:buSzTx/>
              <a:buFontTx/>
            </a:pPr>
            <a:r>
              <a:rPr lang="en-US" altLang="zh-CN">
                <a:sym typeface="+mn-ea"/>
              </a:rPr>
              <a:t>3.5 </a:t>
            </a:r>
            <a:r>
              <a:rPr>
                <a:sym typeface="+mn-ea"/>
              </a:rPr>
              <a:t>江西人居环境综合整治</a:t>
            </a:r>
            <a:endParaRPr lang="zh-CN" altLang="en-US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29995" y="1031240"/>
            <a:ext cx="10563225" cy="725170"/>
          </a:xfrm>
          <a:prstGeom prst="rect">
            <a:avLst/>
          </a:prstGeom>
          <a:noFill/>
          <a:ln w="9525" cmpd="sng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940" y="1020445"/>
            <a:ext cx="875665" cy="736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26515" y="1066165"/>
            <a:ext cx="10385425" cy="6502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30200" algn="just" defTabSz="9144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人居环境整治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为核心的数字乡村综合服务平台，通过与神农一号大模型对接，提供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知识库问答、垃圾识别防治、农产品市场价格分析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等大模型能力，发挥江西信产公司在环境治理领域的专业化优势，打造农村综合改革智慧化解决方案。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191260" y="4805045"/>
            <a:ext cx="5822950" cy="27305"/>
          </a:xfrm>
          <a:prstGeom prst="line">
            <a:avLst/>
          </a:prstGeom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114"/>
          <p:cNvSpPr/>
          <p:nvPr/>
        </p:nvSpPr>
        <p:spPr>
          <a:xfrm>
            <a:off x="3183255" y="2146300"/>
            <a:ext cx="1348740" cy="24193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垃圾治理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 bwMode="auto">
          <a:xfrm>
            <a:off x="2722880" y="1922780"/>
            <a:ext cx="4133850" cy="177990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spPr>
        <p:txBody>
          <a:bodyPr lIns="91437" tIns="45719" rIns="91437" bIns="45719" anchor="ctr" anchorCtr="0"/>
          <a:lstStyle/>
          <a:p>
            <a:pPr algn="ctr" defTabSz="1219200">
              <a:defRPr/>
            </a:pPr>
            <a:endParaRPr lang="zh-CN" altLang="en-US" sz="1000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圆角矩形 121"/>
          <p:cNvSpPr/>
          <p:nvPr/>
        </p:nvSpPr>
        <p:spPr>
          <a:xfrm>
            <a:off x="686435" y="6062980"/>
            <a:ext cx="841375" cy="314960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下箭头 122"/>
          <p:cNvSpPr/>
          <p:nvPr/>
        </p:nvSpPr>
        <p:spPr>
          <a:xfrm flipV="1">
            <a:off x="1484630" y="4816475"/>
            <a:ext cx="184785" cy="77279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5" name="圆角矩形 123"/>
          <p:cNvSpPr/>
          <p:nvPr/>
        </p:nvSpPr>
        <p:spPr>
          <a:xfrm>
            <a:off x="684530" y="3992880"/>
            <a:ext cx="841375" cy="314960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下箭头 124"/>
          <p:cNvSpPr/>
          <p:nvPr/>
        </p:nvSpPr>
        <p:spPr>
          <a:xfrm flipV="1">
            <a:off x="1474470" y="2885440"/>
            <a:ext cx="184785" cy="79756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5" name="圆角矩形 143"/>
          <p:cNvSpPr/>
          <p:nvPr/>
        </p:nvSpPr>
        <p:spPr>
          <a:xfrm>
            <a:off x="684530" y="1922780"/>
            <a:ext cx="841375" cy="314960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共治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49"/>
          <p:cNvSpPr/>
          <p:nvPr>
            <p:custDataLst>
              <p:tags r:id="rId1"/>
            </p:custDataLst>
          </p:nvPr>
        </p:nvSpPr>
        <p:spPr>
          <a:xfrm>
            <a:off x="1637030" y="2503170"/>
            <a:ext cx="986155" cy="272415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>
              <a:defRPr/>
            </a:pPr>
            <a:r>
              <a: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乡村</a:t>
            </a:r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30" y="5893435"/>
            <a:ext cx="840740" cy="51181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0" y="3934460"/>
            <a:ext cx="1031240" cy="396240"/>
          </a:xfrm>
          <a:prstGeom prst="rect">
            <a:avLst/>
          </a:prstGeom>
          <a:solidFill>
            <a:srgbClr val="99999A"/>
          </a:solidFill>
          <a:ln>
            <a:noFill/>
          </a:ln>
        </p:spPr>
      </p:pic>
      <p:sp>
        <p:nvSpPr>
          <p:cNvPr id="25" name="矩形 24"/>
          <p:cNvSpPr/>
          <p:nvPr/>
        </p:nvSpPr>
        <p:spPr>
          <a:xfrm>
            <a:off x="1637030" y="1995805"/>
            <a:ext cx="985520" cy="39243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矩形 25"/>
          <p:cNvSpPr/>
          <p:nvPr/>
        </p:nvSpPr>
        <p:spPr bwMode="auto">
          <a:xfrm>
            <a:off x="2722880" y="3818255"/>
            <a:ext cx="4133850" cy="164211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spPr>
        <p:txBody>
          <a:bodyPr lIns="91437" tIns="45719" rIns="91437" bIns="45719" anchor="ctr" anchorCtr="0"/>
          <a:lstStyle/>
          <a:p>
            <a:pPr algn="ctr" defTabSz="1219200">
              <a:defRPr/>
            </a:pPr>
            <a:endParaRPr lang="zh-CN" altLang="en-US" sz="1000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圆角矩形 199"/>
          <p:cNvSpPr/>
          <p:nvPr/>
        </p:nvSpPr>
        <p:spPr>
          <a:xfrm>
            <a:off x="5211445" y="3942715"/>
            <a:ext cx="1348740" cy="130365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接入单位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综治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消防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安监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城管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民政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TextBox 129"/>
          <p:cNvSpPr txBox="1"/>
          <p:nvPr/>
        </p:nvSpPr>
        <p:spPr>
          <a:xfrm>
            <a:off x="4558030" y="4241800"/>
            <a:ext cx="578485" cy="73723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algn="ctr"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9200">
              <a:defRPr/>
            </a:pPr>
            <a:r>
              <a:rPr lang="zh-CN" altLang="en-US" sz="1400" dirty="0">
                <a:solidFill>
                  <a:prstClr val="black"/>
                </a:solidFill>
              </a:rPr>
              <a:t>数据处理中心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50" name="圆角矩形 201"/>
          <p:cNvSpPr/>
          <p:nvPr/>
        </p:nvSpPr>
        <p:spPr>
          <a:xfrm>
            <a:off x="3183890" y="3942715"/>
            <a:ext cx="1348740" cy="130365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采集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清洗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汇聚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融合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分发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流程图: 准备 50"/>
          <p:cNvSpPr/>
          <p:nvPr/>
        </p:nvSpPr>
        <p:spPr>
          <a:xfrm>
            <a:off x="2541270" y="6062345"/>
            <a:ext cx="1002030" cy="227330"/>
          </a:xfrm>
          <a:prstGeom prst="flowChartPreparation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rIns="36195" rtlCol="0" anchor="ctr"/>
          <a:lstStyle/>
          <a:p>
            <a:pPr algn="ctr" defTabSz="1219200"/>
            <a:r>
              <a:rPr lang="zh-CN" altLang="en-US" sz="90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公共场所</a:t>
            </a:r>
            <a:endParaRPr lang="zh-CN" altLang="en-US" sz="900" dirty="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2" name="流程图: 准备 51"/>
          <p:cNvSpPr/>
          <p:nvPr/>
        </p:nvSpPr>
        <p:spPr>
          <a:xfrm>
            <a:off x="3384550" y="5798185"/>
            <a:ext cx="946150" cy="227330"/>
          </a:xfrm>
          <a:prstGeom prst="flowChartPreparation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zh-CN" altLang="en-US" sz="90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停车场</a:t>
            </a:r>
            <a:endParaRPr lang="zh-CN" altLang="en-US" sz="900" dirty="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3" name="流程图: 准备 52"/>
          <p:cNvSpPr/>
          <p:nvPr/>
        </p:nvSpPr>
        <p:spPr>
          <a:xfrm>
            <a:off x="4258310" y="6073140"/>
            <a:ext cx="680720" cy="227330"/>
          </a:xfrm>
          <a:prstGeom prst="flowChartPreparation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755" rIns="71755" rtlCol="0" anchor="ctr"/>
          <a:lstStyle/>
          <a:p>
            <a:pPr algn="ctr" defTabSz="1219200"/>
            <a:r>
              <a:rPr lang="zh-CN" altLang="en-US" sz="90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路面</a:t>
            </a:r>
            <a:endParaRPr lang="zh-CN" altLang="en-US" sz="900" dirty="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4" name="流程图: 准备 53"/>
          <p:cNvSpPr/>
          <p:nvPr/>
        </p:nvSpPr>
        <p:spPr>
          <a:xfrm>
            <a:off x="5934710" y="6062345"/>
            <a:ext cx="751205" cy="227330"/>
          </a:xfrm>
          <a:prstGeom prst="flowChartPreparation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altLang="zh-CN" sz="90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……</a:t>
            </a:r>
            <a:endParaRPr lang="en-US" altLang="zh-CN" sz="900" dirty="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5" name="流程图: 准备 54"/>
          <p:cNvSpPr/>
          <p:nvPr/>
        </p:nvSpPr>
        <p:spPr>
          <a:xfrm>
            <a:off x="4819650" y="5798185"/>
            <a:ext cx="1238250" cy="227330"/>
          </a:xfrm>
          <a:prstGeom prst="flowChartPreparation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755" rIns="71755" rtlCol="0" anchor="ctr"/>
          <a:lstStyle/>
          <a:p>
            <a:pPr algn="ctr" defTabSz="1219200"/>
            <a:r>
              <a:rPr lang="zh-CN" altLang="en-US" sz="90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rPr>
              <a:t>乡村出入口</a:t>
            </a:r>
            <a:endParaRPr lang="zh-CN" altLang="en-US" sz="900" dirty="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>
            <a:stCxn id="51" idx="0"/>
          </p:cNvCxnSpPr>
          <p:nvPr/>
        </p:nvCxnSpPr>
        <p:spPr>
          <a:xfrm flipH="1" flipV="1">
            <a:off x="3035935" y="5577205"/>
            <a:ext cx="6350" cy="48514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52" idx="0"/>
          </p:cNvCxnSpPr>
          <p:nvPr/>
        </p:nvCxnSpPr>
        <p:spPr>
          <a:xfrm flipH="1" flipV="1">
            <a:off x="3857625" y="5577205"/>
            <a:ext cx="0" cy="2209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53" idx="0"/>
          </p:cNvCxnSpPr>
          <p:nvPr/>
        </p:nvCxnSpPr>
        <p:spPr>
          <a:xfrm flipV="1">
            <a:off x="4598670" y="5577205"/>
            <a:ext cx="0" cy="49593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55" idx="0"/>
          </p:cNvCxnSpPr>
          <p:nvPr/>
        </p:nvCxnSpPr>
        <p:spPr>
          <a:xfrm flipH="1" flipV="1">
            <a:off x="5438775" y="5577205"/>
            <a:ext cx="0" cy="2209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stCxn id="54" idx="0"/>
          </p:cNvCxnSpPr>
          <p:nvPr/>
        </p:nvCxnSpPr>
        <p:spPr>
          <a:xfrm flipV="1">
            <a:off x="6309995" y="5577205"/>
            <a:ext cx="0" cy="48514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7646035" y="1922780"/>
            <a:ext cx="1659255" cy="35496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>
              <a:defRPr/>
            </a:pP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垃圾乱堆乱放</a:t>
            </a:r>
            <a:endParaRPr lang="zh-CN" altLang="en-US" sz="1200" b="1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5"/>
          <a:srcRect r="15649"/>
          <a:stretch>
            <a:fillRect/>
          </a:stretch>
        </p:blipFill>
        <p:spPr>
          <a:xfrm>
            <a:off x="7646035" y="2277745"/>
            <a:ext cx="1659255" cy="608330"/>
          </a:xfrm>
          <a:prstGeom prst="rect">
            <a:avLst/>
          </a:prstGeom>
        </p:spPr>
      </p:pic>
      <p:sp>
        <p:nvSpPr>
          <p:cNvPr id="72" name="燕尾形 137"/>
          <p:cNvSpPr/>
          <p:nvPr/>
        </p:nvSpPr>
        <p:spPr>
          <a:xfrm>
            <a:off x="7074535" y="3229610"/>
            <a:ext cx="476885" cy="86106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83" name="圆角矩形 114"/>
          <p:cNvSpPr/>
          <p:nvPr/>
        </p:nvSpPr>
        <p:spPr>
          <a:xfrm>
            <a:off x="3183255" y="2533650"/>
            <a:ext cx="1348740" cy="24193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垃圾桶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满溢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圆角矩形 114"/>
          <p:cNvSpPr/>
          <p:nvPr/>
        </p:nvSpPr>
        <p:spPr>
          <a:xfrm>
            <a:off x="3183255" y="2921000"/>
            <a:ext cx="1348740" cy="24193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垃圾桶盖未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盖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圆角矩形 114"/>
          <p:cNvSpPr/>
          <p:nvPr/>
        </p:nvSpPr>
        <p:spPr>
          <a:xfrm>
            <a:off x="3183255" y="3308350"/>
            <a:ext cx="1348740" cy="24193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垃圾桶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倾倒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圆角矩形 114"/>
          <p:cNvSpPr/>
          <p:nvPr/>
        </p:nvSpPr>
        <p:spPr>
          <a:xfrm>
            <a:off x="5211445" y="2146300"/>
            <a:ext cx="1348740" cy="24193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圆角矩形 114"/>
          <p:cNvSpPr/>
          <p:nvPr/>
        </p:nvSpPr>
        <p:spPr>
          <a:xfrm>
            <a:off x="5211445" y="2533650"/>
            <a:ext cx="1348740" cy="24193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路面乱丢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圆角矩形 114"/>
          <p:cNvSpPr/>
          <p:nvPr/>
        </p:nvSpPr>
        <p:spPr>
          <a:xfrm>
            <a:off x="5211445" y="2921000"/>
            <a:ext cx="1348740" cy="24193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门前乱堆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圆角矩形 114"/>
          <p:cNvSpPr/>
          <p:nvPr/>
        </p:nvSpPr>
        <p:spPr>
          <a:xfrm>
            <a:off x="5211445" y="3308350"/>
            <a:ext cx="1348740" cy="241935"/>
          </a:xfrm>
          <a:prstGeom prst="round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秸秆焚烧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圆角矩形 149"/>
          <p:cNvSpPr/>
          <p:nvPr>
            <p:custDataLst>
              <p:tags r:id="rId6"/>
            </p:custDataLst>
          </p:nvPr>
        </p:nvSpPr>
        <p:spPr>
          <a:xfrm>
            <a:off x="1637030" y="2830195"/>
            <a:ext cx="986155" cy="272415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 defTabSz="914400">
              <a:defRPr/>
            </a:pPr>
            <a:r>
              <a: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商户</a:t>
            </a:r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圆角矩形 149"/>
          <p:cNvSpPr/>
          <p:nvPr>
            <p:custDataLst>
              <p:tags r:id="rId7"/>
            </p:custDataLst>
          </p:nvPr>
        </p:nvSpPr>
        <p:spPr>
          <a:xfrm>
            <a:off x="1637030" y="3162935"/>
            <a:ext cx="986155" cy="272415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algn="ctr" defTabSz="914400">
              <a:defRPr/>
            </a:pPr>
            <a:r>
              <a: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执法力量</a:t>
            </a:r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9745345" y="1922780"/>
            <a:ext cx="1659255" cy="35496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19200">
              <a:defRPr/>
            </a:pP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垃圾桶</a:t>
            </a: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满溢</a:t>
            </a:r>
            <a:endParaRPr lang="zh-CN" altLang="en-US" sz="1200" b="1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5345" y="2274570"/>
            <a:ext cx="1659255" cy="610870"/>
          </a:xfrm>
          <a:prstGeom prst="rect">
            <a:avLst/>
          </a:prstGeom>
        </p:spPr>
      </p:pic>
      <p:sp>
        <p:nvSpPr>
          <p:cNvPr id="94" name="矩形 93"/>
          <p:cNvSpPr/>
          <p:nvPr/>
        </p:nvSpPr>
        <p:spPr>
          <a:xfrm>
            <a:off x="7646035" y="2885440"/>
            <a:ext cx="1659255" cy="35496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19200">
              <a:defRPr/>
            </a:pP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垃圾桶盖未</a:t>
            </a: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盖</a:t>
            </a:r>
            <a:endParaRPr lang="zh-CN" altLang="en-US" sz="1200" b="1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7646035" y="3922395"/>
            <a:ext cx="1659255" cy="35496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19200">
              <a:defRPr/>
            </a:pP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垃圾乱堆乱放</a:t>
            </a:r>
            <a:endParaRPr lang="zh-CN" altLang="en-US" sz="1200" b="1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6" name="图片 9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6035" y="3229610"/>
            <a:ext cx="1659255" cy="692785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6035" y="4277360"/>
            <a:ext cx="1659255" cy="691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8" name="矩形 97"/>
          <p:cNvSpPr/>
          <p:nvPr/>
        </p:nvSpPr>
        <p:spPr>
          <a:xfrm>
            <a:off x="9745345" y="2886075"/>
            <a:ext cx="1659255" cy="35496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19200">
              <a:defRPr/>
            </a:pP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路面</a:t>
            </a: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乱摆摊</a:t>
            </a:r>
            <a:endParaRPr lang="zh-CN" altLang="en-US" sz="1200" b="1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9" name="图片 9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5345" y="3229610"/>
            <a:ext cx="1659890" cy="692785"/>
          </a:xfrm>
          <a:prstGeom prst="rect">
            <a:avLst/>
          </a:prstGeom>
        </p:spPr>
      </p:pic>
      <p:sp>
        <p:nvSpPr>
          <p:cNvPr id="100" name="矩形 99"/>
          <p:cNvSpPr/>
          <p:nvPr/>
        </p:nvSpPr>
        <p:spPr>
          <a:xfrm>
            <a:off x="9745980" y="3922395"/>
            <a:ext cx="1659255" cy="35496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19200">
              <a:defRPr/>
            </a:pP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秸秆</a:t>
            </a:r>
            <a:r>
              <a:rPr lang="zh-CN" altLang="en-US" sz="1200" b="1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焚烧</a:t>
            </a:r>
            <a:endParaRPr lang="zh-CN" altLang="en-US" sz="1200" b="1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1" name="图片 8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980" y="4277360"/>
            <a:ext cx="1659255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矩形 101"/>
          <p:cNvSpPr/>
          <p:nvPr/>
        </p:nvSpPr>
        <p:spPr>
          <a:xfrm>
            <a:off x="8177530" y="3389630"/>
            <a:ext cx="840740" cy="294005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 w="19050">
            <a:solidFill>
              <a:srgbClr val="01EE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/>
            <a:endParaRPr lang="zh-CN" altLang="en-US" sz="90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7757016" y="2393896"/>
            <a:ext cx="1261028" cy="436357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 w="19050">
            <a:solidFill>
              <a:srgbClr val="01EE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/>
            <a:endParaRPr lang="zh-CN" altLang="en-US" sz="90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9821545" y="2503170"/>
            <a:ext cx="1415415" cy="240030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 w="19050">
            <a:solidFill>
              <a:srgbClr val="01EE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/>
            <a:endParaRPr lang="zh-CN" altLang="en-US" sz="90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10662285" y="3441065"/>
            <a:ext cx="665480" cy="481330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 w="19050">
            <a:solidFill>
              <a:srgbClr val="01EE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/>
            <a:endParaRPr lang="zh-CN" altLang="en-US" sz="90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6" name="矩形 105"/>
          <p:cNvSpPr/>
          <p:nvPr/>
        </p:nvSpPr>
        <p:spPr bwMode="auto">
          <a:xfrm>
            <a:off x="10480040" y="4545330"/>
            <a:ext cx="360680" cy="1885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1219200">
              <a:defRPr/>
            </a:pPr>
            <a:endParaRPr lang="zh-CN" altLang="en-US" sz="1200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7646035" y="5037455"/>
            <a:ext cx="1084580" cy="338455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成效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7646670" y="5460365"/>
            <a:ext cx="3932555" cy="1200150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lvl="0" indent="3048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自成功融入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DeepSeek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以来，平台性能得到显著提升。在精准度方面，各项任务的准确率已提升至 </a:t>
            </a: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90% 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；在效率层面，平均响应速度大幅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缩短至 </a:t>
            </a: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 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秒以内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，为用户带来更加高效、精准的服务体验 。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>
            <a:spLocks noGrp="1"/>
          </p:cNvSpPr>
          <p:nvPr>
            <p:ph type="ctrTitle"/>
          </p:nvPr>
        </p:nvSpPr>
        <p:spPr>
          <a:xfrm>
            <a:off x="788651" y="1288487"/>
            <a:ext cx="9913942" cy="3719733"/>
          </a:xfrm>
        </p:spPr>
        <p:txBody>
          <a:bodyPr>
            <a:noAutofit/>
          </a:bodyPr>
          <a:lstStyle/>
          <a:p>
            <a:pPr indent="720090">
              <a:lnSpc>
                <a:spcPct val="180000"/>
              </a:lnSpc>
            </a:pP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  谢！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文本框 196"/>
          <p:cNvSpPr txBox="1"/>
          <p:nvPr/>
        </p:nvSpPr>
        <p:spPr>
          <a:xfrm>
            <a:off x="3273425" y="2614295"/>
            <a:ext cx="83559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1.1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人工智能发展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背景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思源黑体" panose="020B0400000000000000" pitchFamily="34" charset="-122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1.2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DeepSeek介绍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1.3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DeepSeek带来AI生态产业整体升级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1.4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中国电信积极布局人工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智能，加快发展七大战新业务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79775" y="1280160"/>
            <a:ext cx="6421755" cy="115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大模型和</a:t>
            </a:r>
            <a:r>
              <a:rPr lang="en-US" altLang="zh-CN" sz="3600" dirty="0" err="1">
                <a:solidFill>
                  <a:schemeClr val="bg1"/>
                </a:solidFill>
                <a:sym typeface="+mn-ea"/>
              </a:rPr>
              <a:t>Deep</a:t>
            </a:r>
            <a:r>
              <a:rPr lang="en-US" altLang="zh-CN" sz="3600" dirty="0" err="1">
                <a:solidFill>
                  <a:schemeClr val="bg1"/>
                </a:solidFill>
                <a:sym typeface="+mn-ea"/>
              </a:rPr>
              <a:t>Seek</a:t>
            </a: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介绍</a:t>
            </a:r>
            <a:endParaRPr lang="zh-CN" altLang="en-US" sz="3600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774825" y="1280160"/>
            <a:ext cx="1328420" cy="115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altLang="zh-CN" sz="4000" dirty="0">
                <a:solidFill>
                  <a:schemeClr val="bg1"/>
                </a:solidFill>
                <a:sym typeface="+mn-ea"/>
              </a:rPr>
              <a:t>1</a:t>
            </a:r>
            <a:endParaRPr lang="en-US" altLang="zh-CN" sz="4000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125095"/>
            <a:ext cx="11358880" cy="657860"/>
          </a:xfrm>
        </p:spPr>
        <p:txBody>
          <a:bodyPr/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1.1 </a:t>
            </a:r>
            <a:r>
              <a:rPr kumimoji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人工智能发展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背景</a:t>
            </a:r>
            <a:endParaRPr lang="zh-CN" altLang="en-US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9695" y="1564640"/>
            <a:ext cx="11746230" cy="5113215"/>
            <a:chOff x="157" y="2295"/>
            <a:chExt cx="18498" cy="8408"/>
          </a:xfrm>
        </p:grpSpPr>
        <p:sp>
          <p:nvSpPr>
            <p:cNvPr id="33" name="矩形 32"/>
            <p:cNvSpPr/>
            <p:nvPr/>
          </p:nvSpPr>
          <p:spPr>
            <a:xfrm>
              <a:off x="11484" y="2917"/>
              <a:ext cx="6248" cy="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400" dirty="0">
                  <a:solidFill>
                    <a:srgbClr val="1D1D1A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生成数据 新产业        创造智慧  新物种</a:t>
              </a:r>
              <a:endParaRPr lang="zh-CN" altLang="en-US" sz="14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箭头: 下 65"/>
            <p:cNvSpPr/>
            <p:nvPr/>
          </p:nvSpPr>
          <p:spPr>
            <a:xfrm rot="16200000">
              <a:off x="14274" y="2877"/>
              <a:ext cx="572" cy="584"/>
            </a:xfrm>
            <a:prstGeom prst="downArrow">
              <a:avLst/>
            </a:prstGeom>
            <a:gradFill flip="none" rotWithShape="1">
              <a:gsLst>
                <a:gs pos="0">
                  <a:srgbClr val="FFFFFF"/>
                </a:gs>
                <a:gs pos="25000">
                  <a:srgbClr val="FE9898"/>
                </a:gs>
                <a:gs pos="100000">
                  <a:srgbClr val="C0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tx2"/>
                </a:solidFill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3" name="任意多边形 43"/>
            <p:cNvSpPr/>
            <p:nvPr/>
          </p:nvSpPr>
          <p:spPr bwMode="auto">
            <a:xfrm>
              <a:off x="11213" y="4990"/>
              <a:ext cx="3329" cy="4544"/>
            </a:xfrm>
            <a:custGeom>
              <a:avLst/>
              <a:gdLst>
                <a:gd name="connsiteX0" fmla="*/ 1175233 w 1175233"/>
                <a:gd name="connsiteY0" fmla="*/ 0 h 2822078"/>
                <a:gd name="connsiteX1" fmla="*/ 1175233 w 1175233"/>
                <a:gd name="connsiteY1" fmla="*/ 2822078 h 2822078"/>
                <a:gd name="connsiteX2" fmla="*/ 0 w 1175233"/>
                <a:gd name="connsiteY2" fmla="*/ 2822078 h 2822078"/>
                <a:gd name="connsiteX3" fmla="*/ 0 w 1175233"/>
                <a:gd name="connsiteY3" fmla="*/ 686079 h 2822078"/>
                <a:gd name="connsiteX4" fmla="*/ 29185 w 1175233"/>
                <a:gd name="connsiteY4" fmla="*/ 676656 h 2822078"/>
                <a:gd name="connsiteX5" fmla="*/ 1175233 w 1175233"/>
                <a:gd name="connsiteY5" fmla="*/ 0 h 282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33" h="2822078">
                  <a:moveTo>
                    <a:pt x="1175233" y="0"/>
                  </a:moveTo>
                  <a:lnTo>
                    <a:pt x="1175233" y="2822078"/>
                  </a:lnTo>
                  <a:lnTo>
                    <a:pt x="0" y="2822078"/>
                  </a:lnTo>
                  <a:lnTo>
                    <a:pt x="0" y="686079"/>
                  </a:lnTo>
                  <a:lnTo>
                    <a:pt x="29185" y="676656"/>
                  </a:lnTo>
                  <a:cubicBezTo>
                    <a:pt x="550393" y="490728"/>
                    <a:pt x="862813" y="245364"/>
                    <a:pt x="117523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82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70" tIns="45685" rIns="91370" bIns="45685" numCol="1" rtlCol="0" anchor="t" anchorCtr="0" compatLnSpc="1"/>
            <a:lstStyle/>
            <a:p>
              <a:pPr algn="ctr" defTabSz="801370">
                <a:defRPr/>
              </a:pPr>
              <a:endParaRPr lang="zh-CN" altLang="en-US" sz="800">
                <a:solidFill>
                  <a:srgbClr val="000000"/>
                </a:solidFill>
                <a:latin typeface="等线 Light" panose="02010600030101010101" charset="-122"/>
                <a:ea typeface="等线 Light" panose="02010600030101010101" charset="-122"/>
              </a:endParaRPr>
            </a:p>
          </p:txBody>
        </p:sp>
        <p:sp>
          <p:nvSpPr>
            <p:cNvPr id="6" name="任意多边形 44"/>
            <p:cNvSpPr/>
            <p:nvPr/>
          </p:nvSpPr>
          <p:spPr bwMode="auto">
            <a:xfrm>
              <a:off x="2217" y="6173"/>
              <a:ext cx="8972" cy="3361"/>
            </a:xfrm>
            <a:custGeom>
              <a:avLst/>
              <a:gdLst>
                <a:gd name="connsiteX0" fmla="*/ 835152 w 7090943"/>
                <a:gd name="connsiteY0" fmla="*/ 1846325 h 2437268"/>
                <a:gd name="connsiteX1" fmla="*/ 946755 w 7090943"/>
                <a:gd name="connsiteY1" fmla="*/ 1984610 h 2437268"/>
                <a:gd name="connsiteX2" fmla="*/ 956425 w 7090943"/>
                <a:gd name="connsiteY2" fmla="*/ 2008648 h 2437268"/>
                <a:gd name="connsiteX3" fmla="*/ 467422 w 7090943"/>
                <a:gd name="connsiteY3" fmla="*/ 2168764 h 2437268"/>
                <a:gd name="connsiteX4" fmla="*/ 488394 w 7090943"/>
                <a:gd name="connsiteY4" fmla="*/ 2148506 h 2437268"/>
                <a:gd name="connsiteX5" fmla="*/ 835152 w 7090943"/>
                <a:gd name="connsiteY5" fmla="*/ 1846325 h 2437268"/>
                <a:gd name="connsiteX6" fmla="*/ 2537567 w 7090943"/>
                <a:gd name="connsiteY6" fmla="*/ 1063207 h 2437268"/>
                <a:gd name="connsiteX7" fmla="*/ 2894695 w 7090943"/>
                <a:gd name="connsiteY7" fmla="*/ 1274152 h 2437268"/>
                <a:gd name="connsiteX8" fmla="*/ 2969848 w 7090943"/>
                <a:gd name="connsiteY8" fmla="*/ 1349385 h 2437268"/>
                <a:gd name="connsiteX9" fmla="*/ 1630812 w 7090943"/>
                <a:gd name="connsiteY9" fmla="*/ 1787831 h 2437268"/>
                <a:gd name="connsiteX10" fmla="*/ 1791463 w 7090943"/>
                <a:gd name="connsiteY10" fmla="*/ 1604009 h 2437268"/>
                <a:gd name="connsiteX11" fmla="*/ 2462784 w 7090943"/>
                <a:gd name="connsiteY11" fmla="*/ 1066037 h 2437268"/>
                <a:gd name="connsiteX12" fmla="*/ 2537567 w 7090943"/>
                <a:gd name="connsiteY12" fmla="*/ 1063207 h 2437268"/>
                <a:gd name="connsiteX13" fmla="*/ 7088724 w 7090943"/>
                <a:gd name="connsiteY13" fmla="*/ 301985 h 2437268"/>
                <a:gd name="connsiteX14" fmla="*/ 7088724 w 7090943"/>
                <a:gd name="connsiteY14" fmla="*/ 2437268 h 2437268"/>
                <a:gd name="connsiteX15" fmla="*/ 0 w 7090943"/>
                <a:gd name="connsiteY15" fmla="*/ 2437268 h 2437268"/>
                <a:gd name="connsiteX16" fmla="*/ 0 w 7090943"/>
                <a:gd name="connsiteY16" fmla="*/ 2321814 h 2437268"/>
                <a:gd name="connsiteX17" fmla="*/ 377952 w 7090943"/>
                <a:gd name="connsiteY17" fmla="*/ 2242566 h 2437268"/>
                <a:gd name="connsiteX18" fmla="*/ 431810 w 7090943"/>
                <a:gd name="connsiteY18" fmla="*/ 2203162 h 2437268"/>
                <a:gd name="connsiteX19" fmla="*/ 467422 w 7090943"/>
                <a:gd name="connsiteY19" fmla="*/ 2168765 h 2437268"/>
                <a:gd name="connsiteX20" fmla="*/ 956425 w 7090943"/>
                <a:gd name="connsiteY20" fmla="*/ 2008649 h 2437268"/>
                <a:gd name="connsiteX21" fmla="*/ 978028 w 7090943"/>
                <a:gd name="connsiteY21" fmla="*/ 2062353 h 2437268"/>
                <a:gd name="connsiteX22" fmla="*/ 1219200 w 7090943"/>
                <a:gd name="connsiteY22" fmla="*/ 2187702 h 2437268"/>
                <a:gd name="connsiteX23" fmla="*/ 1625537 w 7090943"/>
                <a:gd name="connsiteY23" fmla="*/ 1793867 h 2437268"/>
                <a:gd name="connsiteX24" fmla="*/ 1630812 w 7090943"/>
                <a:gd name="connsiteY24" fmla="*/ 1787832 h 2437268"/>
                <a:gd name="connsiteX25" fmla="*/ 2969848 w 7090943"/>
                <a:gd name="connsiteY25" fmla="*/ 1349386 h 2437268"/>
                <a:gd name="connsiteX26" fmla="*/ 3035046 w 7090943"/>
                <a:gd name="connsiteY26" fmla="*/ 1414653 h 2437268"/>
                <a:gd name="connsiteX27" fmla="*/ 3639312 w 7090943"/>
                <a:gd name="connsiteY27" fmla="*/ 1773174 h 2437268"/>
                <a:gd name="connsiteX28" fmla="*/ 5138928 w 7090943"/>
                <a:gd name="connsiteY28" fmla="*/ 730758 h 2437268"/>
                <a:gd name="connsiteX29" fmla="*/ 7018359 w 7090943"/>
                <a:gd name="connsiteY29" fmla="*/ 324703 h 2437268"/>
                <a:gd name="connsiteX30" fmla="*/ 7090943 w 7090943"/>
                <a:gd name="connsiteY30" fmla="*/ 0 h 2437268"/>
                <a:gd name="connsiteX31" fmla="*/ 7090943 w 7090943"/>
                <a:gd name="connsiteY31" fmla="*/ 301268 h 2437268"/>
                <a:gd name="connsiteX32" fmla="*/ 7088724 w 7090943"/>
                <a:gd name="connsiteY32" fmla="*/ 301984 h 2437268"/>
                <a:gd name="connsiteX33" fmla="*/ 7088724 w 7090943"/>
                <a:gd name="connsiteY33" fmla="*/ 727 h 2437268"/>
                <a:gd name="connsiteX0-1" fmla="*/ 835152 w 7090943"/>
                <a:gd name="connsiteY0-2" fmla="*/ 1845598 h 2436541"/>
                <a:gd name="connsiteX1-3" fmla="*/ 946755 w 7090943"/>
                <a:gd name="connsiteY1-4" fmla="*/ 1983883 h 2436541"/>
                <a:gd name="connsiteX2-5" fmla="*/ 956425 w 7090943"/>
                <a:gd name="connsiteY2-6" fmla="*/ 2007921 h 2436541"/>
                <a:gd name="connsiteX3-7" fmla="*/ 467422 w 7090943"/>
                <a:gd name="connsiteY3-8" fmla="*/ 2168037 h 2436541"/>
                <a:gd name="connsiteX4-9" fmla="*/ 488394 w 7090943"/>
                <a:gd name="connsiteY4-10" fmla="*/ 2147779 h 2436541"/>
                <a:gd name="connsiteX5-11" fmla="*/ 835152 w 7090943"/>
                <a:gd name="connsiteY5-12" fmla="*/ 1845598 h 2436541"/>
                <a:gd name="connsiteX6-13" fmla="*/ 2537567 w 7090943"/>
                <a:gd name="connsiteY6-14" fmla="*/ 1062480 h 2436541"/>
                <a:gd name="connsiteX7-15" fmla="*/ 2894695 w 7090943"/>
                <a:gd name="connsiteY7-16" fmla="*/ 1273425 h 2436541"/>
                <a:gd name="connsiteX8-17" fmla="*/ 2969848 w 7090943"/>
                <a:gd name="connsiteY8-18" fmla="*/ 1348658 h 2436541"/>
                <a:gd name="connsiteX9-19" fmla="*/ 1630812 w 7090943"/>
                <a:gd name="connsiteY9-20" fmla="*/ 1787104 h 2436541"/>
                <a:gd name="connsiteX10-21" fmla="*/ 1791463 w 7090943"/>
                <a:gd name="connsiteY10-22" fmla="*/ 1603282 h 2436541"/>
                <a:gd name="connsiteX11-23" fmla="*/ 2462784 w 7090943"/>
                <a:gd name="connsiteY11-24" fmla="*/ 1065310 h 2436541"/>
                <a:gd name="connsiteX12-25" fmla="*/ 2537567 w 7090943"/>
                <a:gd name="connsiteY12-26" fmla="*/ 1062480 h 2436541"/>
                <a:gd name="connsiteX13-27" fmla="*/ 7088724 w 7090943"/>
                <a:gd name="connsiteY13-28" fmla="*/ 301258 h 2436541"/>
                <a:gd name="connsiteX14-29" fmla="*/ 7088724 w 7090943"/>
                <a:gd name="connsiteY14-30" fmla="*/ 2436541 h 2436541"/>
                <a:gd name="connsiteX15-31" fmla="*/ 0 w 7090943"/>
                <a:gd name="connsiteY15-32" fmla="*/ 2436541 h 2436541"/>
                <a:gd name="connsiteX16-33" fmla="*/ 0 w 7090943"/>
                <a:gd name="connsiteY16-34" fmla="*/ 2321087 h 2436541"/>
                <a:gd name="connsiteX17-35" fmla="*/ 377952 w 7090943"/>
                <a:gd name="connsiteY17-36" fmla="*/ 2241839 h 2436541"/>
                <a:gd name="connsiteX18-37" fmla="*/ 431810 w 7090943"/>
                <a:gd name="connsiteY18-38" fmla="*/ 2202435 h 2436541"/>
                <a:gd name="connsiteX19-39" fmla="*/ 467422 w 7090943"/>
                <a:gd name="connsiteY19-40" fmla="*/ 2168038 h 2436541"/>
                <a:gd name="connsiteX20-41" fmla="*/ 956425 w 7090943"/>
                <a:gd name="connsiteY20-42" fmla="*/ 2007922 h 2436541"/>
                <a:gd name="connsiteX21-43" fmla="*/ 978028 w 7090943"/>
                <a:gd name="connsiteY21-44" fmla="*/ 2061626 h 2436541"/>
                <a:gd name="connsiteX22-45" fmla="*/ 1219200 w 7090943"/>
                <a:gd name="connsiteY22-46" fmla="*/ 2186975 h 2436541"/>
                <a:gd name="connsiteX23-47" fmla="*/ 1625537 w 7090943"/>
                <a:gd name="connsiteY23-48" fmla="*/ 1793140 h 2436541"/>
                <a:gd name="connsiteX24-49" fmla="*/ 1630812 w 7090943"/>
                <a:gd name="connsiteY24-50" fmla="*/ 1787105 h 2436541"/>
                <a:gd name="connsiteX25-51" fmla="*/ 2969848 w 7090943"/>
                <a:gd name="connsiteY25-52" fmla="*/ 1348659 h 2436541"/>
                <a:gd name="connsiteX26-53" fmla="*/ 3035046 w 7090943"/>
                <a:gd name="connsiteY26-54" fmla="*/ 1413926 h 2436541"/>
                <a:gd name="connsiteX27-55" fmla="*/ 3639312 w 7090943"/>
                <a:gd name="connsiteY27-56" fmla="*/ 1772447 h 2436541"/>
                <a:gd name="connsiteX28-57" fmla="*/ 5138928 w 7090943"/>
                <a:gd name="connsiteY28-58" fmla="*/ 730031 h 2436541"/>
                <a:gd name="connsiteX29-59" fmla="*/ 7018359 w 7090943"/>
                <a:gd name="connsiteY29-60" fmla="*/ 323976 h 2436541"/>
                <a:gd name="connsiteX30-61" fmla="*/ 7088724 w 7090943"/>
                <a:gd name="connsiteY30-62" fmla="*/ 301258 h 2436541"/>
                <a:gd name="connsiteX31-63" fmla="*/ 7088724 w 7090943"/>
                <a:gd name="connsiteY31-64" fmla="*/ 0 h 2436541"/>
                <a:gd name="connsiteX32-65" fmla="*/ 7090943 w 7090943"/>
                <a:gd name="connsiteY32-66" fmla="*/ 300541 h 2436541"/>
                <a:gd name="connsiteX33-67" fmla="*/ 7088724 w 7090943"/>
                <a:gd name="connsiteY33-68" fmla="*/ 301257 h 2436541"/>
                <a:gd name="connsiteX34" fmla="*/ 7088724 w 7090943"/>
                <a:gd name="connsiteY34" fmla="*/ 0 h 2436541"/>
                <a:gd name="connsiteX0-69" fmla="*/ 835152 w 7090943"/>
                <a:gd name="connsiteY0-70" fmla="*/ 1545057 h 2136000"/>
                <a:gd name="connsiteX1-71" fmla="*/ 946755 w 7090943"/>
                <a:gd name="connsiteY1-72" fmla="*/ 1683342 h 2136000"/>
                <a:gd name="connsiteX2-73" fmla="*/ 956425 w 7090943"/>
                <a:gd name="connsiteY2-74" fmla="*/ 1707380 h 2136000"/>
                <a:gd name="connsiteX3-75" fmla="*/ 467422 w 7090943"/>
                <a:gd name="connsiteY3-76" fmla="*/ 1867496 h 2136000"/>
                <a:gd name="connsiteX4-77" fmla="*/ 488394 w 7090943"/>
                <a:gd name="connsiteY4-78" fmla="*/ 1847238 h 2136000"/>
                <a:gd name="connsiteX5-79" fmla="*/ 835152 w 7090943"/>
                <a:gd name="connsiteY5-80" fmla="*/ 1545057 h 2136000"/>
                <a:gd name="connsiteX6-81" fmla="*/ 2537567 w 7090943"/>
                <a:gd name="connsiteY6-82" fmla="*/ 761939 h 2136000"/>
                <a:gd name="connsiteX7-83" fmla="*/ 2894695 w 7090943"/>
                <a:gd name="connsiteY7-84" fmla="*/ 972884 h 2136000"/>
                <a:gd name="connsiteX8-85" fmla="*/ 2969848 w 7090943"/>
                <a:gd name="connsiteY8-86" fmla="*/ 1048117 h 2136000"/>
                <a:gd name="connsiteX9-87" fmla="*/ 1630812 w 7090943"/>
                <a:gd name="connsiteY9-88" fmla="*/ 1486563 h 2136000"/>
                <a:gd name="connsiteX10-89" fmla="*/ 1791463 w 7090943"/>
                <a:gd name="connsiteY10-90" fmla="*/ 1302741 h 2136000"/>
                <a:gd name="connsiteX11-91" fmla="*/ 2462784 w 7090943"/>
                <a:gd name="connsiteY11-92" fmla="*/ 764769 h 2136000"/>
                <a:gd name="connsiteX12-93" fmla="*/ 2537567 w 7090943"/>
                <a:gd name="connsiteY12-94" fmla="*/ 761939 h 2136000"/>
                <a:gd name="connsiteX13-95" fmla="*/ 7088724 w 7090943"/>
                <a:gd name="connsiteY13-96" fmla="*/ 717 h 2136000"/>
                <a:gd name="connsiteX14-97" fmla="*/ 7088724 w 7090943"/>
                <a:gd name="connsiteY14-98" fmla="*/ 2136000 h 2136000"/>
                <a:gd name="connsiteX15-99" fmla="*/ 0 w 7090943"/>
                <a:gd name="connsiteY15-100" fmla="*/ 2136000 h 2136000"/>
                <a:gd name="connsiteX16-101" fmla="*/ 0 w 7090943"/>
                <a:gd name="connsiteY16-102" fmla="*/ 2020546 h 2136000"/>
                <a:gd name="connsiteX17-103" fmla="*/ 377952 w 7090943"/>
                <a:gd name="connsiteY17-104" fmla="*/ 1941298 h 2136000"/>
                <a:gd name="connsiteX18-105" fmla="*/ 431810 w 7090943"/>
                <a:gd name="connsiteY18-106" fmla="*/ 1901894 h 2136000"/>
                <a:gd name="connsiteX19-107" fmla="*/ 467422 w 7090943"/>
                <a:gd name="connsiteY19-108" fmla="*/ 1867497 h 2136000"/>
                <a:gd name="connsiteX20-109" fmla="*/ 956425 w 7090943"/>
                <a:gd name="connsiteY20-110" fmla="*/ 1707381 h 2136000"/>
                <a:gd name="connsiteX21-111" fmla="*/ 978028 w 7090943"/>
                <a:gd name="connsiteY21-112" fmla="*/ 1761085 h 2136000"/>
                <a:gd name="connsiteX22-113" fmla="*/ 1219200 w 7090943"/>
                <a:gd name="connsiteY22-114" fmla="*/ 1886434 h 2136000"/>
                <a:gd name="connsiteX23-115" fmla="*/ 1625537 w 7090943"/>
                <a:gd name="connsiteY23-116" fmla="*/ 1492599 h 2136000"/>
                <a:gd name="connsiteX24-117" fmla="*/ 1630812 w 7090943"/>
                <a:gd name="connsiteY24-118" fmla="*/ 1486564 h 2136000"/>
                <a:gd name="connsiteX25-119" fmla="*/ 2969848 w 7090943"/>
                <a:gd name="connsiteY25-120" fmla="*/ 1048118 h 2136000"/>
                <a:gd name="connsiteX26-121" fmla="*/ 3035046 w 7090943"/>
                <a:gd name="connsiteY26-122" fmla="*/ 1113385 h 2136000"/>
                <a:gd name="connsiteX27-123" fmla="*/ 3639312 w 7090943"/>
                <a:gd name="connsiteY27-124" fmla="*/ 1471906 h 2136000"/>
                <a:gd name="connsiteX28-125" fmla="*/ 5138928 w 7090943"/>
                <a:gd name="connsiteY28-126" fmla="*/ 429490 h 2136000"/>
                <a:gd name="connsiteX29-127" fmla="*/ 7018359 w 7090943"/>
                <a:gd name="connsiteY29-128" fmla="*/ 23435 h 2136000"/>
                <a:gd name="connsiteX30-129" fmla="*/ 7088724 w 7090943"/>
                <a:gd name="connsiteY30-130" fmla="*/ 717 h 2136000"/>
                <a:gd name="connsiteX31-131" fmla="*/ 7088724 w 7090943"/>
                <a:gd name="connsiteY31-132" fmla="*/ 716 h 2136000"/>
                <a:gd name="connsiteX32-133" fmla="*/ 7090943 w 7090943"/>
                <a:gd name="connsiteY32-134" fmla="*/ 0 h 2136000"/>
                <a:gd name="connsiteX33-135" fmla="*/ 7088724 w 7090943"/>
                <a:gd name="connsiteY33-136" fmla="*/ 716 h 2136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</a:cxnLst>
              <a:rect l="l" t="t" r="r" b="b"/>
              <a:pathLst>
                <a:path w="7090943" h="2136000">
                  <a:moveTo>
                    <a:pt x="835152" y="1545057"/>
                  </a:moveTo>
                  <a:cubicBezTo>
                    <a:pt x="887730" y="1541628"/>
                    <a:pt x="916734" y="1607065"/>
                    <a:pt x="946755" y="1683342"/>
                  </a:cubicBezTo>
                  <a:lnTo>
                    <a:pt x="956425" y="1707380"/>
                  </a:lnTo>
                  <a:lnTo>
                    <a:pt x="467422" y="1867496"/>
                  </a:lnTo>
                  <a:lnTo>
                    <a:pt x="488394" y="1847238"/>
                  </a:lnTo>
                  <a:cubicBezTo>
                    <a:pt x="603695" y="1726794"/>
                    <a:pt x="729996" y="1551915"/>
                    <a:pt x="835152" y="1545057"/>
                  </a:cubicBezTo>
                  <a:close/>
                  <a:moveTo>
                    <a:pt x="2537567" y="761939"/>
                  </a:moveTo>
                  <a:cubicBezTo>
                    <a:pt x="2660876" y="773368"/>
                    <a:pt x="2777935" y="861883"/>
                    <a:pt x="2894695" y="972884"/>
                  </a:cubicBezTo>
                  <a:lnTo>
                    <a:pt x="2969848" y="1048117"/>
                  </a:lnTo>
                  <a:lnTo>
                    <a:pt x="1630812" y="1486563"/>
                  </a:lnTo>
                  <a:lnTo>
                    <a:pt x="1791463" y="1302741"/>
                  </a:lnTo>
                  <a:cubicBezTo>
                    <a:pt x="2018030" y="1047217"/>
                    <a:pt x="2261108" y="799313"/>
                    <a:pt x="2462784" y="764769"/>
                  </a:cubicBezTo>
                  <a:cubicBezTo>
                    <a:pt x="2487994" y="760451"/>
                    <a:pt x="2512906" y="759653"/>
                    <a:pt x="2537567" y="761939"/>
                  </a:cubicBezTo>
                  <a:close/>
                  <a:moveTo>
                    <a:pt x="7088724" y="717"/>
                  </a:moveTo>
                  <a:lnTo>
                    <a:pt x="7088724" y="2136000"/>
                  </a:lnTo>
                  <a:lnTo>
                    <a:pt x="0" y="2136000"/>
                  </a:lnTo>
                  <a:lnTo>
                    <a:pt x="0" y="2020546"/>
                  </a:lnTo>
                  <a:cubicBezTo>
                    <a:pt x="119380" y="2020546"/>
                    <a:pt x="238760" y="2020546"/>
                    <a:pt x="377952" y="1941298"/>
                  </a:cubicBezTo>
                  <a:cubicBezTo>
                    <a:pt x="395351" y="1931392"/>
                    <a:pt x="413354" y="1917914"/>
                    <a:pt x="431810" y="1901894"/>
                  </a:cubicBezTo>
                  <a:lnTo>
                    <a:pt x="467422" y="1867497"/>
                  </a:lnTo>
                  <a:lnTo>
                    <a:pt x="956425" y="1707381"/>
                  </a:lnTo>
                  <a:lnTo>
                    <a:pt x="978028" y="1761085"/>
                  </a:lnTo>
                  <a:cubicBezTo>
                    <a:pt x="1022605" y="1863828"/>
                    <a:pt x="1083565" y="1951458"/>
                    <a:pt x="1219200" y="1886434"/>
                  </a:cubicBezTo>
                  <a:cubicBezTo>
                    <a:pt x="1320928" y="1837666"/>
                    <a:pt x="1464518" y="1677456"/>
                    <a:pt x="1625537" y="1492599"/>
                  </a:cubicBezTo>
                  <a:lnTo>
                    <a:pt x="1630812" y="1486564"/>
                  </a:lnTo>
                  <a:lnTo>
                    <a:pt x="2969848" y="1048118"/>
                  </a:lnTo>
                  <a:lnTo>
                    <a:pt x="3035046" y="1113385"/>
                  </a:lnTo>
                  <a:cubicBezTo>
                    <a:pt x="3223006" y="1305790"/>
                    <a:pt x="3416300" y="1499846"/>
                    <a:pt x="3639312" y="1471906"/>
                  </a:cubicBezTo>
                  <a:cubicBezTo>
                    <a:pt x="4085336" y="1416026"/>
                    <a:pt x="4558792" y="676378"/>
                    <a:pt x="5138928" y="429490"/>
                  </a:cubicBezTo>
                  <a:cubicBezTo>
                    <a:pt x="5682806" y="198033"/>
                    <a:pt x="6490109" y="178209"/>
                    <a:pt x="7018359" y="23435"/>
                  </a:cubicBezTo>
                  <a:lnTo>
                    <a:pt x="7088724" y="717"/>
                  </a:lnTo>
                  <a:close/>
                  <a:moveTo>
                    <a:pt x="7088724" y="716"/>
                  </a:moveTo>
                  <a:lnTo>
                    <a:pt x="7090943" y="0"/>
                  </a:lnTo>
                  <a:lnTo>
                    <a:pt x="7088724" y="716"/>
                  </a:lnTo>
                  <a:close/>
                </a:path>
              </a:pathLst>
            </a:custGeom>
            <a:solidFill>
              <a:srgbClr val="232323">
                <a:lumMod val="10000"/>
                <a:lumOff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70" tIns="45685" rIns="91370" bIns="45685" numCol="1" rtlCol="0" anchor="t" anchorCtr="0" compatLnSpc="1"/>
            <a:lstStyle/>
            <a:p>
              <a:pPr marL="0" marR="0" lvl="0" indent="0" algn="ctr" defTabSz="8013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92" y="9081"/>
              <a:ext cx="1462" cy="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b="1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AI</a:t>
              </a:r>
              <a:r>
                <a:rPr lang="zh-CN" altLang="en-US" sz="1100" b="1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重点事件里程碑</a:t>
              </a:r>
              <a:endParaRPr lang="zh-CN" altLang="en-US" sz="1100" b="1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8" name="直接连接符 65"/>
            <p:cNvCxnSpPr/>
            <p:nvPr/>
          </p:nvCxnSpPr>
          <p:spPr>
            <a:xfrm>
              <a:off x="1998" y="9534"/>
              <a:ext cx="16535" cy="0"/>
            </a:xfrm>
            <a:prstGeom prst="line">
              <a:avLst/>
            </a:prstGeom>
            <a:noFill/>
            <a:ln w="12700" cap="flat" cmpd="sng" algn="ctr">
              <a:solidFill>
                <a:srgbClr val="1D1D1A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9" name="矩形 8"/>
            <p:cNvSpPr/>
            <p:nvPr/>
          </p:nvSpPr>
          <p:spPr>
            <a:xfrm>
              <a:off x="1313" y="9633"/>
              <a:ext cx="2639" cy="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1956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达特茅斯会议定义：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Artificial intelligence </a:t>
              </a:r>
              <a:endParaRPr lang="zh-CN" altLang="en-US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236" y="9617"/>
              <a:ext cx="1828" cy="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1997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深蓝机器人战胜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国际象棋大师</a:t>
              </a:r>
              <a:endParaRPr lang="zh-CN" altLang="en-US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758" y="9699"/>
              <a:ext cx="1388" cy="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2022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ChatGPT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任意多边形: 形状 1"/>
            <p:cNvSpPr/>
            <p:nvPr/>
          </p:nvSpPr>
          <p:spPr>
            <a:xfrm>
              <a:off x="2333" y="9294"/>
              <a:ext cx="1106" cy="163"/>
            </a:xfrm>
            <a:custGeom>
              <a:avLst/>
              <a:gdLst>
                <a:gd name="connsiteX0" fmla="*/ 0 w 866274"/>
                <a:gd name="connsiteY0" fmla="*/ 24063 h 113910"/>
                <a:gd name="connsiteX1" fmla="*/ 866274 w 866274"/>
                <a:gd name="connsiteY1" fmla="*/ 0 h 11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274" h="113910">
                  <a:moveTo>
                    <a:pt x="0" y="24063"/>
                  </a:moveTo>
                  <a:cubicBezTo>
                    <a:pt x="227263" y="105610"/>
                    <a:pt x="454527" y="187158"/>
                    <a:pt x="866274" y="0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195" y="9633"/>
              <a:ext cx="1828" cy="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2020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AlphaFold2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蛋白质结构预测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599" y="9457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081" y="9457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0012" y="9457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1177" y="9457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57" y="7096"/>
              <a:ext cx="3007" cy="18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第一次浪潮：符号主义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逻辑推理</a:t>
              </a:r>
              <a:endPara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1956~1976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：人工智能诞生）</a:t>
              </a:r>
              <a:endParaRPr lang="zh-CN" altLang="en-US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677" y="5420"/>
              <a:ext cx="3011" cy="18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第二次浪潮：专家系统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机器学习</a:t>
              </a:r>
              <a:endPara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1976~2006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：人工智能步入产业化）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283" y="4636"/>
              <a:ext cx="3711" cy="14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第三次浪潮：深度学习</a:t>
              </a:r>
              <a:endPara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2006~2022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：泛化能力提升，</a:t>
              </a: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迎来爆发）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6" name="直接连接符 60"/>
            <p:cNvCxnSpPr/>
            <p:nvPr/>
          </p:nvCxnSpPr>
          <p:spPr>
            <a:xfrm>
              <a:off x="3677" y="7188"/>
              <a:ext cx="0" cy="2371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dash"/>
              <a:miter lim="800000"/>
            </a:ln>
            <a:effectLst/>
          </p:spPr>
        </p:cxnSp>
        <p:cxnSp>
          <p:nvCxnSpPr>
            <p:cNvPr id="27" name="直接连接符 60"/>
            <p:cNvCxnSpPr/>
            <p:nvPr/>
          </p:nvCxnSpPr>
          <p:spPr>
            <a:xfrm>
              <a:off x="6830" y="5070"/>
              <a:ext cx="0" cy="4475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dash"/>
              <a:miter lim="800000"/>
            </a:ln>
            <a:effectLst/>
          </p:spPr>
        </p:cxnSp>
        <p:cxnSp>
          <p:nvCxnSpPr>
            <p:cNvPr id="28" name="直接连接符 60"/>
            <p:cNvCxnSpPr/>
            <p:nvPr/>
          </p:nvCxnSpPr>
          <p:spPr>
            <a:xfrm>
              <a:off x="11189" y="3628"/>
              <a:ext cx="0" cy="5948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dash"/>
              <a:miter lim="800000"/>
            </a:ln>
            <a:effectLst/>
          </p:spPr>
        </p:cxnSp>
        <p:sp>
          <p:nvSpPr>
            <p:cNvPr id="29" name="文本框 28"/>
            <p:cNvSpPr txBox="1"/>
            <p:nvPr/>
          </p:nvSpPr>
          <p:spPr>
            <a:xfrm>
              <a:off x="11346" y="3903"/>
              <a:ext cx="2986" cy="14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第四次浪潮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1.0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AIGC</a:t>
              </a:r>
              <a:endPara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2022~2024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：生成内容，新产业革）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18" y="2326"/>
              <a:ext cx="3187" cy="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zh-CN" alt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ZLanTingHeiS-B-GB"/>
                  <a:sym typeface="Arial" panose="020B0604020202020204" pitchFamily="34" charset="0"/>
                </a:rPr>
                <a:t>感知理解</a:t>
              </a:r>
              <a:r>
                <a:rPr lang="zh-CN" altLang="en-US" sz="2000" b="1" dirty="0">
                  <a:solidFill>
                    <a:srgbClr val="1D1D1A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ZLanTingHeiS-B-GB"/>
                  <a:sym typeface="Arial" panose="020B0604020202020204" pitchFamily="34" charset="0"/>
                </a:rPr>
                <a:t>世界</a:t>
              </a:r>
              <a:endParaRPr lang="zh-CN" altLang="en-US" sz="2000" b="1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B-GB"/>
                <a:sym typeface="Arial" panose="020B0604020202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1810" y="2295"/>
              <a:ext cx="5970" cy="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zh-CN" alt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ZLanTingHeiS-B-GB"/>
                  <a:sym typeface="Arial" panose="020B0604020202020204" pitchFamily="34" charset="0"/>
                </a:rPr>
                <a:t>生成创造</a:t>
              </a:r>
              <a:r>
                <a:rPr lang="zh-CN" altLang="en-US" sz="2000" b="1" dirty="0">
                  <a:solidFill>
                    <a:srgbClr val="1D1D1A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ZLanTingHeiS-B-GB"/>
                  <a:sym typeface="Arial" panose="020B0604020202020204" pitchFamily="34" charset="0"/>
                </a:rPr>
                <a:t>世界</a:t>
              </a:r>
              <a:endParaRPr lang="zh-CN" altLang="en-US" sz="2000" b="1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B-GB"/>
                <a:sym typeface="Arial" panose="020B0604020202020204" pitchFamily="3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4477" y="2904"/>
              <a:ext cx="3804" cy="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400" dirty="0">
                  <a:solidFill>
                    <a:srgbClr val="1D1D1A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分析数据 给出建议 产业辅助</a:t>
              </a:r>
              <a:endParaRPr lang="zh-CN" altLang="en-US" sz="14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764" y="9675"/>
              <a:ext cx="1562" cy="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2017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NVIDA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发布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Tensor Core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8340" y="9457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664" y="9638"/>
              <a:ext cx="1388" cy="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2016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AlphaGo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击败李世石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7354" y="9483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036" y="8198"/>
              <a:ext cx="1608" cy="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泛化能力不足</a:t>
              </a:r>
              <a:endParaRPr lang="zh-CN" altLang="en-US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721" y="9060"/>
              <a:ext cx="2708" cy="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描述能力有限，算力不足</a:t>
              </a:r>
              <a:endParaRPr lang="zh-CN" altLang="en-US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任意多边形 2"/>
            <p:cNvSpPr/>
            <p:nvPr/>
          </p:nvSpPr>
          <p:spPr bwMode="auto">
            <a:xfrm>
              <a:off x="2205" y="6148"/>
              <a:ext cx="8972" cy="3182"/>
            </a:xfrm>
            <a:custGeom>
              <a:avLst/>
              <a:gdLst>
                <a:gd name="connsiteX0" fmla="*/ 0 w 8266176"/>
                <a:gd name="connsiteY0" fmla="*/ 2706624 h 2706624"/>
                <a:gd name="connsiteX1" fmla="*/ 377952 w 8266176"/>
                <a:gd name="connsiteY1" fmla="*/ 2627376 h 2706624"/>
                <a:gd name="connsiteX2" fmla="*/ 835152 w 8266176"/>
                <a:gd name="connsiteY2" fmla="*/ 2231136 h 2706624"/>
                <a:gd name="connsiteX3" fmla="*/ 1219200 w 8266176"/>
                <a:gd name="connsiteY3" fmla="*/ 2572512 h 2706624"/>
                <a:gd name="connsiteX4" fmla="*/ 2462784 w 8266176"/>
                <a:gd name="connsiteY4" fmla="*/ 1450848 h 2706624"/>
                <a:gd name="connsiteX5" fmla="*/ 3639312 w 8266176"/>
                <a:gd name="connsiteY5" fmla="*/ 2157984 h 2706624"/>
                <a:gd name="connsiteX6" fmla="*/ 5138928 w 8266176"/>
                <a:gd name="connsiteY6" fmla="*/ 1115568 h 2706624"/>
                <a:gd name="connsiteX7" fmla="*/ 7120128 w 8266176"/>
                <a:gd name="connsiteY7" fmla="*/ 676656 h 2706624"/>
                <a:gd name="connsiteX8" fmla="*/ 8266176 w 8266176"/>
                <a:gd name="connsiteY8" fmla="*/ 0 h 2706624"/>
                <a:gd name="connsiteX0-1" fmla="*/ 0 w 7679436"/>
                <a:gd name="connsiteY0-2" fmla="*/ 2428494 h 2428494"/>
                <a:gd name="connsiteX1-3" fmla="*/ 377952 w 7679436"/>
                <a:gd name="connsiteY1-4" fmla="*/ 2349246 h 2428494"/>
                <a:gd name="connsiteX2-5" fmla="*/ 835152 w 7679436"/>
                <a:gd name="connsiteY2-6" fmla="*/ 1953006 h 2428494"/>
                <a:gd name="connsiteX3-7" fmla="*/ 1219200 w 7679436"/>
                <a:gd name="connsiteY3-8" fmla="*/ 2294382 h 2428494"/>
                <a:gd name="connsiteX4-9" fmla="*/ 2462784 w 7679436"/>
                <a:gd name="connsiteY4-10" fmla="*/ 1172718 h 2428494"/>
                <a:gd name="connsiteX5-11" fmla="*/ 3639312 w 7679436"/>
                <a:gd name="connsiteY5-12" fmla="*/ 1879854 h 2428494"/>
                <a:gd name="connsiteX6-13" fmla="*/ 5138928 w 7679436"/>
                <a:gd name="connsiteY6-14" fmla="*/ 837438 h 2428494"/>
                <a:gd name="connsiteX7-15" fmla="*/ 7120128 w 7679436"/>
                <a:gd name="connsiteY7-16" fmla="*/ 398526 h 2428494"/>
                <a:gd name="connsiteX8-17" fmla="*/ 7679436 w 7679436"/>
                <a:gd name="connsiteY8-18" fmla="*/ 0 h 2428494"/>
                <a:gd name="connsiteX0-19" fmla="*/ 0 w 7120128"/>
                <a:gd name="connsiteY0-20" fmla="*/ 2029968 h 2029968"/>
                <a:gd name="connsiteX1-21" fmla="*/ 377952 w 7120128"/>
                <a:gd name="connsiteY1-22" fmla="*/ 1950720 h 2029968"/>
                <a:gd name="connsiteX2-23" fmla="*/ 835152 w 7120128"/>
                <a:gd name="connsiteY2-24" fmla="*/ 1554480 h 2029968"/>
                <a:gd name="connsiteX3-25" fmla="*/ 1219200 w 7120128"/>
                <a:gd name="connsiteY3-26" fmla="*/ 1895856 h 2029968"/>
                <a:gd name="connsiteX4-27" fmla="*/ 2462784 w 7120128"/>
                <a:gd name="connsiteY4-28" fmla="*/ 774192 h 2029968"/>
                <a:gd name="connsiteX5-29" fmla="*/ 3639312 w 7120128"/>
                <a:gd name="connsiteY5-30" fmla="*/ 1481328 h 2029968"/>
                <a:gd name="connsiteX6-31" fmla="*/ 5138928 w 7120128"/>
                <a:gd name="connsiteY6-32" fmla="*/ 438912 h 2029968"/>
                <a:gd name="connsiteX7-33" fmla="*/ 7120128 w 7120128"/>
                <a:gd name="connsiteY7-34" fmla="*/ 0 h 2029968"/>
                <a:gd name="connsiteX0-35" fmla="*/ 0 w 7093458"/>
                <a:gd name="connsiteY0-36" fmla="*/ 2022348 h 2022348"/>
                <a:gd name="connsiteX1-37" fmla="*/ 377952 w 7093458"/>
                <a:gd name="connsiteY1-38" fmla="*/ 1943100 h 2022348"/>
                <a:gd name="connsiteX2-39" fmla="*/ 835152 w 7093458"/>
                <a:gd name="connsiteY2-40" fmla="*/ 1546860 h 2022348"/>
                <a:gd name="connsiteX3-41" fmla="*/ 1219200 w 7093458"/>
                <a:gd name="connsiteY3-42" fmla="*/ 1888236 h 2022348"/>
                <a:gd name="connsiteX4-43" fmla="*/ 2462784 w 7093458"/>
                <a:gd name="connsiteY4-44" fmla="*/ 766572 h 2022348"/>
                <a:gd name="connsiteX5-45" fmla="*/ 3639312 w 7093458"/>
                <a:gd name="connsiteY5-46" fmla="*/ 1473708 h 2022348"/>
                <a:gd name="connsiteX6-47" fmla="*/ 5138928 w 7093458"/>
                <a:gd name="connsiteY6-48" fmla="*/ 431292 h 2022348"/>
                <a:gd name="connsiteX7-49" fmla="*/ 7093458 w 7093458"/>
                <a:gd name="connsiteY7-50" fmla="*/ 0 h 20223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7093458" h="2022348">
                  <a:moveTo>
                    <a:pt x="0" y="2022348"/>
                  </a:moveTo>
                  <a:cubicBezTo>
                    <a:pt x="119380" y="2022348"/>
                    <a:pt x="238760" y="2022348"/>
                    <a:pt x="377952" y="1943100"/>
                  </a:cubicBezTo>
                  <a:cubicBezTo>
                    <a:pt x="517144" y="1863852"/>
                    <a:pt x="694944" y="1556004"/>
                    <a:pt x="835152" y="1546860"/>
                  </a:cubicBezTo>
                  <a:cubicBezTo>
                    <a:pt x="975360" y="1537716"/>
                    <a:pt x="947928" y="2018284"/>
                    <a:pt x="1219200" y="1888236"/>
                  </a:cubicBezTo>
                  <a:cubicBezTo>
                    <a:pt x="1490472" y="1758188"/>
                    <a:pt x="2059432" y="835660"/>
                    <a:pt x="2462784" y="766572"/>
                  </a:cubicBezTo>
                  <a:cubicBezTo>
                    <a:pt x="2866136" y="697484"/>
                    <a:pt x="3193288" y="1529588"/>
                    <a:pt x="3639312" y="1473708"/>
                  </a:cubicBezTo>
                  <a:cubicBezTo>
                    <a:pt x="4085336" y="1417828"/>
                    <a:pt x="4563237" y="676910"/>
                    <a:pt x="5138928" y="431292"/>
                  </a:cubicBezTo>
                  <a:cubicBezTo>
                    <a:pt x="5714619" y="185674"/>
                    <a:pt x="6670040" y="139573"/>
                    <a:pt x="7093458" y="0"/>
                  </a:cubicBezTo>
                </a:path>
              </a:pathLst>
            </a:custGeom>
            <a:noFill/>
            <a:ln w="28575" cap="flat" cmpd="sng" algn="ctr">
              <a:solidFill>
                <a:srgbClr val="FFFFFF">
                  <a:lumMod val="8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70" tIns="45685" rIns="91370" bIns="45685" numCol="1" rtlCol="0" anchor="t" anchorCtr="0" compatLnSpc="1"/>
            <a:lstStyle/>
            <a:p>
              <a:pPr marL="0" marR="0" lvl="0" indent="0" algn="ctr" defTabSz="80137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Trebuchet MS" panose="020B0603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1" name="任意多边形 18"/>
            <p:cNvSpPr/>
            <p:nvPr/>
          </p:nvSpPr>
          <p:spPr bwMode="auto">
            <a:xfrm>
              <a:off x="11188" y="4975"/>
              <a:ext cx="3370" cy="1150"/>
            </a:xfrm>
            <a:custGeom>
              <a:avLst/>
              <a:gdLst>
                <a:gd name="connsiteX0" fmla="*/ 0 w 1173480"/>
                <a:gd name="connsiteY0" fmla="*/ 678180 h 678180"/>
                <a:gd name="connsiteX1" fmla="*/ 293370 w 1173480"/>
                <a:gd name="connsiteY1" fmla="*/ 563880 h 678180"/>
                <a:gd name="connsiteX2" fmla="*/ 590550 w 1173480"/>
                <a:gd name="connsiteY2" fmla="*/ 415290 h 678180"/>
                <a:gd name="connsiteX3" fmla="*/ 872490 w 1173480"/>
                <a:gd name="connsiteY3" fmla="*/ 232410 h 678180"/>
                <a:gd name="connsiteX4" fmla="*/ 1173480 w 1173480"/>
                <a:gd name="connsiteY4" fmla="*/ 0 h 6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3480" h="678180">
                  <a:moveTo>
                    <a:pt x="0" y="678180"/>
                  </a:moveTo>
                  <a:cubicBezTo>
                    <a:pt x="97472" y="642937"/>
                    <a:pt x="194945" y="607695"/>
                    <a:pt x="293370" y="563880"/>
                  </a:cubicBezTo>
                  <a:cubicBezTo>
                    <a:pt x="391795" y="520065"/>
                    <a:pt x="494030" y="470535"/>
                    <a:pt x="590550" y="415290"/>
                  </a:cubicBezTo>
                  <a:cubicBezTo>
                    <a:pt x="687070" y="360045"/>
                    <a:pt x="775335" y="301625"/>
                    <a:pt x="872490" y="232410"/>
                  </a:cubicBezTo>
                  <a:cubicBezTo>
                    <a:pt x="969645" y="163195"/>
                    <a:pt x="1071562" y="81597"/>
                    <a:pt x="1173480" y="0"/>
                  </a:cubicBezTo>
                </a:path>
              </a:pathLst>
            </a:custGeom>
            <a:noFill/>
            <a:ln w="28575" cap="flat" cmpd="sng" algn="ctr">
              <a:solidFill>
                <a:srgbClr val="49C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70" tIns="45685" rIns="91370" bIns="45685" numCol="1" rtlCol="0" anchor="t" anchorCtr="0" compatLnSpc="1"/>
            <a:lstStyle/>
            <a:p>
              <a:pPr algn="ctr" defTabSz="8013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b="1">
                <a:solidFill>
                  <a:srgbClr val="1D1D1A"/>
                </a:solidFill>
                <a:latin typeface="Trebuchet MS" panose="020B0603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2034" y="9727"/>
              <a:ext cx="1129" cy="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2023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GPT-4V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2534" y="9467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3117" y="9717"/>
              <a:ext cx="1226" cy="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2024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GPT-4o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13662" y="9447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6" name="任意多边形 18"/>
            <p:cNvSpPr/>
            <p:nvPr/>
          </p:nvSpPr>
          <p:spPr bwMode="auto">
            <a:xfrm>
              <a:off x="14515" y="3494"/>
              <a:ext cx="3971" cy="1507"/>
            </a:xfrm>
            <a:custGeom>
              <a:avLst/>
              <a:gdLst>
                <a:gd name="connsiteX0" fmla="*/ 0 w 1173480"/>
                <a:gd name="connsiteY0" fmla="*/ 678180 h 678180"/>
                <a:gd name="connsiteX1" fmla="*/ 293370 w 1173480"/>
                <a:gd name="connsiteY1" fmla="*/ 563880 h 678180"/>
                <a:gd name="connsiteX2" fmla="*/ 590550 w 1173480"/>
                <a:gd name="connsiteY2" fmla="*/ 415290 h 678180"/>
                <a:gd name="connsiteX3" fmla="*/ 872490 w 1173480"/>
                <a:gd name="connsiteY3" fmla="*/ 232410 h 678180"/>
                <a:gd name="connsiteX4" fmla="*/ 1173480 w 1173480"/>
                <a:gd name="connsiteY4" fmla="*/ 0 h 678180"/>
                <a:gd name="connsiteX0-1" fmla="*/ 0 w 1256272"/>
                <a:gd name="connsiteY0-2" fmla="*/ 903893 h 903893"/>
                <a:gd name="connsiteX1-3" fmla="*/ 293370 w 1256272"/>
                <a:gd name="connsiteY1-4" fmla="*/ 789593 h 903893"/>
                <a:gd name="connsiteX2-5" fmla="*/ 590550 w 1256272"/>
                <a:gd name="connsiteY2-6" fmla="*/ 641003 h 903893"/>
                <a:gd name="connsiteX3-7" fmla="*/ 872490 w 1256272"/>
                <a:gd name="connsiteY3-8" fmla="*/ 458123 h 903893"/>
                <a:gd name="connsiteX4-9" fmla="*/ 1256272 w 1256272"/>
                <a:gd name="connsiteY4-10" fmla="*/ 0 h 903893"/>
                <a:gd name="connsiteX0-11" fmla="*/ 0 w 1256272"/>
                <a:gd name="connsiteY0-12" fmla="*/ 903893 h 903893"/>
                <a:gd name="connsiteX1-13" fmla="*/ 293370 w 1256272"/>
                <a:gd name="connsiteY1-14" fmla="*/ 789593 h 903893"/>
                <a:gd name="connsiteX2-15" fmla="*/ 590550 w 1256272"/>
                <a:gd name="connsiteY2-16" fmla="*/ 641003 h 903893"/>
                <a:gd name="connsiteX3-17" fmla="*/ 831093 w 1256272"/>
                <a:gd name="connsiteY3-18" fmla="*/ 440066 h 903893"/>
                <a:gd name="connsiteX4-19" fmla="*/ 1256272 w 1256272"/>
                <a:gd name="connsiteY4-20" fmla="*/ 0 h 903893"/>
                <a:gd name="connsiteX0-21" fmla="*/ 0 w 1266621"/>
                <a:gd name="connsiteY0-22" fmla="*/ 849722 h 849722"/>
                <a:gd name="connsiteX1-23" fmla="*/ 293370 w 1266621"/>
                <a:gd name="connsiteY1-24" fmla="*/ 735422 h 849722"/>
                <a:gd name="connsiteX2-25" fmla="*/ 590550 w 1266621"/>
                <a:gd name="connsiteY2-26" fmla="*/ 586832 h 849722"/>
                <a:gd name="connsiteX3-27" fmla="*/ 831093 w 1266621"/>
                <a:gd name="connsiteY3-28" fmla="*/ 385895 h 849722"/>
                <a:gd name="connsiteX4-29" fmla="*/ 1266621 w 1266621"/>
                <a:gd name="connsiteY4-30" fmla="*/ 0 h 849722"/>
                <a:gd name="connsiteX0-31" fmla="*/ 0 w 1266621"/>
                <a:gd name="connsiteY0-32" fmla="*/ 849722 h 849722"/>
                <a:gd name="connsiteX1-33" fmla="*/ 293370 w 1266621"/>
                <a:gd name="connsiteY1-34" fmla="*/ 735422 h 849722"/>
                <a:gd name="connsiteX2-35" fmla="*/ 590550 w 1266621"/>
                <a:gd name="connsiteY2-36" fmla="*/ 586832 h 849722"/>
                <a:gd name="connsiteX3-37" fmla="*/ 831093 w 1266621"/>
                <a:gd name="connsiteY3-38" fmla="*/ 385895 h 849722"/>
                <a:gd name="connsiteX4-39" fmla="*/ 1266621 w 1266621"/>
                <a:gd name="connsiteY4-40" fmla="*/ 0 h 849722"/>
                <a:gd name="connsiteX0-41" fmla="*/ 0 w 1266621"/>
                <a:gd name="connsiteY0-42" fmla="*/ 849722 h 849722"/>
                <a:gd name="connsiteX1-43" fmla="*/ 231277 w 1266621"/>
                <a:gd name="connsiteY1-44" fmla="*/ 771537 h 849722"/>
                <a:gd name="connsiteX2-45" fmla="*/ 590550 w 1266621"/>
                <a:gd name="connsiteY2-46" fmla="*/ 586832 h 849722"/>
                <a:gd name="connsiteX3-47" fmla="*/ 831093 w 1266621"/>
                <a:gd name="connsiteY3-48" fmla="*/ 385895 h 849722"/>
                <a:gd name="connsiteX4-49" fmla="*/ 1266621 w 1266621"/>
                <a:gd name="connsiteY4-50" fmla="*/ 0 h 849722"/>
                <a:gd name="connsiteX0-51" fmla="*/ 0 w 1297668"/>
                <a:gd name="connsiteY0-52" fmla="*/ 813607 h 813607"/>
                <a:gd name="connsiteX1-53" fmla="*/ 231277 w 1297668"/>
                <a:gd name="connsiteY1-54" fmla="*/ 735422 h 813607"/>
                <a:gd name="connsiteX2-55" fmla="*/ 590550 w 1297668"/>
                <a:gd name="connsiteY2-56" fmla="*/ 550717 h 813607"/>
                <a:gd name="connsiteX3-57" fmla="*/ 831093 w 1297668"/>
                <a:gd name="connsiteY3-58" fmla="*/ 349780 h 813607"/>
                <a:gd name="connsiteX4-59" fmla="*/ 1297668 w 1297668"/>
                <a:gd name="connsiteY4-60" fmla="*/ 0 h 813607"/>
                <a:gd name="connsiteX0-61" fmla="*/ 0 w 1297668"/>
                <a:gd name="connsiteY0-62" fmla="*/ 813607 h 813607"/>
                <a:gd name="connsiteX1-63" fmla="*/ 231277 w 1297668"/>
                <a:gd name="connsiteY1-64" fmla="*/ 735422 h 813607"/>
                <a:gd name="connsiteX2-65" fmla="*/ 590550 w 1297668"/>
                <a:gd name="connsiteY2-66" fmla="*/ 550717 h 813607"/>
                <a:gd name="connsiteX3-67" fmla="*/ 851791 w 1297668"/>
                <a:gd name="connsiteY3-68" fmla="*/ 349780 h 813607"/>
                <a:gd name="connsiteX4-69" fmla="*/ 1297668 w 1297668"/>
                <a:gd name="connsiteY4-70" fmla="*/ 0 h 813607"/>
                <a:gd name="connsiteX0-71" fmla="*/ 0 w 1275049"/>
                <a:gd name="connsiteY0-72" fmla="*/ 840335 h 840335"/>
                <a:gd name="connsiteX1-73" fmla="*/ 208658 w 1275049"/>
                <a:gd name="connsiteY1-74" fmla="*/ 735422 h 840335"/>
                <a:gd name="connsiteX2-75" fmla="*/ 567931 w 1275049"/>
                <a:gd name="connsiteY2-76" fmla="*/ 550717 h 840335"/>
                <a:gd name="connsiteX3-77" fmla="*/ 829172 w 1275049"/>
                <a:gd name="connsiteY3-78" fmla="*/ 349780 h 840335"/>
                <a:gd name="connsiteX4-79" fmla="*/ 1275049 w 1275049"/>
                <a:gd name="connsiteY4-80" fmla="*/ 0 h 840335"/>
                <a:gd name="connsiteX0-81" fmla="*/ 0 w 1275049"/>
                <a:gd name="connsiteY0-82" fmla="*/ 840335 h 840335"/>
                <a:gd name="connsiteX1-83" fmla="*/ 223737 w 1275049"/>
                <a:gd name="connsiteY1-84" fmla="*/ 735422 h 840335"/>
                <a:gd name="connsiteX2-85" fmla="*/ 567931 w 1275049"/>
                <a:gd name="connsiteY2-86" fmla="*/ 550717 h 840335"/>
                <a:gd name="connsiteX3-87" fmla="*/ 829172 w 1275049"/>
                <a:gd name="connsiteY3-88" fmla="*/ 349780 h 840335"/>
                <a:gd name="connsiteX4-89" fmla="*/ 1275049 w 1275049"/>
                <a:gd name="connsiteY4-90" fmla="*/ 0 h 840335"/>
                <a:gd name="connsiteX0-91" fmla="*/ 0 w 1275049"/>
                <a:gd name="connsiteY0-92" fmla="*/ 840335 h 840335"/>
                <a:gd name="connsiteX1-93" fmla="*/ 223737 w 1275049"/>
                <a:gd name="connsiteY1-94" fmla="*/ 735422 h 840335"/>
                <a:gd name="connsiteX2-95" fmla="*/ 567931 w 1275049"/>
                <a:gd name="connsiteY2-96" fmla="*/ 550717 h 840335"/>
                <a:gd name="connsiteX3-97" fmla="*/ 829172 w 1275049"/>
                <a:gd name="connsiteY3-98" fmla="*/ 349780 h 840335"/>
                <a:gd name="connsiteX4-99" fmla="*/ 1275049 w 1275049"/>
                <a:gd name="connsiteY4-100" fmla="*/ 0 h 8403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75049" h="840335">
                  <a:moveTo>
                    <a:pt x="0" y="840335"/>
                  </a:moveTo>
                  <a:cubicBezTo>
                    <a:pt x="97472" y="805092"/>
                    <a:pt x="114003" y="783692"/>
                    <a:pt x="223737" y="735422"/>
                  </a:cubicBezTo>
                  <a:cubicBezTo>
                    <a:pt x="333471" y="687152"/>
                    <a:pt x="467025" y="614991"/>
                    <a:pt x="567931" y="550717"/>
                  </a:cubicBezTo>
                  <a:cubicBezTo>
                    <a:pt x="668837" y="486443"/>
                    <a:pt x="732017" y="418995"/>
                    <a:pt x="829172" y="349780"/>
                  </a:cubicBezTo>
                  <a:cubicBezTo>
                    <a:pt x="926327" y="280565"/>
                    <a:pt x="1173131" y="81597"/>
                    <a:pt x="1275049" y="0"/>
                  </a:cubicBezTo>
                </a:path>
              </a:pathLst>
            </a:custGeom>
            <a:noFill/>
            <a:ln w="28575" cap="flat" cmpd="sng" algn="ctr">
              <a:solidFill>
                <a:srgbClr val="1D4FF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70" tIns="45685" rIns="91370" bIns="45685" numCol="1" rtlCol="0" anchor="t" anchorCtr="0" compatLnSpc="1"/>
            <a:lstStyle/>
            <a:p>
              <a:pPr algn="ctr" defTabSz="8013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b="1">
                <a:solidFill>
                  <a:srgbClr val="1D1D1A"/>
                </a:solidFill>
                <a:latin typeface="Trebuchet MS" panose="020B0603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7" name="任意多边形 43"/>
            <p:cNvSpPr/>
            <p:nvPr/>
          </p:nvSpPr>
          <p:spPr bwMode="auto">
            <a:xfrm>
              <a:off x="14545" y="3558"/>
              <a:ext cx="3918" cy="5976"/>
            </a:xfrm>
            <a:custGeom>
              <a:avLst/>
              <a:gdLst>
                <a:gd name="connsiteX0" fmla="*/ 1175233 w 1175233"/>
                <a:gd name="connsiteY0" fmla="*/ 0 h 2822078"/>
                <a:gd name="connsiteX1" fmla="*/ 1175233 w 1175233"/>
                <a:gd name="connsiteY1" fmla="*/ 2822078 h 2822078"/>
                <a:gd name="connsiteX2" fmla="*/ 0 w 1175233"/>
                <a:gd name="connsiteY2" fmla="*/ 2822078 h 2822078"/>
                <a:gd name="connsiteX3" fmla="*/ 0 w 1175233"/>
                <a:gd name="connsiteY3" fmla="*/ 686079 h 2822078"/>
                <a:gd name="connsiteX4" fmla="*/ 29185 w 1175233"/>
                <a:gd name="connsiteY4" fmla="*/ 676656 h 2822078"/>
                <a:gd name="connsiteX5" fmla="*/ 1175233 w 1175233"/>
                <a:gd name="connsiteY5" fmla="*/ 0 h 282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33" h="2822078">
                  <a:moveTo>
                    <a:pt x="1175233" y="0"/>
                  </a:moveTo>
                  <a:lnTo>
                    <a:pt x="1175233" y="2822078"/>
                  </a:lnTo>
                  <a:lnTo>
                    <a:pt x="0" y="2822078"/>
                  </a:lnTo>
                  <a:lnTo>
                    <a:pt x="0" y="686079"/>
                  </a:lnTo>
                  <a:lnTo>
                    <a:pt x="29185" y="676656"/>
                  </a:lnTo>
                  <a:cubicBezTo>
                    <a:pt x="550393" y="490728"/>
                    <a:pt x="862813" y="245364"/>
                    <a:pt x="117523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FF">
                    <a:tint val="66000"/>
                    <a:satMod val="160000"/>
                    <a:alpha val="60000"/>
                  </a:srgbClr>
                </a:gs>
                <a:gs pos="50000">
                  <a:srgbClr val="0000FF">
                    <a:tint val="44500"/>
                    <a:satMod val="160000"/>
                    <a:alpha val="60000"/>
                  </a:srgbClr>
                </a:gs>
                <a:gs pos="100000">
                  <a:srgbClr val="0000FF">
                    <a:tint val="23500"/>
                    <a:satMod val="160000"/>
                    <a:alpha val="2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70" tIns="45685" rIns="91370" bIns="45685" numCol="1" rtlCol="0" anchor="t" anchorCtr="0" compatLnSpc="1"/>
            <a:lstStyle/>
            <a:p>
              <a:pPr algn="ctr" defTabSz="801370"/>
              <a:endParaRPr lang="zh-CN" altLang="en-US" sz="800">
                <a:solidFill>
                  <a:srgbClr val="000000"/>
                </a:solidFill>
                <a:latin typeface="等线 Light" panose="02010600030101010101" charset="-122"/>
                <a:ea typeface="等线 Light" panose="02010600030101010101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4485" y="9472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4189" y="9755"/>
              <a:ext cx="1480" cy="72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defTabSz="913765">
                <a:defRPr/>
              </a:pP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2024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o1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5400" y="9743"/>
              <a:ext cx="1904" cy="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/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2025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/>
              <a:r>
                <a:rPr lang="en-US" altLang="zh-CN" sz="1600" b="1" dirty="0" err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DeepSeek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16116" y="9467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17779" y="9447"/>
              <a:ext cx="138" cy="155"/>
            </a:xfrm>
            <a:prstGeom prst="ellipse">
              <a:avLst/>
            </a:prstGeom>
            <a:solidFill>
              <a:srgbClr val="1D1D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7214" y="9738"/>
              <a:ext cx="1210" cy="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>
                <a:defRPr/>
              </a:pPr>
              <a:r>
                <a:rPr lang="en-US" altLang="zh-CN" sz="1100" b="1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2026</a:t>
              </a:r>
              <a:r>
                <a:rPr lang="zh-CN" altLang="en-US" sz="1100" b="1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年</a:t>
              </a:r>
              <a:endParaRPr lang="en-US" altLang="zh-CN" sz="1100" b="1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3765">
                <a:defRPr/>
              </a:pPr>
              <a:r>
                <a:rPr lang="en-US" altLang="zh-CN" sz="1100" b="1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...</a:t>
              </a:r>
              <a:endParaRPr lang="en-US" altLang="zh-CN" sz="1100" b="1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56" name="直接连接符 60"/>
            <p:cNvCxnSpPr/>
            <p:nvPr/>
          </p:nvCxnSpPr>
          <p:spPr>
            <a:xfrm>
              <a:off x="14496" y="3473"/>
              <a:ext cx="47" cy="6107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dash"/>
              <a:miter lim="800000"/>
            </a:ln>
            <a:effectLst/>
          </p:spPr>
        </p:cxnSp>
        <p:sp>
          <p:nvSpPr>
            <p:cNvPr id="57" name="文本框 56"/>
            <p:cNvSpPr txBox="1"/>
            <p:nvPr/>
          </p:nvSpPr>
          <p:spPr>
            <a:xfrm>
              <a:off x="14475" y="3245"/>
              <a:ext cx="4180" cy="14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第四次浪潮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2.0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：通往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AGI</a:t>
              </a:r>
              <a:endPara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强人工智能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(Strong AI)</a:t>
              </a:r>
              <a:endPara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3765">
                <a:lnSpc>
                  <a:spcPct val="150000"/>
                </a:lnSpc>
                <a:defRPr/>
              </a:pP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2024~2027</a:t>
              </a:r>
              <a:r>
                <a:rPr lang="zh-CN" altLang="en-US" sz="11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：深度思考，涌现智慧）</a:t>
              </a:r>
              <a:endParaRPr lang="en-US" altLang="zh-CN" sz="11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1499" y="5917"/>
              <a:ext cx="2831" cy="3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3440"/>
                </a:lnSpc>
                <a:defRPr/>
              </a:pPr>
              <a:endParaRPr lang="en-US" altLang="zh-CN" sz="14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4400">
                <a:lnSpc>
                  <a:spcPts val="3440"/>
                </a:lnSpc>
                <a:defRPr/>
              </a:pPr>
              <a:r>
                <a:rPr lang="zh-CN" altLang="en-US" sz="14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有理解自然语言、多模态的能力，可以作为人类助手</a:t>
              </a:r>
              <a:endParaRPr lang="en-US" altLang="zh-CN" sz="1400" b="1" dirty="0">
                <a:solidFill>
                  <a:srgbClr val="C7000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4643" y="4898"/>
              <a:ext cx="3772" cy="3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3440"/>
                </a:lnSpc>
                <a:defRPr/>
              </a:pPr>
              <a:endParaRPr lang="en-US" altLang="zh-CN" sz="140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4400">
                <a:lnSpc>
                  <a:spcPts val="3440"/>
                </a:lnSpc>
                <a:defRPr/>
              </a:pPr>
              <a:r>
                <a:rPr lang="zh-CN" altLang="en-US" sz="140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具备</a:t>
              </a:r>
              <a:r>
                <a:rPr lang="zh-CN" altLang="en-US" sz="14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与人类一样逻辑思考，</a:t>
              </a:r>
              <a:endParaRPr lang="en-US" altLang="zh-CN" sz="140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4400">
                <a:lnSpc>
                  <a:spcPts val="3440"/>
                </a:lnSpc>
                <a:defRPr/>
              </a:pPr>
              <a:r>
                <a:rPr lang="zh-CN" altLang="en-US" sz="140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复杂</a:t>
              </a:r>
              <a:r>
                <a:rPr lang="zh-CN" altLang="en-US" sz="14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问题准确率超过人类，</a:t>
              </a:r>
              <a:endParaRPr lang="en-US" altLang="zh-CN" sz="140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4400">
                <a:lnSpc>
                  <a:spcPts val="3440"/>
                </a:lnSpc>
                <a:defRPr/>
              </a:pPr>
              <a:r>
                <a:rPr lang="zh-CN" altLang="en-US" sz="140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</a:t>
              </a:r>
              <a:r>
                <a:rPr lang="zh-CN" altLang="en-US" sz="140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解释性高</a:t>
              </a:r>
              <a:endParaRPr lang="en-US" altLang="zh-CN" sz="140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4400">
                <a:lnSpc>
                  <a:spcPts val="3440"/>
                </a:lnSpc>
                <a:defRPr/>
              </a:pPr>
              <a:r>
                <a:rPr lang="zh-CN" altLang="en-US" sz="14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其然知其所以然</a:t>
              </a:r>
              <a:endPara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箭头: 下 64"/>
            <p:cNvSpPr/>
            <p:nvPr/>
          </p:nvSpPr>
          <p:spPr>
            <a:xfrm rot="16200000">
              <a:off x="10834" y="2855"/>
              <a:ext cx="572" cy="584"/>
            </a:xfrm>
            <a:prstGeom prst="downArrow">
              <a:avLst/>
            </a:prstGeom>
            <a:gradFill flip="none" rotWithShape="1">
              <a:gsLst>
                <a:gs pos="0">
                  <a:srgbClr val="FFFFFF"/>
                </a:gs>
                <a:gs pos="25000">
                  <a:srgbClr val="FE9898"/>
                </a:gs>
                <a:gs pos="100000">
                  <a:srgbClr val="C0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461895" y="949325"/>
            <a:ext cx="7487920" cy="46164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通用人工智能时代到来，计算系统加速向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算力转移</a:t>
            </a:r>
            <a:endParaRPr lang="zh-CN" altLang="en-US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>
                <a:sym typeface="+mn-ea"/>
              </a:rPr>
              <a:t>1.2 DeepSeek</a:t>
            </a:r>
            <a:r>
              <a:rPr kumimoji="1" lang="zh-CN" altLang="en-US" dirty="0">
                <a:sym typeface="+mn-ea"/>
              </a:rPr>
              <a:t>介绍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96777" y="1806772"/>
            <a:ext cx="11169443" cy="4664709"/>
            <a:chOff x="691609" y="1378039"/>
            <a:chExt cx="11025493" cy="3852121"/>
          </a:xfrm>
        </p:grpSpPr>
        <p:sp>
          <p:nvSpPr>
            <p:cNvPr id="20" name="矩形 19"/>
            <p:cNvSpPr/>
            <p:nvPr/>
          </p:nvSpPr>
          <p:spPr>
            <a:xfrm>
              <a:off x="691609" y="1378563"/>
              <a:ext cx="6781525" cy="3851597"/>
            </a:xfrm>
            <a:custGeom>
              <a:avLst/>
              <a:gdLst>
                <a:gd name="connsiteX0" fmla="*/ 72429 w 3907999"/>
                <a:gd name="connsiteY0" fmla="*/ 2 h 3395913"/>
                <a:gd name="connsiteX1" fmla="*/ 2391008 w 3907999"/>
                <a:gd name="connsiteY1" fmla="*/ 13809 h 3395913"/>
                <a:gd name="connsiteX2" fmla="*/ 2456328 w 3907999"/>
                <a:gd name="connsiteY2" fmla="*/ 56461 h 3395913"/>
                <a:gd name="connsiteX3" fmla="*/ 3901663 w 3907999"/>
                <a:gd name="connsiteY3" fmla="*/ 3294566 h 3395913"/>
                <a:gd name="connsiteX4" fmla="*/ 3835915 w 3907999"/>
                <a:gd name="connsiteY4" fmla="*/ 3395913 h 3395913"/>
                <a:gd name="connsiteX5" fmla="*/ 72000 w 3907999"/>
                <a:gd name="connsiteY5" fmla="*/ 3395913 h 3395913"/>
                <a:gd name="connsiteX6" fmla="*/ 0 w 3907999"/>
                <a:gd name="connsiteY6" fmla="*/ 3323913 h 3395913"/>
                <a:gd name="connsiteX7" fmla="*/ 0 w 3907999"/>
                <a:gd name="connsiteY7" fmla="*/ 72001 h 3395913"/>
                <a:gd name="connsiteX8" fmla="*/ 72429 w 3907999"/>
                <a:gd name="connsiteY8" fmla="*/ 2 h 339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7999" h="3395913">
                  <a:moveTo>
                    <a:pt x="72429" y="2"/>
                  </a:moveTo>
                  <a:lnTo>
                    <a:pt x="2391008" y="13809"/>
                  </a:lnTo>
                  <a:cubicBezTo>
                    <a:pt x="2419269" y="13977"/>
                    <a:pt x="2444808" y="30654"/>
                    <a:pt x="2456328" y="56461"/>
                  </a:cubicBezTo>
                  <a:lnTo>
                    <a:pt x="3901663" y="3294566"/>
                  </a:lnTo>
                  <a:cubicBezTo>
                    <a:pt x="3922924" y="3342199"/>
                    <a:pt x="3888078" y="3395913"/>
                    <a:pt x="3835915" y="3395913"/>
                  </a:cubicBezTo>
                  <a:lnTo>
                    <a:pt x="72000" y="3395913"/>
                  </a:lnTo>
                  <a:cubicBezTo>
                    <a:pt x="32256" y="3395913"/>
                    <a:pt x="0" y="3363657"/>
                    <a:pt x="0" y="3323913"/>
                  </a:cubicBezTo>
                  <a:lnTo>
                    <a:pt x="0" y="72001"/>
                  </a:lnTo>
                  <a:cubicBezTo>
                    <a:pt x="0" y="32092"/>
                    <a:pt x="32521" y="-235"/>
                    <a:pt x="72429" y="2"/>
                  </a:cubicBezTo>
                </a:path>
              </a:pathLst>
            </a:custGeom>
            <a:solidFill>
              <a:schemeClr val="bg2">
                <a:alpha val="50000"/>
              </a:schemeClr>
            </a:solidFill>
            <a:ln w="12700" cap="rnd">
              <a:solidFill>
                <a:srgbClr val="C00000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1" name="矩形 19"/>
            <p:cNvSpPr/>
            <p:nvPr/>
          </p:nvSpPr>
          <p:spPr>
            <a:xfrm flipH="1" flipV="1">
              <a:off x="4935302" y="1378039"/>
              <a:ext cx="6781800" cy="3851910"/>
            </a:xfrm>
            <a:custGeom>
              <a:avLst/>
              <a:gdLst>
                <a:gd name="connsiteX0" fmla="*/ 72429 w 3907999"/>
                <a:gd name="connsiteY0" fmla="*/ 2 h 3395913"/>
                <a:gd name="connsiteX1" fmla="*/ 2391008 w 3907999"/>
                <a:gd name="connsiteY1" fmla="*/ 13809 h 3395913"/>
                <a:gd name="connsiteX2" fmla="*/ 2456328 w 3907999"/>
                <a:gd name="connsiteY2" fmla="*/ 56461 h 3395913"/>
                <a:gd name="connsiteX3" fmla="*/ 3901663 w 3907999"/>
                <a:gd name="connsiteY3" fmla="*/ 3294566 h 3395913"/>
                <a:gd name="connsiteX4" fmla="*/ 3835915 w 3907999"/>
                <a:gd name="connsiteY4" fmla="*/ 3395913 h 3395913"/>
                <a:gd name="connsiteX5" fmla="*/ 72000 w 3907999"/>
                <a:gd name="connsiteY5" fmla="*/ 3395913 h 3395913"/>
                <a:gd name="connsiteX6" fmla="*/ 0 w 3907999"/>
                <a:gd name="connsiteY6" fmla="*/ 3323913 h 3395913"/>
                <a:gd name="connsiteX7" fmla="*/ 0 w 3907999"/>
                <a:gd name="connsiteY7" fmla="*/ 72001 h 3395913"/>
                <a:gd name="connsiteX8" fmla="*/ 72429 w 3907999"/>
                <a:gd name="connsiteY8" fmla="*/ 2 h 339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7999" h="3395913">
                  <a:moveTo>
                    <a:pt x="72429" y="2"/>
                  </a:moveTo>
                  <a:lnTo>
                    <a:pt x="2391008" y="13809"/>
                  </a:lnTo>
                  <a:cubicBezTo>
                    <a:pt x="2419269" y="13977"/>
                    <a:pt x="2444808" y="30654"/>
                    <a:pt x="2456328" y="56461"/>
                  </a:cubicBezTo>
                  <a:lnTo>
                    <a:pt x="3901663" y="3294566"/>
                  </a:lnTo>
                  <a:cubicBezTo>
                    <a:pt x="3922924" y="3342199"/>
                    <a:pt x="3888078" y="3395913"/>
                    <a:pt x="3835915" y="3395913"/>
                  </a:cubicBezTo>
                  <a:lnTo>
                    <a:pt x="72000" y="3395913"/>
                  </a:lnTo>
                  <a:cubicBezTo>
                    <a:pt x="32256" y="3395913"/>
                    <a:pt x="0" y="3363657"/>
                    <a:pt x="0" y="3323913"/>
                  </a:cubicBezTo>
                  <a:lnTo>
                    <a:pt x="0" y="72001"/>
                  </a:lnTo>
                  <a:cubicBezTo>
                    <a:pt x="0" y="32092"/>
                    <a:pt x="32521" y="-235"/>
                    <a:pt x="72429" y="2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 sz="1600" dirty="0">
                <a:solidFill>
                  <a:schemeClr val="tx1"/>
                </a:solidFill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419100" y="933450"/>
            <a:ext cx="114604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是一款源自中国深度求索的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大规模预训练语言模型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，以其高效推理、多模态融合及对垂直领域的深度优化而著称，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摆脱了对大算力的过度依赖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，在技术封锁的状态下，</a:t>
            </a:r>
            <a:r>
              <a:rPr lang="en-US" altLang="zh-CN" sz="16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的横空出世，对中美竞争中的中方做出了巨大贡献。</a:t>
            </a:r>
            <a:endParaRPr lang="zh-CN" altLang="en-US" sz="16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06" y="2094979"/>
            <a:ext cx="1235728" cy="13312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2275665" y="2464182"/>
            <a:ext cx="2872800" cy="664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拓展了我们的能力边界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激发了我们的想象力和创造力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51840" y="3453130"/>
            <a:ext cx="4952365" cy="3054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的母公司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，被称为国内量化私募“四大天王之一”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总部位于北京，以量化投资为核心业务，重视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基础科学研究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成立时间为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年推出第一个由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生成的股票仓位上线买盘交易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年明确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是其未来主要发展方向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拥有“萤火”系列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训练平台，技术实力雄厚，并且是作为大厂外唯一储备万张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A100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芯片的公司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箭头: V 形 18"/>
          <p:cNvSpPr/>
          <p:nvPr/>
        </p:nvSpPr>
        <p:spPr>
          <a:xfrm>
            <a:off x="5575883" y="5686995"/>
            <a:ext cx="495946" cy="753035"/>
          </a:xfrm>
          <a:prstGeom prst="chevro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箭头: V 形 19"/>
          <p:cNvSpPr/>
          <p:nvPr/>
        </p:nvSpPr>
        <p:spPr>
          <a:xfrm>
            <a:off x="6093120" y="5686995"/>
            <a:ext cx="495946" cy="753035"/>
          </a:xfrm>
          <a:prstGeom prst="chevro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箭头: V 形 20"/>
          <p:cNvSpPr/>
          <p:nvPr/>
        </p:nvSpPr>
        <p:spPr>
          <a:xfrm>
            <a:off x="6610356" y="5686995"/>
            <a:ext cx="495946" cy="753035"/>
          </a:xfrm>
          <a:prstGeom prst="chevro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402878" y="4168103"/>
            <a:ext cx="15178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杭州深度求索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106" y="2678178"/>
            <a:ext cx="2237359" cy="1232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文本框 30"/>
          <p:cNvSpPr txBox="1"/>
          <p:nvPr/>
        </p:nvSpPr>
        <p:spPr>
          <a:xfrm>
            <a:off x="8285892" y="2628457"/>
            <a:ext cx="3411527" cy="3729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杭州深度求索人工智能基础技术研究有限公司</a:t>
            </a:r>
            <a:endParaRPr lang="en-US" altLang="zh-CN" sz="1200" b="1" dirty="0">
              <a:solidFill>
                <a:srgbClr val="0607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成立时间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200" dirty="0">
              <a:solidFill>
                <a:srgbClr val="0607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公司类型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：专注于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人工智能研发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的中国公司</a:t>
            </a:r>
            <a:endParaRPr lang="zh-CN" altLang="en-US" sz="1200" dirty="0">
              <a:solidFill>
                <a:srgbClr val="0607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注册资本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万人民币</a:t>
            </a:r>
            <a:endParaRPr lang="zh-CN" altLang="en-US" sz="1200" dirty="0">
              <a:solidFill>
                <a:srgbClr val="0607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地理位置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：位于浙江省杭州市</a:t>
            </a:r>
            <a:endParaRPr lang="en-US" altLang="zh-CN" sz="1200" dirty="0">
              <a:solidFill>
                <a:srgbClr val="0607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团队介绍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：约有员工</a:t>
            </a:r>
            <a:r>
              <a:rPr lang="en-US" altLang="zh-CN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140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人，大多来自清华、北大等国内顶尖高校，平均年龄约</a:t>
            </a:r>
            <a:r>
              <a:rPr lang="en-US" altLang="zh-CN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en-US" sz="1200" dirty="0">
                <a:solidFill>
                  <a:srgbClr val="0607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，团队拥有算子、推理框架、多模态等研发工程师及深度学习方面的研究人员</a:t>
            </a:r>
            <a:endParaRPr lang="en-US" altLang="zh-CN" sz="1200" dirty="0">
              <a:solidFill>
                <a:srgbClr val="0607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024782" y="2011218"/>
            <a:ext cx="6794536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月，幻方量化宣布成立大模型公司</a:t>
            </a:r>
            <a:r>
              <a:rPr lang="en-US" altLang="zh-CN" sz="14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正式进军通用人工智能领域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/>
              <a:t>1.3 DeepSeek</a:t>
            </a:r>
            <a:r>
              <a:rPr lang="zh-CN" altLang="en-US" sz="2800" dirty="0"/>
              <a:t>带来AI生态产业整体升级</a:t>
            </a:r>
            <a:endParaRPr lang="zh-CN" altLang="en-US" sz="2800" dirty="0"/>
          </a:p>
        </p:txBody>
      </p:sp>
      <p:grpSp>
        <p:nvGrpSpPr>
          <p:cNvPr id="203" name="组合 202"/>
          <p:cNvGrpSpPr/>
          <p:nvPr/>
        </p:nvGrpSpPr>
        <p:grpSpPr>
          <a:xfrm>
            <a:off x="4858517" y="3202167"/>
            <a:ext cx="3782940" cy="2004610"/>
            <a:chOff x="3772167" y="3359040"/>
            <a:chExt cx="2787163" cy="2005393"/>
          </a:xfrm>
        </p:grpSpPr>
        <p:cxnSp>
          <p:nvCxnSpPr>
            <p:cNvPr id="204" name="直接连接符 203"/>
            <p:cNvCxnSpPr/>
            <p:nvPr/>
          </p:nvCxnSpPr>
          <p:spPr>
            <a:xfrm flipV="1">
              <a:off x="3772167" y="3359040"/>
              <a:ext cx="278716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rgbClr val="C7000A"/>
            </a:lnRef>
            <a:fillRef idx="0">
              <a:srgbClr val="C7000A"/>
            </a:fillRef>
            <a:effectRef idx="0">
              <a:srgbClr val="C7000A"/>
            </a:effectRef>
            <a:fontRef idx="minor">
              <a:srgbClr val="1D1D1A"/>
            </a:fontRef>
          </p:style>
        </p:cxnSp>
        <p:cxnSp>
          <p:nvCxnSpPr>
            <p:cNvPr id="205" name="直接连接符 204"/>
            <p:cNvCxnSpPr/>
            <p:nvPr/>
          </p:nvCxnSpPr>
          <p:spPr>
            <a:xfrm flipV="1">
              <a:off x="3772167" y="4619631"/>
              <a:ext cx="278716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rgbClr val="C7000A"/>
            </a:lnRef>
            <a:fillRef idx="0">
              <a:srgbClr val="C7000A"/>
            </a:fillRef>
            <a:effectRef idx="0">
              <a:srgbClr val="C7000A"/>
            </a:effectRef>
            <a:fontRef idx="minor">
              <a:srgbClr val="1D1D1A"/>
            </a:fontRef>
          </p:style>
        </p:cxnSp>
        <p:cxnSp>
          <p:nvCxnSpPr>
            <p:cNvPr id="206" name="直接连接符 205"/>
            <p:cNvCxnSpPr/>
            <p:nvPr/>
          </p:nvCxnSpPr>
          <p:spPr>
            <a:xfrm flipV="1">
              <a:off x="3772167" y="5364433"/>
              <a:ext cx="278716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rgbClr val="C7000A"/>
            </a:lnRef>
            <a:fillRef idx="0">
              <a:srgbClr val="C7000A"/>
            </a:fillRef>
            <a:effectRef idx="0">
              <a:srgbClr val="C7000A"/>
            </a:effectRef>
            <a:fontRef idx="minor">
              <a:srgbClr val="1D1D1A"/>
            </a:fontRef>
          </p:style>
        </p:cxnSp>
      </p:grpSp>
      <p:sp>
        <p:nvSpPr>
          <p:cNvPr id="207" name="文本框 206"/>
          <p:cNvSpPr txBox="1"/>
          <p:nvPr/>
        </p:nvSpPr>
        <p:spPr>
          <a:xfrm>
            <a:off x="602501" y="2172127"/>
            <a:ext cx="610688" cy="375037"/>
          </a:xfrm>
          <a:prstGeom prst="rect">
            <a:avLst/>
          </a:prstGeom>
          <a:ln w="3175">
            <a:miter lim="400000"/>
          </a:ln>
        </p:spPr>
        <p:txBody>
          <a:bodyPr wrap="square" lIns="10572" tIns="10572" rIns="10572" bIns="10572" anchor="ctr">
            <a:spAutoFit/>
          </a:bodyPr>
          <a:lstStyle>
            <a:defPPr marL="0" marR="0" indent="0" algn="l" defTabSz="32131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3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121285">
              <a:lnSpc>
                <a:spcPct val="120000"/>
              </a:lnSpc>
              <a:defRPr sz="1900" b="1">
                <a:gradFill flip="none" rotWithShape="1">
                  <a:gsLst>
                    <a:gs pos="0">
                      <a:srgbClr val="FBF1C7"/>
                    </a:gs>
                    <a:gs pos="100000">
                      <a:srgbClr val="FFE9A5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ctr" defTabSz="1212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1212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471430" y="3283237"/>
            <a:ext cx="872830" cy="190371"/>
          </a:xfrm>
          <a:prstGeom prst="rect">
            <a:avLst/>
          </a:prstGeom>
          <a:ln w="3175">
            <a:miter lim="400000"/>
          </a:ln>
        </p:spPr>
        <p:txBody>
          <a:bodyPr wrap="square" lIns="10572" tIns="10572" rIns="10572" bIns="10572" anchor="ctr">
            <a:spAutoFit/>
          </a:bodyPr>
          <a:lstStyle>
            <a:defPPr marL="0" marR="0" indent="0" algn="l" defTabSz="32131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3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121285">
              <a:lnSpc>
                <a:spcPct val="120000"/>
              </a:lnSpc>
              <a:defRPr sz="1900" b="1">
                <a:gradFill flip="none" rotWithShape="1">
                  <a:gsLst>
                    <a:gs pos="0">
                      <a:srgbClr val="FBF1C7"/>
                    </a:gs>
                    <a:gs pos="100000">
                      <a:srgbClr val="FFE9A5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ctr" defTabSz="1212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文本框 208"/>
          <p:cNvSpPr txBox="1"/>
          <p:nvPr/>
        </p:nvSpPr>
        <p:spPr>
          <a:xfrm>
            <a:off x="656876" y="4209681"/>
            <a:ext cx="501936" cy="375037"/>
          </a:xfrm>
          <a:prstGeom prst="rect">
            <a:avLst/>
          </a:prstGeom>
          <a:ln w="3175">
            <a:miter lim="400000"/>
          </a:ln>
        </p:spPr>
        <p:txBody>
          <a:bodyPr wrap="square" lIns="10572" tIns="10572" rIns="10572" bIns="10572" anchor="ctr">
            <a:spAutoFit/>
          </a:bodyPr>
          <a:lstStyle>
            <a:defPPr marL="0" marR="0" indent="0" algn="l" defTabSz="32131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3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121285">
              <a:lnSpc>
                <a:spcPct val="120000"/>
              </a:lnSpc>
              <a:defRPr sz="1900" b="1">
                <a:gradFill flip="none" rotWithShape="1">
                  <a:gsLst>
                    <a:gs pos="0">
                      <a:srgbClr val="FBF1C7"/>
                    </a:gs>
                    <a:gs pos="100000">
                      <a:srgbClr val="FFE9A5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ctr" defTabSz="1212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1212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583789" y="5320791"/>
            <a:ext cx="648112" cy="190371"/>
          </a:xfrm>
          <a:prstGeom prst="rect">
            <a:avLst/>
          </a:prstGeom>
          <a:ln w="3175">
            <a:miter lim="400000"/>
          </a:ln>
        </p:spPr>
        <p:txBody>
          <a:bodyPr wrap="square" lIns="10572" tIns="10572" rIns="10572" bIns="10572" anchor="ctr">
            <a:spAutoFit/>
          </a:bodyPr>
          <a:lstStyle>
            <a:defPPr marL="0" marR="0" indent="0" algn="l" defTabSz="32131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3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121285">
              <a:lnSpc>
                <a:spcPct val="120000"/>
              </a:lnSpc>
              <a:defRPr sz="1900" b="1">
                <a:gradFill flip="none" rotWithShape="1">
                  <a:gsLst>
                    <a:gs pos="0">
                      <a:srgbClr val="FBF1C7"/>
                    </a:gs>
                    <a:gs pos="100000">
                      <a:srgbClr val="FFE9A5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ctr" defTabSz="1212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芯片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583851" y="2869032"/>
            <a:ext cx="3685997" cy="2037554"/>
            <a:chOff x="481807" y="3025775"/>
            <a:chExt cx="2517775" cy="2038350"/>
          </a:xfrm>
        </p:grpSpPr>
        <p:cxnSp>
          <p:nvCxnSpPr>
            <p:cNvPr id="212" name="直接连接符 211"/>
            <p:cNvCxnSpPr/>
            <p:nvPr/>
          </p:nvCxnSpPr>
          <p:spPr>
            <a:xfrm flipV="1">
              <a:off x="481807" y="5064125"/>
              <a:ext cx="2517775" cy="0"/>
            </a:xfrm>
            <a:prstGeom prst="line">
              <a:avLst/>
            </a:prstGeom>
            <a:ln>
              <a:solidFill>
                <a:srgbClr val="EBEBEB">
                  <a:lumMod val="90000"/>
                </a:srgbClr>
              </a:solidFill>
            </a:ln>
          </p:spPr>
          <p:style>
            <a:lnRef idx="1">
              <a:srgbClr val="C7000A"/>
            </a:lnRef>
            <a:fillRef idx="0">
              <a:srgbClr val="C7000A"/>
            </a:fillRef>
            <a:effectRef idx="0">
              <a:srgbClr val="C7000A"/>
            </a:effectRef>
            <a:fontRef idx="minor">
              <a:srgbClr val="1D1D1A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 flipV="1">
              <a:off x="481807" y="4044950"/>
              <a:ext cx="2517775" cy="0"/>
            </a:xfrm>
            <a:prstGeom prst="line">
              <a:avLst/>
            </a:prstGeom>
            <a:ln>
              <a:solidFill>
                <a:srgbClr val="EBEBEB">
                  <a:lumMod val="90000"/>
                </a:srgbClr>
              </a:solidFill>
            </a:ln>
          </p:spPr>
          <p:style>
            <a:lnRef idx="1">
              <a:srgbClr val="C7000A"/>
            </a:lnRef>
            <a:fillRef idx="0">
              <a:srgbClr val="C7000A"/>
            </a:fillRef>
            <a:effectRef idx="0">
              <a:srgbClr val="C7000A"/>
            </a:effectRef>
            <a:fontRef idx="minor">
              <a:srgbClr val="1D1D1A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 flipV="1">
              <a:off x="481807" y="3025775"/>
              <a:ext cx="2517775" cy="0"/>
            </a:xfrm>
            <a:prstGeom prst="line">
              <a:avLst/>
            </a:prstGeom>
            <a:ln>
              <a:solidFill>
                <a:srgbClr val="EBEBEB">
                  <a:lumMod val="90000"/>
                </a:srgbClr>
              </a:solidFill>
            </a:ln>
          </p:spPr>
          <p:style>
            <a:lnRef idx="1">
              <a:srgbClr val="C7000A"/>
            </a:lnRef>
            <a:fillRef idx="0">
              <a:srgbClr val="C7000A"/>
            </a:fillRef>
            <a:effectRef idx="0">
              <a:srgbClr val="C7000A"/>
            </a:effectRef>
            <a:fontRef idx="minor">
              <a:srgbClr val="1D1D1A"/>
            </a:fontRef>
          </p:style>
        </p:cxnSp>
      </p:grpSp>
      <p:sp>
        <p:nvSpPr>
          <p:cNvPr id="215" name="矩形: 圆角 16"/>
          <p:cNvSpPr/>
          <p:nvPr/>
        </p:nvSpPr>
        <p:spPr>
          <a:xfrm>
            <a:off x="1303782" y="4970440"/>
            <a:ext cx="2743845" cy="920180"/>
          </a:xfrm>
          <a:prstGeom prst="roundRect">
            <a:avLst>
              <a:gd name="adj" fmla="val 7671"/>
            </a:avLst>
          </a:prstGeom>
          <a:solidFill>
            <a:srgbClr val="FFFFFF">
              <a:lumMod val="95000"/>
            </a:srgbClr>
          </a:solidFill>
          <a:ln>
            <a:solidFill>
              <a:srgbClr val="666666"/>
            </a:solidFill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16" name="Picture 6" descr="百度飞桨与飞腾CPU深入融合，共同探索AI领域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365" y="5635848"/>
            <a:ext cx="825458" cy="9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图片 2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54" y="5468344"/>
            <a:ext cx="663185" cy="258774"/>
          </a:xfrm>
          <a:prstGeom prst="rect">
            <a:avLst/>
          </a:prstGeom>
        </p:spPr>
      </p:pic>
      <p:pic>
        <p:nvPicPr>
          <p:cNvPr id="218" name="图片 2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2422" y="5109034"/>
            <a:ext cx="617046" cy="407937"/>
          </a:xfrm>
          <a:prstGeom prst="rect">
            <a:avLst/>
          </a:prstGeom>
        </p:spPr>
      </p:pic>
      <p:pic>
        <p:nvPicPr>
          <p:cNvPr id="219" name="图片 2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45" y="5244863"/>
            <a:ext cx="526818" cy="125737"/>
          </a:xfrm>
          <a:prstGeom prst="rect">
            <a:avLst/>
          </a:prstGeom>
        </p:spPr>
      </p:pic>
      <p:sp>
        <p:nvSpPr>
          <p:cNvPr id="220" name="矩形: 圆角 21"/>
          <p:cNvSpPr/>
          <p:nvPr/>
        </p:nvSpPr>
        <p:spPr>
          <a:xfrm>
            <a:off x="1303782" y="3920295"/>
            <a:ext cx="2743845" cy="913959"/>
          </a:xfrm>
          <a:prstGeom prst="roundRect">
            <a:avLst>
              <a:gd name="adj" fmla="val 7671"/>
            </a:avLst>
          </a:prstGeom>
          <a:solidFill>
            <a:srgbClr val="FFFFFF">
              <a:lumMod val="95000"/>
            </a:srgbClr>
          </a:solidFill>
          <a:ln>
            <a:solidFill>
              <a:srgbClr val="666666"/>
            </a:solidFill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21" name="组合 220"/>
          <p:cNvGrpSpPr/>
          <p:nvPr/>
        </p:nvGrpSpPr>
        <p:grpSpPr>
          <a:xfrm>
            <a:off x="1840655" y="4108563"/>
            <a:ext cx="1752948" cy="514491"/>
            <a:chOff x="1230279" y="4400009"/>
            <a:chExt cx="1381928" cy="405598"/>
          </a:xfrm>
        </p:grpSpPr>
        <p:pic>
          <p:nvPicPr>
            <p:cNvPr id="222" name="图片 2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791" y="4687303"/>
              <a:ext cx="490416" cy="118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953" y="4400009"/>
              <a:ext cx="564335" cy="225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图片 2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470" y="4442254"/>
              <a:ext cx="482736" cy="156487"/>
            </a:xfrm>
            <a:prstGeom prst="rect">
              <a:avLst/>
            </a:prstGeom>
          </p:spPr>
        </p:pic>
        <p:pic>
          <p:nvPicPr>
            <p:cNvPr id="225" name="图片 2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279" y="4707324"/>
              <a:ext cx="564336" cy="90374"/>
            </a:xfrm>
            <a:prstGeom prst="rect">
              <a:avLst/>
            </a:prstGeom>
          </p:spPr>
        </p:pic>
      </p:grpSp>
      <p:sp>
        <p:nvSpPr>
          <p:cNvPr id="226" name="矩形: 圆角 27"/>
          <p:cNvSpPr/>
          <p:nvPr/>
        </p:nvSpPr>
        <p:spPr>
          <a:xfrm>
            <a:off x="1303782" y="2917215"/>
            <a:ext cx="2743845" cy="919876"/>
          </a:xfrm>
          <a:prstGeom prst="roundRect">
            <a:avLst>
              <a:gd name="adj" fmla="val 7671"/>
            </a:avLst>
          </a:prstGeom>
          <a:solidFill>
            <a:srgbClr val="FFFFFF">
              <a:lumMod val="95000"/>
            </a:srgbClr>
          </a:solidFill>
          <a:ln>
            <a:solidFill>
              <a:srgbClr val="666666"/>
            </a:solidFill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27" name="组合 226"/>
          <p:cNvGrpSpPr/>
          <p:nvPr/>
        </p:nvGrpSpPr>
        <p:grpSpPr>
          <a:xfrm>
            <a:off x="1781787" y="3087018"/>
            <a:ext cx="1926159" cy="605322"/>
            <a:chOff x="1176782" y="3260439"/>
            <a:chExt cx="1190693" cy="374191"/>
          </a:xfrm>
        </p:grpSpPr>
        <p:pic>
          <p:nvPicPr>
            <p:cNvPr id="228" name="图片 2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909" y="3467086"/>
              <a:ext cx="503566" cy="1675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729" y="3260439"/>
              <a:ext cx="397061" cy="15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图片 2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357" y="3497647"/>
              <a:ext cx="402656" cy="124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图形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76782" y="3306370"/>
              <a:ext cx="498552" cy="63399"/>
            </a:xfrm>
            <a:prstGeom prst="rect">
              <a:avLst/>
            </a:prstGeom>
            <a:noFill/>
          </p:spPr>
        </p:pic>
      </p:grpSp>
      <p:cxnSp>
        <p:nvCxnSpPr>
          <p:cNvPr id="232" name="直接连接符 231"/>
          <p:cNvCxnSpPr/>
          <p:nvPr/>
        </p:nvCxnSpPr>
        <p:spPr>
          <a:xfrm>
            <a:off x="1268456" y="1920144"/>
            <a:ext cx="0" cy="882876"/>
          </a:xfrm>
          <a:prstGeom prst="line">
            <a:avLst/>
          </a:prstGeom>
          <a:ln>
            <a:solidFill>
              <a:srgbClr val="FFFFFF">
                <a:lumMod val="85000"/>
              </a:srgbClr>
            </a:solidFill>
          </a:ln>
        </p:spPr>
        <p:style>
          <a:lnRef idx="1">
            <a:srgbClr val="C7000A"/>
          </a:lnRef>
          <a:fillRef idx="0">
            <a:srgbClr val="C7000A"/>
          </a:fillRef>
          <a:effectRef idx="0">
            <a:srgbClr val="C7000A"/>
          </a:effectRef>
          <a:fontRef idx="minor">
            <a:srgbClr val="1D1D1A"/>
          </a:fontRef>
        </p:style>
      </p:cxnSp>
      <p:cxnSp>
        <p:nvCxnSpPr>
          <p:cNvPr id="233" name="直接连接符 232"/>
          <p:cNvCxnSpPr/>
          <p:nvPr/>
        </p:nvCxnSpPr>
        <p:spPr>
          <a:xfrm>
            <a:off x="1268456" y="3955758"/>
            <a:ext cx="0" cy="882876"/>
          </a:xfrm>
          <a:prstGeom prst="line">
            <a:avLst/>
          </a:prstGeom>
          <a:ln>
            <a:solidFill>
              <a:srgbClr val="FFFFFF">
                <a:lumMod val="85000"/>
              </a:srgbClr>
            </a:solidFill>
          </a:ln>
        </p:spPr>
        <p:style>
          <a:lnRef idx="1">
            <a:srgbClr val="C7000A"/>
          </a:lnRef>
          <a:fillRef idx="0">
            <a:srgbClr val="C7000A"/>
          </a:fillRef>
          <a:effectRef idx="0">
            <a:srgbClr val="C7000A"/>
          </a:effectRef>
          <a:fontRef idx="minor">
            <a:srgbClr val="1D1D1A"/>
          </a:fontRef>
        </p:style>
      </p:cxnSp>
      <p:cxnSp>
        <p:nvCxnSpPr>
          <p:cNvPr id="234" name="直接连接符 233"/>
          <p:cNvCxnSpPr/>
          <p:nvPr/>
        </p:nvCxnSpPr>
        <p:spPr>
          <a:xfrm>
            <a:off x="1268456" y="2942994"/>
            <a:ext cx="0" cy="882876"/>
          </a:xfrm>
          <a:prstGeom prst="line">
            <a:avLst/>
          </a:prstGeom>
          <a:ln>
            <a:solidFill>
              <a:srgbClr val="FFFFFF">
                <a:lumMod val="85000"/>
              </a:srgbClr>
            </a:solidFill>
          </a:ln>
        </p:spPr>
        <p:style>
          <a:lnRef idx="1">
            <a:srgbClr val="C7000A"/>
          </a:lnRef>
          <a:fillRef idx="0">
            <a:srgbClr val="C7000A"/>
          </a:fillRef>
          <a:effectRef idx="0">
            <a:srgbClr val="C7000A"/>
          </a:effectRef>
          <a:fontRef idx="minor">
            <a:srgbClr val="1D1D1A"/>
          </a:fontRef>
        </p:style>
      </p:cxnSp>
      <p:cxnSp>
        <p:nvCxnSpPr>
          <p:cNvPr id="235" name="直接连接符 234"/>
          <p:cNvCxnSpPr/>
          <p:nvPr/>
        </p:nvCxnSpPr>
        <p:spPr>
          <a:xfrm>
            <a:off x="1268456" y="4978608"/>
            <a:ext cx="0" cy="882876"/>
          </a:xfrm>
          <a:prstGeom prst="line">
            <a:avLst/>
          </a:prstGeom>
          <a:ln>
            <a:solidFill>
              <a:srgbClr val="FFFFFF">
                <a:lumMod val="85000"/>
              </a:srgbClr>
            </a:solidFill>
          </a:ln>
        </p:spPr>
        <p:style>
          <a:lnRef idx="1">
            <a:srgbClr val="C7000A"/>
          </a:lnRef>
          <a:fillRef idx="0">
            <a:srgbClr val="C7000A"/>
          </a:fillRef>
          <a:effectRef idx="0">
            <a:srgbClr val="C7000A"/>
          </a:effectRef>
          <a:fontRef idx="minor">
            <a:srgbClr val="1D1D1A"/>
          </a:fontRef>
        </p:style>
      </p:cxnSp>
      <p:sp>
        <p:nvSpPr>
          <p:cNvPr id="236" name="矩形: 圆角 37"/>
          <p:cNvSpPr/>
          <p:nvPr/>
        </p:nvSpPr>
        <p:spPr>
          <a:xfrm>
            <a:off x="1303782" y="1871170"/>
            <a:ext cx="2743845" cy="965380"/>
          </a:xfrm>
          <a:prstGeom prst="roundRect">
            <a:avLst>
              <a:gd name="adj" fmla="val 7671"/>
            </a:avLst>
          </a:prstGeom>
          <a:solidFill>
            <a:srgbClr val="FFFFFF">
              <a:lumMod val="95000"/>
            </a:srgbClr>
          </a:solidFill>
          <a:ln>
            <a:solidFill>
              <a:srgbClr val="666666"/>
            </a:solidFill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37" name="Picture 10" descr="IBM logo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68" y="2037772"/>
            <a:ext cx="360840" cy="19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20" y="2044945"/>
            <a:ext cx="487294" cy="19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Picture 2" descr="File:Tencent Logo.svg - Wikimedia Comm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71" y="2343379"/>
            <a:ext cx="520087" cy="9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图片 2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58" y="2010690"/>
            <a:ext cx="382105" cy="31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图片 2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54" y="2307486"/>
            <a:ext cx="364252" cy="1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图片 2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98" y="2311190"/>
            <a:ext cx="308306" cy="18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图片 24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2" b="33640"/>
          <a:stretch>
            <a:fillRect/>
          </a:stretch>
        </p:blipFill>
        <p:spPr>
          <a:xfrm>
            <a:off x="1699584" y="2538356"/>
            <a:ext cx="572238" cy="20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Picture 2" descr="File:Kingsoft logo.png - Wikipedia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14787" r="5456" b="8437"/>
          <a:stretch>
            <a:fillRect/>
          </a:stretch>
        </p:blipFill>
        <p:spPr bwMode="auto">
          <a:xfrm>
            <a:off x="2915990" y="2314203"/>
            <a:ext cx="416233" cy="15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2" descr="File:General Electric logo.svg - Wikipedi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80" y="2027861"/>
            <a:ext cx="219750" cy="2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6" name="组合 245"/>
          <p:cNvGrpSpPr/>
          <p:nvPr/>
        </p:nvGrpSpPr>
        <p:grpSpPr>
          <a:xfrm>
            <a:off x="750436" y="2716303"/>
            <a:ext cx="306404" cy="306404"/>
            <a:chOff x="1584868" y="2882839"/>
            <a:chExt cx="306524" cy="306524"/>
          </a:xfrm>
        </p:grpSpPr>
        <p:sp>
          <p:nvSpPr>
            <p:cNvPr id="247" name="椭圆 246"/>
            <p:cNvSpPr/>
            <p:nvPr/>
          </p:nvSpPr>
          <p:spPr>
            <a:xfrm>
              <a:off x="1584868" y="2882839"/>
              <a:ext cx="306524" cy="30652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EBEBEB">
                  <a:lumMod val="90000"/>
                </a:srgbClr>
              </a:solidFill>
            </a:ln>
          </p:spPr>
          <p:style>
            <a:lnRef idx="2">
              <a:srgbClr val="C7000A">
                <a:shade val="50000"/>
              </a:srgbClr>
            </a:lnRef>
            <a:fillRef idx="1">
              <a:srgbClr val="C7000A"/>
            </a:fillRef>
            <a:effectRef idx="0">
              <a:srgbClr val="C7000A"/>
            </a:effectRef>
            <a:fontRef idx="minor">
              <a:srgbClr val="666666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pic>
          <p:nvPicPr>
            <p:cNvPr id="248" name="图片 2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785" y="2959737"/>
              <a:ext cx="138690" cy="138690"/>
            </a:xfrm>
            <a:prstGeom prst="rect">
              <a:avLst/>
            </a:prstGeom>
          </p:spPr>
        </p:pic>
      </p:grpSp>
      <p:grpSp>
        <p:nvGrpSpPr>
          <p:cNvPr id="249" name="组合 248"/>
          <p:cNvGrpSpPr/>
          <p:nvPr/>
        </p:nvGrpSpPr>
        <p:grpSpPr>
          <a:xfrm>
            <a:off x="750436" y="3729569"/>
            <a:ext cx="306404" cy="306404"/>
            <a:chOff x="1584868" y="2882839"/>
            <a:chExt cx="306524" cy="306524"/>
          </a:xfrm>
        </p:grpSpPr>
        <p:sp>
          <p:nvSpPr>
            <p:cNvPr id="250" name="椭圆 249"/>
            <p:cNvSpPr/>
            <p:nvPr/>
          </p:nvSpPr>
          <p:spPr>
            <a:xfrm>
              <a:off x="1584868" y="2882839"/>
              <a:ext cx="306524" cy="30652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EBEBEB">
                  <a:lumMod val="90000"/>
                </a:srgbClr>
              </a:solidFill>
            </a:ln>
          </p:spPr>
          <p:style>
            <a:lnRef idx="2">
              <a:srgbClr val="C7000A">
                <a:shade val="50000"/>
              </a:srgbClr>
            </a:lnRef>
            <a:fillRef idx="1">
              <a:srgbClr val="C7000A"/>
            </a:fillRef>
            <a:effectRef idx="0">
              <a:srgbClr val="C7000A"/>
            </a:effectRef>
            <a:fontRef idx="minor">
              <a:srgbClr val="666666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pic>
          <p:nvPicPr>
            <p:cNvPr id="251" name="图片 25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785" y="2959737"/>
              <a:ext cx="138690" cy="138690"/>
            </a:xfrm>
            <a:prstGeom prst="rect">
              <a:avLst/>
            </a:prstGeom>
          </p:spPr>
        </p:pic>
      </p:grpSp>
      <p:grpSp>
        <p:nvGrpSpPr>
          <p:cNvPr id="252" name="组合 251"/>
          <p:cNvGrpSpPr/>
          <p:nvPr/>
        </p:nvGrpSpPr>
        <p:grpSpPr>
          <a:xfrm>
            <a:off x="750436" y="4763417"/>
            <a:ext cx="306404" cy="306404"/>
            <a:chOff x="1584868" y="2882839"/>
            <a:chExt cx="306524" cy="306524"/>
          </a:xfrm>
        </p:grpSpPr>
        <p:sp>
          <p:nvSpPr>
            <p:cNvPr id="253" name="椭圆 252"/>
            <p:cNvSpPr/>
            <p:nvPr/>
          </p:nvSpPr>
          <p:spPr>
            <a:xfrm>
              <a:off x="1584868" y="2882839"/>
              <a:ext cx="306524" cy="30652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EBEBEB">
                  <a:lumMod val="90000"/>
                </a:srgbClr>
              </a:solidFill>
            </a:ln>
          </p:spPr>
          <p:style>
            <a:lnRef idx="2">
              <a:srgbClr val="C7000A">
                <a:shade val="50000"/>
              </a:srgbClr>
            </a:lnRef>
            <a:fillRef idx="1">
              <a:srgbClr val="C7000A"/>
            </a:fillRef>
            <a:effectRef idx="0">
              <a:srgbClr val="C7000A"/>
            </a:effectRef>
            <a:fontRef idx="minor">
              <a:srgbClr val="666666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pic>
          <p:nvPicPr>
            <p:cNvPr id="254" name="图片 25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785" y="2959737"/>
              <a:ext cx="138690" cy="138690"/>
            </a:xfrm>
            <a:prstGeom prst="rect">
              <a:avLst/>
            </a:prstGeom>
          </p:spPr>
        </p:pic>
      </p:grpSp>
      <p:pic>
        <p:nvPicPr>
          <p:cNvPr id="255" name="图片 254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t="10594" r="26588" b="12088"/>
          <a:stretch>
            <a:fillRect/>
          </a:stretch>
        </p:blipFill>
        <p:spPr>
          <a:xfrm>
            <a:off x="3124106" y="2566706"/>
            <a:ext cx="214510" cy="185087"/>
          </a:xfrm>
          <a:prstGeom prst="rect">
            <a:avLst/>
          </a:prstGeom>
        </p:spPr>
      </p:pic>
      <p:pic>
        <p:nvPicPr>
          <p:cNvPr id="256" name="图片 25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29" y="2566184"/>
            <a:ext cx="519404" cy="143555"/>
          </a:xfrm>
          <a:prstGeom prst="rect">
            <a:avLst/>
          </a:prstGeom>
        </p:spPr>
      </p:pic>
      <p:sp>
        <p:nvSpPr>
          <p:cNvPr id="257" name="任意多边形: 形状 58"/>
          <p:cNvSpPr/>
          <p:nvPr/>
        </p:nvSpPr>
        <p:spPr>
          <a:xfrm>
            <a:off x="5991430" y="1871170"/>
            <a:ext cx="1367840" cy="4019202"/>
          </a:xfrm>
          <a:custGeom>
            <a:avLst/>
            <a:gdLst>
              <a:gd name="connsiteX0" fmla="*/ 99006 w 1368374"/>
              <a:gd name="connsiteY0" fmla="*/ 0 h 4026431"/>
              <a:gd name="connsiteX1" fmla="*/ 1269368 w 1368374"/>
              <a:gd name="connsiteY1" fmla="*/ 0 h 4026431"/>
              <a:gd name="connsiteX2" fmla="*/ 1368374 w 1368374"/>
              <a:gd name="connsiteY2" fmla="*/ 99006 h 4026431"/>
              <a:gd name="connsiteX3" fmla="*/ 1368374 w 1368374"/>
              <a:gd name="connsiteY3" fmla="*/ 1191649 h 4026431"/>
              <a:gd name="connsiteX4" fmla="*/ 1269368 w 1368374"/>
              <a:gd name="connsiteY4" fmla="*/ 1290655 h 4026431"/>
              <a:gd name="connsiteX5" fmla="*/ 1162292 w 1368374"/>
              <a:gd name="connsiteY5" fmla="*/ 1290655 h 4026431"/>
              <a:gd name="connsiteX6" fmla="*/ 1167033 w 1368374"/>
              <a:gd name="connsiteY6" fmla="*/ 1308499 h 4026431"/>
              <a:gd name="connsiteX7" fmla="*/ 1156929 w 1368374"/>
              <a:gd name="connsiteY7" fmla="*/ 1346523 h 4026431"/>
              <a:gd name="connsiteX8" fmla="*/ 1131371 w 1368374"/>
              <a:gd name="connsiteY8" fmla="*/ 1377760 h 4026431"/>
              <a:gd name="connsiteX9" fmla="*/ 1279957 w 1368374"/>
              <a:gd name="connsiteY9" fmla="*/ 1377760 h 4026431"/>
              <a:gd name="connsiteX10" fmla="*/ 1368374 w 1368374"/>
              <a:gd name="connsiteY10" fmla="*/ 1466177 h 4026431"/>
              <a:gd name="connsiteX11" fmla="*/ 1368374 w 1368374"/>
              <a:gd name="connsiteY11" fmla="*/ 2441961 h 4026431"/>
              <a:gd name="connsiteX12" fmla="*/ 1279957 w 1368374"/>
              <a:gd name="connsiteY12" fmla="*/ 2530378 h 4026431"/>
              <a:gd name="connsiteX13" fmla="*/ 1139905 w 1368374"/>
              <a:gd name="connsiteY13" fmla="*/ 2530378 h 4026431"/>
              <a:gd name="connsiteX14" fmla="*/ 1156929 w 1368374"/>
              <a:gd name="connsiteY14" fmla="*/ 2551184 h 4026431"/>
              <a:gd name="connsiteX15" fmla="*/ 1167033 w 1368374"/>
              <a:gd name="connsiteY15" fmla="*/ 2589209 h 4026431"/>
              <a:gd name="connsiteX16" fmla="*/ 1127951 w 1368374"/>
              <a:gd name="connsiteY16" fmla="*/ 2662649 h 4026431"/>
              <a:gd name="connsiteX17" fmla="*/ 1123890 w 1368374"/>
              <a:gd name="connsiteY17" fmla="*/ 2665488 h 4026431"/>
              <a:gd name="connsiteX18" fmla="*/ 1298142 w 1368374"/>
              <a:gd name="connsiteY18" fmla="*/ 2665488 h 4026431"/>
              <a:gd name="connsiteX19" fmla="*/ 1368374 w 1368374"/>
              <a:gd name="connsiteY19" fmla="*/ 2735720 h 4026431"/>
              <a:gd name="connsiteX20" fmla="*/ 1368374 w 1368374"/>
              <a:gd name="connsiteY20" fmla="*/ 3212845 h 4026431"/>
              <a:gd name="connsiteX21" fmla="*/ 1298142 w 1368374"/>
              <a:gd name="connsiteY21" fmla="*/ 3283077 h 4026431"/>
              <a:gd name="connsiteX22" fmla="*/ 1140563 w 1368374"/>
              <a:gd name="connsiteY22" fmla="*/ 3283077 h 4026431"/>
              <a:gd name="connsiteX23" fmla="*/ 1156929 w 1368374"/>
              <a:gd name="connsiteY23" fmla="*/ 3303080 h 4026431"/>
              <a:gd name="connsiteX24" fmla="*/ 1167033 w 1368374"/>
              <a:gd name="connsiteY24" fmla="*/ 3341104 h 4026431"/>
              <a:gd name="connsiteX25" fmla="*/ 1156929 w 1368374"/>
              <a:gd name="connsiteY25" fmla="*/ 3379129 h 4026431"/>
              <a:gd name="connsiteX26" fmla="*/ 1132617 w 1368374"/>
              <a:gd name="connsiteY26" fmla="*/ 3408842 h 4026431"/>
              <a:gd name="connsiteX27" fmla="*/ 1298142 w 1368374"/>
              <a:gd name="connsiteY27" fmla="*/ 3408842 h 4026431"/>
              <a:gd name="connsiteX28" fmla="*/ 1368374 w 1368374"/>
              <a:gd name="connsiteY28" fmla="*/ 3479074 h 4026431"/>
              <a:gd name="connsiteX29" fmla="*/ 1368374 w 1368374"/>
              <a:gd name="connsiteY29" fmla="*/ 3956199 h 4026431"/>
              <a:gd name="connsiteX30" fmla="*/ 1298142 w 1368374"/>
              <a:gd name="connsiteY30" fmla="*/ 4026431 h 4026431"/>
              <a:gd name="connsiteX31" fmla="*/ 70232 w 1368374"/>
              <a:gd name="connsiteY31" fmla="*/ 4026431 h 4026431"/>
              <a:gd name="connsiteX32" fmla="*/ 0 w 1368374"/>
              <a:gd name="connsiteY32" fmla="*/ 3956199 h 4026431"/>
              <a:gd name="connsiteX33" fmla="*/ 0 w 1368374"/>
              <a:gd name="connsiteY33" fmla="*/ 3479074 h 4026431"/>
              <a:gd name="connsiteX34" fmla="*/ 70232 w 1368374"/>
              <a:gd name="connsiteY34" fmla="*/ 3408842 h 4026431"/>
              <a:gd name="connsiteX35" fmla="*/ 206819 w 1368374"/>
              <a:gd name="connsiteY35" fmla="*/ 3408842 h 4026431"/>
              <a:gd name="connsiteX36" fmla="*/ 182507 w 1368374"/>
              <a:gd name="connsiteY36" fmla="*/ 3379129 h 4026431"/>
              <a:gd name="connsiteX37" fmla="*/ 172403 w 1368374"/>
              <a:gd name="connsiteY37" fmla="*/ 3341104 h 4026431"/>
              <a:gd name="connsiteX38" fmla="*/ 182507 w 1368374"/>
              <a:gd name="connsiteY38" fmla="*/ 3303080 h 4026431"/>
              <a:gd name="connsiteX39" fmla="*/ 198873 w 1368374"/>
              <a:gd name="connsiteY39" fmla="*/ 3283077 h 4026431"/>
              <a:gd name="connsiteX40" fmla="*/ 70232 w 1368374"/>
              <a:gd name="connsiteY40" fmla="*/ 3283077 h 4026431"/>
              <a:gd name="connsiteX41" fmla="*/ 0 w 1368374"/>
              <a:gd name="connsiteY41" fmla="*/ 3212845 h 4026431"/>
              <a:gd name="connsiteX42" fmla="*/ 0 w 1368374"/>
              <a:gd name="connsiteY42" fmla="*/ 2735720 h 4026431"/>
              <a:gd name="connsiteX43" fmla="*/ 70232 w 1368374"/>
              <a:gd name="connsiteY43" fmla="*/ 2665488 h 4026431"/>
              <a:gd name="connsiteX44" fmla="*/ 215546 w 1368374"/>
              <a:gd name="connsiteY44" fmla="*/ 2665488 h 4026431"/>
              <a:gd name="connsiteX45" fmla="*/ 211485 w 1368374"/>
              <a:gd name="connsiteY45" fmla="*/ 2662649 h 4026431"/>
              <a:gd name="connsiteX46" fmla="*/ 172403 w 1368374"/>
              <a:gd name="connsiteY46" fmla="*/ 2589209 h 4026431"/>
              <a:gd name="connsiteX47" fmla="*/ 182507 w 1368374"/>
              <a:gd name="connsiteY47" fmla="*/ 2551184 h 4026431"/>
              <a:gd name="connsiteX48" fmla="*/ 199531 w 1368374"/>
              <a:gd name="connsiteY48" fmla="*/ 2530378 h 4026431"/>
              <a:gd name="connsiteX49" fmla="*/ 88417 w 1368374"/>
              <a:gd name="connsiteY49" fmla="*/ 2530378 h 4026431"/>
              <a:gd name="connsiteX50" fmla="*/ 0 w 1368374"/>
              <a:gd name="connsiteY50" fmla="*/ 2441961 h 4026431"/>
              <a:gd name="connsiteX51" fmla="*/ 0 w 1368374"/>
              <a:gd name="connsiteY51" fmla="*/ 1466177 h 4026431"/>
              <a:gd name="connsiteX52" fmla="*/ 88417 w 1368374"/>
              <a:gd name="connsiteY52" fmla="*/ 1377760 h 4026431"/>
              <a:gd name="connsiteX53" fmla="*/ 208065 w 1368374"/>
              <a:gd name="connsiteY53" fmla="*/ 1377760 h 4026431"/>
              <a:gd name="connsiteX54" fmla="*/ 182507 w 1368374"/>
              <a:gd name="connsiteY54" fmla="*/ 1346523 h 4026431"/>
              <a:gd name="connsiteX55" fmla="*/ 172403 w 1368374"/>
              <a:gd name="connsiteY55" fmla="*/ 1308499 h 4026431"/>
              <a:gd name="connsiteX56" fmla="*/ 177144 w 1368374"/>
              <a:gd name="connsiteY56" fmla="*/ 1290655 h 4026431"/>
              <a:gd name="connsiteX57" fmla="*/ 99006 w 1368374"/>
              <a:gd name="connsiteY57" fmla="*/ 1290655 h 4026431"/>
              <a:gd name="connsiteX58" fmla="*/ 0 w 1368374"/>
              <a:gd name="connsiteY58" fmla="*/ 1191649 h 4026431"/>
              <a:gd name="connsiteX59" fmla="*/ 0 w 1368374"/>
              <a:gd name="connsiteY59" fmla="*/ 99006 h 4026431"/>
              <a:gd name="connsiteX60" fmla="*/ 99006 w 1368374"/>
              <a:gd name="connsiteY60" fmla="*/ 0 h 402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368374" h="4026431">
                <a:moveTo>
                  <a:pt x="99006" y="0"/>
                </a:moveTo>
                <a:lnTo>
                  <a:pt x="1269368" y="0"/>
                </a:lnTo>
                <a:cubicBezTo>
                  <a:pt x="1324048" y="0"/>
                  <a:pt x="1368374" y="44326"/>
                  <a:pt x="1368374" y="99006"/>
                </a:cubicBezTo>
                <a:lnTo>
                  <a:pt x="1368374" y="1191649"/>
                </a:lnTo>
                <a:cubicBezTo>
                  <a:pt x="1368374" y="1246329"/>
                  <a:pt x="1324048" y="1290655"/>
                  <a:pt x="1269368" y="1290655"/>
                </a:cubicBezTo>
                <a:lnTo>
                  <a:pt x="1162292" y="1290655"/>
                </a:lnTo>
                <a:lnTo>
                  <a:pt x="1167033" y="1308499"/>
                </a:lnTo>
                <a:cubicBezTo>
                  <a:pt x="1167033" y="1321524"/>
                  <a:pt x="1163554" y="1334241"/>
                  <a:pt x="1156929" y="1346523"/>
                </a:cubicBezTo>
                <a:lnTo>
                  <a:pt x="1131371" y="1377760"/>
                </a:lnTo>
                <a:lnTo>
                  <a:pt x="1279957" y="1377760"/>
                </a:lnTo>
                <a:cubicBezTo>
                  <a:pt x="1328788" y="1377760"/>
                  <a:pt x="1368374" y="1417346"/>
                  <a:pt x="1368374" y="1466177"/>
                </a:cubicBezTo>
                <a:lnTo>
                  <a:pt x="1368374" y="2441961"/>
                </a:lnTo>
                <a:cubicBezTo>
                  <a:pt x="1368374" y="2490792"/>
                  <a:pt x="1328788" y="2530378"/>
                  <a:pt x="1279957" y="2530378"/>
                </a:cubicBezTo>
                <a:lnTo>
                  <a:pt x="1139905" y="2530378"/>
                </a:lnTo>
                <a:lnTo>
                  <a:pt x="1156929" y="2551184"/>
                </a:lnTo>
                <a:cubicBezTo>
                  <a:pt x="1163554" y="2563467"/>
                  <a:pt x="1167033" y="2576184"/>
                  <a:pt x="1167033" y="2589209"/>
                </a:cubicBezTo>
                <a:cubicBezTo>
                  <a:pt x="1167033" y="2615259"/>
                  <a:pt x="1153117" y="2640077"/>
                  <a:pt x="1127951" y="2662649"/>
                </a:cubicBezTo>
                <a:lnTo>
                  <a:pt x="1123890" y="2665488"/>
                </a:lnTo>
                <a:lnTo>
                  <a:pt x="1298142" y="2665488"/>
                </a:lnTo>
                <a:cubicBezTo>
                  <a:pt x="1336930" y="2665488"/>
                  <a:pt x="1368374" y="2696932"/>
                  <a:pt x="1368374" y="2735720"/>
                </a:cubicBezTo>
                <a:lnTo>
                  <a:pt x="1368374" y="3212845"/>
                </a:lnTo>
                <a:cubicBezTo>
                  <a:pt x="1368374" y="3251633"/>
                  <a:pt x="1336930" y="3283077"/>
                  <a:pt x="1298142" y="3283077"/>
                </a:cubicBezTo>
                <a:lnTo>
                  <a:pt x="1140563" y="3283077"/>
                </a:lnTo>
                <a:lnTo>
                  <a:pt x="1156929" y="3303080"/>
                </a:lnTo>
                <a:cubicBezTo>
                  <a:pt x="1163554" y="3315362"/>
                  <a:pt x="1167033" y="3328079"/>
                  <a:pt x="1167033" y="3341104"/>
                </a:cubicBezTo>
                <a:cubicBezTo>
                  <a:pt x="1167033" y="3354130"/>
                  <a:pt x="1163554" y="3366846"/>
                  <a:pt x="1156929" y="3379129"/>
                </a:cubicBezTo>
                <a:lnTo>
                  <a:pt x="1132617" y="3408842"/>
                </a:lnTo>
                <a:lnTo>
                  <a:pt x="1298142" y="3408842"/>
                </a:lnTo>
                <a:cubicBezTo>
                  <a:pt x="1336930" y="3408842"/>
                  <a:pt x="1368374" y="3440286"/>
                  <a:pt x="1368374" y="3479074"/>
                </a:cubicBezTo>
                <a:lnTo>
                  <a:pt x="1368374" y="3956199"/>
                </a:lnTo>
                <a:cubicBezTo>
                  <a:pt x="1368374" y="3994987"/>
                  <a:pt x="1336930" y="4026431"/>
                  <a:pt x="1298142" y="4026431"/>
                </a:cubicBezTo>
                <a:lnTo>
                  <a:pt x="70232" y="4026431"/>
                </a:lnTo>
                <a:cubicBezTo>
                  <a:pt x="31444" y="4026431"/>
                  <a:pt x="0" y="3994987"/>
                  <a:pt x="0" y="3956199"/>
                </a:cubicBezTo>
                <a:lnTo>
                  <a:pt x="0" y="3479074"/>
                </a:lnTo>
                <a:cubicBezTo>
                  <a:pt x="0" y="3440286"/>
                  <a:pt x="31444" y="3408842"/>
                  <a:pt x="70232" y="3408842"/>
                </a:cubicBezTo>
                <a:lnTo>
                  <a:pt x="206819" y="3408842"/>
                </a:lnTo>
                <a:lnTo>
                  <a:pt x="182507" y="3379129"/>
                </a:lnTo>
                <a:cubicBezTo>
                  <a:pt x="175882" y="3366846"/>
                  <a:pt x="172403" y="3354130"/>
                  <a:pt x="172403" y="3341104"/>
                </a:cubicBezTo>
                <a:cubicBezTo>
                  <a:pt x="172403" y="3328079"/>
                  <a:pt x="175882" y="3315362"/>
                  <a:pt x="182507" y="3303080"/>
                </a:cubicBezTo>
                <a:lnTo>
                  <a:pt x="198873" y="3283077"/>
                </a:lnTo>
                <a:lnTo>
                  <a:pt x="70232" y="3283077"/>
                </a:lnTo>
                <a:cubicBezTo>
                  <a:pt x="31444" y="3283077"/>
                  <a:pt x="0" y="3251633"/>
                  <a:pt x="0" y="3212845"/>
                </a:cubicBezTo>
                <a:lnTo>
                  <a:pt x="0" y="2735720"/>
                </a:lnTo>
                <a:cubicBezTo>
                  <a:pt x="0" y="2696932"/>
                  <a:pt x="31444" y="2665488"/>
                  <a:pt x="70232" y="2665488"/>
                </a:cubicBezTo>
                <a:lnTo>
                  <a:pt x="215546" y="2665488"/>
                </a:lnTo>
                <a:lnTo>
                  <a:pt x="211485" y="2662649"/>
                </a:lnTo>
                <a:cubicBezTo>
                  <a:pt x="186319" y="2640077"/>
                  <a:pt x="172403" y="2615259"/>
                  <a:pt x="172403" y="2589209"/>
                </a:cubicBezTo>
                <a:cubicBezTo>
                  <a:pt x="172403" y="2576184"/>
                  <a:pt x="175882" y="2563467"/>
                  <a:pt x="182507" y="2551184"/>
                </a:cubicBezTo>
                <a:lnTo>
                  <a:pt x="199531" y="2530378"/>
                </a:lnTo>
                <a:lnTo>
                  <a:pt x="88417" y="2530378"/>
                </a:lnTo>
                <a:cubicBezTo>
                  <a:pt x="39586" y="2530378"/>
                  <a:pt x="0" y="2490792"/>
                  <a:pt x="0" y="2441961"/>
                </a:cubicBezTo>
                <a:lnTo>
                  <a:pt x="0" y="1466177"/>
                </a:lnTo>
                <a:cubicBezTo>
                  <a:pt x="0" y="1417346"/>
                  <a:pt x="39586" y="1377760"/>
                  <a:pt x="88417" y="1377760"/>
                </a:cubicBezTo>
                <a:lnTo>
                  <a:pt x="208065" y="1377760"/>
                </a:lnTo>
                <a:lnTo>
                  <a:pt x="182507" y="1346523"/>
                </a:lnTo>
                <a:cubicBezTo>
                  <a:pt x="175882" y="1334241"/>
                  <a:pt x="172403" y="1321524"/>
                  <a:pt x="172403" y="1308499"/>
                </a:cubicBezTo>
                <a:lnTo>
                  <a:pt x="177144" y="1290655"/>
                </a:lnTo>
                <a:lnTo>
                  <a:pt x="99006" y="1290655"/>
                </a:lnTo>
                <a:cubicBezTo>
                  <a:pt x="44326" y="1290655"/>
                  <a:pt x="0" y="1246329"/>
                  <a:pt x="0" y="1191649"/>
                </a:cubicBezTo>
                <a:lnTo>
                  <a:pt x="0" y="99006"/>
                </a:lnTo>
                <a:cubicBezTo>
                  <a:pt x="0" y="44326"/>
                  <a:pt x="44326" y="0"/>
                  <a:pt x="99006" y="0"/>
                </a:cubicBezTo>
                <a:close/>
              </a:path>
            </a:pathLst>
          </a:custGeom>
          <a:solidFill>
            <a:srgbClr val="FDFDFD"/>
          </a:solidFill>
          <a:ln>
            <a:solidFill>
              <a:srgbClr val="FFFFFF">
                <a:lumMod val="75000"/>
              </a:srgbClr>
            </a:solidFill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58" name="任意多边形: 形状 59"/>
          <p:cNvSpPr/>
          <p:nvPr/>
        </p:nvSpPr>
        <p:spPr>
          <a:xfrm>
            <a:off x="7507600" y="1865513"/>
            <a:ext cx="1367840" cy="4024859"/>
          </a:xfrm>
          <a:custGeom>
            <a:avLst/>
            <a:gdLst>
              <a:gd name="connsiteX0" fmla="*/ 99006 w 1368374"/>
              <a:gd name="connsiteY0" fmla="*/ 0 h 4026431"/>
              <a:gd name="connsiteX1" fmla="*/ 1269368 w 1368374"/>
              <a:gd name="connsiteY1" fmla="*/ 0 h 4026431"/>
              <a:gd name="connsiteX2" fmla="*/ 1368374 w 1368374"/>
              <a:gd name="connsiteY2" fmla="*/ 99006 h 4026431"/>
              <a:gd name="connsiteX3" fmla="*/ 1368374 w 1368374"/>
              <a:gd name="connsiteY3" fmla="*/ 1191649 h 4026431"/>
              <a:gd name="connsiteX4" fmla="*/ 1269368 w 1368374"/>
              <a:gd name="connsiteY4" fmla="*/ 1290655 h 4026431"/>
              <a:gd name="connsiteX5" fmla="*/ 1162292 w 1368374"/>
              <a:gd name="connsiteY5" fmla="*/ 1290655 h 4026431"/>
              <a:gd name="connsiteX6" fmla="*/ 1167033 w 1368374"/>
              <a:gd name="connsiteY6" fmla="*/ 1308499 h 4026431"/>
              <a:gd name="connsiteX7" fmla="*/ 1156929 w 1368374"/>
              <a:gd name="connsiteY7" fmla="*/ 1346523 h 4026431"/>
              <a:gd name="connsiteX8" fmla="*/ 1131371 w 1368374"/>
              <a:gd name="connsiteY8" fmla="*/ 1377760 h 4026431"/>
              <a:gd name="connsiteX9" fmla="*/ 1279957 w 1368374"/>
              <a:gd name="connsiteY9" fmla="*/ 1377760 h 4026431"/>
              <a:gd name="connsiteX10" fmla="*/ 1368374 w 1368374"/>
              <a:gd name="connsiteY10" fmla="*/ 1466177 h 4026431"/>
              <a:gd name="connsiteX11" fmla="*/ 1368374 w 1368374"/>
              <a:gd name="connsiteY11" fmla="*/ 2441961 h 4026431"/>
              <a:gd name="connsiteX12" fmla="*/ 1279957 w 1368374"/>
              <a:gd name="connsiteY12" fmla="*/ 2530378 h 4026431"/>
              <a:gd name="connsiteX13" fmla="*/ 1139905 w 1368374"/>
              <a:gd name="connsiteY13" fmla="*/ 2530378 h 4026431"/>
              <a:gd name="connsiteX14" fmla="*/ 1156929 w 1368374"/>
              <a:gd name="connsiteY14" fmla="*/ 2551184 h 4026431"/>
              <a:gd name="connsiteX15" fmla="*/ 1167033 w 1368374"/>
              <a:gd name="connsiteY15" fmla="*/ 2589209 h 4026431"/>
              <a:gd name="connsiteX16" fmla="*/ 1127951 w 1368374"/>
              <a:gd name="connsiteY16" fmla="*/ 2662649 h 4026431"/>
              <a:gd name="connsiteX17" fmla="*/ 1123890 w 1368374"/>
              <a:gd name="connsiteY17" fmla="*/ 2665488 h 4026431"/>
              <a:gd name="connsiteX18" fmla="*/ 1298142 w 1368374"/>
              <a:gd name="connsiteY18" fmla="*/ 2665488 h 4026431"/>
              <a:gd name="connsiteX19" fmla="*/ 1368374 w 1368374"/>
              <a:gd name="connsiteY19" fmla="*/ 2735720 h 4026431"/>
              <a:gd name="connsiteX20" fmla="*/ 1368374 w 1368374"/>
              <a:gd name="connsiteY20" fmla="*/ 3212845 h 4026431"/>
              <a:gd name="connsiteX21" fmla="*/ 1298142 w 1368374"/>
              <a:gd name="connsiteY21" fmla="*/ 3283077 h 4026431"/>
              <a:gd name="connsiteX22" fmla="*/ 1140563 w 1368374"/>
              <a:gd name="connsiteY22" fmla="*/ 3283077 h 4026431"/>
              <a:gd name="connsiteX23" fmla="*/ 1156929 w 1368374"/>
              <a:gd name="connsiteY23" fmla="*/ 3303080 h 4026431"/>
              <a:gd name="connsiteX24" fmla="*/ 1167033 w 1368374"/>
              <a:gd name="connsiteY24" fmla="*/ 3341104 h 4026431"/>
              <a:gd name="connsiteX25" fmla="*/ 1156929 w 1368374"/>
              <a:gd name="connsiteY25" fmla="*/ 3379129 h 4026431"/>
              <a:gd name="connsiteX26" fmla="*/ 1132617 w 1368374"/>
              <a:gd name="connsiteY26" fmla="*/ 3408842 h 4026431"/>
              <a:gd name="connsiteX27" fmla="*/ 1298142 w 1368374"/>
              <a:gd name="connsiteY27" fmla="*/ 3408842 h 4026431"/>
              <a:gd name="connsiteX28" fmla="*/ 1368374 w 1368374"/>
              <a:gd name="connsiteY28" fmla="*/ 3479074 h 4026431"/>
              <a:gd name="connsiteX29" fmla="*/ 1368374 w 1368374"/>
              <a:gd name="connsiteY29" fmla="*/ 3956199 h 4026431"/>
              <a:gd name="connsiteX30" fmla="*/ 1298142 w 1368374"/>
              <a:gd name="connsiteY30" fmla="*/ 4026431 h 4026431"/>
              <a:gd name="connsiteX31" fmla="*/ 70232 w 1368374"/>
              <a:gd name="connsiteY31" fmla="*/ 4026431 h 4026431"/>
              <a:gd name="connsiteX32" fmla="*/ 0 w 1368374"/>
              <a:gd name="connsiteY32" fmla="*/ 3956199 h 4026431"/>
              <a:gd name="connsiteX33" fmla="*/ 0 w 1368374"/>
              <a:gd name="connsiteY33" fmla="*/ 3479074 h 4026431"/>
              <a:gd name="connsiteX34" fmla="*/ 70232 w 1368374"/>
              <a:gd name="connsiteY34" fmla="*/ 3408842 h 4026431"/>
              <a:gd name="connsiteX35" fmla="*/ 206819 w 1368374"/>
              <a:gd name="connsiteY35" fmla="*/ 3408842 h 4026431"/>
              <a:gd name="connsiteX36" fmla="*/ 182507 w 1368374"/>
              <a:gd name="connsiteY36" fmla="*/ 3379129 h 4026431"/>
              <a:gd name="connsiteX37" fmla="*/ 172403 w 1368374"/>
              <a:gd name="connsiteY37" fmla="*/ 3341104 h 4026431"/>
              <a:gd name="connsiteX38" fmla="*/ 182507 w 1368374"/>
              <a:gd name="connsiteY38" fmla="*/ 3303080 h 4026431"/>
              <a:gd name="connsiteX39" fmla="*/ 198873 w 1368374"/>
              <a:gd name="connsiteY39" fmla="*/ 3283077 h 4026431"/>
              <a:gd name="connsiteX40" fmla="*/ 70232 w 1368374"/>
              <a:gd name="connsiteY40" fmla="*/ 3283077 h 4026431"/>
              <a:gd name="connsiteX41" fmla="*/ 0 w 1368374"/>
              <a:gd name="connsiteY41" fmla="*/ 3212845 h 4026431"/>
              <a:gd name="connsiteX42" fmla="*/ 0 w 1368374"/>
              <a:gd name="connsiteY42" fmla="*/ 2735720 h 4026431"/>
              <a:gd name="connsiteX43" fmla="*/ 70232 w 1368374"/>
              <a:gd name="connsiteY43" fmla="*/ 2665488 h 4026431"/>
              <a:gd name="connsiteX44" fmla="*/ 215546 w 1368374"/>
              <a:gd name="connsiteY44" fmla="*/ 2665488 h 4026431"/>
              <a:gd name="connsiteX45" fmla="*/ 211485 w 1368374"/>
              <a:gd name="connsiteY45" fmla="*/ 2662649 h 4026431"/>
              <a:gd name="connsiteX46" fmla="*/ 172403 w 1368374"/>
              <a:gd name="connsiteY46" fmla="*/ 2589209 h 4026431"/>
              <a:gd name="connsiteX47" fmla="*/ 182507 w 1368374"/>
              <a:gd name="connsiteY47" fmla="*/ 2551184 h 4026431"/>
              <a:gd name="connsiteX48" fmla="*/ 199531 w 1368374"/>
              <a:gd name="connsiteY48" fmla="*/ 2530378 h 4026431"/>
              <a:gd name="connsiteX49" fmla="*/ 88417 w 1368374"/>
              <a:gd name="connsiteY49" fmla="*/ 2530378 h 4026431"/>
              <a:gd name="connsiteX50" fmla="*/ 0 w 1368374"/>
              <a:gd name="connsiteY50" fmla="*/ 2441961 h 4026431"/>
              <a:gd name="connsiteX51" fmla="*/ 0 w 1368374"/>
              <a:gd name="connsiteY51" fmla="*/ 1466177 h 4026431"/>
              <a:gd name="connsiteX52" fmla="*/ 88417 w 1368374"/>
              <a:gd name="connsiteY52" fmla="*/ 1377760 h 4026431"/>
              <a:gd name="connsiteX53" fmla="*/ 208065 w 1368374"/>
              <a:gd name="connsiteY53" fmla="*/ 1377760 h 4026431"/>
              <a:gd name="connsiteX54" fmla="*/ 182507 w 1368374"/>
              <a:gd name="connsiteY54" fmla="*/ 1346523 h 4026431"/>
              <a:gd name="connsiteX55" fmla="*/ 172403 w 1368374"/>
              <a:gd name="connsiteY55" fmla="*/ 1308499 h 4026431"/>
              <a:gd name="connsiteX56" fmla="*/ 177144 w 1368374"/>
              <a:gd name="connsiteY56" fmla="*/ 1290655 h 4026431"/>
              <a:gd name="connsiteX57" fmla="*/ 99006 w 1368374"/>
              <a:gd name="connsiteY57" fmla="*/ 1290655 h 4026431"/>
              <a:gd name="connsiteX58" fmla="*/ 0 w 1368374"/>
              <a:gd name="connsiteY58" fmla="*/ 1191649 h 4026431"/>
              <a:gd name="connsiteX59" fmla="*/ 0 w 1368374"/>
              <a:gd name="connsiteY59" fmla="*/ 99006 h 4026431"/>
              <a:gd name="connsiteX60" fmla="*/ 99006 w 1368374"/>
              <a:gd name="connsiteY60" fmla="*/ 0 h 402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368374" h="4026431">
                <a:moveTo>
                  <a:pt x="99006" y="0"/>
                </a:moveTo>
                <a:lnTo>
                  <a:pt x="1269368" y="0"/>
                </a:lnTo>
                <a:cubicBezTo>
                  <a:pt x="1324048" y="0"/>
                  <a:pt x="1368374" y="44326"/>
                  <a:pt x="1368374" y="99006"/>
                </a:cubicBezTo>
                <a:lnTo>
                  <a:pt x="1368374" y="1191649"/>
                </a:lnTo>
                <a:cubicBezTo>
                  <a:pt x="1368374" y="1246329"/>
                  <a:pt x="1324048" y="1290655"/>
                  <a:pt x="1269368" y="1290655"/>
                </a:cubicBezTo>
                <a:lnTo>
                  <a:pt x="1162292" y="1290655"/>
                </a:lnTo>
                <a:lnTo>
                  <a:pt x="1167033" y="1308499"/>
                </a:lnTo>
                <a:cubicBezTo>
                  <a:pt x="1167033" y="1321524"/>
                  <a:pt x="1163554" y="1334241"/>
                  <a:pt x="1156929" y="1346523"/>
                </a:cubicBezTo>
                <a:lnTo>
                  <a:pt x="1131371" y="1377760"/>
                </a:lnTo>
                <a:lnTo>
                  <a:pt x="1279957" y="1377760"/>
                </a:lnTo>
                <a:cubicBezTo>
                  <a:pt x="1328788" y="1377760"/>
                  <a:pt x="1368374" y="1417346"/>
                  <a:pt x="1368374" y="1466177"/>
                </a:cubicBezTo>
                <a:lnTo>
                  <a:pt x="1368374" y="2441961"/>
                </a:lnTo>
                <a:cubicBezTo>
                  <a:pt x="1368374" y="2490792"/>
                  <a:pt x="1328788" y="2530378"/>
                  <a:pt x="1279957" y="2530378"/>
                </a:cubicBezTo>
                <a:lnTo>
                  <a:pt x="1139905" y="2530378"/>
                </a:lnTo>
                <a:lnTo>
                  <a:pt x="1156929" y="2551184"/>
                </a:lnTo>
                <a:cubicBezTo>
                  <a:pt x="1163554" y="2563467"/>
                  <a:pt x="1167033" y="2576184"/>
                  <a:pt x="1167033" y="2589209"/>
                </a:cubicBezTo>
                <a:cubicBezTo>
                  <a:pt x="1167033" y="2615259"/>
                  <a:pt x="1153117" y="2640077"/>
                  <a:pt x="1127951" y="2662649"/>
                </a:cubicBezTo>
                <a:lnTo>
                  <a:pt x="1123890" y="2665488"/>
                </a:lnTo>
                <a:lnTo>
                  <a:pt x="1298142" y="2665488"/>
                </a:lnTo>
                <a:cubicBezTo>
                  <a:pt x="1336930" y="2665488"/>
                  <a:pt x="1368374" y="2696932"/>
                  <a:pt x="1368374" y="2735720"/>
                </a:cubicBezTo>
                <a:lnTo>
                  <a:pt x="1368374" y="3212845"/>
                </a:lnTo>
                <a:cubicBezTo>
                  <a:pt x="1368374" y="3251633"/>
                  <a:pt x="1336930" y="3283077"/>
                  <a:pt x="1298142" y="3283077"/>
                </a:cubicBezTo>
                <a:lnTo>
                  <a:pt x="1140563" y="3283077"/>
                </a:lnTo>
                <a:lnTo>
                  <a:pt x="1156929" y="3303080"/>
                </a:lnTo>
                <a:cubicBezTo>
                  <a:pt x="1163554" y="3315362"/>
                  <a:pt x="1167033" y="3328079"/>
                  <a:pt x="1167033" y="3341104"/>
                </a:cubicBezTo>
                <a:cubicBezTo>
                  <a:pt x="1167033" y="3354130"/>
                  <a:pt x="1163554" y="3366846"/>
                  <a:pt x="1156929" y="3379129"/>
                </a:cubicBezTo>
                <a:lnTo>
                  <a:pt x="1132617" y="3408842"/>
                </a:lnTo>
                <a:lnTo>
                  <a:pt x="1298142" y="3408842"/>
                </a:lnTo>
                <a:cubicBezTo>
                  <a:pt x="1336930" y="3408842"/>
                  <a:pt x="1368374" y="3440286"/>
                  <a:pt x="1368374" y="3479074"/>
                </a:cubicBezTo>
                <a:lnTo>
                  <a:pt x="1368374" y="3956199"/>
                </a:lnTo>
                <a:cubicBezTo>
                  <a:pt x="1368374" y="3994987"/>
                  <a:pt x="1336930" y="4026431"/>
                  <a:pt x="1298142" y="4026431"/>
                </a:cubicBezTo>
                <a:lnTo>
                  <a:pt x="70232" y="4026431"/>
                </a:lnTo>
                <a:cubicBezTo>
                  <a:pt x="31444" y="4026431"/>
                  <a:pt x="0" y="3994987"/>
                  <a:pt x="0" y="3956199"/>
                </a:cubicBezTo>
                <a:lnTo>
                  <a:pt x="0" y="3479074"/>
                </a:lnTo>
                <a:cubicBezTo>
                  <a:pt x="0" y="3440286"/>
                  <a:pt x="31444" y="3408842"/>
                  <a:pt x="70232" y="3408842"/>
                </a:cubicBezTo>
                <a:lnTo>
                  <a:pt x="206819" y="3408842"/>
                </a:lnTo>
                <a:lnTo>
                  <a:pt x="182507" y="3379129"/>
                </a:lnTo>
                <a:cubicBezTo>
                  <a:pt x="175882" y="3366846"/>
                  <a:pt x="172403" y="3354130"/>
                  <a:pt x="172403" y="3341104"/>
                </a:cubicBezTo>
                <a:cubicBezTo>
                  <a:pt x="172403" y="3328079"/>
                  <a:pt x="175882" y="3315362"/>
                  <a:pt x="182507" y="3303080"/>
                </a:cubicBezTo>
                <a:lnTo>
                  <a:pt x="198873" y="3283077"/>
                </a:lnTo>
                <a:lnTo>
                  <a:pt x="70232" y="3283077"/>
                </a:lnTo>
                <a:cubicBezTo>
                  <a:pt x="31444" y="3283077"/>
                  <a:pt x="0" y="3251633"/>
                  <a:pt x="0" y="3212845"/>
                </a:cubicBezTo>
                <a:lnTo>
                  <a:pt x="0" y="2735720"/>
                </a:lnTo>
                <a:cubicBezTo>
                  <a:pt x="0" y="2696932"/>
                  <a:pt x="31444" y="2665488"/>
                  <a:pt x="70232" y="2665488"/>
                </a:cubicBezTo>
                <a:lnTo>
                  <a:pt x="215546" y="2665488"/>
                </a:lnTo>
                <a:lnTo>
                  <a:pt x="211485" y="2662649"/>
                </a:lnTo>
                <a:cubicBezTo>
                  <a:pt x="186319" y="2640077"/>
                  <a:pt x="172403" y="2615259"/>
                  <a:pt x="172403" y="2589209"/>
                </a:cubicBezTo>
                <a:cubicBezTo>
                  <a:pt x="172403" y="2576184"/>
                  <a:pt x="175882" y="2563467"/>
                  <a:pt x="182507" y="2551184"/>
                </a:cubicBezTo>
                <a:lnTo>
                  <a:pt x="199531" y="2530378"/>
                </a:lnTo>
                <a:lnTo>
                  <a:pt x="88417" y="2530378"/>
                </a:lnTo>
                <a:cubicBezTo>
                  <a:pt x="39586" y="2530378"/>
                  <a:pt x="0" y="2490792"/>
                  <a:pt x="0" y="2441961"/>
                </a:cubicBezTo>
                <a:lnTo>
                  <a:pt x="0" y="1466177"/>
                </a:lnTo>
                <a:cubicBezTo>
                  <a:pt x="0" y="1417346"/>
                  <a:pt x="39586" y="1377760"/>
                  <a:pt x="88417" y="1377760"/>
                </a:cubicBezTo>
                <a:lnTo>
                  <a:pt x="208065" y="1377760"/>
                </a:lnTo>
                <a:lnTo>
                  <a:pt x="182507" y="1346523"/>
                </a:lnTo>
                <a:cubicBezTo>
                  <a:pt x="175882" y="1334241"/>
                  <a:pt x="172403" y="1321524"/>
                  <a:pt x="172403" y="1308499"/>
                </a:cubicBezTo>
                <a:lnTo>
                  <a:pt x="177144" y="1290655"/>
                </a:lnTo>
                <a:lnTo>
                  <a:pt x="99006" y="1290655"/>
                </a:lnTo>
                <a:cubicBezTo>
                  <a:pt x="44326" y="1290655"/>
                  <a:pt x="0" y="1246329"/>
                  <a:pt x="0" y="1191649"/>
                </a:cubicBezTo>
                <a:lnTo>
                  <a:pt x="0" y="99006"/>
                </a:lnTo>
                <a:cubicBezTo>
                  <a:pt x="0" y="44326"/>
                  <a:pt x="44326" y="0"/>
                  <a:pt x="99006" y="0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solidFill>
              <a:srgbClr val="FFFFFF">
                <a:lumMod val="75000"/>
              </a:srgbClr>
            </a:solidFill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59" name="图片 25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25" y="5394850"/>
            <a:ext cx="806731" cy="366910"/>
          </a:xfrm>
          <a:prstGeom prst="rect">
            <a:avLst/>
          </a:prstGeom>
        </p:spPr>
      </p:pic>
      <p:pic>
        <p:nvPicPr>
          <p:cNvPr id="260" name="Picture 4" descr="“nvida logo”的图片搜索结果&quot;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75" y="5366422"/>
            <a:ext cx="519246" cy="3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" name="等腰三角形 260"/>
          <p:cNvSpPr/>
          <p:nvPr/>
        </p:nvSpPr>
        <p:spPr>
          <a:xfrm>
            <a:off x="6613740" y="5150059"/>
            <a:ext cx="133269" cy="96314"/>
          </a:xfrm>
          <a:prstGeom prst="triangle">
            <a:avLst/>
          </a:prstGeom>
          <a:gradFill>
            <a:gsLst>
              <a:gs pos="67600">
                <a:srgbClr val="D19393"/>
              </a:gs>
              <a:gs pos="100000">
                <a:srgbClr val="FFFFFF">
                  <a:lumMod val="85000"/>
                  <a:alpha val="0"/>
                </a:srgbClr>
              </a:gs>
              <a:gs pos="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2" name="等腰三角形 261"/>
          <p:cNvSpPr/>
          <p:nvPr/>
        </p:nvSpPr>
        <p:spPr>
          <a:xfrm>
            <a:off x="8123295" y="5150059"/>
            <a:ext cx="133269" cy="96314"/>
          </a:xfrm>
          <a:prstGeom prst="triangle">
            <a:avLst/>
          </a:prstGeom>
          <a:gradFill>
            <a:gsLst>
              <a:gs pos="67600">
                <a:srgbClr val="D19393"/>
              </a:gs>
              <a:gs pos="100000">
                <a:srgbClr val="FFFFFF">
                  <a:lumMod val="85000"/>
                  <a:alpha val="0"/>
                </a:srgbClr>
              </a:gs>
              <a:gs pos="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63" name="图片 26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24" y="4689560"/>
            <a:ext cx="820952" cy="295898"/>
          </a:xfrm>
          <a:prstGeom prst="rect">
            <a:avLst/>
          </a:prstGeom>
        </p:spPr>
      </p:pic>
      <p:pic>
        <p:nvPicPr>
          <p:cNvPr id="264" name="Picture 4" descr="How to check which CUDA version is installed on Linux - Arnon Shimoni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922" y="4654425"/>
            <a:ext cx="769906" cy="39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" name="等腰三角形 264"/>
          <p:cNvSpPr/>
          <p:nvPr/>
        </p:nvSpPr>
        <p:spPr>
          <a:xfrm>
            <a:off x="6613740" y="4425654"/>
            <a:ext cx="133269" cy="96314"/>
          </a:xfrm>
          <a:prstGeom prst="triangle">
            <a:avLst/>
          </a:prstGeom>
          <a:gradFill>
            <a:gsLst>
              <a:gs pos="67600">
                <a:srgbClr val="D19393"/>
              </a:gs>
              <a:gs pos="100000">
                <a:srgbClr val="FFFFFF">
                  <a:lumMod val="85000"/>
                  <a:alpha val="0"/>
                </a:srgbClr>
              </a:gs>
              <a:gs pos="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6" name="等腰三角形 265"/>
          <p:cNvSpPr/>
          <p:nvPr/>
        </p:nvSpPr>
        <p:spPr>
          <a:xfrm>
            <a:off x="8123295" y="4425654"/>
            <a:ext cx="133269" cy="96314"/>
          </a:xfrm>
          <a:prstGeom prst="triangle">
            <a:avLst/>
          </a:prstGeom>
          <a:gradFill>
            <a:gsLst>
              <a:gs pos="67600">
                <a:srgbClr val="D19393"/>
              </a:gs>
              <a:gs pos="100000">
                <a:srgbClr val="FFFFFF">
                  <a:lumMod val="85000"/>
                  <a:alpha val="0"/>
                </a:srgbClr>
              </a:gs>
              <a:gs pos="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7" name="等腰三角形 266"/>
          <p:cNvSpPr/>
          <p:nvPr/>
        </p:nvSpPr>
        <p:spPr>
          <a:xfrm>
            <a:off x="6613740" y="3183039"/>
            <a:ext cx="133269" cy="96314"/>
          </a:xfrm>
          <a:prstGeom prst="triangle">
            <a:avLst/>
          </a:prstGeom>
          <a:gradFill>
            <a:gsLst>
              <a:gs pos="67600">
                <a:srgbClr val="D19393"/>
              </a:gs>
              <a:gs pos="100000">
                <a:srgbClr val="FFFFFF">
                  <a:lumMod val="85000"/>
                  <a:alpha val="0"/>
                </a:srgbClr>
              </a:gs>
              <a:gs pos="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8" name="等腰三角形 267"/>
          <p:cNvSpPr/>
          <p:nvPr/>
        </p:nvSpPr>
        <p:spPr>
          <a:xfrm>
            <a:off x="8123295" y="3183039"/>
            <a:ext cx="133269" cy="96314"/>
          </a:xfrm>
          <a:prstGeom prst="triangle">
            <a:avLst/>
          </a:prstGeom>
          <a:gradFill>
            <a:gsLst>
              <a:gs pos="67600">
                <a:srgbClr val="D19393"/>
              </a:gs>
              <a:gs pos="100000">
                <a:srgbClr val="FFFFFF">
                  <a:lumMod val="85000"/>
                  <a:alpha val="0"/>
                </a:srgbClr>
              </a:gs>
              <a:gs pos="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8023057" y="4093488"/>
            <a:ext cx="289315" cy="30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…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74" name="图片 27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47" y="3638849"/>
            <a:ext cx="642281" cy="361444"/>
          </a:xfrm>
          <a:prstGeom prst="rect">
            <a:avLst/>
          </a:prstGeom>
        </p:spPr>
      </p:pic>
      <p:pic>
        <p:nvPicPr>
          <p:cNvPr id="275" name="图片 274"/>
          <p:cNvPicPr>
            <a:picLocks noChangeAspect="1"/>
          </p:cNvPicPr>
          <p:nvPr/>
        </p:nvPicPr>
        <p:blipFill rotWithShape="1">
          <a:blip r:embed="rId30" cstate="print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32157" r="3458" b="32157"/>
          <a:stretch>
            <a:fillRect/>
          </a:stretch>
        </p:blipFill>
        <p:spPr>
          <a:xfrm>
            <a:off x="6278164" y="4043146"/>
            <a:ext cx="676664" cy="191688"/>
          </a:xfrm>
          <a:prstGeom prst="rect">
            <a:avLst/>
          </a:prstGeom>
        </p:spPr>
      </p:pic>
      <p:sp>
        <p:nvSpPr>
          <p:cNvPr id="277" name="左中括号 276"/>
          <p:cNvSpPr/>
          <p:nvPr/>
        </p:nvSpPr>
        <p:spPr>
          <a:xfrm rot="5400000">
            <a:off x="7866920" y="-1827880"/>
            <a:ext cx="95007" cy="6687149"/>
          </a:xfrm>
          <a:prstGeom prst="leftBracket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78" name="左中括号 277"/>
          <p:cNvSpPr/>
          <p:nvPr/>
        </p:nvSpPr>
        <p:spPr>
          <a:xfrm rot="5400000">
            <a:off x="2447316" y="-277694"/>
            <a:ext cx="97982" cy="3589758"/>
          </a:xfrm>
          <a:prstGeom prst="leftBracket">
            <a:avLst/>
          </a:prstGeom>
          <a:noFill/>
          <a:ln w="6350" cap="flat" cmpd="sng" algn="ctr">
            <a:solidFill>
              <a:srgbClr val="66666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1395498" y="1266741"/>
            <a:ext cx="2444066" cy="3852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通用计算：分层解耦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0" name="文本框 279"/>
          <p:cNvSpPr txBox="1"/>
          <p:nvPr/>
        </p:nvSpPr>
        <p:spPr>
          <a:xfrm>
            <a:off x="5839095" y="1265758"/>
            <a:ext cx="3782940" cy="4124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AI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计算：垂直协同，</a:t>
            </a:r>
            <a:r>
              <a:rPr kumimoji="1"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推动全栈国产化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81" name="组合 280"/>
          <p:cNvGrpSpPr/>
          <p:nvPr/>
        </p:nvGrpSpPr>
        <p:grpSpPr>
          <a:xfrm>
            <a:off x="4586693" y="1853938"/>
            <a:ext cx="1315951" cy="4036434"/>
            <a:chOff x="4337375" y="2081632"/>
            <a:chExt cx="1084976" cy="3833956"/>
          </a:xfrm>
        </p:grpSpPr>
        <p:sp>
          <p:nvSpPr>
            <p:cNvPr id="282" name="矩形 281"/>
            <p:cNvSpPr/>
            <p:nvPr/>
          </p:nvSpPr>
          <p:spPr>
            <a:xfrm>
              <a:off x="4337375" y="2081632"/>
              <a:ext cx="1084976" cy="3833956"/>
            </a:xfrm>
            <a:prstGeom prst="rect">
              <a:avLst/>
            </a:prstGeom>
            <a:solidFill>
              <a:srgbClr val="FFFFFF">
                <a:lumMod val="85000"/>
                <a:alpha val="78000"/>
              </a:srgbClr>
            </a:solidFill>
            <a:ln>
              <a:noFill/>
            </a:ln>
          </p:spPr>
          <p:style>
            <a:lnRef idx="2">
              <a:srgbClr val="C7000A">
                <a:shade val="50000"/>
              </a:srgbClr>
            </a:lnRef>
            <a:fillRef idx="1">
              <a:srgbClr val="C7000A"/>
            </a:fillRef>
            <a:effectRef idx="0">
              <a:srgbClr val="C7000A"/>
            </a:effectRef>
            <a:fontRef idx="minor">
              <a:srgbClr val="666666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3" name="文本框 282"/>
            <p:cNvSpPr txBox="1"/>
            <p:nvPr/>
          </p:nvSpPr>
          <p:spPr>
            <a:xfrm>
              <a:off x="4439079" y="2690370"/>
              <a:ext cx="905205" cy="248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大小模型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/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算法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4" name="文本框 283"/>
            <p:cNvSpPr txBox="1"/>
            <p:nvPr/>
          </p:nvSpPr>
          <p:spPr>
            <a:xfrm>
              <a:off x="4427260" y="5573513"/>
              <a:ext cx="905205" cy="248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AI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芯片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85" name="直接箭头连接符 284"/>
            <p:cNvCxnSpPr/>
            <p:nvPr/>
          </p:nvCxnSpPr>
          <p:spPr>
            <a:xfrm flipV="1">
              <a:off x="4879864" y="4931888"/>
              <a:ext cx="0" cy="649435"/>
            </a:xfrm>
            <a:prstGeom prst="straightConnector1">
              <a:avLst/>
            </a:prstGeom>
            <a:ln>
              <a:headEnd type="oval" w="sm" len="sm"/>
              <a:tailEnd type="triangle" w="sm" len="sm"/>
            </a:ln>
          </p:spPr>
          <p:style>
            <a:lnRef idx="1">
              <a:srgbClr val="C7000A"/>
            </a:lnRef>
            <a:fillRef idx="0">
              <a:srgbClr val="C7000A"/>
            </a:fillRef>
            <a:effectRef idx="0">
              <a:srgbClr val="C7000A"/>
            </a:effectRef>
            <a:fontRef idx="minor">
              <a:srgbClr val="1D1D1A"/>
            </a:fontRef>
          </p:style>
        </p:cxnSp>
        <p:sp>
          <p:nvSpPr>
            <p:cNvPr id="286" name="文本框 285"/>
            <p:cNvSpPr txBox="1"/>
            <p:nvPr/>
          </p:nvSpPr>
          <p:spPr>
            <a:xfrm>
              <a:off x="4427261" y="5040130"/>
              <a:ext cx="905205" cy="43833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全力释放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硬件能力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7" name="文本框 286"/>
            <p:cNvSpPr txBox="1"/>
            <p:nvPr/>
          </p:nvSpPr>
          <p:spPr>
            <a:xfrm>
              <a:off x="4439080" y="3672841"/>
              <a:ext cx="905205" cy="248390"/>
            </a:xfrm>
            <a:prstGeom prst="rect">
              <a:avLst/>
            </a:prstGeom>
            <a:solidFill>
              <a:srgbClr val="E1E1E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AI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框架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8" name="文本框 287"/>
            <p:cNvSpPr txBox="1"/>
            <p:nvPr/>
          </p:nvSpPr>
          <p:spPr>
            <a:xfrm>
              <a:off x="4439080" y="4696100"/>
              <a:ext cx="905205" cy="248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算子库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89" name="直接箭头连接符 288"/>
            <p:cNvCxnSpPr/>
            <p:nvPr/>
          </p:nvCxnSpPr>
          <p:spPr>
            <a:xfrm flipV="1">
              <a:off x="4879864" y="3935829"/>
              <a:ext cx="0" cy="777985"/>
            </a:xfrm>
            <a:prstGeom prst="straightConnector1">
              <a:avLst/>
            </a:prstGeom>
            <a:ln>
              <a:headEnd type="oval" w="sm" len="sm"/>
              <a:tailEnd type="triangle" w="sm" len="sm"/>
            </a:ln>
          </p:spPr>
          <p:style>
            <a:lnRef idx="1">
              <a:srgbClr val="C7000A"/>
            </a:lnRef>
            <a:fillRef idx="0">
              <a:srgbClr val="C7000A"/>
            </a:fillRef>
            <a:effectRef idx="0">
              <a:srgbClr val="C7000A"/>
            </a:effectRef>
            <a:fontRef idx="minor">
              <a:srgbClr val="1D1D1A"/>
            </a:fontRef>
          </p:style>
        </p:cxnSp>
        <p:sp>
          <p:nvSpPr>
            <p:cNvPr id="290" name="文本框 289"/>
            <p:cNvSpPr txBox="1"/>
            <p:nvPr/>
          </p:nvSpPr>
          <p:spPr>
            <a:xfrm>
              <a:off x="4431126" y="4107640"/>
              <a:ext cx="905205" cy="43833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调用匹配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算子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91" name="直接箭头连接符 290"/>
            <p:cNvCxnSpPr/>
            <p:nvPr/>
          </p:nvCxnSpPr>
          <p:spPr>
            <a:xfrm flipV="1">
              <a:off x="4879864" y="2879890"/>
              <a:ext cx="0" cy="763295"/>
            </a:xfrm>
            <a:prstGeom prst="straightConnector1">
              <a:avLst/>
            </a:prstGeom>
            <a:ln>
              <a:headEnd type="oval" w="sm" len="sm"/>
              <a:tailEnd type="triangle" w="sm" len="sm"/>
            </a:ln>
          </p:spPr>
          <p:style>
            <a:lnRef idx="1">
              <a:srgbClr val="C7000A"/>
            </a:lnRef>
            <a:fillRef idx="0">
              <a:srgbClr val="C7000A"/>
            </a:fillRef>
            <a:effectRef idx="0">
              <a:srgbClr val="C7000A"/>
            </a:effectRef>
            <a:fontRef idx="minor">
              <a:srgbClr val="1D1D1A"/>
            </a:fontRef>
          </p:style>
        </p:cxnSp>
        <p:sp>
          <p:nvSpPr>
            <p:cNvPr id="292" name="文本框 291"/>
            <p:cNvSpPr txBox="1"/>
            <p:nvPr/>
          </p:nvSpPr>
          <p:spPr>
            <a:xfrm>
              <a:off x="4442850" y="3108285"/>
              <a:ext cx="905205" cy="43833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适配最佳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框架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293" name="图片 292"/>
          <p:cNvPicPr>
            <a:picLocks noChangeAspect="1"/>
          </p:cNvPicPr>
          <p:nvPr/>
        </p:nvPicPr>
        <p:blipFill rotWithShape="1">
          <a:blip r:embed="rId30" cstate="print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32157" r="3458" b="32157"/>
          <a:stretch>
            <a:fillRect/>
          </a:stretch>
        </p:blipFill>
        <p:spPr>
          <a:xfrm>
            <a:off x="7829383" y="3772422"/>
            <a:ext cx="676664" cy="191688"/>
          </a:xfrm>
          <a:prstGeom prst="rect">
            <a:avLst/>
          </a:prstGeom>
        </p:spPr>
      </p:pic>
      <p:pic>
        <p:nvPicPr>
          <p:cNvPr id="294" name="Picture 2" descr="Monte Carlo simulations in Instacart"/>
          <p:cNvPicPr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4" y="4027950"/>
            <a:ext cx="777101" cy="26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5" name="直接箭头连接符 294"/>
          <p:cNvCxnSpPr/>
          <p:nvPr/>
        </p:nvCxnSpPr>
        <p:spPr>
          <a:xfrm flipV="1">
            <a:off x="5252390" y="2043781"/>
            <a:ext cx="0" cy="444769"/>
          </a:xfrm>
          <a:prstGeom prst="straightConnector1">
            <a:avLst/>
          </a:prstGeom>
          <a:ln>
            <a:headEnd type="oval" w="sm" len="sm"/>
            <a:tailEnd type="triangle" w="sm" len="sm"/>
          </a:ln>
        </p:spPr>
        <p:style>
          <a:lnRef idx="1">
            <a:srgbClr val="C7000A"/>
          </a:lnRef>
          <a:fillRef idx="0">
            <a:srgbClr val="C7000A"/>
          </a:fillRef>
          <a:effectRef idx="0">
            <a:srgbClr val="C7000A"/>
          </a:effectRef>
          <a:fontRef idx="minor">
            <a:srgbClr val="1D1D1A"/>
          </a:fontRef>
        </p:style>
      </p:cxnSp>
      <p:sp>
        <p:nvSpPr>
          <p:cNvPr id="296" name="文本框 295"/>
          <p:cNvSpPr txBox="1"/>
          <p:nvPr/>
        </p:nvSpPr>
        <p:spPr>
          <a:xfrm>
            <a:off x="4710047" y="1833642"/>
            <a:ext cx="1097909" cy="26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应用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6486287" y="4093488"/>
            <a:ext cx="289315" cy="30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…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98" name="文本框 297"/>
          <p:cNvSpPr txBox="1"/>
          <p:nvPr/>
        </p:nvSpPr>
        <p:spPr>
          <a:xfrm>
            <a:off x="4714240" y="2145030"/>
            <a:ext cx="1125220" cy="27559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模型算法迁移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2" name="左中括号 301"/>
          <p:cNvSpPr/>
          <p:nvPr/>
        </p:nvSpPr>
        <p:spPr>
          <a:xfrm rot="16200000">
            <a:off x="2450350" y="4293718"/>
            <a:ext cx="97982" cy="3589758"/>
          </a:xfrm>
          <a:prstGeom prst="leftBracket">
            <a:avLst/>
          </a:prstGeom>
          <a:noFill/>
          <a:ln w="6350" cap="flat" cmpd="sng" algn="ctr">
            <a:solidFill>
              <a:srgbClr val="66666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3" name="左中括号 302"/>
          <p:cNvSpPr/>
          <p:nvPr/>
        </p:nvSpPr>
        <p:spPr>
          <a:xfrm rot="16200000">
            <a:off x="7865258" y="2766348"/>
            <a:ext cx="95007" cy="6687149"/>
          </a:xfrm>
          <a:prstGeom prst="leftBracket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4" name="矩形 303"/>
          <p:cNvSpPr/>
          <p:nvPr/>
        </p:nvSpPr>
        <p:spPr>
          <a:xfrm>
            <a:off x="8878177" y="2912558"/>
            <a:ext cx="2156589" cy="130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模型迁移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代码迁移：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平均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人周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模型精度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/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性能调优：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平均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1~3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人月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5" name="矩形 304"/>
          <p:cNvSpPr/>
          <p:nvPr/>
        </p:nvSpPr>
        <p:spPr>
          <a:xfrm>
            <a:off x="8945749" y="4521968"/>
            <a:ext cx="2019531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算子迁移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单算子开发：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周期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人月，复杂算子周期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3~6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人月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6" name="箭头: 上 215"/>
          <p:cNvSpPr/>
          <p:nvPr/>
        </p:nvSpPr>
        <p:spPr>
          <a:xfrm rot="10800000">
            <a:off x="10952836" y="1580169"/>
            <a:ext cx="798469" cy="439394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rgbClr val="C7000A">
              <a:shade val="50000"/>
            </a:srgbClr>
          </a:lnRef>
          <a:fillRef idx="1">
            <a:srgbClr val="C7000A"/>
          </a:fillRef>
          <a:effectRef idx="0">
            <a:srgbClr val="C7000A"/>
          </a:effectRef>
          <a:fontRef idx="minor">
            <a:srgbClr val="666666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Huawei Sans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7" name="矩形 306"/>
          <p:cNvSpPr/>
          <p:nvPr/>
        </p:nvSpPr>
        <p:spPr>
          <a:xfrm>
            <a:off x="11176927" y="2144985"/>
            <a:ext cx="4187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越靠近底层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，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复杂度越大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8" name="矩形 307"/>
          <p:cNvSpPr/>
          <p:nvPr/>
        </p:nvSpPr>
        <p:spPr>
          <a:xfrm>
            <a:off x="8905638" y="1915217"/>
            <a:ext cx="2156589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AI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应用迁移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模型对接：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平均周期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天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9" name="文本框 308"/>
          <p:cNvSpPr txBox="1"/>
          <p:nvPr/>
        </p:nvSpPr>
        <p:spPr>
          <a:xfrm>
            <a:off x="9975295" y="2626714"/>
            <a:ext cx="735883" cy="229357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缺模型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10" name="直接箭头连接符 309"/>
          <p:cNvCxnSpPr/>
          <p:nvPr/>
        </p:nvCxnSpPr>
        <p:spPr>
          <a:xfrm flipH="1">
            <a:off x="9955515" y="2612606"/>
            <a:ext cx="6045" cy="318722"/>
          </a:xfrm>
          <a:prstGeom prst="straightConnector1">
            <a:avLst/>
          </a:prstGeom>
          <a:ln>
            <a:tailEnd type="triangle"/>
          </a:ln>
        </p:spPr>
        <p:style>
          <a:lnRef idx="1">
            <a:srgbClr val="C7000A"/>
          </a:lnRef>
          <a:fillRef idx="0">
            <a:srgbClr val="C7000A"/>
          </a:fillRef>
          <a:effectRef idx="0">
            <a:srgbClr val="C7000A"/>
          </a:effectRef>
          <a:fontRef idx="minor">
            <a:srgbClr val="1D1D1A"/>
          </a:fontRef>
        </p:style>
      </p:cxnSp>
      <p:sp>
        <p:nvSpPr>
          <p:cNvPr id="311" name="文本框 310"/>
          <p:cNvSpPr txBox="1"/>
          <p:nvPr/>
        </p:nvSpPr>
        <p:spPr>
          <a:xfrm>
            <a:off x="9945196" y="4232909"/>
            <a:ext cx="735883" cy="229357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缺算子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12" name="直接箭头连接符 311"/>
          <p:cNvCxnSpPr/>
          <p:nvPr/>
        </p:nvCxnSpPr>
        <p:spPr>
          <a:xfrm flipH="1">
            <a:off x="9925416" y="4218801"/>
            <a:ext cx="6045" cy="318722"/>
          </a:xfrm>
          <a:prstGeom prst="straightConnector1">
            <a:avLst/>
          </a:prstGeom>
          <a:ln>
            <a:tailEnd type="triangle"/>
          </a:ln>
        </p:spPr>
        <p:style>
          <a:lnRef idx="1">
            <a:srgbClr val="C7000A"/>
          </a:lnRef>
          <a:fillRef idx="0">
            <a:srgbClr val="C7000A"/>
          </a:fillRef>
          <a:effectRef idx="0">
            <a:srgbClr val="C7000A"/>
          </a:effectRef>
          <a:fontRef idx="minor">
            <a:srgbClr val="1D1D1A"/>
          </a:fontRef>
        </p:style>
      </p:cxnSp>
      <p:pic>
        <p:nvPicPr>
          <p:cNvPr id="1026" name="Picture 2" descr="https://q3.itc.cn/q_70/images03/20250107/e8bbfedbab044311b056794d1c70d823.jpe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14" y="2335676"/>
            <a:ext cx="2002026" cy="78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168210" y="3343544"/>
            <a:ext cx="9749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SiliconLLM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2" name="Picture 2" descr="File:Tencent Logo.svg - Wikimedia Comm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92" y="2219450"/>
            <a:ext cx="520087" cy="9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36" y="1938267"/>
            <a:ext cx="382105" cy="31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Picture 2" descr="File:Kingsoft logo.png - Wikipedia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14787" r="5456" b="8437"/>
          <a:stretch>
            <a:fillRect/>
          </a:stretch>
        </p:blipFill>
        <p:spPr bwMode="auto">
          <a:xfrm>
            <a:off x="6567540" y="2006271"/>
            <a:ext cx="416233" cy="15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807696" y="2046024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125095"/>
            <a:ext cx="10503535" cy="65786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en-US" altLang="zh-CN" dirty="0" err="1">
                <a:sym typeface="+mn-ea"/>
              </a:rPr>
              <a:t>1.4 中国电信积极布局</a:t>
            </a:r>
            <a:r>
              <a:rPr dirty="0" err="1">
                <a:sym typeface="+mn-ea"/>
              </a:rPr>
              <a:t>人工智能</a:t>
            </a:r>
            <a:r>
              <a:rPr lang="en-US" altLang="zh-CN" dirty="0" err="1">
                <a:sym typeface="+mn-ea"/>
              </a:rPr>
              <a:t>，加快发展七大战新业务</a:t>
            </a:r>
            <a:endParaRPr lang="en-US" altLang="zh-CN" dirty="0" err="1"/>
          </a:p>
        </p:txBody>
      </p:sp>
      <p:sp>
        <p:nvSpPr>
          <p:cNvPr id="33" name="Freeform 93"/>
          <p:cNvSpPr/>
          <p:nvPr>
            <p:custDataLst>
              <p:tags r:id="rId1"/>
            </p:custDataLst>
          </p:nvPr>
        </p:nvSpPr>
        <p:spPr>
          <a:xfrm>
            <a:off x="343535" y="1146810"/>
            <a:ext cx="3180080" cy="44450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云计算及算力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34" name="Freeform 93"/>
          <p:cNvSpPr/>
          <p:nvPr>
            <p:custDataLst>
              <p:tags r:id="rId2"/>
            </p:custDataLst>
          </p:nvPr>
        </p:nvSpPr>
        <p:spPr>
          <a:xfrm>
            <a:off x="3638550" y="1146810"/>
            <a:ext cx="3169920" cy="44450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人工智能</a:t>
            </a:r>
            <a:endParaRPr lang="zh-CN" altLang="en-US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5" name="Freeform 93"/>
          <p:cNvSpPr/>
          <p:nvPr>
            <p:custDataLst>
              <p:tags r:id="rId3"/>
            </p:custDataLst>
          </p:nvPr>
        </p:nvSpPr>
        <p:spPr>
          <a:xfrm>
            <a:off x="339725" y="2853055"/>
            <a:ext cx="3183890" cy="44450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安全</a:t>
            </a:r>
            <a:endParaRPr lang="zh-CN" altLang="en-US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6" name="Freeform 93"/>
          <p:cNvSpPr/>
          <p:nvPr>
            <p:custDataLst>
              <p:tags r:id="rId4"/>
            </p:custDataLst>
          </p:nvPr>
        </p:nvSpPr>
        <p:spPr>
          <a:xfrm>
            <a:off x="3637915" y="2830830"/>
            <a:ext cx="3171825" cy="44450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数字平台</a:t>
            </a:r>
            <a:endParaRPr lang="zh-CN" altLang="en-US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0" name="企业发展取得初步成效"/>
          <p:cNvSpPr txBox="1"/>
          <p:nvPr>
            <p:custDataLst>
              <p:tags r:id="rId5"/>
            </p:custDataLst>
          </p:nvPr>
        </p:nvSpPr>
        <p:spPr>
          <a:xfrm>
            <a:off x="343535" y="1588770"/>
            <a:ext cx="3180715" cy="1052830"/>
          </a:xfrm>
          <a:prstGeom prst="rect">
            <a:avLst/>
          </a:prstGeom>
          <a:ln w="12700">
            <a:miter lim="400000"/>
          </a:ln>
        </p:spPr>
        <p:txBody>
          <a:bodyPr wrap="square" lIns="45724" tIns="45724" rIns="45724" bIns="45724">
            <a:spAutoFit/>
          </a:bodyPr>
          <a:lstStyle>
            <a:lvl1pPr defTabSz="899795">
              <a:lnSpc>
                <a:spcPct val="90000"/>
              </a:lnSpc>
              <a:defRPr sz="400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Regular" panose="020B0500000000000000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国家云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战略全面形成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全栈云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计算能力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全系列云产品市场份额持续提升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</p:txBody>
      </p:sp>
      <p:sp>
        <p:nvSpPr>
          <p:cNvPr id="37" name="企业发展取得初步成效"/>
          <p:cNvSpPr txBox="1"/>
          <p:nvPr>
            <p:custDataLst>
              <p:tags r:id="rId6"/>
            </p:custDataLst>
          </p:nvPr>
        </p:nvSpPr>
        <p:spPr>
          <a:xfrm>
            <a:off x="631825" y="3429000"/>
            <a:ext cx="2587625" cy="732155"/>
          </a:xfrm>
          <a:prstGeom prst="rect">
            <a:avLst/>
          </a:prstGeom>
          <a:ln w="12700">
            <a:miter lim="400000"/>
          </a:ln>
        </p:spPr>
        <p:txBody>
          <a:bodyPr wrap="square" lIns="45724" tIns="45724" rIns="45724" bIns="45724">
            <a:spAutoFit/>
          </a:bodyPr>
          <a:lstStyle>
            <a:lvl1pPr defTabSz="899795">
              <a:lnSpc>
                <a:spcPct val="90000"/>
              </a:lnSpc>
              <a:defRPr sz="400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Regular" panose="020B0500000000000000" charset="-122"/>
              </a:defRPr>
            </a:lvl1pPr>
          </a:lstStyle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我国规模最大的</a:t>
            </a:r>
            <a:endParaRPr lang="zh-CN" altLang="en-US" sz="14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运营商级MSSP平台</a:t>
            </a:r>
            <a:endParaRPr lang="zh-CN" altLang="en-US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8" name="企业发展取得初步成效"/>
          <p:cNvSpPr txBox="1"/>
          <p:nvPr>
            <p:custDataLst>
              <p:tags r:id="rId7"/>
            </p:custDataLst>
          </p:nvPr>
        </p:nvSpPr>
        <p:spPr>
          <a:xfrm>
            <a:off x="3672205" y="3442970"/>
            <a:ext cx="3100070" cy="732155"/>
          </a:xfrm>
          <a:prstGeom prst="rect">
            <a:avLst/>
          </a:prstGeom>
          <a:ln w="12700">
            <a:miter lim="400000"/>
          </a:ln>
        </p:spPr>
        <p:txBody>
          <a:bodyPr wrap="square" lIns="45724" tIns="45724" rIns="45724" bIns="45724">
            <a:spAutoFit/>
          </a:bodyPr>
          <a:lstStyle>
            <a:lvl1pPr defTabSz="899795">
              <a:lnSpc>
                <a:spcPct val="90000"/>
              </a:lnSpc>
              <a:defRPr sz="400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Regular" panose="020B0500000000000000" charset="-122"/>
              </a:defRPr>
            </a:lvl1pPr>
          </a:lstStyle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自主研发持续运营</a:t>
            </a: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200+</a:t>
            </a: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数字平台</a:t>
            </a:r>
            <a:endParaRPr lang="zh-CN" altLang="en-US" sz="14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一站交付属地服务</a:t>
            </a: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700+</a:t>
            </a: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原子能力</a:t>
            </a:r>
            <a:endParaRPr lang="zh-CN" altLang="en-US" sz="14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1" name="Freeform 93"/>
          <p:cNvSpPr/>
          <p:nvPr>
            <p:custDataLst>
              <p:tags r:id="rId8"/>
            </p:custDataLst>
          </p:nvPr>
        </p:nvSpPr>
        <p:spPr>
          <a:xfrm>
            <a:off x="344170" y="4539615"/>
            <a:ext cx="1980565" cy="38227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大数据</a:t>
            </a:r>
            <a:endParaRPr lang="zh-CN" altLang="en-US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4" name="Freeform 93"/>
          <p:cNvSpPr/>
          <p:nvPr>
            <p:custDataLst>
              <p:tags r:id="rId9"/>
            </p:custDataLst>
          </p:nvPr>
        </p:nvSpPr>
        <p:spPr>
          <a:xfrm>
            <a:off x="4770755" y="4540250"/>
            <a:ext cx="2039620" cy="38227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量子</a:t>
            </a:r>
            <a:endParaRPr lang="zh-CN" altLang="en-US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5" name="企业发展取得初步成效"/>
          <p:cNvSpPr txBox="1"/>
          <p:nvPr>
            <p:custDataLst>
              <p:tags r:id="rId10"/>
            </p:custDataLst>
          </p:nvPr>
        </p:nvSpPr>
        <p:spPr>
          <a:xfrm>
            <a:off x="4758055" y="5206365"/>
            <a:ext cx="2000250" cy="424815"/>
          </a:xfrm>
          <a:prstGeom prst="rect">
            <a:avLst/>
          </a:prstGeom>
          <a:ln w="12700">
            <a:miter lim="400000"/>
          </a:ln>
        </p:spPr>
        <p:txBody>
          <a:bodyPr wrap="square" lIns="45724" tIns="45724" rIns="45724" bIns="45724">
            <a:noAutofit/>
          </a:bodyPr>
          <a:lstStyle>
            <a:lvl1pPr defTabSz="899795">
              <a:lnSpc>
                <a:spcPct val="90000"/>
              </a:lnSpc>
              <a:defRPr sz="400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Regular" panose="020B0500000000000000" charset="-122"/>
              </a:defRPr>
            </a:lvl1pPr>
          </a:lstStyle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  </a:t>
            </a: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</a:t>
            </a: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最大</a:t>
            </a: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量子城域网</a:t>
            </a: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 </a:t>
            </a:r>
            <a:endParaRPr lang="zh-CN" altLang="en-US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7" name="Freeform 93"/>
          <p:cNvSpPr/>
          <p:nvPr>
            <p:custDataLst>
              <p:tags r:id="rId11"/>
            </p:custDataLst>
          </p:nvPr>
        </p:nvSpPr>
        <p:spPr>
          <a:xfrm>
            <a:off x="2442210" y="4540250"/>
            <a:ext cx="2211070" cy="38227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卫星通信</a:t>
            </a:r>
            <a:endParaRPr lang="zh-CN" altLang="en-US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8" name="企业发展取得初步成效"/>
          <p:cNvSpPr txBox="1"/>
          <p:nvPr>
            <p:custDataLst>
              <p:tags r:id="rId12"/>
            </p:custDataLst>
          </p:nvPr>
        </p:nvSpPr>
        <p:spPr>
          <a:xfrm>
            <a:off x="2411730" y="4967605"/>
            <a:ext cx="2240915" cy="732155"/>
          </a:xfrm>
          <a:prstGeom prst="rect">
            <a:avLst/>
          </a:prstGeom>
          <a:ln w="12700">
            <a:miter lim="400000"/>
          </a:ln>
        </p:spPr>
        <p:txBody>
          <a:bodyPr wrap="square" lIns="45724" tIns="45724" rIns="45724" bIns="45724">
            <a:spAutoFit/>
          </a:bodyPr>
          <a:lstStyle>
            <a:lvl1pPr defTabSz="899795">
              <a:lnSpc>
                <a:spcPct val="90000"/>
              </a:lnSpc>
              <a:defRPr sz="400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Regular" panose="020B0500000000000000" charset="-122"/>
              </a:defRPr>
            </a:lvl1pPr>
          </a:lstStyle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攻克</a:t>
            </a: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天地一体网络融合</a:t>
            </a:r>
            <a:endParaRPr lang="zh-CN" altLang="en-US" sz="14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多项关键技术</a:t>
            </a:r>
            <a:endParaRPr lang="zh-CN" altLang="en-US" sz="14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9" name="企业发展取得初步成效"/>
          <p:cNvSpPr txBox="1"/>
          <p:nvPr>
            <p:custDataLst>
              <p:tags r:id="rId13"/>
            </p:custDataLst>
          </p:nvPr>
        </p:nvSpPr>
        <p:spPr>
          <a:xfrm>
            <a:off x="3651885" y="1590675"/>
            <a:ext cx="3157220" cy="1085850"/>
          </a:xfrm>
          <a:prstGeom prst="rect">
            <a:avLst/>
          </a:prstGeom>
          <a:ln w="12700">
            <a:miter lim="400000"/>
          </a:ln>
        </p:spPr>
        <p:txBody>
          <a:bodyPr wrap="square" lIns="45724" tIns="45724" rIns="45724" bIns="45724">
            <a:noAutofit/>
          </a:bodyPr>
          <a:lstStyle>
            <a:lvl1pPr defTabSz="899795">
              <a:lnSpc>
                <a:spcPct val="90000"/>
              </a:lnSpc>
              <a:defRPr sz="400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Regular" panose="020B0500000000000000" charset="-122"/>
              </a:defRPr>
            </a:lvl1pPr>
          </a:lstStyle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星河平台</a:t>
            </a:r>
            <a:r>
              <a:rPr lang="en-US" altLang="zh-CN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 </a:t>
            </a: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自研算法达</a:t>
            </a: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5500个</a:t>
            </a:r>
            <a:endParaRPr lang="zh-CN" altLang="en-US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12个大模型</a:t>
            </a:r>
            <a:r>
              <a:rPr lang="zh-CN" altLang="en-US" sz="1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赋能千行百业</a:t>
            </a:r>
            <a:endParaRPr lang="zh-CN" altLang="en-US" sz="14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发布TeleChat</a:t>
            </a:r>
            <a:endParaRPr lang="zh-CN" altLang="en-US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44170" y="1602105"/>
            <a:ext cx="3179445" cy="1074420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41725" y="1611630"/>
            <a:ext cx="3166745" cy="1064260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335915" y="3302000"/>
            <a:ext cx="3188970" cy="1048385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638550" y="3295650"/>
            <a:ext cx="3171190" cy="1054100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44805" y="4913630"/>
            <a:ext cx="1979930" cy="1609090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442210" y="4922520"/>
            <a:ext cx="2210435" cy="1609090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770755" y="4923155"/>
            <a:ext cx="2040255" cy="1609090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996" tIns="46798" rIns="89996" bIns="46798" rtlCol="0" anchor="ctr">
            <a:noAutofit/>
          </a:bodyPr>
          <a:lstStyle/>
          <a:p>
            <a:pPr algn="ctr"/>
            <a:endParaRPr lang="zh-CN" altLang="en-US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359025" y="5744845"/>
            <a:ext cx="2346960" cy="7334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全球首个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大众智能手机</a:t>
            </a:r>
            <a:endParaRPr lang="zh-CN" altLang="en-US" sz="14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直连卫星服务</a:t>
            </a:r>
            <a:endParaRPr lang="zh-CN" altLang="en-US" sz="14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4590415" y="5732780"/>
            <a:ext cx="2410460" cy="41275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量子密话规模</a:t>
            </a: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全球领先</a:t>
            </a:r>
            <a:endParaRPr lang="zh-CN" altLang="en-US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25145" y="4987925"/>
            <a:ext cx="1478915" cy="41275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“息壤”平台</a:t>
            </a:r>
            <a:endParaRPr lang="zh-CN" altLang="en-US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524510" y="5746750"/>
            <a:ext cx="1666240" cy="41275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“央企十大工程”</a:t>
            </a:r>
            <a:endParaRPr lang="zh-CN" altLang="en-US" sz="14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497205" y="5346700"/>
            <a:ext cx="1534795" cy="41275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 CN Regular" panose="020B0500000000000000" charset="-122"/>
              </a:rPr>
              <a:t>“灵泽”平台</a:t>
            </a:r>
            <a:endParaRPr lang="zh-CN" altLang="en-US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Regular" panose="020B0500000000000000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48945" y="6033135"/>
            <a:ext cx="1819275" cy="41275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lstStyle/>
          <a:p>
            <a:pPr lvl="0" algn="ctr" defTabSz="45720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“十大硬核科技”</a:t>
            </a:r>
            <a:endParaRPr lang="zh-CN" altLang="en-US" sz="14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14"/>
            </p:custDataLst>
          </p:nvPr>
        </p:nvSpPr>
        <p:spPr>
          <a:xfrm>
            <a:off x="7420610" y="988695"/>
            <a:ext cx="4458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聚焦民生领域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强化模型应用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>
            <p:custDataLst>
              <p:tags r:id="rId15"/>
            </p:custDataLst>
          </p:nvPr>
        </p:nvSpPr>
        <p:spPr>
          <a:xfrm>
            <a:off x="8649335" y="1621790"/>
            <a:ext cx="19405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行业应用场景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1" name="Freeform 93"/>
          <p:cNvSpPr/>
          <p:nvPr>
            <p:custDataLst>
              <p:tags r:id="rId16"/>
            </p:custDataLst>
          </p:nvPr>
        </p:nvSpPr>
        <p:spPr>
          <a:xfrm>
            <a:off x="7420610" y="2040890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精准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教学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85" name="Freeform 93"/>
          <p:cNvSpPr/>
          <p:nvPr>
            <p:custDataLst>
              <p:tags r:id="rId17"/>
            </p:custDataLst>
          </p:nvPr>
        </p:nvSpPr>
        <p:spPr>
          <a:xfrm>
            <a:off x="8171180" y="2040890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填单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派单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6" name="Freeform 93"/>
          <p:cNvSpPr/>
          <p:nvPr>
            <p:custDataLst>
              <p:tags r:id="rId18"/>
            </p:custDataLst>
          </p:nvPr>
        </p:nvSpPr>
        <p:spPr>
          <a:xfrm>
            <a:off x="8921750" y="2040890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医保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咨询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7" name="Freeform 93"/>
          <p:cNvSpPr/>
          <p:nvPr>
            <p:custDataLst>
              <p:tags r:id="rId19"/>
            </p:custDataLst>
          </p:nvPr>
        </p:nvSpPr>
        <p:spPr>
          <a:xfrm>
            <a:off x="9672320" y="2040890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法律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助手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8" name="Freeform 93"/>
          <p:cNvSpPr/>
          <p:nvPr>
            <p:custDataLst>
              <p:tags r:id="rId20"/>
            </p:custDataLst>
          </p:nvPr>
        </p:nvSpPr>
        <p:spPr>
          <a:xfrm>
            <a:off x="10422890" y="2040890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预案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生成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9" name="Freeform 93"/>
          <p:cNvSpPr/>
          <p:nvPr>
            <p:custDataLst>
              <p:tags r:id="rId21"/>
            </p:custDataLst>
          </p:nvPr>
        </p:nvSpPr>
        <p:spPr>
          <a:xfrm>
            <a:off x="11173460" y="2040890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矿山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资源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0" name="Freeform 93"/>
          <p:cNvSpPr/>
          <p:nvPr>
            <p:custDataLst>
              <p:tags r:id="rId22"/>
            </p:custDataLst>
          </p:nvPr>
        </p:nvSpPr>
        <p:spPr>
          <a:xfrm>
            <a:off x="7420610" y="2728595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智慧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试卷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1" name="Freeform 93"/>
          <p:cNvSpPr/>
          <p:nvPr>
            <p:custDataLst>
              <p:tags r:id="rId23"/>
            </p:custDataLst>
          </p:nvPr>
        </p:nvSpPr>
        <p:spPr>
          <a:xfrm>
            <a:off x="8171180" y="2728595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路况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预测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2" name="Freeform 93"/>
          <p:cNvSpPr/>
          <p:nvPr>
            <p:custDataLst>
              <p:tags r:id="rId24"/>
            </p:custDataLst>
          </p:nvPr>
        </p:nvSpPr>
        <p:spPr>
          <a:xfrm>
            <a:off x="8921750" y="2728595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农技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问答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3" name="Freeform 93"/>
          <p:cNvSpPr/>
          <p:nvPr>
            <p:custDataLst>
              <p:tags r:id="rId25"/>
            </p:custDataLst>
          </p:nvPr>
        </p:nvSpPr>
        <p:spPr>
          <a:xfrm>
            <a:off x="9672320" y="2728595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话务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服务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4" name="Freeform 93"/>
          <p:cNvSpPr/>
          <p:nvPr>
            <p:custDataLst>
              <p:tags r:id="rId26"/>
            </p:custDataLst>
          </p:nvPr>
        </p:nvSpPr>
        <p:spPr>
          <a:xfrm>
            <a:off x="10422890" y="2728595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灾害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监测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5" name="Freeform 93"/>
          <p:cNvSpPr/>
          <p:nvPr>
            <p:custDataLst>
              <p:tags r:id="rId27"/>
            </p:custDataLst>
          </p:nvPr>
        </p:nvSpPr>
        <p:spPr>
          <a:xfrm>
            <a:off x="11173460" y="2728595"/>
            <a:ext cx="653415" cy="5791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智慧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营销</a:t>
            </a:r>
            <a:endParaRPr lang="zh-CN" altLang="en-US" sz="1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7" name="文本框 96"/>
          <p:cNvSpPr txBox="1"/>
          <p:nvPr>
            <p:custDataLst>
              <p:tags r:id="rId28"/>
            </p:custDataLst>
          </p:nvPr>
        </p:nvSpPr>
        <p:spPr>
          <a:xfrm>
            <a:off x="8171180" y="3568700"/>
            <a:ext cx="3074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行业大模型</a:t>
            </a:r>
            <a:r>
              <a:rPr lang="en-US" altLang="zh-CN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（12个）</a:t>
            </a:r>
            <a:endParaRPr lang="zh-CN" altLang="en-US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5" name="Freeform 93"/>
          <p:cNvSpPr/>
          <p:nvPr>
            <p:custDataLst>
              <p:tags r:id="rId29"/>
            </p:custDataLst>
          </p:nvPr>
        </p:nvSpPr>
        <p:spPr>
          <a:xfrm>
            <a:off x="8547100" y="3951605"/>
            <a:ext cx="1043940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教育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09" name="Freeform 93"/>
          <p:cNvSpPr/>
          <p:nvPr>
            <p:custDataLst>
              <p:tags r:id="rId30"/>
            </p:custDataLst>
          </p:nvPr>
        </p:nvSpPr>
        <p:spPr>
          <a:xfrm>
            <a:off x="8541385" y="4460875"/>
            <a:ext cx="1049655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出行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10" name="文本框 109"/>
          <p:cNvSpPr txBox="1"/>
          <p:nvPr>
            <p:custDataLst>
              <p:tags r:id="rId31"/>
            </p:custDataLst>
          </p:nvPr>
        </p:nvSpPr>
        <p:spPr>
          <a:xfrm>
            <a:off x="8611235" y="5636260"/>
            <a:ext cx="19786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基础大模型</a:t>
            </a:r>
            <a:endParaRPr lang="zh-CN" altLang="en-US" sz="1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2" name="Freeform 93"/>
          <p:cNvSpPr/>
          <p:nvPr>
            <p:custDataLst>
              <p:tags r:id="rId32"/>
            </p:custDataLst>
          </p:nvPr>
        </p:nvSpPr>
        <p:spPr>
          <a:xfrm>
            <a:off x="7429500" y="6049010"/>
            <a:ext cx="964565" cy="4775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语义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14" name="Freeform 93"/>
          <p:cNvSpPr/>
          <p:nvPr>
            <p:custDataLst>
              <p:tags r:id="rId33"/>
            </p:custDataLst>
          </p:nvPr>
        </p:nvSpPr>
        <p:spPr>
          <a:xfrm>
            <a:off x="8571230" y="6049010"/>
            <a:ext cx="964565" cy="4775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视觉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15" name="Freeform 93"/>
          <p:cNvSpPr/>
          <p:nvPr>
            <p:custDataLst>
              <p:tags r:id="rId34"/>
            </p:custDataLst>
          </p:nvPr>
        </p:nvSpPr>
        <p:spPr>
          <a:xfrm>
            <a:off x="9705340" y="6049010"/>
            <a:ext cx="964565" cy="4775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语音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16" name="Freeform 93"/>
          <p:cNvSpPr/>
          <p:nvPr>
            <p:custDataLst>
              <p:tags r:id="rId35"/>
            </p:custDataLst>
          </p:nvPr>
        </p:nvSpPr>
        <p:spPr>
          <a:xfrm>
            <a:off x="10839450" y="6049010"/>
            <a:ext cx="964565" cy="47752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多模态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75" name="Freeform 93"/>
          <p:cNvSpPr/>
          <p:nvPr>
            <p:custDataLst>
              <p:tags r:id="rId36"/>
            </p:custDataLst>
          </p:nvPr>
        </p:nvSpPr>
        <p:spPr>
          <a:xfrm>
            <a:off x="8541385" y="4972685"/>
            <a:ext cx="1049655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应急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76" name="Freeform 93"/>
          <p:cNvSpPr/>
          <p:nvPr>
            <p:custDataLst>
              <p:tags r:id="rId37"/>
            </p:custDataLst>
          </p:nvPr>
        </p:nvSpPr>
        <p:spPr>
          <a:xfrm>
            <a:off x="7429500" y="3951605"/>
            <a:ext cx="1061720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基层治理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77" name="Freeform 93"/>
          <p:cNvSpPr/>
          <p:nvPr>
            <p:custDataLst>
              <p:tags r:id="rId38"/>
            </p:custDataLst>
          </p:nvPr>
        </p:nvSpPr>
        <p:spPr>
          <a:xfrm>
            <a:off x="7439025" y="4460875"/>
            <a:ext cx="1049655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交通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78" name="Freeform 93"/>
          <p:cNvSpPr/>
          <p:nvPr>
            <p:custDataLst>
              <p:tags r:id="rId39"/>
            </p:custDataLst>
          </p:nvPr>
        </p:nvSpPr>
        <p:spPr>
          <a:xfrm>
            <a:off x="7439025" y="4972685"/>
            <a:ext cx="1049655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医疗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" name="Freeform 93"/>
          <p:cNvSpPr/>
          <p:nvPr>
            <p:custDataLst>
              <p:tags r:id="rId40"/>
            </p:custDataLst>
          </p:nvPr>
        </p:nvSpPr>
        <p:spPr>
          <a:xfrm>
            <a:off x="10763885" y="3951605"/>
            <a:ext cx="1052195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政务服务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3" name="Freeform 93"/>
          <p:cNvSpPr/>
          <p:nvPr>
            <p:custDataLst>
              <p:tags r:id="rId41"/>
            </p:custDataLst>
          </p:nvPr>
        </p:nvSpPr>
        <p:spPr>
          <a:xfrm>
            <a:off x="10763885" y="4460875"/>
            <a:ext cx="1049655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矿业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4" name="Freeform 93"/>
          <p:cNvSpPr/>
          <p:nvPr>
            <p:custDataLst>
              <p:tags r:id="rId42"/>
            </p:custDataLst>
          </p:nvPr>
        </p:nvSpPr>
        <p:spPr>
          <a:xfrm>
            <a:off x="10763885" y="4972685"/>
            <a:ext cx="1049655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金融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6" name="Freeform 93"/>
          <p:cNvSpPr/>
          <p:nvPr>
            <p:custDataLst>
              <p:tags r:id="rId43"/>
            </p:custDataLst>
          </p:nvPr>
        </p:nvSpPr>
        <p:spPr>
          <a:xfrm>
            <a:off x="9648190" y="3951605"/>
            <a:ext cx="1061720" cy="436880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algn="ctr" defTabSz="457200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神农一号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ctr" defTabSz="457200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00" name="Freeform 93"/>
          <p:cNvSpPr/>
          <p:nvPr>
            <p:custDataLst>
              <p:tags r:id="rId44"/>
            </p:custDataLst>
          </p:nvPr>
        </p:nvSpPr>
        <p:spPr>
          <a:xfrm>
            <a:off x="9657715" y="4460875"/>
            <a:ext cx="1049655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住建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01" name="Freeform 93"/>
          <p:cNvSpPr/>
          <p:nvPr>
            <p:custDataLst>
              <p:tags r:id="rId45"/>
            </p:custDataLst>
          </p:nvPr>
        </p:nvSpPr>
        <p:spPr>
          <a:xfrm>
            <a:off x="9657715" y="4972685"/>
            <a:ext cx="1049655" cy="43688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400000"/>
          </a:ln>
        </p:spPr>
        <p:txBody>
          <a:bodyPr lIns="91437" tIns="91437" rIns="91437" bIns="91437" anchor="ctr">
            <a:noAutofit/>
          </a:bodyPr>
          <a:lstStyle/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旅游导览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大模型</a:t>
            </a:r>
            <a:endParaRPr lang="zh-CN" altLang="en-US" sz="12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113" name="直接连接符 112"/>
          <p:cNvCxnSpPr/>
          <p:nvPr/>
        </p:nvCxnSpPr>
        <p:spPr>
          <a:xfrm>
            <a:off x="7172960" y="1442720"/>
            <a:ext cx="0" cy="48361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48694" y="122216"/>
            <a:ext cx="10314711" cy="658085"/>
          </a:xfrm>
        </p:spPr>
        <p:txBody>
          <a:bodyPr/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10" name="任意多边形 2"/>
          <p:cNvSpPr/>
          <p:nvPr>
            <p:custDataLst>
              <p:tags r:id="rId1"/>
            </p:custDataLst>
          </p:nvPr>
        </p:nvSpPr>
        <p:spPr>
          <a:xfrm>
            <a:off x="4230214" y="2166185"/>
            <a:ext cx="4615180" cy="756285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大模型和Deep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eek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介绍</a:t>
            </a:r>
            <a:endParaRPr lang="zh-CN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965294" y="2170630"/>
            <a:ext cx="1196340" cy="75628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任意多边形 6"/>
          <p:cNvSpPr/>
          <p:nvPr>
            <p:custDataLst>
              <p:tags r:id="rId3"/>
            </p:custDataLst>
          </p:nvPr>
        </p:nvSpPr>
        <p:spPr>
          <a:xfrm>
            <a:off x="4230214" y="314969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建设方案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2965294" y="3151277"/>
            <a:ext cx="1196340" cy="7277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任意多边形 6"/>
          <p:cNvSpPr/>
          <p:nvPr>
            <p:custDataLst>
              <p:tags r:id="rId5"/>
            </p:custDataLst>
          </p:nvPr>
        </p:nvSpPr>
        <p:spPr>
          <a:xfrm>
            <a:off x="4230214" y="4116575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典型案例</a:t>
            </a:r>
            <a:endParaRPr lang="zh-CN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2965294" y="4112446"/>
            <a:ext cx="1196340" cy="7277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文本框 196"/>
          <p:cNvSpPr txBox="1"/>
          <p:nvPr/>
        </p:nvSpPr>
        <p:spPr>
          <a:xfrm>
            <a:off x="3273425" y="2465705"/>
            <a:ext cx="322770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2.1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建设背景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思源黑体" panose="020B0400000000000000" pitchFamily="34" charset="-122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2.2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行业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需求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2.3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建设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必要性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2.4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总体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设计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2.5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产品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形态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2.6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农技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问答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79775" y="1280160"/>
            <a:ext cx="6421755" cy="115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建设</a:t>
            </a: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方案</a:t>
            </a:r>
            <a:endParaRPr lang="zh-CN" altLang="en-US" sz="3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774825" y="1280160"/>
            <a:ext cx="1328420" cy="115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altLang="zh-CN" sz="4000" dirty="0">
                <a:solidFill>
                  <a:schemeClr val="bg1"/>
                </a:solidFill>
                <a:sym typeface="+mn-ea"/>
              </a:rPr>
              <a:t>2</a:t>
            </a:r>
            <a:endParaRPr lang="en-US" altLang="zh-CN" sz="40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68135" y="2465705"/>
            <a:ext cx="479171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2.7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病虫害识别与防治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思源黑体" panose="020B0400000000000000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思源黑体" panose="020B0400000000000000" pitchFamily="34" charset="-122"/>
              </a:rPr>
              <a:t>2.8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思源黑体" panose="020B0400000000000000" pitchFamily="34" charset="-122"/>
              </a:rPr>
              <a:t>农事气象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思源黑体" panose="020B0400000000000000" pitchFamily="34" charset="-122"/>
              </a:rPr>
              <a:t>预警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思源黑体" panose="020B0400000000000000" pitchFamily="34" charset="-122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2.9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农产品市场价格分析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2.10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文档助手×政策查询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2.11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特色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专区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2.12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核心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  <a:sym typeface="+mn-ea"/>
              </a:rPr>
              <a:t>优势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Heavy" panose="00020600040101010101" pitchFamily="18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ISLIDE.ICON" val="#173906;#23752;#105728;#143105;#110076;#103916;#74689;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161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162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163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164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165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16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ISLIDE.ICON" val="#173906;#23752;#105728;#143105;#110076;#103916;#74689;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DIAGRAM_VIRTUALLY_FRAME" val="{&quot;height&quot;:251.25,&quot;left&quot;:45.95,&quot;top&quot;:290.25,&quot;width&quot;:840.8}"/>
</p:tagLst>
</file>

<file path=ppt/tags/tag171.xml><?xml version="1.0" encoding="utf-8"?>
<p:tagLst xmlns:p="http://schemas.openxmlformats.org/presentationml/2006/main">
  <p:tag name="KSO_WM_DIAGRAM_VIRTUALLY_FRAME" val="{&quot;height&quot;:251.25,&quot;left&quot;:45.95,&quot;top&quot;:290.25,&quot;width&quot;:840.8}"/>
</p:tagLst>
</file>

<file path=ppt/tags/tag172.xml><?xml version="1.0" encoding="utf-8"?>
<p:tagLst xmlns:p="http://schemas.openxmlformats.org/presentationml/2006/main">
  <p:tag name="KSO_WM_DIAGRAM_VIRTUALLY_FRAME" val="{&quot;height&quot;:251.25,&quot;left&quot;:45.95,&quot;top&quot;:290.25,&quot;width&quot;:840.8}"/>
</p:tagLst>
</file>

<file path=ppt/tags/tag173.xml><?xml version="1.0" encoding="utf-8"?>
<p:tagLst xmlns:p="http://schemas.openxmlformats.org/presentationml/2006/main">
  <p:tag name="COMMONDATA" val="eyJoZGlkIjoiMmM4MmNkNjgxYmM3YzFiNzg5MTdlNmY1ZmExYzM0Y2UifQ=="/>
  <p:tag name="KSO_WPP_MARK_KEY" val="ad4db5c4-58c2-4b39-99e5-46c903155e3e"/>
  <p:tag name="resource_record_key" val="{&quot;10&quot;:[20112570,20277879]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60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61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62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63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64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65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6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ISLIDE.ICON" val="#173906;#23752;#105728;#143105;#110076;#103916;#74689;"/>
</p:tagLst>
</file>

<file path=ppt/tags/tag69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70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1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2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3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4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5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6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7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8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79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80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1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2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3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4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5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6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7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8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89.xml><?xml version="1.0" encoding="utf-8"?>
<p:tagLst xmlns:p="http://schemas.openxmlformats.org/presentationml/2006/main">
  <p:tag name="KSO_WM_DIAGRAM_VIRTUALLY_FRAME" val="{&quot;height&quot;:362.1737007874016,&quot;left&quot;:43.218503937007874,&quot;top&quot;:145.28787401574803,&quot;width&quot;:870.9630708661416}"/>
</p:tagLst>
</file>

<file path=ppt/tags/tag9.xml><?xml version="1.0" encoding="utf-8"?>
<p:tagLst xmlns:p="http://schemas.openxmlformats.org/presentationml/2006/main">
  <p:tag name="KSO_WM_DIAGRAM_VIRTUALLY_FRAME" val="{&quot;height&quot;:288.3740157480314,&quot;left&quot;:233.4877165354331,&quot;top&quot;:157.96574803149605,&quot;width&quot;:464.75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DIAGRAM_VIRTUALLY_FRAME" val="{&quot;height&quot;:358.25,&quot;left&quot;:90,&quot;top&quot;:164.75,&quot;width&quot;:770.9}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1_CT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89996" tIns="46798" rIns="89996" bIns="46798" rtlCol="0" anchor="ctr">
        <a:noAutofit/>
      </a:bodyPr>
      <a:lstStyle>
        <a:defPPr algn="ctr">
          <a:defRPr dirty="0">
            <a:solidFill>
              <a:srgbClr val="FF0000"/>
            </a:solidFill>
            <a:latin typeface="华文细黑" panose="02010600040101010101" pitchFamily="2" charset="-122"/>
            <a:ea typeface="华文细黑" panose="02010600040101010101" pitchFamily="2" charset="-122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txDef>
      <a:spPr bwMode="auto">
        <a:noFill/>
        <a:ln w="12700">
          <a:noFill/>
          <a:miter lim="800000"/>
        </a:ln>
      </a:spPr>
      <a:bodyPr wrap="square" lIns="89996" tIns="46798" rIns="89996" bIns="46798" rtlCol="0" anchor="t">
        <a:spAutoFit/>
      </a:bodyPr>
      <a:lstStyle>
        <a:defPPr>
          <a:defRPr dirty="0" smtClean="0">
            <a:latin typeface="华文细黑" panose="02010600040101010101" pitchFamily="2" charset="-122"/>
            <a:ea typeface="华文细黑" panose="02010600040101010101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9595</Words>
  <Application>WPS 演示</Application>
  <PresentationFormat>宽屏</PresentationFormat>
  <Paragraphs>1250</Paragraphs>
  <Slides>29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8" baseType="lpstr">
      <vt:lpstr>Arial</vt:lpstr>
      <vt:lpstr>宋体</vt:lpstr>
      <vt:lpstr>Wingdings</vt:lpstr>
      <vt:lpstr>华文细黑</vt:lpstr>
      <vt:lpstr>微软雅黑</vt:lpstr>
      <vt:lpstr>Calibri</vt:lpstr>
      <vt:lpstr>阿里巴巴普惠体 Heavy</vt:lpstr>
      <vt:lpstr>思源黑体</vt:lpstr>
      <vt:lpstr>等线 Light</vt:lpstr>
      <vt:lpstr>FZLanTingHeiS-B-GB</vt:lpstr>
      <vt:lpstr>Segoe Print</vt:lpstr>
      <vt:lpstr>Trebuchet MS</vt:lpstr>
      <vt:lpstr>Arial</vt:lpstr>
      <vt:lpstr>Huawei Sans</vt:lpstr>
      <vt:lpstr>思源黑体 CN Regular</vt:lpstr>
      <vt:lpstr>黑体</vt:lpstr>
      <vt:lpstr>Arial Unicode MS</vt:lpstr>
      <vt:lpstr>Times New Roman</vt:lpstr>
      <vt:lpstr>Wingdings</vt:lpstr>
      <vt:lpstr>OPPOSans R</vt:lpstr>
      <vt:lpstr>Helvetica Light</vt:lpstr>
      <vt:lpstr>Microsoft YaHei Bold</vt:lpstr>
      <vt:lpstr>等线</vt:lpstr>
      <vt:lpstr>Calibri</vt:lpstr>
      <vt:lpstr>阿里巴巴普惠体 R</vt:lpstr>
      <vt:lpstr>华文行楷</vt:lpstr>
      <vt:lpstr>Bebas</vt:lpstr>
      <vt:lpstr>Open Sans</vt:lpstr>
      <vt:lpstr>11_CT主题</vt:lpstr>
      <vt:lpstr>PowerPoint 演示文稿</vt:lpstr>
      <vt:lpstr>目录</vt:lpstr>
      <vt:lpstr>PowerPoint 演示文稿</vt:lpstr>
      <vt:lpstr>1.1 人工智能发展背景</vt:lpstr>
      <vt:lpstr>1.2 DeepSeek介绍</vt:lpstr>
      <vt:lpstr>1.3 DeepSeek带来AI生态产业整体升级</vt:lpstr>
      <vt:lpstr>1.4 中国电信积极布局人工智能，加快发展七大战新业务</vt:lpstr>
      <vt:lpstr>目录</vt:lpstr>
      <vt:lpstr>PowerPoint 演示文稿</vt:lpstr>
      <vt:lpstr>2.1 建设背景</vt:lpstr>
      <vt:lpstr>2.2 行业需求</vt:lpstr>
      <vt:lpstr>2.3 建设必要性</vt:lpstr>
      <vt:lpstr>2.4 总体设计</vt:lpstr>
      <vt:lpstr>2.5 产品形态</vt:lpstr>
      <vt:lpstr>2.6 农技问答</vt:lpstr>
      <vt:lpstr>2.7 病虫害识别与防治</vt:lpstr>
      <vt:lpstr>2.8 农事气象预警</vt:lpstr>
      <vt:lpstr>2.9 农产品市场价格分析</vt:lpstr>
      <vt:lpstr>2.10 文档助手×政策查询</vt:lpstr>
      <vt:lpstr>2.11 特色专区</vt:lpstr>
      <vt:lpstr>2.12 核心优势</vt:lpstr>
      <vt:lpstr>目录</vt:lpstr>
      <vt:lpstr>PowerPoint 演示文稿</vt:lpstr>
      <vt:lpstr>3.1 雄安新区农业全产业链数字化转型示范应用场景建设</vt:lpstr>
      <vt:lpstr> 3.2 智解农政，一键即达：农业农村部门户网站融合大模型政策查询解读功能</vt:lpstr>
      <vt:lpstr>3.3 成都“天府粮仓”建设</vt:lpstr>
      <vt:lpstr>3.4 四川彭州川芎产业数字化建设</vt:lpstr>
      <vt:lpstr>3.5 江西人居环境综合整治</vt:lpstr>
      <vt:lpstr>谢  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5G2019</dc:title>
  <dc:creator>xuyh</dc:creator>
  <cp:lastModifiedBy>傅聖荃</cp:lastModifiedBy>
  <cp:revision>1155</cp:revision>
  <cp:lastPrinted>2025-03-05T00:38:00Z</cp:lastPrinted>
  <dcterms:created xsi:type="dcterms:W3CDTF">2025-03-05T00:38:00Z</dcterms:created>
  <dcterms:modified xsi:type="dcterms:W3CDTF">2025-03-06T10:12:01Z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5246F5E2EC4A4C2EA3C46C34FA7DFE03_12</vt:lpwstr>
  </property>
  <property fmtid="{D5CDD505-2E9C-101B-9397-08002B2CF9AE}" pid="3" name="KSOProductBuildVer">
    <vt:lpwstr>2052-12.1.0.20305</vt:lpwstr>
  </property>
</Properties>
</file>