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586" r:id="rId3"/>
    <p:sldId id="680" r:id="rId5"/>
    <p:sldId id="703" r:id="rId6"/>
    <p:sldId id="699" r:id="rId7"/>
    <p:sldId id="681" r:id="rId8"/>
    <p:sldId id="694" r:id="rId9"/>
    <p:sldId id="682" r:id="rId10"/>
    <p:sldId id="704" r:id="rId11"/>
    <p:sldId id="705" r:id="rId12"/>
    <p:sldId id="706" r:id="rId13"/>
    <p:sldId id="695" r:id="rId14"/>
    <p:sldId id="700" r:id="rId15"/>
    <p:sldId id="701" r:id="rId16"/>
    <p:sldId id="686" r:id="rId17"/>
    <p:sldId id="696" r:id="rId18"/>
    <p:sldId id="687" r:id="rId19"/>
    <p:sldId id="674" r:id="rId20"/>
  </p:sldIdLst>
  <p:sldSz cx="12192000" cy="6858000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39" userDrawn="1">
          <p15:clr>
            <a:srgbClr val="A4A3A4"/>
          </p15:clr>
        </p15:guide>
        <p15:guide id="3" orient="horz" pos="21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STA-ZhR" initials="G" lastIdx="3" clrIdx="0"/>
  <p:cmAuthor id="1" name="翔 姚" initials="翔" lastIdx="1" clrIdx="0"/>
  <p:cmAuthor id="2" name="作者" initials="A" lastIdx="0" clrIdx="1"/>
  <p:cmAuthor id="3" name="lily" initials="l" lastIdx="3" clrIdx="2"/>
  <p:cmAuthor id="4" name="刘 金环" initials="刘" lastIdx="1" clrIdx="3"/>
  <p:cmAuthor id="5" name="颉 亚运" initials="颉" lastIdx="1" clrIdx="4"/>
  <p:cmAuthor id="6" name="牛 金星" initials="牛" lastIdx="1" clrIdx="5"/>
  <p:cmAuthor id="7" name="1206988966@qq.com" initials="1" lastIdx="1" clrIdx="2"/>
  <p:cmAuthor id="8" name="姜伟光" initials="姜" lastIdx="1" clrIdx="0"/>
  <p:cmAuthor id="9" name="10303" initials="1" lastIdx="1" clrIdx="8"/>
  <p:cmAuthor id="11" name="Tang Siri" initials="T" lastIdx="1" clrIdx="6"/>
  <p:cmAuthor id="12" name="think" initials="t" lastIdx="1" clrIdx="5"/>
  <p:cmAuthor id="16" name="孟伟伟" initials="孟" lastIdx="1" clrIdx="15"/>
  <p:cmAuthor id="76" name="许 志军" initials="许" lastIdx="1" clrIdx="25"/>
  <p:cmAuthor id="77" name="欧 志芳" initials="欧" lastIdx="1" clrIdx="26"/>
  <p:cmAuthor id="10" name="admin" initials="a" lastIdx="1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EF3E36"/>
    <a:srgbClr val="F9EC98"/>
    <a:srgbClr val="BD150D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8" autoAdjust="0"/>
    <p:restoredTop sz="95179" autoAdjust="0"/>
  </p:normalViewPr>
  <p:slideViewPr>
    <p:cSldViewPr snapToGrid="0" showGuides="1">
      <p:cViewPr>
        <p:scale>
          <a:sx n="100" d="100"/>
          <a:sy n="100" d="100"/>
        </p:scale>
        <p:origin x="270" y="402"/>
      </p:cViewPr>
      <p:guideLst>
        <p:guide pos="3839"/>
        <p:guide orient="horz" pos="214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6" d="100"/>
          <a:sy n="46" d="100"/>
        </p:scale>
        <p:origin x="274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440" b="1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中国数字农业经济规模（亿元）</a:t>
            </a:r>
            <a:endParaRPr lang="zh-CN" sz="1440" b="1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中国数字农业经济规模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12600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defRPr>
                    </a:pPr>
                    <a:r>
                      <a:rPr lang="en-US" altLang="zh-CN" sz="12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rPr>
                      <a:t>6000</a:t>
                    </a:r>
                    <a:endParaRPr lang="en-US" altLang="zh-CN" sz="1200" dirty="0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微软雅黑" panose="020B0503020204020204" charset="-122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中国数字农业经济规模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5778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5410104"/>
        <c:axId val="495408184"/>
      </c:barChart>
      <c:catAx>
        <c:axId val="495410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495408184"/>
        <c:crosses val="autoZero"/>
        <c:auto val="1"/>
        <c:lblAlgn val="ctr"/>
        <c:lblOffset val="100"/>
        <c:noMultiLvlLbl val="0"/>
      </c:catAx>
      <c:valAx>
        <c:axId val="495408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495410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0e8c7358-fdc4-448c-8fd8-f20d8a8a167f}"/>
      </c:ext>
    </c:extLst>
  </c:chart>
  <c:spPr>
    <a:noFill/>
    <a:ln>
      <a:noFill/>
    </a:ln>
    <a:effectLst/>
  </c:spPr>
  <c:txPr>
    <a:bodyPr/>
    <a:lstStyle/>
    <a:p>
      <a:pPr>
        <a:defRPr lang="zh-CN" sz="1200" b="0" i="0"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E2425-2334-452A-AB10-6B69A2EB59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8600A-C151-4D79-9D3C-885848DF97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13525" cy="3721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2560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2560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01008513-1F04-4D29-B8E4-153D505E9E88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</a:fld>
            <a:endParaRPr lang="en-US" altLang="zh-CN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国家政策</a:t>
            </a:r>
            <a:endParaRPr lang="en-US" altLang="zh-CN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zh-CN" altLang="en-US" dirty="0"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行业发展趋势</a:t>
            </a:r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8600A-C151-4D79-9D3C-885848DF9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国家政策</a:t>
            </a:r>
            <a:endParaRPr lang="en-US" altLang="zh-CN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zh-CN" altLang="en-US" dirty="0"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行业发展趋势</a:t>
            </a:r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8600A-C151-4D79-9D3C-885848DF9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国家政策</a:t>
            </a:r>
            <a:endParaRPr lang="en-US" altLang="zh-CN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zh-CN" altLang="en-US" dirty="0"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行业发展趋势</a:t>
            </a:r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8600A-C151-4D79-9D3C-885848DF9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国家政策</a:t>
            </a:r>
            <a:endParaRPr lang="en-US" altLang="zh-CN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zh-CN" altLang="en-US" dirty="0"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行业发展趋势</a:t>
            </a:r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8600A-C151-4D79-9D3C-885848DF9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8600A-C151-4D79-9D3C-885848DF979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页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9816353" y="202458"/>
            <a:ext cx="2164976" cy="82908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529" tIns="49529" rIns="49529" bIns="49529" numCol="1" spcCol="38100" rtlCol="0" anchor="ctr">
            <a:noAutofit/>
          </a:bodyPr>
          <a:lstStyle/>
          <a:p>
            <a:pPr marL="0" marR="0" indent="0" algn="l" defTabSz="990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9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11" name="文本占位符 22"/>
          <p:cNvSpPr>
            <a:spLocks noGrp="1"/>
          </p:cNvSpPr>
          <p:nvPr>
            <p:ph type="body" sz="quarter" idx="10"/>
          </p:nvPr>
        </p:nvSpPr>
        <p:spPr>
          <a:xfrm>
            <a:off x="1223876" y="2756230"/>
            <a:ext cx="9744253" cy="12488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2" name="文本占位符 27"/>
          <p:cNvSpPr>
            <a:spLocks noGrp="1"/>
          </p:cNvSpPr>
          <p:nvPr>
            <p:ph type="body" sz="quarter" idx="12"/>
          </p:nvPr>
        </p:nvSpPr>
        <p:spPr>
          <a:xfrm>
            <a:off x="3023789" y="4005043"/>
            <a:ext cx="6144427" cy="4810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/>
          <a:srcRect l="63705" r="12267"/>
          <a:stretch>
            <a:fillRect/>
          </a:stretch>
        </p:blipFill>
        <p:spPr>
          <a:xfrm>
            <a:off x="11047313" y="13478"/>
            <a:ext cx="995680" cy="1078721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空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59" y="122216"/>
            <a:ext cx="10314711" cy="658085"/>
          </a:xfrm>
        </p:spPr>
        <p:txBody>
          <a:bodyPr>
            <a:noAutofit/>
          </a:bodyPr>
          <a:lstStyle>
            <a:lvl1pPr algn="l" defTabSz="1218565" rtl="0" eaLnBrk="1" latinLnBrk="0" hangingPunct="1">
              <a:spcBef>
                <a:spcPct val="0"/>
              </a:spcBef>
              <a:buNone/>
              <a:defRPr lang="zh-CN" altLang="en-US" sz="2400" b="1" kern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11568608" y="6444602"/>
            <a:ext cx="425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7295"/>
            <a:fld id="{D5DDBE9D-0EAE-4BF9-9976-992BCF72F40A}" type="slidenum">
              <a:rPr lang="zh-CN" altLang="en-US" sz="1600">
                <a:solidFill>
                  <a:prstClr val="black">
                    <a:tint val="75000"/>
                  </a:prstClr>
                </a:solidFill>
              </a:rPr>
            </a:fld>
            <a:endParaRPr lang="zh-CN" altLang="en-US" sz="1600" dirty="0">
              <a:solidFill>
                <a:prstClr val="black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359" y="807730"/>
            <a:ext cx="11520001" cy="672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/>
          <a:srcRect l="63250" t="18361" r="13246"/>
          <a:stretch>
            <a:fillRect/>
          </a:stretch>
        </p:blipFill>
        <p:spPr>
          <a:xfrm>
            <a:off x="10991169" y="74844"/>
            <a:ext cx="995680" cy="9003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加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59" y="122216"/>
            <a:ext cx="10314711" cy="658085"/>
          </a:xfrm>
        </p:spPr>
        <p:txBody>
          <a:bodyPr>
            <a:noAutofit/>
          </a:bodyPr>
          <a:lstStyle>
            <a:lvl1pPr algn="l" defTabSz="1218565" rtl="0" eaLnBrk="1" latinLnBrk="0" hangingPunct="1">
              <a:spcBef>
                <a:spcPct val="0"/>
              </a:spcBef>
              <a:buNone/>
              <a:defRPr lang="zh-CN" altLang="en-US" sz="2400" b="1" kern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11568608" y="6444602"/>
            <a:ext cx="425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7295"/>
            <a:fld id="{D5DDBE9D-0EAE-4BF9-9976-992BCF72F40A}" type="slidenum">
              <a:rPr lang="zh-CN" altLang="en-US" sz="1600">
                <a:solidFill>
                  <a:prstClr val="black">
                    <a:tint val="75000"/>
                  </a:prstClr>
                </a:solidFill>
              </a:rPr>
            </a:fld>
            <a:endParaRPr lang="zh-CN" altLang="en-US" sz="1600" dirty="0">
              <a:solidFill>
                <a:prstClr val="black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359" y="807730"/>
            <a:ext cx="11520001" cy="67235"/>
          </a:xfrm>
          <a:prstGeom prst="rect">
            <a:avLst/>
          </a:prstGeom>
        </p:spPr>
      </p:pic>
      <p:sp>
        <p:nvSpPr>
          <p:cNvPr id="10" name="内容占位符 4"/>
          <p:cNvSpPr>
            <a:spLocks noGrp="1"/>
          </p:cNvSpPr>
          <p:nvPr>
            <p:ph sz="quarter" idx="10"/>
          </p:nvPr>
        </p:nvSpPr>
        <p:spPr>
          <a:xfrm>
            <a:off x="983665" y="1365661"/>
            <a:ext cx="8314714" cy="2433637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p"/>
              <a:defRPr sz="2000"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1181100" indent="-571500">
              <a:buFont typeface="Arial" panose="020B0604020202020204" pitchFamily="34" charset="0"/>
              <a:buChar char="•"/>
              <a:defRPr sz="1800"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523365" indent="-304800">
              <a:buFont typeface="华文细黑" panose="02010600040101010101" pitchFamily="2" charset="-122"/>
              <a:buChar char="−"/>
              <a:defRPr sz="1400"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>
              <a:defRPr sz="1200"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>
              <a:defRPr sz="1200"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/>
          <a:srcRect l="63250" t="18361" r="13246"/>
          <a:stretch>
            <a:fillRect/>
          </a:stretch>
        </p:blipFill>
        <p:spPr>
          <a:xfrm>
            <a:off x="10991169" y="74844"/>
            <a:ext cx="995680" cy="9003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尾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2"/>
          <a:stretch>
            <a:fillRect/>
          </a:stretch>
        </p:blipFill>
        <p:spPr>
          <a:xfrm>
            <a:off x="6605285" y="2747464"/>
            <a:ext cx="5586715" cy="4110537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0" y="2564952"/>
            <a:ext cx="12192000" cy="1470025"/>
          </a:xfrm>
          <a:prstGeom prst="rect">
            <a:avLst/>
          </a:prstGeom>
        </p:spPr>
        <p:txBody>
          <a:bodyPr lIns="68532" tIns="34266" rIns="68532" bIns="34266">
            <a:normAutofit/>
          </a:bodyPr>
          <a:lstStyle>
            <a:lvl1pPr algn="ctr">
              <a:defRPr sz="8000" b="1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kumimoji="1" lang="zh-CN" altLang="en-US" dirty="0"/>
              <a:t>谢 谢！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/>
          <a:srcRect l="13902" r="12267"/>
          <a:stretch>
            <a:fillRect/>
          </a:stretch>
        </p:blipFill>
        <p:spPr>
          <a:xfrm>
            <a:off x="412512" y="11187"/>
            <a:ext cx="3059413" cy="107872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275119" y="6383984"/>
            <a:ext cx="307282" cy="309861"/>
          </a:xfrm>
          <a:prstGeom prst="rect">
            <a:avLst/>
          </a:prstGeom>
        </p:spPr>
        <p:txBody>
          <a:bodyPr lIns="34279" tIns="34279" rIns="34279" bIns="34279"/>
          <a:lstStyle>
            <a:lvl1pPr defTabSz="911860">
              <a:defRPr sz="1600"/>
            </a:lvl1pPr>
          </a:lstStyle>
          <a:p>
            <a:pPr marL="0" marR="0" lvl="0" indent="0" algn="r" defTabSz="911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76" name="图片 4" descr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59" y="807730"/>
            <a:ext cx="11520001" cy="6723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77" name="图片 6" descr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3545" y="-88011"/>
            <a:ext cx="1694090" cy="108760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V 形 3"/>
          <p:cNvSpPr/>
          <p:nvPr userDrawn="1"/>
        </p:nvSpPr>
        <p:spPr>
          <a:xfrm>
            <a:off x="299874" y="361950"/>
            <a:ext cx="361950" cy="36195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等腰三角形 4"/>
          <p:cNvSpPr/>
          <p:nvPr userDrawn="1"/>
        </p:nvSpPr>
        <p:spPr>
          <a:xfrm rot="5400000">
            <a:off x="-140576" y="302501"/>
            <a:ext cx="762000" cy="48084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等腰三角形 5"/>
          <p:cNvSpPr/>
          <p:nvPr userDrawn="1"/>
        </p:nvSpPr>
        <p:spPr>
          <a:xfrm rot="16200000" flipH="1">
            <a:off x="11570577" y="6296210"/>
            <a:ext cx="762000" cy="48084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 rot="5400000">
            <a:off x="11411653" y="653504"/>
            <a:ext cx="1445381" cy="11328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11374901" y="0"/>
            <a:ext cx="752744" cy="2098793"/>
            <a:chOff x="13891297" y="2075351"/>
            <a:chExt cx="1066248" cy="2972900"/>
          </a:xfrm>
        </p:grpSpPr>
        <p:sp>
          <p:nvSpPr>
            <p:cNvPr id="8" name="椭圆 7"/>
            <p:cNvSpPr/>
            <p:nvPr/>
          </p:nvSpPr>
          <p:spPr>
            <a:xfrm>
              <a:off x="13891297" y="2075351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14142396" y="2075351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4393495" y="2075351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4644594" y="2075351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4895693" y="2075351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3891297" y="2317938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4142396" y="2317938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4393495" y="2317938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4644594" y="2317938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4895693" y="2317938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3891297" y="2560526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4142396" y="2560526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4393495" y="2560526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4644594" y="2560526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4895693" y="2560526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3891297" y="2803113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4142396" y="2803113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14393495" y="2803113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14644594" y="2803113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14895693" y="2803113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3891297" y="3045700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4142396" y="3045700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4393495" y="3045700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4644594" y="3045700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14895693" y="3045700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13891297" y="3288288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14142396" y="3288288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14393495" y="3288288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14644594" y="3288288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14895693" y="3288288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13891297" y="3530875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14142396" y="3530875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14393495" y="3530875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14644594" y="3530875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14895693" y="3530875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13891297" y="3773462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14142396" y="3773462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14393495" y="3773462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4644594" y="3773462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4895693" y="3773462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3891297" y="4016050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4142396" y="4016050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4393495" y="4016050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14644594" y="4016050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4895693" y="4016050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3891297" y="4258637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14142396" y="4258637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14393495" y="4258637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14644594" y="4258637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14895693" y="4258637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13891297" y="4501224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14142396" y="4501224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14393495" y="4501224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14644594" y="4501224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14895693" y="4501224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13891297" y="4743811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14142396" y="4743811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14393495" y="4743811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14644594" y="4743811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14895693" y="4743811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13891297" y="4986399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14142396" y="4986399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14393495" y="4986399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14644594" y="4986399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14895693" y="4986399"/>
              <a:ext cx="61852" cy="618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3" name="矩形 72"/>
          <p:cNvSpPr/>
          <p:nvPr userDrawn="1"/>
        </p:nvSpPr>
        <p:spPr>
          <a:xfrm>
            <a:off x="226762" y="6420730"/>
            <a:ext cx="4014652" cy="30777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bg1">
                    <a:alpha val="8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做国内领先的平台及数据运营服务提供商</a:t>
            </a:r>
            <a:endParaRPr lang="zh-CN" altLang="en-US" sz="1400" dirty="0">
              <a:solidFill>
                <a:schemeClr val="bg1">
                  <a:alpha val="80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74" name="矩形 73"/>
          <p:cNvSpPr/>
          <p:nvPr userDrawn="1"/>
        </p:nvSpPr>
        <p:spPr>
          <a:xfrm>
            <a:off x="7194565" y="6432232"/>
            <a:ext cx="4427164" cy="30777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l"/>
            <a:r>
              <a:rPr lang="zh-CN" altLang="en-US" sz="1400" b="1" i="0" dirty="0">
                <a:solidFill>
                  <a:schemeClr val="bg1">
                    <a:alpha val="80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让客户更有价值，让城市更有智慧，让生活更加美好！</a:t>
            </a:r>
            <a:endParaRPr lang="zh-CN" altLang="en-US" sz="1400" b="1" i="0" dirty="0">
              <a:solidFill>
                <a:schemeClr val="bg1">
                  <a:alpha val="80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页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9816353" y="202458"/>
            <a:ext cx="2164976" cy="82908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529" tIns="49529" rIns="49529" bIns="49529" numCol="1" spcCol="38100" rtlCol="0" anchor="ctr">
            <a:noAutofit/>
          </a:bodyPr>
          <a:lstStyle/>
          <a:p>
            <a:pPr marL="0" marR="0" lvl="0" indent="0" algn="l" defTabSz="9899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1" name="文本占位符 22"/>
          <p:cNvSpPr>
            <a:spLocks noGrp="1"/>
          </p:cNvSpPr>
          <p:nvPr>
            <p:ph type="body" sz="quarter" idx="10"/>
          </p:nvPr>
        </p:nvSpPr>
        <p:spPr>
          <a:xfrm>
            <a:off x="1223876" y="2756230"/>
            <a:ext cx="9744253" cy="12488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2" name="文本占位符 27"/>
          <p:cNvSpPr>
            <a:spLocks noGrp="1"/>
          </p:cNvSpPr>
          <p:nvPr>
            <p:ph type="body" sz="quarter" idx="12"/>
          </p:nvPr>
        </p:nvSpPr>
        <p:spPr>
          <a:xfrm>
            <a:off x="3023789" y="4005043"/>
            <a:ext cx="6144427" cy="4810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718" y="99769"/>
            <a:ext cx="1883777" cy="12093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68559" tIns="34280" rIns="68559" bIns="3428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68559" tIns="34280" rIns="68559" bIns="3428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68559" tIns="34280" rIns="68559" bIns="3428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68559" tIns="34280" rIns="68559" bIns="3428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68559" tIns="34280" rIns="68559" bIns="3428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D5DDBE9D-0EAE-4BF9-9976-992BCF72F4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dt="0"/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08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04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0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96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69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29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9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2134264" y="3528489"/>
            <a:ext cx="7943849" cy="0"/>
          </a:xfrm>
          <a:prstGeom prst="line">
            <a:avLst/>
          </a:prstGeom>
          <a:noFill/>
          <a:ln w="19050">
            <a:solidFill>
              <a:srgbClr val="FFFFFF">
                <a:lumMod val="65000"/>
              </a:srgbClr>
            </a:solidFill>
            <a:round/>
          </a:ln>
        </p:spPr>
        <p:txBody>
          <a:bodyPr wrap="none" lIns="109387" tIns="54693" rIns="109387" bIns="54693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文本占位符 1"/>
          <p:cNvSpPr txBox="1"/>
          <p:nvPr/>
        </p:nvSpPr>
        <p:spPr>
          <a:xfrm>
            <a:off x="1179430" y="1468416"/>
            <a:ext cx="9744253" cy="18960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4800" b="1" kern="1200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  <a:sym typeface="Calibri" panose="020F0502020204030204" pitchFamily="34" charset="0"/>
              </a:defRPr>
            </a:lvl1pPr>
            <a:lvl2pPr marL="990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3735" kern="1200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  <a:sym typeface="Calibri" panose="020F0502020204030204" pitchFamily="34" charset="0"/>
              </a:defRPr>
            </a:lvl2pPr>
            <a:lvl3pPr marL="152400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  <a:sym typeface="Calibri" panose="020F0502020204030204" pitchFamily="34" charset="0"/>
              </a:defRPr>
            </a:lvl3pPr>
            <a:lvl4pPr marL="213360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665" kern="1200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  <a:sym typeface="Calibri" panose="020F0502020204030204" pitchFamily="34" charset="0"/>
              </a:defRPr>
            </a:lvl4pPr>
            <a:lvl5pPr marL="274320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665" kern="1200">
                <a:solidFill>
                  <a:schemeClr val="tx1"/>
                </a:solidFill>
                <a:latin typeface="+mn-lt"/>
                <a:ea typeface="+mn-ea"/>
                <a:cs typeface="微软雅黑" panose="020B0503020204020204" charset="-122"/>
                <a:sym typeface="Calibri" panose="020F0502020204030204" pitchFamily="34" charset="0"/>
              </a:defRPr>
            </a:lvl5pPr>
            <a:lvl6pPr marL="33528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慧种植解决方案</a:t>
            </a:r>
            <a:endParaRPr lang="zh-CN" altLang="en-US" sz="44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19550" y="3693160"/>
            <a:ext cx="4064000" cy="36957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ctr"/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宁夏电信</a:t>
            </a:r>
            <a:endParaRPr lang="zh-CN" altLang="en-US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19550" y="4227195"/>
            <a:ext cx="4064000" cy="36957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ctr"/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24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日</a:t>
            </a:r>
            <a:endParaRPr lang="zh-CN" altLang="en-US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应用服务：设施种植数据平台（大屏可视化）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704308" y="1585874"/>
            <a:ext cx="5602375" cy="1491598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endParaRPr lang="zh-CN" altLang="en-US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97923" y="3380957"/>
            <a:ext cx="5608760" cy="274593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endParaRPr lang="zh-CN" altLang="en-US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494830" y="1585873"/>
            <a:ext cx="4999247" cy="4541019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endParaRPr lang="zh-CN" altLang="en-US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587923" y="1879423"/>
            <a:ext cx="4718008" cy="23164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200000"/>
              </a:lnSpc>
              <a:defRPr sz="14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charset="-122"/>
                <a:cs typeface="Microsoft YaHei Regular" panose="020B0503020204020204" charset="-122"/>
              </a:defRPr>
            </a:lvl1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ea typeface="微软雅黑" panose="020B0503020204020204" charset="-122"/>
                <a:cs typeface="微软雅黑" panose="020B0503020204020204" charset="-122"/>
              </a:rPr>
              <a:t>通过全维度数据整合与可视化，实现农业生产 “一屏统览”，打破信息孤岛</a:t>
            </a:r>
            <a:endParaRPr lang="en-US" altLang="zh-CN" dirty="0"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ea typeface="微软雅黑" panose="020B0503020204020204" charset="-122"/>
                <a:cs typeface="微软雅黑" panose="020B0503020204020204" charset="-122"/>
              </a:rPr>
              <a:t>为政府提供区域农业动态监测工具，提升产业决策科学性与政策精准度</a:t>
            </a:r>
            <a:endParaRPr lang="zh-CN" altLang="en-US" dirty="0"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ea typeface="微软雅黑" panose="020B0503020204020204" charset="-122"/>
                <a:cs typeface="微软雅黑" panose="020B0503020204020204" charset="-122"/>
              </a:rPr>
              <a:t>助力农业服务主体基于数据优化种植规划，增强市场竞争力</a:t>
            </a:r>
            <a:endParaRPr lang="zh-CN" altLang="en-US" dirty="0"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sz="1400" dirty="0">
              <a:solidFill>
                <a:sysClr val="windowText" lastClr="000000">
                  <a:lumMod val="65000"/>
                  <a:lumOff val="35000"/>
                </a:sysClr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86070" y="1441873"/>
            <a:ext cx="972000" cy="2880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应用场景</a:t>
            </a:r>
            <a:endParaRPr kumimoji="1" lang="zh-CN" altLang="en-US" sz="14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79683" y="3236957"/>
            <a:ext cx="972000" cy="2880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核心能力</a:t>
            </a:r>
            <a:endParaRPr kumimoji="1" lang="zh-CN" altLang="en-US" sz="14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697473" y="1441873"/>
            <a:ext cx="972000" cy="2880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应用成效</a:t>
            </a:r>
            <a:endParaRPr kumimoji="1" lang="zh-CN" altLang="en-US" sz="14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40292" y="3922142"/>
            <a:ext cx="2544418" cy="1796486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 w="63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395913" y="42194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农场信息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398522" y="42194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年度产值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395913" y="45877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年度产量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398522" y="4586212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模型配置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395913" y="49560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农业用地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398522" y="4952928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种植信息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395913" y="5319644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设备分析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398522" y="5319644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告警分析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10140" y="4226385"/>
            <a:ext cx="248540" cy="1188000"/>
          </a:xfrm>
          <a:prstGeom prst="rect">
            <a:avLst/>
          </a:prstGeom>
          <a:solidFill>
            <a:srgbClr val="C00000">
              <a:alpha val="70000"/>
            </a:srgbClr>
          </a:solidFill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数智生产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717147" y="3922142"/>
            <a:ext cx="2544418" cy="1796486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 w="63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172768" y="42194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产量分析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175250" y="4219575"/>
            <a:ext cx="851332" cy="2159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销售分析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172768" y="45877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企业产出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175250" y="4585970"/>
            <a:ext cx="851332" cy="2159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销售分布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172768" y="49560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销售城市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175377" y="4952928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滞销分析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172768" y="5319644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溯源分析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586995" y="4186380"/>
            <a:ext cx="248540" cy="1188000"/>
          </a:xfrm>
          <a:prstGeom prst="rect">
            <a:avLst/>
          </a:prstGeom>
          <a:solidFill>
            <a:srgbClr val="C00000">
              <a:alpha val="70000"/>
            </a:srgbClr>
          </a:solidFill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产销分析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5169782" y="5320279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879683" y="1641279"/>
            <a:ext cx="5345764" cy="1321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依托设备采集田间环境、农事操作、产量等全维度生产数据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打通省市县区四级数据联动，实现 “一屏统览” 农业生产全局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7186" y="3884409"/>
            <a:ext cx="2587225" cy="1517998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705" y="4513127"/>
            <a:ext cx="2587226" cy="15179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 txBox="1"/>
          <p:nvPr/>
        </p:nvSpPr>
        <p:spPr>
          <a:xfrm>
            <a:off x="700520" y="311492"/>
            <a:ext cx="10314711" cy="65808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任意多边形 2"/>
          <p:cNvSpPr/>
          <p:nvPr/>
        </p:nvSpPr>
        <p:spPr>
          <a:xfrm>
            <a:off x="4338955" y="2084070"/>
            <a:ext cx="4615180" cy="756285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政策背景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074035" y="2084070"/>
            <a:ext cx="1196340" cy="7562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任意多边形 6"/>
          <p:cNvSpPr/>
          <p:nvPr/>
        </p:nvSpPr>
        <p:spPr>
          <a:xfrm>
            <a:off x="4338955" y="3067050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解决方案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74035" y="3060065"/>
            <a:ext cx="1196340" cy="727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任意多边形 6"/>
          <p:cNvSpPr/>
          <p:nvPr>
            <p:custDataLst>
              <p:tags r:id="rId1"/>
            </p:custDataLst>
          </p:nvPr>
        </p:nvSpPr>
        <p:spPr>
          <a:xfrm>
            <a:off x="4338955" y="3998595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典型案例</a:t>
            </a:r>
            <a:endParaRPr lang="zh-CN" altLang="en-US" sz="2400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3074035" y="3991610"/>
            <a:ext cx="1196340" cy="7277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endParaRPr lang="zh-CN" altLang="en-US" sz="2400" b="1" dirty="0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任意多边形 6"/>
          <p:cNvSpPr/>
          <p:nvPr>
            <p:custDataLst>
              <p:tags r:id="rId3"/>
            </p:custDataLst>
          </p:nvPr>
        </p:nvSpPr>
        <p:spPr>
          <a:xfrm>
            <a:off x="4338955" y="4930140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服务模式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3074035" y="4923155"/>
            <a:ext cx="1196340" cy="727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四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典型案例</a:t>
            </a:r>
            <a:r>
              <a:rPr lang="en-US" altLang="zh-CN" dirty="0"/>
              <a:t>--</a:t>
            </a:r>
            <a:r>
              <a:rPr>
                <a:sym typeface="+mn-ea"/>
              </a:rPr>
              <a:t>河北馆陶县智慧农业产业园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04215" y="1526540"/>
            <a:ext cx="5615305" cy="1480820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l">
              <a:lnSpc>
                <a:spcPct val="150000"/>
              </a:lnSpc>
              <a:buClrTx/>
              <a:buSzTx/>
            </a:pP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886022" y="1399964"/>
            <a:ext cx="1458000" cy="288000"/>
          </a:xfrm>
          <a:prstGeom prst="rect">
            <a:avLst/>
          </a:prstGeom>
          <a:solidFill>
            <a:srgbClr val="C00000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项目背景和需求</a:t>
            </a:r>
            <a:endParaRPr kumimoji="1" lang="zh-CN" sz="1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44640" y="1525905"/>
            <a:ext cx="4843145" cy="4577715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l">
              <a:lnSpc>
                <a:spcPct val="150000"/>
              </a:lnSpc>
              <a:buClrTx/>
              <a:buSzTx/>
            </a:pP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6849989" y="1413934"/>
            <a:ext cx="1548000" cy="288000"/>
          </a:xfrm>
          <a:prstGeom prst="rect">
            <a:avLst/>
          </a:prstGeom>
          <a:solidFill>
            <a:srgbClr val="C00000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项目场景图</a:t>
            </a:r>
            <a:r>
              <a:rPr kumimoji="1"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kumimoji="1"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成果</a:t>
            </a:r>
            <a:endParaRPr kumimoji="1" lang="zh-CN" sz="1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4215" y="3215640"/>
            <a:ext cx="5615305" cy="2887345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l">
              <a:lnSpc>
                <a:spcPct val="150000"/>
              </a:lnSpc>
              <a:buClrTx/>
              <a:buSzTx/>
            </a:pP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86022" y="3061708"/>
            <a:ext cx="1458000" cy="288000"/>
          </a:xfrm>
          <a:prstGeom prst="rect">
            <a:avLst/>
          </a:prstGeom>
          <a:solidFill>
            <a:srgbClr val="C00000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方案及关键能力</a:t>
            </a:r>
            <a:endParaRPr kumimoji="1" lang="zh-CN" sz="1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5270" y="1723641"/>
            <a:ext cx="5362330" cy="11684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400" spc="5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河北馆陶县依托“中国黄瓜之乡”“中国蛋鸡之乡”基础，借国家农业现代化示范区及“一区一园”创建机遇，启动智慧农业产业园项目。针对传统农业效率低、产业链短问题，需求聚焦：建智慧农业大数据中心促精准种植养殖；升级水肥一体机等智能设施提产黄瓜、禽蛋；塑“馆陶黄瓜”等区域品牌促跨域合作。</a:t>
            </a:r>
            <a:endParaRPr lang="zh-CN" altLang="en-US" sz="1400" spc="5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0580" y="3404870"/>
            <a:ext cx="5362575" cy="276542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spc="5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1400" spc="5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于慧种植相关农事管理能力，为用户提供园区信息概览，包括园区基本介绍、气象信息种植面积信息、农产品产量信息、风险识别信息、GIS信息等数据，可查看物联监测等实时状态信息，展示营销分析数据，包括农产品产量信息、销售情况等。</a:t>
            </a:r>
            <a:endParaRPr lang="zh-CN" altLang="en-US" sz="1400" spc="5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400" b="1" i="0" u="none" strike="noStrike" kern="1200" cap="none" spc="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功能包括：</a:t>
            </a:r>
            <a:endParaRPr kumimoji="0" lang="zh-CN" altLang="en-US" sz="1400" b="1" i="0" u="none" strike="noStrike" kern="1200" cap="none" spc="5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kumimoji="0" lang="zh-CN" altLang="en-US" sz="1400" b="1" i="0" u="none" strike="noStrike" kern="120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慧种</a:t>
            </a:r>
            <a:r>
              <a:rPr kumimoji="0" lang="zh-CN" altLang="en-US" sz="1400" b="0" i="0" u="none" strike="noStrike" kern="1200" cap="none" spc="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：集中展示饲养岗</a:t>
            </a:r>
            <a:r>
              <a:rPr lang="zh-CN" altLang="en-US" sz="1400" spc="5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提供包括种植管理、风险识别、生长监测相关服务内容，便于管理者实时了解园区种植状态。</a:t>
            </a:r>
            <a:endParaRPr lang="zh-CN" altLang="en-US" sz="1400" spc="5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zh-CN" altLang="en-US" sz="1400" b="1" spc="5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慧管：</a:t>
            </a:r>
            <a:r>
              <a:rPr lang="zh-CN" altLang="en-US" sz="1400" spc="5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针对种植作物相关产品进行运营管理，包括种植内容、产品溯源信息、产品销售信息等。</a:t>
            </a:r>
            <a:endParaRPr lang="zh-CN" altLang="en-US" sz="1400" spc="5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zh-CN" altLang="en-US" sz="1400" b="1" spc="5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园区管理：</a:t>
            </a:r>
            <a:r>
              <a:rPr lang="zh-CN" altLang="en-US" sz="1400" spc="5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为管理者提供园区管理服务功能，提供园区全貌信息管理、物联监测控监测管理及种植模型病虫害模型相关管理。</a:t>
            </a:r>
            <a:endParaRPr lang="zh-CN" altLang="en-US" sz="1400" spc="5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9745" y="1793240"/>
            <a:ext cx="4442460" cy="210439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510" y="4003040"/>
            <a:ext cx="2258695" cy="202057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6849745" y="4037965"/>
            <a:ext cx="1968500" cy="65595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lvl="0" indent="0" algn="ctr" defTabSz="1219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人工减少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20%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849745" y="4860925"/>
            <a:ext cx="1968500" cy="4610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lvl="0" indent="0" algn="ctr" defTabSz="1219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省水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50%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849745" y="5443855"/>
            <a:ext cx="1968500" cy="5702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lvl="0" indent="0" algn="ctr" defTabSz="1219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省肥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50%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280" y="121920"/>
            <a:ext cx="5913120" cy="657860"/>
          </a:xfrm>
        </p:spPr>
        <p:txBody>
          <a:bodyPr/>
          <a:lstStyle/>
          <a:p>
            <a:r>
              <a:rPr lang="zh-CN" altLang="en-US" dirty="0"/>
              <a:t>典型案例</a:t>
            </a:r>
            <a:r>
              <a:rPr lang="en-US" altLang="zh-CN" dirty="0"/>
              <a:t>--</a:t>
            </a:r>
            <a:r>
              <a:rPr>
                <a:sym typeface="+mn-ea"/>
              </a:rPr>
              <a:t>川芎全产业链数字化项目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04215" y="1526540"/>
            <a:ext cx="5615305" cy="1901825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l">
              <a:lnSpc>
                <a:spcPct val="150000"/>
              </a:lnSpc>
              <a:buClrTx/>
              <a:buSzTx/>
            </a:pP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886022" y="1358054"/>
            <a:ext cx="1458000" cy="288000"/>
          </a:xfrm>
          <a:prstGeom prst="rect">
            <a:avLst/>
          </a:prstGeom>
          <a:solidFill>
            <a:srgbClr val="C00000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项目背景和需求</a:t>
            </a:r>
            <a:endParaRPr kumimoji="1" lang="zh-CN" sz="1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44640" y="1525905"/>
            <a:ext cx="4843145" cy="4577715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l">
              <a:lnSpc>
                <a:spcPct val="150000"/>
              </a:lnSpc>
              <a:buClrTx/>
              <a:buSzTx/>
            </a:pP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6849989" y="1385994"/>
            <a:ext cx="1548000" cy="288000"/>
          </a:xfrm>
          <a:prstGeom prst="rect">
            <a:avLst/>
          </a:prstGeom>
          <a:solidFill>
            <a:srgbClr val="C00000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项目场景图</a:t>
            </a:r>
            <a:r>
              <a:rPr kumimoji="1"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kumimoji="1"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成果</a:t>
            </a:r>
            <a:endParaRPr kumimoji="1" lang="zh-CN" sz="1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4215" y="3753485"/>
            <a:ext cx="5615305" cy="2349500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l">
              <a:lnSpc>
                <a:spcPct val="150000"/>
              </a:lnSpc>
              <a:buClrTx/>
              <a:buSzTx/>
            </a:pP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30777" y="3555103"/>
            <a:ext cx="1458000" cy="288000"/>
          </a:xfrm>
          <a:prstGeom prst="rect">
            <a:avLst/>
          </a:prstGeom>
          <a:solidFill>
            <a:srgbClr val="C00000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方案及关键能力</a:t>
            </a:r>
            <a:endParaRPr kumimoji="1" lang="zh-CN" sz="1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4070" y="1673860"/>
            <a:ext cx="5434330" cy="172593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spc="5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背景：</a:t>
            </a:r>
            <a:r>
              <a:rPr lang="zh-CN" altLang="en-US" sz="1400" spc="5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四川省积极推进现代农业产业体系建设，大力扶持特色产业集群发展，积极探索中医药健康旅游的创新模式。</a:t>
            </a:r>
            <a:endParaRPr lang="zh-CN" altLang="en-US" sz="1400" spc="5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spc="5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需求：</a:t>
            </a:r>
            <a:r>
              <a:rPr lang="zh-CN" altLang="en-US" sz="1400" spc="5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一是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生产管理粗放，生产管理模式粗放，导致川芎品质参差不齐，影响品牌市场形象，产业标准化、精细化生产能力亟待提升；二是​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市场波动影响大​，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川芎市场价格波动不稳，品牌溢价能力弱，农民收入受影响，产业核心竞争力及品牌影响力需增强。​三是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经营主体带动不足​，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新型农业经营主体对农户示范带动弱，联农带农富农机制不完善，高品质生产经营主体缺乏，难以满足市场需求。​</a:t>
            </a:r>
            <a:endParaRPr lang="zh-CN" altLang="en-US" sz="1400" spc="5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6125" y="3844925"/>
            <a:ext cx="5488940" cy="211709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通过“慧种植 + 农业社会化服务平台”，构建川芎产业数字化管理体系，推动彭州川芎产业品种保护、品质提升、品牌塑造，实现产业高质量发展。</a:t>
            </a:r>
            <a:endParaRPr kumimoji="1"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sz="14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客户收益​：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提升生产体系动力和效率，优化资源要素配置和农产品供给效率，创新经营体系。</a:t>
            </a:r>
            <a:r>
              <a:rPr lang="zh-CN" altLang="en-US" sz="1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​通过数字化管理提升川芎品质，借助品牌建设提高品牌溢价能力，拓展市场份额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，促进产业可持续发展。​</a:t>
            </a:r>
            <a:endParaRPr lang="zh-CN" altLang="en-US" sz="14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zh-CN" altLang="en-US" sz="1400" b="1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电信收益​：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结合地方产业现状实，以全产业链数字化创新性思路，成功中标彭州川芎全产业链项目</a:t>
            </a:r>
            <a:r>
              <a:rPr lang="en-US" altLang="zh-CN" sz="1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849</a:t>
            </a:r>
            <a:r>
              <a:rPr lang="zh-CN" altLang="en-US" sz="1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万元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其中</a:t>
            </a:r>
            <a:r>
              <a:rPr lang="zh-CN" altLang="en-US" sz="1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软件开发服务占比达</a:t>
            </a:r>
            <a:r>
              <a:rPr lang="en-US" altLang="zh-CN" sz="1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40%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，深化了与彭州市在农业数字化领域的合作。</a:t>
            </a:r>
            <a:endParaRPr lang="zh-CN" altLang="en-US" sz="1400" spc="5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9745" y="1847215"/>
            <a:ext cx="4431665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280" y="121920"/>
            <a:ext cx="7428865" cy="657860"/>
          </a:xfrm>
        </p:spPr>
        <p:txBody>
          <a:bodyPr/>
          <a:lstStyle/>
          <a:p>
            <a:r>
              <a:rPr>
                <a:sym typeface="+mn-ea"/>
              </a:rPr>
              <a:t>典型案例</a:t>
            </a:r>
            <a:r>
              <a:rPr lang="en-US" altLang="zh-CN">
                <a:sym typeface="+mn-ea"/>
              </a:rPr>
              <a:t>--</a:t>
            </a:r>
            <a:r>
              <a:rPr>
                <a:sym typeface="+mn-ea"/>
              </a:rPr>
              <a:t>内蒙古鄂尔多斯杭锦旗智慧农业项目</a:t>
            </a:r>
            <a:endParaRPr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4215" y="1570990"/>
            <a:ext cx="5615305" cy="1475740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l">
              <a:lnSpc>
                <a:spcPct val="150000"/>
              </a:lnSpc>
              <a:buClrTx/>
              <a:buSzTx/>
            </a:pP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886022" y="1441874"/>
            <a:ext cx="1458000" cy="288000"/>
          </a:xfrm>
          <a:prstGeom prst="rect">
            <a:avLst/>
          </a:prstGeom>
          <a:solidFill>
            <a:srgbClr val="C00000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项目背景和需求</a:t>
            </a:r>
            <a:endParaRPr kumimoji="1" lang="zh-CN" sz="1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44640" y="1585595"/>
            <a:ext cx="4843145" cy="4386580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l">
              <a:lnSpc>
                <a:spcPct val="150000"/>
              </a:lnSpc>
              <a:buClrTx/>
              <a:buSzTx/>
            </a:pP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6849989" y="1441874"/>
            <a:ext cx="1548000" cy="288000"/>
          </a:xfrm>
          <a:prstGeom prst="rect">
            <a:avLst/>
          </a:prstGeom>
          <a:solidFill>
            <a:srgbClr val="C00000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项目场景图</a:t>
            </a:r>
            <a:r>
              <a:rPr kumimoji="1"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kumimoji="1"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成果</a:t>
            </a:r>
            <a:endParaRPr kumimoji="1" lang="zh-CN" sz="1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4215" y="3274695"/>
            <a:ext cx="5615305" cy="2698115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l">
              <a:lnSpc>
                <a:spcPct val="150000"/>
              </a:lnSpc>
              <a:buClrTx/>
              <a:buSzTx/>
            </a:pP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86022" y="3134733"/>
            <a:ext cx="1458000" cy="288000"/>
          </a:xfrm>
          <a:prstGeom prst="rect">
            <a:avLst/>
          </a:prstGeom>
          <a:solidFill>
            <a:srgbClr val="C00000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方案及关键能力</a:t>
            </a:r>
            <a:endParaRPr kumimoji="1" lang="zh-CN" sz="1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3540" y="3916680"/>
            <a:ext cx="2351405" cy="19481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575" y="3916680"/>
            <a:ext cx="2228850" cy="19475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27405" y="3378835"/>
            <a:ext cx="5391150" cy="269494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t">
            <a:spAutoFit/>
          </a:bodyPr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以“慧种植”产品为底座，建设智能远程控制应用、水肥一体化灌溉应用、视频分析应用等应用能力，将慧种植自有数据、高标准农田土壤数据、农业感知设备等多类数据汇聚到可视化指挥舱，实现一图汇聚。发挥慧种植出色的底座能力，结合杭锦旗客户需求定制小微ICT解决方案，推动杭锦旗智慧农业产业发展和应用升级，促进农业提质增效。</a:t>
            </a:r>
            <a:endParaRPr lang="zh-CN" altLang="en-US" sz="1400" dirty="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14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“慧种植”</a:t>
            </a:r>
            <a:r>
              <a:rPr lang="zh-CN" altLang="en-US" sz="14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助力杭锦旗打造智慧农业</a:t>
            </a:r>
            <a:r>
              <a:rPr lang="en-US" altLang="zh-CN" sz="14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5</a:t>
            </a:r>
            <a:r>
              <a:rPr lang="zh-CN" altLang="en-US" sz="14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大标准化体系，促进产业升级发展。</a:t>
            </a:r>
            <a:endParaRPr lang="zh-CN" altLang="en-US" sz="1400" b="1" kern="100" dirty="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14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主要内容包括：</a:t>
            </a: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数智生产监测体系建设、智能远程控制体系建设、智慧生产服务体系建设、数字生产运营体系建设、智慧农业决策体系建设。</a:t>
            </a:r>
            <a:endParaRPr lang="zh-CN" altLang="en-US" sz="1400" dirty="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195" y="1772285"/>
            <a:ext cx="4620260" cy="20383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92785" y="1668780"/>
            <a:ext cx="558482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400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1400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内蒙古鄂尔多斯杭锦旗以破解传统农业效率低、资源利用不足等问题为背景，依托粮食生产大旗优势及高标准农田建设基础（累计建成60.04万亩），聚焦智能化升级需求。主要希望通过部署数字智慧农田灌溉自动化平台，集成土壤墒情监测、物联网虫情采集、气象预警等系统，实现远程精准灌溉与施肥管理，减少人力成本、节水、减少施肥等，促进生态与效益双提升。</a:t>
            </a:r>
            <a:endParaRPr lang="zh-CN" altLang="en-US" sz="1400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 txBox="1"/>
          <p:nvPr/>
        </p:nvSpPr>
        <p:spPr>
          <a:xfrm>
            <a:off x="700520" y="311492"/>
            <a:ext cx="10314711" cy="65808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任意多边形 2"/>
          <p:cNvSpPr/>
          <p:nvPr/>
        </p:nvSpPr>
        <p:spPr>
          <a:xfrm>
            <a:off x="4338955" y="2084070"/>
            <a:ext cx="4615180" cy="756285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政策背景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074035" y="2084070"/>
            <a:ext cx="1196340" cy="7562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任意多边形 6"/>
          <p:cNvSpPr/>
          <p:nvPr/>
        </p:nvSpPr>
        <p:spPr>
          <a:xfrm>
            <a:off x="4338955" y="3067050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解决方案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74035" y="3060065"/>
            <a:ext cx="1196340" cy="727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任意多边形 6"/>
          <p:cNvSpPr/>
          <p:nvPr>
            <p:custDataLst>
              <p:tags r:id="rId1"/>
            </p:custDataLst>
          </p:nvPr>
        </p:nvSpPr>
        <p:spPr>
          <a:xfrm>
            <a:off x="4338955" y="3998595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典型案例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3074035" y="3991610"/>
            <a:ext cx="1196340" cy="727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任意多边形 6"/>
          <p:cNvSpPr/>
          <p:nvPr>
            <p:custDataLst>
              <p:tags r:id="rId3"/>
            </p:custDataLst>
          </p:nvPr>
        </p:nvSpPr>
        <p:spPr>
          <a:xfrm>
            <a:off x="4338955" y="4930140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服务模式</a:t>
            </a:r>
            <a:endParaRPr lang="zh-CN" altLang="en-US" sz="2400" b="1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3074035" y="4923155"/>
            <a:ext cx="1196340" cy="7277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四</a:t>
            </a:r>
            <a:endParaRPr lang="zh-CN" altLang="en-US" sz="2400" b="1" dirty="0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280" y="121920"/>
            <a:ext cx="4648200" cy="657860"/>
          </a:xfrm>
        </p:spPr>
        <p:txBody>
          <a:bodyPr/>
          <a:lstStyle/>
          <a:p>
            <a:r>
              <a:rPr dirty="0"/>
              <a:t>服务模式</a:t>
            </a:r>
            <a:endParaRPr dirty="0"/>
          </a:p>
        </p:txBody>
      </p:sp>
      <p:sp>
        <p:nvSpPr>
          <p:cNvPr id="4" name="TextBox 8"/>
          <p:cNvSpPr txBox="1"/>
          <p:nvPr/>
        </p:nvSpPr>
        <p:spPr>
          <a:xfrm>
            <a:off x="5889950" y="4883811"/>
            <a:ext cx="1827939" cy="1252425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</a:pPr>
            <a:endParaRPr lang="zh-CN" altLang="en-US" sz="1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圆角矩形 37"/>
          <p:cNvSpPr/>
          <p:nvPr/>
        </p:nvSpPr>
        <p:spPr>
          <a:xfrm>
            <a:off x="2172933" y="1387458"/>
            <a:ext cx="9218627" cy="610260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细黑" panose="02010600040101010101" pitchFamily="2" charset="-122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6" name="矩形: 圆角 13"/>
          <p:cNvSpPr/>
          <p:nvPr/>
        </p:nvSpPr>
        <p:spPr>
          <a:xfrm>
            <a:off x="621752" y="1387458"/>
            <a:ext cx="1334745" cy="646712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划分依据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1046" y="2556965"/>
            <a:ext cx="3261425" cy="67464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90429" y="2722139"/>
            <a:ext cx="203859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融合包装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CRM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受理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47"/>
          <p:cNvSpPr txBox="1"/>
          <p:nvPr/>
        </p:nvSpPr>
        <p:spPr>
          <a:xfrm>
            <a:off x="1625209" y="2353174"/>
            <a:ext cx="1413098" cy="36933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1.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标准产品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左大括号 17"/>
          <p:cNvSpPr/>
          <p:nvPr/>
        </p:nvSpPr>
        <p:spPr>
          <a:xfrm rot="5400000">
            <a:off x="2166436" y="1927289"/>
            <a:ext cx="294838" cy="3315974"/>
          </a:xfrm>
          <a:prstGeom prst="leftBrace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426132" y="2551319"/>
            <a:ext cx="3261425" cy="67464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83987" y="2716860"/>
            <a:ext cx="218079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小型规模推进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原子能力订购</a:t>
            </a:r>
            <a:endParaRPr lang="zh-CN" altLang="en-US" sz="16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47"/>
          <p:cNvSpPr txBox="1"/>
          <p:nvPr/>
        </p:nvSpPr>
        <p:spPr>
          <a:xfrm>
            <a:off x="5257345" y="2347528"/>
            <a:ext cx="1598998" cy="36933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2.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小微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ICT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1" name="左大括号 30"/>
          <p:cNvSpPr/>
          <p:nvPr/>
        </p:nvSpPr>
        <p:spPr>
          <a:xfrm rot="5400000">
            <a:off x="5891522" y="1921643"/>
            <a:ext cx="294838" cy="3315974"/>
          </a:xfrm>
          <a:prstGeom prst="leftBrace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文本框 78"/>
          <p:cNvSpPr txBox="1"/>
          <p:nvPr/>
        </p:nvSpPr>
        <p:spPr>
          <a:xfrm>
            <a:off x="5881167" y="4921778"/>
            <a:ext cx="1845504" cy="107625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85725" indent="-85725">
              <a:buFont typeface="Arial" panose="020B0604020202020204" pitchFamily="34" charset="0"/>
              <a:buChar char="•"/>
              <a:defRPr sz="1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85725" marR="0" lvl="1" indent="-85725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400" ker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华文细黑" panose="02010600040101010101" pitchFamily="2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多地块、多种植作物的场景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整村整体部署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等</a:t>
            </a:r>
            <a:endParaRPr lang="en-US" altLang="zh-CN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小微ICT项目金额较小，无需招投标，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</a:rPr>
              <a:t>交付周期短</a:t>
            </a:r>
            <a:endParaRPr lang="en-US" altLang="zh-CN" sz="1100" dirty="0"/>
          </a:p>
        </p:txBody>
      </p:sp>
      <p:sp>
        <p:nvSpPr>
          <p:cNvPr id="33" name="矩形 32"/>
          <p:cNvSpPr/>
          <p:nvPr/>
        </p:nvSpPr>
        <p:spPr>
          <a:xfrm>
            <a:off x="8130135" y="2551319"/>
            <a:ext cx="3261425" cy="67464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227604" y="2731881"/>
            <a:ext cx="313218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垂类产业拓展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个性化定制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Box 47"/>
          <p:cNvSpPr txBox="1"/>
          <p:nvPr/>
        </p:nvSpPr>
        <p:spPr>
          <a:xfrm>
            <a:off x="8816036" y="2347528"/>
            <a:ext cx="1889622" cy="36933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3.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产业园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6" name="左大括号 35"/>
          <p:cNvSpPr/>
          <p:nvPr/>
        </p:nvSpPr>
        <p:spPr>
          <a:xfrm rot="5400000">
            <a:off x="9595525" y="1921643"/>
            <a:ext cx="294838" cy="3315974"/>
          </a:xfrm>
          <a:prstGeom prst="leftBrace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文本框 84"/>
          <p:cNvSpPr txBox="1"/>
          <p:nvPr/>
        </p:nvSpPr>
        <p:spPr>
          <a:xfrm>
            <a:off x="4366018" y="4030973"/>
            <a:ext cx="1462204" cy="62688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>
              <a:defRPr sz="1400" b="1" spc="1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sym typeface="+mn-ea"/>
              </a:rPr>
              <a:t>目标客户</a:t>
            </a:r>
            <a:endParaRPr lang="zh-CN" altLang="en-US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38" name="TextBox 8"/>
          <p:cNvSpPr txBox="1"/>
          <p:nvPr/>
        </p:nvSpPr>
        <p:spPr>
          <a:xfrm>
            <a:off x="5889950" y="4023658"/>
            <a:ext cx="1827939" cy="626880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</a:pPr>
            <a:endParaRPr lang="zh-CN" altLang="en-US" sz="1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文本框 84"/>
          <p:cNvSpPr txBox="1"/>
          <p:nvPr/>
        </p:nvSpPr>
        <p:spPr>
          <a:xfrm>
            <a:off x="4366018" y="4860283"/>
            <a:ext cx="1462204" cy="1286467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>
              <a:defRPr sz="1400" b="1" spc="1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sym typeface="+mn-ea"/>
              </a:rPr>
              <a:t>适用场景</a:t>
            </a:r>
            <a:endParaRPr lang="zh-CN" altLang="en-US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40" name="文本框 78"/>
          <p:cNvSpPr txBox="1"/>
          <p:nvPr/>
        </p:nvSpPr>
        <p:spPr>
          <a:xfrm>
            <a:off x="5902000" y="4017996"/>
            <a:ext cx="1674846" cy="6136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85725" indent="-85725">
              <a:buFont typeface="Arial" panose="020B0604020202020204" pitchFamily="34" charset="0"/>
              <a:buChar char="•"/>
              <a:defRPr sz="1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85725" marR="0" lvl="1" indent="-85725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400" ker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华文细黑" panose="02010600040101010101" pitchFamily="2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采摘园区、种植公社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村委会、政府机构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TextBox 8"/>
          <p:cNvSpPr txBox="1"/>
          <p:nvPr/>
        </p:nvSpPr>
        <p:spPr>
          <a:xfrm>
            <a:off x="9592718" y="4867597"/>
            <a:ext cx="1827939" cy="1248806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</a:pPr>
            <a:endParaRPr lang="zh-CN" altLang="en-US" sz="1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文本框 78"/>
          <p:cNvSpPr txBox="1"/>
          <p:nvPr/>
        </p:nvSpPr>
        <p:spPr>
          <a:xfrm>
            <a:off x="9560946" y="4954080"/>
            <a:ext cx="1921463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85725" indent="-85725">
              <a:buFont typeface="Arial" panose="020B0604020202020204" pitchFamily="34" charset="0"/>
              <a:buChar char="•"/>
              <a:defRPr sz="1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85725" marR="0" lvl="1" indent="-85725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400" ker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华文细黑" panose="02010600040101010101" pitchFamily="2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以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慧种植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平台为底座，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提供个性化功能定制，可对现场原有设备进行对接改造</a:t>
            </a:r>
            <a:endParaRPr lang="zh-CN" altLang="zh-CN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适用于大型产业园项目，解决大型农企与政府需求</a:t>
            </a:r>
            <a:endParaRPr lang="zh-CN" altLang="zh-CN" sz="1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文本框 84"/>
          <p:cNvSpPr txBox="1"/>
          <p:nvPr/>
        </p:nvSpPr>
        <p:spPr>
          <a:xfrm>
            <a:off x="8068786" y="4011139"/>
            <a:ext cx="1462204" cy="639399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>
              <a:defRPr sz="1400" b="1" spc="1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sym typeface="+mn-ea"/>
              </a:rPr>
              <a:t>目标客户</a:t>
            </a:r>
            <a:endParaRPr lang="zh-CN" altLang="en-US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44" name="TextBox 8"/>
          <p:cNvSpPr txBox="1"/>
          <p:nvPr/>
        </p:nvSpPr>
        <p:spPr>
          <a:xfrm>
            <a:off x="9592718" y="4003825"/>
            <a:ext cx="1827939" cy="621008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</a:pPr>
            <a:endParaRPr lang="zh-CN" altLang="en-US" sz="1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文本框 84"/>
          <p:cNvSpPr txBox="1"/>
          <p:nvPr/>
        </p:nvSpPr>
        <p:spPr>
          <a:xfrm>
            <a:off x="8068786" y="4860284"/>
            <a:ext cx="1462204" cy="1266634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>
              <a:defRPr sz="1400" b="1" spc="1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sym typeface="+mn-ea"/>
              </a:rPr>
              <a:t>适用场景</a:t>
            </a:r>
            <a:endParaRPr lang="zh-CN" altLang="en-US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592718" y="4003825"/>
            <a:ext cx="1668868" cy="6136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85725" indent="-85725">
              <a:buFont typeface="Arial" panose="020B0604020202020204" pitchFamily="34" charset="0"/>
              <a:buChar char="•"/>
              <a:defRPr sz="1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85725" marR="0" lvl="1" indent="-85725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400" ker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华文细黑" panose="02010600040101010101" pitchFamily="2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大型农企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政府机构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TextBox 8"/>
          <p:cNvSpPr txBox="1"/>
          <p:nvPr/>
        </p:nvSpPr>
        <p:spPr>
          <a:xfrm>
            <a:off x="2145684" y="4873243"/>
            <a:ext cx="1827939" cy="1243160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</a:pPr>
            <a:endParaRPr lang="zh-CN" altLang="en-US" sz="1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文本框 78"/>
          <p:cNvSpPr txBox="1"/>
          <p:nvPr/>
        </p:nvSpPr>
        <p:spPr>
          <a:xfrm>
            <a:off x="2104381" y="4971041"/>
            <a:ext cx="1852281" cy="10781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85725" indent="-85725">
              <a:buFont typeface="Arial" panose="020B0604020202020204" pitchFamily="34" charset="0"/>
              <a:buChar char="•"/>
              <a:defRPr sz="1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85725" marR="0" lvl="1" indent="-85725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400" ker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华文细黑" panose="02010600040101010101" pitchFamily="2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</a:rPr>
              <a:t>单一地块，轻量化部署运营内容统一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</a:rPr>
              <a:t>无需资源部署，可快速交付农户个体使用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文本框 84"/>
          <p:cNvSpPr txBox="1"/>
          <p:nvPr/>
        </p:nvSpPr>
        <p:spPr>
          <a:xfrm>
            <a:off x="621752" y="4011140"/>
            <a:ext cx="1462204" cy="646712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>
              <a:defRPr sz="1400" b="1" spc="1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sym typeface="+mn-ea"/>
              </a:rPr>
              <a:t>目标客户</a:t>
            </a:r>
            <a:endParaRPr lang="zh-CN" altLang="en-US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1" name="TextBox 8"/>
          <p:cNvSpPr txBox="1"/>
          <p:nvPr/>
        </p:nvSpPr>
        <p:spPr>
          <a:xfrm>
            <a:off x="2145684" y="4003825"/>
            <a:ext cx="1827939" cy="654027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</a:pPr>
            <a:endParaRPr lang="zh-CN" altLang="en-US" sz="1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文本框 84"/>
          <p:cNvSpPr txBox="1"/>
          <p:nvPr/>
        </p:nvSpPr>
        <p:spPr>
          <a:xfrm>
            <a:off x="621752" y="4865929"/>
            <a:ext cx="1462204" cy="1260989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>
              <a:defRPr sz="1400" b="1" spc="1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sym typeface="+mn-ea"/>
              </a:rPr>
              <a:t>适用场景</a:t>
            </a:r>
            <a:endParaRPr lang="zh-CN" altLang="en-US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3" name="文本框 78"/>
          <p:cNvSpPr txBox="1"/>
          <p:nvPr/>
        </p:nvSpPr>
        <p:spPr>
          <a:xfrm>
            <a:off x="2133170" y="4017996"/>
            <a:ext cx="1371600" cy="6136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85725" indent="-85725">
              <a:buFont typeface="Arial" panose="020B0604020202020204" pitchFamily="34" charset="0"/>
              <a:buChar char="•"/>
              <a:defRPr sz="1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85725" marR="0" lvl="1" indent="-85725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400" ker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华文细黑" panose="02010600040101010101" pitchFamily="2" charset="-122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小农散户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家庭农场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3620162" y="1515959"/>
            <a:ext cx="632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以客户类型、业务受理订购形式区别以下三种产品销售模式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6075" y="1998921"/>
            <a:ext cx="12159849" cy="2165091"/>
          </a:xfrm>
          <a:prstGeom prst="rect">
            <a:avLst/>
          </a:prstGeom>
        </p:spPr>
        <p:txBody>
          <a:bodyPr vert="horz" lIns="121869" tIns="60935" rIns="121869" bIns="60935" rtlCol="0" anchor="ctr">
            <a:noAutofit/>
          </a:bodyPr>
          <a:lstStyle>
            <a:lvl1pPr algn="ctr" defTabSz="1218565" rtl="0" eaLnBrk="1" latinLnBrk="0" hangingPunct="1">
              <a:spcBef>
                <a:spcPct val="0"/>
              </a:spcBef>
              <a:buNone/>
              <a:defRPr sz="8000" b="1" kern="120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j-cs"/>
              </a:defRPr>
            </a:lvl1pPr>
          </a:lstStyle>
          <a:p>
            <a:pPr marL="0" marR="0" lvl="0" indent="0" algn="ctr" defTabSz="12185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D150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rPr>
              <a:t>担当农业农村信息化国家队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BD150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  <a:p>
            <a:pPr marL="0" marR="0" lvl="0" indent="0" algn="ctr" defTabSz="12185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D150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rPr>
              <a:t>争做乡村振兴信息化主力军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BD150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 txBox="1"/>
          <p:nvPr/>
        </p:nvSpPr>
        <p:spPr>
          <a:xfrm>
            <a:off x="700520" y="311492"/>
            <a:ext cx="10314711" cy="65808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任意多边形 2"/>
          <p:cNvSpPr/>
          <p:nvPr/>
        </p:nvSpPr>
        <p:spPr>
          <a:xfrm>
            <a:off x="4338955" y="2084070"/>
            <a:ext cx="4615180" cy="756285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政策背景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074035" y="2084070"/>
            <a:ext cx="1196340" cy="75628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一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任意多边形 6"/>
          <p:cNvSpPr/>
          <p:nvPr/>
        </p:nvSpPr>
        <p:spPr>
          <a:xfrm>
            <a:off x="4338955" y="3067050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解决方案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74035" y="3060065"/>
            <a:ext cx="1196340" cy="727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任意多边形 6"/>
          <p:cNvSpPr/>
          <p:nvPr>
            <p:custDataLst>
              <p:tags r:id="rId1"/>
            </p:custDataLst>
          </p:nvPr>
        </p:nvSpPr>
        <p:spPr>
          <a:xfrm>
            <a:off x="4338955" y="3998595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典型案例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3074035" y="3991610"/>
            <a:ext cx="1196340" cy="727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任意多边形 6"/>
          <p:cNvSpPr/>
          <p:nvPr>
            <p:custDataLst>
              <p:tags r:id="rId3"/>
            </p:custDataLst>
          </p:nvPr>
        </p:nvSpPr>
        <p:spPr>
          <a:xfrm>
            <a:off x="4338955" y="4930140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服务模式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3074035" y="4923155"/>
            <a:ext cx="1196340" cy="727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四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政策背景</a:t>
            </a:r>
            <a:endParaRPr lang="en-US" altLang="zh-CN" dirty="0"/>
          </a:p>
        </p:txBody>
      </p:sp>
      <p:sp>
        <p:nvSpPr>
          <p:cNvPr id="3" name="矩形 2"/>
          <p:cNvSpPr/>
          <p:nvPr/>
        </p:nvSpPr>
        <p:spPr>
          <a:xfrm>
            <a:off x="177800" y="942975"/>
            <a:ext cx="11827510" cy="24314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77800" y="942975"/>
            <a:ext cx="4015740" cy="23571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59428" y="1161321"/>
            <a:ext cx="7273145" cy="461665"/>
          </a:xfrm>
          <a:prstGeom prst="rect">
            <a:avLst/>
          </a:prstGeom>
          <a:noFill/>
          <a:effectLst>
            <a:outerShdw blurRad="50800" dist="38100" dir="5400000" algn="t" rotWithShape="0">
              <a:schemeClr val="accent1">
                <a:lumMod val="50000"/>
                <a:alpha val="70000"/>
              </a:schemeClr>
            </a:outerShdw>
          </a:effectLst>
        </p:spPr>
        <p:txBody>
          <a:bodyPr wrap="none" rtlCol="0">
            <a:spAutoFit/>
          </a:bodyPr>
          <a:p>
            <a:pPr algn="ctr"/>
            <a:r>
              <a:rPr lang="zh-CN" altLang="en-US" sz="2400" b="1" u="none" strike="noStrike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以科技创新和数字化变革催生新的发展动能 </a:t>
            </a:r>
            <a:r>
              <a:rPr lang="en-US" altLang="zh-CN" sz="2400" b="1" u="none" strike="noStrike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- </a:t>
            </a:r>
            <a:r>
              <a:rPr lang="zh-CN" altLang="en-US" sz="2400" b="1" u="none" strike="noStrike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习近平</a:t>
            </a:r>
            <a:endParaRPr lang="en-US" altLang="zh-CN" sz="24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24506" y="1622986"/>
            <a:ext cx="4801314" cy="369332"/>
          </a:xfrm>
          <a:prstGeom prst="rect">
            <a:avLst/>
          </a:prstGeom>
          <a:noFill/>
          <a:effectLst>
            <a:outerShdw blurRad="50800" dist="38100" dir="5400000" algn="t" rotWithShape="0">
              <a:schemeClr val="accent1">
                <a:lumMod val="50000"/>
                <a:alpha val="70000"/>
              </a:schemeClr>
            </a:outerShdw>
          </a:effectLst>
        </p:spPr>
        <p:txBody>
          <a:bodyPr wrap="none" rtlCol="0">
            <a:spAutoFit/>
          </a:bodyPr>
          <a:p>
            <a:pPr algn="ctr"/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加快农业农村大数据应用，推进智慧农业发展</a:t>
            </a:r>
            <a:endParaRPr kumimoji="1"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4855" y="2416035"/>
            <a:ext cx="5371984" cy="52681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支持创建农业产业强镇、现代农业产业园、优势特色产业集群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，支持国家农村产业融合发展示范园建设，深入推进农业现代化示范区建设，实施文化产业赋能乡村振兴计划。</a:t>
            </a:r>
            <a:endParaRPr lang="zh-CN" altLang="en-US" sz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4855" y="2096472"/>
            <a:ext cx="2127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600" b="1" u="none" strike="noStrike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2023</a:t>
            </a:r>
            <a:r>
              <a:rPr lang="zh-CN" altLang="en-US" sz="1600" b="1" u="none" strike="noStrike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年中央一号文件</a:t>
            </a:r>
            <a:endParaRPr lang="zh-CN" altLang="en-US" sz="1600" b="1" u="none" strike="noStrike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25163" y="2416035"/>
            <a:ext cx="5371984" cy="757643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大力发展现代设施农业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启动设施农业现代化提升行动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，推进设施农业提档升级，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建设一批数字农业创新中心、数字农业创新应用基地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。加快推进数字乡村及智慧农业发展，拓展应用场景。</a:t>
            </a:r>
            <a:endParaRPr lang="zh-CN" altLang="en-US" sz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25163" y="2127761"/>
            <a:ext cx="4794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spcAft>
                <a:spcPts val="1200"/>
              </a:spcAft>
            </a:pPr>
            <a:r>
              <a:rPr lang="en-US" altLang="zh-CN" sz="1600" b="1" u="none" strike="noStrike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2023</a:t>
            </a:r>
            <a:r>
              <a:rPr lang="zh-CN" altLang="en-US" sz="1600" b="1" u="none" strike="noStrike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年全面推进乡村振兴重点工作部署的实施意见</a:t>
            </a:r>
            <a:endParaRPr kumimoji="1"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9" name="组合 18"/>
          <p:cNvGrpSpPr/>
          <p:nvPr>
            <p:custDataLst>
              <p:tags r:id="rId2"/>
            </p:custDataLst>
          </p:nvPr>
        </p:nvGrpSpPr>
        <p:grpSpPr>
          <a:xfrm>
            <a:off x="559131" y="3764915"/>
            <a:ext cx="3966210" cy="804952"/>
            <a:chOff x="559131" y="3611326"/>
            <a:chExt cx="3966210" cy="804952"/>
          </a:xfrm>
        </p:grpSpPr>
        <p:sp>
          <p:nvSpPr>
            <p:cNvPr id="20" name="文本框 19"/>
            <p:cNvSpPr txBox="1"/>
            <p:nvPr>
              <p:custDataLst>
                <p:tags r:id="rId3"/>
              </p:custDataLst>
            </p:nvPr>
          </p:nvSpPr>
          <p:spPr>
            <a:xfrm>
              <a:off x="559131" y="3611326"/>
              <a:ext cx="3966210" cy="29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13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坚持农业农村优先发展做好”三农</a:t>
              </a:r>
              <a:r>
                <a:rPr kumimoji="1" lang="en-US" altLang="zh-CN" sz="13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"</a:t>
              </a:r>
              <a:r>
                <a:rPr kumimoji="1" lang="zh-CN" altLang="en-US" sz="13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工作的若干意见</a:t>
              </a:r>
              <a:endParaRPr kumimoji="1" lang="zh-CN" altLang="en-US" sz="1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4"/>
              </p:custDataLst>
            </p:nvPr>
          </p:nvSpPr>
          <p:spPr>
            <a:xfrm>
              <a:off x="628982" y="3863193"/>
              <a:ext cx="3620468" cy="55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50000"/>
                </a:lnSpc>
              </a:pP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着力在生物种业、现代农机、智慧农业、绿色投入品等领域，加快关键核心技术攻关与装备创制应用。</a:t>
              </a:r>
              <a:endParaRPr kumimoji="1"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5"/>
            </p:custDataLst>
          </p:nvPr>
        </p:nvGrpSpPr>
        <p:grpSpPr>
          <a:xfrm>
            <a:off x="5472430" y="3750945"/>
            <a:ext cx="4064000" cy="1024634"/>
            <a:chOff x="5472237" y="3389607"/>
            <a:chExt cx="3239011" cy="1130025"/>
          </a:xfrm>
        </p:grpSpPr>
        <p:sp>
          <p:nvSpPr>
            <p:cNvPr id="23" name="文本框 22"/>
            <p:cNvSpPr txBox="1"/>
            <p:nvPr>
              <p:custDataLst>
                <p:tags r:id="rId6"/>
              </p:custDataLst>
            </p:nvPr>
          </p:nvSpPr>
          <p:spPr>
            <a:xfrm>
              <a:off x="5472237" y="3389607"/>
              <a:ext cx="3239011" cy="321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13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全面推进乡村振兴加快农业农村现代化的意见</a:t>
              </a:r>
              <a:endParaRPr kumimoji="1" lang="zh-CN" altLang="en-US" sz="1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7"/>
              </p:custDataLst>
            </p:nvPr>
          </p:nvSpPr>
          <p:spPr>
            <a:xfrm>
              <a:off x="5472238" y="3655444"/>
              <a:ext cx="3239010" cy="864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50000"/>
                </a:lnSpc>
                <a:buClrTx/>
                <a:buSzTx/>
                <a:buFontTx/>
              </a:pP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发展智慧农业,建立农业农村大数据体系，推动新一代信息技术与农业生产经营深度融合。完并农业气象综合监测网络，提升农业气象灾害防范能力。</a:t>
              </a:r>
              <a:endParaRPr kumimoji="1"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8"/>
            </p:custDataLst>
          </p:nvPr>
        </p:nvGrpSpPr>
        <p:grpSpPr>
          <a:xfrm>
            <a:off x="2735582" y="5616576"/>
            <a:ext cx="8852535" cy="1037584"/>
            <a:chOff x="2975618" y="5466740"/>
            <a:chExt cx="8712328" cy="1037607"/>
          </a:xfrm>
        </p:grpSpPr>
        <p:sp>
          <p:nvSpPr>
            <p:cNvPr id="26" name="文本框 25"/>
            <p:cNvSpPr txBox="1"/>
            <p:nvPr>
              <p:custDataLst>
                <p:tags r:id="rId9"/>
              </p:custDataLst>
            </p:nvPr>
          </p:nvSpPr>
          <p:spPr>
            <a:xfrm>
              <a:off x="2975618" y="5466740"/>
              <a:ext cx="4325229" cy="291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13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抓好</a:t>
              </a:r>
              <a:r>
                <a:rPr kumimoji="1" lang="en-US" altLang="zh-CN" sz="13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"</a:t>
              </a:r>
              <a:r>
                <a:rPr kumimoji="1" lang="zh-CN" altLang="en-US" sz="13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三农”领域重点工作确保如期实现全面小康的意见</a:t>
              </a:r>
              <a:endParaRPr kumimoji="1" lang="zh-CN" altLang="en-US" sz="1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0"/>
              </p:custDataLst>
            </p:nvPr>
          </p:nvSpPr>
          <p:spPr>
            <a:xfrm>
              <a:off x="3036861" y="5706792"/>
              <a:ext cx="3938520" cy="78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50000"/>
                </a:lnSpc>
                <a:buClrTx/>
                <a:buSzTx/>
                <a:buFontTx/>
              </a:pP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依托现有资源建设农业农村大数据中心，加快物联网、大数据、区块链、人工智能、第五代移动通信网络、智慧气象等现代信息技术在农业领域的应用。</a:t>
              </a:r>
              <a:endParaRPr kumimoji="1"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1"/>
              </p:custDataLst>
            </p:nvPr>
          </p:nvSpPr>
          <p:spPr>
            <a:xfrm>
              <a:off x="7893918" y="5494681"/>
              <a:ext cx="3794028" cy="291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13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做好 </a:t>
              </a:r>
              <a:r>
                <a:rPr kumimoji="1" lang="en-US" altLang="zh-CN" sz="13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2022 </a:t>
              </a:r>
              <a:r>
                <a:rPr kumimoji="1" lang="zh-CN" altLang="en-US" sz="13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年全面推进乡村振兴重点工作的意见</a:t>
              </a:r>
              <a:endParaRPr kumimoji="1" lang="zh-CN" altLang="en-US" sz="1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7745799" y="5720740"/>
              <a:ext cx="3827780" cy="78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50000"/>
                </a:lnSpc>
                <a:buClrTx/>
                <a:buSzTx/>
                <a:buFontTx/>
              </a:pPr>
              <a:r>
                <a:rPr kumimoji="1" lang="zh-CN" altLang="en-US" sz="1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推进智慧农业发展，促进信息技术与农机农艺融合应用，以数字技术赋能乡村公共服务，推动“互联网+政务服务”向乡村延伸覆盖，加快推动数字乡村标准化建设，持续开展数字乡村试点。</a:t>
              </a:r>
              <a:endParaRPr kumimoji="1"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13"/>
            </p:custDataLst>
          </p:nvPr>
        </p:nvGrpSpPr>
        <p:grpSpPr>
          <a:xfrm>
            <a:off x="0" y="4665728"/>
            <a:ext cx="12192000" cy="826658"/>
            <a:chOff x="0" y="4513358"/>
            <a:chExt cx="12192000" cy="826658"/>
          </a:xfrm>
        </p:grpSpPr>
        <p:cxnSp>
          <p:nvCxnSpPr>
            <p:cNvPr id="14" name="直线连接符 50"/>
            <p:cNvCxnSpPr/>
            <p:nvPr>
              <p:custDataLst>
                <p:tags r:id="rId14"/>
              </p:custDataLst>
            </p:nvPr>
          </p:nvCxnSpPr>
          <p:spPr>
            <a:xfrm>
              <a:off x="0" y="4939809"/>
              <a:ext cx="12192000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Number1"/>
            <p:cNvSpPr txBox="1"/>
            <p:nvPr>
              <p:custDataLst>
                <p:tags r:id="rId15"/>
              </p:custDataLst>
            </p:nvPr>
          </p:nvSpPr>
          <p:spPr>
            <a:xfrm>
              <a:off x="4508569" y="4513358"/>
              <a:ext cx="826658" cy="82665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wrap="none" lIns="91440" tIns="45720" rIns="91440" bIns="45720" rtlCol="0" anchor="ctr" anchorCtr="0">
              <a:noAutofit/>
            </a:bodyPr>
            <a:lstStyle>
              <a:defPPr>
                <a:defRPr lang="zh-CN"/>
              </a:defPPr>
              <a:lvl1pPr marL="0" algn="ctr" defTabSz="914400" rtl="0" eaLnBrk="1" latinLnBrk="0" hangingPunct="1">
                <a:defRPr kumimoji="1"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solidFill>
                    <a:schemeClr val="tx1"/>
                  </a:solidFill>
                  <a:latin typeface="Arial Narrow" panose="020B0606020202030204" pitchFamily="34" charset="0"/>
                  <a:cs typeface="Arial Narrow" panose="020B0606020202030204" pitchFamily="34" charset="0"/>
                </a:rPr>
                <a:t>2020</a:t>
              </a:r>
              <a:endParaRPr lang="en-US" altLang="zh-CN" dirty="0">
                <a:solidFill>
                  <a:schemeClr val="tx1"/>
                </a:solidFill>
                <a:latin typeface="Arial Narrow" panose="020B0606020202030204" pitchFamily="34" charset="0"/>
                <a:cs typeface="Arial Narrow" panose="020B0606020202030204" pitchFamily="34" charset="0"/>
              </a:endParaRPr>
            </a:p>
          </p:txBody>
        </p:sp>
        <p:sp>
          <p:nvSpPr>
            <p:cNvPr id="16" name="Number2"/>
            <p:cNvSpPr txBox="1"/>
            <p:nvPr>
              <p:custDataLst>
                <p:tags r:id="rId16"/>
              </p:custDataLst>
            </p:nvPr>
          </p:nvSpPr>
          <p:spPr>
            <a:xfrm>
              <a:off x="2086941" y="4513358"/>
              <a:ext cx="826658" cy="82665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wrap="none" lIns="91440" tIns="45720" rIns="91440" bIns="4572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2400" b="1" dirty="0">
                  <a:solidFill>
                    <a:schemeClr val="tx1"/>
                  </a:solidFill>
                  <a:latin typeface="Arial Narrow" panose="020B0606020202030204" pitchFamily="34" charset="0"/>
                  <a:cs typeface="Arial Narrow" panose="020B0606020202030204" pitchFamily="34" charset="0"/>
                </a:rPr>
                <a:t>2019</a:t>
              </a:r>
              <a:endParaRPr kumimoji="1" lang="en-US" altLang="zh-CN" sz="2400" b="1" dirty="0">
                <a:solidFill>
                  <a:schemeClr val="tx1"/>
                </a:solidFill>
                <a:latin typeface="Arial Narrow" panose="020B0606020202030204" pitchFamily="34" charset="0"/>
                <a:cs typeface="Arial Narrow" panose="020B0606020202030204" pitchFamily="34" charset="0"/>
              </a:endParaRPr>
            </a:p>
          </p:txBody>
        </p:sp>
        <p:sp>
          <p:nvSpPr>
            <p:cNvPr id="17" name="Number3"/>
            <p:cNvSpPr txBox="1"/>
            <p:nvPr>
              <p:custDataLst>
                <p:tags r:id="rId17"/>
              </p:custDataLst>
            </p:nvPr>
          </p:nvSpPr>
          <p:spPr>
            <a:xfrm>
              <a:off x="6930197" y="4513358"/>
              <a:ext cx="826658" cy="82665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wrap="none" lIns="91440" tIns="45720" rIns="91440" bIns="45720" rtlCol="0" anchor="ctr" anchorCtr="0">
              <a:noAutofit/>
            </a:bodyPr>
            <a:lstStyle>
              <a:defPPr>
                <a:defRPr lang="zh-CN"/>
              </a:defPPr>
              <a:lvl1pPr marL="0" algn="ctr" defTabSz="914400" rtl="0" eaLnBrk="1" latinLnBrk="0" hangingPunct="1">
                <a:defRPr kumimoji="1"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solidFill>
                    <a:schemeClr val="tx1"/>
                  </a:solidFill>
                  <a:latin typeface="Arial Narrow" panose="020B0606020202030204" pitchFamily="34" charset="0"/>
                  <a:cs typeface="Arial Narrow" panose="020B0606020202030204" pitchFamily="34" charset="0"/>
                </a:rPr>
                <a:t>2021</a:t>
              </a:r>
              <a:endParaRPr lang="en-US" altLang="zh-CN" dirty="0">
                <a:solidFill>
                  <a:schemeClr val="tx1"/>
                </a:solidFill>
                <a:latin typeface="Arial Narrow" panose="020B0606020202030204" pitchFamily="34" charset="0"/>
                <a:cs typeface="Arial Narrow" panose="020B0606020202030204" pitchFamily="34" charset="0"/>
              </a:endParaRPr>
            </a:p>
          </p:txBody>
        </p:sp>
        <p:sp>
          <p:nvSpPr>
            <p:cNvPr id="18" name="Number4"/>
            <p:cNvSpPr txBox="1"/>
            <p:nvPr>
              <p:custDataLst>
                <p:tags r:id="rId18"/>
              </p:custDataLst>
            </p:nvPr>
          </p:nvSpPr>
          <p:spPr>
            <a:xfrm>
              <a:off x="9351826" y="4513358"/>
              <a:ext cx="826658" cy="82665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wrap="none" lIns="91440" tIns="45720" rIns="91440" bIns="45720" rtlCol="0" anchor="ctr" anchorCtr="0">
              <a:noAutofit/>
            </a:bodyPr>
            <a:lstStyle>
              <a:defPPr>
                <a:defRPr lang="zh-CN"/>
              </a:defPPr>
              <a:lvl1pPr marL="0" algn="ctr" defTabSz="914400" rtl="0" eaLnBrk="1" latinLnBrk="0" hangingPunct="1">
                <a:defRPr kumimoji="1"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solidFill>
                    <a:schemeClr val="tx1"/>
                  </a:solidFill>
                  <a:latin typeface="Arial Narrow" panose="020B0606020202030204" pitchFamily="34" charset="0"/>
                  <a:cs typeface="Arial Narrow" panose="020B0606020202030204" pitchFamily="34" charset="0"/>
                </a:rPr>
                <a:t>2022</a:t>
              </a:r>
              <a:endParaRPr lang="en-US" altLang="zh-CN" dirty="0">
                <a:solidFill>
                  <a:schemeClr val="tx1"/>
                </a:solidFill>
                <a:latin typeface="Arial Narrow" panose="020B0606020202030204" pitchFamily="34" charset="0"/>
                <a:cs typeface="Arial Narrow" panose="020B0606020202030204" pitchFamily="34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280" y="121920"/>
            <a:ext cx="4264660" cy="657860"/>
          </a:xfrm>
        </p:spPr>
        <p:txBody>
          <a:bodyPr/>
          <a:lstStyle/>
          <a:p>
            <a:r>
              <a:rPr kumimoji="1" lang="zh-CN" altLang="en-US" dirty="0">
                <a:latin typeface="微软雅黑" panose="020B0503020204020204" charset="-122"/>
                <a:ea typeface="微软雅黑" panose="020B0503020204020204" charset="-122"/>
              </a:rPr>
              <a:t>市场空间及需求分析</a:t>
            </a:r>
            <a:endParaRPr kumimoji="1"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817304"/>
            <a:ext cx="12192000" cy="10436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6"/>
          <p:cNvSpPr/>
          <p:nvPr/>
        </p:nvSpPr>
        <p:spPr>
          <a:xfrm>
            <a:off x="8475627" y="1206045"/>
            <a:ext cx="3303259" cy="4378691"/>
          </a:xfrm>
          <a:prstGeom prst="roundRect">
            <a:avLst>
              <a:gd name="adj" fmla="val 693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90500" sx="101000" sy="101000" algn="ctr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3112" y="1159678"/>
            <a:ext cx="3801079" cy="431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BF6400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lang="zh-CN" altLang="en-US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截至</a:t>
            </a:r>
            <a:r>
              <a:rPr lang="en-US" altLang="zh-CN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2022</a:t>
            </a:r>
            <a:r>
              <a:rPr lang="zh-CN" altLang="en-US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年，</a:t>
            </a:r>
            <a:r>
              <a:rPr lang="zh-CN" altLang="en-US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全国各类设施农业面积达</a:t>
            </a:r>
            <a:r>
              <a:rPr lang="en-US" altLang="zh-CN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20500</a:t>
            </a:r>
            <a:r>
              <a:rPr lang="zh-CN" altLang="en-US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万亩，占总耕地的</a:t>
            </a:r>
            <a:r>
              <a:rPr lang="en-US" altLang="zh-CN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10.7%</a:t>
            </a:r>
            <a:r>
              <a:rPr lang="zh-CN" altLang="en-US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，居世界第一，其中全国大中拱棚以上的设施面积达</a:t>
            </a:r>
            <a:r>
              <a:rPr lang="en-US" altLang="zh-CN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370</a:t>
            </a:r>
            <a:r>
              <a:rPr lang="zh-CN" altLang="en-US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万公顷（</a:t>
            </a:r>
            <a:r>
              <a:rPr lang="en-US" altLang="zh-CN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5550</a:t>
            </a:r>
            <a:r>
              <a:rPr lang="zh-CN" altLang="en-US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万亩），连栋温室面积</a:t>
            </a:r>
            <a:r>
              <a:rPr lang="en-US" altLang="zh-CN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99.9</a:t>
            </a:r>
            <a:r>
              <a:rPr lang="zh-CN" altLang="en-US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万公顷（</a:t>
            </a:r>
            <a:r>
              <a:rPr lang="en-US" altLang="zh-CN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1500</a:t>
            </a:r>
            <a:r>
              <a:rPr lang="zh-CN" altLang="en-US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万亩），占全国设施面积的</a:t>
            </a:r>
            <a:r>
              <a:rPr lang="en-US" altLang="zh-CN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27%</a:t>
            </a:r>
            <a:r>
              <a:rPr lang="zh-CN" altLang="en-US" sz="1400" dirty="0">
                <a:solidFill>
                  <a:srgbClr val="3A3A3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r>
              <a:rPr lang="zh-CN" altLang="en-US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温室大棚面积</a:t>
            </a:r>
            <a:r>
              <a:rPr lang="zh-CN" altLang="en-US" sz="1400" b="1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年均增长</a:t>
            </a:r>
            <a:r>
              <a:rPr lang="en-US" altLang="zh-CN" sz="1400" b="1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8.7%</a:t>
            </a:r>
            <a:r>
              <a:rPr lang="zh-CN" altLang="en-US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，存量及增量市场空间巨大。</a:t>
            </a:r>
            <a:endParaRPr lang="en-US" altLang="zh-CN" sz="14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BF6400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lang="zh-CN" altLang="en-US" sz="14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我国小农户数量约为2.03亿户，占各类农业经营户总数的98.1％</a:t>
            </a:r>
            <a:r>
              <a:rPr lang="zh-CN" altLang="en-US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r>
              <a:rPr lang="zh-CN" altLang="en-US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家庭农场、农民合作社分别达到</a:t>
            </a:r>
            <a:r>
              <a:rPr lang="en-US" altLang="zh-CN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390</a:t>
            </a:r>
            <a:r>
              <a:rPr lang="zh-CN" altLang="en-US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万家、</a:t>
            </a:r>
            <a:r>
              <a:rPr lang="en-US" altLang="zh-CN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222</a:t>
            </a:r>
            <a:r>
              <a:rPr lang="zh-CN" altLang="en-US" sz="140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万个。</a:t>
            </a:r>
            <a:endParaRPr lang="zh-CN" altLang="en-US" sz="140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BF6400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1"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到</a:t>
            </a:r>
            <a:r>
              <a:rPr kumimoji="1"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2025</a:t>
            </a:r>
            <a:r>
              <a:rPr kumimoji="1"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年，我国农业数字经济整体规模可达</a:t>
            </a:r>
            <a:r>
              <a:rPr kumimoji="1"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1.26</a:t>
            </a:r>
            <a:r>
              <a:rPr kumimoji="1"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万亿元，其中，智慧农业市场空间每年约</a:t>
            </a:r>
            <a:r>
              <a:rPr kumimoji="1"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150</a:t>
            </a:r>
            <a:r>
              <a:rPr kumimoji="1"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亿元。总体上，智慧农业市场发展潜力较大，前景广阔。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89975" y="1911350"/>
            <a:ext cx="2947670" cy="1998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kumimoji="0" lang="zh-CN" altLang="en-US" sz="1400" b="1" i="0" u="none" strike="noStrike" cap="none" spc="0" normalizeH="0" baseline="0" dirty="0">
                <a:latin typeface="微软雅黑" panose="020B0503020204020204" charset="-122"/>
                <a:ea typeface="微软雅黑" panose="020B0503020204020204" charset="-122"/>
              </a:rPr>
              <a:t>产业发展需求：</a:t>
            </a:r>
            <a:r>
              <a:rPr kumimoji="0" lang="zh-CN" altLang="en-US" sz="1400" i="0" u="none" strike="noStrike" cap="none" spc="0" normalizeH="0" baseline="0" dirty="0">
                <a:latin typeface="微软雅黑" panose="020B0503020204020204" charset="-122"/>
                <a:ea typeface="微软雅黑" panose="020B0503020204020204" charset="-122"/>
              </a:rPr>
              <a:t>一是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政府用户缺乏实时的产业数据为产业决策做数据支持。二是生产者在整体上多、小、弱，品质参差不齐，影响了整个产业的质量。三是缺乏统一的数字化溯源体系，区域公用品牌缺乏保护。</a:t>
            </a:r>
            <a:endParaRPr kumimoji="0" lang="zh-CN" altLang="en-US" sz="1400" b="0" i="0" u="none" strike="noStrike" cap="none" spc="0" normalizeH="0" baseline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1233" y="5850801"/>
            <a:ext cx="10709533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运用物联网设备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+5G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技术实现智慧大棚信息化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构建“自动实施+感知-预警”+种植模型指导+农业服务为一体的平台型产品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55533" y="1477156"/>
            <a:ext cx="1625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行业发展问题</a:t>
            </a:r>
            <a:endParaRPr lang="zh-CN" altLang="en-US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720012" y="4093809"/>
            <a:ext cx="2947839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0" lang="zh-CN" altLang="en-US" sz="1400" b="1" i="0" u="none" strike="noStrike" cap="none" spc="0" normalizeH="0" baseline="0" dirty="0">
                <a:latin typeface="微软雅黑" panose="020B0503020204020204" charset="-122"/>
                <a:ea typeface="微软雅黑" panose="020B0503020204020204" charset="-122"/>
              </a:rPr>
              <a:t>生产效益需求：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种植靠经验，无标准化；病虫害识别难，专业指导少；风险因素多，产出不稳定；环境感知弱，治理见效慢。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3" name="直接连接符 26"/>
          <p:cNvCxnSpPr/>
          <p:nvPr/>
        </p:nvCxnSpPr>
        <p:spPr>
          <a:xfrm>
            <a:off x="8602084" y="4018911"/>
            <a:ext cx="3050344" cy="0"/>
          </a:xfrm>
          <a:prstGeom prst="line">
            <a:avLst/>
          </a:prstGeom>
          <a:ln w="15875">
            <a:gradFill flip="none" rotWithShape="1">
              <a:gsLst>
                <a:gs pos="49700">
                  <a:srgbClr val="C00000"/>
                </a:gs>
                <a:gs pos="0">
                  <a:srgbClr val="C00000">
                    <a:alpha val="0"/>
                  </a:srgbClr>
                </a:gs>
                <a:gs pos="100000">
                  <a:srgbClr val="C00000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图形 11"/>
          <p:cNvSpPr/>
          <p:nvPr/>
        </p:nvSpPr>
        <p:spPr>
          <a:xfrm>
            <a:off x="9083220" y="1372782"/>
            <a:ext cx="442057" cy="441951"/>
          </a:xfrm>
          <a:custGeom>
            <a:avLst/>
            <a:gdLst>
              <a:gd name="connsiteX0" fmla="*/ 1329035 w 1544091"/>
              <a:gd name="connsiteY0" fmla="*/ 1303548 h 1543722"/>
              <a:gd name="connsiteX1" fmla="*/ 1544092 w 1544091"/>
              <a:gd name="connsiteY1" fmla="*/ 770744 h 1543722"/>
              <a:gd name="connsiteX2" fmla="*/ 772046 w 1544091"/>
              <a:gd name="connsiteY2" fmla="*/ 0 h 1543722"/>
              <a:gd name="connsiteX3" fmla="*/ 0 w 1544091"/>
              <a:gd name="connsiteY3" fmla="*/ 770744 h 1543722"/>
              <a:gd name="connsiteX4" fmla="*/ 759768 w 1544091"/>
              <a:gd name="connsiteY4" fmla="*/ 1540929 h 1543722"/>
              <a:gd name="connsiteX5" fmla="*/ 759209 w 1544091"/>
              <a:gd name="connsiteY5" fmla="*/ 1541487 h 1543722"/>
              <a:gd name="connsiteX6" fmla="*/ 1312850 w 1544091"/>
              <a:gd name="connsiteY6" fmla="*/ 1541487 h 1543722"/>
              <a:gd name="connsiteX7" fmla="*/ 1473957 w 1544091"/>
              <a:gd name="connsiteY7" fmla="*/ 1543720 h 1543722"/>
              <a:gd name="connsiteX8" fmla="*/ 1482328 w 1544091"/>
              <a:gd name="connsiteY8" fmla="*/ 1528465 h 1543722"/>
              <a:gd name="connsiteX9" fmla="*/ 1329035 w 1544091"/>
              <a:gd name="connsiteY9" fmla="*/ 1303548 h 1543722"/>
              <a:gd name="connsiteX10" fmla="*/ 779115 w 1544091"/>
              <a:gd name="connsiteY10" fmla="*/ 1272295 h 1543722"/>
              <a:gd name="connsiteX11" fmla="*/ 667866 w 1544091"/>
              <a:gd name="connsiteY11" fmla="*/ 1163650 h 1543722"/>
              <a:gd name="connsiteX12" fmla="*/ 779115 w 1544091"/>
              <a:gd name="connsiteY12" fmla="*/ 1056122 h 1543722"/>
              <a:gd name="connsiteX13" fmla="*/ 891480 w 1544091"/>
              <a:gd name="connsiteY13" fmla="*/ 1163650 h 1543722"/>
              <a:gd name="connsiteX14" fmla="*/ 779115 w 1544091"/>
              <a:gd name="connsiteY14" fmla="*/ 1272295 h 1543722"/>
              <a:gd name="connsiteX15" fmla="*/ 840879 w 1544091"/>
              <a:gd name="connsiteY15" fmla="*/ 957151 h 1543722"/>
              <a:gd name="connsiteX16" fmla="*/ 714933 w 1544091"/>
              <a:gd name="connsiteY16" fmla="*/ 957151 h 1543722"/>
              <a:gd name="connsiteX17" fmla="*/ 922362 w 1544091"/>
              <a:gd name="connsiteY17" fmla="*/ 566849 h 1543722"/>
              <a:gd name="connsiteX18" fmla="*/ 786557 w 1544091"/>
              <a:gd name="connsiteY18" fmla="*/ 440903 h 1543722"/>
              <a:gd name="connsiteX19" fmla="*/ 607405 w 1544091"/>
              <a:gd name="connsiteY19" fmla="*/ 532247 h 1543722"/>
              <a:gd name="connsiteX20" fmla="*/ 525921 w 1544091"/>
              <a:gd name="connsiteY20" fmla="*/ 456902 h 1543722"/>
              <a:gd name="connsiteX21" fmla="*/ 802556 w 1544091"/>
              <a:gd name="connsiteY21" fmla="*/ 323515 h 1543722"/>
              <a:gd name="connsiteX22" fmla="*/ 1059470 w 1544091"/>
              <a:gd name="connsiteY22" fmla="*/ 555687 h 1543722"/>
              <a:gd name="connsiteX23" fmla="*/ 840879 w 1544091"/>
              <a:gd name="connsiteY23" fmla="*/ 957151 h 154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44091" h="1543722">
                <a:moveTo>
                  <a:pt x="1329035" y="1303548"/>
                </a:moveTo>
                <a:cubicBezTo>
                  <a:pt x="1462050" y="1165138"/>
                  <a:pt x="1544092" y="977801"/>
                  <a:pt x="1544092" y="770744"/>
                </a:cubicBezTo>
                <a:cubicBezTo>
                  <a:pt x="1544092" y="345095"/>
                  <a:pt x="1198439" y="0"/>
                  <a:pt x="772046" y="0"/>
                </a:cubicBezTo>
                <a:cubicBezTo>
                  <a:pt x="345653" y="0"/>
                  <a:pt x="0" y="344909"/>
                  <a:pt x="0" y="770744"/>
                </a:cubicBezTo>
                <a:cubicBezTo>
                  <a:pt x="0" y="1192299"/>
                  <a:pt x="339142" y="1534232"/>
                  <a:pt x="759768" y="1540929"/>
                </a:cubicBezTo>
                <a:lnTo>
                  <a:pt x="759209" y="1541487"/>
                </a:lnTo>
                <a:lnTo>
                  <a:pt x="1312850" y="1541487"/>
                </a:lnTo>
                <a:cubicBezTo>
                  <a:pt x="1313408" y="1541301"/>
                  <a:pt x="1428006" y="1542976"/>
                  <a:pt x="1473957" y="1543720"/>
                </a:cubicBezTo>
                <a:cubicBezTo>
                  <a:pt x="1481956" y="1543906"/>
                  <a:pt x="1486793" y="1534976"/>
                  <a:pt x="1482328" y="1528465"/>
                </a:cubicBezTo>
                <a:cubicBezTo>
                  <a:pt x="1453307" y="1484933"/>
                  <a:pt x="1370521" y="1360289"/>
                  <a:pt x="1329035" y="1303548"/>
                </a:cubicBezTo>
                <a:close/>
                <a:moveTo>
                  <a:pt x="779115" y="1272295"/>
                </a:moveTo>
                <a:cubicBezTo>
                  <a:pt x="716049" y="1272295"/>
                  <a:pt x="667866" y="1229134"/>
                  <a:pt x="667866" y="1163650"/>
                </a:cubicBezTo>
                <a:cubicBezTo>
                  <a:pt x="667866" y="1098166"/>
                  <a:pt x="716049" y="1056122"/>
                  <a:pt x="779115" y="1056122"/>
                </a:cubicBezTo>
                <a:cubicBezTo>
                  <a:pt x="842181" y="1056122"/>
                  <a:pt x="891480" y="1098166"/>
                  <a:pt x="891480" y="1163650"/>
                </a:cubicBezTo>
                <a:cubicBezTo>
                  <a:pt x="891480" y="1228948"/>
                  <a:pt x="842181" y="1272295"/>
                  <a:pt x="779115" y="1272295"/>
                </a:cubicBezTo>
                <a:close/>
                <a:moveTo>
                  <a:pt x="840879" y="957151"/>
                </a:moveTo>
                <a:lnTo>
                  <a:pt x="714933" y="957151"/>
                </a:lnTo>
                <a:cubicBezTo>
                  <a:pt x="681447" y="753256"/>
                  <a:pt x="922362" y="701353"/>
                  <a:pt x="922362" y="566849"/>
                </a:cubicBezTo>
                <a:cubicBezTo>
                  <a:pt x="922362" y="492807"/>
                  <a:pt x="876598" y="440903"/>
                  <a:pt x="786557" y="440903"/>
                </a:cubicBezTo>
                <a:cubicBezTo>
                  <a:pt x="721072" y="440903"/>
                  <a:pt x="663029" y="471785"/>
                  <a:pt x="607405" y="532247"/>
                </a:cubicBezTo>
                <a:lnTo>
                  <a:pt x="525921" y="456902"/>
                </a:lnTo>
                <a:cubicBezTo>
                  <a:pt x="597545" y="377837"/>
                  <a:pt x="685354" y="323515"/>
                  <a:pt x="802556" y="323515"/>
                </a:cubicBezTo>
                <a:cubicBezTo>
                  <a:pt x="955663" y="323515"/>
                  <a:pt x="1059470" y="408719"/>
                  <a:pt x="1059470" y="555687"/>
                </a:cubicBezTo>
                <a:cubicBezTo>
                  <a:pt x="1059470" y="743396"/>
                  <a:pt x="815020" y="775581"/>
                  <a:pt x="840879" y="957151"/>
                </a:cubicBezTo>
                <a:close/>
              </a:path>
            </a:pathLst>
          </a:custGeom>
          <a:solidFill>
            <a:srgbClr val="C00000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994910" y="1158875"/>
            <a:ext cx="2533650" cy="2000885"/>
            <a:chOff x="1239" y="5930"/>
            <a:chExt cx="2257" cy="2284"/>
          </a:xfrm>
        </p:grpSpPr>
        <p:sp>
          <p:nvSpPr>
            <p:cNvPr id="31" name="空心弧 30"/>
            <p:cNvSpPr/>
            <p:nvPr/>
          </p:nvSpPr>
          <p:spPr>
            <a:xfrm rot="16200000" flipV="1">
              <a:off x="1226" y="5944"/>
              <a:ext cx="2283" cy="2257"/>
            </a:xfrm>
            <a:prstGeom prst="blockArc">
              <a:avLst>
                <a:gd name="adj1" fmla="val 21323589"/>
                <a:gd name="adj2" fmla="val 21317703"/>
                <a:gd name="adj3" fmla="val 472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121899" tIns="60949" rIns="121899" bIns="60949" rtlCol="0"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空心弧 31"/>
            <p:cNvSpPr/>
            <p:nvPr/>
          </p:nvSpPr>
          <p:spPr>
            <a:xfrm rot="16200000" flipV="1">
              <a:off x="1226" y="5943"/>
              <a:ext cx="2283" cy="2257"/>
            </a:xfrm>
            <a:prstGeom prst="blockArc">
              <a:avLst>
                <a:gd name="adj1" fmla="val 20487973"/>
                <a:gd name="adj2" fmla="val 13411"/>
                <a:gd name="adj3" fmla="val 4880"/>
              </a:avLst>
            </a:prstGeom>
            <a:solidFill>
              <a:srgbClr val="C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121899" tIns="60949" rIns="121899" bIns="60949" rtlCol="0"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570" y="6581"/>
              <a:ext cx="1734" cy="1051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2A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Light" panose="020B0502040204020203"/>
                </a:rPr>
                <a:t>2022</a:t>
              </a:r>
              <a:r>
                <a:rPr kumimoji="1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2A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Light" panose="020B0502040204020203"/>
                </a:rPr>
                <a:t>年</a:t>
              </a:r>
              <a:endPara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2A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Light" panose="020B0502040204020203"/>
                </a:rPr>
                <a:t>数字农业经济渗透率</a:t>
              </a:r>
              <a:r>
                <a:rPr kumimoji="1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Light" panose="020B0502040204020203"/>
                </a:rPr>
                <a:t>8.9%</a:t>
              </a:r>
              <a:endPara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endParaRPr>
            </a:p>
          </p:txBody>
        </p:sp>
      </p:grpSp>
      <p:graphicFrame>
        <p:nvGraphicFramePr>
          <p:cNvPr id="34" name="图表 33"/>
          <p:cNvGraphicFramePr/>
          <p:nvPr/>
        </p:nvGraphicFramePr>
        <p:xfrm>
          <a:off x="4600575" y="3401060"/>
          <a:ext cx="3503930" cy="2015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cs typeface="+mn-ea"/>
                <a:sym typeface="思源黑体" panose="020B0400000000000000" pitchFamily="34" charset="-122"/>
              </a:rPr>
              <a:t>目标客户及痛点</a:t>
            </a:r>
            <a:endParaRPr dirty="0"/>
          </a:p>
        </p:txBody>
      </p:sp>
      <p:sp>
        <p:nvSpPr>
          <p:cNvPr id="5" name="圆角矩形 2"/>
          <p:cNvSpPr/>
          <p:nvPr/>
        </p:nvSpPr>
        <p:spPr>
          <a:xfrm>
            <a:off x="704309" y="2651494"/>
            <a:ext cx="10437456" cy="3391491"/>
          </a:xfrm>
          <a:prstGeom prst="roundRect">
            <a:avLst>
              <a:gd name="adj" fmla="val 1552"/>
            </a:avLst>
          </a:prstGeom>
          <a:noFill/>
          <a:ln w="9525">
            <a:solidFill>
              <a:srgbClr val="C0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sp>
        <p:nvSpPr>
          <p:cNvPr id="6" name="圆角矩形 39"/>
          <p:cNvSpPr/>
          <p:nvPr>
            <p:custDataLst>
              <p:tags r:id="rId1"/>
            </p:custDataLst>
          </p:nvPr>
        </p:nvSpPr>
        <p:spPr>
          <a:xfrm>
            <a:off x="1050290" y="1573530"/>
            <a:ext cx="9624695" cy="528320"/>
          </a:xfrm>
          <a:prstGeom prst="roundRect">
            <a:avLst>
              <a:gd name="adj" fmla="val 78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C端客户群体：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种植蔬菜、水果、花卉的设施农业散户/小种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植户</a:t>
            </a:r>
            <a:endParaRPr lang="zh-CN" altLang="en-US" sz="14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B端客户群体：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产业园、种植大户、农企及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规模化种植企业（合作社、家庭农场等）</a:t>
            </a:r>
            <a:endParaRPr lang="zh-CN" altLang="en-US" sz="14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圆角矩形 39"/>
          <p:cNvSpPr/>
          <p:nvPr>
            <p:custDataLst>
              <p:tags r:id="rId2"/>
            </p:custDataLst>
          </p:nvPr>
        </p:nvSpPr>
        <p:spPr>
          <a:xfrm>
            <a:off x="860048" y="2518044"/>
            <a:ext cx="1147656" cy="379284"/>
          </a:xfrm>
          <a:prstGeom prst="roundRect">
            <a:avLst>
              <a:gd name="adj" fmla="val 7800"/>
            </a:avLst>
          </a:prstGeom>
          <a:solidFill>
            <a:srgbClr val="C00000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r>
              <a:rPr kumimoji="1"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痛点及需求</a:t>
            </a:r>
            <a:endParaRPr kumimoji="1"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圆角矩形 39"/>
          <p:cNvSpPr/>
          <p:nvPr>
            <p:custDataLst>
              <p:tags r:id="rId3"/>
            </p:custDataLst>
          </p:nvPr>
        </p:nvSpPr>
        <p:spPr>
          <a:xfrm>
            <a:off x="980440" y="2920365"/>
            <a:ext cx="9973310" cy="306578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kumimoji="1" lang="zh-CN" altLang="en-US" sz="13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种植感觉化：</a:t>
            </a:r>
            <a:r>
              <a:rPr lang="zh-CN" altLang="en-US" sz="13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凭感觉种植往往</a:t>
            </a:r>
            <a:r>
              <a:rPr lang="zh-CN" altLang="en-US" sz="13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缺乏科学的种植计划和管理</a:t>
            </a:r>
            <a:r>
              <a:rPr lang="zh-CN" altLang="en-US" sz="13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，容易导致农作物的生长环境不稳定，从而影响农作物的产量。</a:t>
            </a:r>
            <a:endParaRPr kumimoji="1" lang="zh-CN" altLang="en-US" sz="13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kumimoji="1" lang="zh-CN" altLang="en-US" sz="13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感知现场化：</a:t>
            </a:r>
            <a:r>
              <a:rPr lang="zh-CN" altLang="en-US" sz="13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农民需要频繁地进入田间或温室进行检查，这不仅耗时，而且打断了其他重要的农业活动。无法及时反映这种变化，导致农民</a:t>
            </a:r>
            <a:r>
              <a:rPr lang="zh-CN" altLang="en-US" sz="13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无法迅速作出相应的调整</a:t>
            </a:r>
            <a:r>
              <a:rPr lang="zh-CN" altLang="en-US" sz="13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13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kumimoji="1" lang="zh-CN" altLang="en-US" sz="13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记录纸笔化：</a:t>
            </a:r>
            <a:r>
              <a:rPr lang="zh-CN" altLang="en-US" sz="13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手写记录容易因为笔误、</a:t>
            </a:r>
            <a:r>
              <a:rPr lang="zh-CN" altLang="en-US" sz="13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字迹不清或纸张损坏而导致数据错误或丢失</a:t>
            </a:r>
            <a:r>
              <a:rPr lang="zh-CN" altLang="en-US" sz="13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。纸笔记录的数据在整理和分析时相对繁琐。</a:t>
            </a:r>
            <a:endParaRPr kumimoji="1" lang="zh-CN" altLang="en-US" sz="13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kumimoji="1" lang="zh-CN" altLang="en-US" sz="13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农事体力化：</a:t>
            </a:r>
            <a:r>
              <a:rPr lang="zh-CN" altLang="en-US" sz="1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纯体力进行的农事活动不仅极大地消耗了劳力资源，还因为</a:t>
            </a:r>
            <a:r>
              <a:rPr lang="zh-CN" altLang="en-US" sz="1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缺乏精确的数据记录和分析，导致农事活动的精准度降低</a:t>
            </a:r>
            <a:r>
              <a:rPr lang="zh-CN" altLang="en-US" sz="1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，从而影响农业生产效率和作物质量。</a:t>
            </a:r>
            <a:endParaRPr lang="zh-CN" altLang="en-US" sz="1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kumimoji="1" lang="zh-CN" altLang="en-US" sz="13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种植经验化：</a:t>
            </a:r>
            <a:r>
              <a:rPr lang="zh-CN" altLang="en-US" sz="1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经验化种植可能导致资源（如水、肥料、农药等）的不合理使用，</a:t>
            </a:r>
            <a:r>
              <a:rPr lang="zh-CN" altLang="en-US" sz="1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造成资源的浪费和环境污染</a:t>
            </a:r>
            <a:r>
              <a:rPr lang="zh-CN" altLang="en-US" sz="1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。凭经验种植可能无法充分发挥作物的潜力，限制产量和品质的提升。</a:t>
            </a:r>
            <a:endParaRPr lang="zh-CN" altLang="en-US" sz="1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kumimoji="1" lang="zh-CN" altLang="en-US" sz="13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农业老龄化：</a:t>
            </a:r>
            <a:r>
              <a:rPr lang="zh-CN" altLang="en-US" sz="1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农业老龄化加剧将</a:t>
            </a:r>
            <a:r>
              <a:rPr lang="zh-CN" altLang="en-US" sz="13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导致劳动力短缺，降低生产效率。</a:t>
            </a:r>
            <a:r>
              <a:rPr lang="zh-CN" altLang="en-US" sz="1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老年农民追求短期收益，可能忽视土地资源的长期保护和可持续利用，威胁农业生态发展。</a:t>
            </a:r>
            <a:endParaRPr kumimoji="1" lang="zh-CN" altLang="en-US" sz="13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圆角矩形 2"/>
          <p:cNvSpPr/>
          <p:nvPr/>
        </p:nvSpPr>
        <p:spPr>
          <a:xfrm>
            <a:off x="704309" y="1335032"/>
            <a:ext cx="10437456" cy="941029"/>
          </a:xfrm>
          <a:prstGeom prst="roundRect">
            <a:avLst>
              <a:gd name="adj" fmla="val 1552"/>
            </a:avLst>
          </a:prstGeom>
          <a:noFill/>
          <a:ln w="9525">
            <a:solidFill>
              <a:srgbClr val="C0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kumimoji="1" lang="zh-CN" altLang="en-US">
              <a:solidFill>
                <a:srgbClr val="C00000"/>
              </a:solidFill>
            </a:endParaRPr>
          </a:p>
        </p:txBody>
      </p:sp>
      <p:sp>
        <p:nvSpPr>
          <p:cNvPr id="41" name="圆角矩形 39"/>
          <p:cNvSpPr/>
          <p:nvPr>
            <p:custDataLst>
              <p:tags r:id="rId4"/>
            </p:custDataLst>
          </p:nvPr>
        </p:nvSpPr>
        <p:spPr>
          <a:xfrm>
            <a:off x="860048" y="1157825"/>
            <a:ext cx="1147656" cy="379284"/>
          </a:xfrm>
          <a:prstGeom prst="roundRect">
            <a:avLst>
              <a:gd name="adj" fmla="val 7800"/>
            </a:avLst>
          </a:prstGeom>
          <a:solidFill>
            <a:srgbClr val="C00000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r>
              <a:rPr kumimoji="1"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目标客户</a:t>
            </a:r>
            <a:endParaRPr kumimoji="1"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 txBox="1"/>
          <p:nvPr/>
        </p:nvSpPr>
        <p:spPr>
          <a:xfrm>
            <a:off x="700520" y="311492"/>
            <a:ext cx="10314711" cy="65808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目录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任意多边形 2"/>
          <p:cNvSpPr/>
          <p:nvPr/>
        </p:nvSpPr>
        <p:spPr>
          <a:xfrm>
            <a:off x="4338955" y="2084070"/>
            <a:ext cx="4615180" cy="756285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政策背景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074035" y="2084070"/>
            <a:ext cx="1196340" cy="7562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任意多边形 6"/>
          <p:cNvSpPr/>
          <p:nvPr/>
        </p:nvSpPr>
        <p:spPr>
          <a:xfrm>
            <a:off x="4338955" y="3067050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0" tIns="0" rIns="0" bIns="0" numCol="1" spcCol="127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解决方案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74035" y="3060065"/>
            <a:ext cx="1196340" cy="7277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任意多边形 6"/>
          <p:cNvSpPr/>
          <p:nvPr>
            <p:custDataLst>
              <p:tags r:id="rId1"/>
            </p:custDataLst>
          </p:nvPr>
        </p:nvSpPr>
        <p:spPr>
          <a:xfrm>
            <a:off x="4338955" y="3998595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典型案例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3074035" y="3991610"/>
            <a:ext cx="1196340" cy="727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任意多边形 6"/>
          <p:cNvSpPr/>
          <p:nvPr>
            <p:custDataLst>
              <p:tags r:id="rId3"/>
            </p:custDataLst>
          </p:nvPr>
        </p:nvSpPr>
        <p:spPr>
          <a:xfrm>
            <a:off x="4338955" y="4930140"/>
            <a:ext cx="4615180" cy="727710"/>
          </a:xfrm>
          <a:custGeom>
            <a:avLst/>
            <a:gdLst>
              <a:gd name="connsiteX0" fmla="*/ 0 w 4465319"/>
              <a:gd name="connsiteY0" fmla="*/ 0 h 1395412"/>
              <a:gd name="connsiteX1" fmla="*/ 4465319 w 4465319"/>
              <a:gd name="connsiteY1" fmla="*/ 0 h 1395412"/>
              <a:gd name="connsiteX2" fmla="*/ 4465319 w 4465319"/>
              <a:gd name="connsiteY2" fmla="*/ 1395412 h 1395412"/>
              <a:gd name="connsiteX3" fmla="*/ 0 w 4465319"/>
              <a:gd name="connsiteY3" fmla="*/ 1395412 h 1395412"/>
              <a:gd name="connsiteX4" fmla="*/ 0 w 4465319"/>
              <a:gd name="connsiteY4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5319" h="1395412">
                <a:moveTo>
                  <a:pt x="0" y="0"/>
                </a:moveTo>
                <a:lnTo>
                  <a:pt x="4465319" y="0"/>
                </a:lnTo>
                <a:lnTo>
                  <a:pt x="4465319" y="1395412"/>
                </a:lnTo>
                <a:lnTo>
                  <a:pt x="0" y="1395412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服务模式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3074035" y="4923155"/>
            <a:ext cx="1196340" cy="727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/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四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总体设计</a:t>
            </a:r>
            <a:endParaRPr lang="zh-CN" altLang="en-US" dirty="0"/>
          </a:p>
        </p:txBody>
      </p:sp>
      <p:grpSp>
        <p:nvGrpSpPr>
          <p:cNvPr id="388" name="组合 387"/>
          <p:cNvGrpSpPr/>
          <p:nvPr/>
        </p:nvGrpSpPr>
        <p:grpSpPr>
          <a:xfrm>
            <a:off x="414092" y="1257193"/>
            <a:ext cx="11345411" cy="5359217"/>
            <a:chOff x="652" y="1518"/>
            <a:chExt cx="17867" cy="8964"/>
          </a:xfrm>
        </p:grpSpPr>
        <p:sp>
          <p:nvSpPr>
            <p:cNvPr id="214" name="矩形 213"/>
            <p:cNvSpPr/>
            <p:nvPr/>
          </p:nvSpPr>
          <p:spPr bwMode="auto">
            <a:xfrm>
              <a:off x="16449" y="1518"/>
              <a:ext cx="646" cy="8950"/>
            </a:xfrm>
            <a:prstGeom prst="rect">
              <a:avLst/>
            </a:prstGeom>
            <a:solidFill>
              <a:srgbClr val="538079"/>
            </a:solidFill>
            <a:ln>
              <a:noFill/>
            </a:ln>
          </p:spPr>
          <p:txBody>
            <a:bodyPr vert="horz" wrap="square" lIns="68580" tIns="34291" rIns="68580" bIns="34291" numCol="1" rtlCol="0" anchor="t" anchorCtr="0" compatLnSpc="1"/>
            <a:p>
              <a:pPr algn="ctr" defTabSz="1031875"/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215" name="文本框 214"/>
            <p:cNvSpPr txBox="1"/>
            <p:nvPr/>
          </p:nvSpPr>
          <p:spPr bwMode="auto">
            <a:xfrm>
              <a:off x="16449" y="4561"/>
              <a:ext cx="646" cy="293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系统运维体系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16" name="组合 215"/>
            <p:cNvGrpSpPr/>
            <p:nvPr/>
          </p:nvGrpSpPr>
          <p:grpSpPr>
            <a:xfrm>
              <a:off x="17161" y="1518"/>
              <a:ext cx="646" cy="8950"/>
              <a:chOff x="9969061" y="1037388"/>
              <a:chExt cx="409904" cy="5491655"/>
            </a:xfrm>
          </p:grpSpPr>
          <p:sp>
            <p:nvSpPr>
              <p:cNvPr id="217" name="矩形 216"/>
              <p:cNvSpPr/>
              <p:nvPr/>
            </p:nvSpPr>
            <p:spPr bwMode="auto">
              <a:xfrm>
                <a:off x="9969061" y="1037388"/>
                <a:ext cx="409904" cy="5491655"/>
              </a:xfrm>
              <a:prstGeom prst="rect">
                <a:avLst/>
              </a:prstGeom>
              <a:solidFill>
                <a:srgbClr val="538079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28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218" name="文本框 217"/>
              <p:cNvSpPr txBox="1"/>
              <p:nvPr/>
            </p:nvSpPr>
            <p:spPr bwMode="auto">
              <a:xfrm>
                <a:off x="9969061" y="2904964"/>
                <a:ext cx="409904" cy="180061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t">
                <a:spAutoFit/>
              </a:bodyPr>
              <a:p>
                <a:pPr algn="ctr"/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系统安全体系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19" name="组合 218"/>
            <p:cNvGrpSpPr/>
            <p:nvPr/>
          </p:nvGrpSpPr>
          <p:grpSpPr>
            <a:xfrm>
              <a:off x="17873" y="1532"/>
              <a:ext cx="646" cy="8950"/>
              <a:chOff x="9969061" y="1037388"/>
              <a:chExt cx="409904" cy="5491655"/>
            </a:xfrm>
          </p:grpSpPr>
          <p:sp>
            <p:nvSpPr>
              <p:cNvPr id="220" name="矩形 219"/>
              <p:cNvSpPr/>
              <p:nvPr/>
            </p:nvSpPr>
            <p:spPr bwMode="auto">
              <a:xfrm>
                <a:off x="9969061" y="1037388"/>
                <a:ext cx="409904" cy="5491655"/>
              </a:xfrm>
              <a:prstGeom prst="rect">
                <a:avLst/>
              </a:prstGeom>
              <a:solidFill>
                <a:srgbClr val="538079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28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221" name="文本框 220"/>
              <p:cNvSpPr txBox="1"/>
              <p:nvPr/>
            </p:nvSpPr>
            <p:spPr bwMode="auto">
              <a:xfrm>
                <a:off x="9969061" y="2904964"/>
                <a:ext cx="409904" cy="180061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t">
                <a:spAutoFit/>
              </a:bodyPr>
              <a:p>
                <a:pPr algn="ctr"/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系统运营体系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22" name="矩形 221"/>
            <p:cNvSpPr/>
            <p:nvPr/>
          </p:nvSpPr>
          <p:spPr bwMode="auto">
            <a:xfrm>
              <a:off x="680" y="9714"/>
              <a:ext cx="1707" cy="754"/>
            </a:xfrm>
            <a:prstGeom prst="rect">
              <a:avLst/>
            </a:prstGeom>
            <a:solidFill>
              <a:srgbClr val="538079"/>
            </a:solidFill>
            <a:ln>
              <a:noFill/>
            </a:ln>
          </p:spPr>
          <p:txBody>
            <a:bodyPr vert="horz" wrap="square" lIns="68580" tIns="34291" rIns="68580" bIns="34291" numCol="1" rtlCol="0" anchor="t" anchorCtr="0" compatLnSpc="1">
              <a:noAutofit/>
            </a:bodyPr>
            <a:p>
              <a:pPr lvl="0" algn="ctr" defTabSz="1031875">
                <a:buClrTx/>
                <a:buSzTx/>
                <a:buFontTx/>
              </a:pPr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223" name="文本框 222"/>
            <p:cNvSpPr txBox="1"/>
            <p:nvPr/>
          </p:nvSpPr>
          <p:spPr bwMode="auto">
            <a:xfrm>
              <a:off x="738" y="9822"/>
              <a:ext cx="1649" cy="566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统一底座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4" name="矩形 223"/>
            <p:cNvSpPr/>
            <p:nvPr/>
          </p:nvSpPr>
          <p:spPr bwMode="auto">
            <a:xfrm>
              <a:off x="2517" y="9714"/>
              <a:ext cx="13736" cy="754"/>
            </a:xfrm>
            <a:prstGeom prst="rect">
              <a:avLst/>
            </a:prstGeom>
            <a:solidFill>
              <a:srgbClr val="538079"/>
            </a:solidFill>
            <a:ln>
              <a:noFill/>
            </a:ln>
          </p:spPr>
          <p:txBody>
            <a:bodyPr vert="horz" wrap="square" lIns="68580" tIns="34291" rIns="68580" bIns="34291" numCol="1" rtlCol="0" anchor="t" anchorCtr="0" compatLnSpc="1">
              <a:noAutofit/>
            </a:bodyPr>
            <a:p>
              <a:pPr lvl="0" algn="ctr" defTabSz="1031875">
                <a:buClrTx/>
                <a:buSzTx/>
                <a:buFontTx/>
              </a:pPr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225" name="文本框 224"/>
            <p:cNvSpPr txBox="1"/>
            <p:nvPr/>
          </p:nvSpPr>
          <p:spPr bwMode="auto">
            <a:xfrm>
              <a:off x="2517" y="9822"/>
              <a:ext cx="12955" cy="566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数字乡村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慧种植，天翼云容器化部署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6" name="矩形 225"/>
            <p:cNvSpPr/>
            <p:nvPr/>
          </p:nvSpPr>
          <p:spPr bwMode="auto">
            <a:xfrm>
              <a:off x="680" y="8100"/>
              <a:ext cx="1707" cy="15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68580" tIns="34291" rIns="68580" bIns="34291" numCol="1" rtlCol="0" anchor="t" anchorCtr="0" compatLnSpc="1">
              <a:noAutofit/>
            </a:bodyPr>
            <a:p>
              <a:pPr lvl="0" algn="ctr" defTabSz="1031875">
                <a:buClrTx/>
                <a:buSzTx/>
                <a:buFontTx/>
              </a:pPr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227" name="文本框 226"/>
            <p:cNvSpPr txBox="1"/>
            <p:nvPr/>
          </p:nvSpPr>
          <p:spPr bwMode="auto">
            <a:xfrm>
              <a:off x="680" y="8597"/>
              <a:ext cx="1650" cy="566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硬件层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8" name="矩形 227"/>
            <p:cNvSpPr/>
            <p:nvPr/>
          </p:nvSpPr>
          <p:spPr bwMode="auto">
            <a:xfrm>
              <a:off x="2517" y="8100"/>
              <a:ext cx="5418" cy="1531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vert="horz" wrap="square" lIns="68580" tIns="34291" rIns="68580" bIns="34291" numCol="1" rtlCol="0" anchor="t" anchorCtr="0" compatLnSpc="1"/>
            <a:p>
              <a:pPr algn="ctr" defTabSz="1031875"/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229" name="矩形 228"/>
            <p:cNvSpPr/>
            <p:nvPr/>
          </p:nvSpPr>
          <p:spPr bwMode="auto">
            <a:xfrm>
              <a:off x="8030" y="8100"/>
              <a:ext cx="8223" cy="15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1" rIns="68580" bIns="34291" numCol="1" rtlCol="0" anchor="t" anchorCtr="0" compatLnSpc="1"/>
            <a:p>
              <a:pPr algn="ctr" defTabSz="1031875"/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grpSp>
          <p:nvGrpSpPr>
            <p:cNvPr id="230" name="组合 229"/>
            <p:cNvGrpSpPr/>
            <p:nvPr/>
          </p:nvGrpSpPr>
          <p:grpSpPr>
            <a:xfrm>
              <a:off x="2641" y="8793"/>
              <a:ext cx="1675" cy="661"/>
              <a:chOff x="1712876" y="3872920"/>
              <a:chExt cx="1083263" cy="340731"/>
            </a:xfrm>
          </p:grpSpPr>
          <p:sp>
            <p:nvSpPr>
              <p:cNvPr id="231" name="矩形 230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232" name="文本框 231"/>
              <p:cNvSpPr txBox="1"/>
              <p:nvPr/>
            </p:nvSpPr>
            <p:spPr bwMode="auto">
              <a:xfrm>
                <a:off x="1730535" y="3910588"/>
                <a:ext cx="1047944" cy="2653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空气监测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33" name="组合 232"/>
            <p:cNvGrpSpPr/>
            <p:nvPr/>
          </p:nvGrpSpPr>
          <p:grpSpPr>
            <a:xfrm>
              <a:off x="4386" y="8793"/>
              <a:ext cx="1675" cy="661"/>
              <a:chOff x="1712876" y="3872920"/>
              <a:chExt cx="1083263" cy="340731"/>
            </a:xfrm>
          </p:grpSpPr>
          <p:sp>
            <p:nvSpPr>
              <p:cNvPr id="234" name="矩形 233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235" name="文本框 234"/>
              <p:cNvSpPr txBox="1"/>
              <p:nvPr/>
            </p:nvSpPr>
            <p:spPr bwMode="auto">
              <a:xfrm>
                <a:off x="1730535" y="3910588"/>
                <a:ext cx="1047944" cy="2653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土壤监测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36" name="组合 235"/>
            <p:cNvGrpSpPr/>
            <p:nvPr/>
          </p:nvGrpSpPr>
          <p:grpSpPr>
            <a:xfrm>
              <a:off x="5963" y="8793"/>
              <a:ext cx="2011" cy="661"/>
              <a:chOff x="1603454" y="3872920"/>
              <a:chExt cx="1300518" cy="340731"/>
            </a:xfrm>
          </p:grpSpPr>
          <p:sp>
            <p:nvSpPr>
              <p:cNvPr id="237" name="矩形 236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238" name="文本框 237"/>
              <p:cNvSpPr txBox="1"/>
              <p:nvPr/>
            </p:nvSpPr>
            <p:spPr bwMode="auto">
              <a:xfrm>
                <a:off x="1603454" y="3910588"/>
                <a:ext cx="1300518" cy="2653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云眼、看家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39" name="文本框 238"/>
            <p:cNvSpPr txBox="1"/>
            <p:nvPr/>
          </p:nvSpPr>
          <p:spPr bwMode="auto">
            <a:xfrm>
              <a:off x="3587" y="8159"/>
              <a:ext cx="3279" cy="51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ctr">
              <a:spAutoFit/>
            </a:bodyPr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大棚环境采集设备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40" name="组合 239"/>
            <p:cNvGrpSpPr/>
            <p:nvPr/>
          </p:nvGrpSpPr>
          <p:grpSpPr>
            <a:xfrm>
              <a:off x="9716" y="8793"/>
              <a:ext cx="1493" cy="661"/>
              <a:chOff x="1712876" y="3872920"/>
              <a:chExt cx="1083263" cy="340731"/>
            </a:xfrm>
          </p:grpSpPr>
          <p:sp>
            <p:nvSpPr>
              <p:cNvPr id="241" name="矩形 240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chemeClr val="accent4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242" name="文本框 241"/>
              <p:cNvSpPr txBox="1"/>
              <p:nvPr/>
            </p:nvSpPr>
            <p:spPr bwMode="auto">
              <a:xfrm>
                <a:off x="1730535" y="3910588"/>
                <a:ext cx="1047945" cy="2653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卷帘机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43" name="组合 242"/>
            <p:cNvGrpSpPr/>
            <p:nvPr/>
          </p:nvGrpSpPr>
          <p:grpSpPr>
            <a:xfrm>
              <a:off x="11303" y="8793"/>
              <a:ext cx="1673" cy="661"/>
              <a:chOff x="1712876" y="3872920"/>
              <a:chExt cx="1083263" cy="340731"/>
            </a:xfrm>
          </p:grpSpPr>
          <p:sp>
            <p:nvSpPr>
              <p:cNvPr id="244" name="矩形 243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chemeClr val="accent4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245" name="文本框 244"/>
              <p:cNvSpPr txBox="1"/>
              <p:nvPr/>
            </p:nvSpPr>
            <p:spPr bwMode="auto">
              <a:xfrm>
                <a:off x="1730535" y="3910588"/>
                <a:ext cx="1047945" cy="2653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水肥灌溉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46" name="组合 245"/>
            <p:cNvGrpSpPr/>
            <p:nvPr/>
          </p:nvGrpSpPr>
          <p:grpSpPr>
            <a:xfrm>
              <a:off x="13070" y="8793"/>
              <a:ext cx="1493" cy="661"/>
              <a:chOff x="1712876" y="3872920"/>
              <a:chExt cx="1083263" cy="340731"/>
            </a:xfrm>
          </p:grpSpPr>
          <p:sp>
            <p:nvSpPr>
              <p:cNvPr id="247" name="矩形 246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chemeClr val="accent4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248" name="文本框 247"/>
              <p:cNvSpPr txBox="1"/>
              <p:nvPr/>
            </p:nvSpPr>
            <p:spPr bwMode="auto">
              <a:xfrm>
                <a:off x="1730535" y="3910588"/>
                <a:ext cx="1047945" cy="2653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补光灯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49" name="组合 248"/>
            <p:cNvGrpSpPr/>
            <p:nvPr/>
          </p:nvGrpSpPr>
          <p:grpSpPr>
            <a:xfrm>
              <a:off x="14656" y="8793"/>
              <a:ext cx="1493" cy="661"/>
              <a:chOff x="1712876" y="3872920"/>
              <a:chExt cx="1083263" cy="340731"/>
            </a:xfrm>
          </p:grpSpPr>
          <p:sp>
            <p:nvSpPr>
              <p:cNvPr id="250" name="矩形 249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chemeClr val="accent4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251" name="文本框 250"/>
              <p:cNvSpPr txBox="1"/>
              <p:nvPr/>
            </p:nvSpPr>
            <p:spPr bwMode="auto">
              <a:xfrm>
                <a:off x="1730535" y="3910588"/>
                <a:ext cx="1047945" cy="2653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雾化器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52" name="组合 251"/>
            <p:cNvGrpSpPr/>
            <p:nvPr/>
          </p:nvGrpSpPr>
          <p:grpSpPr>
            <a:xfrm>
              <a:off x="8127" y="8793"/>
              <a:ext cx="1495" cy="661"/>
              <a:chOff x="1712876" y="3872920"/>
              <a:chExt cx="1083263" cy="340731"/>
            </a:xfrm>
          </p:grpSpPr>
          <p:sp>
            <p:nvSpPr>
              <p:cNvPr id="253" name="矩形 252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chemeClr val="accent4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254" name="文本框 253"/>
              <p:cNvSpPr txBox="1"/>
              <p:nvPr/>
            </p:nvSpPr>
            <p:spPr bwMode="auto">
              <a:xfrm>
                <a:off x="1730535" y="3910588"/>
                <a:ext cx="1047945" cy="2653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通风机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55" name="文本框 254"/>
            <p:cNvSpPr txBox="1"/>
            <p:nvPr/>
          </p:nvSpPr>
          <p:spPr bwMode="auto">
            <a:xfrm>
              <a:off x="10503" y="8175"/>
              <a:ext cx="3279" cy="51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ctr">
              <a:spAutoFit/>
            </a:bodyPr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大棚控制设备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6" name="矩形 255"/>
            <p:cNvSpPr/>
            <p:nvPr/>
          </p:nvSpPr>
          <p:spPr bwMode="auto">
            <a:xfrm>
              <a:off x="680" y="7251"/>
              <a:ext cx="1707" cy="7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68580" tIns="34291" rIns="68580" bIns="34291" numCol="1" rtlCol="0" anchor="t" anchorCtr="0" compatLnSpc="1">
              <a:noAutofit/>
            </a:bodyPr>
            <a:p>
              <a:pPr lvl="0" algn="ctr" defTabSz="1031875">
                <a:buClrTx/>
                <a:buSzTx/>
                <a:buFontTx/>
              </a:pPr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257" name="文本框 256"/>
            <p:cNvSpPr txBox="1"/>
            <p:nvPr/>
          </p:nvSpPr>
          <p:spPr bwMode="auto">
            <a:xfrm>
              <a:off x="709" y="7365"/>
              <a:ext cx="1650" cy="566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传输层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8" name="矩形 257"/>
            <p:cNvSpPr/>
            <p:nvPr/>
          </p:nvSpPr>
          <p:spPr bwMode="auto">
            <a:xfrm>
              <a:off x="680" y="6449"/>
              <a:ext cx="1707" cy="70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68580" tIns="34291" rIns="68580" bIns="34291" numCol="1" rtlCol="0" anchor="t" anchorCtr="0" compatLnSpc="1">
              <a:noAutofit/>
            </a:bodyPr>
            <a:p>
              <a:pPr lvl="0" algn="ctr" defTabSz="1031875">
                <a:buClrTx/>
                <a:buSzTx/>
                <a:buFontTx/>
              </a:pPr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259" name="文本框 258"/>
            <p:cNvSpPr txBox="1"/>
            <p:nvPr/>
          </p:nvSpPr>
          <p:spPr bwMode="auto">
            <a:xfrm>
              <a:off x="680" y="6526"/>
              <a:ext cx="1650" cy="566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支撑层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0" name="矩形 259"/>
            <p:cNvSpPr/>
            <p:nvPr/>
          </p:nvSpPr>
          <p:spPr bwMode="auto">
            <a:xfrm>
              <a:off x="2517" y="7255"/>
              <a:ext cx="13736" cy="7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68580" tIns="34291" rIns="68580" bIns="34291" numCol="1" rtlCol="0" anchor="t" anchorCtr="0" compatLnSpc="1">
              <a:noAutofit/>
            </a:bodyPr>
            <a:p>
              <a:pPr lvl="0" algn="ctr" defTabSz="1031875">
                <a:buClrTx/>
                <a:buSzTx/>
                <a:buFontTx/>
              </a:pPr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261" name="文本框 260"/>
            <p:cNvSpPr txBox="1"/>
            <p:nvPr/>
          </p:nvSpPr>
          <p:spPr bwMode="auto">
            <a:xfrm>
              <a:off x="2807" y="7363"/>
              <a:ext cx="13446" cy="566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4G/5G/NB-IOT/Cat-1/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宽带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专网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2" name="组合 261"/>
            <p:cNvGrpSpPr/>
            <p:nvPr/>
          </p:nvGrpSpPr>
          <p:grpSpPr>
            <a:xfrm>
              <a:off x="2517" y="6454"/>
              <a:ext cx="3288" cy="704"/>
              <a:chOff x="1598520" y="4098251"/>
              <a:chExt cx="2088000" cy="446970"/>
            </a:xfrm>
          </p:grpSpPr>
          <p:sp>
            <p:nvSpPr>
              <p:cNvPr id="263" name="矩形 262"/>
              <p:cNvSpPr/>
              <p:nvPr/>
            </p:nvSpPr>
            <p:spPr bwMode="auto">
              <a:xfrm>
                <a:off x="1598520" y="4098251"/>
                <a:ext cx="2088000" cy="44697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>
                <a:noAutofit/>
              </a:bodyPr>
              <a:p>
                <a:pPr lvl="0" algn="ctr" defTabSz="1031875">
                  <a:buClrTx/>
                  <a:buSzTx/>
                  <a:buFontTx/>
                </a:pPr>
                <a:endParaRPr lang="zh-CN" altLang="en-US" sz="28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264" name="文本框 263"/>
              <p:cNvSpPr txBox="1"/>
              <p:nvPr/>
            </p:nvSpPr>
            <p:spPr bwMode="auto">
              <a:xfrm>
                <a:off x="1888190" y="4142002"/>
                <a:ext cx="1508660" cy="359468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物联网平台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65" name="组合 264"/>
            <p:cNvGrpSpPr/>
            <p:nvPr/>
          </p:nvGrpSpPr>
          <p:grpSpPr>
            <a:xfrm>
              <a:off x="6003" y="6454"/>
              <a:ext cx="3288" cy="704"/>
              <a:chOff x="3931287" y="4098251"/>
              <a:chExt cx="2088000" cy="446970"/>
            </a:xfrm>
          </p:grpSpPr>
          <p:sp>
            <p:nvSpPr>
              <p:cNvPr id="266" name="矩形 265"/>
              <p:cNvSpPr/>
              <p:nvPr/>
            </p:nvSpPr>
            <p:spPr bwMode="auto">
              <a:xfrm>
                <a:off x="3931287" y="4098251"/>
                <a:ext cx="2088000" cy="44697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>
                <a:noAutofit/>
              </a:bodyPr>
              <a:p>
                <a:pPr lvl="0" algn="ctr" defTabSz="1031875">
                  <a:buClrTx/>
                  <a:buSzTx/>
                  <a:buFontTx/>
                </a:pPr>
                <a:endParaRPr lang="zh-CN" altLang="en-US" sz="28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267" name="文本框 266"/>
              <p:cNvSpPr txBox="1"/>
              <p:nvPr/>
            </p:nvSpPr>
            <p:spPr bwMode="auto">
              <a:xfrm>
                <a:off x="4220957" y="4142002"/>
                <a:ext cx="1508660" cy="359468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en-US" altLang="zh-CN" sz="1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GIS</a:t>
                </a: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平台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68" name="组合 267"/>
            <p:cNvGrpSpPr/>
            <p:nvPr/>
          </p:nvGrpSpPr>
          <p:grpSpPr>
            <a:xfrm>
              <a:off x="12974" y="6454"/>
              <a:ext cx="3288" cy="704"/>
              <a:chOff x="8177875" y="4098251"/>
              <a:chExt cx="2088000" cy="446970"/>
            </a:xfrm>
          </p:grpSpPr>
          <p:sp>
            <p:nvSpPr>
              <p:cNvPr id="269" name="矩形 268"/>
              <p:cNvSpPr/>
              <p:nvPr/>
            </p:nvSpPr>
            <p:spPr bwMode="auto">
              <a:xfrm>
                <a:off x="8177875" y="4098251"/>
                <a:ext cx="2088000" cy="44697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28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270" name="文本框 269"/>
              <p:cNvSpPr txBox="1"/>
              <p:nvPr/>
            </p:nvSpPr>
            <p:spPr bwMode="auto">
              <a:xfrm>
                <a:off x="8467545" y="4142002"/>
                <a:ext cx="1508660" cy="359468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数据中台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1" name="矩形 270"/>
            <p:cNvSpPr/>
            <p:nvPr/>
          </p:nvSpPr>
          <p:spPr bwMode="auto">
            <a:xfrm>
              <a:off x="652" y="3126"/>
              <a:ext cx="1707" cy="322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vert="horz" wrap="square" lIns="68580" tIns="34291" rIns="68580" bIns="34291" numCol="1" rtlCol="0" anchor="t" anchorCtr="0" compatLnSpc="1"/>
            <a:p>
              <a:pPr algn="ctr" defTabSz="1031875"/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272" name="矩形 271"/>
            <p:cNvSpPr/>
            <p:nvPr/>
          </p:nvSpPr>
          <p:spPr bwMode="auto">
            <a:xfrm>
              <a:off x="2517" y="3126"/>
              <a:ext cx="5574" cy="322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vert="horz" wrap="square" lIns="68580" tIns="34291" rIns="68580" bIns="34291" numCol="1" rtlCol="0" anchor="t" anchorCtr="0" compatLnSpc="1"/>
            <a:p>
              <a:pPr algn="ctr" defTabSz="1031875"/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273" name="矩形 272"/>
            <p:cNvSpPr/>
            <p:nvPr/>
          </p:nvSpPr>
          <p:spPr bwMode="auto">
            <a:xfrm>
              <a:off x="14324" y="3126"/>
              <a:ext cx="1930" cy="32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1" rIns="68580" bIns="34291" numCol="1" rtlCol="0" anchor="t" anchorCtr="0" compatLnSpc="1"/>
            <a:p>
              <a:pPr algn="ctr" defTabSz="1031875"/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grpSp>
          <p:nvGrpSpPr>
            <p:cNvPr id="274" name="组合 273"/>
            <p:cNvGrpSpPr/>
            <p:nvPr/>
          </p:nvGrpSpPr>
          <p:grpSpPr>
            <a:xfrm>
              <a:off x="2626" y="3736"/>
              <a:ext cx="1675" cy="537"/>
              <a:chOff x="1712876" y="3872920"/>
              <a:chExt cx="1083263" cy="340731"/>
            </a:xfrm>
          </p:grpSpPr>
          <p:sp>
            <p:nvSpPr>
              <p:cNvPr id="275" name="矩形 274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276" name="文本框 275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环境监测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77" name="组合 276"/>
            <p:cNvGrpSpPr/>
            <p:nvPr/>
          </p:nvGrpSpPr>
          <p:grpSpPr>
            <a:xfrm>
              <a:off x="4444" y="3736"/>
              <a:ext cx="1675" cy="537"/>
              <a:chOff x="1712876" y="3872920"/>
              <a:chExt cx="1083263" cy="340731"/>
            </a:xfrm>
          </p:grpSpPr>
          <p:sp>
            <p:nvSpPr>
              <p:cNvPr id="278" name="矩形 277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279" name="文本框 278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环境报警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80" name="组合 279"/>
            <p:cNvGrpSpPr/>
            <p:nvPr/>
          </p:nvGrpSpPr>
          <p:grpSpPr>
            <a:xfrm>
              <a:off x="2626" y="4390"/>
              <a:ext cx="1675" cy="537"/>
              <a:chOff x="1712876" y="3872920"/>
              <a:chExt cx="1083263" cy="340731"/>
            </a:xfrm>
          </p:grpSpPr>
          <p:sp>
            <p:nvSpPr>
              <p:cNvPr id="281" name="矩形 280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282" name="文本框 281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种植宝典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83" name="文本框 282"/>
            <p:cNvSpPr txBox="1"/>
            <p:nvPr/>
          </p:nvSpPr>
          <p:spPr bwMode="auto">
            <a:xfrm>
              <a:off x="3545" y="3163"/>
              <a:ext cx="3519" cy="51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ctr">
              <a:spAutoFit/>
            </a:bodyPr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种植环境监测预警系统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4" name="文本框 283"/>
            <p:cNvSpPr txBox="1"/>
            <p:nvPr/>
          </p:nvSpPr>
          <p:spPr bwMode="auto">
            <a:xfrm>
              <a:off x="680" y="4596"/>
              <a:ext cx="1650" cy="566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应用层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5" name="文本框 284"/>
            <p:cNvSpPr txBox="1"/>
            <p:nvPr/>
          </p:nvSpPr>
          <p:spPr bwMode="auto">
            <a:xfrm>
              <a:off x="14399" y="3163"/>
              <a:ext cx="1780" cy="51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ctr">
              <a:spAutoFit/>
            </a:bodyPr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DICT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应用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6" name="矩形 285"/>
            <p:cNvSpPr/>
            <p:nvPr/>
          </p:nvSpPr>
          <p:spPr bwMode="auto">
            <a:xfrm>
              <a:off x="8224" y="3116"/>
              <a:ext cx="3892" cy="322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vert="horz" wrap="square" lIns="68580" tIns="34291" rIns="68580" bIns="34291" numCol="1" rtlCol="0" anchor="t" anchorCtr="0" compatLnSpc="1"/>
            <a:p>
              <a:pPr algn="ctr" defTabSz="1031875"/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287" name="文本框 286"/>
            <p:cNvSpPr txBox="1"/>
            <p:nvPr/>
          </p:nvSpPr>
          <p:spPr bwMode="auto">
            <a:xfrm>
              <a:off x="9054" y="3163"/>
              <a:ext cx="2233" cy="51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ctr">
              <a:spAutoFit/>
            </a:bodyPr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标品运营平台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8" name="矩形 287"/>
            <p:cNvSpPr/>
            <p:nvPr/>
          </p:nvSpPr>
          <p:spPr bwMode="auto">
            <a:xfrm>
              <a:off x="12218" y="3126"/>
              <a:ext cx="1930" cy="322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vert="horz" wrap="square" lIns="68580" tIns="34291" rIns="68580" bIns="34291" numCol="1" rtlCol="0" anchor="t" anchorCtr="0" compatLnSpc="1"/>
            <a:p>
              <a:pPr algn="ctr" defTabSz="1031875"/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289" name="文本框 288"/>
            <p:cNvSpPr txBox="1"/>
            <p:nvPr/>
          </p:nvSpPr>
          <p:spPr bwMode="auto">
            <a:xfrm>
              <a:off x="12345" y="3163"/>
              <a:ext cx="1675" cy="51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ctr">
              <a:spAutoFit/>
            </a:bodyPr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安装支持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0" name="矩形 289"/>
            <p:cNvSpPr/>
            <p:nvPr/>
          </p:nvSpPr>
          <p:spPr bwMode="auto">
            <a:xfrm>
              <a:off x="680" y="1518"/>
              <a:ext cx="1707" cy="70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68580" tIns="34291" rIns="68580" bIns="34291" numCol="1" rtlCol="0" anchor="t" anchorCtr="0" compatLnSpc="1"/>
            <a:p>
              <a:pPr algn="ctr" defTabSz="1031875"/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291" name="文本框 290"/>
            <p:cNvSpPr txBox="1"/>
            <p:nvPr/>
          </p:nvSpPr>
          <p:spPr bwMode="auto">
            <a:xfrm>
              <a:off x="680" y="1617"/>
              <a:ext cx="1462" cy="566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用户层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2" name="矩形 291"/>
            <p:cNvSpPr/>
            <p:nvPr/>
          </p:nvSpPr>
          <p:spPr bwMode="auto">
            <a:xfrm>
              <a:off x="2517" y="1533"/>
              <a:ext cx="4514" cy="70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68580" tIns="34291" rIns="68580" bIns="34291" numCol="1" rtlCol="0" anchor="t" anchorCtr="0" compatLnSpc="1">
              <a:noAutofit/>
            </a:bodyPr>
            <a:p>
              <a:pPr lvl="0" algn="ctr" defTabSz="1031875">
                <a:buClrTx/>
                <a:buSzTx/>
                <a:buFontTx/>
              </a:pPr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293" name="文本框 292"/>
            <p:cNvSpPr txBox="1"/>
            <p:nvPr/>
          </p:nvSpPr>
          <p:spPr bwMode="auto">
            <a:xfrm>
              <a:off x="2969" y="1602"/>
              <a:ext cx="3611" cy="566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ctr">
              <a:spAutoFit/>
            </a:bodyPr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种植种植户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种植企业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4" name="矩形 293"/>
            <p:cNvSpPr/>
            <p:nvPr/>
          </p:nvSpPr>
          <p:spPr bwMode="auto">
            <a:xfrm>
              <a:off x="7128" y="1533"/>
              <a:ext cx="4514" cy="70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68580" tIns="34291" rIns="68580" bIns="34291" numCol="1" rtlCol="0" anchor="t" anchorCtr="0" compatLnSpc="1">
              <a:noAutofit/>
            </a:bodyPr>
            <a:p>
              <a:pPr lvl="0" algn="ctr" defTabSz="1031875">
                <a:buClrTx/>
                <a:buSzTx/>
                <a:buFontTx/>
              </a:pPr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295" name="文本框 294"/>
            <p:cNvSpPr txBox="1"/>
            <p:nvPr/>
          </p:nvSpPr>
          <p:spPr bwMode="auto">
            <a:xfrm>
              <a:off x="8198" y="1602"/>
              <a:ext cx="2376" cy="566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ctr">
              <a:spAutoFit/>
            </a:bodyPr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运营单位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人员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6" name="矩形 295"/>
            <p:cNvSpPr/>
            <p:nvPr/>
          </p:nvSpPr>
          <p:spPr bwMode="auto">
            <a:xfrm>
              <a:off x="11739" y="1533"/>
              <a:ext cx="4514" cy="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1" rIns="68580" bIns="34291" numCol="1" rtlCol="0" anchor="t" anchorCtr="0" compatLnSpc="1"/>
            <a:p>
              <a:pPr algn="ctr" defTabSz="1031875"/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297" name="文本框 296"/>
            <p:cNvSpPr txBox="1"/>
            <p:nvPr/>
          </p:nvSpPr>
          <p:spPr bwMode="auto">
            <a:xfrm>
              <a:off x="12522" y="1602"/>
              <a:ext cx="2949" cy="566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ctr">
              <a:spAutoFit/>
            </a:bodyPr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农业农村监管部门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98" name="组合 297"/>
            <p:cNvGrpSpPr/>
            <p:nvPr/>
          </p:nvGrpSpPr>
          <p:grpSpPr>
            <a:xfrm>
              <a:off x="6261" y="3736"/>
              <a:ext cx="1675" cy="537"/>
              <a:chOff x="1712876" y="3872920"/>
              <a:chExt cx="1083263" cy="340731"/>
            </a:xfrm>
          </p:grpSpPr>
          <p:sp>
            <p:nvSpPr>
              <p:cNvPr id="299" name="矩形 298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00" name="文本框 299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灾害预警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01" name="组合 300"/>
            <p:cNvGrpSpPr/>
            <p:nvPr/>
          </p:nvGrpSpPr>
          <p:grpSpPr>
            <a:xfrm>
              <a:off x="4444" y="4390"/>
              <a:ext cx="1675" cy="537"/>
              <a:chOff x="1712876" y="3872920"/>
              <a:chExt cx="1083263" cy="340731"/>
            </a:xfrm>
          </p:grpSpPr>
          <p:sp>
            <p:nvSpPr>
              <p:cNvPr id="302" name="矩形 301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03" name="文本框 302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专家咨询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04" name="组合 303"/>
            <p:cNvGrpSpPr/>
            <p:nvPr/>
          </p:nvGrpSpPr>
          <p:grpSpPr>
            <a:xfrm>
              <a:off x="6261" y="4390"/>
              <a:ext cx="1675" cy="537"/>
              <a:chOff x="1712876" y="3872920"/>
              <a:chExt cx="1083263" cy="340731"/>
            </a:xfrm>
          </p:grpSpPr>
          <p:sp>
            <p:nvSpPr>
              <p:cNvPr id="305" name="矩形 304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06" name="文本框 305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农业资讯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07" name="组合 306"/>
            <p:cNvGrpSpPr/>
            <p:nvPr/>
          </p:nvGrpSpPr>
          <p:grpSpPr>
            <a:xfrm>
              <a:off x="2632" y="5043"/>
              <a:ext cx="1675" cy="537"/>
              <a:chOff x="1712876" y="3872920"/>
              <a:chExt cx="1083263" cy="340731"/>
            </a:xfrm>
          </p:grpSpPr>
          <p:sp>
            <p:nvSpPr>
              <p:cNvPr id="308" name="矩形 307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09" name="文本框 308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种植计划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10" name="组合 309"/>
            <p:cNvGrpSpPr/>
            <p:nvPr/>
          </p:nvGrpSpPr>
          <p:grpSpPr>
            <a:xfrm>
              <a:off x="4444" y="5043"/>
              <a:ext cx="1675" cy="537"/>
              <a:chOff x="1712876" y="3872920"/>
              <a:chExt cx="1083263" cy="340731"/>
            </a:xfrm>
          </p:grpSpPr>
          <p:sp>
            <p:nvSpPr>
              <p:cNvPr id="311" name="矩形 310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12" name="文本框 311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种植建议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13" name="组合 312"/>
            <p:cNvGrpSpPr/>
            <p:nvPr/>
          </p:nvGrpSpPr>
          <p:grpSpPr>
            <a:xfrm>
              <a:off x="6261" y="5043"/>
              <a:ext cx="1675" cy="537"/>
              <a:chOff x="1712876" y="3872920"/>
              <a:chExt cx="1083263" cy="340731"/>
            </a:xfrm>
          </p:grpSpPr>
          <p:sp>
            <p:nvSpPr>
              <p:cNvPr id="314" name="矩形 313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15" name="文本框 314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收支管理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16" name="组合 315"/>
            <p:cNvGrpSpPr/>
            <p:nvPr/>
          </p:nvGrpSpPr>
          <p:grpSpPr>
            <a:xfrm>
              <a:off x="2632" y="5688"/>
              <a:ext cx="1675" cy="537"/>
              <a:chOff x="1712876" y="3872920"/>
              <a:chExt cx="1083263" cy="340731"/>
            </a:xfrm>
          </p:grpSpPr>
          <p:sp>
            <p:nvSpPr>
              <p:cNvPr id="317" name="矩形 316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18" name="文本框 317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天气服务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19" name="组合 318"/>
            <p:cNvGrpSpPr/>
            <p:nvPr/>
          </p:nvGrpSpPr>
          <p:grpSpPr>
            <a:xfrm>
              <a:off x="4444" y="5688"/>
              <a:ext cx="1675" cy="537"/>
              <a:chOff x="1712876" y="3872920"/>
              <a:chExt cx="1083263" cy="340731"/>
            </a:xfrm>
          </p:grpSpPr>
          <p:sp>
            <p:nvSpPr>
              <p:cNvPr id="320" name="矩形 319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21" name="文本框 320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农历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节气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22" name="组合 321"/>
            <p:cNvGrpSpPr/>
            <p:nvPr/>
          </p:nvGrpSpPr>
          <p:grpSpPr>
            <a:xfrm>
              <a:off x="6261" y="5688"/>
              <a:ext cx="1675" cy="537"/>
              <a:chOff x="1712876" y="3872920"/>
              <a:chExt cx="1083263" cy="340731"/>
            </a:xfrm>
          </p:grpSpPr>
          <p:sp>
            <p:nvSpPr>
              <p:cNvPr id="323" name="矩形 322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24" name="文本框 323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大棚分享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25" name="组合 324"/>
            <p:cNvGrpSpPr/>
            <p:nvPr/>
          </p:nvGrpSpPr>
          <p:grpSpPr>
            <a:xfrm>
              <a:off x="8398" y="3736"/>
              <a:ext cx="1675" cy="537"/>
              <a:chOff x="1712876" y="3872920"/>
              <a:chExt cx="1083263" cy="340731"/>
            </a:xfrm>
          </p:grpSpPr>
          <p:sp>
            <p:nvSpPr>
              <p:cNvPr id="326" name="矩形 325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27" name="文本框 326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全局概览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28" name="组合 327"/>
            <p:cNvGrpSpPr/>
            <p:nvPr/>
          </p:nvGrpSpPr>
          <p:grpSpPr>
            <a:xfrm>
              <a:off x="8398" y="4390"/>
              <a:ext cx="1675" cy="537"/>
              <a:chOff x="1712876" y="3872920"/>
              <a:chExt cx="1083263" cy="340731"/>
            </a:xfrm>
          </p:grpSpPr>
          <p:sp>
            <p:nvSpPr>
              <p:cNvPr id="329" name="矩形 328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30" name="文本框 329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内容管理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31" name="组合 330"/>
            <p:cNvGrpSpPr/>
            <p:nvPr/>
          </p:nvGrpSpPr>
          <p:grpSpPr>
            <a:xfrm>
              <a:off x="8398" y="5043"/>
              <a:ext cx="1675" cy="537"/>
              <a:chOff x="1712876" y="3872920"/>
              <a:chExt cx="1083263" cy="340731"/>
            </a:xfrm>
          </p:grpSpPr>
          <p:sp>
            <p:nvSpPr>
              <p:cNvPr id="332" name="矩形 331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33" name="文本框 332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订单管理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34" name="组合 333"/>
            <p:cNvGrpSpPr/>
            <p:nvPr/>
          </p:nvGrpSpPr>
          <p:grpSpPr>
            <a:xfrm>
              <a:off x="8398" y="5688"/>
              <a:ext cx="1675" cy="537"/>
              <a:chOff x="1712876" y="3872920"/>
              <a:chExt cx="1083263" cy="340731"/>
            </a:xfrm>
          </p:grpSpPr>
          <p:sp>
            <p:nvSpPr>
              <p:cNvPr id="335" name="矩形 334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36" name="文本框 335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运维管理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37" name="组合 336"/>
            <p:cNvGrpSpPr/>
            <p:nvPr/>
          </p:nvGrpSpPr>
          <p:grpSpPr>
            <a:xfrm>
              <a:off x="10253" y="3736"/>
              <a:ext cx="1675" cy="537"/>
              <a:chOff x="1712876" y="3872920"/>
              <a:chExt cx="1083263" cy="340731"/>
            </a:xfrm>
          </p:grpSpPr>
          <p:sp>
            <p:nvSpPr>
              <p:cNvPr id="338" name="矩形 337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39" name="文本框 338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种植管理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40" name="组合 339"/>
            <p:cNvGrpSpPr/>
            <p:nvPr/>
          </p:nvGrpSpPr>
          <p:grpSpPr>
            <a:xfrm>
              <a:off x="10253" y="4390"/>
              <a:ext cx="1675" cy="537"/>
              <a:chOff x="1712876" y="3872920"/>
              <a:chExt cx="1083263" cy="340731"/>
            </a:xfrm>
          </p:grpSpPr>
          <p:sp>
            <p:nvSpPr>
              <p:cNvPr id="341" name="矩形 340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42" name="文本框 341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种植模型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43" name="组合 342"/>
            <p:cNvGrpSpPr/>
            <p:nvPr/>
          </p:nvGrpSpPr>
          <p:grpSpPr>
            <a:xfrm>
              <a:off x="10253" y="5043"/>
              <a:ext cx="1675" cy="537"/>
              <a:chOff x="1712876" y="3872920"/>
              <a:chExt cx="1083263" cy="340731"/>
            </a:xfrm>
          </p:grpSpPr>
          <p:sp>
            <p:nvSpPr>
              <p:cNvPr id="344" name="矩形 343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45" name="文本框 344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数据查询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46" name="组合 345"/>
            <p:cNvGrpSpPr/>
            <p:nvPr/>
          </p:nvGrpSpPr>
          <p:grpSpPr>
            <a:xfrm>
              <a:off x="10253" y="5688"/>
              <a:ext cx="1675" cy="537"/>
              <a:chOff x="1712876" y="3872920"/>
              <a:chExt cx="1083263" cy="340731"/>
            </a:xfrm>
          </p:grpSpPr>
          <p:sp>
            <p:nvSpPr>
              <p:cNvPr id="347" name="矩形 346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48" name="文本框 347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系统管理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49" name="组合 348"/>
            <p:cNvGrpSpPr/>
            <p:nvPr/>
          </p:nvGrpSpPr>
          <p:grpSpPr>
            <a:xfrm>
              <a:off x="14406" y="3736"/>
              <a:ext cx="1774" cy="537"/>
              <a:chOff x="1681516" y="3872920"/>
              <a:chExt cx="1147435" cy="340731"/>
            </a:xfrm>
          </p:grpSpPr>
          <p:sp>
            <p:nvSpPr>
              <p:cNvPr id="350" name="矩形 349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chemeClr val="accent4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51" name="文本框 350"/>
              <p:cNvSpPr txBox="1"/>
              <p:nvPr/>
            </p:nvSpPr>
            <p:spPr bwMode="auto">
              <a:xfrm>
                <a:off x="1681516" y="3879738"/>
                <a:ext cx="1147435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水肥一体化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52" name="组合 351"/>
            <p:cNvGrpSpPr/>
            <p:nvPr/>
          </p:nvGrpSpPr>
          <p:grpSpPr>
            <a:xfrm>
              <a:off x="14444" y="4390"/>
              <a:ext cx="1696" cy="537"/>
              <a:chOff x="1706026" y="3872920"/>
              <a:chExt cx="1096963" cy="340731"/>
            </a:xfrm>
          </p:grpSpPr>
          <p:sp>
            <p:nvSpPr>
              <p:cNvPr id="353" name="矩形 352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chemeClr val="accent4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54" name="文本框 353"/>
              <p:cNvSpPr txBox="1"/>
              <p:nvPr/>
            </p:nvSpPr>
            <p:spPr bwMode="auto">
              <a:xfrm>
                <a:off x="1706026" y="3879738"/>
                <a:ext cx="1096963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病虫害识别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55" name="组合 354"/>
            <p:cNvGrpSpPr/>
            <p:nvPr/>
          </p:nvGrpSpPr>
          <p:grpSpPr>
            <a:xfrm>
              <a:off x="14454" y="5043"/>
              <a:ext cx="1675" cy="537"/>
              <a:chOff x="1712876" y="3872920"/>
              <a:chExt cx="1083263" cy="340731"/>
            </a:xfrm>
          </p:grpSpPr>
          <p:sp>
            <p:nvSpPr>
              <p:cNvPr id="356" name="矩形 355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chemeClr val="accent4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57" name="文本框 356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智能控制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58" name="组合 357"/>
            <p:cNvGrpSpPr/>
            <p:nvPr/>
          </p:nvGrpSpPr>
          <p:grpSpPr>
            <a:xfrm>
              <a:off x="14454" y="5688"/>
              <a:ext cx="1675" cy="537"/>
              <a:chOff x="1712876" y="3872920"/>
              <a:chExt cx="1083263" cy="340731"/>
            </a:xfrm>
          </p:grpSpPr>
          <p:sp>
            <p:nvSpPr>
              <p:cNvPr id="359" name="矩形 358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chemeClr val="accent4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60" name="文本框 359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……</a:t>
                </a:r>
                <a:endParaRPr lang="en-US" altLang="zh-CN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61" name="组合 360"/>
            <p:cNvGrpSpPr/>
            <p:nvPr/>
          </p:nvGrpSpPr>
          <p:grpSpPr>
            <a:xfrm>
              <a:off x="12345" y="3736"/>
              <a:ext cx="1675" cy="537"/>
              <a:chOff x="1712876" y="3872920"/>
              <a:chExt cx="1083263" cy="340731"/>
            </a:xfrm>
          </p:grpSpPr>
          <p:sp>
            <p:nvSpPr>
              <p:cNvPr id="362" name="矩形 361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63" name="文本框 362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订单管理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64" name="组合 363"/>
            <p:cNvGrpSpPr/>
            <p:nvPr/>
          </p:nvGrpSpPr>
          <p:grpSpPr>
            <a:xfrm>
              <a:off x="12345" y="4376"/>
              <a:ext cx="1675" cy="550"/>
              <a:chOff x="1712876" y="3864498"/>
              <a:chExt cx="1083263" cy="349153"/>
            </a:xfrm>
          </p:grpSpPr>
          <p:sp>
            <p:nvSpPr>
              <p:cNvPr id="365" name="矩形 364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66" name="文本框 365"/>
              <p:cNvSpPr txBox="1"/>
              <p:nvPr/>
            </p:nvSpPr>
            <p:spPr bwMode="auto">
              <a:xfrm>
                <a:off x="1730535" y="386449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数据查询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67" name="组合 366"/>
            <p:cNvGrpSpPr/>
            <p:nvPr/>
          </p:nvGrpSpPr>
          <p:grpSpPr>
            <a:xfrm>
              <a:off x="12345" y="5043"/>
              <a:ext cx="1675" cy="537"/>
              <a:chOff x="1712876" y="3872920"/>
              <a:chExt cx="1083263" cy="340731"/>
            </a:xfrm>
          </p:grpSpPr>
          <p:sp>
            <p:nvSpPr>
              <p:cNvPr id="368" name="矩形 367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69" name="文本框 368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硬件调试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70" name="组合 369"/>
            <p:cNvGrpSpPr/>
            <p:nvPr/>
          </p:nvGrpSpPr>
          <p:grpSpPr>
            <a:xfrm>
              <a:off x="12345" y="5688"/>
              <a:ext cx="1675" cy="537"/>
              <a:chOff x="1712876" y="3872920"/>
              <a:chExt cx="1083263" cy="340731"/>
            </a:xfrm>
          </p:grpSpPr>
          <p:sp>
            <p:nvSpPr>
              <p:cNvPr id="371" name="矩形 370"/>
              <p:cNvSpPr/>
              <p:nvPr/>
            </p:nvSpPr>
            <p:spPr bwMode="auto">
              <a:xfrm>
                <a:off x="1712876" y="3872920"/>
                <a:ext cx="1083263" cy="34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/>
              <a:p>
                <a:pPr algn="ctr" defTabSz="1031875"/>
                <a:endParaRPr lang="zh-CN" altLang="en-US" sz="14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72" name="文本框 371"/>
              <p:cNvSpPr txBox="1"/>
              <p:nvPr/>
            </p:nvSpPr>
            <p:spPr bwMode="auto">
              <a:xfrm>
                <a:off x="1730535" y="3879738"/>
                <a:ext cx="1047944" cy="327095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装维手册</a:t>
                </a:r>
                <a:endParaRPr lang="zh-CN" alt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73" name="矩形 372"/>
            <p:cNvSpPr/>
            <p:nvPr/>
          </p:nvSpPr>
          <p:spPr bwMode="auto">
            <a:xfrm>
              <a:off x="652" y="2331"/>
              <a:ext cx="1707" cy="704"/>
            </a:xfrm>
            <a:prstGeom prst="rect">
              <a:avLst/>
            </a:prstGeom>
            <a:solidFill>
              <a:srgbClr val="538079"/>
            </a:solidFill>
            <a:ln>
              <a:noFill/>
            </a:ln>
          </p:spPr>
          <p:txBody>
            <a:bodyPr vert="horz" wrap="square" lIns="68580" tIns="34291" rIns="68580" bIns="34291" numCol="1" rtlCol="0" anchor="t" anchorCtr="0" compatLnSpc="1">
              <a:noAutofit/>
            </a:bodyPr>
            <a:p>
              <a:pPr lvl="0" algn="ctr" defTabSz="1031875">
                <a:buClrTx/>
                <a:buSzTx/>
                <a:buFontTx/>
              </a:pPr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374" name="文本框 373"/>
            <p:cNvSpPr txBox="1"/>
            <p:nvPr/>
          </p:nvSpPr>
          <p:spPr bwMode="auto">
            <a:xfrm>
              <a:off x="709" y="2428"/>
              <a:ext cx="1650" cy="566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t">
              <a:spAutoFit/>
            </a:bodyPr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展示层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5" name="矩形 374"/>
            <p:cNvSpPr/>
            <p:nvPr/>
          </p:nvSpPr>
          <p:spPr bwMode="auto">
            <a:xfrm>
              <a:off x="2517" y="2331"/>
              <a:ext cx="2641" cy="704"/>
            </a:xfrm>
            <a:prstGeom prst="rect">
              <a:avLst/>
            </a:prstGeom>
            <a:solidFill>
              <a:srgbClr val="538079"/>
            </a:solidFill>
            <a:ln>
              <a:noFill/>
            </a:ln>
          </p:spPr>
          <p:txBody>
            <a:bodyPr vert="horz" wrap="square" lIns="68580" tIns="34291" rIns="68580" bIns="34291" numCol="1" rtlCol="0" anchor="t" anchorCtr="0" compatLnSpc="1">
              <a:noAutofit/>
            </a:bodyPr>
            <a:p>
              <a:pPr lvl="0" algn="ctr" defTabSz="1031875">
                <a:buClrTx/>
                <a:buSzTx/>
                <a:buFontTx/>
              </a:pPr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376" name="文本框 375"/>
            <p:cNvSpPr txBox="1"/>
            <p:nvPr/>
          </p:nvSpPr>
          <p:spPr bwMode="auto">
            <a:xfrm>
              <a:off x="2865" y="2425"/>
              <a:ext cx="1946" cy="51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ctr">
              <a:spAutoFit/>
            </a:bodyPr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小程序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7" name="矩形 376"/>
            <p:cNvSpPr/>
            <p:nvPr/>
          </p:nvSpPr>
          <p:spPr bwMode="auto">
            <a:xfrm>
              <a:off x="8061" y="2331"/>
              <a:ext cx="2641" cy="704"/>
            </a:xfrm>
            <a:prstGeom prst="rect">
              <a:avLst/>
            </a:prstGeom>
            <a:solidFill>
              <a:srgbClr val="538079"/>
            </a:solidFill>
            <a:ln>
              <a:noFill/>
            </a:ln>
          </p:spPr>
          <p:txBody>
            <a:bodyPr vert="horz" wrap="square" lIns="68580" tIns="34291" rIns="68580" bIns="34291" numCol="1" rtlCol="0" anchor="t" anchorCtr="0" compatLnSpc="1">
              <a:noAutofit/>
            </a:bodyPr>
            <a:p>
              <a:pPr lvl="0" algn="ctr" defTabSz="1031875">
                <a:buClrTx/>
                <a:buSzTx/>
                <a:buFontTx/>
              </a:pPr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378" name="文本框 377"/>
            <p:cNvSpPr txBox="1"/>
            <p:nvPr/>
          </p:nvSpPr>
          <p:spPr bwMode="auto">
            <a:xfrm>
              <a:off x="8334" y="2413"/>
              <a:ext cx="2094" cy="51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ctr">
              <a:spAutoFit/>
            </a:bodyPr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装维指导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H5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9" name="矩形 378"/>
            <p:cNvSpPr/>
            <p:nvPr/>
          </p:nvSpPr>
          <p:spPr bwMode="auto">
            <a:xfrm>
              <a:off x="5289" y="2331"/>
              <a:ext cx="2641" cy="704"/>
            </a:xfrm>
            <a:prstGeom prst="rect">
              <a:avLst/>
            </a:prstGeom>
            <a:solidFill>
              <a:srgbClr val="538079"/>
            </a:solidFill>
            <a:ln>
              <a:noFill/>
            </a:ln>
          </p:spPr>
          <p:txBody>
            <a:bodyPr vert="horz" wrap="square" lIns="68580" tIns="34291" rIns="68580" bIns="34291" numCol="1" rtlCol="0" anchor="t" anchorCtr="0" compatLnSpc="1">
              <a:noAutofit/>
            </a:bodyPr>
            <a:p>
              <a:pPr lvl="0" algn="ctr" defTabSz="1031875">
                <a:buClrTx/>
                <a:buSzTx/>
                <a:buFontTx/>
              </a:pPr>
              <a:endParaRPr lang="zh-CN" altLang="en-US" sz="2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380" name="文本框 379"/>
            <p:cNvSpPr txBox="1"/>
            <p:nvPr/>
          </p:nvSpPr>
          <p:spPr bwMode="auto">
            <a:xfrm>
              <a:off x="5538" y="2425"/>
              <a:ext cx="2143" cy="51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ctr">
              <a:spAutoFit/>
            </a:bodyPr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web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端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1" name="矩形 380"/>
            <p:cNvSpPr/>
            <p:nvPr/>
          </p:nvSpPr>
          <p:spPr bwMode="auto">
            <a:xfrm>
              <a:off x="13604" y="2331"/>
              <a:ext cx="2641" cy="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1" rIns="68580" bIns="34291" numCol="1" rtlCol="0" anchor="t" anchorCtr="0" compatLnSpc="1"/>
            <a:p>
              <a:pPr algn="ctr" defTabSz="1031875"/>
              <a:endPara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382" name="文本框 381"/>
            <p:cNvSpPr txBox="1"/>
            <p:nvPr/>
          </p:nvSpPr>
          <p:spPr bwMode="auto">
            <a:xfrm>
              <a:off x="13616" y="2394"/>
              <a:ext cx="2566" cy="51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ctr">
              <a:spAutoFit/>
            </a:bodyPr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业务后台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(DICT)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3" name="矩形 382"/>
            <p:cNvSpPr/>
            <p:nvPr/>
          </p:nvSpPr>
          <p:spPr bwMode="auto">
            <a:xfrm>
              <a:off x="10833" y="2331"/>
              <a:ext cx="2641" cy="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80" tIns="34291" rIns="68580" bIns="34291" numCol="1" rtlCol="0" anchor="t" anchorCtr="0" compatLnSpc="1"/>
            <a:p>
              <a:pPr algn="ctr" defTabSz="1031875"/>
              <a:endPara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384" name="文本框 383"/>
            <p:cNvSpPr txBox="1"/>
            <p:nvPr/>
          </p:nvSpPr>
          <p:spPr bwMode="auto">
            <a:xfrm>
              <a:off x="11106" y="2425"/>
              <a:ext cx="2093" cy="51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txBody>
            <a:bodyPr wrap="square" lIns="89996" tIns="46798" rIns="89996" bIns="46798" rtlCol="0" anchor="ctr">
              <a:spAutoFit/>
            </a:bodyPr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APP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（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DICT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）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85" name="组合 384"/>
            <p:cNvGrpSpPr/>
            <p:nvPr/>
          </p:nvGrpSpPr>
          <p:grpSpPr>
            <a:xfrm>
              <a:off x="9488" y="6454"/>
              <a:ext cx="3288" cy="704"/>
              <a:chOff x="6014356" y="4098251"/>
              <a:chExt cx="2088000" cy="446970"/>
            </a:xfrm>
            <a:solidFill>
              <a:schemeClr val="accent6"/>
            </a:solidFill>
          </p:grpSpPr>
          <p:sp>
            <p:nvSpPr>
              <p:cNvPr id="386" name="矩形 385"/>
              <p:cNvSpPr/>
              <p:nvPr/>
            </p:nvSpPr>
            <p:spPr bwMode="auto">
              <a:xfrm>
                <a:off x="6014356" y="4098251"/>
                <a:ext cx="2088000" cy="44697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68580" tIns="34291" rIns="68580" bIns="34291" numCol="1" rtlCol="0" anchor="t" anchorCtr="0" compatLnSpc="1">
                <a:noAutofit/>
              </a:bodyPr>
              <a:p>
                <a:pPr lvl="0" algn="ctr" defTabSz="1031875">
                  <a:buClrTx/>
                  <a:buSzTx/>
                  <a:buFontTx/>
                </a:pPr>
                <a:endParaRPr lang="zh-CN" altLang="en-US" sz="28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endParaRPr>
              </a:p>
            </p:txBody>
          </p:sp>
          <p:sp>
            <p:nvSpPr>
              <p:cNvPr id="387" name="文本框 386"/>
              <p:cNvSpPr txBox="1"/>
              <p:nvPr/>
            </p:nvSpPr>
            <p:spPr bwMode="auto">
              <a:xfrm>
                <a:off x="6304026" y="4142002"/>
                <a:ext cx="1508660" cy="359468"/>
              </a:xfrm>
              <a:prstGeom prst="rect">
                <a:avLst/>
              </a:prstGeom>
              <a:grpFill/>
              <a:ln w="12700">
                <a:noFill/>
                <a:miter lim="800000"/>
              </a:ln>
            </p:spPr>
            <p:txBody>
              <a:bodyPr wrap="square" lIns="89996" tIns="46798" rIns="89996" bIns="46798" rtlCol="0" anchor="ctr">
                <a:spAutoFit/>
              </a:bodyPr>
              <a:p>
                <a:pPr algn="ctr"/>
                <a:r>
                  <a:rPr lang="en-US" altLang="zh-CN" sz="1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AI</a:t>
                </a: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种植模型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389" name="矩形 388"/>
          <p:cNvSpPr/>
          <p:nvPr/>
        </p:nvSpPr>
        <p:spPr bwMode="auto">
          <a:xfrm>
            <a:off x="9892995" y="896366"/>
            <a:ext cx="1643227" cy="32314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68580" tIns="34291" rIns="68580" bIns="34291" numCol="1" rtlCol="0" anchor="t" anchorCtr="0" compatLnSpc="1"/>
          <a:p>
            <a:pPr algn="ctr" defTabSz="1031875"/>
            <a:endParaRPr lang="zh-CN" altLang="en-US" sz="28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390" name="文本框 389"/>
          <p:cNvSpPr txBox="1"/>
          <p:nvPr/>
        </p:nvSpPr>
        <p:spPr bwMode="auto">
          <a:xfrm>
            <a:off x="9978775" y="918348"/>
            <a:ext cx="1471666" cy="279176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ctr">
            <a:spAutoFit/>
          </a:bodyPr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定制化项目建设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1" name="矩形 390"/>
          <p:cNvSpPr/>
          <p:nvPr/>
        </p:nvSpPr>
        <p:spPr bwMode="auto">
          <a:xfrm>
            <a:off x="8163988" y="896366"/>
            <a:ext cx="1643227" cy="32314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68580" tIns="34291" rIns="68580" bIns="34291" numCol="1" rtlCol="0" anchor="t" anchorCtr="0" compatLnSpc="1"/>
          <a:p>
            <a:pPr algn="ctr" defTabSz="1031875"/>
            <a:endParaRPr lang="zh-CN" altLang="en-US" sz="28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392" name="文本框 391"/>
          <p:cNvSpPr txBox="1"/>
          <p:nvPr/>
        </p:nvSpPr>
        <p:spPr bwMode="auto">
          <a:xfrm>
            <a:off x="8249768" y="918348"/>
            <a:ext cx="1471666" cy="279176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ctr">
            <a:spAutoFit/>
          </a:bodyPr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标品建设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3" name="文本框 392"/>
          <p:cNvSpPr txBox="1"/>
          <p:nvPr/>
        </p:nvSpPr>
        <p:spPr bwMode="auto">
          <a:xfrm>
            <a:off x="7544134" y="918348"/>
            <a:ext cx="682024" cy="279176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lIns="89996" tIns="46798" rIns="89996" bIns="46798" rtlCol="0" anchor="ctr">
            <a:spAutoFit/>
          </a:bodyPr>
          <a:p>
            <a:pPr algn="ctr"/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图示：</a:t>
            </a:r>
            <a:endParaRPr lang="zh-CN" altLang="en-US" sz="12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应用服务：慧种植服务端（微信小程序）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704308" y="1585874"/>
            <a:ext cx="5602375" cy="1491598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endParaRPr lang="zh-CN" altLang="en-US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97923" y="3380957"/>
            <a:ext cx="5608760" cy="274593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endParaRPr lang="zh-CN" altLang="en-US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494830" y="1585873"/>
            <a:ext cx="4999247" cy="4541019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endParaRPr lang="zh-CN" altLang="en-US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587923" y="1879423"/>
            <a:ext cx="4718008" cy="29627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200000"/>
              </a:lnSpc>
              <a:defRPr sz="14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charset="-122"/>
                <a:cs typeface="Microsoft YaHei Regular" panose="020B0503020204020204" charset="-122"/>
              </a:defRPr>
            </a:lvl1pPr>
          </a:lstStyle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400" dirty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微软雅黑" panose="020B0503020204020204" charset="-122"/>
              </a:rPr>
              <a:t>助力农户借助精准环境数据，对种植全流程实施精细化监管，提升种植管理效能。</a:t>
            </a:r>
            <a:endParaRPr lang="zh-CN" altLang="en-US" sz="1400" dirty="0">
              <a:solidFill>
                <a:sysClr val="windowText" lastClr="000000">
                  <a:lumMod val="65000"/>
                  <a:lumOff val="35000"/>
                </a:sysClr>
              </a:solidFill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400" dirty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微软雅黑" panose="020B0503020204020204" charset="-122"/>
              </a:rPr>
              <a:t>帮助种植户了解作物生长情况，提前预防病虫害，从而提高作物产量和质量，实现科学种植。</a:t>
            </a:r>
            <a:endParaRPr lang="zh-CN" altLang="en-US" sz="1400" dirty="0">
              <a:solidFill>
                <a:sysClr val="windowText" lastClr="000000">
                  <a:lumMod val="65000"/>
                  <a:lumOff val="35000"/>
                </a:sysClr>
              </a:solidFill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1400" dirty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微软雅黑" panose="020B0503020204020204" charset="-122"/>
              </a:rPr>
              <a:t>借助远程设备控制，农户摆脱场地限制，轻松调控各类控制设备，节省人力投入与物力消耗。</a:t>
            </a:r>
            <a:endParaRPr lang="zh-CN" altLang="en-US" sz="1400" dirty="0">
              <a:solidFill>
                <a:sysClr val="windowText" lastClr="000000">
                  <a:lumMod val="65000"/>
                  <a:lumOff val="35000"/>
                </a:sysClr>
              </a:solidFill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ysClr val="windowText" lastClr="000000">
                  <a:lumMod val="65000"/>
                  <a:lumOff val="35000"/>
                </a:sysClr>
              </a:solidFill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endParaRPr lang="zh-CN" altLang="en-US" sz="1400" dirty="0">
              <a:solidFill>
                <a:sysClr val="windowText" lastClr="000000">
                  <a:lumMod val="65000"/>
                  <a:lumOff val="35000"/>
                </a:sysClr>
              </a:solidFill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u"/>
            </a:pPr>
            <a:endParaRPr lang="zh-CN" altLang="en-US" sz="1400" dirty="0">
              <a:solidFill>
                <a:sysClr val="windowText" lastClr="000000">
                  <a:lumMod val="65000"/>
                  <a:lumOff val="35000"/>
                </a:sysClr>
              </a:solidFill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86070" y="1441873"/>
            <a:ext cx="972000" cy="2880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应用场景</a:t>
            </a:r>
            <a:endParaRPr kumimoji="1" lang="zh-CN" altLang="en-US" sz="14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79683" y="3236957"/>
            <a:ext cx="972000" cy="2880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核心能力</a:t>
            </a:r>
            <a:endParaRPr kumimoji="1" lang="zh-CN" altLang="en-US" sz="14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697473" y="1441873"/>
            <a:ext cx="972000" cy="2880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应用成效</a:t>
            </a:r>
            <a:endParaRPr kumimoji="1" lang="zh-CN" altLang="en-US" sz="14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40292" y="3922142"/>
            <a:ext cx="2544418" cy="1796486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 w="63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395913" y="42194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种植计划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398522" y="42194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环境数据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395913" y="45877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采收记录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398522" y="4586212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农事活动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395913" y="49560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种植报警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2398522" y="4952928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远程控制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395913" y="5319644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溯源管理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398522" y="5319644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收支管理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10140" y="4226385"/>
            <a:ext cx="248540" cy="1188000"/>
          </a:xfrm>
          <a:prstGeom prst="rect">
            <a:avLst/>
          </a:prstGeom>
          <a:solidFill>
            <a:srgbClr val="C00000">
              <a:alpha val="70000"/>
            </a:srgbClr>
          </a:solidFill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种植管理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17147" y="3922142"/>
            <a:ext cx="2544418" cy="1796486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 w="63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72768" y="42194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助手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75250" y="4219575"/>
            <a:ext cx="956310" cy="2159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病虫害识别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172768" y="45877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价格预测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75250" y="4585970"/>
            <a:ext cx="946150" cy="2159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病虫害分析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172768" y="49560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种植宝典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175377" y="4952928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农业资讯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172768" y="5319644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环境分析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3586995" y="4186380"/>
            <a:ext cx="248540" cy="1188000"/>
          </a:xfrm>
          <a:prstGeom prst="rect">
            <a:avLst/>
          </a:prstGeom>
          <a:solidFill>
            <a:srgbClr val="C00000">
              <a:alpha val="70000"/>
            </a:srgbClr>
          </a:solidFill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种植助手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169782" y="5320279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86069" y="1633702"/>
            <a:ext cx="5345764" cy="1324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快速查看棚内温湿度、光照等环境数据，辅助种植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接收环境异常预警信息，及时采取应对措施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远程操控大棚内灌溉、补光等设备，调整生长条件 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7476" y="3973854"/>
            <a:ext cx="1071994" cy="20697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139" y="3973853"/>
            <a:ext cx="1071994" cy="20697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490" y="3972478"/>
            <a:ext cx="1071994" cy="206975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384" y="3972476"/>
            <a:ext cx="1071994" cy="206976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应用服务：慧种植云平台（</a:t>
            </a:r>
            <a:r>
              <a:rPr lang="en-US" altLang="zh-CN" dirty="0"/>
              <a:t>Web</a:t>
            </a:r>
            <a:r>
              <a:rPr dirty="0"/>
              <a:t>电脑端）</a:t>
            </a:r>
            <a:endParaRPr dirty="0"/>
          </a:p>
        </p:txBody>
      </p:sp>
      <p:sp>
        <p:nvSpPr>
          <p:cNvPr id="22" name="矩形 21"/>
          <p:cNvSpPr/>
          <p:nvPr/>
        </p:nvSpPr>
        <p:spPr>
          <a:xfrm>
            <a:off x="704308" y="1585874"/>
            <a:ext cx="5602375" cy="1491598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endParaRPr lang="zh-CN" altLang="en-US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97923" y="3380957"/>
            <a:ext cx="5608760" cy="2745935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endParaRPr lang="zh-CN" altLang="en-US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494830" y="1585873"/>
            <a:ext cx="4999247" cy="4541019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endParaRPr lang="zh-CN" altLang="en-US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587923" y="1879423"/>
            <a:ext cx="4718008" cy="26395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200000"/>
              </a:lnSpc>
              <a:defRPr sz="14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charset="-122"/>
                <a:cs typeface="Microsoft YaHei Regular" panose="020B0503020204020204" charset="-122"/>
              </a:defRPr>
            </a:lvl1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ea typeface="微软雅黑" panose="020B0503020204020204" charset="-122"/>
                <a:cs typeface="微软雅黑" panose="020B0503020204020204" charset="-122"/>
              </a:rPr>
              <a:t>依托可视化大屏，种植信息分布清晰可视，数据实时汇聚监管，助力管理者高效把控生产全局</a:t>
            </a:r>
            <a:endParaRPr lang="en-US" altLang="zh-CN" dirty="0"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ea typeface="微软雅黑" panose="020B0503020204020204" charset="-122"/>
                <a:cs typeface="微软雅黑" panose="020B0503020204020204" charset="-122"/>
              </a:rPr>
              <a:t>标准化种植管理流程 </a:t>
            </a:r>
            <a:r>
              <a:rPr lang="en-US" altLang="zh-CN" dirty="0">
                <a:ea typeface="微软雅黑" panose="020B0503020204020204" charset="-122"/>
                <a:cs typeface="微软雅黑" panose="020B0503020204020204" charset="-122"/>
              </a:rPr>
              <a:t>+ </a:t>
            </a:r>
            <a:r>
              <a:rPr lang="zh-CN" altLang="en-US" dirty="0">
                <a:ea typeface="微软雅黑" panose="020B0503020204020204" charset="-122"/>
                <a:cs typeface="微软雅黑" panose="020B0503020204020204" charset="-122"/>
              </a:rPr>
              <a:t>溯源体系，既保障农产品质量，又提升品牌溢价能力</a:t>
            </a:r>
            <a:endParaRPr lang="en-US" altLang="zh-CN" dirty="0"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微软雅黑" panose="020B0503020204020204" charset="-122"/>
                <a:cs typeface="微软雅黑" panose="020B0503020204020204" charset="-122"/>
              </a:rPr>
              <a:t>构建全流程可追溯的农产品溯源码体系，提升农产品在市场中的公信度与竞争力</a:t>
            </a:r>
            <a:endParaRPr lang="en-US" altLang="zh-CN" dirty="0"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dirty="0"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sz="1400" dirty="0">
              <a:solidFill>
                <a:sysClr val="windowText" lastClr="000000">
                  <a:lumMod val="65000"/>
                  <a:lumOff val="35000"/>
                </a:sysClr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86070" y="1441873"/>
            <a:ext cx="972000" cy="2880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应用场景</a:t>
            </a:r>
            <a:endParaRPr kumimoji="1" lang="zh-CN" altLang="en-US" sz="14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79683" y="3236957"/>
            <a:ext cx="972000" cy="2880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核心能力</a:t>
            </a:r>
            <a:endParaRPr kumimoji="1" lang="zh-CN" altLang="en-US" sz="14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697473" y="1441873"/>
            <a:ext cx="972000" cy="2880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4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应用成效</a:t>
            </a:r>
            <a:endParaRPr kumimoji="1" lang="zh-CN" altLang="en-US" sz="14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40292" y="3922142"/>
            <a:ext cx="2544418" cy="1796486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 w="63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95913" y="42194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农场管理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98522" y="42194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地块管理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95913" y="45877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设备管理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98522" y="4586212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模型配置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95913" y="49560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类型配置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98522" y="4952928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设备绑定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95913" y="5319644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操作记录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398522" y="5319644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10140" y="4226385"/>
            <a:ext cx="248540" cy="1188000"/>
          </a:xfrm>
          <a:prstGeom prst="rect">
            <a:avLst/>
          </a:prstGeom>
          <a:solidFill>
            <a:srgbClr val="C00000">
              <a:alpha val="70000"/>
            </a:srgbClr>
          </a:solidFill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基础管理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17147" y="3922142"/>
            <a:ext cx="2544418" cy="1796486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 w="63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172768" y="42194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驾驶舱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175250" y="4219575"/>
            <a:ext cx="851332" cy="2159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种植管理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172768" y="45877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生长监测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175250" y="4585970"/>
            <a:ext cx="851332" cy="2159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报警记录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172768" y="4956096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农事排期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75377" y="4952928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产品管理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172768" y="5319644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销售管理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586995" y="4186380"/>
            <a:ext cx="248540" cy="1188000"/>
          </a:xfrm>
          <a:prstGeom prst="rect">
            <a:avLst/>
          </a:prstGeom>
          <a:solidFill>
            <a:srgbClr val="C00000">
              <a:alpha val="70000"/>
            </a:srgbClr>
          </a:solidFill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生产管理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169782" y="5320279"/>
            <a:ext cx="856800" cy="21600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溯源记录</a:t>
            </a:r>
            <a:endParaRPr lang="zh-CN" altLang="en-US" sz="1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9683" y="1641279"/>
            <a:ext cx="5345764" cy="1321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借助 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GIS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地图展示种植信息，助力监管和数据汇聚分析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整合种植资源，制定标准化种植方案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制定农事活动排期并精准指派到人，打通流程，实现统一管理 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7473" y="3856383"/>
            <a:ext cx="2610833" cy="15318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648" y="4327496"/>
            <a:ext cx="2610833" cy="15318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ags/tag11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ags/tag12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ags/tag13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ags/tag14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ags/tag15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ags/tag16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ags/tag17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ags/tag18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ags/tag19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ags/tag21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ags/tag6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ags/tag7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ags/tag8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ags/tag9.xml><?xml version="1.0" encoding="utf-8"?>
<p:tagLst xmlns:p="http://schemas.openxmlformats.org/presentationml/2006/main">
  <p:tag name="KSO_WM_DIAGRAM_VIRTUALLY_FRAME" val="{&quot;height&quot;:250.6787401574803,&quot;left&quot;:0,&quot;top&quot;:265.7712598425197,&quot;width&quot;:960}"/>
</p:tagLst>
</file>

<file path=ppt/theme/theme1.xml><?xml version="1.0" encoding="utf-8"?>
<a:theme xmlns:a="http://schemas.openxmlformats.org/drawingml/2006/main" name="11_CT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89996" tIns="46798" rIns="89996" bIns="46798" rtlCol="0" anchor="ctr">
        <a:noAutofit/>
      </a:bodyPr>
      <a:lstStyle>
        <a:defPPr algn="ctr">
          <a:defRPr dirty="0">
            <a:solidFill>
              <a:srgbClr val="FF0000"/>
            </a:solidFill>
            <a:latin typeface="华文细黑" panose="02010600040101010101" pitchFamily="2" charset="-122"/>
            <a:ea typeface="华文细黑" panose="02010600040101010101" pitchFamily="2" charset="-122"/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txDef>
      <a:spPr bwMode="auto">
        <a:noFill/>
        <a:ln w="12700">
          <a:noFill/>
          <a:miter lim="800000"/>
        </a:ln>
      </a:spPr>
      <a:bodyPr wrap="square" lIns="89996" tIns="46798" rIns="89996" bIns="46798" rtlCol="0" anchor="t">
        <a:spAutoFit/>
      </a:bodyPr>
      <a:lstStyle>
        <a:defPPr>
          <a:defRPr dirty="0" smtClean="0">
            <a:latin typeface="华文细黑" panose="02010600040101010101" pitchFamily="2" charset="-122"/>
            <a:ea typeface="华文细黑" panose="02010600040101010101" pitchFamily="2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4650</Words>
  <Application>WPS 演示</Application>
  <PresentationFormat>宽屏</PresentationFormat>
  <Paragraphs>556</Paragraphs>
  <Slides>17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1" baseType="lpstr">
      <vt:lpstr>Arial</vt:lpstr>
      <vt:lpstr>宋体</vt:lpstr>
      <vt:lpstr>Wingdings</vt:lpstr>
      <vt:lpstr>华文细黑</vt:lpstr>
      <vt:lpstr>微软雅黑</vt:lpstr>
      <vt:lpstr>Calibri</vt:lpstr>
      <vt:lpstr>Arial</vt:lpstr>
      <vt:lpstr>华文行楷</vt:lpstr>
      <vt:lpstr>Kaiti SC</vt:lpstr>
      <vt:lpstr>Calibri</vt:lpstr>
      <vt:lpstr>Arial Narrow</vt:lpstr>
      <vt:lpstr>Segoe UI Light</vt:lpstr>
      <vt:lpstr>思源黑体</vt:lpstr>
      <vt:lpstr>黑体</vt:lpstr>
      <vt:lpstr>Wingdings</vt:lpstr>
      <vt:lpstr>Microsoft YaHei Regular</vt:lpstr>
      <vt:lpstr>PingFang-SC-Regular</vt:lpstr>
      <vt:lpstr>微软雅黑 Light</vt:lpstr>
      <vt:lpstr>Times New Roman</vt:lpstr>
      <vt:lpstr>等线</vt:lpstr>
      <vt:lpstr>楷体</vt:lpstr>
      <vt:lpstr>Arial Unicode MS</vt:lpstr>
      <vt:lpstr>Segoe Print</vt:lpstr>
      <vt:lpstr>11_CT主题</vt:lpstr>
      <vt:lpstr>PowerPoint 演示文稿</vt:lpstr>
      <vt:lpstr>PowerPoint 演示文稿</vt:lpstr>
      <vt:lpstr>政策背景</vt:lpstr>
      <vt:lpstr>市场空间及需求分析</vt:lpstr>
      <vt:lpstr>目标客户及痛点</vt:lpstr>
      <vt:lpstr>PowerPoint 演示文稿</vt:lpstr>
      <vt:lpstr>总体设计</vt:lpstr>
      <vt:lpstr>应用服务：慧种植服务端（微信小程序）</vt:lpstr>
      <vt:lpstr>应用服务：慧种植云平台（Web电脑端）</vt:lpstr>
      <vt:lpstr>应用服务：设施种植数据平台（大屏可视化）</vt:lpstr>
      <vt:lpstr>PowerPoint 演示文稿</vt:lpstr>
      <vt:lpstr>典型案例--河北馆陶县智慧农业产业园</vt:lpstr>
      <vt:lpstr>典型案例--川芎全产业链数字化项目</vt:lpstr>
      <vt:lpstr>典型案例--内蒙古鄂尔多斯杭锦旗智慧农业项目</vt:lpstr>
      <vt:lpstr>PowerPoint 演示文稿</vt:lpstr>
      <vt:lpstr>服务模式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流云</cp:lastModifiedBy>
  <cp:revision>80</cp:revision>
  <dcterms:created xsi:type="dcterms:W3CDTF">2019-02-28T19:15:00Z</dcterms:created>
  <dcterms:modified xsi:type="dcterms:W3CDTF">2025-07-25T04:57:18Z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E2227BD0B58D41CFB962F5E618DF98DB_13</vt:lpwstr>
  </property>
  <property fmtid="{D5CDD505-2E9C-101B-9397-08002B2CF9AE}" pid="3" name="KSOProductBuildVer">
    <vt:lpwstr>2052-12.1.0.21915</vt:lpwstr>
  </property>
  <property fmtid="{D5CDD505-2E9C-101B-9397-08002B2CF9AE}" pid="4" name="5B77E7CEEC58BC6AFAE8886BEB80DBEB">
    <vt:lpwstr>otCYQxs9Dbw2bUEn/Soxv9pYAoWsCRIsU8+gIbxzzmNcJN13+qHIPyWmbF9hFzPHyi2m8DLwi54E5OVVM5pJ0yGmgAiYTaR6oYUdYZxdjep6I9xviFUFZ9aTScfBW9OGLW4ZrH/KZxs2C3/HrjEc4lMhw9lq9ei6nBUcKcgRWm2D5Lsu+KnRoAZqj+R19LvjTnY4/x3pfCXPoJ37B7gKVq+3wv+79AHmcvrYeMBb0DdwdvykAqNPI6uJ8ZvyymVRp1QUYnZOKHW9Ejevazu8AIT9IuO8sbncrHB3CZAcmj7h1EMuOwKO9IQKLGKZhVsmcW3XG7MZ5H6tnnXR/AXT9oNcqmW29AOkP9dYDMOVJxSD3BV+tqqcPiD1C/J46DVnsauHd55oLgqMb5R7cpeXa6A46x2x5r1lhqBMq2Z614oQ6k3F6TTCEqf0f9R3ddKMdjB7onM4GPvwkUsnMsGV1E00v8RZ+uOIzPLv+43BHK1vGWEJ7xaARv2R47Wt8Nl0hUiEgnoA/HOnZ1DSrwn2y6bhmsC2XB6rLxZb6y5zOuwG/EDrW+qohu+ZMGO3jrmpbLjKJga1rRsSxA7XdZ4c+vJ3utWc6zmDYsyDQuSvXPM=</vt:lpwstr>
  </property>
</Properties>
</file>