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12192000" cy="6858000"/>
  <p:custDataLst>
    <p:tags r:id="rId4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7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2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125" y="282016"/>
            <a:ext cx="11045748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79" y="807719"/>
            <a:ext cx="11519916" cy="670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62368" y="186215"/>
            <a:ext cx="792454" cy="5742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1896" y="3061792"/>
            <a:ext cx="5728207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0222" y="1742411"/>
            <a:ext cx="8131555" cy="1634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31446" y="6612721"/>
            <a:ext cx="256540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9.jpeg"/><Relationship Id="rId12" Type="http://schemas.openxmlformats.org/officeDocument/2006/relationships/image" Target="../media/image58.jpe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1.jpeg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2.jpeg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1.jpeg"/><Relationship Id="rId3" Type="http://schemas.openxmlformats.org/officeDocument/2006/relationships/image" Target="../media/image64.jpeg"/><Relationship Id="rId2" Type="http://schemas.openxmlformats.org/officeDocument/2006/relationships/image" Target="../media/image90.jpeg"/><Relationship Id="rId1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6.jpeg"/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8.jpeg"/><Relationship Id="rId22" Type="http://schemas.openxmlformats.org/officeDocument/2006/relationships/image" Target="../media/image27.png"/><Relationship Id="rId21" Type="http://schemas.openxmlformats.org/officeDocument/2006/relationships/image" Target="../media/image26.png"/><Relationship Id="rId20" Type="http://schemas.openxmlformats.org/officeDocument/2006/relationships/image" Target="../media/image25.png"/><Relationship Id="rId2" Type="http://schemas.openxmlformats.org/officeDocument/2006/relationships/image" Target="../media/image7.jpeg"/><Relationship Id="rId19" Type="http://schemas.openxmlformats.org/officeDocument/2006/relationships/image" Target="../media/image24.png"/><Relationship Id="rId18" Type="http://schemas.openxmlformats.org/officeDocument/2006/relationships/image" Target="../media/image23.pn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276854"/>
            <a:ext cx="8059702" cy="45811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82" y="367422"/>
            <a:ext cx="1528514" cy="4297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2368" y="186215"/>
            <a:ext cx="792454" cy="574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54853" y="3914463"/>
            <a:ext cx="2082800" cy="7867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工业和信息化研究院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030222" y="1742411"/>
            <a:ext cx="8131555" cy="164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635" marR="5080" indent="-2004695" algn="ctr">
              <a:lnSpc>
                <a:spcPct val="120000"/>
              </a:lnSpc>
              <a:spcBef>
                <a:spcPts val="95"/>
              </a:spcBef>
            </a:pPr>
            <a:r>
              <a:rPr dirty="0"/>
              <a:t>数字化安全生产教育培训 </a:t>
            </a:r>
            <a:endParaRPr dirty="0"/>
          </a:p>
          <a:p>
            <a:pPr marL="2032635" marR="5080" indent="-2004695" algn="ctr">
              <a:lnSpc>
                <a:spcPct val="120000"/>
              </a:lnSpc>
              <a:spcBef>
                <a:spcPts val="95"/>
              </a:spcBef>
            </a:pPr>
            <a:r>
              <a:rPr dirty="0"/>
              <a:t>一体化解决方案</a:t>
            </a:r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172461" y="3626358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280238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学习资源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67155" y="2037196"/>
            <a:ext cx="527304" cy="4419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4072" y="938529"/>
            <a:ext cx="105422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3070">
              <a:lnSpc>
                <a:spcPct val="139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平台收录海量安全生产相关的政策新闻、专业资讯、行业知识、资料文档</a:t>
            </a:r>
            <a:r>
              <a:rPr sz="1800" spc="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sz="1800" spc="4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3400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条，每天由专人实时 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更新维护。平台涉及应急、煤炭、质监、建设、人社等多领域</a:t>
            </a:r>
            <a:r>
              <a:rPr sz="1800" spc="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达</a:t>
            </a:r>
            <a:r>
              <a:rPr sz="1800" spc="4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280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多类行业，合计视频课件</a:t>
            </a:r>
            <a:r>
              <a:rPr sz="1800" spc="4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2500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课时； </a:t>
            </a:r>
            <a:r>
              <a:rPr sz="1800" spc="-88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对外提供应急专业题库</a:t>
            </a:r>
            <a:r>
              <a:rPr sz="1800" spc="4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万道，行业企业内部培训题</a:t>
            </a:r>
            <a:r>
              <a:rPr sz="1800" spc="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库</a:t>
            </a:r>
            <a:r>
              <a:rPr sz="1800" spc="4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63000</a:t>
            </a:r>
            <a:r>
              <a:rPr sz="1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0044" y="2289301"/>
          <a:ext cx="2395220" cy="4119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</a:tblGrid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公共安全视频课</a:t>
                      </a:r>
                      <a:endParaRPr sz="12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56515" marB="0">
                    <a:solidFill>
                      <a:srgbClr val="5B9BD4"/>
                    </a:solid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安全生产法律法规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安全生产技术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工伤保险条例解读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企业安全内训体系建设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企业风险分级管控与隐</a:t>
                      </a:r>
                      <a:r>
                        <a:rPr sz="11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患</a:t>
                      </a: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排查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企业涉及危险作业的安</a:t>
                      </a:r>
                      <a:r>
                        <a:rPr sz="11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全</a:t>
                      </a: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企业双重预防机制建设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43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企业现场安全管理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企业消防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sz="1100" spc="-4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四个能力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sz="1100" spc="-4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设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04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</a:t>
                      </a: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应急救援管理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04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企业职业健康管理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员工行为安全管理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事故警示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71747" y="2346451"/>
          <a:ext cx="2245360" cy="411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675"/>
              </a:tblGrid>
              <a:tr h="30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专业安全视频课</a:t>
                      </a:r>
                      <a:endParaRPr sz="12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60325" marB="0">
                    <a:solidFill>
                      <a:srgbClr val="6FAC46"/>
                    </a:solidFill>
                  </a:tcPr>
                </a:tc>
              </a:tr>
              <a:tr h="2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危险化学品的基本知识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冶金企业危险化学品管理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冶金企业安全生产作业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高压电工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高处安装、维护、拆除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登高架设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熔化焊接与热切割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煤气作业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制冷与空调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88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石油天然气司钻作业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烟花爆竹安全作业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88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金属非金属矿山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煤矿安全生产培训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44209" y="2340229"/>
          <a:ext cx="2395855" cy="405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</a:tblGrid>
              <a:tr h="259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企业内部安全视频课</a:t>
                      </a:r>
                      <a:endParaRPr sz="12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39370" marB="0">
                    <a:solidFill>
                      <a:srgbClr val="EC7C30"/>
                    </a:solidFill>
                  </a:tcPr>
                </a:tc>
              </a:tr>
              <a:tr h="2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危险源辨识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隐患排查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班组管理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师带徒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岗位操作知识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素质技能提升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企业文化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内部规章制度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岗位操作规程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304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应急处置措施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消防知识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应急救援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1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4S</a:t>
                      </a: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05569" y="2359151"/>
          <a:ext cx="2395855" cy="405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</a:tblGrid>
              <a:tr h="2593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专题培训安全视频课</a:t>
                      </a:r>
                      <a:endParaRPr sz="12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39370" marB="0">
                    <a:solidFill>
                      <a:srgbClr val="A4A4A4"/>
                    </a:solidFill>
                  </a:tcPr>
                </a:tc>
              </a:tr>
              <a:tr h="2819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高层消防安全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城镇燃气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加油站安全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通信电力安全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水利水电安全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厂内机动车司机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电气自动化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煤化工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粉尘防爆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3044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工贸行业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038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机械行业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3049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纺织行业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消防知识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12935" y="950090"/>
            <a:ext cx="10392036" cy="56822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722" y="287528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平台架构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60" y="215341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功能亮点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78866" y="1948673"/>
            <a:ext cx="2280920" cy="534670"/>
            <a:chOff x="578866" y="1948673"/>
            <a:chExt cx="2280920" cy="5346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43356" y="1948673"/>
              <a:ext cx="527304" cy="440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216" y="1981200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2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2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2" y="412750"/>
                  </a:lnTo>
                  <a:lnTo>
                    <a:pt x="2267712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216" y="1981200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2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2" y="82550"/>
                  </a:lnTo>
                  <a:lnTo>
                    <a:pt x="2267712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2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270503" y="1959864"/>
            <a:ext cx="8260080" cy="516890"/>
          </a:xfrm>
          <a:custGeom>
            <a:avLst/>
            <a:gdLst/>
            <a:ahLst/>
            <a:cxnLst/>
            <a:rect l="l" t="t" r="r" b="b"/>
            <a:pathLst>
              <a:path w="8260080" h="516889">
                <a:moveTo>
                  <a:pt x="0" y="86106"/>
                </a:moveTo>
                <a:lnTo>
                  <a:pt x="6774" y="52613"/>
                </a:lnTo>
                <a:lnTo>
                  <a:pt x="25241" y="25241"/>
                </a:lnTo>
                <a:lnTo>
                  <a:pt x="52613" y="6774"/>
                </a:lnTo>
                <a:lnTo>
                  <a:pt x="86106" y="0"/>
                </a:lnTo>
                <a:lnTo>
                  <a:pt x="8173974" y="0"/>
                </a:lnTo>
                <a:lnTo>
                  <a:pt x="8207466" y="6774"/>
                </a:lnTo>
                <a:lnTo>
                  <a:pt x="8234838" y="25241"/>
                </a:lnTo>
                <a:lnTo>
                  <a:pt x="8253305" y="52613"/>
                </a:lnTo>
                <a:lnTo>
                  <a:pt x="8260080" y="86106"/>
                </a:lnTo>
                <a:lnTo>
                  <a:pt x="8260080" y="430530"/>
                </a:lnTo>
                <a:lnTo>
                  <a:pt x="8253305" y="464022"/>
                </a:lnTo>
                <a:lnTo>
                  <a:pt x="8234838" y="491394"/>
                </a:lnTo>
                <a:lnTo>
                  <a:pt x="8207466" y="509861"/>
                </a:lnTo>
                <a:lnTo>
                  <a:pt x="8173974" y="516636"/>
                </a:lnTo>
                <a:lnTo>
                  <a:pt x="86106" y="516636"/>
                </a:lnTo>
                <a:lnTo>
                  <a:pt x="52613" y="509861"/>
                </a:lnTo>
                <a:lnTo>
                  <a:pt x="25241" y="491394"/>
                </a:lnTo>
                <a:lnTo>
                  <a:pt x="6774" y="464022"/>
                </a:lnTo>
                <a:lnTo>
                  <a:pt x="0" y="430530"/>
                </a:lnTo>
                <a:lnTo>
                  <a:pt x="0" y="8610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72585" y="2043176"/>
            <a:ext cx="4602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平台课程资源共享，支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定义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0503" y="2572511"/>
            <a:ext cx="8260080" cy="589915"/>
          </a:xfrm>
          <a:custGeom>
            <a:avLst/>
            <a:gdLst/>
            <a:ahLst/>
            <a:cxnLst/>
            <a:rect l="l" t="t" r="r" b="b"/>
            <a:pathLst>
              <a:path w="8260080" h="589914">
                <a:moveTo>
                  <a:pt x="0" y="98298"/>
                </a:moveTo>
                <a:lnTo>
                  <a:pt x="7733" y="60061"/>
                </a:lnTo>
                <a:lnTo>
                  <a:pt x="28813" y="28813"/>
                </a:lnTo>
                <a:lnTo>
                  <a:pt x="60061" y="7733"/>
                </a:lnTo>
                <a:lnTo>
                  <a:pt x="98298" y="0"/>
                </a:lnTo>
                <a:lnTo>
                  <a:pt x="8161782" y="0"/>
                </a:lnTo>
                <a:lnTo>
                  <a:pt x="8200018" y="7733"/>
                </a:lnTo>
                <a:lnTo>
                  <a:pt x="8231266" y="28813"/>
                </a:lnTo>
                <a:lnTo>
                  <a:pt x="8252346" y="60061"/>
                </a:lnTo>
                <a:lnTo>
                  <a:pt x="8260080" y="98298"/>
                </a:lnTo>
                <a:lnTo>
                  <a:pt x="8260080" y="491489"/>
                </a:lnTo>
                <a:lnTo>
                  <a:pt x="8252346" y="529726"/>
                </a:lnTo>
                <a:lnTo>
                  <a:pt x="8231266" y="560974"/>
                </a:lnTo>
                <a:lnTo>
                  <a:pt x="8200018" y="582054"/>
                </a:lnTo>
                <a:lnTo>
                  <a:pt x="8161782" y="589788"/>
                </a:lnTo>
                <a:lnTo>
                  <a:pt x="98298" y="589788"/>
                </a:lnTo>
                <a:lnTo>
                  <a:pt x="60061" y="582054"/>
                </a:lnTo>
                <a:lnTo>
                  <a:pt x="28813" y="560974"/>
                </a:lnTo>
                <a:lnTo>
                  <a:pt x="7733" y="529726"/>
                </a:lnTo>
                <a:lnTo>
                  <a:pt x="0" y="491489"/>
                </a:lnTo>
                <a:lnTo>
                  <a:pt x="0" y="9829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76269" y="2691460"/>
            <a:ext cx="6380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多种方式组卷，支持多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竞赛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测评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每日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考多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形式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70503" y="3264408"/>
            <a:ext cx="8260080" cy="538480"/>
          </a:xfrm>
          <a:custGeom>
            <a:avLst/>
            <a:gdLst/>
            <a:ahLst/>
            <a:cxnLst/>
            <a:rect l="l" t="t" r="r" b="b"/>
            <a:pathLst>
              <a:path w="8260080" h="538479">
                <a:moveTo>
                  <a:pt x="0" y="89662"/>
                </a:moveTo>
                <a:lnTo>
                  <a:pt x="7044" y="54756"/>
                </a:lnTo>
                <a:lnTo>
                  <a:pt x="26257" y="26257"/>
                </a:lnTo>
                <a:lnTo>
                  <a:pt x="54756" y="7044"/>
                </a:lnTo>
                <a:lnTo>
                  <a:pt x="89662" y="0"/>
                </a:lnTo>
                <a:lnTo>
                  <a:pt x="8170418" y="0"/>
                </a:lnTo>
                <a:lnTo>
                  <a:pt x="8205323" y="7044"/>
                </a:lnTo>
                <a:lnTo>
                  <a:pt x="8233822" y="26257"/>
                </a:lnTo>
                <a:lnTo>
                  <a:pt x="8253035" y="54756"/>
                </a:lnTo>
                <a:lnTo>
                  <a:pt x="8260080" y="89662"/>
                </a:lnTo>
                <a:lnTo>
                  <a:pt x="8260080" y="448309"/>
                </a:lnTo>
                <a:lnTo>
                  <a:pt x="8253035" y="483215"/>
                </a:lnTo>
                <a:lnTo>
                  <a:pt x="8233822" y="511714"/>
                </a:lnTo>
                <a:lnTo>
                  <a:pt x="8205323" y="530927"/>
                </a:lnTo>
                <a:lnTo>
                  <a:pt x="8170418" y="537971"/>
                </a:lnTo>
                <a:lnTo>
                  <a:pt x="89662" y="537971"/>
                </a:lnTo>
                <a:lnTo>
                  <a:pt x="54756" y="530927"/>
                </a:lnTo>
                <a:lnTo>
                  <a:pt x="26257" y="511714"/>
                </a:lnTo>
                <a:lnTo>
                  <a:pt x="7044" y="483215"/>
                </a:lnTo>
                <a:lnTo>
                  <a:pt x="0" y="448309"/>
                </a:lnTo>
                <a:lnTo>
                  <a:pt x="0" y="89662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73602" y="3358083"/>
            <a:ext cx="536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防切屏、防挂机、防拖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脸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识别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时段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记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0503" y="3971544"/>
            <a:ext cx="8260080" cy="513715"/>
          </a:xfrm>
          <a:custGeom>
            <a:avLst/>
            <a:gdLst/>
            <a:ahLst/>
            <a:cxnLst/>
            <a:rect l="l" t="t" r="r" b="b"/>
            <a:pathLst>
              <a:path w="8260080" h="513714">
                <a:moveTo>
                  <a:pt x="0" y="85597"/>
                </a:moveTo>
                <a:lnTo>
                  <a:pt x="6731" y="52292"/>
                </a:lnTo>
                <a:lnTo>
                  <a:pt x="25082" y="25082"/>
                </a:lnTo>
                <a:lnTo>
                  <a:pt x="52292" y="6730"/>
                </a:lnTo>
                <a:lnTo>
                  <a:pt x="85598" y="0"/>
                </a:lnTo>
                <a:lnTo>
                  <a:pt x="8174482" y="0"/>
                </a:lnTo>
                <a:lnTo>
                  <a:pt x="8207787" y="6730"/>
                </a:lnTo>
                <a:lnTo>
                  <a:pt x="8234997" y="25082"/>
                </a:lnTo>
                <a:lnTo>
                  <a:pt x="8253349" y="52292"/>
                </a:lnTo>
                <a:lnTo>
                  <a:pt x="8260080" y="85597"/>
                </a:lnTo>
                <a:lnTo>
                  <a:pt x="8260080" y="427989"/>
                </a:lnTo>
                <a:lnTo>
                  <a:pt x="8253349" y="461295"/>
                </a:lnTo>
                <a:lnTo>
                  <a:pt x="8234997" y="488505"/>
                </a:lnTo>
                <a:lnTo>
                  <a:pt x="8207787" y="506856"/>
                </a:lnTo>
                <a:lnTo>
                  <a:pt x="8174482" y="513587"/>
                </a:lnTo>
                <a:lnTo>
                  <a:pt x="85598" y="513587"/>
                </a:lnTo>
                <a:lnTo>
                  <a:pt x="52292" y="506856"/>
                </a:lnTo>
                <a:lnTo>
                  <a:pt x="25082" y="488505"/>
                </a:lnTo>
                <a:lnTo>
                  <a:pt x="6731" y="461295"/>
                </a:lnTo>
                <a:lnTo>
                  <a:pt x="0" y="427989"/>
                </a:lnTo>
                <a:lnTo>
                  <a:pt x="0" y="85597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72332" y="4053332"/>
            <a:ext cx="663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应急三项岗位人员全套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全考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教学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程及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库练习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0503" y="4668011"/>
            <a:ext cx="8260080" cy="513715"/>
          </a:xfrm>
          <a:custGeom>
            <a:avLst/>
            <a:gdLst/>
            <a:ahLst/>
            <a:cxnLst/>
            <a:rect l="l" t="t" r="r" b="b"/>
            <a:pathLst>
              <a:path w="8260080" h="513714">
                <a:moveTo>
                  <a:pt x="0" y="85598"/>
                </a:moveTo>
                <a:lnTo>
                  <a:pt x="6731" y="52292"/>
                </a:lnTo>
                <a:lnTo>
                  <a:pt x="25082" y="25082"/>
                </a:lnTo>
                <a:lnTo>
                  <a:pt x="52292" y="6731"/>
                </a:lnTo>
                <a:lnTo>
                  <a:pt x="85598" y="0"/>
                </a:lnTo>
                <a:lnTo>
                  <a:pt x="8174482" y="0"/>
                </a:lnTo>
                <a:lnTo>
                  <a:pt x="8207787" y="6731"/>
                </a:lnTo>
                <a:lnTo>
                  <a:pt x="8234997" y="25082"/>
                </a:lnTo>
                <a:lnTo>
                  <a:pt x="8253349" y="52292"/>
                </a:lnTo>
                <a:lnTo>
                  <a:pt x="8260080" y="85598"/>
                </a:lnTo>
                <a:lnTo>
                  <a:pt x="8260080" y="427989"/>
                </a:lnTo>
                <a:lnTo>
                  <a:pt x="8253349" y="461295"/>
                </a:lnTo>
                <a:lnTo>
                  <a:pt x="8234997" y="488505"/>
                </a:lnTo>
                <a:lnTo>
                  <a:pt x="8207787" y="506856"/>
                </a:lnTo>
                <a:lnTo>
                  <a:pt x="8174482" y="513588"/>
                </a:lnTo>
                <a:lnTo>
                  <a:pt x="85598" y="513588"/>
                </a:lnTo>
                <a:lnTo>
                  <a:pt x="52292" y="506856"/>
                </a:lnTo>
                <a:lnTo>
                  <a:pt x="25082" y="488505"/>
                </a:lnTo>
                <a:lnTo>
                  <a:pt x="6731" y="461295"/>
                </a:lnTo>
                <a:lnTo>
                  <a:pt x="0" y="427989"/>
                </a:lnTo>
                <a:lnTo>
                  <a:pt x="0" y="8559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72332" y="4750689"/>
            <a:ext cx="561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实名注册，一人一账户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建立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签分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0503" y="5364479"/>
            <a:ext cx="8260080" cy="506095"/>
          </a:xfrm>
          <a:custGeom>
            <a:avLst/>
            <a:gdLst/>
            <a:ahLst/>
            <a:cxnLst/>
            <a:rect l="l" t="t" r="r" b="b"/>
            <a:pathLst>
              <a:path w="8260080" h="506095">
                <a:moveTo>
                  <a:pt x="0" y="84328"/>
                </a:moveTo>
                <a:lnTo>
                  <a:pt x="6621" y="51488"/>
                </a:lnTo>
                <a:lnTo>
                  <a:pt x="24685" y="24685"/>
                </a:lnTo>
                <a:lnTo>
                  <a:pt x="51488" y="6621"/>
                </a:lnTo>
                <a:lnTo>
                  <a:pt x="84328" y="0"/>
                </a:lnTo>
                <a:lnTo>
                  <a:pt x="8175752" y="0"/>
                </a:lnTo>
                <a:lnTo>
                  <a:pt x="8208591" y="6621"/>
                </a:lnTo>
                <a:lnTo>
                  <a:pt x="8235394" y="24685"/>
                </a:lnTo>
                <a:lnTo>
                  <a:pt x="8253458" y="51488"/>
                </a:lnTo>
                <a:lnTo>
                  <a:pt x="8260080" y="84328"/>
                </a:lnTo>
                <a:lnTo>
                  <a:pt x="8260080" y="421640"/>
                </a:lnTo>
                <a:lnTo>
                  <a:pt x="8253458" y="454463"/>
                </a:lnTo>
                <a:lnTo>
                  <a:pt x="8235394" y="481268"/>
                </a:lnTo>
                <a:lnTo>
                  <a:pt x="8208591" y="499340"/>
                </a:lnTo>
                <a:lnTo>
                  <a:pt x="8175752" y="505968"/>
                </a:lnTo>
                <a:lnTo>
                  <a:pt x="84328" y="505968"/>
                </a:lnTo>
                <a:lnTo>
                  <a:pt x="51488" y="499340"/>
                </a:lnTo>
                <a:lnTo>
                  <a:pt x="24685" y="481268"/>
                </a:lnTo>
                <a:lnTo>
                  <a:pt x="6621" y="454463"/>
                </a:lnTo>
                <a:lnTo>
                  <a:pt x="0" y="421640"/>
                </a:lnTo>
                <a:lnTo>
                  <a:pt x="0" y="8432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72078" y="5442000"/>
            <a:ext cx="6126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学员端线上报名，在线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习考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核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，系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监管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流程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660" y="2071877"/>
            <a:ext cx="1804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课程用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户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866" y="2593594"/>
            <a:ext cx="2280920" cy="508000"/>
            <a:chOff x="578866" y="2593594"/>
            <a:chExt cx="2280920" cy="508000"/>
          </a:xfrm>
        </p:grpSpPr>
        <p:sp>
          <p:nvSpPr>
            <p:cNvPr id="21" name="object 21"/>
            <p:cNvSpPr/>
            <p:nvPr/>
          </p:nvSpPr>
          <p:spPr>
            <a:xfrm>
              <a:off x="585216" y="2599944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2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2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2" y="412750"/>
                  </a:lnTo>
                  <a:lnTo>
                    <a:pt x="2267712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5216" y="2599944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2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2" y="82550"/>
                  </a:lnTo>
                  <a:lnTo>
                    <a:pt x="2267712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2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71168" y="2691130"/>
            <a:ext cx="1296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多模式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8866" y="3242817"/>
            <a:ext cx="2280920" cy="567690"/>
            <a:chOff x="578866" y="3242817"/>
            <a:chExt cx="2280920" cy="567690"/>
          </a:xfrm>
        </p:grpSpPr>
        <p:sp>
          <p:nvSpPr>
            <p:cNvPr id="25" name="object 25"/>
            <p:cNvSpPr/>
            <p:nvPr/>
          </p:nvSpPr>
          <p:spPr>
            <a:xfrm>
              <a:off x="585216" y="3249167"/>
              <a:ext cx="2268220" cy="554990"/>
            </a:xfrm>
            <a:custGeom>
              <a:avLst/>
              <a:gdLst/>
              <a:ahLst/>
              <a:cxnLst/>
              <a:rect l="l" t="t" r="r" b="b"/>
              <a:pathLst>
                <a:path w="2268220" h="554989">
                  <a:moveTo>
                    <a:pt x="2175256" y="0"/>
                  </a:moveTo>
                  <a:lnTo>
                    <a:pt x="92456" y="0"/>
                  </a:lnTo>
                  <a:lnTo>
                    <a:pt x="56465" y="7266"/>
                  </a:lnTo>
                  <a:lnTo>
                    <a:pt x="27077" y="27082"/>
                  </a:lnTo>
                  <a:lnTo>
                    <a:pt x="7264" y="56471"/>
                  </a:lnTo>
                  <a:lnTo>
                    <a:pt x="0" y="92456"/>
                  </a:lnTo>
                  <a:lnTo>
                    <a:pt x="0" y="462280"/>
                  </a:lnTo>
                  <a:lnTo>
                    <a:pt x="7264" y="498264"/>
                  </a:lnTo>
                  <a:lnTo>
                    <a:pt x="27077" y="527653"/>
                  </a:lnTo>
                  <a:lnTo>
                    <a:pt x="56465" y="547469"/>
                  </a:lnTo>
                  <a:lnTo>
                    <a:pt x="92456" y="554736"/>
                  </a:lnTo>
                  <a:lnTo>
                    <a:pt x="2175256" y="554736"/>
                  </a:lnTo>
                  <a:lnTo>
                    <a:pt x="2211240" y="547469"/>
                  </a:lnTo>
                  <a:lnTo>
                    <a:pt x="2240629" y="527653"/>
                  </a:lnTo>
                  <a:lnTo>
                    <a:pt x="2260445" y="498264"/>
                  </a:lnTo>
                  <a:lnTo>
                    <a:pt x="2267712" y="462280"/>
                  </a:lnTo>
                  <a:lnTo>
                    <a:pt x="2267712" y="92456"/>
                  </a:lnTo>
                  <a:lnTo>
                    <a:pt x="2260445" y="56471"/>
                  </a:lnTo>
                  <a:lnTo>
                    <a:pt x="2240629" y="27082"/>
                  </a:lnTo>
                  <a:lnTo>
                    <a:pt x="2211240" y="7266"/>
                  </a:lnTo>
                  <a:lnTo>
                    <a:pt x="2175256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5216" y="3249167"/>
              <a:ext cx="2268220" cy="554990"/>
            </a:xfrm>
            <a:custGeom>
              <a:avLst/>
              <a:gdLst/>
              <a:ahLst/>
              <a:cxnLst/>
              <a:rect l="l" t="t" r="r" b="b"/>
              <a:pathLst>
                <a:path w="2268220" h="554989">
                  <a:moveTo>
                    <a:pt x="0" y="92456"/>
                  </a:moveTo>
                  <a:lnTo>
                    <a:pt x="7264" y="56471"/>
                  </a:lnTo>
                  <a:lnTo>
                    <a:pt x="27077" y="27082"/>
                  </a:lnTo>
                  <a:lnTo>
                    <a:pt x="56465" y="7266"/>
                  </a:lnTo>
                  <a:lnTo>
                    <a:pt x="92456" y="0"/>
                  </a:lnTo>
                  <a:lnTo>
                    <a:pt x="2175256" y="0"/>
                  </a:lnTo>
                  <a:lnTo>
                    <a:pt x="2211240" y="7266"/>
                  </a:lnTo>
                  <a:lnTo>
                    <a:pt x="2240629" y="27082"/>
                  </a:lnTo>
                  <a:lnTo>
                    <a:pt x="2260445" y="56471"/>
                  </a:lnTo>
                  <a:lnTo>
                    <a:pt x="2267712" y="92456"/>
                  </a:lnTo>
                  <a:lnTo>
                    <a:pt x="2267712" y="462280"/>
                  </a:lnTo>
                  <a:lnTo>
                    <a:pt x="2260445" y="498264"/>
                  </a:lnTo>
                  <a:lnTo>
                    <a:pt x="2240629" y="527653"/>
                  </a:lnTo>
                  <a:lnTo>
                    <a:pt x="2211240" y="547469"/>
                  </a:lnTo>
                  <a:lnTo>
                    <a:pt x="2175256" y="554736"/>
                  </a:lnTo>
                  <a:lnTo>
                    <a:pt x="92456" y="554736"/>
                  </a:lnTo>
                  <a:lnTo>
                    <a:pt x="56465" y="547469"/>
                  </a:lnTo>
                  <a:lnTo>
                    <a:pt x="27077" y="527653"/>
                  </a:lnTo>
                  <a:lnTo>
                    <a:pt x="7264" y="498264"/>
                  </a:lnTo>
                  <a:lnTo>
                    <a:pt x="0" y="462280"/>
                  </a:lnTo>
                  <a:lnTo>
                    <a:pt x="0" y="9245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071473" y="3369945"/>
            <a:ext cx="1296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学习防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弊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8866" y="3962146"/>
            <a:ext cx="2280920" cy="529590"/>
            <a:chOff x="578866" y="3962146"/>
            <a:chExt cx="2280920" cy="529590"/>
          </a:xfrm>
        </p:grpSpPr>
        <p:sp>
          <p:nvSpPr>
            <p:cNvPr id="29" name="object 29"/>
            <p:cNvSpPr/>
            <p:nvPr/>
          </p:nvSpPr>
          <p:spPr>
            <a:xfrm>
              <a:off x="585216" y="3968496"/>
              <a:ext cx="2268220" cy="516890"/>
            </a:xfrm>
            <a:custGeom>
              <a:avLst/>
              <a:gdLst/>
              <a:ahLst/>
              <a:cxnLst/>
              <a:rect l="l" t="t" r="r" b="b"/>
              <a:pathLst>
                <a:path w="2268220" h="516889">
                  <a:moveTo>
                    <a:pt x="2181606" y="0"/>
                  </a:moveTo>
                  <a:lnTo>
                    <a:pt x="86106" y="0"/>
                  </a:lnTo>
                  <a:lnTo>
                    <a:pt x="52592" y="6774"/>
                  </a:lnTo>
                  <a:lnTo>
                    <a:pt x="25222" y="25241"/>
                  </a:lnTo>
                  <a:lnTo>
                    <a:pt x="6767" y="52613"/>
                  </a:lnTo>
                  <a:lnTo>
                    <a:pt x="0" y="86105"/>
                  </a:lnTo>
                  <a:lnTo>
                    <a:pt x="0" y="430529"/>
                  </a:lnTo>
                  <a:lnTo>
                    <a:pt x="6767" y="464022"/>
                  </a:lnTo>
                  <a:lnTo>
                    <a:pt x="25222" y="491394"/>
                  </a:lnTo>
                  <a:lnTo>
                    <a:pt x="52592" y="509861"/>
                  </a:lnTo>
                  <a:lnTo>
                    <a:pt x="86106" y="516635"/>
                  </a:lnTo>
                  <a:lnTo>
                    <a:pt x="2181606" y="516635"/>
                  </a:lnTo>
                  <a:lnTo>
                    <a:pt x="2215098" y="509861"/>
                  </a:lnTo>
                  <a:lnTo>
                    <a:pt x="2242470" y="491394"/>
                  </a:lnTo>
                  <a:lnTo>
                    <a:pt x="2260937" y="464022"/>
                  </a:lnTo>
                  <a:lnTo>
                    <a:pt x="2267712" y="430529"/>
                  </a:lnTo>
                  <a:lnTo>
                    <a:pt x="2267712" y="86105"/>
                  </a:lnTo>
                  <a:lnTo>
                    <a:pt x="2260937" y="52613"/>
                  </a:lnTo>
                  <a:lnTo>
                    <a:pt x="2242470" y="25241"/>
                  </a:lnTo>
                  <a:lnTo>
                    <a:pt x="2215098" y="6774"/>
                  </a:lnTo>
                  <a:lnTo>
                    <a:pt x="2181606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85216" y="3968496"/>
              <a:ext cx="2268220" cy="516890"/>
            </a:xfrm>
            <a:custGeom>
              <a:avLst/>
              <a:gdLst/>
              <a:ahLst/>
              <a:cxnLst/>
              <a:rect l="l" t="t" r="r" b="b"/>
              <a:pathLst>
                <a:path w="2268220" h="516889">
                  <a:moveTo>
                    <a:pt x="0" y="86105"/>
                  </a:moveTo>
                  <a:lnTo>
                    <a:pt x="6767" y="52613"/>
                  </a:lnTo>
                  <a:lnTo>
                    <a:pt x="25222" y="25241"/>
                  </a:lnTo>
                  <a:lnTo>
                    <a:pt x="52592" y="6774"/>
                  </a:lnTo>
                  <a:lnTo>
                    <a:pt x="86106" y="0"/>
                  </a:lnTo>
                  <a:lnTo>
                    <a:pt x="2181606" y="0"/>
                  </a:lnTo>
                  <a:lnTo>
                    <a:pt x="2215098" y="6774"/>
                  </a:lnTo>
                  <a:lnTo>
                    <a:pt x="2242470" y="25241"/>
                  </a:lnTo>
                  <a:lnTo>
                    <a:pt x="2260937" y="52613"/>
                  </a:lnTo>
                  <a:lnTo>
                    <a:pt x="2267712" y="86105"/>
                  </a:lnTo>
                  <a:lnTo>
                    <a:pt x="2267712" y="430529"/>
                  </a:lnTo>
                  <a:lnTo>
                    <a:pt x="2260937" y="464022"/>
                  </a:lnTo>
                  <a:lnTo>
                    <a:pt x="2242470" y="491394"/>
                  </a:lnTo>
                  <a:lnTo>
                    <a:pt x="2215098" y="509861"/>
                  </a:lnTo>
                  <a:lnTo>
                    <a:pt x="2181606" y="516635"/>
                  </a:lnTo>
                  <a:lnTo>
                    <a:pt x="86106" y="516635"/>
                  </a:lnTo>
                  <a:lnTo>
                    <a:pt x="52592" y="509861"/>
                  </a:lnTo>
                  <a:lnTo>
                    <a:pt x="25222" y="491394"/>
                  </a:lnTo>
                  <a:lnTo>
                    <a:pt x="6767" y="464022"/>
                  </a:lnTo>
                  <a:lnTo>
                    <a:pt x="0" y="430529"/>
                  </a:lnTo>
                  <a:lnTo>
                    <a:pt x="0" y="86105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43152" y="4070096"/>
            <a:ext cx="155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行业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题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丰富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8866" y="4661661"/>
            <a:ext cx="2280920" cy="530860"/>
            <a:chOff x="578866" y="4661661"/>
            <a:chExt cx="2280920" cy="530860"/>
          </a:xfrm>
        </p:grpSpPr>
        <p:sp>
          <p:nvSpPr>
            <p:cNvPr id="33" name="object 33"/>
            <p:cNvSpPr/>
            <p:nvPr/>
          </p:nvSpPr>
          <p:spPr>
            <a:xfrm>
              <a:off x="585216" y="4668011"/>
              <a:ext cx="2268220" cy="518159"/>
            </a:xfrm>
            <a:custGeom>
              <a:avLst/>
              <a:gdLst/>
              <a:ahLst/>
              <a:cxnLst/>
              <a:rect l="l" t="t" r="r" b="b"/>
              <a:pathLst>
                <a:path w="2268220" h="518160">
                  <a:moveTo>
                    <a:pt x="2181352" y="0"/>
                  </a:moveTo>
                  <a:lnTo>
                    <a:pt x="86360" y="0"/>
                  </a:lnTo>
                  <a:lnTo>
                    <a:pt x="52742" y="6778"/>
                  </a:lnTo>
                  <a:lnTo>
                    <a:pt x="25292" y="25273"/>
                  </a:lnTo>
                  <a:lnTo>
                    <a:pt x="6785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85" y="465439"/>
                  </a:lnTo>
                  <a:lnTo>
                    <a:pt x="25292" y="492887"/>
                  </a:lnTo>
                  <a:lnTo>
                    <a:pt x="52742" y="511381"/>
                  </a:lnTo>
                  <a:lnTo>
                    <a:pt x="86360" y="518160"/>
                  </a:lnTo>
                  <a:lnTo>
                    <a:pt x="2181352" y="518160"/>
                  </a:lnTo>
                  <a:lnTo>
                    <a:pt x="2214991" y="511381"/>
                  </a:lnTo>
                  <a:lnTo>
                    <a:pt x="2242439" y="492887"/>
                  </a:lnTo>
                  <a:lnTo>
                    <a:pt x="2260933" y="465439"/>
                  </a:lnTo>
                  <a:lnTo>
                    <a:pt x="2267712" y="431800"/>
                  </a:lnTo>
                  <a:lnTo>
                    <a:pt x="2267712" y="86360"/>
                  </a:lnTo>
                  <a:lnTo>
                    <a:pt x="2260933" y="52720"/>
                  </a:lnTo>
                  <a:lnTo>
                    <a:pt x="2242439" y="25273"/>
                  </a:lnTo>
                  <a:lnTo>
                    <a:pt x="2214991" y="6778"/>
                  </a:lnTo>
                  <a:lnTo>
                    <a:pt x="218135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5216" y="4668011"/>
              <a:ext cx="2268220" cy="518159"/>
            </a:xfrm>
            <a:custGeom>
              <a:avLst/>
              <a:gdLst/>
              <a:ahLst/>
              <a:cxnLst/>
              <a:rect l="l" t="t" r="r" b="b"/>
              <a:pathLst>
                <a:path w="2268220" h="518160">
                  <a:moveTo>
                    <a:pt x="0" y="86360"/>
                  </a:moveTo>
                  <a:lnTo>
                    <a:pt x="6785" y="52720"/>
                  </a:lnTo>
                  <a:lnTo>
                    <a:pt x="25292" y="25273"/>
                  </a:lnTo>
                  <a:lnTo>
                    <a:pt x="52742" y="6778"/>
                  </a:lnTo>
                  <a:lnTo>
                    <a:pt x="86360" y="0"/>
                  </a:lnTo>
                  <a:lnTo>
                    <a:pt x="2181352" y="0"/>
                  </a:lnTo>
                  <a:lnTo>
                    <a:pt x="2214991" y="6778"/>
                  </a:lnTo>
                  <a:lnTo>
                    <a:pt x="2242439" y="25273"/>
                  </a:lnTo>
                  <a:lnTo>
                    <a:pt x="2260933" y="52720"/>
                  </a:lnTo>
                  <a:lnTo>
                    <a:pt x="2267712" y="86360"/>
                  </a:lnTo>
                  <a:lnTo>
                    <a:pt x="2267712" y="431800"/>
                  </a:lnTo>
                  <a:lnTo>
                    <a:pt x="2260933" y="465439"/>
                  </a:lnTo>
                  <a:lnTo>
                    <a:pt x="2242439" y="492887"/>
                  </a:lnTo>
                  <a:lnTo>
                    <a:pt x="2214991" y="511381"/>
                  </a:lnTo>
                  <a:lnTo>
                    <a:pt x="2181352" y="518160"/>
                  </a:lnTo>
                  <a:lnTo>
                    <a:pt x="86360" y="518160"/>
                  </a:lnTo>
                  <a:lnTo>
                    <a:pt x="52742" y="511381"/>
                  </a:lnTo>
                  <a:lnTo>
                    <a:pt x="25292" y="492887"/>
                  </a:lnTo>
                  <a:lnTo>
                    <a:pt x="6785" y="465439"/>
                  </a:lnTo>
                  <a:lnTo>
                    <a:pt x="0" y="431800"/>
                  </a:lnTo>
                  <a:lnTo>
                    <a:pt x="0" y="8636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943152" y="4770196"/>
            <a:ext cx="1553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学员标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签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管理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8866" y="5358129"/>
            <a:ext cx="2280920" cy="518795"/>
            <a:chOff x="578866" y="5358129"/>
            <a:chExt cx="2280920" cy="518795"/>
          </a:xfrm>
        </p:grpSpPr>
        <p:sp>
          <p:nvSpPr>
            <p:cNvPr id="37" name="object 37"/>
            <p:cNvSpPr/>
            <p:nvPr/>
          </p:nvSpPr>
          <p:spPr>
            <a:xfrm>
              <a:off x="585216" y="5364479"/>
              <a:ext cx="2268220" cy="506095"/>
            </a:xfrm>
            <a:custGeom>
              <a:avLst/>
              <a:gdLst/>
              <a:ahLst/>
              <a:cxnLst/>
              <a:rect l="l" t="t" r="r" b="b"/>
              <a:pathLst>
                <a:path w="2268220" h="506095">
                  <a:moveTo>
                    <a:pt x="2183384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7" y="454463"/>
                  </a:lnTo>
                  <a:lnTo>
                    <a:pt x="24699" y="481268"/>
                  </a:lnTo>
                  <a:lnTo>
                    <a:pt x="51504" y="499340"/>
                  </a:lnTo>
                  <a:lnTo>
                    <a:pt x="84328" y="505968"/>
                  </a:lnTo>
                  <a:lnTo>
                    <a:pt x="2183384" y="505968"/>
                  </a:lnTo>
                  <a:lnTo>
                    <a:pt x="2216223" y="499340"/>
                  </a:lnTo>
                  <a:lnTo>
                    <a:pt x="2243026" y="481268"/>
                  </a:lnTo>
                  <a:lnTo>
                    <a:pt x="2261090" y="454463"/>
                  </a:lnTo>
                  <a:lnTo>
                    <a:pt x="2267712" y="421640"/>
                  </a:lnTo>
                  <a:lnTo>
                    <a:pt x="2267712" y="84328"/>
                  </a:lnTo>
                  <a:lnTo>
                    <a:pt x="2261090" y="51488"/>
                  </a:lnTo>
                  <a:lnTo>
                    <a:pt x="2243026" y="24685"/>
                  </a:lnTo>
                  <a:lnTo>
                    <a:pt x="2216223" y="6621"/>
                  </a:lnTo>
                  <a:lnTo>
                    <a:pt x="2183384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85216" y="5364479"/>
              <a:ext cx="2268220" cy="506095"/>
            </a:xfrm>
            <a:custGeom>
              <a:avLst/>
              <a:gdLst/>
              <a:ahLst/>
              <a:cxnLst/>
              <a:rect l="l" t="t" r="r" b="b"/>
              <a:pathLst>
                <a:path w="2268220" h="506095">
                  <a:moveTo>
                    <a:pt x="0" y="84328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8" y="0"/>
                  </a:lnTo>
                  <a:lnTo>
                    <a:pt x="2183384" y="0"/>
                  </a:lnTo>
                  <a:lnTo>
                    <a:pt x="2216223" y="6621"/>
                  </a:lnTo>
                  <a:lnTo>
                    <a:pt x="2243026" y="24685"/>
                  </a:lnTo>
                  <a:lnTo>
                    <a:pt x="2261090" y="51488"/>
                  </a:lnTo>
                  <a:lnTo>
                    <a:pt x="2267712" y="84328"/>
                  </a:lnTo>
                  <a:lnTo>
                    <a:pt x="2267712" y="421640"/>
                  </a:lnTo>
                  <a:lnTo>
                    <a:pt x="2261090" y="454463"/>
                  </a:lnTo>
                  <a:lnTo>
                    <a:pt x="2243026" y="481268"/>
                  </a:lnTo>
                  <a:lnTo>
                    <a:pt x="2216223" y="499340"/>
                  </a:lnTo>
                  <a:lnTo>
                    <a:pt x="2183384" y="505968"/>
                  </a:lnTo>
                  <a:lnTo>
                    <a:pt x="84328" y="505968"/>
                  </a:lnTo>
                  <a:lnTo>
                    <a:pt x="51504" y="499340"/>
                  </a:lnTo>
                  <a:lnTo>
                    <a:pt x="24699" y="481268"/>
                  </a:lnTo>
                  <a:lnTo>
                    <a:pt x="6627" y="454463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816051" y="5460288"/>
            <a:ext cx="1804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报考</a:t>
            </a:r>
            <a:r>
              <a:rPr sz="20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78866" y="6042405"/>
            <a:ext cx="2280920" cy="508000"/>
            <a:chOff x="578866" y="6042405"/>
            <a:chExt cx="2280920" cy="508000"/>
          </a:xfrm>
        </p:grpSpPr>
        <p:sp>
          <p:nvSpPr>
            <p:cNvPr id="41" name="object 41"/>
            <p:cNvSpPr/>
            <p:nvPr/>
          </p:nvSpPr>
          <p:spPr>
            <a:xfrm>
              <a:off x="585216" y="6048755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2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2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2" y="412750"/>
                  </a:lnTo>
                  <a:lnTo>
                    <a:pt x="2267712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85216" y="6048755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2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2" y="82550"/>
                  </a:lnTo>
                  <a:lnTo>
                    <a:pt x="2267712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2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1197660" y="6139992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数字挛生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70503" y="6048755"/>
            <a:ext cx="8260080" cy="506095"/>
          </a:xfrm>
          <a:custGeom>
            <a:avLst/>
            <a:gdLst/>
            <a:ahLst/>
            <a:cxnLst/>
            <a:rect l="l" t="t" r="r" b="b"/>
            <a:pathLst>
              <a:path w="8260080" h="506095">
                <a:moveTo>
                  <a:pt x="0" y="84328"/>
                </a:moveTo>
                <a:lnTo>
                  <a:pt x="6621" y="51504"/>
                </a:lnTo>
                <a:lnTo>
                  <a:pt x="24685" y="24699"/>
                </a:lnTo>
                <a:lnTo>
                  <a:pt x="51488" y="6627"/>
                </a:lnTo>
                <a:lnTo>
                  <a:pt x="84328" y="0"/>
                </a:lnTo>
                <a:lnTo>
                  <a:pt x="8175752" y="0"/>
                </a:lnTo>
                <a:lnTo>
                  <a:pt x="8208591" y="6627"/>
                </a:lnTo>
                <a:lnTo>
                  <a:pt x="8235394" y="24699"/>
                </a:lnTo>
                <a:lnTo>
                  <a:pt x="8253458" y="51504"/>
                </a:lnTo>
                <a:lnTo>
                  <a:pt x="8260080" y="84328"/>
                </a:lnTo>
                <a:lnTo>
                  <a:pt x="8260080" y="421640"/>
                </a:lnTo>
                <a:lnTo>
                  <a:pt x="8253458" y="454463"/>
                </a:lnTo>
                <a:lnTo>
                  <a:pt x="8235394" y="481268"/>
                </a:lnTo>
                <a:lnTo>
                  <a:pt x="8208591" y="499340"/>
                </a:lnTo>
                <a:lnTo>
                  <a:pt x="8175752" y="505968"/>
                </a:lnTo>
                <a:lnTo>
                  <a:pt x="84328" y="505968"/>
                </a:lnTo>
                <a:lnTo>
                  <a:pt x="51488" y="499340"/>
                </a:lnTo>
                <a:lnTo>
                  <a:pt x="24685" y="481268"/>
                </a:lnTo>
                <a:lnTo>
                  <a:pt x="6621" y="454463"/>
                </a:lnTo>
                <a:lnTo>
                  <a:pt x="0" y="421640"/>
                </a:lnTo>
                <a:lnTo>
                  <a:pt x="0" y="8432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672078" y="6127191"/>
            <a:ext cx="70777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以“数智化平台+数字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智库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赋能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系化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智融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升级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627887" y="969263"/>
            <a:ext cx="10795000" cy="822960"/>
          </a:xfrm>
          <a:prstGeom prst="rect">
            <a:avLst/>
          </a:prstGeom>
          <a:solidFill>
            <a:srgbClr val="F9D5DC"/>
          </a:solidFill>
        </p:spPr>
        <p:txBody>
          <a:bodyPr vert="horz" wrap="square" lIns="0" tIns="27940" rIns="0" bIns="0" rtlCol="0">
            <a:spAutoFit/>
          </a:bodyPr>
          <a:lstStyle/>
          <a:p>
            <a:pPr marL="91440" marR="158115" indent="478155">
              <a:lnSpc>
                <a:spcPts val="3000"/>
              </a:lnSpc>
              <a:spcBef>
                <a:spcPts val="220"/>
              </a:spcBef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按照国家安全生产培训政策要求，依据总局令规章要求，搭建灵活便捷的数字化培训体系，随时随地 </a:t>
            </a: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接入海量学习资源，解决企业员工工学矛盾和因岗施教的核心问题。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959" y="935227"/>
            <a:ext cx="10999470" cy="902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按照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法律、行政法规、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章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定以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国家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业标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的要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，采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挖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掘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能算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等前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沿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智化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云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76835">
              <a:lnSpc>
                <a:spcPct val="150000"/>
              </a:lnSpc>
              <a:spcBef>
                <a:spcPts val="175"/>
              </a:spcBef>
            </a:pP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数字化安全生产智</a:t>
            </a:r>
            <a:r>
              <a:rPr sz="1400" b="1" spc="-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库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运用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云平</a:t>
            </a:r>
            <a:r>
              <a:rPr sz="14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托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管运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”三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一体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式，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数智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习解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方案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根据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岗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责不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，结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员 工的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学历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从业经历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种作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资质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情况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对应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核内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，实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全行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全员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力提</a:t>
            </a:r>
            <a:r>
              <a:rPr sz="14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051" y="1920239"/>
            <a:ext cx="10221595" cy="4814570"/>
            <a:chOff x="797051" y="1920239"/>
            <a:chExt cx="10221595" cy="4814570"/>
          </a:xfrm>
        </p:grpSpPr>
        <p:sp>
          <p:nvSpPr>
            <p:cNvPr id="4" name="object 4"/>
            <p:cNvSpPr/>
            <p:nvPr/>
          </p:nvSpPr>
          <p:spPr>
            <a:xfrm>
              <a:off x="822959" y="3966972"/>
              <a:ext cx="5005070" cy="2764790"/>
            </a:xfrm>
            <a:custGeom>
              <a:avLst/>
              <a:gdLst/>
              <a:ahLst/>
              <a:cxnLst/>
              <a:rect l="l" t="t" r="r" b="b"/>
              <a:pathLst>
                <a:path w="5005070" h="2764790">
                  <a:moveTo>
                    <a:pt x="5004816" y="0"/>
                  </a:moveTo>
                  <a:lnTo>
                    <a:pt x="0" y="0"/>
                  </a:lnTo>
                  <a:lnTo>
                    <a:pt x="0" y="2764535"/>
                  </a:lnTo>
                  <a:lnTo>
                    <a:pt x="5004816" y="2764535"/>
                  </a:lnTo>
                  <a:lnTo>
                    <a:pt x="50048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2959" y="3966972"/>
              <a:ext cx="5005070" cy="2764790"/>
            </a:xfrm>
            <a:custGeom>
              <a:avLst/>
              <a:gdLst/>
              <a:ahLst/>
              <a:cxnLst/>
              <a:rect l="l" t="t" r="r" b="b"/>
              <a:pathLst>
                <a:path w="5005070" h="2764790">
                  <a:moveTo>
                    <a:pt x="0" y="2764535"/>
                  </a:moveTo>
                  <a:lnTo>
                    <a:pt x="5004816" y="2764535"/>
                  </a:lnTo>
                  <a:lnTo>
                    <a:pt x="5004816" y="0"/>
                  </a:lnTo>
                  <a:lnTo>
                    <a:pt x="0" y="0"/>
                  </a:lnTo>
                  <a:lnTo>
                    <a:pt x="0" y="2764535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13804" y="1938430"/>
              <a:ext cx="2608349" cy="6730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4323" y="1920239"/>
              <a:ext cx="2637281" cy="709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0072" y="1920239"/>
              <a:ext cx="2635757" cy="7094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051" y="2548115"/>
              <a:ext cx="2634234" cy="7109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9751" y="2548115"/>
              <a:ext cx="2637281" cy="7109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499" y="2548115"/>
              <a:ext cx="2635757" cy="7109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051" y="3211055"/>
              <a:ext cx="2634234" cy="7109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9751" y="3211055"/>
              <a:ext cx="2637281" cy="7109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45351" y="3966972"/>
              <a:ext cx="4770120" cy="2694940"/>
            </a:xfrm>
            <a:custGeom>
              <a:avLst/>
              <a:gdLst/>
              <a:ahLst/>
              <a:cxnLst/>
              <a:rect l="l" t="t" r="r" b="b"/>
              <a:pathLst>
                <a:path w="4770120" h="2694940">
                  <a:moveTo>
                    <a:pt x="4770120" y="0"/>
                  </a:moveTo>
                  <a:lnTo>
                    <a:pt x="0" y="0"/>
                  </a:lnTo>
                  <a:lnTo>
                    <a:pt x="0" y="2694432"/>
                  </a:lnTo>
                  <a:lnTo>
                    <a:pt x="4770120" y="2694432"/>
                  </a:lnTo>
                  <a:lnTo>
                    <a:pt x="47701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45351" y="3966972"/>
              <a:ext cx="4770120" cy="2694940"/>
            </a:xfrm>
            <a:custGeom>
              <a:avLst/>
              <a:gdLst/>
              <a:ahLst/>
              <a:cxnLst/>
              <a:rect l="l" t="t" r="r" b="b"/>
              <a:pathLst>
                <a:path w="4770120" h="2694940">
                  <a:moveTo>
                    <a:pt x="0" y="2694432"/>
                  </a:moveTo>
                  <a:lnTo>
                    <a:pt x="4770120" y="2694432"/>
                  </a:lnTo>
                  <a:lnTo>
                    <a:pt x="4770120" y="0"/>
                  </a:lnTo>
                  <a:lnTo>
                    <a:pt x="0" y="0"/>
                  </a:lnTo>
                  <a:lnTo>
                    <a:pt x="0" y="2694432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05499" y="3211055"/>
              <a:ext cx="2635757" cy="71095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12900" y="2138933"/>
            <a:ext cx="1807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日常培训工作线上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932" y="2771013"/>
            <a:ext cx="1808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考核试卷自动判定归档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7073" y="2766441"/>
            <a:ext cx="1807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企业培训情况一目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9397" y="2749676"/>
            <a:ext cx="1805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企业职工证书到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期预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4236" y="3413836"/>
            <a:ext cx="180593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监管部门检查标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准通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5841" y="3413836"/>
            <a:ext cx="18034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注册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档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6128" y="3412997"/>
            <a:ext cx="1808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数字化智慧库知识海洋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496300" y="1927847"/>
            <a:ext cx="2637790" cy="2002155"/>
            <a:chOff x="8496300" y="1927847"/>
            <a:chExt cx="2637790" cy="20021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00872" y="1927847"/>
              <a:ext cx="2632710" cy="7109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6300" y="2557271"/>
              <a:ext cx="2634233" cy="7094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6300" y="3220211"/>
              <a:ext cx="2634233" cy="70942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67073" y="2125421"/>
            <a:ext cx="69615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5880" algn="l"/>
                <a:tab pos="516509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线下培训任务同步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传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培训进度实时跟踪查看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多级管理架构穿透查询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19413" y="2756662"/>
            <a:ext cx="1630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防作弊人脸识别验证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90838" y="3450716"/>
            <a:ext cx="1630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多模式考核练习方法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4588" y="4037076"/>
            <a:ext cx="10037445" cy="2641600"/>
            <a:chOff x="894588" y="4037076"/>
            <a:chExt cx="10037445" cy="264160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2888" y="4037076"/>
              <a:ext cx="4588764" cy="25496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4588" y="4037076"/>
              <a:ext cx="4849368" cy="2641092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15213" y="246379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平台优势</a:t>
            </a:r>
            <a:endParaRPr sz="24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15" y="210185"/>
            <a:ext cx="41827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园区</a:t>
            </a:r>
            <a:r>
              <a:rPr sz="2400" spc="5" dirty="0">
                <a:solidFill>
                  <a:srgbClr val="C00000"/>
                </a:solidFill>
              </a:rPr>
              <a:t>/</a:t>
            </a:r>
            <a:r>
              <a:rPr sz="2400" dirty="0">
                <a:solidFill>
                  <a:srgbClr val="C00000"/>
                </a:solidFill>
              </a:rPr>
              <a:t>集团公司管理业务流程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80744" y="941832"/>
            <a:ext cx="9430512" cy="56419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08888" y="1199388"/>
            <a:ext cx="10174223" cy="5181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073" y="250647"/>
            <a:ext cx="3073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培训考核规则业务流程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677" y="193370"/>
            <a:ext cx="2463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解决企业教培问题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53083" y="1235963"/>
            <a:ext cx="9939655" cy="803275"/>
          </a:xfrm>
          <a:custGeom>
            <a:avLst/>
            <a:gdLst/>
            <a:ahLst/>
            <a:cxnLst/>
            <a:rect l="l" t="t" r="r" b="b"/>
            <a:pathLst>
              <a:path w="9939655" h="803275">
                <a:moveTo>
                  <a:pt x="9805670" y="803148"/>
                </a:moveTo>
                <a:lnTo>
                  <a:pt x="9832467" y="696087"/>
                </a:lnTo>
                <a:lnTo>
                  <a:pt x="9939528" y="669289"/>
                </a:lnTo>
                <a:lnTo>
                  <a:pt x="9805670" y="803148"/>
                </a:lnTo>
                <a:lnTo>
                  <a:pt x="0" y="803148"/>
                </a:lnTo>
                <a:lnTo>
                  <a:pt x="0" y="0"/>
                </a:lnTo>
                <a:lnTo>
                  <a:pt x="9939528" y="0"/>
                </a:lnTo>
                <a:lnTo>
                  <a:pt x="9939528" y="669289"/>
                </a:lnTo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3083" y="2173223"/>
            <a:ext cx="9939655" cy="803275"/>
          </a:xfrm>
          <a:custGeom>
            <a:avLst/>
            <a:gdLst/>
            <a:ahLst/>
            <a:cxnLst/>
            <a:rect l="l" t="t" r="r" b="b"/>
            <a:pathLst>
              <a:path w="9939655" h="803275">
                <a:moveTo>
                  <a:pt x="9805670" y="803148"/>
                </a:moveTo>
                <a:lnTo>
                  <a:pt x="9832467" y="696087"/>
                </a:lnTo>
                <a:lnTo>
                  <a:pt x="9939528" y="669289"/>
                </a:lnTo>
                <a:lnTo>
                  <a:pt x="9805670" y="803148"/>
                </a:lnTo>
                <a:lnTo>
                  <a:pt x="0" y="803148"/>
                </a:lnTo>
                <a:lnTo>
                  <a:pt x="0" y="0"/>
                </a:lnTo>
                <a:lnTo>
                  <a:pt x="9939528" y="0"/>
                </a:lnTo>
                <a:lnTo>
                  <a:pt x="9939528" y="669289"/>
                </a:lnTo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3083" y="3119627"/>
            <a:ext cx="9939655" cy="1102360"/>
          </a:xfrm>
          <a:custGeom>
            <a:avLst/>
            <a:gdLst/>
            <a:ahLst/>
            <a:cxnLst/>
            <a:rect l="l" t="t" r="r" b="b"/>
            <a:pathLst>
              <a:path w="9939655" h="1102360">
                <a:moveTo>
                  <a:pt x="9755886" y="1101852"/>
                </a:moveTo>
                <a:lnTo>
                  <a:pt x="9792589" y="954913"/>
                </a:lnTo>
                <a:lnTo>
                  <a:pt x="9939528" y="918210"/>
                </a:lnTo>
                <a:lnTo>
                  <a:pt x="9755886" y="1101852"/>
                </a:lnTo>
                <a:lnTo>
                  <a:pt x="0" y="1101852"/>
                </a:lnTo>
                <a:lnTo>
                  <a:pt x="0" y="0"/>
                </a:lnTo>
                <a:lnTo>
                  <a:pt x="9939528" y="0"/>
                </a:lnTo>
                <a:lnTo>
                  <a:pt x="9939528" y="918210"/>
                </a:lnTo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3083" y="4387596"/>
            <a:ext cx="9939655" cy="955675"/>
          </a:xfrm>
          <a:custGeom>
            <a:avLst/>
            <a:gdLst/>
            <a:ahLst/>
            <a:cxnLst/>
            <a:rect l="l" t="t" r="r" b="b"/>
            <a:pathLst>
              <a:path w="9939655" h="955675">
                <a:moveTo>
                  <a:pt x="9780270" y="955547"/>
                </a:moveTo>
                <a:lnTo>
                  <a:pt x="9812147" y="828166"/>
                </a:lnTo>
                <a:lnTo>
                  <a:pt x="9939528" y="796289"/>
                </a:lnTo>
                <a:lnTo>
                  <a:pt x="9780270" y="955547"/>
                </a:lnTo>
                <a:lnTo>
                  <a:pt x="0" y="955547"/>
                </a:lnTo>
                <a:lnTo>
                  <a:pt x="0" y="0"/>
                </a:lnTo>
                <a:lnTo>
                  <a:pt x="9939528" y="0"/>
                </a:lnTo>
                <a:lnTo>
                  <a:pt x="9939528" y="796289"/>
                </a:lnTo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7239" y="1368678"/>
            <a:ext cx="9634220" cy="490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70180" indent="5213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一是解决企业从业人员岗前三级教育培训及年度再培训（复训）任务，严格落实国家法律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法规政策规定及相关地方标准，防止员工未经培训上岗，企业被迫停产整顿甚至关停的局面；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1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8415" marR="398780" indent="521335">
              <a:lnSpc>
                <a:spcPct val="100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二是为企业特种作业人员提供对应工种的题库模拟学习工具，提高企业员工取证考试通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关率，解决工学矛盾和企业招工难问题；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8415" marR="234315" indent="521335">
              <a:lnSpc>
                <a:spcPct val="100000"/>
              </a:lnSpc>
              <a:spcBef>
                <a:spcPts val="128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三是构建企业专项安全培训和职业技能提升培训专区，全面提升岗位从业人员的安全生 产意识和安全规范操作技能，助力企业储备人才队伍增强核心竞争力，大幅度减少企业开展安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全教育培训成本；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8415" marR="5080" indent="521335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四是开放安全文化宣传通道，把安全意识渗透到每位企业员工工作生活的方方面面，通过 人、机、环境三者优化，促进企业安全、有序、文明发展，为企业安全生产经营打下坚实基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础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89865" indent="508635">
              <a:lnSpc>
                <a:spcPct val="102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五是帮</a:t>
            </a:r>
            <a:r>
              <a:rPr sz="1800" spc="-15" dirty="0">
                <a:latin typeface="宋体" panose="02010600030101010101" pitchFamily="2" charset="-122"/>
                <a:cs typeface="宋体" panose="02010600030101010101" pitchFamily="2" charset="-122"/>
              </a:rPr>
              <a:t>助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企业解决了培训难、效果差的问题，帮助企业员工建立动态化的终身学习模式，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全面提升企业员工的安全生产职业素养和职业能力，使“全员培训”机制真正落地。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3083" y="5504688"/>
            <a:ext cx="9938385" cy="952500"/>
          </a:xfrm>
          <a:custGeom>
            <a:avLst/>
            <a:gdLst/>
            <a:ahLst/>
            <a:cxnLst/>
            <a:rect l="l" t="t" r="r" b="b"/>
            <a:pathLst>
              <a:path w="9938385" h="952500">
                <a:moveTo>
                  <a:pt x="9779254" y="952500"/>
                </a:moveTo>
                <a:lnTo>
                  <a:pt x="9811004" y="825500"/>
                </a:lnTo>
                <a:lnTo>
                  <a:pt x="9938004" y="793750"/>
                </a:lnTo>
                <a:lnTo>
                  <a:pt x="9779254" y="952500"/>
                </a:lnTo>
                <a:lnTo>
                  <a:pt x="0" y="952500"/>
                </a:lnTo>
                <a:lnTo>
                  <a:pt x="0" y="0"/>
                </a:lnTo>
                <a:lnTo>
                  <a:pt x="9938004" y="0"/>
                </a:lnTo>
                <a:lnTo>
                  <a:pt x="9938004" y="79375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277" y="21590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实现效果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4189" y="876198"/>
            <a:ext cx="107880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安全教育培训平台提供了面向集团、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班组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层次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训体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、实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从培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在线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习、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试管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、多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媒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体 电子课件、移动学习等一体化服务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以“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字化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、智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引领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赋能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业培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教育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搭建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上线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平 台，实现员工“线下学”向“线上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”转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“需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学”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“成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学”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转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变，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现“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被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动学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向“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动学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转变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最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终建设“人人皆学、处处能学、时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可学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的学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型企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，让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质安</a:t>
            </a:r>
            <a:r>
              <a:rPr sz="16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落到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处。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>
            <p:custDataLst>
              <p:tags r:id="rId1"/>
            </p:custDataLst>
          </p:nvPr>
        </p:nvSpPr>
        <p:spPr>
          <a:xfrm>
            <a:off x="2747010" y="2591561"/>
            <a:ext cx="7383780" cy="532130"/>
          </a:xfrm>
          <a:custGeom>
            <a:avLst/>
            <a:gdLst/>
            <a:ahLst/>
            <a:cxnLst/>
            <a:rect l="l" t="t" r="r" b="b"/>
            <a:pathLst>
              <a:path w="7383780" h="532130">
                <a:moveTo>
                  <a:pt x="541909" y="0"/>
                </a:moveTo>
                <a:lnTo>
                  <a:pt x="6871715" y="0"/>
                </a:lnTo>
                <a:lnTo>
                  <a:pt x="6935952" y="2026"/>
                </a:lnTo>
                <a:lnTo>
                  <a:pt x="6997807" y="7943"/>
                </a:lnTo>
                <a:lnTo>
                  <a:pt x="7056799" y="17507"/>
                </a:lnTo>
                <a:lnTo>
                  <a:pt x="7112450" y="30472"/>
                </a:lnTo>
                <a:lnTo>
                  <a:pt x="7164279" y="46596"/>
                </a:lnTo>
                <a:lnTo>
                  <a:pt x="7211807" y="65633"/>
                </a:lnTo>
                <a:lnTo>
                  <a:pt x="7254554" y="87340"/>
                </a:lnTo>
                <a:lnTo>
                  <a:pt x="7292041" y="111472"/>
                </a:lnTo>
                <a:lnTo>
                  <a:pt x="7323788" y="137785"/>
                </a:lnTo>
                <a:lnTo>
                  <a:pt x="7368142" y="195979"/>
                </a:lnTo>
                <a:lnTo>
                  <a:pt x="7383780" y="259968"/>
                </a:lnTo>
                <a:lnTo>
                  <a:pt x="7383780" y="271907"/>
                </a:lnTo>
                <a:lnTo>
                  <a:pt x="7368142" y="335896"/>
                </a:lnTo>
                <a:lnTo>
                  <a:pt x="7323788" y="394090"/>
                </a:lnTo>
                <a:lnTo>
                  <a:pt x="7292041" y="420403"/>
                </a:lnTo>
                <a:lnTo>
                  <a:pt x="7254554" y="444535"/>
                </a:lnTo>
                <a:lnTo>
                  <a:pt x="7211807" y="466242"/>
                </a:lnTo>
                <a:lnTo>
                  <a:pt x="7164279" y="485279"/>
                </a:lnTo>
                <a:lnTo>
                  <a:pt x="7112450" y="501403"/>
                </a:lnTo>
                <a:lnTo>
                  <a:pt x="7056799" y="514368"/>
                </a:lnTo>
                <a:lnTo>
                  <a:pt x="6997807" y="523932"/>
                </a:lnTo>
                <a:lnTo>
                  <a:pt x="6935952" y="529849"/>
                </a:lnTo>
                <a:lnTo>
                  <a:pt x="6871715" y="531876"/>
                </a:lnTo>
                <a:lnTo>
                  <a:pt x="0" y="531876"/>
                </a:lnTo>
                <a:lnTo>
                  <a:pt x="541909" y="0"/>
                </a:lnTo>
                <a:close/>
              </a:path>
            </a:pathLst>
          </a:custGeom>
          <a:ln w="7600">
            <a:solidFill>
              <a:srgbClr val="394D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>
            <p:custDataLst>
              <p:tags r:id="rId2"/>
            </p:custDataLst>
          </p:nvPr>
        </p:nvSpPr>
        <p:spPr>
          <a:xfrm>
            <a:off x="2747010" y="3262121"/>
            <a:ext cx="7383780" cy="532130"/>
          </a:xfrm>
          <a:custGeom>
            <a:avLst/>
            <a:gdLst/>
            <a:ahLst/>
            <a:cxnLst/>
            <a:rect l="l" t="t" r="r" b="b"/>
            <a:pathLst>
              <a:path w="7383780" h="532129">
                <a:moveTo>
                  <a:pt x="541909" y="0"/>
                </a:moveTo>
                <a:lnTo>
                  <a:pt x="6871715" y="0"/>
                </a:lnTo>
                <a:lnTo>
                  <a:pt x="6935952" y="2026"/>
                </a:lnTo>
                <a:lnTo>
                  <a:pt x="6997807" y="7943"/>
                </a:lnTo>
                <a:lnTo>
                  <a:pt x="7056799" y="17507"/>
                </a:lnTo>
                <a:lnTo>
                  <a:pt x="7112450" y="30472"/>
                </a:lnTo>
                <a:lnTo>
                  <a:pt x="7164279" y="46596"/>
                </a:lnTo>
                <a:lnTo>
                  <a:pt x="7211807" y="65633"/>
                </a:lnTo>
                <a:lnTo>
                  <a:pt x="7254554" y="87340"/>
                </a:lnTo>
                <a:lnTo>
                  <a:pt x="7292041" y="111472"/>
                </a:lnTo>
                <a:lnTo>
                  <a:pt x="7323788" y="137785"/>
                </a:lnTo>
                <a:lnTo>
                  <a:pt x="7368142" y="195979"/>
                </a:lnTo>
                <a:lnTo>
                  <a:pt x="7383780" y="259968"/>
                </a:lnTo>
                <a:lnTo>
                  <a:pt x="7383780" y="271906"/>
                </a:lnTo>
                <a:lnTo>
                  <a:pt x="7368142" y="335896"/>
                </a:lnTo>
                <a:lnTo>
                  <a:pt x="7323788" y="394090"/>
                </a:lnTo>
                <a:lnTo>
                  <a:pt x="7292041" y="420403"/>
                </a:lnTo>
                <a:lnTo>
                  <a:pt x="7254554" y="444535"/>
                </a:lnTo>
                <a:lnTo>
                  <a:pt x="7211807" y="466242"/>
                </a:lnTo>
                <a:lnTo>
                  <a:pt x="7164279" y="485279"/>
                </a:lnTo>
                <a:lnTo>
                  <a:pt x="7112450" y="501403"/>
                </a:lnTo>
                <a:lnTo>
                  <a:pt x="7056799" y="514368"/>
                </a:lnTo>
                <a:lnTo>
                  <a:pt x="6997807" y="523932"/>
                </a:lnTo>
                <a:lnTo>
                  <a:pt x="6935952" y="529849"/>
                </a:lnTo>
                <a:lnTo>
                  <a:pt x="6871715" y="531876"/>
                </a:lnTo>
                <a:lnTo>
                  <a:pt x="0" y="531876"/>
                </a:lnTo>
                <a:lnTo>
                  <a:pt x="541909" y="0"/>
                </a:lnTo>
                <a:close/>
              </a:path>
            </a:pathLst>
          </a:custGeom>
          <a:ln w="7600">
            <a:solidFill>
              <a:srgbClr val="40C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>
            <p:custDataLst>
              <p:tags r:id="rId3"/>
            </p:custDataLst>
          </p:nvPr>
        </p:nvSpPr>
        <p:spPr>
          <a:xfrm>
            <a:off x="2747010" y="3925061"/>
            <a:ext cx="7383780" cy="530860"/>
          </a:xfrm>
          <a:custGeom>
            <a:avLst/>
            <a:gdLst/>
            <a:ahLst/>
            <a:cxnLst/>
            <a:rect l="l" t="t" r="r" b="b"/>
            <a:pathLst>
              <a:path w="7383780" h="530860">
                <a:moveTo>
                  <a:pt x="541909" y="0"/>
                </a:moveTo>
                <a:lnTo>
                  <a:pt x="6871715" y="0"/>
                </a:lnTo>
                <a:lnTo>
                  <a:pt x="6935952" y="2020"/>
                </a:lnTo>
                <a:lnTo>
                  <a:pt x="6997807" y="7918"/>
                </a:lnTo>
                <a:lnTo>
                  <a:pt x="7056799" y="17452"/>
                </a:lnTo>
                <a:lnTo>
                  <a:pt x="7112450" y="30379"/>
                </a:lnTo>
                <a:lnTo>
                  <a:pt x="7164279" y="46455"/>
                </a:lnTo>
                <a:lnTo>
                  <a:pt x="7211807" y="65439"/>
                </a:lnTo>
                <a:lnTo>
                  <a:pt x="7254554" y="87088"/>
                </a:lnTo>
                <a:lnTo>
                  <a:pt x="7292041" y="111157"/>
                </a:lnTo>
                <a:lnTo>
                  <a:pt x="7323788" y="137406"/>
                </a:lnTo>
                <a:lnTo>
                  <a:pt x="7368142" y="195469"/>
                </a:lnTo>
                <a:lnTo>
                  <a:pt x="7383780" y="259333"/>
                </a:lnTo>
                <a:lnTo>
                  <a:pt x="7383780" y="271018"/>
                </a:lnTo>
                <a:lnTo>
                  <a:pt x="7368142" y="334882"/>
                </a:lnTo>
                <a:lnTo>
                  <a:pt x="7323788" y="392945"/>
                </a:lnTo>
                <a:lnTo>
                  <a:pt x="7292041" y="419194"/>
                </a:lnTo>
                <a:lnTo>
                  <a:pt x="7254554" y="443263"/>
                </a:lnTo>
                <a:lnTo>
                  <a:pt x="7211807" y="464912"/>
                </a:lnTo>
                <a:lnTo>
                  <a:pt x="7164279" y="483896"/>
                </a:lnTo>
                <a:lnTo>
                  <a:pt x="7112450" y="499972"/>
                </a:lnTo>
                <a:lnTo>
                  <a:pt x="7056799" y="512899"/>
                </a:lnTo>
                <a:lnTo>
                  <a:pt x="6997807" y="522433"/>
                </a:lnTo>
                <a:lnTo>
                  <a:pt x="6935952" y="528331"/>
                </a:lnTo>
                <a:lnTo>
                  <a:pt x="6871715" y="530351"/>
                </a:lnTo>
                <a:lnTo>
                  <a:pt x="0" y="530351"/>
                </a:lnTo>
                <a:lnTo>
                  <a:pt x="541909" y="0"/>
                </a:lnTo>
                <a:close/>
              </a:path>
            </a:pathLst>
          </a:custGeom>
          <a:ln w="7600">
            <a:solidFill>
              <a:srgbClr val="5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>
            <p:custDataLst>
              <p:tags r:id="rId4"/>
            </p:custDataLst>
          </p:nvPr>
        </p:nvSpPr>
        <p:spPr>
          <a:xfrm>
            <a:off x="2745485" y="4586478"/>
            <a:ext cx="7383780" cy="532130"/>
          </a:xfrm>
          <a:custGeom>
            <a:avLst/>
            <a:gdLst/>
            <a:ahLst/>
            <a:cxnLst/>
            <a:rect l="l" t="t" r="r" b="b"/>
            <a:pathLst>
              <a:path w="7383780" h="532129">
                <a:moveTo>
                  <a:pt x="541909" y="0"/>
                </a:moveTo>
                <a:lnTo>
                  <a:pt x="6871715" y="0"/>
                </a:lnTo>
                <a:lnTo>
                  <a:pt x="6935952" y="2026"/>
                </a:lnTo>
                <a:lnTo>
                  <a:pt x="6997807" y="7943"/>
                </a:lnTo>
                <a:lnTo>
                  <a:pt x="7056799" y="17507"/>
                </a:lnTo>
                <a:lnTo>
                  <a:pt x="7112450" y="30472"/>
                </a:lnTo>
                <a:lnTo>
                  <a:pt x="7164279" y="46596"/>
                </a:lnTo>
                <a:lnTo>
                  <a:pt x="7211807" y="65633"/>
                </a:lnTo>
                <a:lnTo>
                  <a:pt x="7254554" y="87340"/>
                </a:lnTo>
                <a:lnTo>
                  <a:pt x="7292041" y="111472"/>
                </a:lnTo>
                <a:lnTo>
                  <a:pt x="7323788" y="137785"/>
                </a:lnTo>
                <a:lnTo>
                  <a:pt x="7368142" y="195979"/>
                </a:lnTo>
                <a:lnTo>
                  <a:pt x="7383780" y="259969"/>
                </a:lnTo>
                <a:lnTo>
                  <a:pt x="7383780" y="271907"/>
                </a:lnTo>
                <a:lnTo>
                  <a:pt x="7368142" y="335896"/>
                </a:lnTo>
                <a:lnTo>
                  <a:pt x="7323788" y="394090"/>
                </a:lnTo>
                <a:lnTo>
                  <a:pt x="7292041" y="420403"/>
                </a:lnTo>
                <a:lnTo>
                  <a:pt x="7254554" y="444535"/>
                </a:lnTo>
                <a:lnTo>
                  <a:pt x="7211807" y="466242"/>
                </a:lnTo>
                <a:lnTo>
                  <a:pt x="7164279" y="485279"/>
                </a:lnTo>
                <a:lnTo>
                  <a:pt x="7112450" y="501403"/>
                </a:lnTo>
                <a:lnTo>
                  <a:pt x="7056799" y="514368"/>
                </a:lnTo>
                <a:lnTo>
                  <a:pt x="6997807" y="523932"/>
                </a:lnTo>
                <a:lnTo>
                  <a:pt x="6935952" y="529849"/>
                </a:lnTo>
                <a:lnTo>
                  <a:pt x="6871715" y="531876"/>
                </a:lnTo>
                <a:lnTo>
                  <a:pt x="0" y="531876"/>
                </a:lnTo>
                <a:lnTo>
                  <a:pt x="541909" y="0"/>
                </a:lnTo>
                <a:close/>
              </a:path>
            </a:pathLst>
          </a:custGeom>
          <a:ln w="7600">
            <a:solidFill>
              <a:srgbClr val="3992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>
            <p:custDataLst>
              <p:tags r:id="rId5"/>
            </p:custDataLst>
          </p:nvPr>
        </p:nvSpPr>
        <p:spPr>
          <a:xfrm>
            <a:off x="2745485" y="5247894"/>
            <a:ext cx="7383780" cy="532130"/>
          </a:xfrm>
          <a:custGeom>
            <a:avLst/>
            <a:gdLst/>
            <a:ahLst/>
            <a:cxnLst/>
            <a:rect l="l" t="t" r="r" b="b"/>
            <a:pathLst>
              <a:path w="7383780" h="532129">
                <a:moveTo>
                  <a:pt x="541909" y="0"/>
                </a:moveTo>
                <a:lnTo>
                  <a:pt x="6871715" y="0"/>
                </a:lnTo>
                <a:lnTo>
                  <a:pt x="6935952" y="2026"/>
                </a:lnTo>
                <a:lnTo>
                  <a:pt x="6997807" y="7943"/>
                </a:lnTo>
                <a:lnTo>
                  <a:pt x="7056799" y="17507"/>
                </a:lnTo>
                <a:lnTo>
                  <a:pt x="7112450" y="30472"/>
                </a:lnTo>
                <a:lnTo>
                  <a:pt x="7164279" y="46596"/>
                </a:lnTo>
                <a:lnTo>
                  <a:pt x="7211807" y="65633"/>
                </a:lnTo>
                <a:lnTo>
                  <a:pt x="7254554" y="87340"/>
                </a:lnTo>
                <a:lnTo>
                  <a:pt x="7292041" y="111472"/>
                </a:lnTo>
                <a:lnTo>
                  <a:pt x="7323788" y="137785"/>
                </a:lnTo>
                <a:lnTo>
                  <a:pt x="7368142" y="195979"/>
                </a:lnTo>
                <a:lnTo>
                  <a:pt x="7383780" y="259968"/>
                </a:lnTo>
                <a:lnTo>
                  <a:pt x="7383780" y="271906"/>
                </a:lnTo>
                <a:lnTo>
                  <a:pt x="7368142" y="335908"/>
                </a:lnTo>
                <a:lnTo>
                  <a:pt x="7323788" y="394106"/>
                </a:lnTo>
                <a:lnTo>
                  <a:pt x="7292041" y="420420"/>
                </a:lnTo>
                <a:lnTo>
                  <a:pt x="7254554" y="444551"/>
                </a:lnTo>
                <a:lnTo>
                  <a:pt x="7211807" y="466255"/>
                </a:lnTo>
                <a:lnTo>
                  <a:pt x="7164279" y="485290"/>
                </a:lnTo>
                <a:lnTo>
                  <a:pt x="7112450" y="501410"/>
                </a:lnTo>
                <a:lnTo>
                  <a:pt x="7056799" y="514373"/>
                </a:lnTo>
                <a:lnTo>
                  <a:pt x="6997807" y="523934"/>
                </a:lnTo>
                <a:lnTo>
                  <a:pt x="6935952" y="529850"/>
                </a:lnTo>
                <a:lnTo>
                  <a:pt x="6871715" y="531875"/>
                </a:lnTo>
                <a:lnTo>
                  <a:pt x="0" y="531875"/>
                </a:lnTo>
                <a:lnTo>
                  <a:pt x="541909" y="0"/>
                </a:lnTo>
                <a:close/>
              </a:path>
            </a:pathLst>
          </a:custGeom>
          <a:ln w="7600">
            <a:solidFill>
              <a:srgbClr val="4685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>
            <p:custDataLst>
              <p:tags r:id="rId6"/>
            </p:custDataLst>
          </p:nvPr>
        </p:nvSpPr>
        <p:spPr>
          <a:xfrm>
            <a:off x="1738883" y="2599944"/>
            <a:ext cx="699770" cy="585470"/>
          </a:xfrm>
          <a:custGeom>
            <a:avLst/>
            <a:gdLst/>
            <a:ahLst/>
            <a:cxnLst/>
            <a:rect l="l" t="t" r="r" b="b"/>
            <a:pathLst>
              <a:path w="699769" h="585469">
                <a:moveTo>
                  <a:pt x="0" y="292607"/>
                </a:moveTo>
                <a:lnTo>
                  <a:pt x="3792" y="249381"/>
                </a:lnTo>
                <a:lnTo>
                  <a:pt x="14808" y="208120"/>
                </a:lnTo>
                <a:lnTo>
                  <a:pt x="32507" y="169277"/>
                </a:lnTo>
                <a:lnTo>
                  <a:pt x="56347" y="133305"/>
                </a:lnTo>
                <a:lnTo>
                  <a:pt x="85789" y="100659"/>
                </a:lnTo>
                <a:lnTo>
                  <a:pt x="120290" y="71791"/>
                </a:lnTo>
                <a:lnTo>
                  <a:pt x="159310" y="47155"/>
                </a:lnTo>
                <a:lnTo>
                  <a:pt x="202308" y="27205"/>
                </a:lnTo>
                <a:lnTo>
                  <a:pt x="248742" y="12393"/>
                </a:lnTo>
                <a:lnTo>
                  <a:pt x="298073" y="3173"/>
                </a:lnTo>
                <a:lnTo>
                  <a:pt x="349758" y="0"/>
                </a:lnTo>
                <a:lnTo>
                  <a:pt x="401442" y="3173"/>
                </a:lnTo>
                <a:lnTo>
                  <a:pt x="450773" y="12393"/>
                </a:lnTo>
                <a:lnTo>
                  <a:pt x="497207" y="27205"/>
                </a:lnTo>
                <a:lnTo>
                  <a:pt x="540205" y="47155"/>
                </a:lnTo>
                <a:lnTo>
                  <a:pt x="579225" y="71791"/>
                </a:lnTo>
                <a:lnTo>
                  <a:pt x="613726" y="100659"/>
                </a:lnTo>
                <a:lnTo>
                  <a:pt x="643168" y="133305"/>
                </a:lnTo>
                <a:lnTo>
                  <a:pt x="667008" y="169277"/>
                </a:lnTo>
                <a:lnTo>
                  <a:pt x="684707" y="208120"/>
                </a:lnTo>
                <a:lnTo>
                  <a:pt x="695723" y="249381"/>
                </a:lnTo>
                <a:lnTo>
                  <a:pt x="699516" y="292607"/>
                </a:lnTo>
                <a:lnTo>
                  <a:pt x="695723" y="335834"/>
                </a:lnTo>
                <a:lnTo>
                  <a:pt x="684707" y="377095"/>
                </a:lnTo>
                <a:lnTo>
                  <a:pt x="667008" y="415938"/>
                </a:lnTo>
                <a:lnTo>
                  <a:pt x="643168" y="451910"/>
                </a:lnTo>
                <a:lnTo>
                  <a:pt x="613726" y="484556"/>
                </a:lnTo>
                <a:lnTo>
                  <a:pt x="579225" y="513424"/>
                </a:lnTo>
                <a:lnTo>
                  <a:pt x="540205" y="538060"/>
                </a:lnTo>
                <a:lnTo>
                  <a:pt x="497207" y="558010"/>
                </a:lnTo>
                <a:lnTo>
                  <a:pt x="450773" y="572822"/>
                </a:lnTo>
                <a:lnTo>
                  <a:pt x="401442" y="582042"/>
                </a:lnTo>
                <a:lnTo>
                  <a:pt x="349758" y="585215"/>
                </a:lnTo>
                <a:lnTo>
                  <a:pt x="298073" y="582042"/>
                </a:lnTo>
                <a:lnTo>
                  <a:pt x="248742" y="572822"/>
                </a:lnTo>
                <a:lnTo>
                  <a:pt x="202308" y="558010"/>
                </a:lnTo>
                <a:lnTo>
                  <a:pt x="159310" y="538060"/>
                </a:lnTo>
                <a:lnTo>
                  <a:pt x="120290" y="513424"/>
                </a:lnTo>
                <a:lnTo>
                  <a:pt x="85789" y="484556"/>
                </a:lnTo>
                <a:lnTo>
                  <a:pt x="56347" y="451910"/>
                </a:lnTo>
                <a:lnTo>
                  <a:pt x="32507" y="415938"/>
                </a:lnTo>
                <a:lnTo>
                  <a:pt x="14808" y="377095"/>
                </a:lnTo>
                <a:lnTo>
                  <a:pt x="3792" y="335834"/>
                </a:lnTo>
                <a:lnTo>
                  <a:pt x="0" y="292607"/>
                </a:lnTo>
                <a:close/>
              </a:path>
            </a:pathLst>
          </a:custGeom>
          <a:ln w="17733">
            <a:solidFill>
              <a:srgbClr val="394D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>
            <p:custDataLst>
              <p:tags r:id="rId7"/>
            </p:custDataLst>
          </p:nvPr>
        </p:nvSpPr>
        <p:spPr>
          <a:xfrm>
            <a:off x="1918207" y="2717419"/>
            <a:ext cx="339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358E6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>
            <p:custDataLst>
              <p:tags r:id="rId8"/>
            </p:custDataLst>
          </p:nvPr>
        </p:nvSpPr>
        <p:spPr>
          <a:xfrm>
            <a:off x="1738883" y="3261359"/>
            <a:ext cx="699770" cy="585470"/>
          </a:xfrm>
          <a:custGeom>
            <a:avLst/>
            <a:gdLst/>
            <a:ahLst/>
            <a:cxnLst/>
            <a:rect l="l" t="t" r="r" b="b"/>
            <a:pathLst>
              <a:path w="699769" h="585470">
                <a:moveTo>
                  <a:pt x="0" y="292607"/>
                </a:moveTo>
                <a:lnTo>
                  <a:pt x="3792" y="249381"/>
                </a:lnTo>
                <a:lnTo>
                  <a:pt x="14808" y="208120"/>
                </a:lnTo>
                <a:lnTo>
                  <a:pt x="32507" y="169277"/>
                </a:lnTo>
                <a:lnTo>
                  <a:pt x="56347" y="133305"/>
                </a:lnTo>
                <a:lnTo>
                  <a:pt x="85789" y="100659"/>
                </a:lnTo>
                <a:lnTo>
                  <a:pt x="120290" y="71791"/>
                </a:lnTo>
                <a:lnTo>
                  <a:pt x="159310" y="47155"/>
                </a:lnTo>
                <a:lnTo>
                  <a:pt x="202308" y="27205"/>
                </a:lnTo>
                <a:lnTo>
                  <a:pt x="248742" y="12393"/>
                </a:lnTo>
                <a:lnTo>
                  <a:pt x="298073" y="3173"/>
                </a:lnTo>
                <a:lnTo>
                  <a:pt x="349758" y="0"/>
                </a:lnTo>
                <a:lnTo>
                  <a:pt x="401442" y="3173"/>
                </a:lnTo>
                <a:lnTo>
                  <a:pt x="450773" y="12393"/>
                </a:lnTo>
                <a:lnTo>
                  <a:pt x="497207" y="27205"/>
                </a:lnTo>
                <a:lnTo>
                  <a:pt x="540205" y="47155"/>
                </a:lnTo>
                <a:lnTo>
                  <a:pt x="579225" y="71791"/>
                </a:lnTo>
                <a:lnTo>
                  <a:pt x="613726" y="100659"/>
                </a:lnTo>
                <a:lnTo>
                  <a:pt x="643168" y="133305"/>
                </a:lnTo>
                <a:lnTo>
                  <a:pt x="667008" y="169277"/>
                </a:lnTo>
                <a:lnTo>
                  <a:pt x="684707" y="208120"/>
                </a:lnTo>
                <a:lnTo>
                  <a:pt x="695723" y="249381"/>
                </a:lnTo>
                <a:lnTo>
                  <a:pt x="699516" y="292607"/>
                </a:lnTo>
                <a:lnTo>
                  <a:pt x="695723" y="335834"/>
                </a:lnTo>
                <a:lnTo>
                  <a:pt x="684707" y="377095"/>
                </a:lnTo>
                <a:lnTo>
                  <a:pt x="667008" y="415938"/>
                </a:lnTo>
                <a:lnTo>
                  <a:pt x="643168" y="451910"/>
                </a:lnTo>
                <a:lnTo>
                  <a:pt x="613726" y="484556"/>
                </a:lnTo>
                <a:lnTo>
                  <a:pt x="579225" y="513424"/>
                </a:lnTo>
                <a:lnTo>
                  <a:pt x="540205" y="538060"/>
                </a:lnTo>
                <a:lnTo>
                  <a:pt x="497207" y="558010"/>
                </a:lnTo>
                <a:lnTo>
                  <a:pt x="450773" y="572822"/>
                </a:lnTo>
                <a:lnTo>
                  <a:pt x="401442" y="582042"/>
                </a:lnTo>
                <a:lnTo>
                  <a:pt x="349758" y="585215"/>
                </a:lnTo>
                <a:lnTo>
                  <a:pt x="298073" y="582042"/>
                </a:lnTo>
                <a:lnTo>
                  <a:pt x="248742" y="572822"/>
                </a:lnTo>
                <a:lnTo>
                  <a:pt x="202308" y="558010"/>
                </a:lnTo>
                <a:lnTo>
                  <a:pt x="159310" y="538060"/>
                </a:lnTo>
                <a:lnTo>
                  <a:pt x="120290" y="513424"/>
                </a:lnTo>
                <a:lnTo>
                  <a:pt x="85789" y="484556"/>
                </a:lnTo>
                <a:lnTo>
                  <a:pt x="56347" y="451910"/>
                </a:lnTo>
                <a:lnTo>
                  <a:pt x="32507" y="415938"/>
                </a:lnTo>
                <a:lnTo>
                  <a:pt x="14808" y="377095"/>
                </a:lnTo>
                <a:lnTo>
                  <a:pt x="3792" y="335834"/>
                </a:lnTo>
                <a:lnTo>
                  <a:pt x="0" y="292607"/>
                </a:lnTo>
                <a:close/>
              </a:path>
            </a:pathLst>
          </a:custGeom>
          <a:ln w="17733">
            <a:solidFill>
              <a:srgbClr val="40C5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>
            <p:custDataLst>
              <p:tags r:id="rId9"/>
            </p:custDataLst>
          </p:nvPr>
        </p:nvSpPr>
        <p:spPr>
          <a:xfrm>
            <a:off x="1918207" y="3379089"/>
            <a:ext cx="339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9E0AA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>
            <p:custDataLst>
              <p:tags r:id="rId10"/>
            </p:custDataLst>
          </p:nvPr>
        </p:nvSpPr>
        <p:spPr>
          <a:xfrm>
            <a:off x="1738883" y="3924300"/>
            <a:ext cx="699770" cy="584200"/>
          </a:xfrm>
          <a:custGeom>
            <a:avLst/>
            <a:gdLst/>
            <a:ahLst/>
            <a:cxnLst/>
            <a:rect l="l" t="t" r="r" b="b"/>
            <a:pathLst>
              <a:path w="699769" h="584200">
                <a:moveTo>
                  <a:pt x="0" y="291845"/>
                </a:moveTo>
                <a:lnTo>
                  <a:pt x="3792" y="248723"/>
                </a:lnTo>
                <a:lnTo>
                  <a:pt x="14808" y="207563"/>
                </a:lnTo>
                <a:lnTo>
                  <a:pt x="32507" y="168819"/>
                </a:lnTo>
                <a:lnTo>
                  <a:pt x="56347" y="132941"/>
                </a:lnTo>
                <a:lnTo>
                  <a:pt x="85789" y="100381"/>
                </a:lnTo>
                <a:lnTo>
                  <a:pt x="120290" y="71591"/>
                </a:lnTo>
                <a:lnTo>
                  <a:pt x="159310" y="47023"/>
                </a:lnTo>
                <a:lnTo>
                  <a:pt x="202308" y="27128"/>
                </a:lnTo>
                <a:lnTo>
                  <a:pt x="248742" y="12358"/>
                </a:lnTo>
                <a:lnTo>
                  <a:pt x="298073" y="3164"/>
                </a:lnTo>
                <a:lnTo>
                  <a:pt x="349758" y="0"/>
                </a:lnTo>
                <a:lnTo>
                  <a:pt x="401442" y="3164"/>
                </a:lnTo>
                <a:lnTo>
                  <a:pt x="450773" y="12358"/>
                </a:lnTo>
                <a:lnTo>
                  <a:pt x="497207" y="27128"/>
                </a:lnTo>
                <a:lnTo>
                  <a:pt x="540205" y="47023"/>
                </a:lnTo>
                <a:lnTo>
                  <a:pt x="579225" y="71591"/>
                </a:lnTo>
                <a:lnTo>
                  <a:pt x="613726" y="100381"/>
                </a:lnTo>
                <a:lnTo>
                  <a:pt x="643168" y="132941"/>
                </a:lnTo>
                <a:lnTo>
                  <a:pt x="667008" y="168819"/>
                </a:lnTo>
                <a:lnTo>
                  <a:pt x="684707" y="207563"/>
                </a:lnTo>
                <a:lnTo>
                  <a:pt x="695723" y="248723"/>
                </a:lnTo>
                <a:lnTo>
                  <a:pt x="699516" y="291845"/>
                </a:lnTo>
                <a:lnTo>
                  <a:pt x="695723" y="334968"/>
                </a:lnTo>
                <a:lnTo>
                  <a:pt x="684707" y="376128"/>
                </a:lnTo>
                <a:lnTo>
                  <a:pt x="667008" y="414872"/>
                </a:lnTo>
                <a:lnTo>
                  <a:pt x="643168" y="450750"/>
                </a:lnTo>
                <a:lnTo>
                  <a:pt x="613726" y="483310"/>
                </a:lnTo>
                <a:lnTo>
                  <a:pt x="579225" y="512100"/>
                </a:lnTo>
                <a:lnTo>
                  <a:pt x="540205" y="536668"/>
                </a:lnTo>
                <a:lnTo>
                  <a:pt x="497207" y="556563"/>
                </a:lnTo>
                <a:lnTo>
                  <a:pt x="450773" y="571333"/>
                </a:lnTo>
                <a:lnTo>
                  <a:pt x="401442" y="580527"/>
                </a:lnTo>
                <a:lnTo>
                  <a:pt x="349758" y="583692"/>
                </a:lnTo>
                <a:lnTo>
                  <a:pt x="298073" y="580527"/>
                </a:lnTo>
                <a:lnTo>
                  <a:pt x="248742" y="571333"/>
                </a:lnTo>
                <a:lnTo>
                  <a:pt x="202308" y="556563"/>
                </a:lnTo>
                <a:lnTo>
                  <a:pt x="159310" y="536668"/>
                </a:lnTo>
                <a:lnTo>
                  <a:pt x="120290" y="512100"/>
                </a:lnTo>
                <a:lnTo>
                  <a:pt x="85789" y="483310"/>
                </a:lnTo>
                <a:lnTo>
                  <a:pt x="56347" y="450750"/>
                </a:lnTo>
                <a:lnTo>
                  <a:pt x="32507" y="414872"/>
                </a:lnTo>
                <a:lnTo>
                  <a:pt x="14808" y="376128"/>
                </a:lnTo>
                <a:lnTo>
                  <a:pt x="3792" y="334968"/>
                </a:lnTo>
                <a:lnTo>
                  <a:pt x="0" y="291845"/>
                </a:lnTo>
                <a:close/>
              </a:path>
            </a:pathLst>
          </a:custGeom>
          <a:ln w="17733">
            <a:solidFill>
              <a:srgbClr val="5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>
            <p:custDataLst>
              <p:tags r:id="rId11"/>
            </p:custDataLst>
          </p:nvPr>
        </p:nvSpPr>
        <p:spPr>
          <a:xfrm>
            <a:off x="1918207" y="4041394"/>
            <a:ext cx="339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BDEC5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>
            <p:custDataLst>
              <p:tags r:id="rId12"/>
            </p:custDataLst>
          </p:nvPr>
        </p:nvSpPr>
        <p:spPr>
          <a:xfrm>
            <a:off x="1738883" y="4585715"/>
            <a:ext cx="699770" cy="585470"/>
          </a:xfrm>
          <a:custGeom>
            <a:avLst/>
            <a:gdLst/>
            <a:ahLst/>
            <a:cxnLst/>
            <a:rect l="l" t="t" r="r" b="b"/>
            <a:pathLst>
              <a:path w="699769" h="585470">
                <a:moveTo>
                  <a:pt x="0" y="292607"/>
                </a:moveTo>
                <a:lnTo>
                  <a:pt x="3792" y="249381"/>
                </a:lnTo>
                <a:lnTo>
                  <a:pt x="14808" y="208120"/>
                </a:lnTo>
                <a:lnTo>
                  <a:pt x="32507" y="169277"/>
                </a:lnTo>
                <a:lnTo>
                  <a:pt x="56347" y="133305"/>
                </a:lnTo>
                <a:lnTo>
                  <a:pt x="85789" y="100659"/>
                </a:lnTo>
                <a:lnTo>
                  <a:pt x="120290" y="71791"/>
                </a:lnTo>
                <a:lnTo>
                  <a:pt x="159310" y="47155"/>
                </a:lnTo>
                <a:lnTo>
                  <a:pt x="202308" y="27205"/>
                </a:lnTo>
                <a:lnTo>
                  <a:pt x="248742" y="12393"/>
                </a:lnTo>
                <a:lnTo>
                  <a:pt x="298073" y="3173"/>
                </a:lnTo>
                <a:lnTo>
                  <a:pt x="349758" y="0"/>
                </a:lnTo>
                <a:lnTo>
                  <a:pt x="401442" y="3173"/>
                </a:lnTo>
                <a:lnTo>
                  <a:pt x="450773" y="12393"/>
                </a:lnTo>
                <a:lnTo>
                  <a:pt x="497207" y="27205"/>
                </a:lnTo>
                <a:lnTo>
                  <a:pt x="540205" y="47155"/>
                </a:lnTo>
                <a:lnTo>
                  <a:pt x="579225" y="71791"/>
                </a:lnTo>
                <a:lnTo>
                  <a:pt x="613726" y="100659"/>
                </a:lnTo>
                <a:lnTo>
                  <a:pt x="643168" y="133305"/>
                </a:lnTo>
                <a:lnTo>
                  <a:pt x="667008" y="169277"/>
                </a:lnTo>
                <a:lnTo>
                  <a:pt x="684707" y="208120"/>
                </a:lnTo>
                <a:lnTo>
                  <a:pt x="695723" y="249381"/>
                </a:lnTo>
                <a:lnTo>
                  <a:pt x="699516" y="292607"/>
                </a:lnTo>
                <a:lnTo>
                  <a:pt x="695723" y="335834"/>
                </a:lnTo>
                <a:lnTo>
                  <a:pt x="684707" y="377095"/>
                </a:lnTo>
                <a:lnTo>
                  <a:pt x="667008" y="415938"/>
                </a:lnTo>
                <a:lnTo>
                  <a:pt x="643168" y="451910"/>
                </a:lnTo>
                <a:lnTo>
                  <a:pt x="613726" y="484556"/>
                </a:lnTo>
                <a:lnTo>
                  <a:pt x="579225" y="513424"/>
                </a:lnTo>
                <a:lnTo>
                  <a:pt x="540205" y="538060"/>
                </a:lnTo>
                <a:lnTo>
                  <a:pt x="497207" y="558010"/>
                </a:lnTo>
                <a:lnTo>
                  <a:pt x="450773" y="572822"/>
                </a:lnTo>
                <a:lnTo>
                  <a:pt x="401442" y="582042"/>
                </a:lnTo>
                <a:lnTo>
                  <a:pt x="349758" y="585215"/>
                </a:lnTo>
                <a:lnTo>
                  <a:pt x="298073" y="582042"/>
                </a:lnTo>
                <a:lnTo>
                  <a:pt x="248742" y="572822"/>
                </a:lnTo>
                <a:lnTo>
                  <a:pt x="202308" y="558010"/>
                </a:lnTo>
                <a:lnTo>
                  <a:pt x="159310" y="538060"/>
                </a:lnTo>
                <a:lnTo>
                  <a:pt x="120290" y="513424"/>
                </a:lnTo>
                <a:lnTo>
                  <a:pt x="85789" y="484556"/>
                </a:lnTo>
                <a:lnTo>
                  <a:pt x="56347" y="451910"/>
                </a:lnTo>
                <a:lnTo>
                  <a:pt x="32507" y="415938"/>
                </a:lnTo>
                <a:lnTo>
                  <a:pt x="14808" y="377095"/>
                </a:lnTo>
                <a:lnTo>
                  <a:pt x="3792" y="335834"/>
                </a:lnTo>
                <a:lnTo>
                  <a:pt x="0" y="292607"/>
                </a:lnTo>
                <a:close/>
              </a:path>
            </a:pathLst>
          </a:custGeom>
          <a:ln w="17733">
            <a:solidFill>
              <a:srgbClr val="3992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>
            <p:custDataLst>
              <p:tags r:id="rId13"/>
            </p:custDataLst>
          </p:nvPr>
        </p:nvSpPr>
        <p:spPr>
          <a:xfrm>
            <a:off x="1918207" y="4703190"/>
            <a:ext cx="339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2A75D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>
            <p:custDataLst>
              <p:tags r:id="rId14"/>
            </p:custDataLst>
          </p:nvPr>
        </p:nvSpPr>
        <p:spPr>
          <a:xfrm>
            <a:off x="1738883" y="5247132"/>
            <a:ext cx="699770" cy="585470"/>
          </a:xfrm>
          <a:custGeom>
            <a:avLst/>
            <a:gdLst/>
            <a:ahLst/>
            <a:cxnLst/>
            <a:rect l="l" t="t" r="r" b="b"/>
            <a:pathLst>
              <a:path w="699769" h="585470">
                <a:moveTo>
                  <a:pt x="0" y="292608"/>
                </a:moveTo>
                <a:lnTo>
                  <a:pt x="3792" y="249381"/>
                </a:lnTo>
                <a:lnTo>
                  <a:pt x="14808" y="208120"/>
                </a:lnTo>
                <a:lnTo>
                  <a:pt x="32507" y="169277"/>
                </a:lnTo>
                <a:lnTo>
                  <a:pt x="56347" y="133305"/>
                </a:lnTo>
                <a:lnTo>
                  <a:pt x="85789" y="100659"/>
                </a:lnTo>
                <a:lnTo>
                  <a:pt x="120290" y="71791"/>
                </a:lnTo>
                <a:lnTo>
                  <a:pt x="159310" y="47155"/>
                </a:lnTo>
                <a:lnTo>
                  <a:pt x="202308" y="27205"/>
                </a:lnTo>
                <a:lnTo>
                  <a:pt x="248742" y="12393"/>
                </a:lnTo>
                <a:lnTo>
                  <a:pt x="298073" y="3173"/>
                </a:lnTo>
                <a:lnTo>
                  <a:pt x="349758" y="0"/>
                </a:lnTo>
                <a:lnTo>
                  <a:pt x="401442" y="3173"/>
                </a:lnTo>
                <a:lnTo>
                  <a:pt x="450773" y="12393"/>
                </a:lnTo>
                <a:lnTo>
                  <a:pt x="497207" y="27205"/>
                </a:lnTo>
                <a:lnTo>
                  <a:pt x="540205" y="47155"/>
                </a:lnTo>
                <a:lnTo>
                  <a:pt x="579225" y="71791"/>
                </a:lnTo>
                <a:lnTo>
                  <a:pt x="613726" y="100659"/>
                </a:lnTo>
                <a:lnTo>
                  <a:pt x="643168" y="133305"/>
                </a:lnTo>
                <a:lnTo>
                  <a:pt x="667008" y="169277"/>
                </a:lnTo>
                <a:lnTo>
                  <a:pt x="684707" y="208120"/>
                </a:lnTo>
                <a:lnTo>
                  <a:pt x="695723" y="249381"/>
                </a:lnTo>
                <a:lnTo>
                  <a:pt x="699516" y="292608"/>
                </a:lnTo>
                <a:lnTo>
                  <a:pt x="695723" y="335848"/>
                </a:lnTo>
                <a:lnTo>
                  <a:pt x="684707" y="377118"/>
                </a:lnTo>
                <a:lnTo>
                  <a:pt x="667008" y="415966"/>
                </a:lnTo>
                <a:lnTo>
                  <a:pt x="643168" y="451938"/>
                </a:lnTo>
                <a:lnTo>
                  <a:pt x="613726" y="484582"/>
                </a:lnTo>
                <a:lnTo>
                  <a:pt x="579225" y="513445"/>
                </a:lnTo>
                <a:lnTo>
                  <a:pt x="540205" y="538076"/>
                </a:lnTo>
                <a:lnTo>
                  <a:pt x="497207" y="558021"/>
                </a:lnTo>
                <a:lnTo>
                  <a:pt x="450773" y="572827"/>
                </a:lnTo>
                <a:lnTo>
                  <a:pt x="401442" y="582043"/>
                </a:lnTo>
                <a:lnTo>
                  <a:pt x="349758" y="585216"/>
                </a:lnTo>
                <a:lnTo>
                  <a:pt x="298073" y="582043"/>
                </a:lnTo>
                <a:lnTo>
                  <a:pt x="248742" y="572827"/>
                </a:lnTo>
                <a:lnTo>
                  <a:pt x="202308" y="558021"/>
                </a:lnTo>
                <a:lnTo>
                  <a:pt x="159310" y="538076"/>
                </a:lnTo>
                <a:lnTo>
                  <a:pt x="120290" y="513445"/>
                </a:lnTo>
                <a:lnTo>
                  <a:pt x="85789" y="484582"/>
                </a:lnTo>
                <a:lnTo>
                  <a:pt x="56347" y="451938"/>
                </a:lnTo>
                <a:lnTo>
                  <a:pt x="32507" y="415966"/>
                </a:lnTo>
                <a:lnTo>
                  <a:pt x="14808" y="377118"/>
                </a:lnTo>
                <a:lnTo>
                  <a:pt x="3792" y="335848"/>
                </a:lnTo>
                <a:lnTo>
                  <a:pt x="0" y="292608"/>
                </a:lnTo>
                <a:close/>
              </a:path>
            </a:pathLst>
          </a:custGeom>
          <a:ln w="17733">
            <a:solidFill>
              <a:srgbClr val="4685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>
            <p:custDataLst>
              <p:tags r:id="rId15"/>
            </p:custDataLst>
          </p:nvPr>
        </p:nvSpPr>
        <p:spPr>
          <a:xfrm>
            <a:off x="1918207" y="5364886"/>
            <a:ext cx="339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97F7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9" name="object 19"/>
          <p:cNvSpPr txBox="1"/>
          <p:nvPr>
            <p:custDataLst>
              <p:tags r:id="rId16"/>
            </p:custDataLst>
          </p:nvPr>
        </p:nvSpPr>
        <p:spPr>
          <a:xfrm>
            <a:off x="3367405" y="3404235"/>
            <a:ext cx="533209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为政府监管精准化提供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段，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决了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监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管部</a:t>
            </a:r>
            <a:r>
              <a:rPr sz="1400" b="1" spc="-10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“管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过来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的问题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>
            <p:custDataLst>
              <p:tags r:id="rId17"/>
            </p:custDataLst>
          </p:nvPr>
        </p:nvSpPr>
        <p:spPr>
          <a:xfrm>
            <a:off x="3367405" y="4066540"/>
            <a:ext cx="544639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为企业管理提供信息化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具，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决了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敢管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不真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>
            <p:custDataLst>
              <p:tags r:id="rId18"/>
            </p:custDataLst>
          </p:nvPr>
        </p:nvSpPr>
        <p:spPr>
          <a:xfrm>
            <a:off x="3367405" y="4728210"/>
            <a:ext cx="54400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为企业职工提供了实用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台，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决了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b="1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愿学</a:t>
            </a:r>
            <a:r>
              <a:rPr sz="14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的问题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>
            <p:custDataLst>
              <p:tags r:id="rId19"/>
            </p:custDataLst>
          </p:nvPr>
        </p:nvSpPr>
        <p:spPr>
          <a:xfrm>
            <a:off x="3399790" y="5389880"/>
            <a:ext cx="57200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为社会公众提供了安全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宣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教平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，增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了全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范意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和应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急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>
            <p:custDataLst>
              <p:tags r:id="rId20"/>
            </p:custDataLst>
          </p:nvPr>
        </p:nvSpPr>
        <p:spPr>
          <a:xfrm>
            <a:off x="3367405" y="2725420"/>
            <a:ext cx="525589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为筑牢安全基础、强化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质安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，全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落实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家安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理要求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1927" y="6108903"/>
            <a:ext cx="10008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平台定位</a:t>
            </a:r>
            <a:r>
              <a:rPr sz="2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2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强化</a:t>
            </a:r>
            <a:r>
              <a:rPr sz="20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员安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知识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系，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务企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训管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，便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捷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政府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全培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监管</a:t>
            </a:r>
            <a:r>
              <a:rPr sz="2000" b="1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学员端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登录首页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11959" y="1514111"/>
            <a:ext cx="2575560" cy="4876165"/>
            <a:chOff x="8311959" y="1514111"/>
            <a:chExt cx="2575560" cy="487616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514111"/>
              <a:ext cx="2575454" cy="4875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5340" y="2026919"/>
              <a:ext cx="2311907" cy="382371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8722" y="1514111"/>
            <a:ext cx="2577465" cy="4876165"/>
            <a:chOff x="4768722" y="1514111"/>
            <a:chExt cx="2577465" cy="487616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514111"/>
              <a:ext cx="2576872" cy="48759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852" y="2023872"/>
              <a:ext cx="2298192" cy="382676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173605" y="1514111"/>
            <a:ext cx="2577465" cy="4876165"/>
            <a:chOff x="1173605" y="1514111"/>
            <a:chExt cx="2577465" cy="487616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514111"/>
              <a:ext cx="2576872" cy="4875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8" y="2023872"/>
              <a:ext cx="2313431" cy="38039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9988" y="906272"/>
            <a:ext cx="9221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学员使用账号登陆到学习平台中，高质量完成平台分配的培训任</a:t>
            </a:r>
            <a:r>
              <a:rPr sz="2400" spc="10" dirty="0"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资讯展示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515604"/>
            <a:ext cx="2575560" cy="4874895"/>
            <a:chOff x="8311959" y="1515604"/>
            <a:chExt cx="2575560" cy="48748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515604"/>
              <a:ext cx="2575454" cy="4874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69474" y="5461253"/>
              <a:ext cx="410209" cy="367665"/>
            </a:xfrm>
            <a:custGeom>
              <a:avLst/>
              <a:gdLst/>
              <a:ahLst/>
              <a:cxnLst/>
              <a:rect l="l" t="t" r="r" b="b"/>
              <a:pathLst>
                <a:path w="410209" h="367664">
                  <a:moveTo>
                    <a:pt x="61214" y="0"/>
                  </a:moveTo>
                  <a:lnTo>
                    <a:pt x="409955" y="0"/>
                  </a:lnTo>
                  <a:lnTo>
                    <a:pt x="409955" y="306070"/>
                  </a:lnTo>
                  <a:lnTo>
                    <a:pt x="405141" y="329897"/>
                  </a:lnTo>
                  <a:lnTo>
                    <a:pt x="392017" y="349354"/>
                  </a:lnTo>
                  <a:lnTo>
                    <a:pt x="372558" y="362473"/>
                  </a:lnTo>
                  <a:lnTo>
                    <a:pt x="348742" y="367284"/>
                  </a:lnTo>
                  <a:lnTo>
                    <a:pt x="0" y="367284"/>
                  </a:lnTo>
                  <a:lnTo>
                    <a:pt x="0" y="61214"/>
                  </a:lnTo>
                  <a:lnTo>
                    <a:pt x="4814" y="37397"/>
                  </a:lnTo>
                  <a:lnTo>
                    <a:pt x="17938" y="17938"/>
                  </a:lnTo>
                  <a:lnTo>
                    <a:pt x="37397" y="4814"/>
                  </a:lnTo>
                  <a:lnTo>
                    <a:pt x="61214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8576" y="2016251"/>
              <a:ext cx="2325623" cy="38343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768722" y="1515604"/>
            <a:ext cx="2577465" cy="4874895"/>
            <a:chOff x="4768722" y="1515604"/>
            <a:chExt cx="2577465" cy="487489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515604"/>
              <a:ext cx="2576872" cy="48745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3752" y="1935480"/>
              <a:ext cx="2351531" cy="389229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173605" y="1515604"/>
            <a:ext cx="2577465" cy="4874895"/>
            <a:chOff x="1173605" y="1515604"/>
            <a:chExt cx="2577465" cy="4874895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515604"/>
              <a:ext cx="2576872" cy="48745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776" y="1935480"/>
              <a:ext cx="2394204" cy="39151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9988" y="932179"/>
            <a:ext cx="916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资讯管理展示各类法规制度和企业内部学习资源，供学员阅读学习。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1235151"/>
            <a:ext cx="8405495" cy="484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444444"/>
              </a:buClr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应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急管理部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2006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至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2012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年发布了《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生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产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经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营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单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位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培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训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规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定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》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、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《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特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种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作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业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人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员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安全技术培训考核管理规定》</a:t>
            </a:r>
            <a:r>
              <a:rPr sz="1600" b="1" spc="-4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、《安全生产培训管理办法》等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总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局条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例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/>
              <a:buChar char="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国务院安委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会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2012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12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月印发了《国务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院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安委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会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关于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进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一步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加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强安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培训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工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作的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决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定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》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全国安全生产专项整治三年行动计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划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（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2020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日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）。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《中华人民共和国安全生产法》（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2021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spc="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日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）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于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日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正式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开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始实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施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《危险化学品企业特殊作业安全规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范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》（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GB</a:t>
            </a:r>
            <a:r>
              <a:rPr sz="1600" b="1" spc="5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30871-2022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）</a:t>
            </a:r>
            <a:r>
              <a:rPr sz="1600" b="1" spc="-3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，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2022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日正式实施。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国家应急管理厅关于印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发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《</a:t>
            </a:r>
            <a:r>
              <a:rPr sz="1600" b="1" spc="-3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“</a:t>
            </a:r>
            <a:r>
              <a:rPr sz="1600" b="1" spc="-5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</a:t>
            </a:r>
            <a:r>
              <a:rPr sz="1600" b="1" spc="-5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国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生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产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知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识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技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能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考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核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信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息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系</a:t>
            </a:r>
            <a:r>
              <a:rPr sz="1600" b="1" spc="-4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统</a:t>
            </a:r>
            <a:r>
              <a:rPr sz="1600" b="1" spc="-2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”</a:t>
            </a:r>
            <a:r>
              <a:rPr sz="1600" b="1" spc="-4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实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施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工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作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方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案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》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的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通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知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2024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月，《安全生产培训机构基本条件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》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解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读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【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应急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管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理部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7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号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】。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2024</a:t>
            </a:r>
            <a:r>
              <a:rPr sz="1600" b="1" spc="-10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月，国家消防救援局关于开展消防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全集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中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除患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攻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坚大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整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治行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动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的通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知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应急管理部关于印发《安全应急装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备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重点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领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域发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展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行动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计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划</a:t>
            </a:r>
            <a:r>
              <a:rPr sz="1600" b="1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2023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—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2025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）》</a:t>
            </a:r>
            <a:r>
              <a:rPr sz="1600" b="1" spc="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的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通知。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444444"/>
              </a:buClr>
              <a:buFont typeface="Wingdings" panose="05000000000000000000"/>
              <a:buChar char=""/>
            </a:pPr>
            <a:endParaRPr sz="900">
              <a:latin typeface="Microsoft YaHei UI" panose="020B0503020204020204" charset="-122"/>
              <a:cs typeface="Microsoft YaHei UI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安全生产治本攻坚三年行动方案（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</a:t>
            </a:r>
            <a:r>
              <a:rPr sz="1600" b="1" spc="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600" b="1" spc="-10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600" b="1" spc="-5" dirty="0">
                <a:solidFill>
                  <a:srgbClr val="444444"/>
                </a:solidFill>
                <a:latin typeface="Arial" panose="020B0604020202020204"/>
                <a:cs typeface="Arial" panose="020B0604020202020204"/>
              </a:rPr>
              <a:t>2026</a:t>
            </a:r>
            <a:r>
              <a:rPr sz="1600" b="1" spc="-5" dirty="0">
                <a:solidFill>
                  <a:srgbClr val="444444"/>
                </a:solidFill>
                <a:latin typeface="Microsoft YaHei UI" panose="020B0503020204020204" charset="-122"/>
                <a:cs typeface="Microsoft YaHei UI" panose="020B0503020204020204" charset="-122"/>
              </a:rPr>
              <a:t>年）。</a:t>
            </a:r>
            <a:endParaRPr sz="16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950452" y="1414272"/>
            <a:ext cx="2991611" cy="4447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840" y="281762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政策解读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47" y="250647"/>
            <a:ext cx="2292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学员端-课程学习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439465"/>
            <a:ext cx="2575560" cy="4949825"/>
            <a:chOff x="8311959" y="1439465"/>
            <a:chExt cx="2575560" cy="494982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39465"/>
              <a:ext cx="2575454" cy="4949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7908" y="1918716"/>
              <a:ext cx="2346959" cy="38968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03082" y="1913953"/>
              <a:ext cx="2356485" cy="3906520"/>
            </a:xfrm>
            <a:custGeom>
              <a:avLst/>
              <a:gdLst/>
              <a:ahLst/>
              <a:cxnLst/>
              <a:rect l="l" t="t" r="r" b="b"/>
              <a:pathLst>
                <a:path w="2356484" h="3906520">
                  <a:moveTo>
                    <a:pt x="0" y="3906392"/>
                  </a:moveTo>
                  <a:lnTo>
                    <a:pt x="2356485" y="3906392"/>
                  </a:lnTo>
                  <a:lnTo>
                    <a:pt x="2356485" y="0"/>
                  </a:lnTo>
                  <a:lnTo>
                    <a:pt x="0" y="0"/>
                  </a:lnTo>
                  <a:lnTo>
                    <a:pt x="0" y="390639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768722" y="1439465"/>
            <a:ext cx="2577465" cy="4949825"/>
            <a:chOff x="4768722" y="1439465"/>
            <a:chExt cx="2577465" cy="494982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39465"/>
              <a:ext cx="2576872" cy="49496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6424" y="1918716"/>
              <a:ext cx="2270760" cy="389686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173605" y="1439465"/>
            <a:ext cx="2577465" cy="4949825"/>
            <a:chOff x="1173605" y="1439465"/>
            <a:chExt cx="2577465" cy="4949825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439465"/>
              <a:ext cx="2576872" cy="4949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924" y="1856232"/>
              <a:ext cx="2308860" cy="40203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92225" y="1851469"/>
              <a:ext cx="2318385" cy="4030345"/>
            </a:xfrm>
            <a:custGeom>
              <a:avLst/>
              <a:gdLst/>
              <a:ahLst/>
              <a:cxnLst/>
              <a:rect l="l" t="t" r="r" b="b"/>
              <a:pathLst>
                <a:path w="2318385" h="4030345">
                  <a:moveTo>
                    <a:pt x="0" y="4029837"/>
                  </a:moveTo>
                  <a:lnTo>
                    <a:pt x="2318385" y="4029837"/>
                  </a:lnTo>
                  <a:lnTo>
                    <a:pt x="2318385" y="0"/>
                  </a:lnTo>
                  <a:lnTo>
                    <a:pt x="0" y="0"/>
                  </a:lnTo>
                  <a:lnTo>
                    <a:pt x="0" y="402983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65377" y="937716"/>
            <a:ext cx="886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课程视频学习时，可设置人脸识别、禁止快进，解锁播放等规则。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题库训练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744266"/>
            <a:ext cx="2575560" cy="4878070"/>
            <a:chOff x="8311959" y="1744266"/>
            <a:chExt cx="2575560" cy="48780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744266"/>
              <a:ext cx="2575454" cy="4877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9056" y="2246375"/>
              <a:ext cx="2314955" cy="391210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54117" y="1739186"/>
            <a:ext cx="2577465" cy="4878070"/>
            <a:chOff x="4768722" y="1744266"/>
            <a:chExt cx="2577465" cy="487807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744266"/>
              <a:ext cx="2576872" cy="4877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6132" y="2246375"/>
              <a:ext cx="2359152" cy="39121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61306" y="2241613"/>
              <a:ext cx="2369185" cy="3921760"/>
            </a:xfrm>
            <a:custGeom>
              <a:avLst/>
              <a:gdLst/>
              <a:ahLst/>
              <a:cxnLst/>
              <a:rect l="l" t="t" r="r" b="b"/>
              <a:pathLst>
                <a:path w="2369184" h="3921760">
                  <a:moveTo>
                    <a:pt x="0" y="3921633"/>
                  </a:moveTo>
                  <a:lnTo>
                    <a:pt x="2368677" y="3921633"/>
                  </a:lnTo>
                  <a:lnTo>
                    <a:pt x="2368677" y="0"/>
                  </a:lnTo>
                  <a:lnTo>
                    <a:pt x="0" y="0"/>
                  </a:lnTo>
                  <a:lnTo>
                    <a:pt x="0" y="392163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223770" y="1744266"/>
            <a:ext cx="2577465" cy="4878070"/>
            <a:chOff x="1173605" y="1744266"/>
            <a:chExt cx="2577465" cy="4878070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744266"/>
              <a:ext cx="2576872" cy="4877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8" y="2196083"/>
              <a:ext cx="2307336" cy="39852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6482" y="2191321"/>
              <a:ext cx="2317115" cy="3994785"/>
            </a:xfrm>
            <a:custGeom>
              <a:avLst/>
              <a:gdLst/>
              <a:ahLst/>
              <a:cxnLst/>
              <a:rect l="l" t="t" r="r" b="b"/>
              <a:pathLst>
                <a:path w="2317115" h="3994785">
                  <a:moveTo>
                    <a:pt x="0" y="3994785"/>
                  </a:moveTo>
                  <a:lnTo>
                    <a:pt x="2316861" y="3994785"/>
                  </a:lnTo>
                  <a:lnTo>
                    <a:pt x="2316861" y="0"/>
                  </a:lnTo>
                  <a:lnTo>
                    <a:pt x="0" y="0"/>
                  </a:lnTo>
                  <a:lnTo>
                    <a:pt x="0" y="39947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15390" y="791082"/>
            <a:ext cx="977900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题库练题可使用知识点章节练习，按题型专项学习、题库搜索、错题集、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收藏集、模拟考试等功能。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正式考试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220581" y="1550282"/>
            <a:ext cx="2577465" cy="4929505"/>
            <a:chOff x="8220581" y="1550282"/>
            <a:chExt cx="2577465" cy="492950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220581" y="1550282"/>
              <a:ext cx="2576872" cy="4928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851" y="1988819"/>
              <a:ext cx="2337816" cy="39425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678805" y="1550282"/>
            <a:ext cx="2577465" cy="4929505"/>
            <a:chOff x="4678805" y="1550282"/>
            <a:chExt cx="2577465" cy="492950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78805" y="1550282"/>
              <a:ext cx="2576872" cy="4928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6215" y="1952243"/>
              <a:ext cx="2345435" cy="396544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83689" y="1550282"/>
            <a:ext cx="2577465" cy="4929505"/>
            <a:chOff x="1083689" y="1550282"/>
            <a:chExt cx="2577465" cy="492950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83689" y="1550282"/>
              <a:ext cx="2576872" cy="4928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2061971"/>
              <a:ext cx="2330196" cy="38694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52550" y="983360"/>
            <a:ext cx="1008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学员完成课程学时要求后，参加正式考试，考核通过则可获取培训合格证。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3615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在线报</a:t>
            </a:r>
            <a:r>
              <a:rPr sz="2400" spc="-10" dirty="0">
                <a:solidFill>
                  <a:srgbClr val="C00000"/>
                </a:solidFill>
              </a:rPr>
              <a:t>名</a:t>
            </a:r>
            <a:r>
              <a:rPr sz="2400" spc="-5" dirty="0">
                <a:solidFill>
                  <a:srgbClr val="C00000"/>
                </a:solidFill>
              </a:rPr>
              <a:t>|</a:t>
            </a:r>
            <a:r>
              <a:rPr sz="2400" dirty="0">
                <a:solidFill>
                  <a:srgbClr val="C00000"/>
                </a:solidFill>
              </a:rPr>
              <a:t>积分管理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402142"/>
            <a:ext cx="2575560" cy="4986655"/>
            <a:chOff x="8311959" y="1402142"/>
            <a:chExt cx="2575560" cy="498665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02142"/>
              <a:ext cx="2575454" cy="4986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5340" y="1828800"/>
              <a:ext cx="2334767" cy="40172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8722" y="1402142"/>
            <a:ext cx="2577465" cy="4986655"/>
            <a:chOff x="4768722" y="1402142"/>
            <a:chExt cx="2577465" cy="498665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02142"/>
              <a:ext cx="2576872" cy="4986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3564" y="1859279"/>
              <a:ext cx="2346960" cy="398373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173605" y="1402142"/>
            <a:ext cx="2577465" cy="4986655"/>
            <a:chOff x="1173605" y="1402142"/>
            <a:chExt cx="2577465" cy="498665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402142"/>
              <a:ext cx="2576872" cy="4986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164" y="1859279"/>
              <a:ext cx="2337816" cy="39837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2466" y="893445"/>
            <a:ext cx="9789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支持学员在线报名和实名认证，培训积分作为个人网络培训的质量评价。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每日一练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402142"/>
            <a:ext cx="2575560" cy="4986655"/>
            <a:chOff x="8311959" y="1402142"/>
            <a:chExt cx="2575560" cy="498665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02142"/>
              <a:ext cx="2575454" cy="4986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2668" y="1932431"/>
              <a:ext cx="2369820" cy="396697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8722" y="1402142"/>
            <a:ext cx="2577465" cy="4986655"/>
            <a:chOff x="4768722" y="1402142"/>
            <a:chExt cx="2577465" cy="498665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02142"/>
              <a:ext cx="2576872" cy="4986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1885187"/>
              <a:ext cx="2343911" cy="395325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173605" y="1402142"/>
            <a:ext cx="2577465" cy="4986655"/>
            <a:chOff x="1173605" y="1402142"/>
            <a:chExt cx="2577465" cy="498665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402142"/>
              <a:ext cx="2576872" cy="4986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3876" y="1837943"/>
              <a:ext cx="2334768" cy="39852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2466" y="893445"/>
            <a:ext cx="856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支持学员每日一练，并可以查看练习情况，实时累加个人积分。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智库模块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585772"/>
            <a:ext cx="2575560" cy="4805680"/>
            <a:chOff x="8311959" y="1585772"/>
            <a:chExt cx="2575560" cy="4805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585772"/>
              <a:ext cx="2575454" cy="4805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3148" y="2092452"/>
              <a:ext cx="2356104" cy="37353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8722" y="1603687"/>
            <a:ext cx="2577465" cy="4787900"/>
            <a:chOff x="4768722" y="1603687"/>
            <a:chExt cx="2577465" cy="478790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603687"/>
              <a:ext cx="2576872" cy="4787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6132" y="2083308"/>
              <a:ext cx="2337816" cy="379171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173605" y="1603687"/>
            <a:ext cx="2577465" cy="4787900"/>
            <a:chOff x="1173605" y="1603687"/>
            <a:chExt cx="2577465" cy="4787900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603687"/>
              <a:ext cx="2576872" cy="47876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9972" y="2162555"/>
              <a:ext cx="2310383" cy="36652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63548" y="983741"/>
            <a:ext cx="916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智库模块汇集了海量安全生产文档资料，查看阅读，定期更新维护。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个人中心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448422"/>
            <a:ext cx="2575560" cy="4940935"/>
            <a:chOff x="8311959" y="1448422"/>
            <a:chExt cx="2575560" cy="49409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48422"/>
              <a:ext cx="2575454" cy="4940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1248" y="2247900"/>
              <a:ext cx="2295144" cy="33512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56422" y="2243137"/>
              <a:ext cx="2305050" cy="3361054"/>
            </a:xfrm>
            <a:custGeom>
              <a:avLst/>
              <a:gdLst/>
              <a:ahLst/>
              <a:cxnLst/>
              <a:rect l="l" t="t" r="r" b="b"/>
              <a:pathLst>
                <a:path w="2305050" h="3361054">
                  <a:moveTo>
                    <a:pt x="0" y="3360801"/>
                  </a:moveTo>
                  <a:lnTo>
                    <a:pt x="2304669" y="3360801"/>
                  </a:lnTo>
                  <a:lnTo>
                    <a:pt x="2304669" y="0"/>
                  </a:lnTo>
                  <a:lnTo>
                    <a:pt x="0" y="0"/>
                  </a:lnTo>
                  <a:lnTo>
                    <a:pt x="0" y="3360801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768722" y="1448422"/>
            <a:ext cx="2577465" cy="4940935"/>
            <a:chOff x="4768722" y="1448422"/>
            <a:chExt cx="2577465" cy="494093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48422"/>
              <a:ext cx="2576872" cy="49407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376" y="1869947"/>
              <a:ext cx="2305812" cy="397154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173605" y="1448422"/>
            <a:ext cx="2577465" cy="4940935"/>
            <a:chOff x="1173605" y="1448422"/>
            <a:chExt cx="2577465" cy="4940935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448422"/>
              <a:ext cx="2576872" cy="4940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684" y="1895855"/>
              <a:ext cx="2330195" cy="39273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56741" y="886459"/>
            <a:ext cx="9178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个人中心可自定义设置，上传个人证件，查看学时证明及考核结果。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在线监管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311959" y="1448422"/>
            <a:ext cx="2575560" cy="4940935"/>
            <a:chOff x="8311959" y="1448422"/>
            <a:chExt cx="2575560" cy="49409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48422"/>
              <a:ext cx="2575454" cy="4940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9056" y="1918715"/>
              <a:ext cx="2336292" cy="389686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8722" y="1448422"/>
            <a:ext cx="2577465" cy="4940935"/>
            <a:chOff x="4768722" y="1448422"/>
            <a:chExt cx="2577465" cy="494093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48422"/>
              <a:ext cx="2576872" cy="49407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8992" y="1932431"/>
              <a:ext cx="2360675" cy="38983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173605" y="1448422"/>
            <a:ext cx="2577465" cy="4940935"/>
            <a:chOff x="1173605" y="1448422"/>
            <a:chExt cx="2577465" cy="494093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3605" y="1448422"/>
              <a:ext cx="2576872" cy="4940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784" y="1921763"/>
              <a:ext cx="2314955" cy="39273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5019" y="961771"/>
            <a:ext cx="1069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政府监管权限可查看各企业培训状况，企业管理权限可查看员工培训明细状况。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22929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2400" spc="-5" dirty="0">
                <a:solidFill>
                  <a:srgbClr val="C00000"/>
                </a:solidFill>
              </a:rPr>
              <a:t>功能展示</a:t>
            </a:r>
            <a:endParaRPr lang="zh-CN" sz="2400" spc="-5" dirty="0">
              <a:solidFill>
                <a:srgbClr val="C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12022" y="1497317"/>
            <a:ext cx="2575560" cy="4940935"/>
            <a:chOff x="8311959" y="1448422"/>
            <a:chExt cx="2575560" cy="49409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11959" y="1448422"/>
              <a:ext cx="2575454" cy="4940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9056" y="1918715"/>
              <a:ext cx="2336292" cy="389686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5019" y="961771"/>
            <a:ext cx="1069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政府监管权限可查看各企业培训状况，企业管理权限可查看员工培训明细状况。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grpSp>
        <p:nvGrpSpPr>
          <p:cNvPr id="14" name="object 6"/>
          <p:cNvGrpSpPr/>
          <p:nvPr/>
        </p:nvGrpSpPr>
        <p:grpSpPr>
          <a:xfrm>
            <a:off x="923797" y="1497317"/>
            <a:ext cx="2577465" cy="4876165"/>
            <a:chOff x="4768722" y="1514111"/>
            <a:chExt cx="2577465" cy="4876165"/>
          </a:xfrm>
        </p:grpSpPr>
        <p:pic>
          <p:nvPicPr>
            <p:cNvPr id="15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514111"/>
              <a:ext cx="2576872" cy="4875975"/>
            </a:xfrm>
            <a:prstGeom prst="rect">
              <a:avLst/>
            </a:prstGeom>
          </p:spPr>
        </p:pic>
        <p:pic>
          <p:nvPicPr>
            <p:cNvPr id="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852" y="2023872"/>
              <a:ext cx="2298192" cy="3826764"/>
            </a:xfrm>
            <a:prstGeom prst="rect">
              <a:avLst/>
            </a:prstGeom>
          </p:spPr>
        </p:pic>
      </p:grpSp>
      <p:grpSp>
        <p:nvGrpSpPr>
          <p:cNvPr id="21" name="object 6"/>
          <p:cNvGrpSpPr/>
          <p:nvPr/>
        </p:nvGrpSpPr>
        <p:grpSpPr>
          <a:xfrm>
            <a:off x="4618227" y="1497317"/>
            <a:ext cx="2576830" cy="4940772"/>
            <a:chOff x="4768722" y="1448422"/>
            <a:chExt cx="2576872" cy="4940772"/>
          </a:xfrm>
        </p:grpSpPr>
        <p:pic>
          <p:nvPicPr>
            <p:cNvPr id="22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68722" y="1448422"/>
              <a:ext cx="2576872" cy="4940772"/>
            </a:xfrm>
            <a:prstGeom prst="rect">
              <a:avLst/>
            </a:prstGeom>
          </p:spPr>
        </p:pic>
        <p:pic>
          <p:nvPicPr>
            <p:cNvPr id="23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1932431"/>
              <a:ext cx="2360675" cy="3898391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8950960" y="2756535"/>
            <a:ext cx="116840" cy="3077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80032" y="1066800"/>
            <a:ext cx="4273296" cy="2464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5525" y="238505"/>
            <a:ext cx="269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学员</a:t>
            </a:r>
            <a:r>
              <a:rPr sz="2400" spc="-10" dirty="0">
                <a:solidFill>
                  <a:srgbClr val="C00000"/>
                </a:solidFill>
              </a:rPr>
              <a:t>P</a:t>
            </a:r>
            <a:r>
              <a:rPr sz="2400" dirty="0">
                <a:solidFill>
                  <a:srgbClr val="C00000"/>
                </a:solidFill>
              </a:rPr>
              <a:t>C端</a:t>
            </a:r>
            <a:r>
              <a:rPr sz="2400" spc="-5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培训学习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203" y="1066800"/>
            <a:ext cx="4273296" cy="2464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0032" y="3695700"/>
            <a:ext cx="4273296" cy="2464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4203" y="3695700"/>
            <a:ext cx="4273296" cy="24627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210185"/>
            <a:ext cx="79400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国家政策：规范化、标准化引领化工园区改革与发展建设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03275" y="941832"/>
            <a:ext cx="11611610" cy="1321435"/>
          </a:xfrm>
          <a:custGeom>
            <a:avLst/>
            <a:gdLst/>
            <a:ahLst/>
            <a:cxnLst/>
            <a:rect l="l" t="t" r="r" b="b"/>
            <a:pathLst>
              <a:path w="11611610" h="1321435">
                <a:moveTo>
                  <a:pt x="11611356" y="0"/>
                </a:moveTo>
                <a:lnTo>
                  <a:pt x="0" y="0"/>
                </a:lnTo>
                <a:lnTo>
                  <a:pt x="0" y="1321308"/>
                </a:lnTo>
                <a:lnTo>
                  <a:pt x="11611356" y="1321308"/>
                </a:lnTo>
                <a:lnTo>
                  <a:pt x="11611356" y="0"/>
                </a:lnTo>
                <a:close/>
              </a:path>
            </a:pathLst>
          </a:custGeom>
          <a:solidFill>
            <a:srgbClr val="237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7667" y="907241"/>
            <a:ext cx="11214735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457200">
              <a:lnSpc>
                <a:spcPct val="150000"/>
              </a:lnSpc>
              <a:spcBef>
                <a:spcPts val="105"/>
              </a:spcBef>
              <a:tabLst>
                <a:tab pos="2329815" algn="l"/>
              </a:tabLst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化工园区如何进一步加强安全管理，国家相关部门发出指导意见和通知，并希望使用规范化、标准化的手段 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和信息化的方式建立	智慧化工园区，来实现对</a:t>
            </a:r>
            <a:r>
              <a:rPr sz="1800" b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化工园区的完善的管理。通过数据整合与信息平台建设，实现 智慧化管理与高效运行，是建设</a:t>
            </a:r>
            <a:r>
              <a:rPr sz="18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智慧化工园区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的基本要求。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52336" y="2683764"/>
            <a:ext cx="1796297" cy="25252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68945" y="5299760"/>
            <a:ext cx="1854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提出了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智慧化工园区建设 指导建议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，为各地开展化工 园区评价认定提供参考依据 和基础。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0" y="2671064"/>
            <a:ext cx="2042160" cy="2614930"/>
          </a:xfrm>
          <a:prstGeom prst="rect">
            <a:avLst/>
          </a:prstGeom>
          <a:ln w="25400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615315" marR="504190" algn="ctr">
              <a:lnSpc>
                <a:spcPct val="150000"/>
              </a:lnSpc>
            </a:pP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智慧化工园区 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建设指南 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GB/T</a:t>
            </a:r>
            <a:r>
              <a:rPr sz="1200" b="1" spc="-7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39218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2638551"/>
            <a:ext cx="2067560" cy="2654300"/>
            <a:chOff x="370840" y="2638551"/>
            <a:chExt cx="2067560" cy="26543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975" y="2952156"/>
              <a:ext cx="1915439" cy="22004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3540" y="2651251"/>
              <a:ext cx="2042160" cy="2628900"/>
            </a:xfrm>
            <a:custGeom>
              <a:avLst/>
              <a:gdLst/>
              <a:ahLst/>
              <a:cxnLst/>
              <a:rect l="l" t="t" r="r" b="b"/>
              <a:pathLst>
                <a:path w="2042160" h="2628900">
                  <a:moveTo>
                    <a:pt x="0" y="2628392"/>
                  </a:moveTo>
                  <a:lnTo>
                    <a:pt x="2041652" y="2628392"/>
                  </a:lnTo>
                  <a:lnTo>
                    <a:pt x="2041652" y="0"/>
                  </a:lnTo>
                  <a:lnTo>
                    <a:pt x="0" y="0"/>
                  </a:lnTo>
                  <a:lnTo>
                    <a:pt x="0" y="2628392"/>
                  </a:lnTo>
                  <a:close/>
                </a:path>
              </a:pathLst>
            </a:custGeom>
            <a:ln w="25399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71931" y="5270936"/>
            <a:ext cx="185483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进一步加强园区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安全管理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降低园区系统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安全风险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，增 强园区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安全应急保障能力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提升园区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本质安全水平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805938" y="2652014"/>
          <a:ext cx="1949450" cy="2619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4471C4"/>
                      </a:solidFill>
                      <a:prstDash val="solid"/>
                    </a:lnL>
                    <a:lnR w="28575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marL="402590" marR="216535" indent="-1968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14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“工业互联网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+ 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安全生产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”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行动计划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71C4"/>
                      </a:solidFill>
                      <a:prstDash val="solid"/>
                    </a:lnL>
                    <a:lnR w="28575">
                      <a:solidFill>
                        <a:srgbClr val="4471C4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26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工信部联信发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〔2020〕1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57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71C4"/>
                      </a:solidFill>
                      <a:prstDash val="solid"/>
                    </a:lnL>
                    <a:lnR w="28575">
                      <a:solidFill>
                        <a:srgbClr val="4471C4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805938" y="2994660"/>
            <a:ext cx="1936750" cy="979805"/>
            <a:chOff x="2805938" y="2994660"/>
            <a:chExt cx="1936750" cy="979805"/>
          </a:xfrm>
        </p:grpSpPr>
        <p:sp>
          <p:nvSpPr>
            <p:cNvPr id="14" name="object 14"/>
            <p:cNvSpPr/>
            <p:nvPr/>
          </p:nvSpPr>
          <p:spPr>
            <a:xfrm>
              <a:off x="2818638" y="3070098"/>
              <a:ext cx="1911350" cy="891540"/>
            </a:xfrm>
            <a:custGeom>
              <a:avLst/>
              <a:gdLst/>
              <a:ahLst/>
              <a:cxnLst/>
              <a:rect l="l" t="t" r="r" b="b"/>
              <a:pathLst>
                <a:path w="1911350" h="891539">
                  <a:moveTo>
                    <a:pt x="1911095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911095" y="891539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18638" y="3070098"/>
              <a:ext cx="1911350" cy="891540"/>
            </a:xfrm>
            <a:custGeom>
              <a:avLst/>
              <a:gdLst/>
              <a:ahLst/>
              <a:cxnLst/>
              <a:rect l="l" t="t" r="r" b="b"/>
              <a:pathLst>
                <a:path w="1911350" h="891539">
                  <a:moveTo>
                    <a:pt x="0" y="891539"/>
                  </a:moveTo>
                  <a:lnTo>
                    <a:pt x="1911095" y="891539"/>
                  </a:lnTo>
                  <a:lnTo>
                    <a:pt x="1911095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2552" y="2994660"/>
              <a:ext cx="1597914" cy="4549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8432" y="2994660"/>
              <a:ext cx="444258" cy="4549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148" y="3238500"/>
              <a:ext cx="1376934" cy="4549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400" y="3482340"/>
              <a:ext cx="1155953" cy="45491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3175254" y="4844034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058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3115055" y="4283512"/>
            <a:ext cx="1291590" cy="460375"/>
            <a:chOff x="3115055" y="4283512"/>
            <a:chExt cx="1291590" cy="460375"/>
          </a:xfrm>
        </p:grpSpPr>
        <p:sp>
          <p:nvSpPr>
            <p:cNvPr id="22" name="object 22"/>
            <p:cNvSpPr/>
            <p:nvPr/>
          </p:nvSpPr>
          <p:spPr>
            <a:xfrm>
              <a:off x="3175253" y="4717542"/>
              <a:ext cx="1107440" cy="0"/>
            </a:xfrm>
            <a:custGeom>
              <a:avLst/>
              <a:gdLst/>
              <a:ahLst/>
              <a:cxnLst/>
              <a:rect l="l" t="t" r="r" b="b"/>
              <a:pathLst>
                <a:path w="1107439">
                  <a:moveTo>
                    <a:pt x="0" y="0"/>
                  </a:moveTo>
                  <a:lnTo>
                    <a:pt x="1107058" y="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0779" y="4283512"/>
              <a:ext cx="926229" cy="168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055" y="4398264"/>
              <a:ext cx="360413" cy="3451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7455" y="4398264"/>
              <a:ext cx="567689" cy="3451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7119" y="4398264"/>
              <a:ext cx="360413" cy="3451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519" y="4398264"/>
              <a:ext cx="474713" cy="34518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6219" y="4398264"/>
              <a:ext cx="360413" cy="3451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909442" y="5232074"/>
            <a:ext cx="185420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关键设备全生命周期</a:t>
            </a:r>
            <a:r>
              <a:rPr sz="12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生产工艺全流程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的数字化、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可视化、透明化，提升园 </a:t>
            </a:r>
            <a:r>
              <a:rPr sz="12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安全生产数据管理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能力。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85917" y="5252720"/>
            <a:ext cx="185483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通过打造工业互联网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三大体 系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，全面开展推动安全生产  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“三个转变”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，实现园区建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安全、可持续发展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121909" y="2668270"/>
          <a:ext cx="1924050" cy="260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</a:tblGrid>
              <a:tr h="381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946403">
                <a:tc>
                  <a:txBody>
                    <a:bodyPr/>
                    <a:lstStyle/>
                    <a:p>
                      <a:pPr marL="179070" marR="170815" indent="2413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600" b="1" spc="-33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b="1" spc="14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工业互联网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+ 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危化安全生产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” </a:t>
                      </a:r>
                      <a:r>
                        <a:rPr sz="1600" b="1" spc="-46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试点建设方案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264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4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应急厅〔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sz="1200" spc="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〕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5116321" y="3032760"/>
            <a:ext cx="1930400" cy="951230"/>
            <a:chOff x="5116321" y="3032760"/>
            <a:chExt cx="1930400" cy="951230"/>
          </a:xfrm>
        </p:grpSpPr>
        <p:sp>
          <p:nvSpPr>
            <p:cNvPr id="33" name="object 33"/>
            <p:cNvSpPr/>
            <p:nvPr/>
          </p:nvSpPr>
          <p:spPr>
            <a:xfrm>
              <a:off x="5129021" y="3080766"/>
              <a:ext cx="1905000" cy="890269"/>
            </a:xfrm>
            <a:custGeom>
              <a:avLst/>
              <a:gdLst/>
              <a:ahLst/>
              <a:cxnLst/>
              <a:rect l="l" t="t" r="r" b="b"/>
              <a:pathLst>
                <a:path w="1905000" h="890270">
                  <a:moveTo>
                    <a:pt x="1905000" y="0"/>
                  </a:moveTo>
                  <a:lnTo>
                    <a:pt x="0" y="0"/>
                  </a:lnTo>
                  <a:lnTo>
                    <a:pt x="0" y="890016"/>
                  </a:lnTo>
                  <a:lnTo>
                    <a:pt x="1905000" y="890016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129021" y="3080766"/>
              <a:ext cx="1905000" cy="890269"/>
            </a:xfrm>
            <a:custGeom>
              <a:avLst/>
              <a:gdLst/>
              <a:ahLst/>
              <a:cxnLst/>
              <a:rect l="l" t="t" r="r" b="b"/>
              <a:pathLst>
                <a:path w="1905000" h="890270">
                  <a:moveTo>
                    <a:pt x="0" y="890016"/>
                  </a:moveTo>
                  <a:lnTo>
                    <a:pt x="1905000" y="890016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890016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8363" y="3032760"/>
              <a:ext cx="493001" cy="4549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9343" y="3032760"/>
              <a:ext cx="1376933" cy="4549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4243" y="3032760"/>
              <a:ext cx="444258" cy="4549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73979" y="3276600"/>
              <a:ext cx="1818894" cy="4549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3707" y="3520440"/>
              <a:ext cx="1597914" cy="454914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5484114" y="4854702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63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5241035" y="4375403"/>
            <a:ext cx="1660525" cy="367665"/>
            <a:chOff x="5241035" y="4375403"/>
            <a:chExt cx="1660525" cy="367665"/>
          </a:xfrm>
        </p:grpSpPr>
        <p:sp>
          <p:nvSpPr>
            <p:cNvPr id="42" name="object 42"/>
            <p:cNvSpPr/>
            <p:nvPr/>
          </p:nvSpPr>
          <p:spPr>
            <a:xfrm>
              <a:off x="5484113" y="4728209"/>
              <a:ext cx="1103630" cy="0"/>
            </a:xfrm>
            <a:custGeom>
              <a:avLst/>
              <a:gdLst/>
              <a:ahLst/>
              <a:cxnLst/>
              <a:rect l="l" t="t" r="r" b="b"/>
              <a:pathLst>
                <a:path w="1103629">
                  <a:moveTo>
                    <a:pt x="0" y="0"/>
                  </a:moveTo>
                  <a:lnTo>
                    <a:pt x="1103630" y="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41035" y="4375403"/>
              <a:ext cx="665226" cy="3451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8235" y="4375403"/>
              <a:ext cx="360413" cy="3451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50635" y="4375403"/>
              <a:ext cx="567689" cy="3451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0299" y="4375403"/>
              <a:ext cx="360413" cy="3451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62699" y="4375403"/>
              <a:ext cx="386333" cy="34518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41007" y="4375403"/>
              <a:ext cx="360413" cy="345186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995249" y="2861930"/>
            <a:ext cx="1801558" cy="2356253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9865868" y="2671064"/>
            <a:ext cx="2042160" cy="2618105"/>
          </a:xfrm>
          <a:prstGeom prst="rect">
            <a:avLst/>
          </a:prstGeom>
          <a:ln w="25400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440055" marR="374015" algn="ctr">
              <a:lnSpc>
                <a:spcPct val="150000"/>
              </a:lnSpc>
            </a:pP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化工园区安全风险 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智能化管控平台 </a:t>
            </a:r>
            <a:r>
              <a:rPr sz="12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建设指南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58420" algn="ctr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（试行）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9958578" y="5270936"/>
            <a:ext cx="189865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815" algn="just">
              <a:lnSpc>
                <a:spcPct val="150000"/>
              </a:lnSpc>
              <a:spcBef>
                <a:spcPts val="105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适用</a:t>
            </a:r>
            <a:r>
              <a:rPr sz="1200" spc="-1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全国范围内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经过认定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公布的化工园区智能化</a:t>
            </a:r>
            <a:r>
              <a:rPr sz="1200" spc="-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管控 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设计、建设与应用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管理端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数据汇总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872" y="976071"/>
            <a:ext cx="10695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集团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台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，可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查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看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本年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季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、月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总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训情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况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公司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情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况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及考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结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果。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70824" y="1452244"/>
            <a:ext cx="8731250" cy="5157470"/>
            <a:chOff x="1770824" y="1452244"/>
            <a:chExt cx="8731250" cy="515747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89649" y="1486013"/>
              <a:ext cx="8709186" cy="51205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72411" y="1453832"/>
              <a:ext cx="8728075" cy="5154295"/>
            </a:xfrm>
            <a:custGeom>
              <a:avLst/>
              <a:gdLst/>
              <a:ahLst/>
              <a:cxnLst/>
              <a:rect l="l" t="t" r="r" b="b"/>
              <a:pathLst>
                <a:path w="8728075" h="5154295">
                  <a:moveTo>
                    <a:pt x="0" y="5154295"/>
                  </a:moveTo>
                  <a:lnTo>
                    <a:pt x="8728075" y="5154295"/>
                  </a:lnTo>
                  <a:lnTo>
                    <a:pt x="8728075" y="0"/>
                  </a:lnTo>
                  <a:lnTo>
                    <a:pt x="0" y="0"/>
                  </a:lnTo>
                  <a:lnTo>
                    <a:pt x="0" y="51542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191770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管理端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资讯空间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4589" y="1013206"/>
            <a:ext cx="8916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可上传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公众类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讯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档和制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文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，提升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员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整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体安全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风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意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识和素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养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4960" y="1490344"/>
            <a:ext cx="9522460" cy="4737100"/>
            <a:chOff x="1334960" y="1490344"/>
            <a:chExt cx="9522460" cy="47371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8071" y="1493519"/>
              <a:ext cx="9515856" cy="4730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36547" y="1491932"/>
              <a:ext cx="9519285" cy="4733925"/>
            </a:xfrm>
            <a:custGeom>
              <a:avLst/>
              <a:gdLst/>
              <a:ahLst/>
              <a:cxnLst/>
              <a:rect l="l" t="t" r="r" b="b"/>
              <a:pathLst>
                <a:path w="9519285" h="4733925">
                  <a:moveTo>
                    <a:pt x="0" y="4733671"/>
                  </a:moveTo>
                  <a:lnTo>
                    <a:pt x="9519031" y="4733671"/>
                  </a:lnTo>
                  <a:lnTo>
                    <a:pt x="9519031" y="0"/>
                  </a:lnTo>
                  <a:lnTo>
                    <a:pt x="0" y="0"/>
                  </a:lnTo>
                  <a:lnTo>
                    <a:pt x="0" y="47336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205232"/>
            <a:ext cx="229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管理端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培训班级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4764" y="986155"/>
            <a:ext cx="7907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按照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员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类别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题培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训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活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动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不同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课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精准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类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计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3397" y="1411097"/>
            <a:ext cx="10665460" cy="5114925"/>
            <a:chOff x="763397" y="1411097"/>
            <a:chExt cx="10665460" cy="511492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6572" y="1414272"/>
              <a:ext cx="10658856" cy="5108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4984" y="1412684"/>
              <a:ext cx="10662285" cy="5111750"/>
            </a:xfrm>
            <a:custGeom>
              <a:avLst/>
              <a:gdLst/>
              <a:ahLst/>
              <a:cxnLst/>
              <a:rect l="l" t="t" r="r" b="b"/>
              <a:pathLst>
                <a:path w="10662285" h="5111750">
                  <a:moveTo>
                    <a:pt x="0" y="5111623"/>
                  </a:moveTo>
                  <a:lnTo>
                    <a:pt x="10662031" y="5111623"/>
                  </a:lnTo>
                  <a:lnTo>
                    <a:pt x="10662031" y="0"/>
                  </a:lnTo>
                  <a:lnTo>
                    <a:pt x="0" y="0"/>
                  </a:lnTo>
                  <a:lnTo>
                    <a:pt x="0" y="51116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279908"/>
            <a:ext cx="2292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管理端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班级设置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2600" y="1405000"/>
            <a:ext cx="9686925" cy="5156200"/>
            <a:chOff x="1252600" y="1405000"/>
            <a:chExt cx="9686925" cy="51562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5775" y="1493735"/>
              <a:ext cx="9680448" cy="4716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54188" y="1406588"/>
              <a:ext cx="9683750" cy="5153025"/>
            </a:xfrm>
            <a:custGeom>
              <a:avLst/>
              <a:gdLst/>
              <a:ahLst/>
              <a:cxnLst/>
              <a:rect l="l" t="t" r="r" b="b"/>
              <a:pathLst>
                <a:path w="9683750" h="5153025">
                  <a:moveTo>
                    <a:pt x="0" y="5152771"/>
                  </a:moveTo>
                  <a:lnTo>
                    <a:pt x="9683623" y="5152771"/>
                  </a:lnTo>
                  <a:lnTo>
                    <a:pt x="9683623" y="0"/>
                  </a:lnTo>
                  <a:lnTo>
                    <a:pt x="0" y="0"/>
                  </a:lnTo>
                  <a:lnTo>
                    <a:pt x="0" y="51527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892298" y="920241"/>
            <a:ext cx="561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以严学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严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为主基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调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启用防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理模式。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3457" y="1497964"/>
            <a:ext cx="9368790" cy="5027930"/>
            <a:chOff x="1243457" y="1497964"/>
            <a:chExt cx="9368790" cy="50279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88670" y="1549040"/>
              <a:ext cx="9319893" cy="4973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45044" y="1499552"/>
              <a:ext cx="9365615" cy="5024755"/>
            </a:xfrm>
            <a:custGeom>
              <a:avLst/>
              <a:gdLst/>
              <a:ahLst/>
              <a:cxnLst/>
              <a:rect l="l" t="t" r="r" b="b"/>
              <a:pathLst>
                <a:path w="9365615" h="5024755">
                  <a:moveTo>
                    <a:pt x="0" y="5024755"/>
                  </a:moveTo>
                  <a:lnTo>
                    <a:pt x="9365107" y="5024755"/>
                  </a:lnTo>
                  <a:lnTo>
                    <a:pt x="9365107" y="0"/>
                  </a:lnTo>
                  <a:lnTo>
                    <a:pt x="0" y="0"/>
                  </a:lnTo>
                  <a:lnTo>
                    <a:pt x="0" y="50247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06194" y="1024204"/>
            <a:ext cx="9690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以培训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班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单位，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训班中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员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个人信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息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训、练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题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核等一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列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作。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73125" y="282016"/>
            <a:ext cx="2901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端-学员培训管理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944" y="1577213"/>
            <a:ext cx="9016365" cy="4785995"/>
            <a:chOff x="1587944" y="1577213"/>
            <a:chExt cx="9016365" cy="47859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78415" y="1641192"/>
              <a:ext cx="8866936" cy="46171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9532" y="1578800"/>
              <a:ext cx="9013190" cy="4782820"/>
            </a:xfrm>
            <a:custGeom>
              <a:avLst/>
              <a:gdLst/>
              <a:ahLst/>
              <a:cxnLst/>
              <a:rect l="l" t="t" r="r" b="b"/>
              <a:pathLst>
                <a:path w="9013190" h="4782820">
                  <a:moveTo>
                    <a:pt x="0" y="4782439"/>
                  </a:moveTo>
                  <a:lnTo>
                    <a:pt x="9013063" y="4782439"/>
                  </a:lnTo>
                  <a:lnTo>
                    <a:pt x="9013063" y="0"/>
                  </a:lnTo>
                  <a:lnTo>
                    <a:pt x="0" y="0"/>
                  </a:lnTo>
                  <a:lnTo>
                    <a:pt x="0" y="4782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73125" y="282016"/>
            <a:ext cx="2901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端-班级培训统计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57173" y="1072133"/>
            <a:ext cx="1044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统计班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训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数据，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包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括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训人数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课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观看完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数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考核人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数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过人数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率等信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息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133" y="273761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竞品分析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7219" y="1206119"/>
          <a:ext cx="10010140" cy="494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764"/>
                <a:gridCol w="4988560"/>
                <a:gridCol w="2946400"/>
              </a:tblGrid>
              <a:tr h="553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竞品分析</a:t>
                      </a:r>
                      <a:endParaRPr sz="20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宁东大讲堂</a:t>
                      </a:r>
                      <a:endParaRPr sz="20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105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其他学习平台</a:t>
                      </a:r>
                      <a:endParaRPr sz="20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价值主张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技术高、服务优、价格低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产品领先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547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内涵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安全生产教育培训数字化解决方案商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线上线下全覆盖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547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产品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易用好用，产品功能内容持续更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迭代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知名度高、宣传优势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价格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按人次收费、遵循区间优惠规则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按人次收费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渠道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国企背书、行业认可、市场推广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市场营销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547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促销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折扣优惠，提供企业一定比例的免费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试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用账号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折扣优惠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547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服务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客户一对一服务、专业标准化服务、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制化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服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务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远程技术服务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547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dirty="0">
                          <a:latin typeface="Microsoft YaHei UI" panose="020B0503020204020204" charset="-122"/>
                          <a:cs typeface="Microsoft YaHei UI" panose="020B0503020204020204" charset="-122"/>
                        </a:rPr>
                        <a:t>合作</a:t>
                      </a:r>
                      <a:endParaRPr sz="1600">
                        <a:latin typeface="Microsoft YaHei UI" panose="020B0503020204020204" charset="-122"/>
                        <a:cs typeface="Microsoft YaHei UI" panose="020B0503020204020204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地区企业入驻，市场化产品，供需合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作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关系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属地行管单位合作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283" y="296671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运营模式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272286" y="1758442"/>
            <a:ext cx="9269730" cy="3649345"/>
            <a:chOff x="1272286" y="1758442"/>
            <a:chExt cx="9269730" cy="3649345"/>
          </a:xfrm>
        </p:grpSpPr>
        <p:sp>
          <p:nvSpPr>
            <p:cNvPr id="4" name="object 4"/>
            <p:cNvSpPr/>
            <p:nvPr/>
          </p:nvSpPr>
          <p:spPr>
            <a:xfrm>
              <a:off x="1278636" y="176479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657854" y="0"/>
                  </a:moveTo>
                  <a:lnTo>
                    <a:pt x="0" y="0"/>
                  </a:lnTo>
                  <a:lnTo>
                    <a:pt x="0" y="1195070"/>
                  </a:lnTo>
                  <a:lnTo>
                    <a:pt x="4857" y="1243225"/>
                  </a:lnTo>
                  <a:lnTo>
                    <a:pt x="18790" y="1288083"/>
                  </a:lnTo>
                  <a:lnTo>
                    <a:pt x="40833" y="1328682"/>
                  </a:lnTo>
                  <a:lnTo>
                    <a:pt x="70024" y="1364059"/>
                  </a:lnTo>
                  <a:lnTo>
                    <a:pt x="105401" y="1393250"/>
                  </a:lnTo>
                  <a:lnTo>
                    <a:pt x="146000" y="1415293"/>
                  </a:lnTo>
                  <a:lnTo>
                    <a:pt x="190858" y="1429226"/>
                  </a:lnTo>
                  <a:lnTo>
                    <a:pt x="239013" y="1434084"/>
                  </a:lnTo>
                  <a:lnTo>
                    <a:pt x="3896867" y="1434084"/>
                  </a:lnTo>
                  <a:lnTo>
                    <a:pt x="3896867" y="239013"/>
                  </a:lnTo>
                  <a:lnTo>
                    <a:pt x="3892010" y="190858"/>
                  </a:lnTo>
                  <a:lnTo>
                    <a:pt x="3878077" y="146000"/>
                  </a:lnTo>
                  <a:lnTo>
                    <a:pt x="3856034" y="105401"/>
                  </a:lnTo>
                  <a:lnTo>
                    <a:pt x="3826843" y="70024"/>
                  </a:lnTo>
                  <a:lnTo>
                    <a:pt x="3791466" y="40833"/>
                  </a:lnTo>
                  <a:lnTo>
                    <a:pt x="3750867" y="18790"/>
                  </a:lnTo>
                  <a:lnTo>
                    <a:pt x="3706009" y="4857"/>
                  </a:lnTo>
                  <a:lnTo>
                    <a:pt x="365785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8636" y="176479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239013" y="1434084"/>
                  </a:moveTo>
                  <a:lnTo>
                    <a:pt x="3896867" y="1434084"/>
                  </a:lnTo>
                  <a:lnTo>
                    <a:pt x="3896867" y="239013"/>
                  </a:lnTo>
                  <a:lnTo>
                    <a:pt x="3892010" y="190858"/>
                  </a:lnTo>
                  <a:lnTo>
                    <a:pt x="3878077" y="146000"/>
                  </a:lnTo>
                  <a:lnTo>
                    <a:pt x="3856034" y="105401"/>
                  </a:lnTo>
                  <a:lnTo>
                    <a:pt x="3826843" y="70024"/>
                  </a:lnTo>
                  <a:lnTo>
                    <a:pt x="3791466" y="40833"/>
                  </a:lnTo>
                  <a:lnTo>
                    <a:pt x="3750867" y="18790"/>
                  </a:lnTo>
                  <a:lnTo>
                    <a:pt x="3706009" y="4857"/>
                  </a:lnTo>
                  <a:lnTo>
                    <a:pt x="3657854" y="0"/>
                  </a:lnTo>
                  <a:lnTo>
                    <a:pt x="0" y="0"/>
                  </a:lnTo>
                  <a:lnTo>
                    <a:pt x="0" y="1195070"/>
                  </a:lnTo>
                  <a:lnTo>
                    <a:pt x="4857" y="1243225"/>
                  </a:lnTo>
                  <a:lnTo>
                    <a:pt x="18790" y="1288083"/>
                  </a:lnTo>
                  <a:lnTo>
                    <a:pt x="40833" y="1328682"/>
                  </a:lnTo>
                  <a:lnTo>
                    <a:pt x="70024" y="1364059"/>
                  </a:lnTo>
                  <a:lnTo>
                    <a:pt x="105401" y="1393250"/>
                  </a:lnTo>
                  <a:lnTo>
                    <a:pt x="146000" y="1415293"/>
                  </a:lnTo>
                  <a:lnTo>
                    <a:pt x="190858" y="1429226"/>
                  </a:lnTo>
                  <a:lnTo>
                    <a:pt x="239013" y="1434084"/>
                  </a:lnTo>
                  <a:close/>
                </a:path>
              </a:pathLst>
            </a:custGeom>
            <a:ln w="12699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38544" y="3909060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657854" y="0"/>
                  </a:moveTo>
                  <a:lnTo>
                    <a:pt x="0" y="0"/>
                  </a:lnTo>
                  <a:lnTo>
                    <a:pt x="0" y="1195070"/>
                  </a:lnTo>
                  <a:lnTo>
                    <a:pt x="4857" y="1243225"/>
                  </a:lnTo>
                  <a:lnTo>
                    <a:pt x="18790" y="1288083"/>
                  </a:lnTo>
                  <a:lnTo>
                    <a:pt x="40833" y="1328682"/>
                  </a:lnTo>
                  <a:lnTo>
                    <a:pt x="70024" y="1364059"/>
                  </a:lnTo>
                  <a:lnTo>
                    <a:pt x="105401" y="1393250"/>
                  </a:lnTo>
                  <a:lnTo>
                    <a:pt x="146000" y="1415293"/>
                  </a:lnTo>
                  <a:lnTo>
                    <a:pt x="190858" y="1429226"/>
                  </a:lnTo>
                  <a:lnTo>
                    <a:pt x="239013" y="1434083"/>
                  </a:lnTo>
                  <a:lnTo>
                    <a:pt x="3896867" y="1434083"/>
                  </a:lnTo>
                  <a:lnTo>
                    <a:pt x="3896867" y="239013"/>
                  </a:lnTo>
                  <a:lnTo>
                    <a:pt x="3892010" y="190858"/>
                  </a:lnTo>
                  <a:lnTo>
                    <a:pt x="3878077" y="146000"/>
                  </a:lnTo>
                  <a:lnTo>
                    <a:pt x="3856034" y="105401"/>
                  </a:lnTo>
                  <a:lnTo>
                    <a:pt x="3826843" y="70024"/>
                  </a:lnTo>
                  <a:lnTo>
                    <a:pt x="3791466" y="40833"/>
                  </a:lnTo>
                  <a:lnTo>
                    <a:pt x="3750867" y="18790"/>
                  </a:lnTo>
                  <a:lnTo>
                    <a:pt x="3706009" y="4857"/>
                  </a:lnTo>
                  <a:lnTo>
                    <a:pt x="365785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38544" y="3909060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657854" y="0"/>
                  </a:moveTo>
                  <a:lnTo>
                    <a:pt x="0" y="0"/>
                  </a:lnTo>
                  <a:lnTo>
                    <a:pt x="0" y="1195070"/>
                  </a:lnTo>
                  <a:lnTo>
                    <a:pt x="4857" y="1243225"/>
                  </a:lnTo>
                  <a:lnTo>
                    <a:pt x="18790" y="1288083"/>
                  </a:lnTo>
                  <a:lnTo>
                    <a:pt x="40833" y="1328682"/>
                  </a:lnTo>
                  <a:lnTo>
                    <a:pt x="70024" y="1364059"/>
                  </a:lnTo>
                  <a:lnTo>
                    <a:pt x="105401" y="1393250"/>
                  </a:lnTo>
                  <a:lnTo>
                    <a:pt x="146000" y="1415293"/>
                  </a:lnTo>
                  <a:lnTo>
                    <a:pt x="190858" y="1429226"/>
                  </a:lnTo>
                  <a:lnTo>
                    <a:pt x="239013" y="1434083"/>
                  </a:lnTo>
                  <a:lnTo>
                    <a:pt x="3896867" y="1434083"/>
                  </a:lnTo>
                  <a:lnTo>
                    <a:pt x="3896867" y="239013"/>
                  </a:lnTo>
                  <a:lnTo>
                    <a:pt x="3892010" y="190858"/>
                  </a:lnTo>
                  <a:lnTo>
                    <a:pt x="3878077" y="146000"/>
                  </a:lnTo>
                  <a:lnTo>
                    <a:pt x="3856034" y="105401"/>
                  </a:lnTo>
                  <a:lnTo>
                    <a:pt x="3826843" y="70024"/>
                  </a:lnTo>
                  <a:lnTo>
                    <a:pt x="3791466" y="40833"/>
                  </a:lnTo>
                  <a:lnTo>
                    <a:pt x="3750867" y="18790"/>
                  </a:lnTo>
                  <a:lnTo>
                    <a:pt x="3706009" y="4857"/>
                  </a:lnTo>
                  <a:lnTo>
                    <a:pt x="3657854" y="0"/>
                  </a:lnTo>
                  <a:close/>
                </a:path>
              </a:pathLst>
            </a:custGeom>
            <a:ln w="12700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78636" y="396697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896867" y="0"/>
                  </a:moveTo>
                  <a:lnTo>
                    <a:pt x="239013" y="0"/>
                  </a:lnTo>
                  <a:lnTo>
                    <a:pt x="190858" y="4857"/>
                  </a:lnTo>
                  <a:lnTo>
                    <a:pt x="146000" y="18790"/>
                  </a:lnTo>
                  <a:lnTo>
                    <a:pt x="105401" y="40833"/>
                  </a:lnTo>
                  <a:lnTo>
                    <a:pt x="70024" y="70024"/>
                  </a:lnTo>
                  <a:lnTo>
                    <a:pt x="40833" y="105401"/>
                  </a:lnTo>
                  <a:lnTo>
                    <a:pt x="18790" y="146000"/>
                  </a:lnTo>
                  <a:lnTo>
                    <a:pt x="4857" y="190858"/>
                  </a:lnTo>
                  <a:lnTo>
                    <a:pt x="0" y="239013"/>
                  </a:lnTo>
                  <a:lnTo>
                    <a:pt x="0" y="1434083"/>
                  </a:lnTo>
                  <a:lnTo>
                    <a:pt x="3657854" y="1434083"/>
                  </a:lnTo>
                  <a:lnTo>
                    <a:pt x="3706009" y="1429226"/>
                  </a:lnTo>
                  <a:lnTo>
                    <a:pt x="3750867" y="1415293"/>
                  </a:lnTo>
                  <a:lnTo>
                    <a:pt x="3791466" y="1393250"/>
                  </a:lnTo>
                  <a:lnTo>
                    <a:pt x="3826843" y="1364059"/>
                  </a:lnTo>
                  <a:lnTo>
                    <a:pt x="3856034" y="1328682"/>
                  </a:lnTo>
                  <a:lnTo>
                    <a:pt x="3878077" y="1288083"/>
                  </a:lnTo>
                  <a:lnTo>
                    <a:pt x="3892010" y="1243225"/>
                  </a:lnTo>
                  <a:lnTo>
                    <a:pt x="3896867" y="1195070"/>
                  </a:lnTo>
                  <a:lnTo>
                    <a:pt x="389686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78636" y="396697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239013" y="0"/>
                  </a:moveTo>
                  <a:lnTo>
                    <a:pt x="3896867" y="0"/>
                  </a:lnTo>
                  <a:lnTo>
                    <a:pt x="3896867" y="1195070"/>
                  </a:lnTo>
                  <a:lnTo>
                    <a:pt x="3892010" y="1243225"/>
                  </a:lnTo>
                  <a:lnTo>
                    <a:pt x="3878077" y="1288083"/>
                  </a:lnTo>
                  <a:lnTo>
                    <a:pt x="3856034" y="1328682"/>
                  </a:lnTo>
                  <a:lnTo>
                    <a:pt x="3826843" y="1364059"/>
                  </a:lnTo>
                  <a:lnTo>
                    <a:pt x="3791466" y="1393250"/>
                  </a:lnTo>
                  <a:lnTo>
                    <a:pt x="3750867" y="1415293"/>
                  </a:lnTo>
                  <a:lnTo>
                    <a:pt x="3706009" y="1429226"/>
                  </a:lnTo>
                  <a:lnTo>
                    <a:pt x="3657854" y="1434083"/>
                  </a:lnTo>
                  <a:lnTo>
                    <a:pt x="0" y="1434083"/>
                  </a:lnTo>
                  <a:lnTo>
                    <a:pt x="0" y="239013"/>
                  </a:lnTo>
                  <a:lnTo>
                    <a:pt x="4857" y="190858"/>
                  </a:lnTo>
                  <a:lnTo>
                    <a:pt x="18790" y="146000"/>
                  </a:lnTo>
                  <a:lnTo>
                    <a:pt x="40833" y="105401"/>
                  </a:lnTo>
                  <a:lnTo>
                    <a:pt x="70024" y="70024"/>
                  </a:lnTo>
                  <a:lnTo>
                    <a:pt x="105401" y="40833"/>
                  </a:lnTo>
                  <a:lnTo>
                    <a:pt x="146000" y="18790"/>
                  </a:lnTo>
                  <a:lnTo>
                    <a:pt x="190858" y="4857"/>
                  </a:lnTo>
                  <a:lnTo>
                    <a:pt x="239013" y="0"/>
                  </a:lnTo>
                  <a:close/>
                </a:path>
              </a:pathLst>
            </a:custGeom>
            <a:ln w="12700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38544" y="176479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896867" y="0"/>
                  </a:moveTo>
                  <a:lnTo>
                    <a:pt x="239013" y="0"/>
                  </a:lnTo>
                  <a:lnTo>
                    <a:pt x="190858" y="4857"/>
                  </a:lnTo>
                  <a:lnTo>
                    <a:pt x="146000" y="18790"/>
                  </a:lnTo>
                  <a:lnTo>
                    <a:pt x="105401" y="40833"/>
                  </a:lnTo>
                  <a:lnTo>
                    <a:pt x="70024" y="70024"/>
                  </a:lnTo>
                  <a:lnTo>
                    <a:pt x="40833" y="105401"/>
                  </a:lnTo>
                  <a:lnTo>
                    <a:pt x="18790" y="146000"/>
                  </a:lnTo>
                  <a:lnTo>
                    <a:pt x="4857" y="190858"/>
                  </a:lnTo>
                  <a:lnTo>
                    <a:pt x="0" y="239013"/>
                  </a:lnTo>
                  <a:lnTo>
                    <a:pt x="0" y="1434084"/>
                  </a:lnTo>
                  <a:lnTo>
                    <a:pt x="3657854" y="1434084"/>
                  </a:lnTo>
                  <a:lnTo>
                    <a:pt x="3706009" y="1429226"/>
                  </a:lnTo>
                  <a:lnTo>
                    <a:pt x="3750867" y="1415293"/>
                  </a:lnTo>
                  <a:lnTo>
                    <a:pt x="3791466" y="1393250"/>
                  </a:lnTo>
                  <a:lnTo>
                    <a:pt x="3826843" y="1364059"/>
                  </a:lnTo>
                  <a:lnTo>
                    <a:pt x="3856034" y="1328682"/>
                  </a:lnTo>
                  <a:lnTo>
                    <a:pt x="3878077" y="1288083"/>
                  </a:lnTo>
                  <a:lnTo>
                    <a:pt x="3892010" y="1243225"/>
                  </a:lnTo>
                  <a:lnTo>
                    <a:pt x="3896867" y="1195070"/>
                  </a:lnTo>
                  <a:lnTo>
                    <a:pt x="389686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38544" y="1764792"/>
              <a:ext cx="3896995" cy="1434465"/>
            </a:xfrm>
            <a:custGeom>
              <a:avLst/>
              <a:gdLst/>
              <a:ahLst/>
              <a:cxnLst/>
              <a:rect l="l" t="t" r="r" b="b"/>
              <a:pathLst>
                <a:path w="3896995" h="1434464">
                  <a:moveTo>
                    <a:pt x="3657854" y="1434084"/>
                  </a:moveTo>
                  <a:lnTo>
                    <a:pt x="0" y="1434084"/>
                  </a:lnTo>
                  <a:lnTo>
                    <a:pt x="0" y="239013"/>
                  </a:lnTo>
                  <a:lnTo>
                    <a:pt x="4857" y="190858"/>
                  </a:lnTo>
                  <a:lnTo>
                    <a:pt x="18790" y="146000"/>
                  </a:lnTo>
                  <a:lnTo>
                    <a:pt x="40833" y="105401"/>
                  </a:lnTo>
                  <a:lnTo>
                    <a:pt x="70024" y="70024"/>
                  </a:lnTo>
                  <a:lnTo>
                    <a:pt x="105401" y="40833"/>
                  </a:lnTo>
                  <a:lnTo>
                    <a:pt x="146000" y="18790"/>
                  </a:lnTo>
                  <a:lnTo>
                    <a:pt x="190858" y="4857"/>
                  </a:lnTo>
                  <a:lnTo>
                    <a:pt x="239013" y="0"/>
                  </a:lnTo>
                  <a:lnTo>
                    <a:pt x="3896867" y="0"/>
                  </a:lnTo>
                  <a:lnTo>
                    <a:pt x="3896867" y="1195070"/>
                  </a:lnTo>
                  <a:lnTo>
                    <a:pt x="3892010" y="1243225"/>
                  </a:lnTo>
                  <a:lnTo>
                    <a:pt x="3878077" y="1288083"/>
                  </a:lnTo>
                  <a:lnTo>
                    <a:pt x="3856034" y="1328682"/>
                  </a:lnTo>
                  <a:lnTo>
                    <a:pt x="3826843" y="1364059"/>
                  </a:lnTo>
                  <a:lnTo>
                    <a:pt x="3791466" y="1393250"/>
                  </a:lnTo>
                  <a:lnTo>
                    <a:pt x="3750867" y="1415293"/>
                  </a:lnTo>
                  <a:lnTo>
                    <a:pt x="3706009" y="1429226"/>
                  </a:lnTo>
                  <a:lnTo>
                    <a:pt x="3657854" y="1434084"/>
                  </a:lnTo>
                  <a:close/>
                </a:path>
              </a:pathLst>
            </a:custGeom>
            <a:ln w="12700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021580" y="2735580"/>
              <a:ext cx="1761744" cy="16565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21580" y="2735580"/>
              <a:ext cx="1762125" cy="1656714"/>
            </a:xfrm>
            <a:custGeom>
              <a:avLst/>
              <a:gdLst/>
              <a:ahLst/>
              <a:cxnLst/>
              <a:rect l="l" t="t" r="r" b="b"/>
              <a:pathLst>
                <a:path w="1762125" h="1656714">
                  <a:moveTo>
                    <a:pt x="0" y="1065403"/>
                  </a:moveTo>
                  <a:lnTo>
                    <a:pt x="271272" y="737235"/>
                  </a:lnTo>
                  <a:lnTo>
                    <a:pt x="174498" y="328168"/>
                  </a:lnTo>
                  <a:lnTo>
                    <a:pt x="609600" y="328168"/>
                  </a:lnTo>
                  <a:lnTo>
                    <a:pt x="880872" y="0"/>
                  </a:lnTo>
                  <a:lnTo>
                    <a:pt x="1152144" y="328168"/>
                  </a:lnTo>
                  <a:lnTo>
                    <a:pt x="1587246" y="328168"/>
                  </a:lnTo>
                  <a:lnTo>
                    <a:pt x="1490472" y="737235"/>
                  </a:lnTo>
                  <a:lnTo>
                    <a:pt x="1761744" y="1065403"/>
                  </a:lnTo>
                  <a:lnTo>
                    <a:pt x="1369695" y="1247394"/>
                  </a:lnTo>
                  <a:lnTo>
                    <a:pt x="1272921" y="1656588"/>
                  </a:lnTo>
                  <a:lnTo>
                    <a:pt x="880872" y="1474470"/>
                  </a:lnTo>
                  <a:lnTo>
                    <a:pt x="488823" y="1656588"/>
                  </a:lnTo>
                  <a:lnTo>
                    <a:pt x="392049" y="1247394"/>
                  </a:lnTo>
                  <a:lnTo>
                    <a:pt x="0" y="1065403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488186" y="2016944"/>
            <a:ext cx="3053715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安全生产企业从业人员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度再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育培训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一般经营单位从业人员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度再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育培训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72286" y="1298194"/>
            <a:ext cx="2280920" cy="508000"/>
            <a:chOff x="1272286" y="1298194"/>
            <a:chExt cx="2280920" cy="508000"/>
          </a:xfrm>
        </p:grpSpPr>
        <p:sp>
          <p:nvSpPr>
            <p:cNvPr id="16" name="object 16"/>
            <p:cNvSpPr/>
            <p:nvPr/>
          </p:nvSpPr>
          <p:spPr>
            <a:xfrm>
              <a:off x="1278636" y="1304544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2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2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2" y="412750"/>
                  </a:lnTo>
                  <a:lnTo>
                    <a:pt x="2267712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78636" y="1304544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2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2" y="82550"/>
                  </a:lnTo>
                  <a:lnTo>
                    <a:pt x="2267712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2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383919" y="1394917"/>
            <a:ext cx="20593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培训</a:t>
            </a:r>
            <a:r>
              <a:rPr sz="20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间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61350" y="1292097"/>
            <a:ext cx="2280920" cy="508000"/>
            <a:chOff x="8261350" y="1292097"/>
            <a:chExt cx="2280920" cy="508000"/>
          </a:xfrm>
        </p:grpSpPr>
        <p:sp>
          <p:nvSpPr>
            <p:cNvPr id="20" name="object 20"/>
            <p:cNvSpPr/>
            <p:nvPr/>
          </p:nvSpPr>
          <p:spPr>
            <a:xfrm>
              <a:off x="8267700" y="1298447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1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1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1" y="412750"/>
                  </a:lnTo>
                  <a:lnTo>
                    <a:pt x="2267711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1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67700" y="1298447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1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1" y="82550"/>
                  </a:lnTo>
                  <a:lnTo>
                    <a:pt x="2267711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1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862318" y="1389633"/>
            <a:ext cx="3569970" cy="170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固定账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价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587500">
              <a:lnSpc>
                <a:spcPct val="150000"/>
              </a:lnSpc>
              <a:spcBef>
                <a:spcPts val="74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三项岗位人员考前训练 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注册安全工程师考前训练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二级建造师考前训练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消防设施操作员考前训练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72286" y="5355082"/>
            <a:ext cx="2280920" cy="508000"/>
            <a:chOff x="1272286" y="5355082"/>
            <a:chExt cx="2280920" cy="508000"/>
          </a:xfrm>
        </p:grpSpPr>
        <p:sp>
          <p:nvSpPr>
            <p:cNvPr id="24" name="object 24"/>
            <p:cNvSpPr/>
            <p:nvPr/>
          </p:nvSpPr>
          <p:spPr>
            <a:xfrm>
              <a:off x="1278636" y="5361432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2185162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5162" y="495300"/>
                  </a:lnTo>
                  <a:lnTo>
                    <a:pt x="2217294" y="488813"/>
                  </a:lnTo>
                  <a:lnTo>
                    <a:pt x="2243534" y="471122"/>
                  </a:lnTo>
                  <a:lnTo>
                    <a:pt x="2261225" y="444882"/>
                  </a:lnTo>
                  <a:lnTo>
                    <a:pt x="2267712" y="412750"/>
                  </a:lnTo>
                  <a:lnTo>
                    <a:pt x="2267712" y="82550"/>
                  </a:lnTo>
                  <a:lnTo>
                    <a:pt x="2261225" y="50417"/>
                  </a:lnTo>
                  <a:lnTo>
                    <a:pt x="2243534" y="24177"/>
                  </a:lnTo>
                  <a:lnTo>
                    <a:pt x="2217294" y="6486"/>
                  </a:lnTo>
                  <a:lnTo>
                    <a:pt x="2185162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78636" y="5361432"/>
              <a:ext cx="2268220" cy="495300"/>
            </a:xfrm>
            <a:custGeom>
              <a:avLst/>
              <a:gdLst/>
              <a:ahLst/>
              <a:cxnLst/>
              <a:rect l="l" t="t" r="r" b="b"/>
              <a:pathLst>
                <a:path w="22682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5162" y="0"/>
                  </a:lnTo>
                  <a:lnTo>
                    <a:pt x="2217294" y="6486"/>
                  </a:lnTo>
                  <a:lnTo>
                    <a:pt x="2243534" y="24177"/>
                  </a:lnTo>
                  <a:lnTo>
                    <a:pt x="2261225" y="50417"/>
                  </a:lnTo>
                  <a:lnTo>
                    <a:pt x="2267712" y="82550"/>
                  </a:lnTo>
                  <a:lnTo>
                    <a:pt x="2267712" y="412750"/>
                  </a:lnTo>
                  <a:lnTo>
                    <a:pt x="2261225" y="444882"/>
                  </a:lnTo>
                  <a:lnTo>
                    <a:pt x="2243534" y="471122"/>
                  </a:lnTo>
                  <a:lnTo>
                    <a:pt x="2217294" y="488813"/>
                  </a:lnTo>
                  <a:lnTo>
                    <a:pt x="2185162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383919" y="3983285"/>
            <a:ext cx="2133600" cy="180022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4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新员工、转岗、离岗培训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8750" marR="1252855">
              <a:lnSpc>
                <a:spcPct val="150000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三级教育 年度考核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安全生产月竞赛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培训</a:t>
            </a:r>
            <a:r>
              <a:rPr sz="20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项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算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272018" y="5304790"/>
            <a:ext cx="2279015" cy="508000"/>
            <a:chOff x="8272018" y="5304790"/>
            <a:chExt cx="2279015" cy="508000"/>
          </a:xfrm>
        </p:grpSpPr>
        <p:sp>
          <p:nvSpPr>
            <p:cNvPr id="28" name="object 28"/>
            <p:cNvSpPr/>
            <p:nvPr/>
          </p:nvSpPr>
          <p:spPr>
            <a:xfrm>
              <a:off x="8278368" y="5311140"/>
              <a:ext cx="2266315" cy="495300"/>
            </a:xfrm>
            <a:custGeom>
              <a:avLst/>
              <a:gdLst/>
              <a:ahLst/>
              <a:cxnLst/>
              <a:rect l="l" t="t" r="r" b="b"/>
              <a:pathLst>
                <a:path w="2266315" h="495300">
                  <a:moveTo>
                    <a:pt x="2183637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2183637" y="495300"/>
                  </a:lnTo>
                  <a:lnTo>
                    <a:pt x="2215770" y="488813"/>
                  </a:lnTo>
                  <a:lnTo>
                    <a:pt x="2242010" y="471122"/>
                  </a:lnTo>
                  <a:lnTo>
                    <a:pt x="2259701" y="444882"/>
                  </a:lnTo>
                  <a:lnTo>
                    <a:pt x="2266187" y="412750"/>
                  </a:lnTo>
                  <a:lnTo>
                    <a:pt x="2266187" y="82550"/>
                  </a:lnTo>
                  <a:lnTo>
                    <a:pt x="2259701" y="50417"/>
                  </a:lnTo>
                  <a:lnTo>
                    <a:pt x="2242010" y="24177"/>
                  </a:lnTo>
                  <a:lnTo>
                    <a:pt x="2215770" y="6486"/>
                  </a:lnTo>
                  <a:lnTo>
                    <a:pt x="2183637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278368" y="5311140"/>
              <a:ext cx="2266315" cy="495300"/>
            </a:xfrm>
            <a:custGeom>
              <a:avLst/>
              <a:gdLst/>
              <a:ahLst/>
              <a:cxnLst/>
              <a:rect l="l" t="t" r="r" b="b"/>
              <a:pathLst>
                <a:path w="2266315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2183637" y="0"/>
                  </a:lnTo>
                  <a:lnTo>
                    <a:pt x="2215770" y="6486"/>
                  </a:lnTo>
                  <a:lnTo>
                    <a:pt x="2242010" y="24177"/>
                  </a:lnTo>
                  <a:lnTo>
                    <a:pt x="2259701" y="50417"/>
                  </a:lnTo>
                  <a:lnTo>
                    <a:pt x="2266187" y="82550"/>
                  </a:lnTo>
                  <a:lnTo>
                    <a:pt x="2266187" y="412750"/>
                  </a:lnTo>
                  <a:lnTo>
                    <a:pt x="2259701" y="444882"/>
                  </a:lnTo>
                  <a:lnTo>
                    <a:pt x="2242010" y="471122"/>
                  </a:lnTo>
                  <a:lnTo>
                    <a:pt x="2215770" y="488813"/>
                  </a:lnTo>
                  <a:lnTo>
                    <a:pt x="2183637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871843" y="3942010"/>
            <a:ext cx="3571875" cy="179197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交通安全、城镇燃气、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业卫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专题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企业消防安全知识培训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234440">
              <a:lnSpc>
                <a:spcPct val="150000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危险化学品特殊工种安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培训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课件制作、题库制作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24000">
              <a:lnSpc>
                <a:spcPct val="100000"/>
              </a:lnSpc>
              <a:spcBef>
                <a:spcPts val="1420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培训</a:t>
            </a:r>
            <a:r>
              <a:rPr sz="20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项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r>
              <a:rPr sz="2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算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71062" y="2919564"/>
            <a:ext cx="5320937" cy="39232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82" y="367422"/>
            <a:ext cx="1528514" cy="4297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2368" y="186215"/>
            <a:ext cx="792454" cy="57426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250948"/>
            <a:ext cx="12192000" cy="2186940"/>
          </a:xfrm>
          <a:custGeom>
            <a:avLst/>
            <a:gdLst/>
            <a:ahLst/>
            <a:cxnLst/>
            <a:rect l="l" t="t" r="r" b="b"/>
            <a:pathLst>
              <a:path w="12192000" h="2186940">
                <a:moveTo>
                  <a:pt x="12192000" y="0"/>
                </a:moveTo>
                <a:lnTo>
                  <a:pt x="0" y="0"/>
                </a:lnTo>
                <a:lnTo>
                  <a:pt x="0" y="2186940"/>
                </a:lnTo>
                <a:lnTo>
                  <a:pt x="12192000" y="21869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dirty="0"/>
              <a:t>谢谢观看，敬请指</a:t>
            </a:r>
            <a:r>
              <a:rPr spc="-15" dirty="0"/>
              <a:t>导</a:t>
            </a:r>
            <a:r>
              <a:rPr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1470" y="991869"/>
            <a:ext cx="5857240" cy="2926715"/>
            <a:chOff x="5411470" y="991869"/>
            <a:chExt cx="5857240" cy="2926715"/>
          </a:xfrm>
        </p:grpSpPr>
        <p:sp>
          <p:nvSpPr>
            <p:cNvPr id="3" name="object 3"/>
            <p:cNvSpPr/>
            <p:nvPr/>
          </p:nvSpPr>
          <p:spPr>
            <a:xfrm>
              <a:off x="5417820" y="998219"/>
              <a:ext cx="5844540" cy="2914015"/>
            </a:xfrm>
            <a:custGeom>
              <a:avLst/>
              <a:gdLst/>
              <a:ahLst/>
              <a:cxnLst/>
              <a:rect l="l" t="t" r="r" b="b"/>
              <a:pathLst>
                <a:path w="5844540" h="2914015">
                  <a:moveTo>
                    <a:pt x="5844539" y="0"/>
                  </a:moveTo>
                  <a:lnTo>
                    <a:pt x="485647" y="0"/>
                  </a:lnTo>
                  <a:lnTo>
                    <a:pt x="438875" y="2223"/>
                  </a:lnTo>
                  <a:lnTo>
                    <a:pt x="393361" y="8756"/>
                  </a:lnTo>
                  <a:lnTo>
                    <a:pt x="349308" y="19397"/>
                  </a:lnTo>
                  <a:lnTo>
                    <a:pt x="306921" y="33941"/>
                  </a:lnTo>
                  <a:lnTo>
                    <a:pt x="266402" y="52185"/>
                  </a:lnTo>
                  <a:lnTo>
                    <a:pt x="227955" y="73926"/>
                  </a:lnTo>
                  <a:lnTo>
                    <a:pt x="191784" y="98960"/>
                  </a:lnTo>
                  <a:lnTo>
                    <a:pt x="158092" y="127083"/>
                  </a:lnTo>
                  <a:lnTo>
                    <a:pt x="127083" y="158092"/>
                  </a:lnTo>
                  <a:lnTo>
                    <a:pt x="98960" y="191784"/>
                  </a:lnTo>
                  <a:lnTo>
                    <a:pt x="73926" y="227955"/>
                  </a:lnTo>
                  <a:lnTo>
                    <a:pt x="52185" y="266402"/>
                  </a:lnTo>
                  <a:lnTo>
                    <a:pt x="33941" y="306921"/>
                  </a:lnTo>
                  <a:lnTo>
                    <a:pt x="19397" y="349308"/>
                  </a:lnTo>
                  <a:lnTo>
                    <a:pt x="8756" y="393361"/>
                  </a:lnTo>
                  <a:lnTo>
                    <a:pt x="2223" y="438875"/>
                  </a:lnTo>
                  <a:lnTo>
                    <a:pt x="0" y="485647"/>
                  </a:lnTo>
                  <a:lnTo>
                    <a:pt x="0" y="2913887"/>
                  </a:lnTo>
                  <a:lnTo>
                    <a:pt x="5358891" y="2913887"/>
                  </a:lnTo>
                  <a:lnTo>
                    <a:pt x="5405664" y="2911664"/>
                  </a:lnTo>
                  <a:lnTo>
                    <a:pt x="5451178" y="2905131"/>
                  </a:lnTo>
                  <a:lnTo>
                    <a:pt x="5495231" y="2894490"/>
                  </a:lnTo>
                  <a:lnTo>
                    <a:pt x="5537618" y="2879946"/>
                  </a:lnTo>
                  <a:lnTo>
                    <a:pt x="5578137" y="2861702"/>
                  </a:lnTo>
                  <a:lnTo>
                    <a:pt x="5616584" y="2839961"/>
                  </a:lnTo>
                  <a:lnTo>
                    <a:pt x="5652755" y="2814927"/>
                  </a:lnTo>
                  <a:lnTo>
                    <a:pt x="5686447" y="2786804"/>
                  </a:lnTo>
                  <a:lnTo>
                    <a:pt x="5717456" y="2755795"/>
                  </a:lnTo>
                  <a:lnTo>
                    <a:pt x="5745579" y="2722103"/>
                  </a:lnTo>
                  <a:lnTo>
                    <a:pt x="5770613" y="2685932"/>
                  </a:lnTo>
                  <a:lnTo>
                    <a:pt x="5792354" y="2647485"/>
                  </a:lnTo>
                  <a:lnTo>
                    <a:pt x="5810598" y="2606966"/>
                  </a:lnTo>
                  <a:lnTo>
                    <a:pt x="5825142" y="2564579"/>
                  </a:lnTo>
                  <a:lnTo>
                    <a:pt x="5835783" y="2520526"/>
                  </a:lnTo>
                  <a:lnTo>
                    <a:pt x="5842316" y="2475012"/>
                  </a:lnTo>
                  <a:lnTo>
                    <a:pt x="5844539" y="2428240"/>
                  </a:lnTo>
                  <a:lnTo>
                    <a:pt x="58445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17820" y="998219"/>
              <a:ext cx="5844540" cy="2914015"/>
            </a:xfrm>
            <a:custGeom>
              <a:avLst/>
              <a:gdLst/>
              <a:ahLst/>
              <a:cxnLst/>
              <a:rect l="l" t="t" r="r" b="b"/>
              <a:pathLst>
                <a:path w="5844540" h="2914015">
                  <a:moveTo>
                    <a:pt x="485647" y="0"/>
                  </a:moveTo>
                  <a:lnTo>
                    <a:pt x="5844539" y="0"/>
                  </a:lnTo>
                  <a:lnTo>
                    <a:pt x="5844539" y="2428240"/>
                  </a:lnTo>
                  <a:lnTo>
                    <a:pt x="5842316" y="2475012"/>
                  </a:lnTo>
                  <a:lnTo>
                    <a:pt x="5835783" y="2520526"/>
                  </a:lnTo>
                  <a:lnTo>
                    <a:pt x="5825142" y="2564579"/>
                  </a:lnTo>
                  <a:lnTo>
                    <a:pt x="5810598" y="2606966"/>
                  </a:lnTo>
                  <a:lnTo>
                    <a:pt x="5792354" y="2647485"/>
                  </a:lnTo>
                  <a:lnTo>
                    <a:pt x="5770613" y="2685932"/>
                  </a:lnTo>
                  <a:lnTo>
                    <a:pt x="5745579" y="2722103"/>
                  </a:lnTo>
                  <a:lnTo>
                    <a:pt x="5717456" y="2755795"/>
                  </a:lnTo>
                  <a:lnTo>
                    <a:pt x="5686447" y="2786804"/>
                  </a:lnTo>
                  <a:lnTo>
                    <a:pt x="5652755" y="2814927"/>
                  </a:lnTo>
                  <a:lnTo>
                    <a:pt x="5616584" y="2839961"/>
                  </a:lnTo>
                  <a:lnTo>
                    <a:pt x="5578137" y="2861702"/>
                  </a:lnTo>
                  <a:lnTo>
                    <a:pt x="5537618" y="2879946"/>
                  </a:lnTo>
                  <a:lnTo>
                    <a:pt x="5495231" y="2894490"/>
                  </a:lnTo>
                  <a:lnTo>
                    <a:pt x="5451178" y="2905131"/>
                  </a:lnTo>
                  <a:lnTo>
                    <a:pt x="5405664" y="2911664"/>
                  </a:lnTo>
                  <a:lnTo>
                    <a:pt x="5358891" y="2913887"/>
                  </a:lnTo>
                  <a:lnTo>
                    <a:pt x="0" y="2913887"/>
                  </a:lnTo>
                  <a:lnTo>
                    <a:pt x="0" y="485647"/>
                  </a:lnTo>
                  <a:lnTo>
                    <a:pt x="2223" y="438875"/>
                  </a:lnTo>
                  <a:lnTo>
                    <a:pt x="8756" y="393361"/>
                  </a:lnTo>
                  <a:lnTo>
                    <a:pt x="19397" y="349308"/>
                  </a:lnTo>
                  <a:lnTo>
                    <a:pt x="33941" y="306921"/>
                  </a:lnTo>
                  <a:lnTo>
                    <a:pt x="52185" y="266402"/>
                  </a:lnTo>
                  <a:lnTo>
                    <a:pt x="73926" y="227955"/>
                  </a:lnTo>
                  <a:lnTo>
                    <a:pt x="98960" y="191784"/>
                  </a:lnTo>
                  <a:lnTo>
                    <a:pt x="127083" y="158092"/>
                  </a:lnTo>
                  <a:lnTo>
                    <a:pt x="158092" y="127083"/>
                  </a:lnTo>
                  <a:lnTo>
                    <a:pt x="191784" y="98960"/>
                  </a:lnTo>
                  <a:lnTo>
                    <a:pt x="227955" y="73926"/>
                  </a:lnTo>
                  <a:lnTo>
                    <a:pt x="266402" y="52185"/>
                  </a:lnTo>
                  <a:lnTo>
                    <a:pt x="306921" y="33941"/>
                  </a:lnTo>
                  <a:lnTo>
                    <a:pt x="349308" y="19397"/>
                  </a:lnTo>
                  <a:lnTo>
                    <a:pt x="393361" y="8756"/>
                  </a:lnTo>
                  <a:lnTo>
                    <a:pt x="438875" y="2223"/>
                  </a:lnTo>
                  <a:lnTo>
                    <a:pt x="485647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4680" y="220980"/>
            <a:ext cx="97923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宁夏政策：持续推进危化品安全风险集中治理，降低园区安全风险等级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9704" y="998219"/>
            <a:ext cx="4229100" cy="29641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40704" y="1084935"/>
            <a:ext cx="5357495" cy="26104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94005">
              <a:lnSpc>
                <a:spcPct val="15100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26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日至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27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日，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治区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党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委召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十三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届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四次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会。全 会聚焦安全“头等大事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以习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平新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代中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特色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社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会主义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思想为指导，深入学习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贯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彻习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平总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书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记关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产重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论述和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示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神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，专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究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署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全生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议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系列重要文件，吹响了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抓安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、抓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“集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号”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筑牢安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全屏障，守护万家灯火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人人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都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是第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责任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，都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主角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广大居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民、商户、企业都要行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起来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排查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隐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患点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找准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险源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即知即 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改、立查立改，共同守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产的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底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线、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线、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命线。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0466" y="4088129"/>
            <a:ext cx="10805160" cy="2399030"/>
          </a:xfrm>
          <a:custGeom>
            <a:avLst/>
            <a:gdLst/>
            <a:ahLst/>
            <a:cxnLst/>
            <a:rect l="l" t="t" r="r" b="b"/>
            <a:pathLst>
              <a:path w="10805160" h="2399029">
                <a:moveTo>
                  <a:pt x="0" y="2398776"/>
                </a:moveTo>
                <a:lnTo>
                  <a:pt x="10805160" y="2398776"/>
                </a:lnTo>
                <a:lnTo>
                  <a:pt x="10805160" y="0"/>
                </a:lnTo>
                <a:lnTo>
                  <a:pt x="0" y="0"/>
                </a:lnTo>
                <a:lnTo>
                  <a:pt x="0" y="2398776"/>
                </a:lnTo>
                <a:close/>
              </a:path>
            </a:pathLst>
          </a:custGeom>
          <a:ln w="28575">
            <a:solidFill>
              <a:srgbClr val="C00000"/>
            </a:solidFill>
            <a:prstDash val="lg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8444" y="4063759"/>
            <a:ext cx="10693400" cy="2325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420370">
              <a:lnSpc>
                <a:spcPct val="150000"/>
              </a:lnSpc>
              <a:spcBef>
                <a:spcPts val="16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全会提出要牢牢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把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握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深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、准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狠”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、查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改、</a:t>
            </a:r>
            <a:r>
              <a:rPr sz="16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、技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督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、调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究”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点任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。全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提出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坚决 消除安全生产风险隐患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坚决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肃机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和干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队伍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良作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、坚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调整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尽职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尽责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班子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干部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坚决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制度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制管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全。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过打好 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主动仗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总体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仗、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作风仗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确保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风险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隐患大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除、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防线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大巩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固、促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基础大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升，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全生产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想意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识全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面增</a:t>
            </a:r>
            <a:r>
              <a:rPr sz="14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、 安全生产制度体系全面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立、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全生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基层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础全</a:t>
            </a:r>
            <a:r>
              <a:rPr sz="14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夯实</a:t>
            </a:r>
            <a:r>
              <a:rPr sz="14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产隐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患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防治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面加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、安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体形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好，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1400" spc="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"六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逐年下 降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":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生产安全事故死亡人数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事故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起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数、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位地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值生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故死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亡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率、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矿商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贸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就业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员十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人生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故死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亡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率、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运车 辆万车死亡率、煤矿百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吨死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亡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率6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主要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标逐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下降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三个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":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生重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大生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故、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领域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较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大网 络舆情炒作事件、不发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产领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风险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政治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全领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传导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题。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455" y="342900"/>
            <a:ext cx="89065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宁夏政策：</a:t>
            </a:r>
            <a:r>
              <a:rPr sz="2000" dirty="0">
                <a:solidFill>
                  <a:srgbClr val="C00000"/>
                </a:solidFill>
              </a:rPr>
              <a:t>1个意见，37个安全</a:t>
            </a:r>
            <a:r>
              <a:rPr sz="2000" spc="5" dirty="0">
                <a:solidFill>
                  <a:srgbClr val="C00000"/>
                </a:solidFill>
              </a:rPr>
              <a:t>生</a:t>
            </a:r>
            <a:r>
              <a:rPr sz="2000" dirty="0">
                <a:solidFill>
                  <a:srgbClr val="C00000"/>
                </a:solidFill>
              </a:rPr>
              <a:t>产</a:t>
            </a:r>
            <a:r>
              <a:rPr sz="2000" spc="5" dirty="0">
                <a:solidFill>
                  <a:srgbClr val="C00000"/>
                </a:solidFill>
              </a:rPr>
              <a:t>专项</a:t>
            </a:r>
            <a:r>
              <a:rPr sz="2000" spc="-20" dirty="0">
                <a:solidFill>
                  <a:srgbClr val="C00000"/>
                </a:solidFill>
              </a:rPr>
              <a:t>制</a:t>
            </a:r>
            <a:r>
              <a:rPr sz="2000" spc="5" dirty="0">
                <a:solidFill>
                  <a:srgbClr val="C00000"/>
                </a:solidFill>
              </a:rPr>
              <a:t>度文</a:t>
            </a:r>
            <a:r>
              <a:rPr sz="2000" spc="-20" dirty="0">
                <a:solidFill>
                  <a:srgbClr val="C00000"/>
                </a:solidFill>
              </a:rPr>
              <a:t>件</a:t>
            </a:r>
            <a:r>
              <a:rPr sz="2000" dirty="0">
                <a:solidFill>
                  <a:srgbClr val="C00000"/>
                </a:solidFill>
              </a:rPr>
              <a:t>，8</a:t>
            </a:r>
            <a:r>
              <a:rPr sz="2000" spc="5" dirty="0">
                <a:solidFill>
                  <a:srgbClr val="C00000"/>
                </a:solidFill>
              </a:rPr>
              <a:t>个安</a:t>
            </a:r>
            <a:r>
              <a:rPr sz="2000" spc="-10" dirty="0">
                <a:solidFill>
                  <a:srgbClr val="C00000"/>
                </a:solidFill>
              </a:rPr>
              <a:t>全</a:t>
            </a:r>
            <a:r>
              <a:rPr sz="2000" spc="5" dirty="0">
                <a:solidFill>
                  <a:srgbClr val="C00000"/>
                </a:solidFill>
              </a:rPr>
              <a:t>生产</a:t>
            </a:r>
            <a:r>
              <a:rPr sz="2000" spc="-10" dirty="0">
                <a:solidFill>
                  <a:srgbClr val="C00000"/>
                </a:solidFill>
              </a:rPr>
              <a:t>配</a:t>
            </a:r>
            <a:r>
              <a:rPr sz="2000" spc="5" dirty="0">
                <a:solidFill>
                  <a:srgbClr val="C00000"/>
                </a:solidFill>
              </a:rPr>
              <a:t>套文件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6266878" y="3535679"/>
            <a:ext cx="5360035" cy="2999740"/>
            <a:chOff x="6266878" y="3535679"/>
            <a:chExt cx="5360035" cy="29997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72783" y="3535679"/>
              <a:ext cx="5353812" cy="2999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1165" y="4412741"/>
              <a:ext cx="4284345" cy="295910"/>
            </a:xfrm>
            <a:custGeom>
              <a:avLst/>
              <a:gdLst/>
              <a:ahLst/>
              <a:cxnLst/>
              <a:rect l="l" t="t" r="r" b="b"/>
              <a:pathLst>
                <a:path w="4284345" h="295910">
                  <a:moveTo>
                    <a:pt x="0" y="49275"/>
                  </a:moveTo>
                  <a:lnTo>
                    <a:pt x="3877" y="30110"/>
                  </a:lnTo>
                  <a:lnTo>
                    <a:pt x="14446" y="14446"/>
                  </a:lnTo>
                  <a:lnTo>
                    <a:pt x="30110" y="3877"/>
                  </a:lnTo>
                  <a:lnTo>
                    <a:pt x="49275" y="0"/>
                  </a:lnTo>
                  <a:lnTo>
                    <a:pt x="4234688" y="0"/>
                  </a:lnTo>
                  <a:lnTo>
                    <a:pt x="4253853" y="3877"/>
                  </a:lnTo>
                  <a:lnTo>
                    <a:pt x="4269517" y="14446"/>
                  </a:lnTo>
                  <a:lnTo>
                    <a:pt x="4280086" y="30110"/>
                  </a:lnTo>
                  <a:lnTo>
                    <a:pt x="4283964" y="49275"/>
                  </a:lnTo>
                  <a:lnTo>
                    <a:pt x="4283964" y="246379"/>
                  </a:lnTo>
                  <a:lnTo>
                    <a:pt x="4280086" y="265545"/>
                  </a:lnTo>
                  <a:lnTo>
                    <a:pt x="4269517" y="281209"/>
                  </a:lnTo>
                  <a:lnTo>
                    <a:pt x="4253853" y="291778"/>
                  </a:lnTo>
                  <a:lnTo>
                    <a:pt x="4234688" y="295655"/>
                  </a:lnTo>
                  <a:lnTo>
                    <a:pt x="49275" y="295655"/>
                  </a:lnTo>
                  <a:lnTo>
                    <a:pt x="30110" y="291778"/>
                  </a:lnTo>
                  <a:lnTo>
                    <a:pt x="14446" y="281209"/>
                  </a:lnTo>
                  <a:lnTo>
                    <a:pt x="3877" y="265545"/>
                  </a:lnTo>
                  <a:lnTo>
                    <a:pt x="0" y="246379"/>
                  </a:lnTo>
                  <a:lnTo>
                    <a:pt x="0" y="49275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837982"/>
            <a:ext cx="4629023" cy="46833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88822" y="1077213"/>
            <a:ext cx="4054475" cy="537210"/>
            <a:chOff x="988822" y="1077213"/>
            <a:chExt cx="4054475" cy="537210"/>
          </a:xfrm>
        </p:grpSpPr>
        <p:sp>
          <p:nvSpPr>
            <p:cNvPr id="8" name="object 8"/>
            <p:cNvSpPr/>
            <p:nvPr/>
          </p:nvSpPr>
          <p:spPr>
            <a:xfrm>
              <a:off x="995172" y="1083563"/>
              <a:ext cx="4041775" cy="524510"/>
            </a:xfrm>
            <a:custGeom>
              <a:avLst/>
              <a:gdLst/>
              <a:ahLst/>
              <a:cxnLst/>
              <a:rect l="l" t="t" r="r" b="b"/>
              <a:pathLst>
                <a:path w="4041775" h="524510">
                  <a:moveTo>
                    <a:pt x="4041648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524256"/>
                  </a:lnTo>
                  <a:lnTo>
                    <a:pt x="3954272" y="524256"/>
                  </a:lnTo>
                  <a:lnTo>
                    <a:pt x="3988284" y="517390"/>
                  </a:lnTo>
                  <a:lnTo>
                    <a:pt x="4016057" y="498665"/>
                  </a:lnTo>
                  <a:lnTo>
                    <a:pt x="4034782" y="470892"/>
                  </a:lnTo>
                  <a:lnTo>
                    <a:pt x="4041648" y="436880"/>
                  </a:lnTo>
                  <a:lnTo>
                    <a:pt x="40416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95172" y="1083563"/>
              <a:ext cx="4041775" cy="524510"/>
            </a:xfrm>
            <a:custGeom>
              <a:avLst/>
              <a:gdLst/>
              <a:ahLst/>
              <a:cxnLst/>
              <a:rect l="l" t="t" r="r" b="b"/>
              <a:pathLst>
                <a:path w="4041775" h="524510">
                  <a:moveTo>
                    <a:pt x="87375" y="0"/>
                  </a:moveTo>
                  <a:lnTo>
                    <a:pt x="4041648" y="0"/>
                  </a:lnTo>
                  <a:lnTo>
                    <a:pt x="4041648" y="436880"/>
                  </a:lnTo>
                  <a:lnTo>
                    <a:pt x="4034782" y="470892"/>
                  </a:lnTo>
                  <a:lnTo>
                    <a:pt x="4016057" y="498665"/>
                  </a:lnTo>
                  <a:lnTo>
                    <a:pt x="3988284" y="517390"/>
                  </a:lnTo>
                  <a:lnTo>
                    <a:pt x="3954272" y="524256"/>
                  </a:lnTo>
                  <a:lnTo>
                    <a:pt x="0" y="524256"/>
                  </a:lnTo>
                  <a:lnTo>
                    <a:pt x="0" y="87375"/>
                  </a:ln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603628" y="1186941"/>
            <a:ext cx="282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37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个安全生产专项制度文件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49542" y="2998977"/>
            <a:ext cx="4056379" cy="485140"/>
            <a:chOff x="6749542" y="2998977"/>
            <a:chExt cx="4056379" cy="485140"/>
          </a:xfrm>
        </p:grpSpPr>
        <p:sp>
          <p:nvSpPr>
            <p:cNvPr id="12" name="object 12"/>
            <p:cNvSpPr/>
            <p:nvPr/>
          </p:nvSpPr>
          <p:spPr>
            <a:xfrm>
              <a:off x="6755892" y="3005327"/>
              <a:ext cx="4043679" cy="472440"/>
            </a:xfrm>
            <a:custGeom>
              <a:avLst/>
              <a:gdLst/>
              <a:ahLst/>
              <a:cxnLst/>
              <a:rect l="l" t="t" r="r" b="b"/>
              <a:pathLst>
                <a:path w="4043679" h="472439">
                  <a:moveTo>
                    <a:pt x="4043172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472439"/>
                  </a:lnTo>
                  <a:lnTo>
                    <a:pt x="3964431" y="472439"/>
                  </a:lnTo>
                  <a:lnTo>
                    <a:pt x="3995058" y="466244"/>
                  </a:lnTo>
                  <a:lnTo>
                    <a:pt x="4020089" y="449357"/>
                  </a:lnTo>
                  <a:lnTo>
                    <a:pt x="4036976" y="424326"/>
                  </a:lnTo>
                  <a:lnTo>
                    <a:pt x="4043172" y="393700"/>
                  </a:lnTo>
                  <a:lnTo>
                    <a:pt x="40431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55892" y="3005327"/>
              <a:ext cx="4043679" cy="472440"/>
            </a:xfrm>
            <a:custGeom>
              <a:avLst/>
              <a:gdLst/>
              <a:ahLst/>
              <a:cxnLst/>
              <a:rect l="l" t="t" r="r" b="b"/>
              <a:pathLst>
                <a:path w="4043679" h="472439">
                  <a:moveTo>
                    <a:pt x="78739" y="0"/>
                  </a:moveTo>
                  <a:lnTo>
                    <a:pt x="4043172" y="0"/>
                  </a:lnTo>
                  <a:lnTo>
                    <a:pt x="4043172" y="393700"/>
                  </a:lnTo>
                  <a:lnTo>
                    <a:pt x="4036976" y="424326"/>
                  </a:lnTo>
                  <a:lnTo>
                    <a:pt x="4020089" y="449357"/>
                  </a:lnTo>
                  <a:lnTo>
                    <a:pt x="3995058" y="466244"/>
                  </a:lnTo>
                  <a:lnTo>
                    <a:pt x="3964431" y="472439"/>
                  </a:lnTo>
                  <a:lnTo>
                    <a:pt x="0" y="472439"/>
                  </a:lnTo>
                  <a:lnTo>
                    <a:pt x="0" y="78739"/>
                  </a:ln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665846" y="3083433"/>
            <a:ext cx="222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个安全生产配套文件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776" y="1708404"/>
            <a:ext cx="5481828" cy="113233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749542" y="1045210"/>
            <a:ext cx="4056379" cy="537210"/>
            <a:chOff x="6749542" y="1045210"/>
            <a:chExt cx="4056379" cy="537210"/>
          </a:xfrm>
        </p:grpSpPr>
        <p:sp>
          <p:nvSpPr>
            <p:cNvPr id="17" name="object 17"/>
            <p:cNvSpPr/>
            <p:nvPr/>
          </p:nvSpPr>
          <p:spPr>
            <a:xfrm>
              <a:off x="6755892" y="1051560"/>
              <a:ext cx="4043679" cy="524510"/>
            </a:xfrm>
            <a:custGeom>
              <a:avLst/>
              <a:gdLst/>
              <a:ahLst/>
              <a:cxnLst/>
              <a:rect l="l" t="t" r="r" b="b"/>
              <a:pathLst>
                <a:path w="4043679" h="524510">
                  <a:moveTo>
                    <a:pt x="404317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524255"/>
                  </a:lnTo>
                  <a:lnTo>
                    <a:pt x="3955796" y="524255"/>
                  </a:lnTo>
                  <a:lnTo>
                    <a:pt x="3989808" y="517390"/>
                  </a:lnTo>
                  <a:lnTo>
                    <a:pt x="4017581" y="498665"/>
                  </a:lnTo>
                  <a:lnTo>
                    <a:pt x="4036306" y="470892"/>
                  </a:lnTo>
                  <a:lnTo>
                    <a:pt x="4043172" y="436879"/>
                  </a:lnTo>
                  <a:lnTo>
                    <a:pt x="40431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55892" y="1051560"/>
              <a:ext cx="4043679" cy="524510"/>
            </a:xfrm>
            <a:custGeom>
              <a:avLst/>
              <a:gdLst/>
              <a:ahLst/>
              <a:cxnLst/>
              <a:rect l="l" t="t" r="r" b="b"/>
              <a:pathLst>
                <a:path w="4043679" h="524510">
                  <a:moveTo>
                    <a:pt x="87375" y="0"/>
                  </a:moveTo>
                  <a:lnTo>
                    <a:pt x="4043172" y="0"/>
                  </a:lnTo>
                  <a:lnTo>
                    <a:pt x="4043172" y="436879"/>
                  </a:lnTo>
                  <a:lnTo>
                    <a:pt x="4036306" y="470892"/>
                  </a:lnTo>
                  <a:lnTo>
                    <a:pt x="4017581" y="498665"/>
                  </a:lnTo>
                  <a:lnTo>
                    <a:pt x="3989808" y="517390"/>
                  </a:lnTo>
                  <a:lnTo>
                    <a:pt x="3955796" y="524255"/>
                  </a:lnTo>
                  <a:lnTo>
                    <a:pt x="0" y="524255"/>
                  </a:lnTo>
                  <a:lnTo>
                    <a:pt x="0" y="87375"/>
                  </a:ln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352535" y="1154684"/>
            <a:ext cx="853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个意见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405" y="234315"/>
            <a:ext cx="852741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宁夏政策</a:t>
            </a:r>
            <a:r>
              <a:rPr sz="2400" spc="-5" dirty="0">
                <a:solidFill>
                  <a:srgbClr val="C00000"/>
                </a:solidFill>
              </a:rPr>
              <a:t>：</a:t>
            </a:r>
            <a:r>
              <a:rPr sz="2000" dirty="0">
                <a:solidFill>
                  <a:srgbClr val="C00000"/>
                </a:solidFill>
              </a:rPr>
              <a:t>一个意见，37个专项生产制</a:t>
            </a:r>
            <a:r>
              <a:rPr sz="2000" spc="-15" dirty="0">
                <a:solidFill>
                  <a:srgbClr val="C00000"/>
                </a:solidFill>
              </a:rPr>
              <a:t>度</a:t>
            </a:r>
            <a:r>
              <a:rPr sz="2000" dirty="0">
                <a:solidFill>
                  <a:srgbClr val="C00000"/>
                </a:solidFill>
              </a:rPr>
              <a:t>文件</a:t>
            </a:r>
            <a:r>
              <a:rPr sz="2000" spc="-5" dirty="0">
                <a:solidFill>
                  <a:srgbClr val="C00000"/>
                </a:solidFill>
              </a:rPr>
              <a:t>，8</a:t>
            </a:r>
            <a:r>
              <a:rPr sz="2000" dirty="0">
                <a:solidFill>
                  <a:srgbClr val="C00000"/>
                </a:solidFill>
              </a:rPr>
              <a:t>个安</a:t>
            </a:r>
            <a:r>
              <a:rPr sz="2000" spc="-15" dirty="0">
                <a:solidFill>
                  <a:srgbClr val="C00000"/>
                </a:solidFill>
              </a:rPr>
              <a:t>全</a:t>
            </a:r>
            <a:r>
              <a:rPr sz="2000" dirty="0">
                <a:solidFill>
                  <a:srgbClr val="C00000"/>
                </a:solidFill>
              </a:rPr>
              <a:t>生产</a:t>
            </a:r>
            <a:r>
              <a:rPr sz="2000" spc="-15" dirty="0">
                <a:solidFill>
                  <a:srgbClr val="C00000"/>
                </a:solidFill>
              </a:rPr>
              <a:t>配</a:t>
            </a:r>
            <a:r>
              <a:rPr sz="2000" dirty="0">
                <a:solidFill>
                  <a:srgbClr val="C00000"/>
                </a:solidFill>
              </a:rPr>
              <a:t>套文件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441959" y="1086611"/>
            <a:ext cx="11393805" cy="5417820"/>
            <a:chOff x="441959" y="1086611"/>
            <a:chExt cx="11393805" cy="541782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41959" y="1086611"/>
              <a:ext cx="11393424" cy="5417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6215" y="4459223"/>
              <a:ext cx="5031105" cy="906780"/>
            </a:xfrm>
            <a:custGeom>
              <a:avLst/>
              <a:gdLst/>
              <a:ahLst/>
              <a:cxnLst/>
              <a:rect l="l" t="t" r="r" b="b"/>
              <a:pathLst>
                <a:path w="5031105" h="906779">
                  <a:moveTo>
                    <a:pt x="0" y="151130"/>
                  </a:moveTo>
                  <a:lnTo>
                    <a:pt x="7704" y="103371"/>
                  </a:lnTo>
                  <a:lnTo>
                    <a:pt x="29160" y="61886"/>
                  </a:lnTo>
                  <a:lnTo>
                    <a:pt x="61875" y="29167"/>
                  </a:lnTo>
                  <a:lnTo>
                    <a:pt x="103362" y="7707"/>
                  </a:lnTo>
                  <a:lnTo>
                    <a:pt x="151130" y="0"/>
                  </a:lnTo>
                  <a:lnTo>
                    <a:pt x="4879594" y="0"/>
                  </a:lnTo>
                  <a:lnTo>
                    <a:pt x="4927352" y="7707"/>
                  </a:lnTo>
                  <a:lnTo>
                    <a:pt x="4968837" y="29167"/>
                  </a:lnTo>
                  <a:lnTo>
                    <a:pt x="5001556" y="61886"/>
                  </a:lnTo>
                  <a:lnTo>
                    <a:pt x="5023016" y="103371"/>
                  </a:lnTo>
                  <a:lnTo>
                    <a:pt x="5030724" y="151130"/>
                  </a:lnTo>
                  <a:lnTo>
                    <a:pt x="5030724" y="755650"/>
                  </a:lnTo>
                  <a:lnTo>
                    <a:pt x="5023016" y="803408"/>
                  </a:lnTo>
                  <a:lnTo>
                    <a:pt x="5001556" y="844893"/>
                  </a:lnTo>
                  <a:lnTo>
                    <a:pt x="4968837" y="877612"/>
                  </a:lnTo>
                  <a:lnTo>
                    <a:pt x="4927352" y="899072"/>
                  </a:lnTo>
                  <a:lnTo>
                    <a:pt x="4879594" y="906779"/>
                  </a:lnTo>
                  <a:lnTo>
                    <a:pt x="151130" y="906779"/>
                  </a:lnTo>
                  <a:lnTo>
                    <a:pt x="103362" y="899072"/>
                  </a:lnTo>
                  <a:lnTo>
                    <a:pt x="61875" y="877612"/>
                  </a:lnTo>
                  <a:lnTo>
                    <a:pt x="29160" y="844893"/>
                  </a:lnTo>
                  <a:lnTo>
                    <a:pt x="7704" y="803408"/>
                  </a:lnTo>
                  <a:lnTo>
                    <a:pt x="0" y="755650"/>
                  </a:lnTo>
                  <a:lnTo>
                    <a:pt x="0" y="151130"/>
                  </a:lnTo>
                  <a:close/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041" y="27444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政策需求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43355" y="1948673"/>
            <a:ext cx="527304" cy="440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041" y="835533"/>
            <a:ext cx="10885170" cy="242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1445" indent="398780">
              <a:lnSpc>
                <a:spcPct val="150000"/>
              </a:lnSpc>
              <a:spcBef>
                <a:spcPts val="100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党的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大以来，以习近平同志为核心的党中央对安全生产工作空前重视，树立安全法的理念，弘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扬</a:t>
            </a:r>
            <a:r>
              <a:rPr sz="15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生命至上、安全第一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的思 想，健全公共安全体系，完善安全生产责任制，坚决遏制重特大安全事故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年年初，习近平总书记专门对安全生产作出重要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指示，强调</a:t>
            </a:r>
            <a:r>
              <a:rPr sz="15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生命重于泰山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，当前疫情过后全国正处于复工复产，要牢牢守住安全底线，切实维护人民群众生命财产安全，决不能 只重发展，不顾安全。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398780">
              <a:lnSpc>
                <a:spcPct val="150000"/>
              </a:lnSpc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全国安全生产专项整治三年行动正在各地深入开展，自开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安全生产培训“走过场”专项整治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以来，全国应急系统将企业尤 其是高危行业企业安全生产培训纳入</a:t>
            </a:r>
            <a:r>
              <a:rPr sz="15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执法检查重点内容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，严肃查处“培训和考试流于形式、走过场”、“培训档案造假等未如实 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记录安全生产教育和培训情况”、“新员工未经安全培训合格即上岗作业”等违法违规行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，确保“走过场”专项整治取得实效。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38545" y="3425825"/>
            <a:ext cx="5663565" cy="3092450"/>
            <a:chOff x="6138545" y="3425825"/>
            <a:chExt cx="5663565" cy="3092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0" y="3429000"/>
              <a:ext cx="5657087" cy="3086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41720" y="3429000"/>
              <a:ext cx="5657215" cy="3086100"/>
            </a:xfrm>
            <a:custGeom>
              <a:avLst/>
              <a:gdLst/>
              <a:ahLst/>
              <a:cxnLst/>
              <a:rect l="l" t="t" r="r" b="b"/>
              <a:pathLst>
                <a:path w="5657215" h="3086100">
                  <a:moveTo>
                    <a:pt x="0" y="3086100"/>
                  </a:moveTo>
                  <a:lnTo>
                    <a:pt x="5657087" y="3086100"/>
                  </a:lnTo>
                  <a:lnTo>
                    <a:pt x="5657087" y="0"/>
                  </a:lnTo>
                  <a:lnTo>
                    <a:pt x="0" y="0"/>
                  </a:lnTo>
                  <a:lnTo>
                    <a:pt x="0" y="308610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1156" y="3483864"/>
              <a:ext cx="5536692" cy="297637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65633" y="3425825"/>
            <a:ext cx="5663565" cy="3092450"/>
            <a:chOff x="365633" y="3425825"/>
            <a:chExt cx="5663565" cy="30924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8" y="3429000"/>
              <a:ext cx="5657088" cy="3086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808" y="3429000"/>
              <a:ext cx="5657215" cy="3086100"/>
            </a:xfrm>
            <a:custGeom>
              <a:avLst/>
              <a:gdLst/>
              <a:ahLst/>
              <a:cxnLst/>
              <a:rect l="l" t="t" r="r" b="b"/>
              <a:pathLst>
                <a:path w="5657215" h="3086100">
                  <a:moveTo>
                    <a:pt x="0" y="3086100"/>
                  </a:moveTo>
                  <a:lnTo>
                    <a:pt x="5657088" y="3086100"/>
                  </a:lnTo>
                  <a:lnTo>
                    <a:pt x="5657088" y="0"/>
                  </a:lnTo>
                  <a:lnTo>
                    <a:pt x="0" y="0"/>
                  </a:lnTo>
                  <a:lnTo>
                    <a:pt x="0" y="308610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163" y="4643627"/>
              <a:ext cx="527304" cy="5273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504" y="5617464"/>
              <a:ext cx="492252" cy="4922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672" y="3489998"/>
              <a:ext cx="5542788" cy="296265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627" y="19177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建设背景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42772" y="1948673"/>
            <a:ext cx="2813685" cy="941069"/>
            <a:chOff x="842772" y="1948673"/>
            <a:chExt cx="2813685" cy="941069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43356" y="1948673"/>
              <a:ext cx="527304" cy="440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6582" y="1985010"/>
              <a:ext cx="2806065" cy="901065"/>
            </a:xfrm>
            <a:custGeom>
              <a:avLst/>
              <a:gdLst/>
              <a:ahLst/>
              <a:cxnLst/>
              <a:rect l="l" t="t" r="r" b="b"/>
              <a:pathLst>
                <a:path w="2806065" h="901064">
                  <a:moveTo>
                    <a:pt x="2684145" y="0"/>
                  </a:moveTo>
                  <a:lnTo>
                    <a:pt x="121589" y="0"/>
                  </a:lnTo>
                  <a:lnTo>
                    <a:pt x="74259" y="9695"/>
                  </a:lnTo>
                  <a:lnTo>
                    <a:pt x="35610" y="36131"/>
                  </a:lnTo>
                  <a:lnTo>
                    <a:pt x="9554" y="75330"/>
                  </a:lnTo>
                  <a:lnTo>
                    <a:pt x="0" y="123316"/>
                  </a:lnTo>
                  <a:lnTo>
                    <a:pt x="0" y="777366"/>
                  </a:lnTo>
                  <a:lnTo>
                    <a:pt x="9554" y="825353"/>
                  </a:lnTo>
                  <a:lnTo>
                    <a:pt x="35610" y="864552"/>
                  </a:lnTo>
                  <a:lnTo>
                    <a:pt x="74259" y="890988"/>
                  </a:lnTo>
                  <a:lnTo>
                    <a:pt x="121589" y="900684"/>
                  </a:lnTo>
                  <a:lnTo>
                    <a:pt x="2684145" y="900684"/>
                  </a:lnTo>
                  <a:lnTo>
                    <a:pt x="2731424" y="890988"/>
                  </a:lnTo>
                  <a:lnTo>
                    <a:pt x="2770060" y="864552"/>
                  </a:lnTo>
                  <a:lnTo>
                    <a:pt x="2796123" y="825353"/>
                  </a:lnTo>
                  <a:lnTo>
                    <a:pt x="2805684" y="777366"/>
                  </a:lnTo>
                  <a:lnTo>
                    <a:pt x="2805684" y="123316"/>
                  </a:lnTo>
                  <a:lnTo>
                    <a:pt x="2796123" y="75330"/>
                  </a:lnTo>
                  <a:lnTo>
                    <a:pt x="2770060" y="36131"/>
                  </a:lnTo>
                  <a:lnTo>
                    <a:pt x="2731424" y="9695"/>
                  </a:lnTo>
                  <a:lnTo>
                    <a:pt x="2684145" y="0"/>
                  </a:lnTo>
                  <a:close/>
                </a:path>
              </a:pathLst>
            </a:custGeom>
            <a:solidFill>
              <a:srgbClr val="529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6582" y="1985010"/>
              <a:ext cx="2806065" cy="901065"/>
            </a:xfrm>
            <a:custGeom>
              <a:avLst/>
              <a:gdLst/>
              <a:ahLst/>
              <a:cxnLst/>
              <a:rect l="l" t="t" r="r" b="b"/>
              <a:pathLst>
                <a:path w="2806065" h="901064">
                  <a:moveTo>
                    <a:pt x="2684145" y="900684"/>
                  </a:moveTo>
                  <a:lnTo>
                    <a:pt x="2731424" y="890988"/>
                  </a:lnTo>
                  <a:lnTo>
                    <a:pt x="2770060" y="864552"/>
                  </a:lnTo>
                  <a:lnTo>
                    <a:pt x="2796123" y="825353"/>
                  </a:lnTo>
                  <a:lnTo>
                    <a:pt x="2805684" y="777366"/>
                  </a:lnTo>
                  <a:lnTo>
                    <a:pt x="2805684" y="123316"/>
                  </a:lnTo>
                  <a:lnTo>
                    <a:pt x="2796123" y="75330"/>
                  </a:lnTo>
                  <a:lnTo>
                    <a:pt x="2770060" y="36131"/>
                  </a:lnTo>
                  <a:lnTo>
                    <a:pt x="2731424" y="9695"/>
                  </a:lnTo>
                  <a:lnTo>
                    <a:pt x="2684145" y="0"/>
                  </a:lnTo>
                  <a:lnTo>
                    <a:pt x="121589" y="0"/>
                  </a:lnTo>
                  <a:lnTo>
                    <a:pt x="74259" y="9695"/>
                  </a:lnTo>
                  <a:lnTo>
                    <a:pt x="35610" y="36131"/>
                  </a:lnTo>
                  <a:lnTo>
                    <a:pt x="9554" y="75330"/>
                  </a:lnTo>
                  <a:lnTo>
                    <a:pt x="0" y="123316"/>
                  </a:lnTo>
                  <a:lnTo>
                    <a:pt x="0" y="777366"/>
                  </a:lnTo>
                  <a:lnTo>
                    <a:pt x="9554" y="825353"/>
                  </a:lnTo>
                  <a:lnTo>
                    <a:pt x="35610" y="864552"/>
                  </a:lnTo>
                  <a:lnTo>
                    <a:pt x="74259" y="890988"/>
                  </a:lnTo>
                  <a:lnTo>
                    <a:pt x="121589" y="900684"/>
                  </a:lnTo>
                  <a:lnTo>
                    <a:pt x="2684145" y="900684"/>
                  </a:lnTo>
                  <a:close/>
                </a:path>
              </a:pathLst>
            </a:custGeom>
            <a:ln w="7600">
              <a:solidFill>
                <a:srgbClr val="5297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1109472"/>
            <a:ext cx="10646664" cy="6126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42772" y="3119627"/>
            <a:ext cx="2813685" cy="882650"/>
            <a:chOff x="842772" y="3119627"/>
            <a:chExt cx="2813685" cy="882650"/>
          </a:xfrm>
        </p:grpSpPr>
        <p:sp>
          <p:nvSpPr>
            <p:cNvPr id="9" name="object 9"/>
            <p:cNvSpPr/>
            <p:nvPr/>
          </p:nvSpPr>
          <p:spPr>
            <a:xfrm>
              <a:off x="846582" y="3123437"/>
              <a:ext cx="2806065" cy="875030"/>
            </a:xfrm>
            <a:custGeom>
              <a:avLst/>
              <a:gdLst/>
              <a:ahLst/>
              <a:cxnLst/>
              <a:rect l="l" t="t" r="r" b="b"/>
              <a:pathLst>
                <a:path w="2806065" h="875029">
                  <a:moveTo>
                    <a:pt x="2684145" y="0"/>
                  </a:moveTo>
                  <a:lnTo>
                    <a:pt x="121589" y="0"/>
                  </a:lnTo>
                  <a:lnTo>
                    <a:pt x="74259" y="9407"/>
                  </a:lnTo>
                  <a:lnTo>
                    <a:pt x="35610" y="35067"/>
                  </a:lnTo>
                  <a:lnTo>
                    <a:pt x="9554" y="73134"/>
                  </a:lnTo>
                  <a:lnTo>
                    <a:pt x="0" y="119761"/>
                  </a:lnTo>
                  <a:lnTo>
                    <a:pt x="0" y="755014"/>
                  </a:lnTo>
                  <a:lnTo>
                    <a:pt x="9554" y="801641"/>
                  </a:lnTo>
                  <a:lnTo>
                    <a:pt x="35610" y="839708"/>
                  </a:lnTo>
                  <a:lnTo>
                    <a:pt x="74259" y="865368"/>
                  </a:lnTo>
                  <a:lnTo>
                    <a:pt x="121589" y="874776"/>
                  </a:lnTo>
                  <a:lnTo>
                    <a:pt x="2684145" y="874776"/>
                  </a:lnTo>
                  <a:lnTo>
                    <a:pt x="2731424" y="865368"/>
                  </a:lnTo>
                  <a:lnTo>
                    <a:pt x="2770060" y="839708"/>
                  </a:lnTo>
                  <a:lnTo>
                    <a:pt x="2796123" y="801641"/>
                  </a:lnTo>
                  <a:lnTo>
                    <a:pt x="2805684" y="755014"/>
                  </a:lnTo>
                  <a:lnTo>
                    <a:pt x="2805684" y="119761"/>
                  </a:lnTo>
                  <a:lnTo>
                    <a:pt x="2796123" y="73134"/>
                  </a:lnTo>
                  <a:lnTo>
                    <a:pt x="2770060" y="35067"/>
                  </a:lnTo>
                  <a:lnTo>
                    <a:pt x="2731424" y="9407"/>
                  </a:lnTo>
                  <a:lnTo>
                    <a:pt x="2684145" y="0"/>
                  </a:lnTo>
                  <a:close/>
                </a:path>
              </a:pathLst>
            </a:custGeom>
            <a:solidFill>
              <a:srgbClr val="F7B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6582" y="3123437"/>
              <a:ext cx="2806065" cy="875030"/>
            </a:xfrm>
            <a:custGeom>
              <a:avLst/>
              <a:gdLst/>
              <a:ahLst/>
              <a:cxnLst/>
              <a:rect l="l" t="t" r="r" b="b"/>
              <a:pathLst>
                <a:path w="2806065" h="875029">
                  <a:moveTo>
                    <a:pt x="2684145" y="874776"/>
                  </a:moveTo>
                  <a:lnTo>
                    <a:pt x="2731424" y="865368"/>
                  </a:lnTo>
                  <a:lnTo>
                    <a:pt x="2770060" y="839708"/>
                  </a:lnTo>
                  <a:lnTo>
                    <a:pt x="2796123" y="801641"/>
                  </a:lnTo>
                  <a:lnTo>
                    <a:pt x="2805684" y="755014"/>
                  </a:lnTo>
                  <a:lnTo>
                    <a:pt x="2805684" y="119761"/>
                  </a:lnTo>
                  <a:lnTo>
                    <a:pt x="2796123" y="73134"/>
                  </a:lnTo>
                  <a:lnTo>
                    <a:pt x="2770060" y="35067"/>
                  </a:lnTo>
                  <a:lnTo>
                    <a:pt x="2731424" y="9407"/>
                  </a:lnTo>
                  <a:lnTo>
                    <a:pt x="2684145" y="0"/>
                  </a:lnTo>
                  <a:lnTo>
                    <a:pt x="121589" y="0"/>
                  </a:lnTo>
                  <a:lnTo>
                    <a:pt x="74259" y="9407"/>
                  </a:lnTo>
                  <a:lnTo>
                    <a:pt x="35610" y="35067"/>
                  </a:lnTo>
                  <a:lnTo>
                    <a:pt x="9554" y="73134"/>
                  </a:lnTo>
                  <a:lnTo>
                    <a:pt x="0" y="119761"/>
                  </a:lnTo>
                  <a:lnTo>
                    <a:pt x="0" y="755014"/>
                  </a:lnTo>
                  <a:lnTo>
                    <a:pt x="9554" y="801641"/>
                  </a:lnTo>
                  <a:lnTo>
                    <a:pt x="35610" y="839708"/>
                  </a:lnTo>
                  <a:lnTo>
                    <a:pt x="74259" y="865368"/>
                  </a:lnTo>
                  <a:lnTo>
                    <a:pt x="121589" y="874776"/>
                  </a:lnTo>
                  <a:lnTo>
                    <a:pt x="2684145" y="874776"/>
                  </a:lnTo>
                  <a:close/>
                </a:path>
              </a:pathLst>
            </a:custGeom>
            <a:ln w="7600">
              <a:solidFill>
                <a:srgbClr val="F7B8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42772" y="4238244"/>
            <a:ext cx="2813685" cy="881380"/>
            <a:chOff x="842772" y="4238244"/>
            <a:chExt cx="2813685" cy="881380"/>
          </a:xfrm>
        </p:grpSpPr>
        <p:sp>
          <p:nvSpPr>
            <p:cNvPr id="12" name="object 12"/>
            <p:cNvSpPr/>
            <p:nvPr/>
          </p:nvSpPr>
          <p:spPr>
            <a:xfrm>
              <a:off x="846582" y="4242054"/>
              <a:ext cx="2806065" cy="873760"/>
            </a:xfrm>
            <a:custGeom>
              <a:avLst/>
              <a:gdLst/>
              <a:ahLst/>
              <a:cxnLst/>
              <a:rect l="l" t="t" r="r" b="b"/>
              <a:pathLst>
                <a:path w="2806065" h="873760">
                  <a:moveTo>
                    <a:pt x="2684145" y="0"/>
                  </a:moveTo>
                  <a:lnTo>
                    <a:pt x="121589" y="0"/>
                  </a:lnTo>
                  <a:lnTo>
                    <a:pt x="74259" y="9386"/>
                  </a:lnTo>
                  <a:lnTo>
                    <a:pt x="35610" y="34988"/>
                  </a:lnTo>
                  <a:lnTo>
                    <a:pt x="9554" y="72973"/>
                  </a:lnTo>
                  <a:lnTo>
                    <a:pt x="0" y="119507"/>
                  </a:lnTo>
                  <a:lnTo>
                    <a:pt x="0" y="753745"/>
                  </a:lnTo>
                  <a:lnTo>
                    <a:pt x="9554" y="800278"/>
                  </a:lnTo>
                  <a:lnTo>
                    <a:pt x="35610" y="838263"/>
                  </a:lnTo>
                  <a:lnTo>
                    <a:pt x="74259" y="863865"/>
                  </a:lnTo>
                  <a:lnTo>
                    <a:pt x="121589" y="873252"/>
                  </a:lnTo>
                  <a:lnTo>
                    <a:pt x="2684145" y="873252"/>
                  </a:lnTo>
                  <a:lnTo>
                    <a:pt x="2731424" y="863865"/>
                  </a:lnTo>
                  <a:lnTo>
                    <a:pt x="2770060" y="838263"/>
                  </a:lnTo>
                  <a:lnTo>
                    <a:pt x="2796123" y="800278"/>
                  </a:lnTo>
                  <a:lnTo>
                    <a:pt x="2805684" y="753745"/>
                  </a:lnTo>
                  <a:lnTo>
                    <a:pt x="2805684" y="119507"/>
                  </a:lnTo>
                  <a:lnTo>
                    <a:pt x="2796123" y="72973"/>
                  </a:lnTo>
                  <a:lnTo>
                    <a:pt x="2770060" y="34988"/>
                  </a:lnTo>
                  <a:lnTo>
                    <a:pt x="2731424" y="9386"/>
                  </a:lnTo>
                  <a:lnTo>
                    <a:pt x="2684145" y="0"/>
                  </a:lnTo>
                  <a:close/>
                </a:path>
              </a:pathLst>
            </a:custGeom>
            <a:solidFill>
              <a:srgbClr val="5CB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46582" y="4242054"/>
              <a:ext cx="2806065" cy="873760"/>
            </a:xfrm>
            <a:custGeom>
              <a:avLst/>
              <a:gdLst/>
              <a:ahLst/>
              <a:cxnLst/>
              <a:rect l="l" t="t" r="r" b="b"/>
              <a:pathLst>
                <a:path w="2806065" h="873760">
                  <a:moveTo>
                    <a:pt x="2684145" y="873252"/>
                  </a:moveTo>
                  <a:lnTo>
                    <a:pt x="2731424" y="863865"/>
                  </a:lnTo>
                  <a:lnTo>
                    <a:pt x="2770060" y="838263"/>
                  </a:lnTo>
                  <a:lnTo>
                    <a:pt x="2796123" y="800278"/>
                  </a:lnTo>
                  <a:lnTo>
                    <a:pt x="2805684" y="753745"/>
                  </a:lnTo>
                  <a:lnTo>
                    <a:pt x="2805684" y="119507"/>
                  </a:lnTo>
                  <a:lnTo>
                    <a:pt x="2796123" y="72973"/>
                  </a:lnTo>
                  <a:lnTo>
                    <a:pt x="2770060" y="34988"/>
                  </a:lnTo>
                  <a:lnTo>
                    <a:pt x="2731424" y="9386"/>
                  </a:lnTo>
                  <a:lnTo>
                    <a:pt x="2684145" y="0"/>
                  </a:lnTo>
                  <a:lnTo>
                    <a:pt x="121589" y="0"/>
                  </a:lnTo>
                  <a:lnTo>
                    <a:pt x="74259" y="9386"/>
                  </a:lnTo>
                  <a:lnTo>
                    <a:pt x="35610" y="34988"/>
                  </a:lnTo>
                  <a:lnTo>
                    <a:pt x="9554" y="72973"/>
                  </a:lnTo>
                  <a:lnTo>
                    <a:pt x="0" y="119507"/>
                  </a:lnTo>
                  <a:lnTo>
                    <a:pt x="0" y="753745"/>
                  </a:lnTo>
                  <a:lnTo>
                    <a:pt x="9554" y="800278"/>
                  </a:lnTo>
                  <a:lnTo>
                    <a:pt x="35610" y="838263"/>
                  </a:lnTo>
                  <a:lnTo>
                    <a:pt x="74259" y="863865"/>
                  </a:lnTo>
                  <a:lnTo>
                    <a:pt x="121589" y="873252"/>
                  </a:lnTo>
                  <a:lnTo>
                    <a:pt x="2684145" y="873252"/>
                  </a:lnTo>
                  <a:close/>
                </a:path>
              </a:pathLst>
            </a:custGeom>
            <a:ln w="7600">
              <a:solidFill>
                <a:srgbClr val="42A7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42772" y="5384291"/>
            <a:ext cx="2813685" cy="893444"/>
            <a:chOff x="842772" y="5384291"/>
            <a:chExt cx="2813685" cy="893444"/>
          </a:xfrm>
        </p:grpSpPr>
        <p:sp>
          <p:nvSpPr>
            <p:cNvPr id="15" name="object 15"/>
            <p:cNvSpPr/>
            <p:nvPr/>
          </p:nvSpPr>
          <p:spPr>
            <a:xfrm>
              <a:off x="846582" y="5388101"/>
              <a:ext cx="2806065" cy="885825"/>
            </a:xfrm>
            <a:custGeom>
              <a:avLst/>
              <a:gdLst/>
              <a:ahLst/>
              <a:cxnLst/>
              <a:rect l="l" t="t" r="r" b="b"/>
              <a:pathLst>
                <a:path w="2806065" h="885825">
                  <a:moveTo>
                    <a:pt x="2684145" y="0"/>
                  </a:moveTo>
                  <a:lnTo>
                    <a:pt x="121589" y="0"/>
                  </a:lnTo>
                  <a:lnTo>
                    <a:pt x="74259" y="9519"/>
                  </a:lnTo>
                  <a:lnTo>
                    <a:pt x="35610" y="35480"/>
                  </a:lnTo>
                  <a:lnTo>
                    <a:pt x="9554" y="73991"/>
                  </a:lnTo>
                  <a:lnTo>
                    <a:pt x="0" y="121158"/>
                  </a:lnTo>
                  <a:lnTo>
                    <a:pt x="0" y="764260"/>
                  </a:lnTo>
                  <a:lnTo>
                    <a:pt x="9554" y="811431"/>
                  </a:lnTo>
                  <a:lnTo>
                    <a:pt x="35610" y="849950"/>
                  </a:lnTo>
                  <a:lnTo>
                    <a:pt x="74259" y="875920"/>
                  </a:lnTo>
                  <a:lnTo>
                    <a:pt x="121589" y="885444"/>
                  </a:lnTo>
                  <a:lnTo>
                    <a:pt x="2684145" y="885444"/>
                  </a:lnTo>
                  <a:lnTo>
                    <a:pt x="2731424" y="875920"/>
                  </a:lnTo>
                  <a:lnTo>
                    <a:pt x="2770060" y="849950"/>
                  </a:lnTo>
                  <a:lnTo>
                    <a:pt x="2796123" y="811431"/>
                  </a:lnTo>
                  <a:lnTo>
                    <a:pt x="2805684" y="764260"/>
                  </a:lnTo>
                  <a:lnTo>
                    <a:pt x="2805684" y="121158"/>
                  </a:lnTo>
                  <a:lnTo>
                    <a:pt x="2796123" y="73991"/>
                  </a:lnTo>
                  <a:lnTo>
                    <a:pt x="2770060" y="35480"/>
                  </a:lnTo>
                  <a:lnTo>
                    <a:pt x="2731424" y="9519"/>
                  </a:lnTo>
                  <a:lnTo>
                    <a:pt x="2684145" y="0"/>
                  </a:lnTo>
                  <a:close/>
                </a:path>
              </a:pathLst>
            </a:custGeom>
            <a:solidFill>
              <a:srgbClr val="AD92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6582" y="5388101"/>
              <a:ext cx="2806065" cy="885825"/>
            </a:xfrm>
            <a:custGeom>
              <a:avLst/>
              <a:gdLst/>
              <a:ahLst/>
              <a:cxnLst/>
              <a:rect l="l" t="t" r="r" b="b"/>
              <a:pathLst>
                <a:path w="2806065" h="885825">
                  <a:moveTo>
                    <a:pt x="2684145" y="885444"/>
                  </a:moveTo>
                  <a:lnTo>
                    <a:pt x="2731424" y="875920"/>
                  </a:lnTo>
                  <a:lnTo>
                    <a:pt x="2770060" y="849950"/>
                  </a:lnTo>
                  <a:lnTo>
                    <a:pt x="2796123" y="811431"/>
                  </a:lnTo>
                  <a:lnTo>
                    <a:pt x="2805684" y="764260"/>
                  </a:lnTo>
                  <a:lnTo>
                    <a:pt x="2805684" y="121158"/>
                  </a:lnTo>
                  <a:lnTo>
                    <a:pt x="2796123" y="73991"/>
                  </a:lnTo>
                  <a:lnTo>
                    <a:pt x="2770060" y="35480"/>
                  </a:lnTo>
                  <a:lnTo>
                    <a:pt x="2731424" y="9519"/>
                  </a:lnTo>
                  <a:lnTo>
                    <a:pt x="2684145" y="0"/>
                  </a:lnTo>
                  <a:lnTo>
                    <a:pt x="121589" y="0"/>
                  </a:lnTo>
                  <a:lnTo>
                    <a:pt x="74259" y="9519"/>
                  </a:lnTo>
                  <a:lnTo>
                    <a:pt x="35610" y="35480"/>
                  </a:lnTo>
                  <a:lnTo>
                    <a:pt x="9554" y="73991"/>
                  </a:lnTo>
                  <a:lnTo>
                    <a:pt x="0" y="121158"/>
                  </a:lnTo>
                  <a:lnTo>
                    <a:pt x="0" y="764260"/>
                  </a:lnTo>
                  <a:lnTo>
                    <a:pt x="9554" y="811431"/>
                  </a:lnTo>
                  <a:lnTo>
                    <a:pt x="35610" y="849950"/>
                  </a:lnTo>
                  <a:lnTo>
                    <a:pt x="74259" y="875920"/>
                  </a:lnTo>
                  <a:lnTo>
                    <a:pt x="121589" y="885444"/>
                  </a:lnTo>
                  <a:lnTo>
                    <a:pt x="2684145" y="885444"/>
                  </a:lnTo>
                  <a:close/>
                </a:path>
              </a:pathLst>
            </a:custGeom>
            <a:ln w="7600">
              <a:solidFill>
                <a:srgbClr val="AD92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870075" y="3410838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政府监管部门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1164" y="2276982"/>
            <a:ext cx="1808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国家安全生产培训要求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4458" y="4563617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生产经营单位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83" y="566846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企业职工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17485" y="4526279"/>
            <a:ext cx="525145" cy="388620"/>
          </a:xfrm>
          <a:custGeom>
            <a:avLst/>
            <a:gdLst/>
            <a:ahLst/>
            <a:cxnLst/>
            <a:rect l="l" t="t" r="r" b="b"/>
            <a:pathLst>
              <a:path w="525144" h="388620">
                <a:moveTo>
                  <a:pt x="190741" y="181610"/>
                </a:moveTo>
                <a:lnTo>
                  <a:pt x="150907" y="216150"/>
                </a:lnTo>
                <a:lnTo>
                  <a:pt x="137261" y="259957"/>
                </a:lnTo>
                <a:lnTo>
                  <a:pt x="133845" y="288226"/>
                </a:lnTo>
                <a:lnTo>
                  <a:pt x="134115" y="322020"/>
                </a:lnTo>
                <a:lnTo>
                  <a:pt x="148630" y="366045"/>
                </a:lnTo>
                <a:lnTo>
                  <a:pt x="186042" y="388620"/>
                </a:lnTo>
                <a:lnTo>
                  <a:pt x="338950" y="388620"/>
                </a:lnTo>
                <a:lnTo>
                  <a:pt x="376329" y="366045"/>
                </a:lnTo>
                <a:lnTo>
                  <a:pt x="390865" y="322020"/>
                </a:lnTo>
                <a:lnTo>
                  <a:pt x="391147" y="288226"/>
                </a:lnTo>
                <a:lnTo>
                  <a:pt x="387714" y="259957"/>
                </a:lnTo>
                <a:lnTo>
                  <a:pt x="384543" y="244475"/>
                </a:lnTo>
                <a:lnTo>
                  <a:pt x="375314" y="219583"/>
                </a:lnTo>
                <a:lnTo>
                  <a:pt x="262496" y="219583"/>
                </a:lnTo>
                <a:lnTo>
                  <a:pt x="241622" y="216917"/>
                </a:lnTo>
                <a:lnTo>
                  <a:pt x="222380" y="209311"/>
                </a:lnTo>
                <a:lnTo>
                  <a:pt x="205257" y="197348"/>
                </a:lnTo>
                <a:lnTo>
                  <a:pt x="190741" y="181610"/>
                </a:lnTo>
                <a:close/>
              </a:path>
              <a:path w="525144" h="388620">
                <a:moveTo>
                  <a:pt x="39230" y="161925"/>
                </a:moveTo>
                <a:lnTo>
                  <a:pt x="4521" y="205232"/>
                </a:lnTo>
                <a:lnTo>
                  <a:pt x="0" y="235458"/>
                </a:lnTo>
                <a:lnTo>
                  <a:pt x="184" y="258774"/>
                </a:lnTo>
                <a:lnTo>
                  <a:pt x="16208" y="295894"/>
                </a:lnTo>
                <a:lnTo>
                  <a:pt x="36042" y="304673"/>
                </a:lnTo>
                <a:lnTo>
                  <a:pt x="116573" y="304673"/>
                </a:lnTo>
                <a:lnTo>
                  <a:pt x="116370" y="280310"/>
                </a:lnTo>
                <a:lnTo>
                  <a:pt x="118395" y="258175"/>
                </a:lnTo>
                <a:lnTo>
                  <a:pt x="130296" y="210315"/>
                </a:lnTo>
                <a:lnTo>
                  <a:pt x="144241" y="188214"/>
                </a:lnTo>
                <a:lnTo>
                  <a:pt x="88747" y="188214"/>
                </a:lnTo>
                <a:lnTo>
                  <a:pt x="74366" y="186374"/>
                </a:lnTo>
                <a:lnTo>
                  <a:pt x="61093" y="181117"/>
                </a:lnTo>
                <a:lnTo>
                  <a:pt x="49267" y="172837"/>
                </a:lnTo>
                <a:lnTo>
                  <a:pt x="39230" y="161925"/>
                </a:lnTo>
                <a:close/>
              </a:path>
              <a:path w="525144" h="388620">
                <a:moveTo>
                  <a:pt x="386702" y="161925"/>
                </a:moveTo>
                <a:lnTo>
                  <a:pt x="380987" y="163449"/>
                </a:lnTo>
                <a:lnTo>
                  <a:pt x="373367" y="167005"/>
                </a:lnTo>
                <a:lnTo>
                  <a:pt x="366382" y="175133"/>
                </a:lnTo>
                <a:lnTo>
                  <a:pt x="376312" y="182923"/>
                </a:lnTo>
                <a:lnTo>
                  <a:pt x="386003" y="194405"/>
                </a:lnTo>
                <a:lnTo>
                  <a:pt x="401815" y="231394"/>
                </a:lnTo>
                <a:lnTo>
                  <a:pt x="408619" y="280310"/>
                </a:lnTo>
                <a:lnTo>
                  <a:pt x="408419" y="304673"/>
                </a:lnTo>
                <a:lnTo>
                  <a:pt x="488937" y="304673"/>
                </a:lnTo>
                <a:lnTo>
                  <a:pt x="519290" y="280924"/>
                </a:lnTo>
                <a:lnTo>
                  <a:pt x="524957" y="235458"/>
                </a:lnTo>
                <a:lnTo>
                  <a:pt x="522594" y="215951"/>
                </a:lnTo>
                <a:lnTo>
                  <a:pt x="520433" y="205232"/>
                </a:lnTo>
                <a:lnTo>
                  <a:pt x="514131" y="188214"/>
                </a:lnTo>
                <a:lnTo>
                  <a:pt x="436232" y="188214"/>
                </a:lnTo>
                <a:lnTo>
                  <a:pt x="421885" y="186374"/>
                </a:lnTo>
                <a:lnTo>
                  <a:pt x="408609" y="181117"/>
                </a:lnTo>
                <a:lnTo>
                  <a:pt x="396763" y="172837"/>
                </a:lnTo>
                <a:lnTo>
                  <a:pt x="386702" y="161925"/>
                </a:lnTo>
                <a:close/>
              </a:path>
              <a:path w="525144" h="388620">
                <a:moveTo>
                  <a:pt x="334251" y="181610"/>
                </a:moveTo>
                <a:lnTo>
                  <a:pt x="319735" y="197348"/>
                </a:lnTo>
                <a:lnTo>
                  <a:pt x="302612" y="209311"/>
                </a:lnTo>
                <a:lnTo>
                  <a:pt x="283369" y="216917"/>
                </a:lnTo>
                <a:lnTo>
                  <a:pt x="262496" y="219583"/>
                </a:lnTo>
                <a:lnTo>
                  <a:pt x="375314" y="219583"/>
                </a:lnTo>
                <a:lnTo>
                  <a:pt x="374041" y="216150"/>
                </a:lnTo>
                <a:lnTo>
                  <a:pt x="360826" y="197612"/>
                </a:lnTo>
                <a:lnTo>
                  <a:pt x="346895" y="186789"/>
                </a:lnTo>
                <a:lnTo>
                  <a:pt x="334251" y="181610"/>
                </a:lnTo>
                <a:close/>
              </a:path>
              <a:path w="525144" h="388620">
                <a:moveTo>
                  <a:pt x="138264" y="161925"/>
                </a:moveTo>
                <a:lnTo>
                  <a:pt x="128225" y="172837"/>
                </a:lnTo>
                <a:lnTo>
                  <a:pt x="116397" y="181117"/>
                </a:lnTo>
                <a:lnTo>
                  <a:pt x="103123" y="186374"/>
                </a:lnTo>
                <a:lnTo>
                  <a:pt x="88747" y="188214"/>
                </a:lnTo>
                <a:lnTo>
                  <a:pt x="144241" y="188214"/>
                </a:lnTo>
                <a:lnTo>
                  <a:pt x="148699" y="182923"/>
                </a:lnTo>
                <a:lnTo>
                  <a:pt x="158610" y="175133"/>
                </a:lnTo>
                <a:lnTo>
                  <a:pt x="151599" y="167005"/>
                </a:lnTo>
                <a:lnTo>
                  <a:pt x="143992" y="163449"/>
                </a:lnTo>
                <a:lnTo>
                  <a:pt x="138264" y="161925"/>
                </a:lnTo>
                <a:close/>
              </a:path>
              <a:path w="525144" h="388620">
                <a:moveTo>
                  <a:pt x="485762" y="161925"/>
                </a:moveTo>
                <a:lnTo>
                  <a:pt x="475719" y="172837"/>
                </a:lnTo>
                <a:lnTo>
                  <a:pt x="463902" y="181117"/>
                </a:lnTo>
                <a:lnTo>
                  <a:pt x="450632" y="186374"/>
                </a:lnTo>
                <a:lnTo>
                  <a:pt x="436232" y="188214"/>
                </a:lnTo>
                <a:lnTo>
                  <a:pt x="514131" y="188214"/>
                </a:lnTo>
                <a:lnTo>
                  <a:pt x="513212" y="185731"/>
                </a:lnTo>
                <a:lnTo>
                  <a:pt x="504097" y="172958"/>
                </a:lnTo>
                <a:lnTo>
                  <a:pt x="494483" y="165494"/>
                </a:lnTo>
                <a:lnTo>
                  <a:pt x="485762" y="161925"/>
                </a:lnTo>
                <a:close/>
              </a:path>
              <a:path w="525144" h="388620">
                <a:moveTo>
                  <a:pt x="262496" y="0"/>
                </a:moveTo>
                <a:lnTo>
                  <a:pt x="235387" y="7088"/>
                </a:lnTo>
                <a:lnTo>
                  <a:pt x="213267" y="26416"/>
                </a:lnTo>
                <a:lnTo>
                  <a:pt x="198363" y="55078"/>
                </a:lnTo>
                <a:lnTo>
                  <a:pt x="192900" y="90170"/>
                </a:lnTo>
                <a:lnTo>
                  <a:pt x="198363" y="125261"/>
                </a:lnTo>
                <a:lnTo>
                  <a:pt x="213267" y="153924"/>
                </a:lnTo>
                <a:lnTo>
                  <a:pt x="235387" y="173251"/>
                </a:lnTo>
                <a:lnTo>
                  <a:pt x="262496" y="180340"/>
                </a:lnTo>
                <a:lnTo>
                  <a:pt x="289604" y="173251"/>
                </a:lnTo>
                <a:lnTo>
                  <a:pt x="311724" y="153924"/>
                </a:lnTo>
                <a:lnTo>
                  <a:pt x="326629" y="125261"/>
                </a:lnTo>
                <a:lnTo>
                  <a:pt x="332092" y="90170"/>
                </a:lnTo>
                <a:lnTo>
                  <a:pt x="326629" y="55078"/>
                </a:lnTo>
                <a:lnTo>
                  <a:pt x="311724" y="26416"/>
                </a:lnTo>
                <a:lnTo>
                  <a:pt x="289604" y="7088"/>
                </a:lnTo>
                <a:lnTo>
                  <a:pt x="262496" y="0"/>
                </a:lnTo>
                <a:close/>
              </a:path>
              <a:path w="525144" h="388620">
                <a:moveTo>
                  <a:pt x="88747" y="36703"/>
                </a:moveTo>
                <a:lnTo>
                  <a:pt x="70066" y="41586"/>
                </a:lnTo>
                <a:lnTo>
                  <a:pt x="54811" y="54911"/>
                </a:lnTo>
                <a:lnTo>
                  <a:pt x="44526" y="74689"/>
                </a:lnTo>
                <a:lnTo>
                  <a:pt x="40754" y="98933"/>
                </a:lnTo>
                <a:lnTo>
                  <a:pt x="44526" y="123102"/>
                </a:lnTo>
                <a:lnTo>
                  <a:pt x="54811" y="142843"/>
                </a:lnTo>
                <a:lnTo>
                  <a:pt x="70066" y="156154"/>
                </a:lnTo>
                <a:lnTo>
                  <a:pt x="88747" y="161036"/>
                </a:lnTo>
                <a:lnTo>
                  <a:pt x="107428" y="156154"/>
                </a:lnTo>
                <a:lnTo>
                  <a:pt x="122683" y="142843"/>
                </a:lnTo>
                <a:lnTo>
                  <a:pt x="132969" y="123102"/>
                </a:lnTo>
                <a:lnTo>
                  <a:pt x="136740" y="98933"/>
                </a:lnTo>
                <a:lnTo>
                  <a:pt x="132969" y="74689"/>
                </a:lnTo>
                <a:lnTo>
                  <a:pt x="122683" y="54911"/>
                </a:lnTo>
                <a:lnTo>
                  <a:pt x="107428" y="41586"/>
                </a:lnTo>
                <a:lnTo>
                  <a:pt x="88747" y="36703"/>
                </a:lnTo>
                <a:close/>
              </a:path>
              <a:path w="525144" h="388620">
                <a:moveTo>
                  <a:pt x="436232" y="36703"/>
                </a:moveTo>
                <a:lnTo>
                  <a:pt x="417533" y="41586"/>
                </a:lnTo>
                <a:lnTo>
                  <a:pt x="402275" y="54911"/>
                </a:lnTo>
                <a:lnTo>
                  <a:pt x="391994" y="74689"/>
                </a:lnTo>
                <a:lnTo>
                  <a:pt x="388226" y="98933"/>
                </a:lnTo>
                <a:lnTo>
                  <a:pt x="391994" y="123102"/>
                </a:lnTo>
                <a:lnTo>
                  <a:pt x="402275" y="142843"/>
                </a:lnTo>
                <a:lnTo>
                  <a:pt x="417533" y="156154"/>
                </a:lnTo>
                <a:lnTo>
                  <a:pt x="436232" y="161036"/>
                </a:lnTo>
                <a:lnTo>
                  <a:pt x="454931" y="156154"/>
                </a:lnTo>
                <a:lnTo>
                  <a:pt x="470188" y="142843"/>
                </a:lnTo>
                <a:lnTo>
                  <a:pt x="480469" y="123102"/>
                </a:lnTo>
                <a:lnTo>
                  <a:pt x="484238" y="98933"/>
                </a:lnTo>
                <a:lnTo>
                  <a:pt x="480469" y="74689"/>
                </a:lnTo>
                <a:lnTo>
                  <a:pt x="470188" y="54911"/>
                </a:lnTo>
                <a:lnTo>
                  <a:pt x="454931" y="41586"/>
                </a:lnTo>
                <a:lnTo>
                  <a:pt x="436232" y="36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1115425" y="5583793"/>
            <a:ext cx="538480" cy="419734"/>
            <a:chOff x="1115425" y="5583793"/>
            <a:chExt cx="538480" cy="419734"/>
          </a:xfrm>
        </p:grpSpPr>
        <p:sp>
          <p:nvSpPr>
            <p:cNvPr id="23" name="object 23"/>
            <p:cNvSpPr/>
            <p:nvPr/>
          </p:nvSpPr>
          <p:spPr>
            <a:xfrm>
              <a:off x="1117092" y="5585460"/>
              <a:ext cx="535305" cy="416559"/>
            </a:xfrm>
            <a:custGeom>
              <a:avLst/>
              <a:gdLst/>
              <a:ahLst/>
              <a:cxnLst/>
              <a:rect l="l" t="t" r="r" b="b"/>
              <a:pathLst>
                <a:path w="535305" h="416560">
                  <a:moveTo>
                    <a:pt x="481457" y="0"/>
                  </a:moveTo>
                  <a:lnTo>
                    <a:pt x="53492" y="0"/>
                  </a:lnTo>
                  <a:lnTo>
                    <a:pt x="32671" y="4360"/>
                  </a:lnTo>
                  <a:lnTo>
                    <a:pt x="15668" y="16249"/>
                  </a:lnTo>
                  <a:lnTo>
                    <a:pt x="4204" y="33882"/>
                  </a:lnTo>
                  <a:lnTo>
                    <a:pt x="0" y="55473"/>
                  </a:lnTo>
                  <a:lnTo>
                    <a:pt x="0" y="360578"/>
                  </a:lnTo>
                  <a:lnTo>
                    <a:pt x="4204" y="382169"/>
                  </a:lnTo>
                  <a:lnTo>
                    <a:pt x="15668" y="399802"/>
                  </a:lnTo>
                  <a:lnTo>
                    <a:pt x="32671" y="411691"/>
                  </a:lnTo>
                  <a:lnTo>
                    <a:pt x="53492" y="416051"/>
                  </a:lnTo>
                  <a:lnTo>
                    <a:pt x="481457" y="416051"/>
                  </a:lnTo>
                  <a:lnTo>
                    <a:pt x="502241" y="411691"/>
                  </a:lnTo>
                  <a:lnTo>
                    <a:pt x="519239" y="399802"/>
                  </a:lnTo>
                  <a:lnTo>
                    <a:pt x="526714" y="388315"/>
                  </a:lnTo>
                  <a:lnTo>
                    <a:pt x="53492" y="388315"/>
                  </a:lnTo>
                  <a:lnTo>
                    <a:pt x="43082" y="386135"/>
                  </a:lnTo>
                  <a:lnTo>
                    <a:pt x="34580" y="380190"/>
                  </a:lnTo>
                  <a:lnTo>
                    <a:pt x="28848" y="371373"/>
                  </a:lnTo>
                  <a:lnTo>
                    <a:pt x="26746" y="360578"/>
                  </a:lnTo>
                  <a:lnTo>
                    <a:pt x="26746" y="55473"/>
                  </a:lnTo>
                  <a:lnTo>
                    <a:pt x="28848" y="44678"/>
                  </a:lnTo>
                  <a:lnTo>
                    <a:pt x="34580" y="35861"/>
                  </a:lnTo>
                  <a:lnTo>
                    <a:pt x="43082" y="29916"/>
                  </a:lnTo>
                  <a:lnTo>
                    <a:pt x="53492" y="27736"/>
                  </a:lnTo>
                  <a:lnTo>
                    <a:pt x="526714" y="27736"/>
                  </a:lnTo>
                  <a:lnTo>
                    <a:pt x="519239" y="16249"/>
                  </a:lnTo>
                  <a:lnTo>
                    <a:pt x="502241" y="4360"/>
                  </a:lnTo>
                  <a:lnTo>
                    <a:pt x="481457" y="0"/>
                  </a:lnTo>
                  <a:close/>
                </a:path>
                <a:path w="535305" h="416560">
                  <a:moveTo>
                    <a:pt x="526714" y="27736"/>
                  </a:moveTo>
                  <a:lnTo>
                    <a:pt x="481457" y="27736"/>
                  </a:lnTo>
                  <a:lnTo>
                    <a:pt x="491839" y="29916"/>
                  </a:lnTo>
                  <a:lnTo>
                    <a:pt x="500316" y="35861"/>
                  </a:lnTo>
                  <a:lnTo>
                    <a:pt x="506031" y="44678"/>
                  </a:lnTo>
                  <a:lnTo>
                    <a:pt x="508127" y="55473"/>
                  </a:lnTo>
                  <a:lnTo>
                    <a:pt x="508127" y="360578"/>
                  </a:lnTo>
                  <a:lnTo>
                    <a:pt x="506031" y="371373"/>
                  </a:lnTo>
                  <a:lnTo>
                    <a:pt x="500316" y="380190"/>
                  </a:lnTo>
                  <a:lnTo>
                    <a:pt x="491839" y="386135"/>
                  </a:lnTo>
                  <a:lnTo>
                    <a:pt x="481457" y="388315"/>
                  </a:lnTo>
                  <a:lnTo>
                    <a:pt x="526714" y="388315"/>
                  </a:lnTo>
                  <a:lnTo>
                    <a:pt x="530713" y="382169"/>
                  </a:lnTo>
                  <a:lnTo>
                    <a:pt x="534924" y="360578"/>
                  </a:lnTo>
                  <a:lnTo>
                    <a:pt x="534924" y="55473"/>
                  </a:lnTo>
                  <a:lnTo>
                    <a:pt x="530713" y="33882"/>
                  </a:lnTo>
                  <a:lnTo>
                    <a:pt x="526714" y="27736"/>
                  </a:lnTo>
                  <a:close/>
                </a:path>
                <a:path w="535305" h="416560">
                  <a:moveTo>
                    <a:pt x="114477" y="229387"/>
                  </a:moveTo>
                  <a:lnTo>
                    <a:pt x="75018" y="268846"/>
                  </a:lnTo>
                  <a:lnTo>
                    <a:pt x="69873" y="296311"/>
                  </a:lnTo>
                  <a:lnTo>
                    <a:pt x="70084" y="317507"/>
                  </a:lnTo>
                  <a:lnTo>
                    <a:pt x="88307" y="351299"/>
                  </a:lnTo>
                  <a:lnTo>
                    <a:pt x="110858" y="359333"/>
                  </a:lnTo>
                  <a:lnTo>
                    <a:pt x="230759" y="359333"/>
                  </a:lnTo>
                  <a:lnTo>
                    <a:pt x="265303" y="337616"/>
                  </a:lnTo>
                  <a:lnTo>
                    <a:pt x="271748" y="296311"/>
                  </a:lnTo>
                  <a:lnTo>
                    <a:pt x="269053" y="278575"/>
                  </a:lnTo>
                  <a:lnTo>
                    <a:pt x="266573" y="268846"/>
                  </a:lnTo>
                  <a:lnTo>
                    <a:pt x="259324" y="253263"/>
                  </a:lnTo>
                  <a:lnTo>
                    <a:pt x="170815" y="253263"/>
                  </a:lnTo>
                  <a:lnTo>
                    <a:pt x="154450" y="251590"/>
                  </a:lnTo>
                  <a:lnTo>
                    <a:pt x="139350" y="246811"/>
                  </a:lnTo>
                  <a:lnTo>
                    <a:pt x="125898" y="239290"/>
                  </a:lnTo>
                  <a:lnTo>
                    <a:pt x="114477" y="229387"/>
                  </a:lnTo>
                  <a:close/>
                </a:path>
                <a:path w="535305" h="416560">
                  <a:moveTo>
                    <a:pt x="465709" y="294119"/>
                  </a:moveTo>
                  <a:lnTo>
                    <a:pt x="305308" y="294119"/>
                  </a:lnTo>
                  <a:lnTo>
                    <a:pt x="305308" y="327405"/>
                  </a:lnTo>
                  <a:lnTo>
                    <a:pt x="465709" y="327405"/>
                  </a:lnTo>
                  <a:lnTo>
                    <a:pt x="465709" y="294119"/>
                  </a:lnTo>
                  <a:close/>
                </a:path>
                <a:path w="535305" h="416560">
                  <a:moveTo>
                    <a:pt x="465709" y="220738"/>
                  </a:moveTo>
                  <a:lnTo>
                    <a:pt x="305308" y="220738"/>
                  </a:lnTo>
                  <a:lnTo>
                    <a:pt x="305308" y="254025"/>
                  </a:lnTo>
                  <a:lnTo>
                    <a:pt x="465709" y="254025"/>
                  </a:lnTo>
                  <a:lnTo>
                    <a:pt x="465709" y="220738"/>
                  </a:lnTo>
                  <a:close/>
                </a:path>
                <a:path w="535305" h="416560">
                  <a:moveTo>
                    <a:pt x="227076" y="229387"/>
                  </a:moveTo>
                  <a:lnTo>
                    <a:pt x="215659" y="239290"/>
                  </a:lnTo>
                  <a:lnTo>
                    <a:pt x="202231" y="246811"/>
                  </a:lnTo>
                  <a:lnTo>
                    <a:pt x="187160" y="251590"/>
                  </a:lnTo>
                  <a:lnTo>
                    <a:pt x="170815" y="253263"/>
                  </a:lnTo>
                  <a:lnTo>
                    <a:pt x="259324" y="253263"/>
                  </a:lnTo>
                  <a:lnTo>
                    <a:pt x="258312" y="251086"/>
                  </a:lnTo>
                  <a:lnTo>
                    <a:pt x="247919" y="239448"/>
                  </a:lnTo>
                  <a:lnTo>
                    <a:pt x="236980" y="232645"/>
                  </a:lnTo>
                  <a:lnTo>
                    <a:pt x="227076" y="229387"/>
                  </a:lnTo>
                  <a:close/>
                </a:path>
                <a:path w="535305" h="416560">
                  <a:moveTo>
                    <a:pt x="170815" y="115430"/>
                  </a:moveTo>
                  <a:lnTo>
                    <a:pt x="149559" y="119877"/>
                  </a:lnTo>
                  <a:lnTo>
                    <a:pt x="132205" y="132006"/>
                  </a:lnTo>
                  <a:lnTo>
                    <a:pt x="120506" y="149998"/>
                  </a:lnTo>
                  <a:lnTo>
                    <a:pt x="116217" y="172034"/>
                  </a:lnTo>
                  <a:lnTo>
                    <a:pt x="120506" y="194062"/>
                  </a:lnTo>
                  <a:lnTo>
                    <a:pt x="132205" y="212050"/>
                  </a:lnTo>
                  <a:lnTo>
                    <a:pt x="149559" y="224178"/>
                  </a:lnTo>
                  <a:lnTo>
                    <a:pt x="170815" y="228625"/>
                  </a:lnTo>
                  <a:lnTo>
                    <a:pt x="192045" y="224178"/>
                  </a:lnTo>
                  <a:lnTo>
                    <a:pt x="209407" y="212050"/>
                  </a:lnTo>
                  <a:lnTo>
                    <a:pt x="221124" y="194062"/>
                  </a:lnTo>
                  <a:lnTo>
                    <a:pt x="225425" y="172034"/>
                  </a:lnTo>
                  <a:lnTo>
                    <a:pt x="221124" y="149998"/>
                  </a:lnTo>
                  <a:lnTo>
                    <a:pt x="209407" y="132006"/>
                  </a:lnTo>
                  <a:lnTo>
                    <a:pt x="192045" y="119877"/>
                  </a:lnTo>
                  <a:lnTo>
                    <a:pt x="170815" y="115430"/>
                  </a:lnTo>
                  <a:close/>
                </a:path>
                <a:path w="535305" h="416560">
                  <a:moveTo>
                    <a:pt x="465709" y="147345"/>
                  </a:moveTo>
                  <a:lnTo>
                    <a:pt x="305308" y="147345"/>
                  </a:lnTo>
                  <a:lnTo>
                    <a:pt x="305308" y="180632"/>
                  </a:lnTo>
                  <a:lnTo>
                    <a:pt x="465709" y="180632"/>
                  </a:lnTo>
                  <a:lnTo>
                    <a:pt x="465709" y="147345"/>
                  </a:lnTo>
                  <a:close/>
                </a:path>
                <a:path w="535305" h="416560">
                  <a:moveTo>
                    <a:pt x="179451" y="27736"/>
                  </a:moveTo>
                  <a:lnTo>
                    <a:pt x="125933" y="27736"/>
                  </a:lnTo>
                  <a:lnTo>
                    <a:pt x="125933" y="64846"/>
                  </a:lnTo>
                  <a:lnTo>
                    <a:pt x="132270" y="71424"/>
                  </a:lnTo>
                  <a:lnTo>
                    <a:pt x="173101" y="71424"/>
                  </a:lnTo>
                  <a:lnTo>
                    <a:pt x="179451" y="64846"/>
                  </a:lnTo>
                  <a:lnTo>
                    <a:pt x="179451" y="27736"/>
                  </a:lnTo>
                  <a:close/>
                </a:path>
                <a:path w="535305" h="416560">
                  <a:moveTo>
                    <a:pt x="408940" y="27736"/>
                  </a:moveTo>
                  <a:lnTo>
                    <a:pt x="355473" y="27736"/>
                  </a:lnTo>
                  <a:lnTo>
                    <a:pt x="355473" y="64846"/>
                  </a:lnTo>
                  <a:lnTo>
                    <a:pt x="361823" y="71424"/>
                  </a:lnTo>
                  <a:lnTo>
                    <a:pt x="402717" y="71424"/>
                  </a:lnTo>
                  <a:lnTo>
                    <a:pt x="408940" y="64846"/>
                  </a:lnTo>
                  <a:lnTo>
                    <a:pt x="408940" y="27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299" y="5699223"/>
              <a:ext cx="205207" cy="2472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17092" y="5585460"/>
              <a:ext cx="535305" cy="416559"/>
            </a:xfrm>
            <a:custGeom>
              <a:avLst/>
              <a:gdLst/>
              <a:ahLst/>
              <a:cxnLst/>
              <a:rect l="l" t="t" r="r" b="b"/>
              <a:pathLst>
                <a:path w="535305" h="416560">
                  <a:moveTo>
                    <a:pt x="305308" y="254025"/>
                  </a:moveTo>
                  <a:lnTo>
                    <a:pt x="465709" y="254025"/>
                  </a:lnTo>
                  <a:lnTo>
                    <a:pt x="465709" y="220738"/>
                  </a:lnTo>
                  <a:lnTo>
                    <a:pt x="305308" y="220738"/>
                  </a:lnTo>
                  <a:lnTo>
                    <a:pt x="305308" y="254025"/>
                  </a:lnTo>
                  <a:close/>
                </a:path>
                <a:path w="535305" h="416560">
                  <a:moveTo>
                    <a:pt x="305308" y="327405"/>
                  </a:moveTo>
                  <a:lnTo>
                    <a:pt x="465709" y="327405"/>
                  </a:lnTo>
                  <a:lnTo>
                    <a:pt x="465709" y="294119"/>
                  </a:lnTo>
                  <a:lnTo>
                    <a:pt x="305308" y="294119"/>
                  </a:lnTo>
                  <a:lnTo>
                    <a:pt x="305308" y="327405"/>
                  </a:lnTo>
                  <a:close/>
                </a:path>
                <a:path w="535305" h="416560">
                  <a:moveTo>
                    <a:pt x="305308" y="180632"/>
                  </a:moveTo>
                  <a:lnTo>
                    <a:pt x="465709" y="180632"/>
                  </a:lnTo>
                  <a:lnTo>
                    <a:pt x="465709" y="147345"/>
                  </a:lnTo>
                  <a:lnTo>
                    <a:pt x="305308" y="147345"/>
                  </a:lnTo>
                  <a:lnTo>
                    <a:pt x="305308" y="180632"/>
                  </a:lnTo>
                  <a:close/>
                </a:path>
                <a:path w="535305" h="416560">
                  <a:moveTo>
                    <a:pt x="179451" y="27736"/>
                  </a:moveTo>
                  <a:lnTo>
                    <a:pt x="355473" y="27736"/>
                  </a:lnTo>
                  <a:lnTo>
                    <a:pt x="355473" y="56743"/>
                  </a:lnTo>
                  <a:lnTo>
                    <a:pt x="355473" y="64846"/>
                  </a:lnTo>
                  <a:lnTo>
                    <a:pt x="361823" y="71424"/>
                  </a:lnTo>
                  <a:lnTo>
                    <a:pt x="369697" y="71424"/>
                  </a:lnTo>
                  <a:lnTo>
                    <a:pt x="394843" y="71424"/>
                  </a:lnTo>
                  <a:lnTo>
                    <a:pt x="402717" y="71424"/>
                  </a:lnTo>
                  <a:lnTo>
                    <a:pt x="408940" y="64846"/>
                  </a:lnTo>
                  <a:lnTo>
                    <a:pt x="408940" y="56743"/>
                  </a:lnTo>
                  <a:lnTo>
                    <a:pt x="408940" y="27736"/>
                  </a:lnTo>
                  <a:lnTo>
                    <a:pt x="481457" y="27736"/>
                  </a:lnTo>
                  <a:lnTo>
                    <a:pt x="491839" y="29916"/>
                  </a:lnTo>
                  <a:lnTo>
                    <a:pt x="500316" y="35861"/>
                  </a:lnTo>
                  <a:lnTo>
                    <a:pt x="506031" y="44678"/>
                  </a:lnTo>
                  <a:lnTo>
                    <a:pt x="508127" y="55473"/>
                  </a:lnTo>
                  <a:lnTo>
                    <a:pt x="508127" y="360578"/>
                  </a:lnTo>
                  <a:lnTo>
                    <a:pt x="506031" y="371373"/>
                  </a:lnTo>
                  <a:lnTo>
                    <a:pt x="500316" y="380190"/>
                  </a:lnTo>
                  <a:lnTo>
                    <a:pt x="491839" y="386135"/>
                  </a:lnTo>
                  <a:lnTo>
                    <a:pt x="481457" y="388315"/>
                  </a:lnTo>
                  <a:lnTo>
                    <a:pt x="53492" y="388315"/>
                  </a:lnTo>
                  <a:lnTo>
                    <a:pt x="43082" y="386135"/>
                  </a:lnTo>
                  <a:lnTo>
                    <a:pt x="34580" y="380190"/>
                  </a:lnTo>
                  <a:lnTo>
                    <a:pt x="28848" y="371373"/>
                  </a:lnTo>
                  <a:lnTo>
                    <a:pt x="26746" y="360578"/>
                  </a:lnTo>
                  <a:lnTo>
                    <a:pt x="26746" y="55473"/>
                  </a:lnTo>
                  <a:lnTo>
                    <a:pt x="28848" y="44678"/>
                  </a:lnTo>
                  <a:lnTo>
                    <a:pt x="34580" y="35861"/>
                  </a:lnTo>
                  <a:lnTo>
                    <a:pt x="43082" y="29916"/>
                  </a:lnTo>
                  <a:lnTo>
                    <a:pt x="53492" y="27736"/>
                  </a:lnTo>
                  <a:lnTo>
                    <a:pt x="125933" y="27736"/>
                  </a:lnTo>
                  <a:lnTo>
                    <a:pt x="125933" y="56743"/>
                  </a:lnTo>
                  <a:lnTo>
                    <a:pt x="125933" y="64846"/>
                  </a:lnTo>
                  <a:lnTo>
                    <a:pt x="132270" y="71424"/>
                  </a:lnTo>
                  <a:lnTo>
                    <a:pt x="140081" y="71424"/>
                  </a:lnTo>
                  <a:lnTo>
                    <a:pt x="165227" y="71424"/>
                  </a:lnTo>
                  <a:lnTo>
                    <a:pt x="173101" y="71424"/>
                  </a:lnTo>
                  <a:lnTo>
                    <a:pt x="179451" y="64846"/>
                  </a:lnTo>
                  <a:lnTo>
                    <a:pt x="179451" y="56743"/>
                  </a:lnTo>
                  <a:lnTo>
                    <a:pt x="179451" y="27736"/>
                  </a:lnTo>
                  <a:close/>
                </a:path>
                <a:path w="535305" h="416560">
                  <a:moveTo>
                    <a:pt x="0" y="55473"/>
                  </a:moveTo>
                  <a:lnTo>
                    <a:pt x="0" y="360578"/>
                  </a:lnTo>
                  <a:lnTo>
                    <a:pt x="4204" y="382169"/>
                  </a:lnTo>
                  <a:lnTo>
                    <a:pt x="15668" y="399802"/>
                  </a:lnTo>
                  <a:lnTo>
                    <a:pt x="32671" y="411691"/>
                  </a:lnTo>
                  <a:lnTo>
                    <a:pt x="53492" y="416051"/>
                  </a:lnTo>
                  <a:lnTo>
                    <a:pt x="481457" y="416051"/>
                  </a:lnTo>
                  <a:lnTo>
                    <a:pt x="502241" y="411691"/>
                  </a:lnTo>
                  <a:lnTo>
                    <a:pt x="519239" y="399802"/>
                  </a:lnTo>
                  <a:lnTo>
                    <a:pt x="530713" y="382169"/>
                  </a:lnTo>
                  <a:lnTo>
                    <a:pt x="534924" y="360578"/>
                  </a:lnTo>
                  <a:lnTo>
                    <a:pt x="534924" y="55473"/>
                  </a:lnTo>
                  <a:lnTo>
                    <a:pt x="530713" y="33882"/>
                  </a:lnTo>
                  <a:lnTo>
                    <a:pt x="519239" y="16249"/>
                  </a:lnTo>
                  <a:lnTo>
                    <a:pt x="502241" y="4360"/>
                  </a:lnTo>
                  <a:lnTo>
                    <a:pt x="481457" y="0"/>
                  </a:lnTo>
                  <a:lnTo>
                    <a:pt x="53492" y="0"/>
                  </a:lnTo>
                  <a:lnTo>
                    <a:pt x="32671" y="4360"/>
                  </a:lnTo>
                  <a:lnTo>
                    <a:pt x="15668" y="16249"/>
                  </a:lnTo>
                  <a:lnTo>
                    <a:pt x="4204" y="33882"/>
                  </a:lnTo>
                  <a:lnTo>
                    <a:pt x="0" y="55473"/>
                  </a:lnTo>
                  <a:close/>
                </a:path>
              </a:pathLst>
            </a:custGeom>
            <a:ln w="3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950208" y="4172711"/>
            <a:ext cx="7386955" cy="113855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8699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685"/>
              </a:spcBef>
            </a:pP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线下培训使企业费用及时间成本增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，企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会出</a:t>
            </a:r>
            <a:r>
              <a:rPr sz="1300" spc="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3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愿</a:t>
            </a:r>
            <a:r>
              <a:rPr sz="13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真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3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象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业的</a:t>
            </a:r>
            <a:r>
              <a:rPr sz="13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师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300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3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和专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176530" marR="104775">
              <a:lnSpc>
                <a:spcPct val="150000"/>
              </a:lnSpc>
            </a:pP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业化程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欠缺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乏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针对性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专业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业宁可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付</a:t>
            </a:r>
            <a:r>
              <a:rPr sz="1300" b="1" spc="-2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监</a:t>
            </a:r>
            <a:r>
              <a:rPr sz="1275" spc="-967" baseline="46000" dirty="0">
                <a:solidFill>
                  <a:srgbClr val="454545"/>
                </a:solidFill>
                <a:latin typeface="MS Gothic" panose="020B0609070205080204" charset="-128"/>
                <a:cs typeface="MS Gothic" panose="020B0609070205080204" charset="-128"/>
              </a:rPr>
              <a:t>。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检查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也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不愿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找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麻烦开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培训，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存在的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隐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患在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没有真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学到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产课程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形成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识，就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无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法在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际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操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作中的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300" spc="20" dirty="0">
                <a:latin typeface="微软雅黑" panose="020B0503020204020204" charset="-122"/>
                <a:cs typeface="微软雅黑" panose="020B0503020204020204" charset="-122"/>
              </a:rPr>
              <a:t>视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0208" y="5416296"/>
            <a:ext cx="7386955" cy="98171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9334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735"/>
              </a:spcBef>
            </a:pP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针对从事不同行业、不同工种提供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质丰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的培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工最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迫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切诉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。全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加强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300" spc="1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应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0" marR="248285">
              <a:lnSpc>
                <a:spcPct val="150000"/>
              </a:lnSpc>
              <a:spcBef>
                <a:spcPts val="5"/>
              </a:spcBef>
            </a:pP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急培训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宣传教育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工作，利用碎片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时间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潜移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默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化、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积月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累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的培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方式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300" spc="10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学矛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盾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，增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强从业人员的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安全知识和技能，提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范意</a:t>
            </a:r>
            <a:r>
              <a:rPr sz="13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5005" y="1233805"/>
            <a:ext cx="563435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宁东大讲堂（数字化培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建设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背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景和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0208" y="1897379"/>
            <a:ext cx="7386955" cy="108077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9685" rIns="0" bIns="0" rtlCol="0">
            <a:spAutoFit/>
          </a:bodyPr>
          <a:lstStyle/>
          <a:p>
            <a:pPr marL="140970" marR="148590" algn="just">
              <a:lnSpc>
                <a:spcPct val="150000"/>
              </a:lnSpc>
              <a:spcBef>
                <a:spcPts val="155"/>
              </a:spcBef>
            </a:pP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安全生产教育培训是安全生产管理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容，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些年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国家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产尤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重视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300" spc="2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2021年6 </a:t>
            </a:r>
            <a:r>
              <a:rPr sz="1300" spc="-3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月颁布了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新安法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，但实际操作中，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常出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中小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虚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假培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和监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力量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足的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矛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盾，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安全生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产带来重大的风险和隐患，因此，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严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格管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训，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成规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闭环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必不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300" b="1" spc="-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50208" y="3066288"/>
            <a:ext cx="7386955" cy="102298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31750" rIns="0" bIns="0" rtlCol="0">
            <a:spAutoFit/>
          </a:bodyPr>
          <a:lstStyle/>
          <a:p>
            <a:pPr marL="140970" marR="146050" algn="just">
              <a:lnSpc>
                <a:spcPct val="150000"/>
              </a:lnSpc>
              <a:spcBef>
                <a:spcPts val="250"/>
              </a:spcBef>
            </a:pP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受政府监管人员不足制约，传统监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方式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监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管部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无法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现全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覆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盖监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管，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业更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易弄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虚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作假， 因此需要利用信息化手段通过数据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视化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表，</a:t>
            </a:r>
            <a:r>
              <a:rPr sz="1300" spc="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地区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3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况清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掌握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300" spc="-2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精 </a:t>
            </a:r>
            <a:r>
              <a:rPr sz="13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准执法追溯能力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696" y="3258311"/>
            <a:ext cx="492252" cy="59893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3272" y="2101595"/>
            <a:ext cx="527304" cy="641603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598" y="25527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建设目标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15339" y="2012681"/>
            <a:ext cx="528828" cy="440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235" y="941019"/>
            <a:ext cx="10217785" cy="1812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宁东大讲堂（数字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培训平台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挖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掘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算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前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沿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300" spc="20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云服务平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字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库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运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300" spc="-1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云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平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60000"/>
              </a:lnSpc>
              <a:spcBef>
                <a:spcPts val="15"/>
              </a:spcBef>
            </a:pP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托管运营”三位一体模式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元数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化培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决方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300" spc="-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平台覆盖多行业、多场景，支持多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终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端模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线报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、 课程超市、在线学习考核、错题收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藏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、网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答疑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学时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录、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息推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、私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营销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功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能，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出学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明细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记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录，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层级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账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户监管 和大数据统计分析，全面围绕企业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工安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教育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现在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考试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安全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训和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能培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，形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案、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一人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”“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一期一 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档”，达到学习和培训留痕的目的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是安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监察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门、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业集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团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或基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现职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息化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远程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育智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化、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训管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规范</a:t>
            </a:r>
            <a:r>
              <a:rPr sz="1300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00" spc="-10" dirty="0">
                <a:latin typeface="微软雅黑" panose="020B0503020204020204" charset="-122"/>
                <a:cs typeface="微软雅黑" panose="020B0503020204020204" charset="-122"/>
              </a:rPr>
              <a:t>的重要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 工具，是高危行业打造学习型企业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必备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器，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全生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保驾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护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航的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要手</a:t>
            </a:r>
            <a:r>
              <a:rPr sz="1300" spc="5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4702" y="2871018"/>
            <a:ext cx="1292860" cy="925830"/>
            <a:chOff x="1104702" y="2871018"/>
            <a:chExt cx="1292860" cy="925830"/>
          </a:xfrm>
        </p:grpSpPr>
        <p:sp>
          <p:nvSpPr>
            <p:cNvPr id="6" name="object 6"/>
            <p:cNvSpPr/>
            <p:nvPr/>
          </p:nvSpPr>
          <p:spPr>
            <a:xfrm>
              <a:off x="1126236" y="2892552"/>
              <a:ext cx="1249680" cy="882650"/>
            </a:xfrm>
            <a:custGeom>
              <a:avLst/>
              <a:gdLst/>
              <a:ahLst/>
              <a:cxnLst/>
              <a:rect l="l" t="t" r="r" b="b"/>
              <a:pathLst>
                <a:path w="1249680" h="882650">
                  <a:moveTo>
                    <a:pt x="0" y="882396"/>
                  </a:moveTo>
                  <a:lnTo>
                    <a:pt x="1249680" y="882396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43066">
              <a:solidFill>
                <a:srgbClr val="3ACD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40002" y="3187446"/>
              <a:ext cx="396240" cy="294640"/>
            </a:xfrm>
            <a:custGeom>
              <a:avLst/>
              <a:gdLst/>
              <a:ahLst/>
              <a:cxnLst/>
              <a:rect l="l" t="t" r="r" b="b"/>
              <a:pathLst>
                <a:path w="396239" h="294639">
                  <a:moveTo>
                    <a:pt x="316991" y="0"/>
                  </a:moveTo>
                  <a:lnTo>
                    <a:pt x="39623" y="0"/>
                  </a:lnTo>
                  <a:lnTo>
                    <a:pt x="24217" y="2317"/>
                  </a:lnTo>
                  <a:lnTo>
                    <a:pt x="11620" y="8636"/>
                  </a:lnTo>
                  <a:lnTo>
                    <a:pt x="3119" y="18002"/>
                  </a:lnTo>
                  <a:lnTo>
                    <a:pt x="0" y="29463"/>
                  </a:lnTo>
                  <a:lnTo>
                    <a:pt x="0" y="264667"/>
                  </a:lnTo>
                  <a:lnTo>
                    <a:pt x="3119" y="276129"/>
                  </a:lnTo>
                  <a:lnTo>
                    <a:pt x="11620" y="285496"/>
                  </a:lnTo>
                  <a:lnTo>
                    <a:pt x="24217" y="291814"/>
                  </a:lnTo>
                  <a:lnTo>
                    <a:pt x="39623" y="294131"/>
                  </a:lnTo>
                  <a:lnTo>
                    <a:pt x="316991" y="294131"/>
                  </a:lnTo>
                  <a:lnTo>
                    <a:pt x="332398" y="291814"/>
                  </a:lnTo>
                  <a:lnTo>
                    <a:pt x="344995" y="285496"/>
                  </a:lnTo>
                  <a:lnTo>
                    <a:pt x="350528" y="279400"/>
                  </a:lnTo>
                  <a:lnTo>
                    <a:pt x="28701" y="279400"/>
                  </a:lnTo>
                  <a:lnTo>
                    <a:pt x="19811" y="272795"/>
                  </a:lnTo>
                  <a:lnTo>
                    <a:pt x="19811" y="21336"/>
                  </a:lnTo>
                  <a:lnTo>
                    <a:pt x="28701" y="14731"/>
                  </a:lnTo>
                  <a:lnTo>
                    <a:pt x="350528" y="14731"/>
                  </a:lnTo>
                  <a:lnTo>
                    <a:pt x="344995" y="8636"/>
                  </a:lnTo>
                  <a:lnTo>
                    <a:pt x="332398" y="2317"/>
                  </a:lnTo>
                  <a:lnTo>
                    <a:pt x="316991" y="0"/>
                  </a:lnTo>
                  <a:close/>
                </a:path>
                <a:path w="396239" h="294639">
                  <a:moveTo>
                    <a:pt x="350528" y="14731"/>
                  </a:moveTo>
                  <a:lnTo>
                    <a:pt x="327914" y="14731"/>
                  </a:lnTo>
                  <a:lnTo>
                    <a:pt x="336803" y="21336"/>
                  </a:lnTo>
                  <a:lnTo>
                    <a:pt x="336803" y="272795"/>
                  </a:lnTo>
                  <a:lnTo>
                    <a:pt x="327914" y="279400"/>
                  </a:lnTo>
                  <a:lnTo>
                    <a:pt x="350528" y="279400"/>
                  </a:lnTo>
                  <a:lnTo>
                    <a:pt x="353496" y="276129"/>
                  </a:lnTo>
                  <a:lnTo>
                    <a:pt x="356616" y="264667"/>
                  </a:lnTo>
                  <a:lnTo>
                    <a:pt x="356616" y="232282"/>
                  </a:lnTo>
                  <a:lnTo>
                    <a:pt x="391541" y="232282"/>
                  </a:lnTo>
                  <a:lnTo>
                    <a:pt x="396240" y="228853"/>
                  </a:lnTo>
                  <a:lnTo>
                    <a:pt x="396240" y="197612"/>
                  </a:lnTo>
                  <a:lnTo>
                    <a:pt x="391541" y="194055"/>
                  </a:lnTo>
                  <a:lnTo>
                    <a:pt x="356616" y="194055"/>
                  </a:lnTo>
                  <a:lnTo>
                    <a:pt x="356616" y="166242"/>
                  </a:lnTo>
                  <a:lnTo>
                    <a:pt x="391541" y="166242"/>
                  </a:lnTo>
                  <a:lnTo>
                    <a:pt x="396240" y="162687"/>
                  </a:lnTo>
                  <a:lnTo>
                    <a:pt x="396240" y="131444"/>
                  </a:lnTo>
                  <a:lnTo>
                    <a:pt x="391541" y="127888"/>
                  </a:lnTo>
                  <a:lnTo>
                    <a:pt x="356616" y="127888"/>
                  </a:lnTo>
                  <a:lnTo>
                    <a:pt x="356616" y="100075"/>
                  </a:lnTo>
                  <a:lnTo>
                    <a:pt x="391541" y="100075"/>
                  </a:lnTo>
                  <a:lnTo>
                    <a:pt x="396240" y="96519"/>
                  </a:lnTo>
                  <a:lnTo>
                    <a:pt x="396240" y="65277"/>
                  </a:lnTo>
                  <a:lnTo>
                    <a:pt x="391541" y="61849"/>
                  </a:lnTo>
                  <a:lnTo>
                    <a:pt x="356616" y="61849"/>
                  </a:lnTo>
                  <a:lnTo>
                    <a:pt x="356616" y="29463"/>
                  </a:lnTo>
                  <a:lnTo>
                    <a:pt x="353496" y="18002"/>
                  </a:lnTo>
                  <a:lnTo>
                    <a:pt x="350528" y="14731"/>
                  </a:lnTo>
                  <a:close/>
                </a:path>
                <a:path w="396239" h="294639">
                  <a:moveTo>
                    <a:pt x="116712" y="140842"/>
                  </a:moveTo>
                  <a:lnTo>
                    <a:pt x="73659" y="171703"/>
                  </a:lnTo>
                  <a:lnTo>
                    <a:pt x="68024" y="193135"/>
                  </a:lnTo>
                  <a:lnTo>
                    <a:pt x="68248" y="209708"/>
                  </a:lnTo>
                  <a:lnTo>
                    <a:pt x="98506" y="239873"/>
                  </a:lnTo>
                  <a:lnTo>
                    <a:pt x="112775" y="242442"/>
                  </a:lnTo>
                  <a:lnTo>
                    <a:pt x="243840" y="242442"/>
                  </a:lnTo>
                  <a:lnTo>
                    <a:pt x="281559" y="225425"/>
                  </a:lnTo>
                  <a:lnTo>
                    <a:pt x="288591" y="193135"/>
                  </a:lnTo>
                  <a:lnTo>
                    <a:pt x="285648" y="179276"/>
                  </a:lnTo>
                  <a:lnTo>
                    <a:pt x="282955" y="171703"/>
                  </a:lnTo>
                  <a:lnTo>
                    <a:pt x="275083" y="159512"/>
                  </a:lnTo>
                  <a:lnTo>
                    <a:pt x="178308" y="159512"/>
                  </a:lnTo>
                  <a:lnTo>
                    <a:pt x="160450" y="158202"/>
                  </a:lnTo>
                  <a:lnTo>
                    <a:pt x="143938" y="154463"/>
                  </a:lnTo>
                  <a:lnTo>
                    <a:pt x="129212" y="148582"/>
                  </a:lnTo>
                  <a:lnTo>
                    <a:pt x="116712" y="140842"/>
                  </a:lnTo>
                  <a:close/>
                </a:path>
                <a:path w="396239" h="294639">
                  <a:moveTo>
                    <a:pt x="239903" y="140842"/>
                  </a:moveTo>
                  <a:lnTo>
                    <a:pt x="227403" y="148582"/>
                  </a:lnTo>
                  <a:lnTo>
                    <a:pt x="212677" y="154463"/>
                  </a:lnTo>
                  <a:lnTo>
                    <a:pt x="196165" y="158202"/>
                  </a:lnTo>
                  <a:lnTo>
                    <a:pt x="178308" y="159512"/>
                  </a:lnTo>
                  <a:lnTo>
                    <a:pt x="275083" y="159512"/>
                  </a:lnTo>
                  <a:lnTo>
                    <a:pt x="273960" y="157773"/>
                  </a:lnTo>
                  <a:lnTo>
                    <a:pt x="262620" y="148653"/>
                  </a:lnTo>
                  <a:lnTo>
                    <a:pt x="250684" y="143343"/>
                  </a:lnTo>
                  <a:lnTo>
                    <a:pt x="239903" y="140842"/>
                  </a:lnTo>
                  <a:close/>
                </a:path>
                <a:path w="396239" h="294639">
                  <a:moveTo>
                    <a:pt x="178308" y="51688"/>
                  </a:moveTo>
                  <a:lnTo>
                    <a:pt x="155104" y="55165"/>
                  </a:lnTo>
                  <a:lnTo>
                    <a:pt x="136128" y="64642"/>
                  </a:lnTo>
                  <a:lnTo>
                    <a:pt x="123318" y="78692"/>
                  </a:lnTo>
                  <a:lnTo>
                    <a:pt x="118617" y="95884"/>
                  </a:lnTo>
                  <a:lnTo>
                    <a:pt x="123318" y="113151"/>
                  </a:lnTo>
                  <a:lnTo>
                    <a:pt x="136128" y="127238"/>
                  </a:lnTo>
                  <a:lnTo>
                    <a:pt x="155104" y="136729"/>
                  </a:lnTo>
                  <a:lnTo>
                    <a:pt x="178308" y="140207"/>
                  </a:lnTo>
                  <a:lnTo>
                    <a:pt x="201511" y="136729"/>
                  </a:lnTo>
                  <a:lnTo>
                    <a:pt x="220487" y="127238"/>
                  </a:lnTo>
                  <a:lnTo>
                    <a:pt x="233297" y="113151"/>
                  </a:lnTo>
                  <a:lnTo>
                    <a:pt x="237997" y="95884"/>
                  </a:lnTo>
                  <a:lnTo>
                    <a:pt x="233297" y="78692"/>
                  </a:lnTo>
                  <a:lnTo>
                    <a:pt x="220487" y="64642"/>
                  </a:lnTo>
                  <a:lnTo>
                    <a:pt x="201511" y="55165"/>
                  </a:lnTo>
                  <a:lnTo>
                    <a:pt x="178308" y="51688"/>
                  </a:lnTo>
                  <a:close/>
                </a:path>
              </a:pathLst>
            </a:custGeom>
            <a:solidFill>
              <a:srgbClr val="3AC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4226" y="3235335"/>
              <a:ext cx="228167" cy="1983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0002" y="3187446"/>
              <a:ext cx="396240" cy="294640"/>
            </a:xfrm>
            <a:custGeom>
              <a:avLst/>
              <a:gdLst/>
              <a:ahLst/>
              <a:cxnLst/>
              <a:rect l="l" t="t" r="r" b="b"/>
              <a:pathLst>
                <a:path w="396239" h="294639">
                  <a:moveTo>
                    <a:pt x="39623" y="0"/>
                  </a:moveTo>
                  <a:lnTo>
                    <a:pt x="316991" y="0"/>
                  </a:lnTo>
                  <a:lnTo>
                    <a:pt x="332398" y="2317"/>
                  </a:lnTo>
                  <a:lnTo>
                    <a:pt x="344995" y="8636"/>
                  </a:lnTo>
                  <a:lnTo>
                    <a:pt x="353496" y="18002"/>
                  </a:lnTo>
                  <a:lnTo>
                    <a:pt x="356616" y="29463"/>
                  </a:lnTo>
                  <a:lnTo>
                    <a:pt x="356616" y="61849"/>
                  </a:lnTo>
                  <a:lnTo>
                    <a:pt x="385698" y="61849"/>
                  </a:lnTo>
                  <a:lnTo>
                    <a:pt x="391541" y="61849"/>
                  </a:lnTo>
                  <a:lnTo>
                    <a:pt x="396240" y="65277"/>
                  </a:lnTo>
                  <a:lnTo>
                    <a:pt x="396240" y="69595"/>
                  </a:lnTo>
                  <a:lnTo>
                    <a:pt x="396240" y="92201"/>
                  </a:lnTo>
                  <a:lnTo>
                    <a:pt x="396240" y="96519"/>
                  </a:lnTo>
                  <a:lnTo>
                    <a:pt x="391541" y="100075"/>
                  </a:lnTo>
                  <a:lnTo>
                    <a:pt x="385698" y="100075"/>
                  </a:lnTo>
                  <a:lnTo>
                    <a:pt x="356616" y="100075"/>
                  </a:lnTo>
                  <a:lnTo>
                    <a:pt x="356616" y="127888"/>
                  </a:lnTo>
                  <a:lnTo>
                    <a:pt x="385698" y="127888"/>
                  </a:lnTo>
                  <a:lnTo>
                    <a:pt x="391541" y="127888"/>
                  </a:lnTo>
                  <a:lnTo>
                    <a:pt x="396240" y="131444"/>
                  </a:lnTo>
                  <a:lnTo>
                    <a:pt x="396240" y="135762"/>
                  </a:lnTo>
                  <a:lnTo>
                    <a:pt x="396240" y="158368"/>
                  </a:lnTo>
                  <a:lnTo>
                    <a:pt x="396240" y="162687"/>
                  </a:lnTo>
                  <a:lnTo>
                    <a:pt x="391541" y="166242"/>
                  </a:lnTo>
                  <a:lnTo>
                    <a:pt x="385698" y="166242"/>
                  </a:lnTo>
                  <a:lnTo>
                    <a:pt x="356616" y="166242"/>
                  </a:lnTo>
                  <a:lnTo>
                    <a:pt x="356616" y="194055"/>
                  </a:lnTo>
                  <a:lnTo>
                    <a:pt x="385698" y="194055"/>
                  </a:lnTo>
                  <a:lnTo>
                    <a:pt x="391541" y="194055"/>
                  </a:lnTo>
                  <a:lnTo>
                    <a:pt x="396240" y="197612"/>
                  </a:lnTo>
                  <a:lnTo>
                    <a:pt x="396240" y="201929"/>
                  </a:lnTo>
                  <a:lnTo>
                    <a:pt x="396240" y="224536"/>
                  </a:lnTo>
                  <a:lnTo>
                    <a:pt x="396240" y="228853"/>
                  </a:lnTo>
                  <a:lnTo>
                    <a:pt x="391541" y="232282"/>
                  </a:lnTo>
                  <a:lnTo>
                    <a:pt x="385698" y="232282"/>
                  </a:lnTo>
                  <a:lnTo>
                    <a:pt x="356616" y="232282"/>
                  </a:lnTo>
                  <a:lnTo>
                    <a:pt x="356616" y="264667"/>
                  </a:lnTo>
                  <a:lnTo>
                    <a:pt x="353496" y="276129"/>
                  </a:lnTo>
                  <a:lnTo>
                    <a:pt x="344995" y="285496"/>
                  </a:lnTo>
                  <a:lnTo>
                    <a:pt x="332398" y="291814"/>
                  </a:lnTo>
                  <a:lnTo>
                    <a:pt x="316991" y="294131"/>
                  </a:lnTo>
                  <a:lnTo>
                    <a:pt x="39623" y="294131"/>
                  </a:lnTo>
                  <a:lnTo>
                    <a:pt x="24217" y="291814"/>
                  </a:lnTo>
                  <a:lnTo>
                    <a:pt x="11620" y="285495"/>
                  </a:lnTo>
                  <a:lnTo>
                    <a:pt x="3119" y="276129"/>
                  </a:lnTo>
                  <a:lnTo>
                    <a:pt x="0" y="264667"/>
                  </a:lnTo>
                  <a:lnTo>
                    <a:pt x="0" y="29463"/>
                  </a:lnTo>
                  <a:lnTo>
                    <a:pt x="3119" y="18002"/>
                  </a:lnTo>
                  <a:lnTo>
                    <a:pt x="11620" y="8635"/>
                  </a:lnTo>
                  <a:lnTo>
                    <a:pt x="24217" y="2317"/>
                  </a:lnTo>
                  <a:lnTo>
                    <a:pt x="39623" y="0"/>
                  </a:lnTo>
                  <a:close/>
                </a:path>
                <a:path w="396239" h="294639">
                  <a:moveTo>
                    <a:pt x="19811" y="29463"/>
                  </a:moveTo>
                  <a:lnTo>
                    <a:pt x="19811" y="264667"/>
                  </a:lnTo>
                  <a:lnTo>
                    <a:pt x="19811" y="272795"/>
                  </a:lnTo>
                  <a:lnTo>
                    <a:pt x="28701" y="279400"/>
                  </a:lnTo>
                  <a:lnTo>
                    <a:pt x="39623" y="279400"/>
                  </a:lnTo>
                  <a:lnTo>
                    <a:pt x="316991" y="279400"/>
                  </a:lnTo>
                  <a:lnTo>
                    <a:pt x="327914" y="279400"/>
                  </a:lnTo>
                  <a:lnTo>
                    <a:pt x="336803" y="272795"/>
                  </a:lnTo>
                  <a:lnTo>
                    <a:pt x="336803" y="264667"/>
                  </a:lnTo>
                  <a:lnTo>
                    <a:pt x="336803" y="29463"/>
                  </a:lnTo>
                  <a:lnTo>
                    <a:pt x="336803" y="21336"/>
                  </a:lnTo>
                  <a:lnTo>
                    <a:pt x="327914" y="14731"/>
                  </a:lnTo>
                  <a:lnTo>
                    <a:pt x="316991" y="14731"/>
                  </a:lnTo>
                  <a:lnTo>
                    <a:pt x="39623" y="14731"/>
                  </a:lnTo>
                  <a:lnTo>
                    <a:pt x="28701" y="14731"/>
                  </a:lnTo>
                  <a:lnTo>
                    <a:pt x="19811" y="21336"/>
                  </a:lnTo>
                  <a:lnTo>
                    <a:pt x="19811" y="29463"/>
                  </a:lnTo>
                  <a:close/>
                </a:path>
              </a:pathLst>
            </a:custGeom>
            <a:ln w="7600">
              <a:solidFill>
                <a:srgbClr val="3ACD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976883" y="3970020"/>
            <a:ext cx="1521460" cy="2623185"/>
          </a:xfrm>
          <a:custGeom>
            <a:avLst/>
            <a:gdLst/>
            <a:ahLst/>
            <a:cxnLst/>
            <a:rect l="l" t="t" r="r" b="b"/>
            <a:pathLst>
              <a:path w="1521460" h="2623184">
                <a:moveTo>
                  <a:pt x="0" y="2622804"/>
                </a:moveTo>
                <a:lnTo>
                  <a:pt x="1520952" y="2622804"/>
                </a:lnTo>
                <a:lnTo>
                  <a:pt x="1520952" y="0"/>
                </a:lnTo>
                <a:lnTo>
                  <a:pt x="0" y="0"/>
                </a:lnTo>
                <a:lnTo>
                  <a:pt x="0" y="2622804"/>
                </a:lnTo>
                <a:close/>
              </a:path>
            </a:pathLst>
          </a:custGeom>
          <a:ln w="32932">
            <a:solidFill>
              <a:srgbClr val="3ACD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93350" y="3986486"/>
            <a:ext cx="1488440" cy="382905"/>
          </a:xfrm>
          <a:prstGeom prst="rect">
            <a:avLst/>
          </a:prstGeom>
          <a:solidFill>
            <a:srgbClr val="3ACDAA"/>
          </a:solidFill>
        </p:spPr>
        <p:txBody>
          <a:bodyPr vert="horz" wrap="square" lIns="0" tIns="33019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员工档案</a:t>
            </a:r>
            <a:endParaRPr sz="18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350" y="4507433"/>
            <a:ext cx="15201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平台接入企业，收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集员工信息，员工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可在小程序上注册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登陆，也支持企业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批量导入员工信息， 系统形成员工台账， 姓名、身份证号、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电话号、行业、职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务、岗位、工种等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信息。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71494" y="2874314"/>
            <a:ext cx="1287780" cy="920750"/>
            <a:chOff x="3171494" y="2874314"/>
            <a:chExt cx="1287780" cy="920750"/>
          </a:xfrm>
        </p:grpSpPr>
        <p:sp>
          <p:nvSpPr>
            <p:cNvPr id="14" name="object 14"/>
            <p:cNvSpPr/>
            <p:nvPr/>
          </p:nvSpPr>
          <p:spPr>
            <a:xfrm>
              <a:off x="3190494" y="2893313"/>
              <a:ext cx="1249680" cy="882650"/>
            </a:xfrm>
            <a:custGeom>
              <a:avLst/>
              <a:gdLst/>
              <a:ahLst/>
              <a:cxnLst/>
              <a:rect l="l" t="t" r="r" b="b"/>
              <a:pathLst>
                <a:path w="1249679" h="882650">
                  <a:moveTo>
                    <a:pt x="0" y="882396"/>
                  </a:moveTo>
                  <a:lnTo>
                    <a:pt x="1249680" y="882396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37999">
              <a:solidFill>
                <a:srgbClr val="8B67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17214" y="3208781"/>
              <a:ext cx="396240" cy="249554"/>
            </a:xfrm>
            <a:custGeom>
              <a:avLst/>
              <a:gdLst/>
              <a:ahLst/>
              <a:cxnLst/>
              <a:rect l="l" t="t" r="r" b="b"/>
              <a:pathLst>
                <a:path w="396239" h="249554">
                  <a:moveTo>
                    <a:pt x="121158" y="0"/>
                  </a:moveTo>
                  <a:lnTo>
                    <a:pt x="85979" y="0"/>
                  </a:lnTo>
                  <a:lnTo>
                    <a:pt x="85979" y="47371"/>
                  </a:lnTo>
                  <a:lnTo>
                    <a:pt x="121158" y="47371"/>
                  </a:lnTo>
                  <a:lnTo>
                    <a:pt x="121158" y="0"/>
                  </a:lnTo>
                  <a:close/>
                </a:path>
                <a:path w="396239" h="249554">
                  <a:moveTo>
                    <a:pt x="257683" y="33274"/>
                  </a:moveTo>
                  <a:lnTo>
                    <a:pt x="135001" y="33274"/>
                  </a:lnTo>
                  <a:lnTo>
                    <a:pt x="135001" y="57277"/>
                  </a:lnTo>
                  <a:lnTo>
                    <a:pt x="257683" y="57277"/>
                  </a:lnTo>
                  <a:lnTo>
                    <a:pt x="257683" y="33274"/>
                  </a:lnTo>
                  <a:close/>
                </a:path>
                <a:path w="396239" h="249554">
                  <a:moveTo>
                    <a:pt x="306578" y="0"/>
                  </a:moveTo>
                  <a:lnTo>
                    <a:pt x="271526" y="0"/>
                  </a:lnTo>
                  <a:lnTo>
                    <a:pt x="271526" y="47371"/>
                  </a:lnTo>
                  <a:lnTo>
                    <a:pt x="306578" y="47371"/>
                  </a:lnTo>
                  <a:lnTo>
                    <a:pt x="306578" y="0"/>
                  </a:lnTo>
                  <a:close/>
                </a:path>
                <a:path w="396239" h="249554">
                  <a:moveTo>
                    <a:pt x="396240" y="57658"/>
                  </a:moveTo>
                  <a:lnTo>
                    <a:pt x="72263" y="57658"/>
                  </a:lnTo>
                  <a:lnTo>
                    <a:pt x="72263" y="33528"/>
                  </a:lnTo>
                  <a:lnTo>
                    <a:pt x="0" y="33528"/>
                  </a:lnTo>
                  <a:lnTo>
                    <a:pt x="0" y="249428"/>
                  </a:lnTo>
                  <a:lnTo>
                    <a:pt x="396240" y="249428"/>
                  </a:lnTo>
                  <a:lnTo>
                    <a:pt x="396240" y="235585"/>
                  </a:lnTo>
                  <a:lnTo>
                    <a:pt x="396240" y="235458"/>
                  </a:lnTo>
                  <a:lnTo>
                    <a:pt x="396240" y="189992"/>
                  </a:lnTo>
                  <a:lnTo>
                    <a:pt x="377317" y="189992"/>
                  </a:lnTo>
                  <a:lnTo>
                    <a:pt x="377317" y="235458"/>
                  </a:lnTo>
                  <a:lnTo>
                    <a:pt x="299847" y="235458"/>
                  </a:lnTo>
                  <a:lnTo>
                    <a:pt x="299847" y="189992"/>
                  </a:lnTo>
                  <a:lnTo>
                    <a:pt x="283718" y="189992"/>
                  </a:lnTo>
                  <a:lnTo>
                    <a:pt x="283718" y="235458"/>
                  </a:lnTo>
                  <a:lnTo>
                    <a:pt x="206248" y="235458"/>
                  </a:lnTo>
                  <a:lnTo>
                    <a:pt x="206248" y="189992"/>
                  </a:lnTo>
                  <a:lnTo>
                    <a:pt x="189992" y="189992"/>
                  </a:lnTo>
                  <a:lnTo>
                    <a:pt x="189992" y="235458"/>
                  </a:lnTo>
                  <a:lnTo>
                    <a:pt x="112522" y="235458"/>
                  </a:lnTo>
                  <a:lnTo>
                    <a:pt x="112522" y="189992"/>
                  </a:lnTo>
                  <a:lnTo>
                    <a:pt x="96393" y="189992"/>
                  </a:lnTo>
                  <a:lnTo>
                    <a:pt x="96393" y="235458"/>
                  </a:lnTo>
                  <a:lnTo>
                    <a:pt x="18923" y="235458"/>
                  </a:lnTo>
                  <a:lnTo>
                    <a:pt x="18923" y="189738"/>
                  </a:lnTo>
                  <a:lnTo>
                    <a:pt x="396240" y="189738"/>
                  </a:lnTo>
                  <a:lnTo>
                    <a:pt x="396240" y="174498"/>
                  </a:lnTo>
                  <a:lnTo>
                    <a:pt x="396240" y="128778"/>
                  </a:lnTo>
                  <a:lnTo>
                    <a:pt x="396240" y="116078"/>
                  </a:lnTo>
                  <a:lnTo>
                    <a:pt x="377317" y="116078"/>
                  </a:lnTo>
                  <a:lnTo>
                    <a:pt x="377317" y="128778"/>
                  </a:lnTo>
                  <a:lnTo>
                    <a:pt x="377317" y="174498"/>
                  </a:lnTo>
                  <a:lnTo>
                    <a:pt x="299847" y="174498"/>
                  </a:lnTo>
                  <a:lnTo>
                    <a:pt x="299847" y="128778"/>
                  </a:lnTo>
                  <a:lnTo>
                    <a:pt x="377317" y="128778"/>
                  </a:lnTo>
                  <a:lnTo>
                    <a:pt x="377317" y="116078"/>
                  </a:lnTo>
                  <a:lnTo>
                    <a:pt x="283718" y="116078"/>
                  </a:lnTo>
                  <a:lnTo>
                    <a:pt x="283718" y="128778"/>
                  </a:lnTo>
                  <a:lnTo>
                    <a:pt x="283718" y="174498"/>
                  </a:lnTo>
                  <a:lnTo>
                    <a:pt x="206248" y="174498"/>
                  </a:lnTo>
                  <a:lnTo>
                    <a:pt x="206248" y="128778"/>
                  </a:lnTo>
                  <a:lnTo>
                    <a:pt x="283718" y="128778"/>
                  </a:lnTo>
                  <a:lnTo>
                    <a:pt x="283718" y="116078"/>
                  </a:lnTo>
                  <a:lnTo>
                    <a:pt x="189992" y="116078"/>
                  </a:lnTo>
                  <a:lnTo>
                    <a:pt x="189992" y="128778"/>
                  </a:lnTo>
                  <a:lnTo>
                    <a:pt x="189992" y="174498"/>
                  </a:lnTo>
                  <a:lnTo>
                    <a:pt x="112522" y="174498"/>
                  </a:lnTo>
                  <a:lnTo>
                    <a:pt x="112522" y="128778"/>
                  </a:lnTo>
                  <a:lnTo>
                    <a:pt x="189992" y="128778"/>
                  </a:lnTo>
                  <a:lnTo>
                    <a:pt x="189992" y="116078"/>
                  </a:lnTo>
                  <a:lnTo>
                    <a:pt x="96393" y="116078"/>
                  </a:lnTo>
                  <a:lnTo>
                    <a:pt x="96393" y="128778"/>
                  </a:lnTo>
                  <a:lnTo>
                    <a:pt x="96393" y="174498"/>
                  </a:lnTo>
                  <a:lnTo>
                    <a:pt x="18923" y="174498"/>
                  </a:lnTo>
                  <a:lnTo>
                    <a:pt x="18923" y="128778"/>
                  </a:lnTo>
                  <a:lnTo>
                    <a:pt x="96393" y="128778"/>
                  </a:lnTo>
                  <a:lnTo>
                    <a:pt x="96393" y="116078"/>
                  </a:lnTo>
                  <a:lnTo>
                    <a:pt x="18923" y="116078"/>
                  </a:lnTo>
                  <a:lnTo>
                    <a:pt x="18923" y="70358"/>
                  </a:lnTo>
                  <a:lnTo>
                    <a:pt x="96393" y="70358"/>
                  </a:lnTo>
                  <a:lnTo>
                    <a:pt x="96393" y="115570"/>
                  </a:lnTo>
                  <a:lnTo>
                    <a:pt x="112522" y="115570"/>
                  </a:lnTo>
                  <a:lnTo>
                    <a:pt x="112522" y="70358"/>
                  </a:lnTo>
                  <a:lnTo>
                    <a:pt x="189992" y="70358"/>
                  </a:lnTo>
                  <a:lnTo>
                    <a:pt x="189992" y="115570"/>
                  </a:lnTo>
                  <a:lnTo>
                    <a:pt x="206248" y="115570"/>
                  </a:lnTo>
                  <a:lnTo>
                    <a:pt x="206248" y="70358"/>
                  </a:lnTo>
                  <a:lnTo>
                    <a:pt x="283718" y="70358"/>
                  </a:lnTo>
                  <a:lnTo>
                    <a:pt x="283718" y="115570"/>
                  </a:lnTo>
                  <a:lnTo>
                    <a:pt x="299847" y="115570"/>
                  </a:lnTo>
                  <a:lnTo>
                    <a:pt x="299847" y="70358"/>
                  </a:lnTo>
                  <a:lnTo>
                    <a:pt x="377317" y="70358"/>
                  </a:lnTo>
                  <a:lnTo>
                    <a:pt x="377317" y="115570"/>
                  </a:lnTo>
                  <a:lnTo>
                    <a:pt x="396240" y="115570"/>
                  </a:lnTo>
                  <a:lnTo>
                    <a:pt x="396240" y="70358"/>
                  </a:lnTo>
                  <a:lnTo>
                    <a:pt x="396240" y="69850"/>
                  </a:lnTo>
                  <a:lnTo>
                    <a:pt x="396240" y="57658"/>
                  </a:lnTo>
                  <a:close/>
                </a:path>
                <a:path w="396239" h="249554">
                  <a:moveTo>
                    <a:pt x="396240" y="33274"/>
                  </a:moveTo>
                  <a:lnTo>
                    <a:pt x="320421" y="33274"/>
                  </a:lnTo>
                  <a:lnTo>
                    <a:pt x="320421" y="57277"/>
                  </a:lnTo>
                  <a:lnTo>
                    <a:pt x="396240" y="57277"/>
                  </a:lnTo>
                  <a:lnTo>
                    <a:pt x="396240" y="33274"/>
                  </a:lnTo>
                  <a:close/>
                </a:path>
              </a:pathLst>
            </a:custGeom>
            <a:solidFill>
              <a:srgbClr val="8B6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17214" y="3208781"/>
              <a:ext cx="396240" cy="250190"/>
            </a:xfrm>
            <a:custGeom>
              <a:avLst/>
              <a:gdLst/>
              <a:ahLst/>
              <a:cxnLst/>
              <a:rect l="l" t="t" r="r" b="b"/>
              <a:pathLst>
                <a:path w="396239" h="250189">
                  <a:moveTo>
                    <a:pt x="0" y="33273"/>
                  </a:moveTo>
                  <a:lnTo>
                    <a:pt x="72262" y="33273"/>
                  </a:lnTo>
                  <a:lnTo>
                    <a:pt x="72262" y="57276"/>
                  </a:lnTo>
                  <a:lnTo>
                    <a:pt x="135000" y="57276"/>
                  </a:lnTo>
                  <a:lnTo>
                    <a:pt x="135000" y="33273"/>
                  </a:lnTo>
                  <a:lnTo>
                    <a:pt x="257683" y="33273"/>
                  </a:lnTo>
                  <a:lnTo>
                    <a:pt x="257683" y="57276"/>
                  </a:lnTo>
                  <a:lnTo>
                    <a:pt x="320421" y="57276"/>
                  </a:lnTo>
                  <a:lnTo>
                    <a:pt x="320421" y="33273"/>
                  </a:lnTo>
                  <a:lnTo>
                    <a:pt x="396239" y="33273"/>
                  </a:lnTo>
                  <a:lnTo>
                    <a:pt x="396239" y="249935"/>
                  </a:lnTo>
                  <a:lnTo>
                    <a:pt x="0" y="249935"/>
                  </a:lnTo>
                  <a:lnTo>
                    <a:pt x="0" y="33273"/>
                  </a:lnTo>
                  <a:close/>
                </a:path>
                <a:path w="396239" h="250189">
                  <a:moveTo>
                    <a:pt x="18923" y="115569"/>
                  </a:moveTo>
                  <a:lnTo>
                    <a:pt x="96393" y="115569"/>
                  </a:lnTo>
                  <a:lnTo>
                    <a:pt x="96393" y="69850"/>
                  </a:lnTo>
                  <a:lnTo>
                    <a:pt x="18923" y="69850"/>
                  </a:lnTo>
                  <a:lnTo>
                    <a:pt x="18923" y="115569"/>
                  </a:lnTo>
                  <a:close/>
                </a:path>
                <a:path w="396239" h="250189">
                  <a:moveTo>
                    <a:pt x="299847" y="115569"/>
                  </a:moveTo>
                  <a:lnTo>
                    <a:pt x="377316" y="115569"/>
                  </a:lnTo>
                  <a:lnTo>
                    <a:pt x="377316" y="69850"/>
                  </a:lnTo>
                  <a:lnTo>
                    <a:pt x="299847" y="69850"/>
                  </a:lnTo>
                  <a:lnTo>
                    <a:pt x="299847" y="115569"/>
                  </a:lnTo>
                  <a:close/>
                </a:path>
                <a:path w="396239" h="250189">
                  <a:moveTo>
                    <a:pt x="206248" y="115569"/>
                  </a:moveTo>
                  <a:lnTo>
                    <a:pt x="283718" y="115569"/>
                  </a:lnTo>
                  <a:lnTo>
                    <a:pt x="283718" y="69850"/>
                  </a:lnTo>
                  <a:lnTo>
                    <a:pt x="206248" y="69850"/>
                  </a:lnTo>
                  <a:lnTo>
                    <a:pt x="206248" y="115569"/>
                  </a:lnTo>
                  <a:close/>
                </a:path>
                <a:path w="396239" h="250189">
                  <a:moveTo>
                    <a:pt x="112522" y="115569"/>
                  </a:moveTo>
                  <a:lnTo>
                    <a:pt x="189991" y="115569"/>
                  </a:lnTo>
                  <a:lnTo>
                    <a:pt x="189991" y="69850"/>
                  </a:lnTo>
                  <a:lnTo>
                    <a:pt x="112522" y="69850"/>
                  </a:lnTo>
                  <a:lnTo>
                    <a:pt x="112522" y="115569"/>
                  </a:lnTo>
                  <a:close/>
                </a:path>
                <a:path w="396239" h="250189">
                  <a:moveTo>
                    <a:pt x="18923" y="235584"/>
                  </a:moveTo>
                  <a:lnTo>
                    <a:pt x="96393" y="235584"/>
                  </a:lnTo>
                  <a:lnTo>
                    <a:pt x="96393" y="189991"/>
                  </a:lnTo>
                  <a:lnTo>
                    <a:pt x="18923" y="189991"/>
                  </a:lnTo>
                  <a:lnTo>
                    <a:pt x="18923" y="235584"/>
                  </a:lnTo>
                  <a:close/>
                </a:path>
                <a:path w="396239" h="250189">
                  <a:moveTo>
                    <a:pt x="299847" y="235584"/>
                  </a:moveTo>
                  <a:lnTo>
                    <a:pt x="377316" y="235584"/>
                  </a:lnTo>
                  <a:lnTo>
                    <a:pt x="377316" y="189991"/>
                  </a:lnTo>
                  <a:lnTo>
                    <a:pt x="299847" y="189991"/>
                  </a:lnTo>
                  <a:lnTo>
                    <a:pt x="299847" y="235584"/>
                  </a:lnTo>
                  <a:close/>
                </a:path>
                <a:path w="396239" h="250189">
                  <a:moveTo>
                    <a:pt x="18923" y="174497"/>
                  </a:moveTo>
                  <a:lnTo>
                    <a:pt x="96393" y="174497"/>
                  </a:lnTo>
                  <a:lnTo>
                    <a:pt x="96393" y="128777"/>
                  </a:lnTo>
                  <a:lnTo>
                    <a:pt x="18923" y="128777"/>
                  </a:lnTo>
                  <a:lnTo>
                    <a:pt x="18923" y="174497"/>
                  </a:lnTo>
                  <a:close/>
                </a:path>
                <a:path w="396239" h="250189">
                  <a:moveTo>
                    <a:pt x="299847" y="174497"/>
                  </a:moveTo>
                  <a:lnTo>
                    <a:pt x="377316" y="174497"/>
                  </a:lnTo>
                  <a:lnTo>
                    <a:pt x="377316" y="128777"/>
                  </a:lnTo>
                  <a:lnTo>
                    <a:pt x="299847" y="128777"/>
                  </a:lnTo>
                  <a:lnTo>
                    <a:pt x="299847" y="174497"/>
                  </a:lnTo>
                  <a:close/>
                </a:path>
                <a:path w="396239" h="250189">
                  <a:moveTo>
                    <a:pt x="112522" y="174497"/>
                  </a:moveTo>
                  <a:lnTo>
                    <a:pt x="189991" y="174497"/>
                  </a:lnTo>
                  <a:lnTo>
                    <a:pt x="189991" y="128777"/>
                  </a:lnTo>
                  <a:lnTo>
                    <a:pt x="112522" y="128777"/>
                  </a:lnTo>
                  <a:lnTo>
                    <a:pt x="112522" y="174497"/>
                  </a:lnTo>
                  <a:close/>
                </a:path>
                <a:path w="396239" h="250189">
                  <a:moveTo>
                    <a:pt x="206248" y="174497"/>
                  </a:moveTo>
                  <a:lnTo>
                    <a:pt x="283718" y="174497"/>
                  </a:lnTo>
                  <a:lnTo>
                    <a:pt x="283718" y="128777"/>
                  </a:lnTo>
                  <a:lnTo>
                    <a:pt x="206248" y="128777"/>
                  </a:lnTo>
                  <a:lnTo>
                    <a:pt x="206248" y="174497"/>
                  </a:lnTo>
                  <a:close/>
                </a:path>
                <a:path w="396239" h="250189">
                  <a:moveTo>
                    <a:pt x="206248" y="235584"/>
                  </a:moveTo>
                  <a:lnTo>
                    <a:pt x="283718" y="235584"/>
                  </a:lnTo>
                  <a:lnTo>
                    <a:pt x="283718" y="189991"/>
                  </a:lnTo>
                  <a:lnTo>
                    <a:pt x="206248" y="189991"/>
                  </a:lnTo>
                  <a:lnTo>
                    <a:pt x="206248" y="235584"/>
                  </a:lnTo>
                  <a:close/>
                </a:path>
                <a:path w="396239" h="250189">
                  <a:moveTo>
                    <a:pt x="112522" y="235584"/>
                  </a:moveTo>
                  <a:lnTo>
                    <a:pt x="189991" y="235584"/>
                  </a:lnTo>
                  <a:lnTo>
                    <a:pt x="189991" y="189991"/>
                  </a:lnTo>
                  <a:lnTo>
                    <a:pt x="112522" y="189991"/>
                  </a:lnTo>
                  <a:lnTo>
                    <a:pt x="112522" y="235584"/>
                  </a:lnTo>
                  <a:close/>
                </a:path>
                <a:path w="396239" h="250189">
                  <a:moveTo>
                    <a:pt x="271525" y="0"/>
                  </a:moveTo>
                  <a:lnTo>
                    <a:pt x="306577" y="0"/>
                  </a:lnTo>
                  <a:lnTo>
                    <a:pt x="306577" y="47370"/>
                  </a:lnTo>
                  <a:lnTo>
                    <a:pt x="271525" y="47370"/>
                  </a:lnTo>
                  <a:lnTo>
                    <a:pt x="271525" y="0"/>
                  </a:lnTo>
                  <a:close/>
                </a:path>
                <a:path w="396239" h="250189">
                  <a:moveTo>
                    <a:pt x="85978" y="0"/>
                  </a:moveTo>
                  <a:lnTo>
                    <a:pt x="121158" y="0"/>
                  </a:lnTo>
                  <a:lnTo>
                    <a:pt x="121158" y="47370"/>
                  </a:lnTo>
                  <a:lnTo>
                    <a:pt x="85978" y="47370"/>
                  </a:lnTo>
                  <a:lnTo>
                    <a:pt x="85978" y="0"/>
                  </a:lnTo>
                  <a:close/>
                </a:path>
              </a:pathLst>
            </a:custGeom>
            <a:ln w="7600">
              <a:solidFill>
                <a:srgbClr val="8B67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3037629" y="3953553"/>
            <a:ext cx="1552575" cy="2656205"/>
            <a:chOff x="3037629" y="3953553"/>
            <a:chExt cx="1552575" cy="2656205"/>
          </a:xfrm>
        </p:grpSpPr>
        <p:sp>
          <p:nvSpPr>
            <p:cNvPr id="18" name="object 18"/>
            <p:cNvSpPr/>
            <p:nvPr/>
          </p:nvSpPr>
          <p:spPr>
            <a:xfrm>
              <a:off x="3054096" y="3970019"/>
              <a:ext cx="1519555" cy="2623185"/>
            </a:xfrm>
            <a:custGeom>
              <a:avLst/>
              <a:gdLst/>
              <a:ahLst/>
              <a:cxnLst/>
              <a:rect l="l" t="t" r="r" b="b"/>
              <a:pathLst>
                <a:path w="1519554" h="2623184">
                  <a:moveTo>
                    <a:pt x="0" y="2622804"/>
                  </a:moveTo>
                  <a:lnTo>
                    <a:pt x="1519428" y="2622804"/>
                  </a:lnTo>
                  <a:lnTo>
                    <a:pt x="1519428" y="0"/>
                  </a:lnTo>
                  <a:lnTo>
                    <a:pt x="0" y="0"/>
                  </a:lnTo>
                  <a:lnTo>
                    <a:pt x="0" y="2622804"/>
                  </a:lnTo>
                  <a:close/>
                </a:path>
              </a:pathLst>
            </a:custGeom>
            <a:ln w="3293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70098" y="3970781"/>
              <a:ext cx="1489075" cy="399415"/>
            </a:xfrm>
            <a:custGeom>
              <a:avLst/>
              <a:gdLst/>
              <a:ahLst/>
              <a:cxnLst/>
              <a:rect l="l" t="t" r="r" b="b"/>
              <a:pathLst>
                <a:path w="1489075" h="399414">
                  <a:moveTo>
                    <a:pt x="0" y="399288"/>
                  </a:moveTo>
                  <a:lnTo>
                    <a:pt x="1488948" y="399288"/>
                  </a:lnTo>
                  <a:lnTo>
                    <a:pt x="1488948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76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072230" y="3986486"/>
            <a:ext cx="1483995" cy="38036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33019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培训课堂</a:t>
            </a:r>
            <a:endParaRPr sz="18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5162" y="4415154"/>
            <a:ext cx="153733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285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题库内容包括公共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安全知识、行业专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业安全知识，三岗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人员培训知识。按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照“因岗施教”的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原则，</a:t>
            </a:r>
            <a:r>
              <a:rPr sz="1200" spc="-18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275" spc="-997" baseline="-10000" dirty="0">
                <a:solidFill>
                  <a:srgbClr val="181818"/>
                </a:solidFill>
                <a:latin typeface="MS Gothic" panose="020B0609070205080204" charset="-128"/>
                <a:cs typeface="MS Gothic" panose="020B0609070205080204" charset="-128"/>
              </a:rPr>
              <a:t>。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台提供不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同行业、不同岗位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的专业题库和视频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课件，使员工的培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训学习针对性、实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用性、趣味性更强。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16526" y="2858826"/>
            <a:ext cx="1292860" cy="925830"/>
            <a:chOff x="7316526" y="2858826"/>
            <a:chExt cx="1292860" cy="925830"/>
          </a:xfrm>
        </p:grpSpPr>
        <p:sp>
          <p:nvSpPr>
            <p:cNvPr id="23" name="object 23"/>
            <p:cNvSpPr/>
            <p:nvPr/>
          </p:nvSpPr>
          <p:spPr>
            <a:xfrm>
              <a:off x="7338059" y="2880359"/>
              <a:ext cx="1249680" cy="882650"/>
            </a:xfrm>
            <a:custGeom>
              <a:avLst/>
              <a:gdLst/>
              <a:ahLst/>
              <a:cxnLst/>
              <a:rect l="l" t="t" r="r" b="b"/>
              <a:pathLst>
                <a:path w="1249679" h="882650">
                  <a:moveTo>
                    <a:pt x="0" y="882395"/>
                  </a:moveTo>
                  <a:lnTo>
                    <a:pt x="1249679" y="882395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882395"/>
                  </a:lnTo>
                  <a:close/>
                </a:path>
              </a:pathLst>
            </a:custGeom>
            <a:ln w="43066">
              <a:solidFill>
                <a:srgbClr val="8B5F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765542" y="3201161"/>
              <a:ext cx="396240" cy="191135"/>
            </a:xfrm>
            <a:custGeom>
              <a:avLst/>
              <a:gdLst/>
              <a:ahLst/>
              <a:cxnLst/>
              <a:rect l="l" t="t" r="r" b="b"/>
              <a:pathLst>
                <a:path w="396240" h="191135">
                  <a:moveTo>
                    <a:pt x="104521" y="83058"/>
                  </a:moveTo>
                  <a:lnTo>
                    <a:pt x="52959" y="83058"/>
                  </a:lnTo>
                  <a:lnTo>
                    <a:pt x="52959" y="160782"/>
                  </a:lnTo>
                  <a:lnTo>
                    <a:pt x="104521" y="160782"/>
                  </a:lnTo>
                  <a:lnTo>
                    <a:pt x="104521" y="83058"/>
                  </a:lnTo>
                  <a:close/>
                </a:path>
                <a:path w="396240" h="191135">
                  <a:moveTo>
                    <a:pt x="191389" y="38354"/>
                  </a:moveTo>
                  <a:lnTo>
                    <a:pt x="139827" y="38354"/>
                  </a:lnTo>
                  <a:lnTo>
                    <a:pt x="139827" y="160782"/>
                  </a:lnTo>
                  <a:lnTo>
                    <a:pt x="191389" y="160782"/>
                  </a:lnTo>
                  <a:lnTo>
                    <a:pt x="191389" y="38354"/>
                  </a:lnTo>
                  <a:close/>
                </a:path>
                <a:path w="396240" h="191135">
                  <a:moveTo>
                    <a:pt x="276860" y="58801"/>
                  </a:moveTo>
                  <a:lnTo>
                    <a:pt x="225298" y="58801"/>
                  </a:lnTo>
                  <a:lnTo>
                    <a:pt x="225298" y="160782"/>
                  </a:lnTo>
                  <a:lnTo>
                    <a:pt x="276860" y="160782"/>
                  </a:lnTo>
                  <a:lnTo>
                    <a:pt x="276860" y="58801"/>
                  </a:lnTo>
                  <a:close/>
                </a:path>
                <a:path w="396240" h="191135">
                  <a:moveTo>
                    <a:pt x="362331" y="0"/>
                  </a:moveTo>
                  <a:lnTo>
                    <a:pt x="310769" y="0"/>
                  </a:lnTo>
                  <a:lnTo>
                    <a:pt x="310769" y="160782"/>
                  </a:lnTo>
                  <a:lnTo>
                    <a:pt x="362331" y="160782"/>
                  </a:lnTo>
                  <a:lnTo>
                    <a:pt x="362331" y="0"/>
                  </a:lnTo>
                  <a:close/>
                </a:path>
                <a:path w="396240" h="191135">
                  <a:moveTo>
                    <a:pt x="396240" y="175768"/>
                  </a:moveTo>
                  <a:lnTo>
                    <a:pt x="19812" y="175768"/>
                  </a:lnTo>
                  <a:lnTo>
                    <a:pt x="19812" y="508"/>
                  </a:lnTo>
                  <a:lnTo>
                    <a:pt x="0" y="508"/>
                  </a:lnTo>
                  <a:lnTo>
                    <a:pt x="0" y="175768"/>
                  </a:lnTo>
                  <a:lnTo>
                    <a:pt x="0" y="191008"/>
                  </a:lnTo>
                  <a:lnTo>
                    <a:pt x="396240" y="191008"/>
                  </a:lnTo>
                  <a:lnTo>
                    <a:pt x="396240" y="175768"/>
                  </a:lnTo>
                  <a:close/>
                </a:path>
              </a:pathLst>
            </a:custGeom>
            <a:solidFill>
              <a:srgbClr val="8B5F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65541" y="3201161"/>
              <a:ext cx="396240" cy="190500"/>
            </a:xfrm>
            <a:custGeom>
              <a:avLst/>
              <a:gdLst/>
              <a:ahLst/>
              <a:cxnLst/>
              <a:rect l="l" t="t" r="r" b="b"/>
              <a:pathLst>
                <a:path w="396240" h="190500">
                  <a:moveTo>
                    <a:pt x="310768" y="0"/>
                  </a:moveTo>
                  <a:lnTo>
                    <a:pt x="362330" y="0"/>
                  </a:lnTo>
                  <a:lnTo>
                    <a:pt x="362330" y="160782"/>
                  </a:lnTo>
                  <a:lnTo>
                    <a:pt x="310768" y="160782"/>
                  </a:lnTo>
                  <a:lnTo>
                    <a:pt x="310768" y="0"/>
                  </a:lnTo>
                  <a:close/>
                </a:path>
                <a:path w="396240" h="190500">
                  <a:moveTo>
                    <a:pt x="139826" y="160782"/>
                  </a:moveTo>
                  <a:lnTo>
                    <a:pt x="191388" y="160782"/>
                  </a:lnTo>
                  <a:lnTo>
                    <a:pt x="191388" y="38353"/>
                  </a:lnTo>
                  <a:lnTo>
                    <a:pt x="139826" y="38353"/>
                  </a:lnTo>
                  <a:lnTo>
                    <a:pt x="139826" y="160782"/>
                  </a:lnTo>
                  <a:close/>
                </a:path>
                <a:path w="396240" h="190500">
                  <a:moveTo>
                    <a:pt x="225298" y="160782"/>
                  </a:moveTo>
                  <a:lnTo>
                    <a:pt x="276859" y="160782"/>
                  </a:lnTo>
                  <a:lnTo>
                    <a:pt x="276859" y="58800"/>
                  </a:lnTo>
                  <a:lnTo>
                    <a:pt x="225298" y="58800"/>
                  </a:lnTo>
                  <a:lnTo>
                    <a:pt x="225298" y="160782"/>
                  </a:lnTo>
                  <a:close/>
                </a:path>
                <a:path w="396240" h="190500">
                  <a:moveTo>
                    <a:pt x="52958" y="160782"/>
                  </a:moveTo>
                  <a:lnTo>
                    <a:pt x="104521" y="160782"/>
                  </a:lnTo>
                  <a:lnTo>
                    <a:pt x="104521" y="83058"/>
                  </a:lnTo>
                  <a:lnTo>
                    <a:pt x="52958" y="83058"/>
                  </a:lnTo>
                  <a:lnTo>
                    <a:pt x="52958" y="160782"/>
                  </a:lnTo>
                  <a:close/>
                </a:path>
                <a:path w="396240" h="190500">
                  <a:moveTo>
                    <a:pt x="0" y="190500"/>
                  </a:moveTo>
                  <a:lnTo>
                    <a:pt x="396239" y="190500"/>
                  </a:lnTo>
                  <a:lnTo>
                    <a:pt x="396239" y="176275"/>
                  </a:lnTo>
                  <a:lnTo>
                    <a:pt x="19811" y="176275"/>
                  </a:lnTo>
                  <a:lnTo>
                    <a:pt x="19811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7600">
              <a:solidFill>
                <a:srgbClr val="8B5F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7202423" y="3970020"/>
            <a:ext cx="1521460" cy="2623185"/>
          </a:xfrm>
          <a:custGeom>
            <a:avLst/>
            <a:gdLst/>
            <a:ahLst/>
            <a:cxnLst/>
            <a:rect l="l" t="t" r="r" b="b"/>
            <a:pathLst>
              <a:path w="1521459" h="2623184">
                <a:moveTo>
                  <a:pt x="0" y="2622804"/>
                </a:moveTo>
                <a:lnTo>
                  <a:pt x="1520952" y="2622804"/>
                </a:lnTo>
                <a:lnTo>
                  <a:pt x="1520952" y="0"/>
                </a:lnTo>
                <a:lnTo>
                  <a:pt x="0" y="0"/>
                </a:lnTo>
                <a:lnTo>
                  <a:pt x="0" y="2622804"/>
                </a:lnTo>
                <a:close/>
              </a:path>
            </a:pathLst>
          </a:custGeom>
          <a:ln w="32932">
            <a:solidFill>
              <a:srgbClr val="8B5F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218890" y="3953553"/>
            <a:ext cx="1488440" cy="415925"/>
          </a:xfrm>
          <a:prstGeom prst="rect">
            <a:avLst/>
          </a:prstGeom>
          <a:solidFill>
            <a:srgbClr val="8B5FE6"/>
          </a:solidFill>
        </p:spPr>
        <p:txBody>
          <a:bodyPr vert="horz" wrap="square" lIns="0" tIns="6604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520"/>
              </a:spcBef>
            </a:pPr>
            <a:r>
              <a:rPr sz="1800" b="1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统计报表</a:t>
            </a:r>
            <a:endParaRPr sz="18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18890" y="4499609"/>
            <a:ext cx="15093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监管部门对企业注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册数、上线企业数、 上线员工数、总学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时、人均学时、日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周月季年学时、考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核合格人数、合格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率分区实时统计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实时掌握整个地区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的企业学习培训情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况。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40838" y="2871018"/>
            <a:ext cx="1292860" cy="925830"/>
            <a:chOff x="5240838" y="2871018"/>
            <a:chExt cx="1292860" cy="925830"/>
          </a:xfrm>
        </p:grpSpPr>
        <p:sp>
          <p:nvSpPr>
            <p:cNvPr id="30" name="object 30"/>
            <p:cNvSpPr/>
            <p:nvPr/>
          </p:nvSpPr>
          <p:spPr>
            <a:xfrm>
              <a:off x="5262372" y="2892552"/>
              <a:ext cx="1249680" cy="882650"/>
            </a:xfrm>
            <a:custGeom>
              <a:avLst/>
              <a:gdLst/>
              <a:ahLst/>
              <a:cxnLst/>
              <a:rect l="l" t="t" r="r" b="b"/>
              <a:pathLst>
                <a:path w="1249679" h="882650">
                  <a:moveTo>
                    <a:pt x="0" y="882396"/>
                  </a:moveTo>
                  <a:lnTo>
                    <a:pt x="1249679" y="882396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43066">
              <a:solidFill>
                <a:srgbClr val="4358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89854" y="3188208"/>
              <a:ext cx="394970" cy="293370"/>
            </a:xfrm>
            <a:custGeom>
              <a:avLst/>
              <a:gdLst/>
              <a:ahLst/>
              <a:cxnLst/>
              <a:rect l="l" t="t" r="r" b="b"/>
              <a:pathLst>
                <a:path w="394970" h="293370">
                  <a:moveTo>
                    <a:pt x="284734" y="180340"/>
                  </a:moveTo>
                  <a:lnTo>
                    <a:pt x="283591" y="181610"/>
                  </a:lnTo>
                  <a:lnTo>
                    <a:pt x="264033" y="189230"/>
                  </a:lnTo>
                  <a:lnTo>
                    <a:pt x="262890" y="190500"/>
                  </a:lnTo>
                  <a:lnTo>
                    <a:pt x="262509" y="191770"/>
                  </a:lnTo>
                  <a:lnTo>
                    <a:pt x="263144" y="191770"/>
                  </a:lnTo>
                  <a:lnTo>
                    <a:pt x="271399" y="207010"/>
                  </a:lnTo>
                  <a:lnTo>
                    <a:pt x="264795" y="212090"/>
                  </a:lnTo>
                  <a:lnTo>
                    <a:pt x="259969" y="218440"/>
                  </a:lnTo>
                  <a:lnTo>
                    <a:pt x="257175" y="224790"/>
                  </a:lnTo>
                  <a:lnTo>
                    <a:pt x="235838" y="227330"/>
                  </a:lnTo>
                  <a:lnTo>
                    <a:pt x="234569" y="227330"/>
                  </a:lnTo>
                  <a:lnTo>
                    <a:pt x="233553" y="228600"/>
                  </a:lnTo>
                  <a:lnTo>
                    <a:pt x="233553" y="246380"/>
                  </a:lnTo>
                  <a:lnTo>
                    <a:pt x="234569" y="247650"/>
                  </a:lnTo>
                  <a:lnTo>
                    <a:pt x="235838" y="247650"/>
                  </a:lnTo>
                  <a:lnTo>
                    <a:pt x="257175" y="250190"/>
                  </a:lnTo>
                  <a:lnTo>
                    <a:pt x="259969" y="256540"/>
                  </a:lnTo>
                  <a:lnTo>
                    <a:pt x="264795" y="262890"/>
                  </a:lnTo>
                  <a:lnTo>
                    <a:pt x="271399" y="267970"/>
                  </a:lnTo>
                  <a:lnTo>
                    <a:pt x="263144" y="283210"/>
                  </a:lnTo>
                  <a:lnTo>
                    <a:pt x="262509" y="283210"/>
                  </a:lnTo>
                  <a:lnTo>
                    <a:pt x="262890" y="284480"/>
                  </a:lnTo>
                  <a:lnTo>
                    <a:pt x="283591" y="293370"/>
                  </a:lnTo>
                  <a:lnTo>
                    <a:pt x="286766" y="293370"/>
                  </a:lnTo>
                  <a:lnTo>
                    <a:pt x="299974" y="280670"/>
                  </a:lnTo>
                  <a:lnTo>
                    <a:pt x="363749" y="280670"/>
                  </a:lnTo>
                  <a:lnTo>
                    <a:pt x="356870" y="267970"/>
                  </a:lnTo>
                  <a:lnTo>
                    <a:pt x="363347" y="262890"/>
                  </a:lnTo>
                  <a:lnTo>
                    <a:pt x="365328" y="260350"/>
                  </a:lnTo>
                  <a:lnTo>
                    <a:pt x="314071" y="260350"/>
                  </a:lnTo>
                  <a:lnTo>
                    <a:pt x="301976" y="259080"/>
                  </a:lnTo>
                  <a:lnTo>
                    <a:pt x="292084" y="254000"/>
                  </a:lnTo>
                  <a:lnTo>
                    <a:pt x="285406" y="246380"/>
                  </a:lnTo>
                  <a:lnTo>
                    <a:pt x="282956" y="237490"/>
                  </a:lnTo>
                  <a:lnTo>
                    <a:pt x="285406" y="228600"/>
                  </a:lnTo>
                  <a:lnTo>
                    <a:pt x="292084" y="220980"/>
                  </a:lnTo>
                  <a:lnTo>
                    <a:pt x="301976" y="215900"/>
                  </a:lnTo>
                  <a:lnTo>
                    <a:pt x="314071" y="214630"/>
                  </a:lnTo>
                  <a:lnTo>
                    <a:pt x="365328" y="214630"/>
                  </a:lnTo>
                  <a:lnTo>
                    <a:pt x="363347" y="212090"/>
                  </a:lnTo>
                  <a:lnTo>
                    <a:pt x="356870" y="207010"/>
                  </a:lnTo>
                  <a:lnTo>
                    <a:pt x="363749" y="194310"/>
                  </a:lnTo>
                  <a:lnTo>
                    <a:pt x="299974" y="194310"/>
                  </a:lnTo>
                  <a:lnTo>
                    <a:pt x="286766" y="181610"/>
                  </a:lnTo>
                  <a:lnTo>
                    <a:pt x="286131" y="181610"/>
                  </a:lnTo>
                  <a:lnTo>
                    <a:pt x="284734" y="180340"/>
                  </a:lnTo>
                  <a:close/>
                </a:path>
                <a:path w="394970" h="293370">
                  <a:moveTo>
                    <a:pt x="363749" y="280670"/>
                  </a:moveTo>
                  <a:lnTo>
                    <a:pt x="328295" y="280670"/>
                  </a:lnTo>
                  <a:lnTo>
                    <a:pt x="341375" y="293370"/>
                  </a:lnTo>
                  <a:lnTo>
                    <a:pt x="344550" y="293370"/>
                  </a:lnTo>
                  <a:lnTo>
                    <a:pt x="365379" y="284480"/>
                  </a:lnTo>
                  <a:lnTo>
                    <a:pt x="365760" y="283210"/>
                  </a:lnTo>
                  <a:lnTo>
                    <a:pt x="365125" y="283210"/>
                  </a:lnTo>
                  <a:lnTo>
                    <a:pt x="363749" y="280670"/>
                  </a:lnTo>
                  <a:close/>
                </a:path>
                <a:path w="394970" h="293370">
                  <a:moveTo>
                    <a:pt x="323723" y="280670"/>
                  </a:moveTo>
                  <a:lnTo>
                    <a:pt x="304546" y="280670"/>
                  </a:lnTo>
                  <a:lnTo>
                    <a:pt x="309245" y="281940"/>
                  </a:lnTo>
                  <a:lnTo>
                    <a:pt x="319024" y="281940"/>
                  </a:lnTo>
                  <a:lnTo>
                    <a:pt x="323723" y="280670"/>
                  </a:lnTo>
                  <a:close/>
                </a:path>
                <a:path w="394970" h="293370">
                  <a:moveTo>
                    <a:pt x="365328" y="214630"/>
                  </a:moveTo>
                  <a:lnTo>
                    <a:pt x="314071" y="214630"/>
                  </a:lnTo>
                  <a:lnTo>
                    <a:pt x="326219" y="215900"/>
                  </a:lnTo>
                  <a:lnTo>
                    <a:pt x="336105" y="220980"/>
                  </a:lnTo>
                  <a:lnTo>
                    <a:pt x="342753" y="228600"/>
                  </a:lnTo>
                  <a:lnTo>
                    <a:pt x="345186" y="237490"/>
                  </a:lnTo>
                  <a:lnTo>
                    <a:pt x="342753" y="246380"/>
                  </a:lnTo>
                  <a:lnTo>
                    <a:pt x="336105" y="254000"/>
                  </a:lnTo>
                  <a:lnTo>
                    <a:pt x="326219" y="259080"/>
                  </a:lnTo>
                  <a:lnTo>
                    <a:pt x="314071" y="260350"/>
                  </a:lnTo>
                  <a:lnTo>
                    <a:pt x="365328" y="260350"/>
                  </a:lnTo>
                  <a:lnTo>
                    <a:pt x="368300" y="256540"/>
                  </a:lnTo>
                  <a:lnTo>
                    <a:pt x="370967" y="250190"/>
                  </a:lnTo>
                  <a:lnTo>
                    <a:pt x="392430" y="247650"/>
                  </a:lnTo>
                  <a:lnTo>
                    <a:pt x="393700" y="247650"/>
                  </a:lnTo>
                  <a:lnTo>
                    <a:pt x="394716" y="246380"/>
                  </a:lnTo>
                  <a:lnTo>
                    <a:pt x="394716" y="228600"/>
                  </a:lnTo>
                  <a:lnTo>
                    <a:pt x="393700" y="227330"/>
                  </a:lnTo>
                  <a:lnTo>
                    <a:pt x="392430" y="227330"/>
                  </a:lnTo>
                  <a:lnTo>
                    <a:pt x="370967" y="224790"/>
                  </a:lnTo>
                  <a:lnTo>
                    <a:pt x="368300" y="218440"/>
                  </a:lnTo>
                  <a:lnTo>
                    <a:pt x="365328" y="214630"/>
                  </a:lnTo>
                  <a:close/>
                </a:path>
                <a:path w="394970" h="293370">
                  <a:moveTo>
                    <a:pt x="166116" y="205740"/>
                  </a:moveTo>
                  <a:lnTo>
                    <a:pt x="79248" y="205740"/>
                  </a:lnTo>
                  <a:lnTo>
                    <a:pt x="84962" y="208280"/>
                  </a:lnTo>
                  <a:lnTo>
                    <a:pt x="91059" y="209550"/>
                  </a:lnTo>
                  <a:lnTo>
                    <a:pt x="97536" y="210820"/>
                  </a:lnTo>
                  <a:lnTo>
                    <a:pt x="101854" y="236220"/>
                  </a:lnTo>
                  <a:lnTo>
                    <a:pt x="101854" y="237490"/>
                  </a:lnTo>
                  <a:lnTo>
                    <a:pt x="103505" y="238760"/>
                  </a:lnTo>
                  <a:lnTo>
                    <a:pt x="141859" y="238760"/>
                  </a:lnTo>
                  <a:lnTo>
                    <a:pt x="143510" y="237490"/>
                  </a:lnTo>
                  <a:lnTo>
                    <a:pt x="143510" y="236220"/>
                  </a:lnTo>
                  <a:lnTo>
                    <a:pt x="147828" y="210820"/>
                  </a:lnTo>
                  <a:lnTo>
                    <a:pt x="154305" y="209550"/>
                  </a:lnTo>
                  <a:lnTo>
                    <a:pt x="160400" y="208280"/>
                  </a:lnTo>
                  <a:lnTo>
                    <a:pt x="166116" y="205740"/>
                  </a:lnTo>
                  <a:close/>
                </a:path>
                <a:path w="394970" h="293370">
                  <a:moveTo>
                    <a:pt x="221615" y="201930"/>
                  </a:moveTo>
                  <a:lnTo>
                    <a:pt x="23749" y="201930"/>
                  </a:lnTo>
                  <a:lnTo>
                    <a:pt x="48133" y="220980"/>
                  </a:lnTo>
                  <a:lnTo>
                    <a:pt x="49530" y="222250"/>
                  </a:lnTo>
                  <a:lnTo>
                    <a:pt x="51816" y="222250"/>
                  </a:lnTo>
                  <a:lnTo>
                    <a:pt x="53086" y="220980"/>
                  </a:lnTo>
                  <a:lnTo>
                    <a:pt x="79248" y="205740"/>
                  </a:lnTo>
                  <a:lnTo>
                    <a:pt x="216781" y="205740"/>
                  </a:lnTo>
                  <a:lnTo>
                    <a:pt x="221615" y="201930"/>
                  </a:lnTo>
                  <a:close/>
                </a:path>
                <a:path w="394970" h="293370">
                  <a:moveTo>
                    <a:pt x="216781" y="205740"/>
                  </a:moveTo>
                  <a:lnTo>
                    <a:pt x="166116" y="205740"/>
                  </a:lnTo>
                  <a:lnTo>
                    <a:pt x="192150" y="220980"/>
                  </a:lnTo>
                  <a:lnTo>
                    <a:pt x="193548" y="222250"/>
                  </a:lnTo>
                  <a:lnTo>
                    <a:pt x="195834" y="222250"/>
                  </a:lnTo>
                  <a:lnTo>
                    <a:pt x="216781" y="205740"/>
                  </a:lnTo>
                  <a:close/>
                </a:path>
                <a:path w="394970" h="293370">
                  <a:moveTo>
                    <a:pt x="51816" y="72390"/>
                  </a:moveTo>
                  <a:lnTo>
                    <a:pt x="49530" y="72390"/>
                  </a:lnTo>
                  <a:lnTo>
                    <a:pt x="48133" y="73660"/>
                  </a:lnTo>
                  <a:lnTo>
                    <a:pt x="23749" y="91440"/>
                  </a:lnTo>
                  <a:lnTo>
                    <a:pt x="22351" y="92710"/>
                  </a:lnTo>
                  <a:lnTo>
                    <a:pt x="22351" y="93980"/>
                  </a:lnTo>
                  <a:lnTo>
                    <a:pt x="23749" y="95250"/>
                  </a:lnTo>
                  <a:lnTo>
                    <a:pt x="43687" y="114300"/>
                  </a:lnTo>
                  <a:lnTo>
                    <a:pt x="40512" y="119380"/>
                  </a:lnTo>
                  <a:lnTo>
                    <a:pt x="37973" y="123190"/>
                  </a:lnTo>
                  <a:lnTo>
                    <a:pt x="36068" y="128270"/>
                  </a:lnTo>
                  <a:lnTo>
                    <a:pt x="3556" y="130810"/>
                  </a:lnTo>
                  <a:lnTo>
                    <a:pt x="1650" y="130810"/>
                  </a:lnTo>
                  <a:lnTo>
                    <a:pt x="0" y="132080"/>
                  </a:lnTo>
                  <a:lnTo>
                    <a:pt x="0" y="161290"/>
                  </a:lnTo>
                  <a:lnTo>
                    <a:pt x="1650" y="162560"/>
                  </a:lnTo>
                  <a:lnTo>
                    <a:pt x="3556" y="162560"/>
                  </a:lnTo>
                  <a:lnTo>
                    <a:pt x="36068" y="166370"/>
                  </a:lnTo>
                  <a:lnTo>
                    <a:pt x="40512" y="175260"/>
                  </a:lnTo>
                  <a:lnTo>
                    <a:pt x="43687" y="179070"/>
                  </a:lnTo>
                  <a:lnTo>
                    <a:pt x="23749" y="198120"/>
                  </a:lnTo>
                  <a:lnTo>
                    <a:pt x="22351" y="199390"/>
                  </a:lnTo>
                  <a:lnTo>
                    <a:pt x="22351" y="201930"/>
                  </a:lnTo>
                  <a:lnTo>
                    <a:pt x="223012" y="201930"/>
                  </a:lnTo>
                  <a:lnTo>
                    <a:pt x="223012" y="199390"/>
                  </a:lnTo>
                  <a:lnTo>
                    <a:pt x="221615" y="198120"/>
                  </a:lnTo>
                  <a:lnTo>
                    <a:pt x="204334" y="181610"/>
                  </a:lnTo>
                  <a:lnTo>
                    <a:pt x="122682" y="181610"/>
                  </a:lnTo>
                  <a:lnTo>
                    <a:pt x="104243" y="179070"/>
                  </a:lnTo>
                  <a:lnTo>
                    <a:pt x="89185" y="171450"/>
                  </a:lnTo>
                  <a:lnTo>
                    <a:pt x="79033" y="160020"/>
                  </a:lnTo>
                  <a:lnTo>
                    <a:pt x="75311" y="147320"/>
                  </a:lnTo>
                  <a:lnTo>
                    <a:pt x="79033" y="133350"/>
                  </a:lnTo>
                  <a:lnTo>
                    <a:pt x="89185" y="121920"/>
                  </a:lnTo>
                  <a:lnTo>
                    <a:pt x="104243" y="114300"/>
                  </a:lnTo>
                  <a:lnTo>
                    <a:pt x="122682" y="111760"/>
                  </a:lnTo>
                  <a:lnTo>
                    <a:pt x="204334" y="111760"/>
                  </a:lnTo>
                  <a:lnTo>
                    <a:pt x="221615" y="95250"/>
                  </a:lnTo>
                  <a:lnTo>
                    <a:pt x="223012" y="93980"/>
                  </a:lnTo>
                  <a:lnTo>
                    <a:pt x="223012" y="92710"/>
                  </a:lnTo>
                  <a:lnTo>
                    <a:pt x="221615" y="91440"/>
                  </a:lnTo>
                  <a:lnTo>
                    <a:pt x="216458" y="87630"/>
                  </a:lnTo>
                  <a:lnTo>
                    <a:pt x="79248" y="87630"/>
                  </a:lnTo>
                  <a:lnTo>
                    <a:pt x="53086" y="73660"/>
                  </a:lnTo>
                  <a:lnTo>
                    <a:pt x="51816" y="72390"/>
                  </a:lnTo>
                  <a:close/>
                </a:path>
                <a:path w="394970" h="293370">
                  <a:moveTo>
                    <a:pt x="319024" y="193040"/>
                  </a:moveTo>
                  <a:lnTo>
                    <a:pt x="309245" y="193040"/>
                  </a:lnTo>
                  <a:lnTo>
                    <a:pt x="304546" y="194310"/>
                  </a:lnTo>
                  <a:lnTo>
                    <a:pt x="323723" y="194310"/>
                  </a:lnTo>
                  <a:lnTo>
                    <a:pt x="319024" y="193040"/>
                  </a:lnTo>
                  <a:close/>
                </a:path>
                <a:path w="394970" h="293370">
                  <a:moveTo>
                    <a:pt x="343535" y="180340"/>
                  </a:moveTo>
                  <a:lnTo>
                    <a:pt x="342011" y="181610"/>
                  </a:lnTo>
                  <a:lnTo>
                    <a:pt x="341375" y="181610"/>
                  </a:lnTo>
                  <a:lnTo>
                    <a:pt x="328295" y="194310"/>
                  </a:lnTo>
                  <a:lnTo>
                    <a:pt x="363749" y="194310"/>
                  </a:lnTo>
                  <a:lnTo>
                    <a:pt x="365125" y="191770"/>
                  </a:lnTo>
                  <a:lnTo>
                    <a:pt x="365760" y="191770"/>
                  </a:lnTo>
                  <a:lnTo>
                    <a:pt x="365379" y="190500"/>
                  </a:lnTo>
                  <a:lnTo>
                    <a:pt x="364236" y="189230"/>
                  </a:lnTo>
                  <a:lnTo>
                    <a:pt x="344550" y="181610"/>
                  </a:lnTo>
                  <a:lnTo>
                    <a:pt x="343535" y="180340"/>
                  </a:lnTo>
                  <a:close/>
                </a:path>
                <a:path w="394970" h="293370">
                  <a:moveTo>
                    <a:pt x="204334" y="111760"/>
                  </a:moveTo>
                  <a:lnTo>
                    <a:pt x="122682" y="111760"/>
                  </a:lnTo>
                  <a:lnTo>
                    <a:pt x="141120" y="114300"/>
                  </a:lnTo>
                  <a:lnTo>
                    <a:pt x="156178" y="121920"/>
                  </a:lnTo>
                  <a:lnTo>
                    <a:pt x="166330" y="133350"/>
                  </a:lnTo>
                  <a:lnTo>
                    <a:pt x="170053" y="147320"/>
                  </a:lnTo>
                  <a:lnTo>
                    <a:pt x="166330" y="160020"/>
                  </a:lnTo>
                  <a:lnTo>
                    <a:pt x="156178" y="171450"/>
                  </a:lnTo>
                  <a:lnTo>
                    <a:pt x="141120" y="179070"/>
                  </a:lnTo>
                  <a:lnTo>
                    <a:pt x="122682" y="181610"/>
                  </a:lnTo>
                  <a:lnTo>
                    <a:pt x="204334" y="181610"/>
                  </a:lnTo>
                  <a:lnTo>
                    <a:pt x="201675" y="179070"/>
                  </a:lnTo>
                  <a:lnTo>
                    <a:pt x="204850" y="175260"/>
                  </a:lnTo>
                  <a:lnTo>
                    <a:pt x="209296" y="166370"/>
                  </a:lnTo>
                  <a:lnTo>
                    <a:pt x="241808" y="162560"/>
                  </a:lnTo>
                  <a:lnTo>
                    <a:pt x="243712" y="162560"/>
                  </a:lnTo>
                  <a:lnTo>
                    <a:pt x="245363" y="161290"/>
                  </a:lnTo>
                  <a:lnTo>
                    <a:pt x="245363" y="132080"/>
                  </a:lnTo>
                  <a:lnTo>
                    <a:pt x="243712" y="130810"/>
                  </a:lnTo>
                  <a:lnTo>
                    <a:pt x="241808" y="130810"/>
                  </a:lnTo>
                  <a:lnTo>
                    <a:pt x="209296" y="128270"/>
                  </a:lnTo>
                  <a:lnTo>
                    <a:pt x="207391" y="123190"/>
                  </a:lnTo>
                  <a:lnTo>
                    <a:pt x="204850" y="119380"/>
                  </a:lnTo>
                  <a:lnTo>
                    <a:pt x="201675" y="114300"/>
                  </a:lnTo>
                  <a:lnTo>
                    <a:pt x="204334" y="111760"/>
                  </a:lnTo>
                  <a:close/>
                </a:path>
                <a:path w="394970" h="293370">
                  <a:moveTo>
                    <a:pt x="286131" y="0"/>
                  </a:moveTo>
                  <a:lnTo>
                    <a:pt x="283591" y="0"/>
                  </a:lnTo>
                  <a:lnTo>
                    <a:pt x="262890" y="8890"/>
                  </a:lnTo>
                  <a:lnTo>
                    <a:pt x="262509" y="10160"/>
                  </a:lnTo>
                  <a:lnTo>
                    <a:pt x="263144" y="11430"/>
                  </a:lnTo>
                  <a:lnTo>
                    <a:pt x="271399" y="25400"/>
                  </a:lnTo>
                  <a:lnTo>
                    <a:pt x="264795" y="30480"/>
                  </a:lnTo>
                  <a:lnTo>
                    <a:pt x="259969" y="36830"/>
                  </a:lnTo>
                  <a:lnTo>
                    <a:pt x="257175" y="44450"/>
                  </a:lnTo>
                  <a:lnTo>
                    <a:pt x="235838" y="45720"/>
                  </a:lnTo>
                  <a:lnTo>
                    <a:pt x="234569" y="45720"/>
                  </a:lnTo>
                  <a:lnTo>
                    <a:pt x="233553" y="46990"/>
                  </a:lnTo>
                  <a:lnTo>
                    <a:pt x="233553" y="66040"/>
                  </a:lnTo>
                  <a:lnTo>
                    <a:pt x="235838" y="66040"/>
                  </a:lnTo>
                  <a:lnTo>
                    <a:pt x="257175" y="68580"/>
                  </a:lnTo>
                  <a:lnTo>
                    <a:pt x="259969" y="76200"/>
                  </a:lnTo>
                  <a:lnTo>
                    <a:pt x="264795" y="81280"/>
                  </a:lnTo>
                  <a:lnTo>
                    <a:pt x="271399" y="86360"/>
                  </a:lnTo>
                  <a:lnTo>
                    <a:pt x="263144" y="101600"/>
                  </a:lnTo>
                  <a:lnTo>
                    <a:pt x="262509" y="102870"/>
                  </a:lnTo>
                  <a:lnTo>
                    <a:pt x="262890" y="104140"/>
                  </a:lnTo>
                  <a:lnTo>
                    <a:pt x="264033" y="104140"/>
                  </a:lnTo>
                  <a:lnTo>
                    <a:pt x="283591" y="113030"/>
                  </a:lnTo>
                  <a:lnTo>
                    <a:pt x="286131" y="113030"/>
                  </a:lnTo>
                  <a:lnTo>
                    <a:pt x="286766" y="111760"/>
                  </a:lnTo>
                  <a:lnTo>
                    <a:pt x="299974" y="99060"/>
                  </a:lnTo>
                  <a:lnTo>
                    <a:pt x="363749" y="99060"/>
                  </a:lnTo>
                  <a:lnTo>
                    <a:pt x="356870" y="86360"/>
                  </a:lnTo>
                  <a:lnTo>
                    <a:pt x="363347" y="81280"/>
                  </a:lnTo>
                  <a:lnTo>
                    <a:pt x="364585" y="80010"/>
                  </a:lnTo>
                  <a:lnTo>
                    <a:pt x="314071" y="80010"/>
                  </a:lnTo>
                  <a:lnTo>
                    <a:pt x="301976" y="77470"/>
                  </a:lnTo>
                  <a:lnTo>
                    <a:pt x="292084" y="72390"/>
                  </a:lnTo>
                  <a:lnTo>
                    <a:pt x="285406" y="64770"/>
                  </a:lnTo>
                  <a:lnTo>
                    <a:pt x="282956" y="55880"/>
                  </a:lnTo>
                  <a:lnTo>
                    <a:pt x="285406" y="46990"/>
                  </a:lnTo>
                  <a:lnTo>
                    <a:pt x="292084" y="39370"/>
                  </a:lnTo>
                  <a:lnTo>
                    <a:pt x="301976" y="35560"/>
                  </a:lnTo>
                  <a:lnTo>
                    <a:pt x="314071" y="33020"/>
                  </a:lnTo>
                  <a:lnTo>
                    <a:pt x="365328" y="33020"/>
                  </a:lnTo>
                  <a:lnTo>
                    <a:pt x="363347" y="30480"/>
                  </a:lnTo>
                  <a:lnTo>
                    <a:pt x="356870" y="25400"/>
                  </a:lnTo>
                  <a:lnTo>
                    <a:pt x="363624" y="13970"/>
                  </a:lnTo>
                  <a:lnTo>
                    <a:pt x="299974" y="13970"/>
                  </a:lnTo>
                  <a:lnTo>
                    <a:pt x="286766" y="1270"/>
                  </a:lnTo>
                  <a:lnTo>
                    <a:pt x="286131" y="0"/>
                  </a:lnTo>
                  <a:close/>
                </a:path>
                <a:path w="394970" h="293370">
                  <a:moveTo>
                    <a:pt x="363749" y="99060"/>
                  </a:moveTo>
                  <a:lnTo>
                    <a:pt x="328295" y="99060"/>
                  </a:lnTo>
                  <a:lnTo>
                    <a:pt x="341375" y="111760"/>
                  </a:lnTo>
                  <a:lnTo>
                    <a:pt x="342011" y="113030"/>
                  </a:lnTo>
                  <a:lnTo>
                    <a:pt x="344550" y="113030"/>
                  </a:lnTo>
                  <a:lnTo>
                    <a:pt x="364236" y="104140"/>
                  </a:lnTo>
                  <a:lnTo>
                    <a:pt x="365379" y="104140"/>
                  </a:lnTo>
                  <a:lnTo>
                    <a:pt x="365760" y="102870"/>
                  </a:lnTo>
                  <a:lnTo>
                    <a:pt x="365125" y="101600"/>
                  </a:lnTo>
                  <a:lnTo>
                    <a:pt x="363749" y="99060"/>
                  </a:lnTo>
                  <a:close/>
                </a:path>
                <a:path w="394970" h="293370">
                  <a:moveTo>
                    <a:pt x="328295" y="99060"/>
                  </a:moveTo>
                  <a:lnTo>
                    <a:pt x="299974" y="99060"/>
                  </a:lnTo>
                  <a:lnTo>
                    <a:pt x="304546" y="100330"/>
                  </a:lnTo>
                  <a:lnTo>
                    <a:pt x="323723" y="100330"/>
                  </a:lnTo>
                  <a:lnTo>
                    <a:pt x="328295" y="99060"/>
                  </a:lnTo>
                  <a:close/>
                </a:path>
                <a:path w="394970" h="293370">
                  <a:moveTo>
                    <a:pt x="141859" y="55880"/>
                  </a:moveTo>
                  <a:lnTo>
                    <a:pt x="103505" y="55880"/>
                  </a:lnTo>
                  <a:lnTo>
                    <a:pt x="101854" y="57150"/>
                  </a:lnTo>
                  <a:lnTo>
                    <a:pt x="101854" y="58420"/>
                  </a:lnTo>
                  <a:lnTo>
                    <a:pt x="97536" y="82550"/>
                  </a:lnTo>
                  <a:lnTo>
                    <a:pt x="91059" y="83820"/>
                  </a:lnTo>
                  <a:lnTo>
                    <a:pt x="84962" y="86360"/>
                  </a:lnTo>
                  <a:lnTo>
                    <a:pt x="79248" y="87630"/>
                  </a:lnTo>
                  <a:lnTo>
                    <a:pt x="166116" y="87630"/>
                  </a:lnTo>
                  <a:lnTo>
                    <a:pt x="160400" y="86360"/>
                  </a:lnTo>
                  <a:lnTo>
                    <a:pt x="154305" y="83820"/>
                  </a:lnTo>
                  <a:lnTo>
                    <a:pt x="147828" y="82550"/>
                  </a:lnTo>
                  <a:lnTo>
                    <a:pt x="143510" y="58420"/>
                  </a:lnTo>
                  <a:lnTo>
                    <a:pt x="143510" y="57150"/>
                  </a:lnTo>
                  <a:lnTo>
                    <a:pt x="141859" y="55880"/>
                  </a:lnTo>
                  <a:close/>
                </a:path>
                <a:path w="394970" h="293370">
                  <a:moveTo>
                    <a:pt x="195834" y="72390"/>
                  </a:moveTo>
                  <a:lnTo>
                    <a:pt x="193548" y="72390"/>
                  </a:lnTo>
                  <a:lnTo>
                    <a:pt x="192150" y="73660"/>
                  </a:lnTo>
                  <a:lnTo>
                    <a:pt x="166116" y="87630"/>
                  </a:lnTo>
                  <a:lnTo>
                    <a:pt x="216458" y="87630"/>
                  </a:lnTo>
                  <a:lnTo>
                    <a:pt x="195834" y="72390"/>
                  </a:lnTo>
                  <a:close/>
                </a:path>
                <a:path w="394970" h="293370">
                  <a:moveTo>
                    <a:pt x="365328" y="33020"/>
                  </a:moveTo>
                  <a:lnTo>
                    <a:pt x="314071" y="33020"/>
                  </a:lnTo>
                  <a:lnTo>
                    <a:pt x="326219" y="35560"/>
                  </a:lnTo>
                  <a:lnTo>
                    <a:pt x="336105" y="39370"/>
                  </a:lnTo>
                  <a:lnTo>
                    <a:pt x="342753" y="46990"/>
                  </a:lnTo>
                  <a:lnTo>
                    <a:pt x="345186" y="55880"/>
                  </a:lnTo>
                  <a:lnTo>
                    <a:pt x="342753" y="64770"/>
                  </a:lnTo>
                  <a:lnTo>
                    <a:pt x="336105" y="72390"/>
                  </a:lnTo>
                  <a:lnTo>
                    <a:pt x="326219" y="77470"/>
                  </a:lnTo>
                  <a:lnTo>
                    <a:pt x="314071" y="80010"/>
                  </a:lnTo>
                  <a:lnTo>
                    <a:pt x="364585" y="80010"/>
                  </a:lnTo>
                  <a:lnTo>
                    <a:pt x="368300" y="76200"/>
                  </a:lnTo>
                  <a:lnTo>
                    <a:pt x="370967" y="68580"/>
                  </a:lnTo>
                  <a:lnTo>
                    <a:pt x="392430" y="66040"/>
                  </a:lnTo>
                  <a:lnTo>
                    <a:pt x="394716" y="66040"/>
                  </a:lnTo>
                  <a:lnTo>
                    <a:pt x="394716" y="46990"/>
                  </a:lnTo>
                  <a:lnTo>
                    <a:pt x="393700" y="45720"/>
                  </a:lnTo>
                  <a:lnTo>
                    <a:pt x="392430" y="45720"/>
                  </a:lnTo>
                  <a:lnTo>
                    <a:pt x="370967" y="44450"/>
                  </a:lnTo>
                  <a:lnTo>
                    <a:pt x="368300" y="36830"/>
                  </a:lnTo>
                  <a:lnTo>
                    <a:pt x="365328" y="33020"/>
                  </a:lnTo>
                  <a:close/>
                </a:path>
                <a:path w="394970" h="293370">
                  <a:moveTo>
                    <a:pt x="323723" y="12700"/>
                  </a:moveTo>
                  <a:lnTo>
                    <a:pt x="304546" y="12700"/>
                  </a:lnTo>
                  <a:lnTo>
                    <a:pt x="299974" y="13970"/>
                  </a:lnTo>
                  <a:lnTo>
                    <a:pt x="328295" y="13970"/>
                  </a:lnTo>
                  <a:lnTo>
                    <a:pt x="323723" y="12700"/>
                  </a:lnTo>
                  <a:close/>
                </a:path>
                <a:path w="394970" h="293370">
                  <a:moveTo>
                    <a:pt x="344550" y="0"/>
                  </a:moveTo>
                  <a:lnTo>
                    <a:pt x="342011" y="0"/>
                  </a:lnTo>
                  <a:lnTo>
                    <a:pt x="341375" y="1270"/>
                  </a:lnTo>
                  <a:lnTo>
                    <a:pt x="328295" y="13970"/>
                  </a:lnTo>
                  <a:lnTo>
                    <a:pt x="363624" y="13970"/>
                  </a:lnTo>
                  <a:lnTo>
                    <a:pt x="365125" y="11430"/>
                  </a:lnTo>
                  <a:lnTo>
                    <a:pt x="365760" y="10160"/>
                  </a:lnTo>
                  <a:lnTo>
                    <a:pt x="365379" y="8890"/>
                  </a:lnTo>
                  <a:lnTo>
                    <a:pt x="344550" y="0"/>
                  </a:lnTo>
                  <a:close/>
                </a:path>
              </a:pathLst>
            </a:custGeom>
            <a:solidFill>
              <a:srgbClr val="4358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54" y="3183646"/>
              <a:ext cx="402316" cy="301732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5126735" y="3970020"/>
            <a:ext cx="1519555" cy="2623185"/>
          </a:xfrm>
          <a:custGeom>
            <a:avLst/>
            <a:gdLst/>
            <a:ahLst/>
            <a:cxnLst/>
            <a:rect l="l" t="t" r="r" b="b"/>
            <a:pathLst>
              <a:path w="1519554" h="2623184">
                <a:moveTo>
                  <a:pt x="0" y="2622804"/>
                </a:moveTo>
                <a:lnTo>
                  <a:pt x="1519428" y="2622804"/>
                </a:lnTo>
                <a:lnTo>
                  <a:pt x="1519428" y="0"/>
                </a:lnTo>
                <a:lnTo>
                  <a:pt x="0" y="0"/>
                </a:lnTo>
                <a:lnTo>
                  <a:pt x="0" y="2622804"/>
                </a:lnTo>
                <a:close/>
              </a:path>
            </a:pathLst>
          </a:custGeom>
          <a:ln w="32932">
            <a:solidFill>
              <a:srgbClr val="4358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143202" y="3986486"/>
            <a:ext cx="1486535" cy="382905"/>
          </a:xfrm>
          <a:prstGeom prst="rect">
            <a:avLst/>
          </a:prstGeom>
          <a:solidFill>
            <a:srgbClr val="4358E6"/>
          </a:solidFill>
        </p:spPr>
        <p:txBody>
          <a:bodyPr vert="horz" wrap="square" lIns="0" tIns="33019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在线考核</a:t>
            </a:r>
            <a:endParaRPr sz="18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43202" y="4461713"/>
            <a:ext cx="1486535" cy="167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台提供行业法律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法规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安全管理知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岗位操作规程、 岗位突发事件应急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处置措施等内容形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成试卷，对用户进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行考核</a:t>
            </a:r>
            <a:r>
              <a:rPr sz="1200" spc="-1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设定科学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的考核机制，强化 </a:t>
            </a:r>
            <a:r>
              <a:rPr sz="12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学员安全学习。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393738" y="2871018"/>
            <a:ext cx="1292860" cy="925830"/>
            <a:chOff x="9393738" y="2871018"/>
            <a:chExt cx="1292860" cy="925830"/>
          </a:xfrm>
        </p:grpSpPr>
        <p:sp>
          <p:nvSpPr>
            <p:cNvPr id="37" name="object 37"/>
            <p:cNvSpPr/>
            <p:nvPr/>
          </p:nvSpPr>
          <p:spPr>
            <a:xfrm>
              <a:off x="9415271" y="2892552"/>
              <a:ext cx="1249680" cy="882650"/>
            </a:xfrm>
            <a:custGeom>
              <a:avLst/>
              <a:gdLst/>
              <a:ahLst/>
              <a:cxnLst/>
              <a:rect l="l" t="t" r="r" b="b"/>
              <a:pathLst>
                <a:path w="1249679" h="882650">
                  <a:moveTo>
                    <a:pt x="0" y="882396"/>
                  </a:moveTo>
                  <a:lnTo>
                    <a:pt x="1249679" y="882396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43066">
              <a:solidFill>
                <a:srgbClr val="42A7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842753" y="3187446"/>
              <a:ext cx="396240" cy="294640"/>
            </a:xfrm>
            <a:custGeom>
              <a:avLst/>
              <a:gdLst/>
              <a:ahLst/>
              <a:cxnLst/>
              <a:rect l="l" t="t" r="r" b="b"/>
              <a:pathLst>
                <a:path w="396240" h="294639">
                  <a:moveTo>
                    <a:pt x="198120" y="0"/>
                  </a:moveTo>
                  <a:lnTo>
                    <a:pt x="150020" y="7225"/>
                  </a:lnTo>
                  <a:lnTo>
                    <a:pt x="110696" y="26939"/>
                  </a:lnTo>
                  <a:lnTo>
                    <a:pt x="84159" y="56203"/>
                  </a:lnTo>
                  <a:lnTo>
                    <a:pt x="74422" y="92075"/>
                  </a:lnTo>
                  <a:lnTo>
                    <a:pt x="74422" y="100456"/>
                  </a:lnTo>
                  <a:lnTo>
                    <a:pt x="75946" y="108584"/>
                  </a:lnTo>
                  <a:lnTo>
                    <a:pt x="78867" y="116331"/>
                  </a:lnTo>
                  <a:lnTo>
                    <a:pt x="47041" y="129922"/>
                  </a:lnTo>
                  <a:lnTo>
                    <a:pt x="22098" y="149621"/>
                  </a:lnTo>
                  <a:lnTo>
                    <a:pt x="5822" y="174107"/>
                  </a:lnTo>
                  <a:lnTo>
                    <a:pt x="0" y="202056"/>
                  </a:lnTo>
                  <a:lnTo>
                    <a:pt x="9741" y="237928"/>
                  </a:lnTo>
                  <a:lnTo>
                    <a:pt x="36306" y="267192"/>
                  </a:lnTo>
                  <a:lnTo>
                    <a:pt x="75705" y="286906"/>
                  </a:lnTo>
                  <a:lnTo>
                    <a:pt x="123951" y="294131"/>
                  </a:lnTo>
                  <a:lnTo>
                    <a:pt x="144363" y="292899"/>
                  </a:lnTo>
                  <a:lnTo>
                    <a:pt x="163703" y="289321"/>
                  </a:lnTo>
                  <a:lnTo>
                    <a:pt x="181709" y="283577"/>
                  </a:lnTo>
                  <a:lnTo>
                    <a:pt x="185452" y="281813"/>
                  </a:lnTo>
                  <a:lnTo>
                    <a:pt x="123951" y="281813"/>
                  </a:lnTo>
                  <a:lnTo>
                    <a:pt x="82163" y="275548"/>
                  </a:lnTo>
                  <a:lnTo>
                    <a:pt x="48053" y="258460"/>
                  </a:lnTo>
                  <a:lnTo>
                    <a:pt x="25064" y="233110"/>
                  </a:lnTo>
                  <a:lnTo>
                    <a:pt x="16637" y="202056"/>
                  </a:lnTo>
                  <a:lnTo>
                    <a:pt x="21641" y="177986"/>
                  </a:lnTo>
                  <a:lnTo>
                    <a:pt x="35623" y="156845"/>
                  </a:lnTo>
                  <a:lnTo>
                    <a:pt x="57034" y="139799"/>
                  </a:lnTo>
                  <a:lnTo>
                    <a:pt x="84327" y="128015"/>
                  </a:lnTo>
                  <a:lnTo>
                    <a:pt x="103134" y="128015"/>
                  </a:lnTo>
                  <a:lnTo>
                    <a:pt x="100329" y="124332"/>
                  </a:lnTo>
                  <a:lnTo>
                    <a:pt x="107950" y="123062"/>
                  </a:lnTo>
                  <a:lnTo>
                    <a:pt x="115824" y="122427"/>
                  </a:lnTo>
                  <a:lnTo>
                    <a:pt x="185452" y="122427"/>
                  </a:lnTo>
                  <a:lnTo>
                    <a:pt x="181709" y="120663"/>
                  </a:lnTo>
                  <a:lnTo>
                    <a:pt x="163703" y="114919"/>
                  </a:lnTo>
                  <a:lnTo>
                    <a:pt x="151431" y="112649"/>
                  </a:lnTo>
                  <a:lnTo>
                    <a:pt x="94742" y="112649"/>
                  </a:lnTo>
                  <a:lnTo>
                    <a:pt x="92328" y="106044"/>
                  </a:lnTo>
                  <a:lnTo>
                    <a:pt x="91186" y="99187"/>
                  </a:lnTo>
                  <a:lnTo>
                    <a:pt x="91186" y="92075"/>
                  </a:lnTo>
                  <a:lnTo>
                    <a:pt x="99607" y="61021"/>
                  </a:lnTo>
                  <a:lnTo>
                    <a:pt x="122555" y="35671"/>
                  </a:lnTo>
                  <a:lnTo>
                    <a:pt x="156551" y="18583"/>
                  </a:lnTo>
                  <a:lnTo>
                    <a:pt x="198120" y="12318"/>
                  </a:lnTo>
                  <a:lnTo>
                    <a:pt x="256795" y="12318"/>
                  </a:lnTo>
                  <a:lnTo>
                    <a:pt x="246586" y="7225"/>
                  </a:lnTo>
                  <a:lnTo>
                    <a:pt x="198120" y="0"/>
                  </a:lnTo>
                  <a:close/>
                </a:path>
                <a:path w="396240" h="294639">
                  <a:moveTo>
                    <a:pt x="232383" y="275843"/>
                  </a:moveTo>
                  <a:lnTo>
                    <a:pt x="198120" y="275843"/>
                  </a:lnTo>
                  <a:lnTo>
                    <a:pt x="214530" y="283577"/>
                  </a:lnTo>
                  <a:lnTo>
                    <a:pt x="232537" y="289321"/>
                  </a:lnTo>
                  <a:lnTo>
                    <a:pt x="251876" y="292899"/>
                  </a:lnTo>
                  <a:lnTo>
                    <a:pt x="272288" y="294131"/>
                  </a:lnTo>
                  <a:lnTo>
                    <a:pt x="320534" y="286906"/>
                  </a:lnTo>
                  <a:lnTo>
                    <a:pt x="330714" y="281813"/>
                  </a:lnTo>
                  <a:lnTo>
                    <a:pt x="272288" y="281813"/>
                  </a:lnTo>
                  <a:lnTo>
                    <a:pt x="255579" y="280840"/>
                  </a:lnTo>
                  <a:lnTo>
                    <a:pt x="239680" y="278034"/>
                  </a:lnTo>
                  <a:lnTo>
                    <a:pt x="232383" y="275843"/>
                  </a:lnTo>
                  <a:close/>
                </a:path>
                <a:path w="396240" h="294639">
                  <a:moveTo>
                    <a:pt x="103134" y="128015"/>
                  </a:moveTo>
                  <a:lnTo>
                    <a:pt x="84327" y="128015"/>
                  </a:lnTo>
                  <a:lnTo>
                    <a:pt x="96166" y="144023"/>
                  </a:lnTo>
                  <a:lnTo>
                    <a:pt x="111887" y="157876"/>
                  </a:lnTo>
                  <a:lnTo>
                    <a:pt x="130940" y="169181"/>
                  </a:lnTo>
                  <a:lnTo>
                    <a:pt x="152780" y="177545"/>
                  </a:lnTo>
                  <a:lnTo>
                    <a:pt x="149860" y="185419"/>
                  </a:lnTo>
                  <a:lnTo>
                    <a:pt x="148336" y="193675"/>
                  </a:lnTo>
                  <a:lnTo>
                    <a:pt x="148336" y="202056"/>
                  </a:lnTo>
                  <a:lnTo>
                    <a:pt x="150893" y="220761"/>
                  </a:lnTo>
                  <a:lnTo>
                    <a:pt x="158226" y="238156"/>
                  </a:lnTo>
                  <a:lnTo>
                    <a:pt x="169820" y="253884"/>
                  </a:lnTo>
                  <a:lnTo>
                    <a:pt x="185166" y="267588"/>
                  </a:lnTo>
                  <a:lnTo>
                    <a:pt x="171457" y="273561"/>
                  </a:lnTo>
                  <a:lnTo>
                    <a:pt x="156559" y="278034"/>
                  </a:lnTo>
                  <a:lnTo>
                    <a:pt x="140660" y="280840"/>
                  </a:lnTo>
                  <a:lnTo>
                    <a:pt x="123951" y="281813"/>
                  </a:lnTo>
                  <a:lnTo>
                    <a:pt x="185452" y="281813"/>
                  </a:lnTo>
                  <a:lnTo>
                    <a:pt x="198120" y="275843"/>
                  </a:lnTo>
                  <a:lnTo>
                    <a:pt x="232383" y="275843"/>
                  </a:lnTo>
                  <a:lnTo>
                    <a:pt x="224782" y="273561"/>
                  </a:lnTo>
                  <a:lnTo>
                    <a:pt x="211074" y="267588"/>
                  </a:lnTo>
                  <a:lnTo>
                    <a:pt x="219890" y="259714"/>
                  </a:lnTo>
                  <a:lnTo>
                    <a:pt x="198120" y="259714"/>
                  </a:lnTo>
                  <a:lnTo>
                    <a:pt x="184314" y="247794"/>
                  </a:lnTo>
                  <a:lnTo>
                    <a:pt x="173878" y="233981"/>
                  </a:lnTo>
                  <a:lnTo>
                    <a:pt x="167276" y="218620"/>
                  </a:lnTo>
                  <a:lnTo>
                    <a:pt x="164973" y="202056"/>
                  </a:lnTo>
                  <a:lnTo>
                    <a:pt x="164973" y="194944"/>
                  </a:lnTo>
                  <a:lnTo>
                    <a:pt x="166243" y="187959"/>
                  </a:lnTo>
                  <a:lnTo>
                    <a:pt x="168655" y="181355"/>
                  </a:lnTo>
                  <a:lnTo>
                    <a:pt x="244868" y="181355"/>
                  </a:lnTo>
                  <a:lnTo>
                    <a:pt x="243586" y="177800"/>
                  </a:lnTo>
                  <a:lnTo>
                    <a:pt x="259625" y="171703"/>
                  </a:lnTo>
                  <a:lnTo>
                    <a:pt x="190119" y="171703"/>
                  </a:lnTo>
                  <a:lnTo>
                    <a:pt x="181991" y="170941"/>
                  </a:lnTo>
                  <a:lnTo>
                    <a:pt x="174244" y="169671"/>
                  </a:lnTo>
                  <a:lnTo>
                    <a:pt x="176838" y="165862"/>
                  </a:lnTo>
                  <a:lnTo>
                    <a:pt x="158242" y="165862"/>
                  </a:lnTo>
                  <a:lnTo>
                    <a:pt x="139906" y="158765"/>
                  </a:lnTo>
                  <a:lnTo>
                    <a:pt x="123856" y="149288"/>
                  </a:lnTo>
                  <a:lnTo>
                    <a:pt x="110521" y="137715"/>
                  </a:lnTo>
                  <a:lnTo>
                    <a:pt x="103134" y="128015"/>
                  </a:lnTo>
                  <a:close/>
                </a:path>
                <a:path w="396240" h="294639">
                  <a:moveTo>
                    <a:pt x="345152" y="128269"/>
                  </a:moveTo>
                  <a:lnTo>
                    <a:pt x="312420" y="128269"/>
                  </a:lnTo>
                  <a:lnTo>
                    <a:pt x="339526" y="140084"/>
                  </a:lnTo>
                  <a:lnTo>
                    <a:pt x="360775" y="157067"/>
                  </a:lnTo>
                  <a:lnTo>
                    <a:pt x="374642" y="178097"/>
                  </a:lnTo>
                  <a:lnTo>
                    <a:pt x="379602" y="202056"/>
                  </a:lnTo>
                  <a:lnTo>
                    <a:pt x="371175" y="233110"/>
                  </a:lnTo>
                  <a:lnTo>
                    <a:pt x="348186" y="258460"/>
                  </a:lnTo>
                  <a:lnTo>
                    <a:pt x="314076" y="275548"/>
                  </a:lnTo>
                  <a:lnTo>
                    <a:pt x="272288" y="281813"/>
                  </a:lnTo>
                  <a:lnTo>
                    <a:pt x="330714" y="281813"/>
                  </a:lnTo>
                  <a:lnTo>
                    <a:pt x="359933" y="267192"/>
                  </a:lnTo>
                  <a:lnTo>
                    <a:pt x="386498" y="237928"/>
                  </a:lnTo>
                  <a:lnTo>
                    <a:pt x="396240" y="202056"/>
                  </a:lnTo>
                  <a:lnTo>
                    <a:pt x="390463" y="174253"/>
                  </a:lnTo>
                  <a:lnTo>
                    <a:pt x="374316" y="149844"/>
                  </a:lnTo>
                  <a:lnTo>
                    <a:pt x="349573" y="130173"/>
                  </a:lnTo>
                  <a:lnTo>
                    <a:pt x="345152" y="128269"/>
                  </a:lnTo>
                  <a:close/>
                </a:path>
                <a:path w="396240" h="294639">
                  <a:moveTo>
                    <a:pt x="244914" y="181482"/>
                  </a:moveTo>
                  <a:lnTo>
                    <a:pt x="227711" y="181482"/>
                  </a:lnTo>
                  <a:lnTo>
                    <a:pt x="229997" y="188087"/>
                  </a:lnTo>
                  <a:lnTo>
                    <a:pt x="231267" y="194944"/>
                  </a:lnTo>
                  <a:lnTo>
                    <a:pt x="231267" y="202056"/>
                  </a:lnTo>
                  <a:lnTo>
                    <a:pt x="228963" y="218620"/>
                  </a:lnTo>
                  <a:lnTo>
                    <a:pt x="222361" y="233981"/>
                  </a:lnTo>
                  <a:lnTo>
                    <a:pt x="211925" y="247794"/>
                  </a:lnTo>
                  <a:lnTo>
                    <a:pt x="198120" y="259714"/>
                  </a:lnTo>
                  <a:lnTo>
                    <a:pt x="219890" y="259714"/>
                  </a:lnTo>
                  <a:lnTo>
                    <a:pt x="226419" y="253884"/>
                  </a:lnTo>
                  <a:lnTo>
                    <a:pt x="238013" y="238156"/>
                  </a:lnTo>
                  <a:lnTo>
                    <a:pt x="245346" y="220761"/>
                  </a:lnTo>
                  <a:lnTo>
                    <a:pt x="247903" y="202056"/>
                  </a:lnTo>
                  <a:lnTo>
                    <a:pt x="247903" y="193675"/>
                  </a:lnTo>
                  <a:lnTo>
                    <a:pt x="246379" y="185546"/>
                  </a:lnTo>
                  <a:lnTo>
                    <a:pt x="244914" y="181482"/>
                  </a:lnTo>
                  <a:close/>
                </a:path>
                <a:path w="396240" h="294639">
                  <a:moveTo>
                    <a:pt x="244868" y="181355"/>
                  </a:moveTo>
                  <a:lnTo>
                    <a:pt x="168655" y="181355"/>
                  </a:lnTo>
                  <a:lnTo>
                    <a:pt x="175885" y="182522"/>
                  </a:lnTo>
                  <a:lnTo>
                    <a:pt x="183245" y="183356"/>
                  </a:lnTo>
                  <a:lnTo>
                    <a:pt x="190765" y="183858"/>
                  </a:lnTo>
                  <a:lnTo>
                    <a:pt x="198120" y="184023"/>
                  </a:lnTo>
                  <a:lnTo>
                    <a:pt x="205845" y="183856"/>
                  </a:lnTo>
                  <a:lnTo>
                    <a:pt x="213296" y="183372"/>
                  </a:lnTo>
                  <a:lnTo>
                    <a:pt x="220587" y="182576"/>
                  </a:lnTo>
                  <a:lnTo>
                    <a:pt x="227711" y="181482"/>
                  </a:lnTo>
                  <a:lnTo>
                    <a:pt x="244914" y="181482"/>
                  </a:lnTo>
                  <a:close/>
                </a:path>
                <a:path w="396240" h="294639">
                  <a:moveTo>
                    <a:pt x="220564" y="144525"/>
                  </a:moveTo>
                  <a:lnTo>
                    <a:pt x="198120" y="144525"/>
                  </a:lnTo>
                  <a:lnTo>
                    <a:pt x="205281" y="150117"/>
                  </a:lnTo>
                  <a:lnTo>
                    <a:pt x="211693" y="156210"/>
                  </a:lnTo>
                  <a:lnTo>
                    <a:pt x="217318" y="162778"/>
                  </a:lnTo>
                  <a:lnTo>
                    <a:pt x="222123" y="169799"/>
                  </a:lnTo>
                  <a:lnTo>
                    <a:pt x="214502" y="171068"/>
                  </a:lnTo>
                  <a:lnTo>
                    <a:pt x="206501" y="171703"/>
                  </a:lnTo>
                  <a:lnTo>
                    <a:pt x="259625" y="171703"/>
                  </a:lnTo>
                  <a:lnTo>
                    <a:pt x="265592" y="169435"/>
                  </a:lnTo>
                  <a:lnTo>
                    <a:pt x="271223" y="166115"/>
                  </a:lnTo>
                  <a:lnTo>
                    <a:pt x="238125" y="166115"/>
                  </a:lnTo>
                  <a:lnTo>
                    <a:pt x="232826" y="157976"/>
                  </a:lnTo>
                  <a:lnTo>
                    <a:pt x="226423" y="150256"/>
                  </a:lnTo>
                  <a:lnTo>
                    <a:pt x="220564" y="144525"/>
                  </a:lnTo>
                  <a:close/>
                </a:path>
                <a:path w="396240" h="294639">
                  <a:moveTo>
                    <a:pt x="331580" y="122427"/>
                  </a:moveTo>
                  <a:lnTo>
                    <a:pt x="280543" y="122427"/>
                  </a:lnTo>
                  <a:lnTo>
                    <a:pt x="288671" y="123189"/>
                  </a:lnTo>
                  <a:lnTo>
                    <a:pt x="296418" y="124459"/>
                  </a:lnTo>
                  <a:lnTo>
                    <a:pt x="286184" y="137862"/>
                  </a:lnTo>
                  <a:lnTo>
                    <a:pt x="272748" y="149478"/>
                  </a:lnTo>
                  <a:lnTo>
                    <a:pt x="256573" y="159000"/>
                  </a:lnTo>
                  <a:lnTo>
                    <a:pt x="238125" y="166115"/>
                  </a:lnTo>
                  <a:lnTo>
                    <a:pt x="271223" y="166115"/>
                  </a:lnTo>
                  <a:lnTo>
                    <a:pt x="284765" y="158130"/>
                  </a:lnTo>
                  <a:lnTo>
                    <a:pt x="300557" y="144277"/>
                  </a:lnTo>
                  <a:lnTo>
                    <a:pt x="312420" y="128269"/>
                  </a:lnTo>
                  <a:lnTo>
                    <a:pt x="345152" y="128269"/>
                  </a:lnTo>
                  <a:lnTo>
                    <a:pt x="331580" y="122427"/>
                  </a:lnTo>
                  <a:close/>
                </a:path>
                <a:path w="396240" h="294639">
                  <a:moveTo>
                    <a:pt x="185452" y="122427"/>
                  </a:moveTo>
                  <a:lnTo>
                    <a:pt x="123951" y="122427"/>
                  </a:lnTo>
                  <a:lnTo>
                    <a:pt x="140660" y="123382"/>
                  </a:lnTo>
                  <a:lnTo>
                    <a:pt x="156559" y="126158"/>
                  </a:lnTo>
                  <a:lnTo>
                    <a:pt x="171457" y="130625"/>
                  </a:lnTo>
                  <a:lnTo>
                    <a:pt x="185166" y="136651"/>
                  </a:lnTo>
                  <a:lnTo>
                    <a:pt x="177024" y="143220"/>
                  </a:lnTo>
                  <a:lnTo>
                    <a:pt x="169780" y="150336"/>
                  </a:lnTo>
                  <a:lnTo>
                    <a:pt x="163538" y="157851"/>
                  </a:lnTo>
                  <a:lnTo>
                    <a:pt x="158242" y="165862"/>
                  </a:lnTo>
                  <a:lnTo>
                    <a:pt x="176838" y="165862"/>
                  </a:lnTo>
                  <a:lnTo>
                    <a:pt x="178974" y="162724"/>
                  </a:lnTo>
                  <a:lnTo>
                    <a:pt x="184562" y="156194"/>
                  </a:lnTo>
                  <a:lnTo>
                    <a:pt x="190960" y="150115"/>
                  </a:lnTo>
                  <a:lnTo>
                    <a:pt x="198120" y="144525"/>
                  </a:lnTo>
                  <a:lnTo>
                    <a:pt x="220564" y="144525"/>
                  </a:lnTo>
                  <a:lnTo>
                    <a:pt x="219158" y="143162"/>
                  </a:lnTo>
                  <a:lnTo>
                    <a:pt x="211074" y="136651"/>
                  </a:lnTo>
                  <a:lnTo>
                    <a:pt x="224782" y="130625"/>
                  </a:lnTo>
                  <a:lnTo>
                    <a:pt x="232214" y="128396"/>
                  </a:lnTo>
                  <a:lnTo>
                    <a:pt x="198120" y="128396"/>
                  </a:lnTo>
                  <a:lnTo>
                    <a:pt x="185452" y="122427"/>
                  </a:lnTo>
                  <a:close/>
                </a:path>
                <a:path w="396240" h="294639">
                  <a:moveTo>
                    <a:pt x="272288" y="110108"/>
                  </a:moveTo>
                  <a:lnTo>
                    <a:pt x="251876" y="111341"/>
                  </a:lnTo>
                  <a:lnTo>
                    <a:pt x="232536" y="114919"/>
                  </a:lnTo>
                  <a:lnTo>
                    <a:pt x="214530" y="120663"/>
                  </a:lnTo>
                  <a:lnTo>
                    <a:pt x="198120" y="128396"/>
                  </a:lnTo>
                  <a:lnTo>
                    <a:pt x="232214" y="128396"/>
                  </a:lnTo>
                  <a:lnTo>
                    <a:pt x="239680" y="126158"/>
                  </a:lnTo>
                  <a:lnTo>
                    <a:pt x="255579" y="123382"/>
                  </a:lnTo>
                  <a:lnTo>
                    <a:pt x="272288" y="122427"/>
                  </a:lnTo>
                  <a:lnTo>
                    <a:pt x="331580" y="122427"/>
                  </a:lnTo>
                  <a:lnTo>
                    <a:pt x="318007" y="116586"/>
                  </a:lnTo>
                  <a:lnTo>
                    <a:pt x="319359" y="112775"/>
                  </a:lnTo>
                  <a:lnTo>
                    <a:pt x="302132" y="112775"/>
                  </a:lnTo>
                  <a:lnTo>
                    <a:pt x="294844" y="111609"/>
                  </a:lnTo>
                  <a:lnTo>
                    <a:pt x="287448" y="110775"/>
                  </a:lnTo>
                  <a:lnTo>
                    <a:pt x="279842" y="110273"/>
                  </a:lnTo>
                  <a:lnTo>
                    <a:pt x="272288" y="110108"/>
                  </a:lnTo>
                  <a:close/>
                </a:path>
                <a:path w="396240" h="294639">
                  <a:moveTo>
                    <a:pt x="256795" y="12318"/>
                  </a:moveTo>
                  <a:lnTo>
                    <a:pt x="198120" y="12318"/>
                  </a:lnTo>
                  <a:lnTo>
                    <a:pt x="240075" y="18583"/>
                  </a:lnTo>
                  <a:lnTo>
                    <a:pt x="274304" y="35671"/>
                  </a:lnTo>
                  <a:lnTo>
                    <a:pt x="297364" y="61021"/>
                  </a:lnTo>
                  <a:lnTo>
                    <a:pt x="305816" y="92075"/>
                  </a:lnTo>
                  <a:lnTo>
                    <a:pt x="305816" y="99187"/>
                  </a:lnTo>
                  <a:lnTo>
                    <a:pt x="304419" y="106171"/>
                  </a:lnTo>
                  <a:lnTo>
                    <a:pt x="302132" y="112775"/>
                  </a:lnTo>
                  <a:lnTo>
                    <a:pt x="319359" y="112775"/>
                  </a:lnTo>
                  <a:lnTo>
                    <a:pt x="320801" y="108712"/>
                  </a:lnTo>
                  <a:lnTo>
                    <a:pt x="322452" y="100456"/>
                  </a:lnTo>
                  <a:lnTo>
                    <a:pt x="322452" y="92075"/>
                  </a:lnTo>
                  <a:lnTo>
                    <a:pt x="312705" y="56203"/>
                  </a:lnTo>
                  <a:lnTo>
                    <a:pt x="286099" y="26939"/>
                  </a:lnTo>
                  <a:lnTo>
                    <a:pt x="256795" y="12318"/>
                  </a:lnTo>
                  <a:close/>
                </a:path>
                <a:path w="396240" h="294639">
                  <a:moveTo>
                    <a:pt x="123951" y="110108"/>
                  </a:moveTo>
                  <a:lnTo>
                    <a:pt x="116446" y="110275"/>
                  </a:lnTo>
                  <a:lnTo>
                    <a:pt x="109108" y="110759"/>
                  </a:lnTo>
                  <a:lnTo>
                    <a:pt x="101859" y="111555"/>
                  </a:lnTo>
                  <a:lnTo>
                    <a:pt x="94742" y="112649"/>
                  </a:lnTo>
                  <a:lnTo>
                    <a:pt x="151431" y="112649"/>
                  </a:lnTo>
                  <a:lnTo>
                    <a:pt x="144363" y="111341"/>
                  </a:lnTo>
                  <a:lnTo>
                    <a:pt x="123951" y="110108"/>
                  </a:lnTo>
                  <a:close/>
                </a:path>
              </a:pathLst>
            </a:custGeom>
            <a:solidFill>
              <a:srgbClr val="42A7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842753" y="3187446"/>
              <a:ext cx="396240" cy="294640"/>
            </a:xfrm>
            <a:custGeom>
              <a:avLst/>
              <a:gdLst/>
              <a:ahLst/>
              <a:cxnLst/>
              <a:rect l="l" t="t" r="r" b="b"/>
              <a:pathLst>
                <a:path w="396240" h="294639">
                  <a:moveTo>
                    <a:pt x="74422" y="92075"/>
                  </a:moveTo>
                  <a:lnTo>
                    <a:pt x="84159" y="56203"/>
                  </a:lnTo>
                  <a:lnTo>
                    <a:pt x="110696" y="26939"/>
                  </a:lnTo>
                  <a:lnTo>
                    <a:pt x="150020" y="7225"/>
                  </a:lnTo>
                  <a:lnTo>
                    <a:pt x="198120" y="0"/>
                  </a:lnTo>
                  <a:lnTo>
                    <a:pt x="246586" y="7225"/>
                  </a:lnTo>
                  <a:lnTo>
                    <a:pt x="286099" y="26939"/>
                  </a:lnTo>
                  <a:lnTo>
                    <a:pt x="312705" y="56203"/>
                  </a:lnTo>
                  <a:lnTo>
                    <a:pt x="322452" y="92075"/>
                  </a:lnTo>
                  <a:lnTo>
                    <a:pt x="322452" y="100456"/>
                  </a:lnTo>
                  <a:lnTo>
                    <a:pt x="320801" y="108712"/>
                  </a:lnTo>
                  <a:lnTo>
                    <a:pt x="318007" y="116586"/>
                  </a:lnTo>
                  <a:lnTo>
                    <a:pt x="349573" y="130173"/>
                  </a:lnTo>
                  <a:lnTo>
                    <a:pt x="374316" y="149844"/>
                  </a:lnTo>
                  <a:lnTo>
                    <a:pt x="390463" y="174253"/>
                  </a:lnTo>
                  <a:lnTo>
                    <a:pt x="396240" y="202056"/>
                  </a:lnTo>
                  <a:lnTo>
                    <a:pt x="386498" y="237928"/>
                  </a:lnTo>
                  <a:lnTo>
                    <a:pt x="359933" y="267192"/>
                  </a:lnTo>
                  <a:lnTo>
                    <a:pt x="320534" y="286906"/>
                  </a:lnTo>
                  <a:lnTo>
                    <a:pt x="272288" y="294131"/>
                  </a:lnTo>
                  <a:lnTo>
                    <a:pt x="251876" y="292899"/>
                  </a:lnTo>
                  <a:lnTo>
                    <a:pt x="232537" y="289321"/>
                  </a:lnTo>
                  <a:lnTo>
                    <a:pt x="214530" y="283577"/>
                  </a:lnTo>
                  <a:lnTo>
                    <a:pt x="198120" y="275843"/>
                  </a:lnTo>
                  <a:lnTo>
                    <a:pt x="181709" y="283577"/>
                  </a:lnTo>
                  <a:lnTo>
                    <a:pt x="163703" y="289321"/>
                  </a:lnTo>
                  <a:lnTo>
                    <a:pt x="144363" y="292899"/>
                  </a:lnTo>
                  <a:lnTo>
                    <a:pt x="123951" y="294131"/>
                  </a:lnTo>
                  <a:lnTo>
                    <a:pt x="75705" y="286906"/>
                  </a:lnTo>
                  <a:lnTo>
                    <a:pt x="36306" y="267192"/>
                  </a:lnTo>
                  <a:lnTo>
                    <a:pt x="9741" y="237928"/>
                  </a:lnTo>
                  <a:lnTo>
                    <a:pt x="0" y="202056"/>
                  </a:lnTo>
                  <a:lnTo>
                    <a:pt x="5822" y="174107"/>
                  </a:lnTo>
                  <a:lnTo>
                    <a:pt x="22098" y="149621"/>
                  </a:lnTo>
                  <a:lnTo>
                    <a:pt x="47041" y="129922"/>
                  </a:lnTo>
                  <a:lnTo>
                    <a:pt x="78867" y="116331"/>
                  </a:lnTo>
                  <a:lnTo>
                    <a:pt x="75946" y="108584"/>
                  </a:lnTo>
                  <a:lnTo>
                    <a:pt x="74422" y="100456"/>
                  </a:lnTo>
                  <a:lnTo>
                    <a:pt x="74422" y="92075"/>
                  </a:lnTo>
                  <a:close/>
                </a:path>
              </a:pathLst>
            </a:custGeom>
            <a:ln w="7600">
              <a:solidFill>
                <a:srgbClr val="42A75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5590" y="3195964"/>
              <a:ext cx="370566" cy="277094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9295638" y="3970782"/>
            <a:ext cx="1539240" cy="2624455"/>
          </a:xfrm>
          <a:custGeom>
            <a:avLst/>
            <a:gdLst/>
            <a:ahLst/>
            <a:cxnLst/>
            <a:rect l="l" t="t" r="r" b="b"/>
            <a:pathLst>
              <a:path w="1539240" h="2624454">
                <a:moveTo>
                  <a:pt x="0" y="2624328"/>
                </a:moveTo>
                <a:lnTo>
                  <a:pt x="1539240" y="2624328"/>
                </a:lnTo>
                <a:lnTo>
                  <a:pt x="1539240" y="0"/>
                </a:lnTo>
                <a:lnTo>
                  <a:pt x="0" y="0"/>
                </a:lnTo>
                <a:lnTo>
                  <a:pt x="0" y="2624328"/>
                </a:lnTo>
                <a:close/>
              </a:path>
            </a:pathLst>
          </a:custGeom>
          <a:ln w="38100">
            <a:solidFill>
              <a:srgbClr val="42A7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9314688" y="4454093"/>
            <a:ext cx="150114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201295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评价员工的心理发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展和心理健康状态 以及心理特点，通 过测验和评价，促 进员工更深入地了 解自己，通过健康 减压，心理常识资 讯的学习减少个人 </a:t>
            </a:r>
            <a:r>
              <a:rPr sz="12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极端情绪引发的恶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性案（事）件时有 </a:t>
            </a:r>
            <a:r>
              <a:rPr sz="12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发生。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9314688" y="3989832"/>
            <a:ext cx="1501140" cy="396240"/>
          </a:xfrm>
          <a:prstGeom prst="rect">
            <a:avLst/>
          </a:prstGeom>
          <a:solidFill>
            <a:srgbClr val="42A75D"/>
          </a:solidFill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心理测评</a:t>
            </a:r>
            <a:endParaRPr sz="18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0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1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2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3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4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5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6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7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8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19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2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20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21.xml><?xml version="1.0" encoding="utf-8"?>
<p:tagLst xmlns:p="http://schemas.openxmlformats.org/presentationml/2006/main">
  <p:tag name="commondata" val="eyJoZGlkIjoiODViY2JkMjU3NGYzZTEwMzZmMGFkZWViYmNkYWU3NDIifQ=="/>
</p:tagLst>
</file>

<file path=ppt/tags/tag3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4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5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6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7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8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ags/tag9.xml><?xml version="1.0" encoding="utf-8"?>
<p:tagLst xmlns:p="http://schemas.openxmlformats.org/presentationml/2006/main">
  <p:tag name="KSO_WM_DIAGRAM_VIRTUALLY_FRAME" val="{&quot;height&quot;:255.20007874015755,&quot;left&quot;:136.9199212598425,&quot;top&quot;:204.0599212598425,&quot;width&quot;:660.780078740157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6509</Words>
  <Application>WPS 演示</Application>
  <PresentationFormat>On-screen Show (4:3)</PresentationFormat>
  <Paragraphs>575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Wingdings</vt:lpstr>
      <vt:lpstr>Microsoft YaHei UI</vt:lpstr>
      <vt:lpstr>Arial</vt:lpstr>
      <vt:lpstr>Times New Roman</vt:lpstr>
      <vt:lpstr>MS Gothic</vt:lpstr>
      <vt:lpstr>Calibri</vt:lpstr>
      <vt:lpstr>Arial Unicode MS</vt:lpstr>
      <vt:lpstr>Office Theme</vt:lpstr>
      <vt:lpstr>PowerPoint 演示文稿</vt:lpstr>
      <vt:lpstr>政策解读</vt:lpstr>
      <vt:lpstr>国家政策：规范化、标准化引领化工园区改革与发展建设</vt:lpstr>
      <vt:lpstr>宁夏政策：持续推进危化品安全风险集中治理，降低园区安全风险等级</vt:lpstr>
      <vt:lpstr>宁夏政策：1个意见，37个安全生产专项制度文件，8个安全生产配套文件</vt:lpstr>
      <vt:lpstr>宁夏政策：一个意见，37个专项生产制度文件，8个安全生产配套文件</vt:lpstr>
      <vt:lpstr>政策需求</vt:lpstr>
      <vt:lpstr>建设背景</vt:lpstr>
      <vt:lpstr>建设目标</vt:lpstr>
      <vt:lpstr>学习资源</vt:lpstr>
      <vt:lpstr>平台架构</vt:lpstr>
      <vt:lpstr>功能亮点</vt:lpstr>
      <vt:lpstr>平台优势</vt:lpstr>
      <vt:lpstr>园区/集团公司管理业务流程</vt:lpstr>
      <vt:lpstr>培训考核规则业务流程</vt:lpstr>
      <vt:lpstr>解决企业教培问题</vt:lpstr>
      <vt:lpstr>实现效果</vt:lpstr>
      <vt:lpstr>PowerPoint 演示文稿</vt:lpstr>
      <vt:lpstr>学员端-资讯展示</vt:lpstr>
      <vt:lpstr>学员端-课程学习</vt:lpstr>
      <vt:lpstr>学员端-题库训练</vt:lpstr>
      <vt:lpstr>学员端-正式考试</vt:lpstr>
      <vt:lpstr>学员端-在线报名|积分管理</vt:lpstr>
      <vt:lpstr>学员端-每日一练</vt:lpstr>
      <vt:lpstr>学员端-智库模块</vt:lpstr>
      <vt:lpstr>学员端-个人中心</vt:lpstr>
      <vt:lpstr>学员端-在线监管</vt:lpstr>
      <vt:lpstr>功能展示</vt:lpstr>
      <vt:lpstr>学员PC端-培训学习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竞品分析</vt:lpstr>
      <vt:lpstr>运营模式</vt:lpstr>
      <vt:lpstr>谢谢观看，敬请指导!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徐莽</dc:creator>
  <cp:lastModifiedBy>lenovo</cp:lastModifiedBy>
  <cp:revision>7</cp:revision>
  <dcterms:created xsi:type="dcterms:W3CDTF">2024-09-25T01:59:00Z</dcterms:created>
  <dcterms:modified xsi:type="dcterms:W3CDTF">2025-11-17T01:51:15Z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2024-08-02T16:00:00Z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2024-08-23T16:00:00Z</vt:filetime>
  </property>
  <property fmtid="{D5CDD505-2E9C-101B-9397-08002B2CF9AE}" pid="5" name="ICV">
    <vt:lpwstr>7696F2BE3B984CB6BDA465E456F40854_12</vt:lpwstr>
  </property>
  <property fmtid="{D5CDD505-2E9C-101B-9397-08002B2CF9AE}" pid="6" name="KSOProductBuildVer">
    <vt:lpwstr>2052-12.1.0.23542</vt:lpwstr>
  </property>
</Properties>
</file>