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61" r:id="rId4"/>
    <p:sldId id="263" r:id="rId5"/>
    <p:sldId id="285" r:id="rId6"/>
    <p:sldId id="316" r:id="rId7"/>
    <p:sldId id="310" r:id="rId8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7" userDrawn="1">
          <p15:clr>
            <a:srgbClr val="A4A3A4"/>
          </p15:clr>
        </p15:guide>
        <p15:guide id="2" pos="37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ard S Einhorn" initials="RS" lastIdx="17" clrIdx="0"/>
  <p:cmAuthor id="7" name="1206988966@qq.com" initials="1" lastIdx="1" clrIdx="2"/>
  <p:cmAuthor id="1" name="Administrator" initials="A" lastIdx="1" clrIdx="0"/>
  <p:cmAuthor id="8" name="姜伟光" initials="姜" lastIdx="1" clrIdx="0"/>
  <p:cmAuthor id="2" name="王建宏" initials="wjh" lastIdx="1" clrIdx="1"/>
  <p:cmAuthor id="3" name="作者" initials="A" lastIdx="2" clrIdx="2"/>
  <p:cmAuthor id="4" name="Mr Smile" initials="MS" lastIdx="1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6E6"/>
    <a:srgbClr val="C00000"/>
    <a:srgbClr val="0070C0"/>
    <a:srgbClr val="FFFFFF"/>
    <a:srgbClr val="444444"/>
    <a:srgbClr val="324274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68"/>
      </p:cViewPr>
      <p:guideLst>
        <p:guide orient="horz" pos="2327"/>
        <p:guide pos="37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148.xml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9.xml"/><Relationship Id="rId3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7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2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301" y="2111391"/>
            <a:ext cx="2431649" cy="4032835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190903" y="351372"/>
            <a:ext cx="951865" cy="21844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l">
              <a:lnSpc>
                <a:spcPct val="125000"/>
              </a:lnSpc>
            </a:pPr>
            <a:endParaRPr lang="zh-CN" altLang="en-US" sz="4000" baseline="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804041" y="129816"/>
            <a:ext cx="9226256" cy="566309"/>
          </a:xfrm>
          <a:noFill/>
        </p:spPr>
        <p:txBody>
          <a:bodyPr anchor="t" anchorCtr="0">
            <a:noAutofit/>
          </a:bodyPr>
          <a:lstStyle>
            <a:lvl1pPr marL="0" indent="0">
              <a:buNone/>
              <a:defRPr sz="3200" b="1">
                <a:solidFill>
                  <a:srgbClr val="148CC2"/>
                </a:solidFill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五边形 2"/>
          <p:cNvSpPr>
            <a:spLocks noChangeArrowheads="1"/>
          </p:cNvSpPr>
          <p:nvPr userDrawn="1"/>
        </p:nvSpPr>
        <p:spPr bwMode="auto">
          <a:xfrm>
            <a:off x="0" y="239036"/>
            <a:ext cx="523671" cy="353479"/>
          </a:xfrm>
          <a:prstGeom prst="homePlate">
            <a:avLst>
              <a:gd name="adj" fmla="val 0"/>
            </a:avLst>
          </a:prstGeom>
          <a:solidFill>
            <a:srgbClr val="7F7F7F"/>
          </a:solidFill>
          <a:ln>
            <a:noFill/>
          </a:ln>
        </p:spPr>
        <p:txBody>
          <a:bodyPr/>
          <a:lstStyle/>
          <a:p>
            <a:endParaRPr lang="zh-CN" altLang="en-US" sz="1345"/>
          </a:p>
        </p:txBody>
      </p:sp>
      <p:sp>
        <p:nvSpPr>
          <p:cNvPr id="12" name="矩形 11"/>
          <p:cNvSpPr/>
          <p:nvPr userDrawn="1"/>
        </p:nvSpPr>
        <p:spPr>
          <a:xfrm>
            <a:off x="575209" y="239036"/>
            <a:ext cx="148047" cy="353479"/>
          </a:xfrm>
          <a:prstGeom prst="rect">
            <a:avLst/>
          </a:prstGeom>
          <a:solidFill>
            <a:srgbClr val="148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"/>
          <p:cNvSpPr/>
          <p:nvPr userDrawn="1">
            <p:custDataLst>
              <p:tags r:id="rId4"/>
            </p:custData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63250" r="13246"/>
          <a:stretch>
            <a:fillRect/>
          </a:stretch>
        </p:blipFill>
        <p:spPr>
          <a:xfrm>
            <a:off x="10991169" y="-127630"/>
            <a:ext cx="995680" cy="11027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/>
          <a:srcRect l="63250" r="13246"/>
          <a:stretch>
            <a:fillRect/>
          </a:stretch>
        </p:blipFill>
        <p:spPr>
          <a:xfrm>
            <a:off x="10991169" y="-127630"/>
            <a:ext cx="995680" cy="11027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/>
          <a:srcRect l="63250" r="13246"/>
          <a:stretch>
            <a:fillRect/>
          </a:stretch>
        </p:blipFill>
        <p:spPr>
          <a:xfrm>
            <a:off x="10991169" y="-127630"/>
            <a:ext cx="995680" cy="11027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514600"/>
            <a:ext cx="12169775" cy="1946275"/>
          </a:xfrm>
          <a:prstGeom prst="rect">
            <a:avLst/>
          </a:prstGeom>
          <a:gradFill>
            <a:gsLst>
              <a:gs pos="100000">
                <a:schemeClr val="bg1"/>
              </a:gs>
              <a:gs pos="52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screen">
            <a:lum bright="12000" contrast="60000"/>
          </a:blip>
          <a:srcRect/>
          <a:stretch>
            <a:fillRect/>
          </a:stretch>
        </p:blipFill>
        <p:spPr>
          <a:xfrm>
            <a:off x="8282923" y="2648607"/>
            <a:ext cx="3801761" cy="165796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/>
          <a:srcRect l="63250" r="13246"/>
          <a:stretch>
            <a:fillRect/>
          </a:stretch>
        </p:blipFill>
        <p:spPr>
          <a:xfrm>
            <a:off x="10991169" y="-127630"/>
            <a:ext cx="995680" cy="11027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3"/>
            </p:custDataLst>
          </p:nvPr>
        </p:nvSpPr>
        <p:spPr>
          <a:xfrm flipH="1">
            <a:off x="0" y="0"/>
            <a:ext cx="271145" cy="5867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0710" y="8890"/>
            <a:ext cx="9546590" cy="70548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>
              <a:defRPr sz="2800" b="1">
                <a:solidFill>
                  <a:srgbClr val="0070C0"/>
                </a:solidFill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 flipH="1">
            <a:off x="375920" y="5080"/>
            <a:ext cx="119380" cy="5822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63250" r="13246"/>
          <a:stretch>
            <a:fillRect/>
          </a:stretch>
        </p:blipFill>
        <p:spPr>
          <a:xfrm>
            <a:off x="10991169" y="-127630"/>
            <a:ext cx="995680" cy="11027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2"/>
          <p:cNvSpPr>
            <a:spLocks noGrp="1"/>
          </p:cNvSpPr>
          <p:nvPr>
            <p:ph type="body" idx="1"/>
          </p:nvPr>
        </p:nvSpPr>
        <p:spPr>
          <a:xfrm>
            <a:off x="838019" y="170553"/>
            <a:ext cx="8731188" cy="49044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>
                <a:solidFill>
                  <a:srgbClr val="148CC2"/>
                </a:solidFill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五边形 2"/>
          <p:cNvSpPr>
            <a:spLocks noChangeArrowheads="1"/>
          </p:cNvSpPr>
          <p:nvPr userDrawn="1"/>
        </p:nvSpPr>
        <p:spPr bwMode="auto">
          <a:xfrm>
            <a:off x="0" y="239036"/>
            <a:ext cx="523670" cy="353478"/>
          </a:xfrm>
          <a:prstGeom prst="homePlate">
            <a:avLst>
              <a:gd name="adj" fmla="val 0"/>
            </a:avLst>
          </a:prstGeom>
          <a:solidFill>
            <a:srgbClr val="7F7F7F"/>
          </a:solidFill>
          <a:ln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5" name="矩形 4"/>
          <p:cNvSpPr/>
          <p:nvPr userDrawn="1"/>
        </p:nvSpPr>
        <p:spPr>
          <a:xfrm>
            <a:off x="575209" y="239036"/>
            <a:ext cx="148046" cy="353478"/>
          </a:xfrm>
          <a:prstGeom prst="rect">
            <a:avLst/>
          </a:prstGeom>
          <a:solidFill>
            <a:srgbClr val="007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3" Type="http://schemas.openxmlformats.org/officeDocument/2006/relationships/image" Target="../media/image10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51.xml"/><Relationship Id="rId21" Type="http://schemas.openxmlformats.org/officeDocument/2006/relationships/image" Target="../media/image10.png"/><Relationship Id="rId20" Type="http://schemas.openxmlformats.org/officeDocument/2006/relationships/tags" Target="../tags/tag50.xml"/><Relationship Id="rId2" Type="http://schemas.openxmlformats.org/officeDocument/2006/relationships/tags" Target="../tags/tag32.xml"/><Relationship Id="rId19" Type="http://schemas.openxmlformats.org/officeDocument/2006/relationships/tags" Target="../tags/tag49.xml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tags" Target="../tags/tag46.xml"/><Relationship Id="rId15" Type="http://schemas.openxmlformats.org/officeDocument/2006/relationships/tags" Target="../tags/tag45.xml"/><Relationship Id="rId14" Type="http://schemas.openxmlformats.org/officeDocument/2006/relationships/tags" Target="../tags/tag44.xml"/><Relationship Id="rId13" Type="http://schemas.openxmlformats.org/officeDocument/2006/relationships/tags" Target="../tags/tag43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8" Type="http://schemas.openxmlformats.org/officeDocument/2006/relationships/slideLayout" Target="../slideLayouts/slideLayout7.xml"/><Relationship Id="rId37" Type="http://schemas.openxmlformats.org/officeDocument/2006/relationships/tags" Target="../tags/tag88.xml"/><Relationship Id="rId36" Type="http://schemas.openxmlformats.org/officeDocument/2006/relationships/image" Target="../media/image10.png"/><Relationship Id="rId35" Type="http://schemas.openxmlformats.org/officeDocument/2006/relationships/tags" Target="../tags/tag87.xml"/><Relationship Id="rId34" Type="http://schemas.openxmlformats.org/officeDocument/2006/relationships/tags" Target="../tags/tag86.xml"/><Relationship Id="rId33" Type="http://schemas.openxmlformats.org/officeDocument/2006/relationships/tags" Target="../tags/tag85.xml"/><Relationship Id="rId32" Type="http://schemas.openxmlformats.org/officeDocument/2006/relationships/tags" Target="../tags/tag84.xml"/><Relationship Id="rId31" Type="http://schemas.openxmlformats.org/officeDocument/2006/relationships/tags" Target="../tags/tag83.xml"/><Relationship Id="rId30" Type="http://schemas.openxmlformats.org/officeDocument/2006/relationships/tags" Target="../tags/tag82.xml"/><Relationship Id="rId3" Type="http://schemas.openxmlformats.org/officeDocument/2006/relationships/tags" Target="../tags/tag55.xml"/><Relationship Id="rId29" Type="http://schemas.openxmlformats.org/officeDocument/2006/relationships/tags" Target="../tags/tag81.xml"/><Relationship Id="rId28" Type="http://schemas.openxmlformats.org/officeDocument/2006/relationships/tags" Target="../tags/tag80.xml"/><Relationship Id="rId27" Type="http://schemas.openxmlformats.org/officeDocument/2006/relationships/tags" Target="../tags/tag79.xml"/><Relationship Id="rId26" Type="http://schemas.openxmlformats.org/officeDocument/2006/relationships/tags" Target="../tags/tag78.xml"/><Relationship Id="rId25" Type="http://schemas.openxmlformats.org/officeDocument/2006/relationships/tags" Target="../tags/tag77.xml"/><Relationship Id="rId24" Type="http://schemas.openxmlformats.org/officeDocument/2006/relationships/tags" Target="../tags/tag76.xml"/><Relationship Id="rId23" Type="http://schemas.openxmlformats.org/officeDocument/2006/relationships/tags" Target="../tags/tag75.xml"/><Relationship Id="rId22" Type="http://schemas.openxmlformats.org/officeDocument/2006/relationships/tags" Target="../tags/tag74.xml"/><Relationship Id="rId21" Type="http://schemas.openxmlformats.org/officeDocument/2006/relationships/tags" Target="../tags/tag73.xml"/><Relationship Id="rId20" Type="http://schemas.openxmlformats.org/officeDocument/2006/relationships/tags" Target="../tags/tag72.xml"/><Relationship Id="rId2" Type="http://schemas.openxmlformats.org/officeDocument/2006/relationships/tags" Target="../tags/tag54.xml"/><Relationship Id="rId19" Type="http://schemas.openxmlformats.org/officeDocument/2006/relationships/tags" Target="../tags/tag71.xml"/><Relationship Id="rId18" Type="http://schemas.openxmlformats.org/officeDocument/2006/relationships/tags" Target="../tags/tag70.xml"/><Relationship Id="rId17" Type="http://schemas.openxmlformats.org/officeDocument/2006/relationships/tags" Target="../tags/tag69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12.xml"/><Relationship Id="rId24" Type="http://schemas.openxmlformats.org/officeDocument/2006/relationships/image" Target="../media/image10.png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7" Type="http://schemas.openxmlformats.org/officeDocument/2006/relationships/slideLayout" Target="../slideLayouts/slideLayout7.xml"/><Relationship Id="rId36" Type="http://schemas.openxmlformats.org/officeDocument/2006/relationships/tags" Target="../tags/tag147.xml"/><Relationship Id="rId35" Type="http://schemas.openxmlformats.org/officeDocument/2006/relationships/image" Target="../media/image10.png"/><Relationship Id="rId34" Type="http://schemas.openxmlformats.org/officeDocument/2006/relationships/tags" Target="../tags/tag146.xml"/><Relationship Id="rId33" Type="http://schemas.openxmlformats.org/officeDocument/2006/relationships/tags" Target="../tags/tag145.xml"/><Relationship Id="rId32" Type="http://schemas.openxmlformats.org/officeDocument/2006/relationships/tags" Target="../tags/tag144.xml"/><Relationship Id="rId31" Type="http://schemas.openxmlformats.org/officeDocument/2006/relationships/tags" Target="../tags/tag143.xml"/><Relationship Id="rId30" Type="http://schemas.openxmlformats.org/officeDocument/2006/relationships/tags" Target="../tags/tag142.xml"/><Relationship Id="rId3" Type="http://schemas.openxmlformats.org/officeDocument/2006/relationships/tags" Target="../tags/tag115.xml"/><Relationship Id="rId29" Type="http://schemas.openxmlformats.org/officeDocument/2006/relationships/tags" Target="../tags/tag141.xml"/><Relationship Id="rId28" Type="http://schemas.openxmlformats.org/officeDocument/2006/relationships/tags" Target="../tags/tag140.xml"/><Relationship Id="rId27" Type="http://schemas.openxmlformats.org/officeDocument/2006/relationships/tags" Target="../tags/tag139.xml"/><Relationship Id="rId26" Type="http://schemas.openxmlformats.org/officeDocument/2006/relationships/tags" Target="../tags/tag138.xml"/><Relationship Id="rId25" Type="http://schemas.openxmlformats.org/officeDocument/2006/relationships/tags" Target="../tags/tag137.xml"/><Relationship Id="rId24" Type="http://schemas.openxmlformats.org/officeDocument/2006/relationships/tags" Target="../tags/tag136.xml"/><Relationship Id="rId23" Type="http://schemas.openxmlformats.org/officeDocument/2006/relationships/tags" Target="../tags/tag135.xml"/><Relationship Id="rId22" Type="http://schemas.openxmlformats.org/officeDocument/2006/relationships/tags" Target="../tags/tag134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14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03885" y="1725295"/>
            <a:ext cx="10003790" cy="1190625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zh-CN" altLang="en-US" sz="4400" dirty="0"/>
              <a:t>特殊作业票介绍</a:t>
            </a:r>
            <a:endParaRPr lang="zh-CN" altLang="en-US" sz="4400" dirty="0"/>
          </a:p>
        </p:txBody>
      </p:sp>
      <p:sp>
        <p:nvSpPr>
          <p:cNvPr id="10" name="副标题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715645" y="6134735"/>
            <a:ext cx="1294130" cy="4445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90040" cy="6877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013682" y="824578"/>
            <a:ext cx="297815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z="4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文本框 5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31448" y="1479721"/>
            <a:ext cx="1760552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目录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0" name="矩形 79"/>
          <p:cNvSpPr/>
          <p:nvPr>
            <p:custDataLst>
              <p:tags r:id="rId3"/>
            </p:custDataLst>
          </p:nvPr>
        </p:nvSpPr>
        <p:spPr>
          <a:xfrm>
            <a:off x="9081448" y="1486745"/>
            <a:ext cx="2844000" cy="45719"/>
          </a:xfrm>
          <a:prstGeom prst="rect">
            <a:avLst/>
          </a:prstGeom>
          <a:gradFill>
            <a:gsLst>
              <a:gs pos="0">
                <a:schemeClr val="bg1"/>
              </a:gs>
              <a:gs pos="67000">
                <a:schemeClr val="accent4">
                  <a:lumMod val="75000"/>
                </a:schemeClr>
              </a:gs>
            </a:gsLst>
            <a:lin ang="0" scaled="0"/>
          </a:gradFill>
          <a:ln w="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矩形 80"/>
          <p:cNvSpPr/>
          <p:nvPr>
            <p:custDataLst>
              <p:tags r:id="rId4"/>
            </p:custDataLst>
          </p:nvPr>
        </p:nvSpPr>
        <p:spPr>
          <a:xfrm>
            <a:off x="9081448" y="1486745"/>
            <a:ext cx="1440000" cy="45719"/>
          </a:xfrm>
          <a:prstGeom prst="rect">
            <a:avLst/>
          </a:prstGeom>
          <a:solidFill>
            <a:schemeClr val="bg1"/>
          </a:solidFill>
          <a:ln w="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078345" y="1393759"/>
            <a:ext cx="1605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政策指引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8" name="文本框 67"/>
          <p:cNvSpPr txBox="1"/>
          <p:nvPr>
            <p:custDataLst>
              <p:tags r:id="rId6"/>
            </p:custDataLst>
          </p:nvPr>
        </p:nvSpPr>
        <p:spPr>
          <a:xfrm>
            <a:off x="6131560" y="1236345"/>
            <a:ext cx="836930" cy="615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40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01</a:t>
            </a:r>
            <a:endParaRPr kumimoji="0" lang="en-US" altLang="zh-CN" sz="40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平行四边形 68"/>
          <p:cNvSpPr/>
          <p:nvPr>
            <p:custDataLst>
              <p:tags r:id="rId7"/>
            </p:custDataLst>
          </p:nvPr>
        </p:nvSpPr>
        <p:spPr>
          <a:xfrm>
            <a:off x="6131464" y="1655401"/>
            <a:ext cx="891149" cy="172617"/>
          </a:xfrm>
          <a:prstGeom prst="parallelogram">
            <a:avLst/>
          </a:prstGeom>
          <a:gradFill>
            <a:gsLst>
              <a:gs pos="100000">
                <a:srgbClr val="E20000">
                  <a:alpha val="0"/>
                </a:srgbClr>
              </a:gs>
              <a:gs pos="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</a:gradFill>
          <a:ln w="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7078345" y="2489134"/>
            <a:ext cx="1612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核心价值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0" name="文本框 69"/>
          <p:cNvSpPr txBox="1"/>
          <p:nvPr>
            <p:custDataLst>
              <p:tags r:id="rId9"/>
            </p:custDataLst>
          </p:nvPr>
        </p:nvSpPr>
        <p:spPr>
          <a:xfrm>
            <a:off x="6077585" y="2292350"/>
            <a:ext cx="836930" cy="553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02</a:t>
            </a:r>
            <a:endParaRPr kumimoji="0" lang="en-US" altLang="zh-CN" sz="36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平行四边形 70"/>
          <p:cNvSpPr/>
          <p:nvPr>
            <p:custDataLst>
              <p:tags r:id="rId10"/>
            </p:custDataLst>
          </p:nvPr>
        </p:nvSpPr>
        <p:spPr>
          <a:xfrm>
            <a:off x="6077489" y="2711681"/>
            <a:ext cx="891149" cy="172617"/>
          </a:xfrm>
          <a:prstGeom prst="parallelogram">
            <a:avLst/>
          </a:prstGeom>
          <a:gradFill>
            <a:gsLst>
              <a:gs pos="100000">
                <a:srgbClr val="E20000">
                  <a:alpha val="0"/>
                </a:srgbClr>
              </a:gs>
              <a:gs pos="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</a:gradFill>
          <a:ln w="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组合 27"/>
          <p:cNvGrpSpPr/>
          <p:nvPr>
            <p:custDataLst>
              <p:tags r:id="rId11"/>
            </p:custDataLst>
          </p:nvPr>
        </p:nvGrpSpPr>
        <p:grpSpPr>
          <a:xfrm>
            <a:off x="6077585" y="3348990"/>
            <a:ext cx="2825115" cy="636905"/>
            <a:chOff x="9571" y="5274"/>
            <a:chExt cx="4449" cy="1003"/>
          </a:xfrm>
        </p:grpSpPr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11147" y="5552"/>
              <a:ext cx="287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</a:defRPr>
              </a:lvl1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功能亮点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13"/>
              </p:custDataLst>
            </p:nvPr>
          </p:nvSpPr>
          <p:spPr>
            <a:xfrm>
              <a:off x="9571" y="5274"/>
              <a:ext cx="1317" cy="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600" b="1" i="1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Arial" panose="020B0604020202020204"/>
                  <a:sym typeface="Arial" panose="020B0604020202020204"/>
                </a:rPr>
                <a:t>03</a:t>
              </a:r>
              <a:endParaRPr kumimoji="0" lang="en-US" altLang="zh-CN" sz="36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平行四边形 72"/>
            <p:cNvSpPr/>
            <p:nvPr>
              <p:custDataLst>
                <p:tags r:id="rId14"/>
              </p:custDataLst>
            </p:nvPr>
          </p:nvSpPr>
          <p:spPr>
            <a:xfrm>
              <a:off x="9571" y="5934"/>
              <a:ext cx="1403" cy="272"/>
            </a:xfrm>
            <a:prstGeom prst="parallelogram">
              <a:avLst/>
            </a:prstGeom>
            <a:gradFill>
              <a:gsLst>
                <a:gs pos="100000">
                  <a:srgbClr val="E20000">
                    <a:alpha val="0"/>
                  </a:srgbClr>
                </a:gs>
                <a:gs pos="0">
                  <a:schemeClr val="accent4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  <a:ln w="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  <a:normAutofit fontScale="82500" lnSpcReduction="10000"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7078345" y="4498792"/>
            <a:ext cx="1612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产品优势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>
            <a:off x="6077585" y="4404995"/>
            <a:ext cx="836295" cy="553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04</a:t>
            </a:r>
            <a:endParaRPr kumimoji="0" lang="en-US" altLang="zh-CN" sz="36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平行四边形 9"/>
          <p:cNvSpPr/>
          <p:nvPr>
            <p:custDataLst>
              <p:tags r:id="rId17"/>
            </p:custDataLst>
          </p:nvPr>
        </p:nvSpPr>
        <p:spPr>
          <a:xfrm>
            <a:off x="6077489" y="4824241"/>
            <a:ext cx="891149" cy="172617"/>
          </a:xfrm>
          <a:prstGeom prst="parallelogram">
            <a:avLst/>
          </a:prstGeom>
          <a:gradFill>
            <a:gsLst>
              <a:gs pos="100000">
                <a:srgbClr val="E20000">
                  <a:alpha val="0"/>
                </a:srgbClr>
              </a:gs>
              <a:gs pos="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</a:gradFill>
          <a:ln w="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7078345" y="5516880"/>
            <a:ext cx="2176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defRPr>
            </a:lvl1pPr>
          </a:lstStyle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产品价格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9"/>
            </p:custDataLst>
          </p:nvPr>
        </p:nvSpPr>
        <p:spPr>
          <a:xfrm>
            <a:off x="6077585" y="5422900"/>
            <a:ext cx="836295" cy="553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rPr>
              <a:t>05</a:t>
            </a:r>
            <a:endParaRPr kumimoji="0" lang="en-US" altLang="zh-CN" sz="3600" b="1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平行四边形 10"/>
          <p:cNvSpPr/>
          <p:nvPr>
            <p:custDataLst>
              <p:tags r:id="rId20"/>
            </p:custDataLst>
          </p:nvPr>
        </p:nvSpPr>
        <p:spPr>
          <a:xfrm>
            <a:off x="6077489" y="5842146"/>
            <a:ext cx="891149" cy="172617"/>
          </a:xfrm>
          <a:prstGeom prst="parallelogram">
            <a:avLst/>
          </a:prstGeom>
          <a:gradFill>
            <a:gsLst>
              <a:gs pos="100000">
                <a:srgbClr val="E20000">
                  <a:alpha val="0"/>
                </a:srgbClr>
              </a:gs>
              <a:gs pos="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</a:gradFill>
          <a:ln w="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ctr" anchorCtr="0" forceAA="0" compatLnSpc="1">
            <a:normAutofit fontScale="25000" lnSpcReduction="20000"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1590040" cy="687705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82880" y="5594350"/>
            <a:ext cx="11455400" cy="99758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63470" y="8890"/>
            <a:ext cx="9546590" cy="705485"/>
          </a:xfrm>
        </p:spPr>
        <p:txBody>
          <a:bodyPr/>
          <a:lstStyle/>
          <a:p>
            <a:r>
              <a:rPr lang="zh-CN" altLang="en-US"/>
              <a:t>政策指引</a:t>
            </a:r>
            <a:endParaRPr lang="zh-CN" altLang="en-US"/>
          </a:p>
        </p:txBody>
      </p:sp>
      <p:pic>
        <p:nvPicPr>
          <p:cNvPr id="3" name="图片 2" descr="GB+30871-2022-副本_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0355" y="879475"/>
            <a:ext cx="3563412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 descr="关于印发《“工业互联网+危化安全生产”特殊作业许可与作业过程管理系统建设应用指南（试行）》等三项指南的通知.PDF_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425" y="879475"/>
            <a:ext cx="3591406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 descr="化工园区安全风险智能化管控平平台数据交换规范(试行)2309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" y="879475"/>
            <a:ext cx="3563902" cy="5040000"/>
          </a:xfrm>
          <a:prstGeom prst="rect">
            <a:avLst/>
          </a:prstGeom>
          <a:ln cap="rnd"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12223" t="6239" r="12991" b="2831"/>
          <a:stretch>
            <a:fillRect/>
          </a:stretch>
        </p:blipFill>
        <p:spPr>
          <a:xfrm>
            <a:off x="811530" y="2615565"/>
            <a:ext cx="2657475" cy="3303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590040" cy="6877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7905" y="8890"/>
            <a:ext cx="9546590" cy="705485"/>
          </a:xfrm>
        </p:spPr>
        <p:txBody>
          <a:bodyPr/>
          <a:lstStyle/>
          <a:p>
            <a:r>
              <a:rPr lang="zh-CN">
                <a:sym typeface="+mn-ea"/>
              </a:rPr>
              <a:t>核心价值</a:t>
            </a:r>
            <a:endParaRPr lang="zh-CN"/>
          </a:p>
        </p:txBody>
      </p:sp>
      <p:sp>
        <p:nvSpPr>
          <p:cNvPr id="34" name="任意多边形: 形状 17"/>
          <p:cNvSpPr/>
          <p:nvPr>
            <p:custDataLst>
              <p:tags r:id="rId1"/>
            </p:custDataLst>
          </p:nvPr>
        </p:nvSpPr>
        <p:spPr>
          <a:xfrm>
            <a:off x="1171893" y="3591878"/>
            <a:ext cx="9848488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/>
                </a:gs>
                <a:gs pos="87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4"/>
          <p:cNvSpPr/>
          <p:nvPr>
            <p:custDataLst>
              <p:tags r:id="rId2"/>
            </p:custDataLst>
          </p:nvPr>
        </p:nvSpPr>
        <p:spPr>
          <a:xfrm>
            <a:off x="5717223" y="4896803"/>
            <a:ext cx="808347" cy="409216"/>
          </a:xfrm>
          <a:custGeom>
            <a:avLst/>
            <a:gdLst>
              <a:gd name="connsiteX0" fmla="*/ 1450658 w 1450657"/>
              <a:gd name="connsiteY0" fmla="*/ 523875 h 734377"/>
              <a:gd name="connsiteX1" fmla="*/ 161925 w 1450657"/>
              <a:gd name="connsiteY1" fmla="*/ 734377 h 734377"/>
              <a:gd name="connsiteX2" fmla="*/ 0 w 1450657"/>
              <a:gd name="connsiteY2" fmla="*/ 0 h 7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734377">
                <a:moveTo>
                  <a:pt x="1450658" y="523875"/>
                </a:moveTo>
                <a:lnTo>
                  <a:pt x="161925" y="73437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78000"/>
                  <a:lumOff val="22000"/>
                </a:schemeClr>
              </a:gs>
              <a:gs pos="78000">
                <a:schemeClr val="accent1">
                  <a:lumMod val="91000"/>
                </a:schemeClr>
              </a:gs>
            </a:gsLst>
            <a:lin ang="1620000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6" name="任意多边形: 形状 5"/>
          <p:cNvSpPr/>
          <p:nvPr>
            <p:custDataLst>
              <p:tags r:id="rId3"/>
            </p:custDataLst>
          </p:nvPr>
        </p:nvSpPr>
        <p:spPr>
          <a:xfrm>
            <a:off x="5277803" y="4624388"/>
            <a:ext cx="529699" cy="681496"/>
          </a:xfrm>
          <a:custGeom>
            <a:avLst/>
            <a:gdLst>
              <a:gd name="connsiteX0" fmla="*/ 0 w 950595"/>
              <a:gd name="connsiteY0" fmla="*/ 0 h 1223009"/>
              <a:gd name="connsiteX1" fmla="*/ 788670 w 950595"/>
              <a:gd name="connsiteY1" fmla="*/ 488633 h 1223009"/>
              <a:gd name="connsiteX2" fmla="*/ 950595 w 950595"/>
              <a:gd name="connsiteY2" fmla="*/ 1223010 h 1223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0595" h="1223009">
                <a:moveTo>
                  <a:pt x="0" y="0"/>
                </a:moveTo>
                <a:lnTo>
                  <a:pt x="788670" y="488633"/>
                </a:lnTo>
                <a:lnTo>
                  <a:pt x="950595" y="1223010"/>
                </a:lnTo>
                <a:close/>
              </a:path>
            </a:pathLst>
          </a:custGeom>
          <a:gradFill>
            <a:gsLst>
              <a:gs pos="19000">
                <a:schemeClr val="accent1">
                  <a:lumMod val="60000"/>
                  <a:lumOff val="40000"/>
                </a:schemeClr>
              </a:gs>
              <a:gs pos="92000">
                <a:schemeClr val="accent1"/>
              </a:gs>
            </a:gsLst>
            <a:lin ang="0" scaled="0"/>
          </a:gradFill>
          <a:ln w="483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6"/>
          <p:cNvSpPr/>
          <p:nvPr>
            <p:custDataLst>
              <p:tags r:id="rId4"/>
            </p:custDataLst>
          </p:nvPr>
        </p:nvSpPr>
        <p:spPr>
          <a:xfrm>
            <a:off x="5277803" y="3993198"/>
            <a:ext cx="439469" cy="903353"/>
          </a:xfrm>
          <a:custGeom>
            <a:avLst/>
            <a:gdLst>
              <a:gd name="connsiteX0" fmla="*/ 0 w 788670"/>
              <a:gd name="connsiteY0" fmla="*/ 1132523 h 1621155"/>
              <a:gd name="connsiteX1" fmla="*/ 619125 w 788670"/>
              <a:gd name="connsiteY1" fmla="*/ 0 h 1621155"/>
              <a:gd name="connsiteX2" fmla="*/ 788670 w 788670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8670" h="1621155">
                <a:moveTo>
                  <a:pt x="0" y="1132523"/>
                </a:moveTo>
                <a:lnTo>
                  <a:pt x="619125" y="0"/>
                </a:lnTo>
                <a:lnTo>
                  <a:pt x="788670" y="162115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86000"/>
                  <a:lumOff val="14000"/>
                </a:schemeClr>
              </a:gs>
            </a:gsLst>
            <a:lin ang="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7"/>
          <p:cNvSpPr/>
          <p:nvPr>
            <p:custDataLst>
              <p:tags r:id="rId5"/>
            </p:custDataLst>
          </p:nvPr>
        </p:nvSpPr>
        <p:spPr>
          <a:xfrm>
            <a:off x="5717223" y="4325938"/>
            <a:ext cx="808347" cy="862485"/>
          </a:xfrm>
          <a:custGeom>
            <a:avLst/>
            <a:gdLst>
              <a:gd name="connsiteX0" fmla="*/ 1385888 w 1450657"/>
              <a:gd name="connsiteY0" fmla="*/ 0 h 1547812"/>
              <a:gd name="connsiteX1" fmla="*/ 1450658 w 1450657"/>
              <a:gd name="connsiteY1" fmla="*/ 1547812 h 1547812"/>
              <a:gd name="connsiteX2" fmla="*/ 0 w 1450657"/>
              <a:gd name="connsiteY2" fmla="*/ 1023938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0657" h="1547812">
                <a:moveTo>
                  <a:pt x="1385888" y="0"/>
                </a:moveTo>
                <a:lnTo>
                  <a:pt x="1450658" y="1547812"/>
                </a:lnTo>
                <a:lnTo>
                  <a:pt x="0" y="1023938"/>
                </a:lnTo>
                <a:close/>
              </a:path>
            </a:pathLst>
          </a:custGeom>
          <a:gradFill flip="none" rotWithShape="1">
            <a:gsLst>
              <a:gs pos="36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18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9"/>
          <p:cNvSpPr/>
          <p:nvPr>
            <p:custDataLst>
              <p:tags r:id="rId6"/>
            </p:custDataLst>
          </p:nvPr>
        </p:nvSpPr>
        <p:spPr>
          <a:xfrm>
            <a:off x="6406198" y="3785553"/>
            <a:ext cx="513775" cy="702726"/>
          </a:xfrm>
          <a:custGeom>
            <a:avLst/>
            <a:gdLst>
              <a:gd name="connsiteX0" fmla="*/ 149542 w 922019"/>
              <a:gd name="connsiteY0" fmla="*/ 969645 h 1261109"/>
              <a:gd name="connsiteX1" fmla="*/ 0 w 922019"/>
              <a:gd name="connsiteY1" fmla="*/ 0 h 1261109"/>
              <a:gd name="connsiteX2" fmla="*/ 922020 w 922019"/>
              <a:gd name="connsiteY2" fmla="*/ 1261110 h 1261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2019" h="1261109">
                <a:moveTo>
                  <a:pt x="149542" y="969645"/>
                </a:moveTo>
                <a:lnTo>
                  <a:pt x="0" y="0"/>
                </a:lnTo>
                <a:lnTo>
                  <a:pt x="922020" y="1261110"/>
                </a:ln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92000">
                <a:schemeClr val="accent1"/>
              </a:gs>
            </a:gsLst>
            <a:lin ang="9600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10"/>
          <p:cNvSpPr/>
          <p:nvPr>
            <p:custDataLst>
              <p:tags r:id="rId7"/>
            </p:custDataLst>
          </p:nvPr>
        </p:nvSpPr>
        <p:spPr>
          <a:xfrm>
            <a:off x="6489383" y="4325938"/>
            <a:ext cx="430446" cy="862485"/>
          </a:xfrm>
          <a:custGeom>
            <a:avLst/>
            <a:gdLst>
              <a:gd name="connsiteX0" fmla="*/ 0 w 772477"/>
              <a:gd name="connsiteY0" fmla="*/ 0 h 1547812"/>
              <a:gd name="connsiteX1" fmla="*/ 772477 w 772477"/>
              <a:gd name="connsiteY1" fmla="*/ 291465 h 1547812"/>
              <a:gd name="connsiteX2" fmla="*/ 64770 w 772477"/>
              <a:gd name="connsiteY2" fmla="*/ 1547812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77" h="1547812">
                <a:moveTo>
                  <a:pt x="0" y="0"/>
                </a:moveTo>
                <a:lnTo>
                  <a:pt x="772477" y="291465"/>
                </a:lnTo>
                <a:lnTo>
                  <a:pt x="64770" y="1547812"/>
                </a:lnTo>
                <a:close/>
              </a:path>
            </a:pathLst>
          </a:custGeom>
          <a:gradFill>
            <a:gsLst>
              <a:gs pos="28000">
                <a:schemeClr val="accent1">
                  <a:lumMod val="75000"/>
                </a:schemeClr>
              </a:gs>
              <a:gs pos="100000">
                <a:schemeClr val="accent1">
                  <a:lumMod val="70000"/>
                  <a:lumOff val="30000"/>
                </a:schemeClr>
              </a:gs>
            </a:gsLst>
            <a:lin ang="21594000" scaled="0"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11"/>
          <p:cNvSpPr/>
          <p:nvPr>
            <p:custDataLst>
              <p:tags r:id="rId8"/>
            </p:custDataLst>
          </p:nvPr>
        </p:nvSpPr>
        <p:spPr>
          <a:xfrm>
            <a:off x="5622608" y="3785553"/>
            <a:ext cx="866730" cy="540314"/>
          </a:xfrm>
          <a:custGeom>
            <a:avLst/>
            <a:gdLst>
              <a:gd name="connsiteX0" fmla="*/ 0 w 1555432"/>
              <a:gd name="connsiteY0" fmla="*/ 372428 h 969645"/>
              <a:gd name="connsiteX1" fmla="*/ 1405890 w 1555432"/>
              <a:gd name="connsiteY1" fmla="*/ 0 h 969645"/>
              <a:gd name="connsiteX2" fmla="*/ 1555433 w 1555432"/>
              <a:gd name="connsiteY2" fmla="*/ 969645 h 96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969645">
                <a:moveTo>
                  <a:pt x="0" y="372428"/>
                </a:moveTo>
                <a:lnTo>
                  <a:pt x="1405890" y="0"/>
                </a:lnTo>
                <a:lnTo>
                  <a:pt x="1555433" y="96964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5000"/>
                  <a:lumOff val="45000"/>
                </a:schemeClr>
              </a:gs>
              <a:gs pos="100000">
                <a:schemeClr val="accent1"/>
              </a:gs>
            </a:gsLst>
            <a:lin ang="7200000" scaled="0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12"/>
          <p:cNvSpPr/>
          <p:nvPr>
            <p:custDataLst>
              <p:tags r:id="rId9"/>
            </p:custDataLst>
          </p:nvPr>
        </p:nvSpPr>
        <p:spPr>
          <a:xfrm>
            <a:off x="5622608" y="3993198"/>
            <a:ext cx="866730" cy="903353"/>
          </a:xfrm>
          <a:custGeom>
            <a:avLst/>
            <a:gdLst>
              <a:gd name="connsiteX0" fmla="*/ 0 w 1555432"/>
              <a:gd name="connsiteY0" fmla="*/ 0 h 1621155"/>
              <a:gd name="connsiteX1" fmla="*/ 1555433 w 1555432"/>
              <a:gd name="connsiteY1" fmla="*/ 597218 h 1621155"/>
              <a:gd name="connsiteX2" fmla="*/ 169545 w 1555432"/>
              <a:gd name="connsiteY2" fmla="*/ 1621155 h 162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432" h="1621155">
                <a:moveTo>
                  <a:pt x="0" y="0"/>
                </a:moveTo>
                <a:lnTo>
                  <a:pt x="1555433" y="597218"/>
                </a:lnTo>
                <a:lnTo>
                  <a:pt x="169545" y="1621155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36000"/>
                  <a:lumOff val="64000"/>
                </a:schemeClr>
              </a:gs>
              <a:gs pos="100000">
                <a:schemeClr val="accent1">
                  <a:lumMod val="77000"/>
                  <a:lumOff val="23000"/>
                </a:schemeClr>
              </a:gs>
            </a:gsLst>
            <a:lin ang="2700000" scaled="1"/>
            <a:tileRect/>
          </a:gradFill>
          <a:ln w="48331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椭圆 42"/>
          <p:cNvSpPr/>
          <p:nvPr>
            <p:custDataLst>
              <p:tags r:id="rId10"/>
            </p:custDataLst>
          </p:nvPr>
        </p:nvSpPr>
        <p:spPr>
          <a:xfrm rot="20464926">
            <a:off x="4722813" y="4299268"/>
            <a:ext cx="2828015" cy="590804"/>
          </a:xfrm>
          <a:prstGeom prst="ellipse">
            <a:avLst/>
          </a:prstGeom>
          <a:noFill/>
          <a:ln w="9525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>
            <p:custDataLst>
              <p:tags r:id="rId11"/>
            </p:custDataLst>
          </p:nvPr>
        </p:nvSpPr>
        <p:spPr>
          <a:xfrm rot="997938">
            <a:off x="4833303" y="4299268"/>
            <a:ext cx="2606541" cy="590804"/>
          </a:xfrm>
          <a:prstGeom prst="ellipse">
            <a:avLst/>
          </a:prstGeom>
          <a:noFill/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 rot="19668910">
            <a:off x="4642168" y="4299268"/>
            <a:ext cx="2828015" cy="590804"/>
          </a:xfrm>
          <a:prstGeom prst="ellipse">
            <a:avLst/>
          </a:prstGeom>
          <a:noFill/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>
            <p:custDataLst>
              <p:tags r:id="rId13"/>
            </p:custDataLst>
          </p:nvPr>
        </p:nvSpPr>
        <p:spPr>
          <a:xfrm>
            <a:off x="6964998" y="4484688"/>
            <a:ext cx="110257" cy="110257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>
            <p:custDataLst>
              <p:tags r:id="rId14"/>
            </p:custDataLst>
          </p:nvPr>
        </p:nvSpPr>
        <p:spPr>
          <a:xfrm>
            <a:off x="6336983" y="4898708"/>
            <a:ext cx="110257" cy="110257"/>
          </a:xfrm>
          <a:prstGeom prst="ellipse">
            <a:avLst/>
          </a:prstGeom>
          <a:gradFill flip="none" rotWithShape="1">
            <a:gsLst>
              <a:gs pos="100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任意多边形: 形状 21"/>
          <p:cNvSpPr/>
          <p:nvPr>
            <p:custDataLst>
              <p:tags r:id="rId15"/>
            </p:custDataLst>
          </p:nvPr>
        </p:nvSpPr>
        <p:spPr>
          <a:xfrm>
            <a:off x="1034733" y="3375343"/>
            <a:ext cx="10122776" cy="2006368"/>
          </a:xfrm>
          <a:custGeom>
            <a:avLst/>
            <a:gdLst>
              <a:gd name="connsiteX0" fmla="*/ 4924244 w 9848488"/>
              <a:gd name="connsiteY0" fmla="*/ 0 h 2006368"/>
              <a:gd name="connsiteX1" fmla="*/ 9775437 w 9848488"/>
              <a:gd name="connsiteY1" fmla="*/ 1858432 h 2006368"/>
              <a:gd name="connsiteX2" fmla="*/ 9848488 w 9848488"/>
              <a:gd name="connsiteY2" fmla="*/ 2006368 h 2006368"/>
              <a:gd name="connsiteX3" fmla="*/ 0 w 9848488"/>
              <a:gd name="connsiteY3" fmla="*/ 2006368 h 2006368"/>
              <a:gd name="connsiteX4" fmla="*/ 73051 w 9848488"/>
              <a:gd name="connsiteY4" fmla="*/ 1858432 h 2006368"/>
              <a:gd name="connsiteX5" fmla="*/ 4924244 w 9848488"/>
              <a:gd name="connsiteY5" fmla="*/ 0 h 2006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8488" h="2006368">
                <a:moveTo>
                  <a:pt x="4924244" y="0"/>
                </a:moveTo>
                <a:cubicBezTo>
                  <a:pt x="7203603" y="0"/>
                  <a:pt x="9132307" y="781751"/>
                  <a:pt x="9775437" y="1858432"/>
                </a:cubicBezTo>
                <a:lnTo>
                  <a:pt x="9848488" y="2006368"/>
                </a:lnTo>
                <a:lnTo>
                  <a:pt x="0" y="2006368"/>
                </a:lnTo>
                <a:lnTo>
                  <a:pt x="73051" y="1858432"/>
                </a:lnTo>
                <a:cubicBezTo>
                  <a:pt x="716182" y="781751"/>
                  <a:pt x="2644886" y="0"/>
                  <a:pt x="4924244" y="0"/>
                </a:cubicBezTo>
                <a:close/>
              </a:path>
            </a:pathLst>
          </a:custGeom>
          <a:noFill/>
          <a:ln w="15875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92000">
                  <a:schemeClr val="accent1">
                    <a:alpha val="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>
            <p:custDataLst>
              <p:tags r:id="rId16"/>
            </p:custDataLst>
          </p:nvPr>
        </p:nvSpPr>
        <p:spPr>
          <a:xfrm>
            <a:off x="2287588" y="408400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>
            <p:custDataLst>
              <p:tags r:id="rId17"/>
            </p:custDataLst>
          </p:nvPr>
        </p:nvSpPr>
        <p:spPr>
          <a:xfrm>
            <a:off x="2315528" y="411194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>
            <p:custDataLst>
              <p:tags r:id="rId18"/>
            </p:custDataLst>
          </p:nvPr>
        </p:nvSpPr>
        <p:spPr>
          <a:xfrm>
            <a:off x="879475" y="2792095"/>
            <a:ext cx="2385695" cy="705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atin typeface="+mn-ea"/>
                <a:cs typeface="+mn-ea"/>
                <a:sym typeface="+mn-ea"/>
              </a:rPr>
              <a:t>系统建设完全符合国标标准，帮助企业提升作业规范，精准定位责任人。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2" name="矩形 51"/>
          <p:cNvSpPr/>
          <p:nvPr>
            <p:custDataLst>
              <p:tags r:id="rId19"/>
            </p:custDataLst>
          </p:nvPr>
        </p:nvSpPr>
        <p:spPr>
          <a:xfrm>
            <a:off x="1224280" y="2303780"/>
            <a:ext cx="226949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6096E6"/>
                </a:solidFill>
                <a:sym typeface="+mn-ea"/>
              </a:rPr>
              <a:t>提升作业规范性</a:t>
            </a:r>
            <a:endParaRPr lang="zh-CN" altLang="en-US" b="1" dirty="0">
              <a:solidFill>
                <a:srgbClr val="6096E6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53" name="直接连接符 52"/>
          <p:cNvCxnSpPr/>
          <p:nvPr>
            <p:custDataLst>
              <p:tags r:id="rId20"/>
            </p:custDataLst>
          </p:nvPr>
        </p:nvCxnSpPr>
        <p:spPr>
          <a:xfrm flipV="1">
            <a:off x="2361883" y="343439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4" name="椭圆 53"/>
          <p:cNvSpPr/>
          <p:nvPr>
            <p:custDataLst>
              <p:tags r:id="rId21"/>
            </p:custDataLst>
          </p:nvPr>
        </p:nvSpPr>
        <p:spPr>
          <a:xfrm>
            <a:off x="9758998" y="4084003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>
            <p:custDataLst>
              <p:tags r:id="rId22"/>
            </p:custDataLst>
          </p:nvPr>
        </p:nvSpPr>
        <p:spPr>
          <a:xfrm>
            <a:off x="9786938" y="4111943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>
            <p:custDataLst>
              <p:tags r:id="rId23"/>
            </p:custDataLst>
          </p:nvPr>
        </p:nvSpPr>
        <p:spPr>
          <a:xfrm>
            <a:off x="9133205" y="2792095"/>
            <a:ext cx="2492375" cy="705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ym typeface="+mn-ea"/>
              </a:rPr>
              <a:t>支持安全措施管理、监护人变更、安全交底等过程的签批确认，通过对接视频画面数据，实现作业全过程的实时监控，异常情况即时告警。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矩形 56"/>
          <p:cNvSpPr/>
          <p:nvPr>
            <p:custDataLst>
              <p:tags r:id="rId24"/>
            </p:custDataLst>
          </p:nvPr>
        </p:nvSpPr>
        <p:spPr>
          <a:xfrm>
            <a:off x="9133205" y="2303780"/>
            <a:ext cx="2437765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提升作业过程管控能力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58" name="直接连接符 57"/>
          <p:cNvCxnSpPr/>
          <p:nvPr>
            <p:custDataLst>
              <p:tags r:id="rId25"/>
            </p:custDataLst>
          </p:nvPr>
        </p:nvCxnSpPr>
        <p:spPr>
          <a:xfrm flipV="1">
            <a:off x="9833293" y="3434398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椭圆 58"/>
          <p:cNvSpPr/>
          <p:nvPr>
            <p:custDataLst>
              <p:tags r:id="rId26"/>
            </p:custDataLst>
          </p:nvPr>
        </p:nvSpPr>
        <p:spPr>
          <a:xfrm>
            <a:off x="4778058" y="336454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>
            <p:custDataLst>
              <p:tags r:id="rId27"/>
            </p:custDataLst>
          </p:nvPr>
        </p:nvSpPr>
        <p:spPr>
          <a:xfrm>
            <a:off x="4805998" y="339248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>
            <p:custDataLst>
              <p:tags r:id="rId28"/>
            </p:custDataLst>
          </p:nvPr>
        </p:nvSpPr>
        <p:spPr>
          <a:xfrm>
            <a:off x="3838575" y="2072640"/>
            <a:ext cx="2193925" cy="705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ym typeface="+mn-ea"/>
              </a:rPr>
              <a:t>帮助企业规范八大作业安全管控工作，规避作业过程中潜在的风险，保障作业人员的安全。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2" name="矩形 61"/>
          <p:cNvSpPr/>
          <p:nvPr>
            <p:custDataLst>
              <p:tags r:id="rId29"/>
            </p:custDataLst>
          </p:nvPr>
        </p:nvSpPr>
        <p:spPr>
          <a:xfrm>
            <a:off x="4091940" y="1584325"/>
            <a:ext cx="194056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lvl="0" algn="r"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提升作业安全性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3" name="直接连接符 62"/>
          <p:cNvCxnSpPr/>
          <p:nvPr>
            <p:custDataLst>
              <p:tags r:id="rId30"/>
            </p:custDataLst>
          </p:nvPr>
        </p:nvCxnSpPr>
        <p:spPr>
          <a:xfrm flipV="1">
            <a:off x="4852353" y="271494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4" name="椭圆 63"/>
          <p:cNvSpPr/>
          <p:nvPr>
            <p:custDataLst>
              <p:tags r:id="rId31"/>
            </p:custDataLst>
          </p:nvPr>
        </p:nvSpPr>
        <p:spPr>
          <a:xfrm>
            <a:off x="7268528" y="3364548"/>
            <a:ext cx="146385" cy="146385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accent1"/>
            </a:solidFill>
          </a:ln>
          <a:effectLst>
            <a:outerShdw blurRad="63500" sx="102000" sy="102000" algn="c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>
            <p:custDataLst>
              <p:tags r:id="rId32"/>
            </p:custDataLst>
          </p:nvPr>
        </p:nvSpPr>
        <p:spPr>
          <a:xfrm>
            <a:off x="7296468" y="3392488"/>
            <a:ext cx="90445" cy="90445"/>
          </a:xfrm>
          <a:prstGeom prst="ellipse">
            <a:avLst/>
          </a:prstGeom>
          <a:gradFill>
            <a:gsLst>
              <a:gs pos="1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>
            <p:custDataLst>
              <p:tags r:id="rId33"/>
            </p:custDataLst>
          </p:nvPr>
        </p:nvSpPr>
        <p:spPr>
          <a:xfrm>
            <a:off x="6643370" y="2072640"/>
            <a:ext cx="2150110" cy="7054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ym typeface="+mn-ea"/>
              </a:rPr>
              <a:t>全程手机移动办票，电子化审批验收，规范审批过程，线上归档，取缔纸质票证流转，作业票管理更高效。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7" name="矩形 66"/>
          <p:cNvSpPr/>
          <p:nvPr>
            <p:custDataLst>
              <p:tags r:id="rId34"/>
            </p:custDataLst>
          </p:nvPr>
        </p:nvSpPr>
        <p:spPr>
          <a:xfrm>
            <a:off x="6643370" y="1584325"/>
            <a:ext cx="2332990" cy="3683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提升作业管理效率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8" name="直接连接符 67"/>
          <p:cNvCxnSpPr/>
          <p:nvPr>
            <p:custDataLst>
              <p:tags r:id="rId35"/>
            </p:custDataLst>
          </p:nvPr>
        </p:nvCxnSpPr>
        <p:spPr>
          <a:xfrm flipV="1">
            <a:off x="7342823" y="2714943"/>
            <a:ext cx="0" cy="649254"/>
          </a:xfrm>
          <a:prstGeom prst="line">
            <a:avLst/>
          </a:prstGeom>
          <a:noFill/>
          <a:ln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6200000" scaled="0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文本框 69"/>
          <p:cNvSpPr txBox="1"/>
          <p:nvPr/>
        </p:nvSpPr>
        <p:spPr>
          <a:xfrm>
            <a:off x="4228465" y="4410710"/>
            <a:ext cx="4138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</a:rPr>
              <a:t>更规范、更安全、更高效、更到位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0" y="0"/>
            <a:ext cx="1590040" cy="687705"/>
          </a:xfrm>
          <a:prstGeom prst="rect">
            <a:avLst/>
          </a:prstGeom>
        </p:spPr>
      </p:pic>
    </p:spTree>
    <p:custDataLst>
      <p:tags r:id="rId3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334010" y="4365625"/>
            <a:ext cx="6333490" cy="2219325"/>
          </a:xfrm>
          <a:prstGeom prst="roundRect">
            <a:avLst>
              <a:gd name="adj" fmla="val 68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5495" y="0"/>
            <a:ext cx="9546590" cy="705485"/>
          </a:xfrm>
        </p:spPr>
        <p:txBody>
          <a:bodyPr/>
          <a:lstStyle/>
          <a:p>
            <a:r>
              <a:rPr lang="zh-CN" altLang="en-US"/>
              <a:t>功能亮点</a:t>
            </a:r>
            <a:endParaRPr lang="zh-CN" altLang="en-US"/>
          </a:p>
        </p:txBody>
      </p:sp>
      <p:sp>
        <p:nvSpPr>
          <p:cNvPr id="13" name="燕尾形箭头 12"/>
          <p:cNvSpPr/>
          <p:nvPr>
            <p:custDataLst>
              <p:tags r:id="rId1"/>
            </p:custDataLst>
          </p:nvPr>
        </p:nvSpPr>
        <p:spPr>
          <a:xfrm>
            <a:off x="725090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latin typeface="+mn-ea"/>
                <a:cs typeface="+mn-ea"/>
                <a:sym typeface="+mn-ea"/>
              </a:rPr>
              <a:t>01</a:t>
            </a:r>
            <a:endParaRPr lang="en-US" altLang="zh-CN" sz="1400" b="1">
              <a:latin typeface="+mn-ea"/>
              <a:cs typeface="+mn-ea"/>
              <a:sym typeface="+mn-ea"/>
            </a:endParaRPr>
          </a:p>
        </p:txBody>
      </p:sp>
      <p:sp>
        <p:nvSpPr>
          <p:cNvPr id="14" name="燕尾形箭头 13"/>
          <p:cNvSpPr/>
          <p:nvPr>
            <p:custDataLst>
              <p:tags r:id="rId2"/>
            </p:custDataLst>
          </p:nvPr>
        </p:nvSpPr>
        <p:spPr>
          <a:xfrm>
            <a:off x="2230999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latin typeface="+mn-ea"/>
                <a:cs typeface="+mn-ea"/>
                <a:sym typeface="+mn-ea"/>
              </a:rPr>
              <a:t>02</a:t>
            </a:r>
            <a:endParaRPr lang="en-US" altLang="zh-CN" sz="1400" b="1">
              <a:latin typeface="+mn-ea"/>
              <a:cs typeface="+mn-ea"/>
              <a:sym typeface="+mn-ea"/>
            </a:endParaRPr>
          </a:p>
        </p:txBody>
      </p:sp>
      <p:sp>
        <p:nvSpPr>
          <p:cNvPr id="73" name="燕尾形箭头 72"/>
          <p:cNvSpPr/>
          <p:nvPr>
            <p:custDataLst>
              <p:tags r:id="rId3"/>
            </p:custDataLst>
          </p:nvPr>
        </p:nvSpPr>
        <p:spPr>
          <a:xfrm>
            <a:off x="3726349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latin typeface="+mn-ea"/>
                <a:cs typeface="+mn-ea"/>
                <a:sym typeface="+mn-ea"/>
              </a:rPr>
              <a:t>03</a:t>
            </a:r>
            <a:endParaRPr lang="en-US" altLang="zh-CN" sz="1400" b="1" dirty="0">
              <a:latin typeface="+mn-ea"/>
              <a:cs typeface="+mn-ea"/>
              <a:sym typeface="+mn-ea"/>
            </a:endParaRPr>
          </a:p>
        </p:txBody>
      </p:sp>
      <p:sp>
        <p:nvSpPr>
          <p:cNvPr id="77" name="燕尾形箭头 76"/>
          <p:cNvSpPr/>
          <p:nvPr>
            <p:custDataLst>
              <p:tags r:id="rId4"/>
            </p:custDataLst>
          </p:nvPr>
        </p:nvSpPr>
        <p:spPr>
          <a:xfrm>
            <a:off x="5232258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latin typeface="+mn-ea"/>
                <a:cs typeface="+mn-ea"/>
                <a:sym typeface="+mn-ea"/>
              </a:rPr>
              <a:t>04</a:t>
            </a:r>
            <a:endParaRPr lang="en-US" altLang="zh-CN" sz="1400" b="1">
              <a:latin typeface="+mn-ea"/>
              <a:cs typeface="+mn-ea"/>
              <a:sym typeface="+mn-ea"/>
            </a:endParaRPr>
          </a:p>
        </p:txBody>
      </p:sp>
      <p:sp>
        <p:nvSpPr>
          <p:cNvPr id="90" name="燕尾形箭头 89"/>
          <p:cNvSpPr/>
          <p:nvPr>
            <p:custDataLst>
              <p:tags r:id="rId5"/>
            </p:custDataLst>
          </p:nvPr>
        </p:nvSpPr>
        <p:spPr>
          <a:xfrm>
            <a:off x="6727609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latin typeface="+mn-ea"/>
                <a:cs typeface="+mn-ea"/>
                <a:sym typeface="+mn-ea"/>
              </a:rPr>
              <a:t>05</a:t>
            </a:r>
            <a:endParaRPr lang="en-US" altLang="zh-CN" sz="1400" b="1">
              <a:latin typeface="+mn-ea"/>
              <a:cs typeface="+mn-ea"/>
              <a:sym typeface="+mn-ea"/>
            </a:endParaRPr>
          </a:p>
        </p:txBody>
      </p:sp>
      <p:sp>
        <p:nvSpPr>
          <p:cNvPr id="94" name="燕尾形箭头 93"/>
          <p:cNvSpPr/>
          <p:nvPr>
            <p:custDataLst>
              <p:tags r:id="rId6"/>
            </p:custDataLst>
          </p:nvPr>
        </p:nvSpPr>
        <p:spPr>
          <a:xfrm>
            <a:off x="8233517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latin typeface="+mn-ea"/>
                <a:cs typeface="+mn-ea"/>
                <a:sym typeface="+mn-ea"/>
              </a:rPr>
              <a:t>06</a:t>
            </a:r>
            <a:endParaRPr lang="en-US" altLang="zh-CN" sz="1400" b="1">
              <a:latin typeface="+mn-ea"/>
              <a:cs typeface="+mn-ea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941252" y="1112328"/>
            <a:ext cx="2094380" cy="5623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作业票申请（预约办票）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3" name="直接连接符 2"/>
          <p:cNvCxnSpPr/>
          <p:nvPr>
            <p:custDataLst>
              <p:tags r:id="rId8"/>
            </p:custDataLst>
          </p:nvPr>
        </p:nvCxnSpPr>
        <p:spPr>
          <a:xfrm>
            <a:off x="724534" y="1314890"/>
            <a:ext cx="0" cy="972000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9"/>
            </p:custDataLst>
          </p:nvPr>
        </p:nvCxnSpPr>
        <p:spPr>
          <a:xfrm>
            <a:off x="2240445" y="2721595"/>
            <a:ext cx="0" cy="972000"/>
          </a:xfrm>
          <a:prstGeom prst="line">
            <a:avLst/>
          </a:prstGeom>
          <a:ln w="3175">
            <a:solidFill>
              <a:schemeClr val="accent4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>
            <p:custDataLst>
              <p:tags r:id="rId10"/>
            </p:custDataLst>
          </p:nvPr>
        </p:nvCxnSpPr>
        <p:spPr>
          <a:xfrm>
            <a:off x="3720159" y="1315208"/>
            <a:ext cx="0" cy="972000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5450840" y="3073400"/>
            <a:ext cx="1659255" cy="3632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安全措施确认</a:t>
            </a:r>
            <a:endParaRPr lang="zh-CN" altLang="en-US" sz="16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2"/>
            </p:custDataLst>
          </p:nvPr>
        </p:nvCxnSpPr>
        <p:spPr>
          <a:xfrm>
            <a:off x="5233925" y="2724373"/>
            <a:ext cx="0" cy="972000"/>
          </a:xfrm>
          <a:prstGeom prst="line">
            <a:avLst/>
          </a:prstGeom>
          <a:ln w="3175">
            <a:solidFill>
              <a:schemeClr val="accent4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>
            <a:off x="6727530" y="1314890"/>
            <a:ext cx="0" cy="972000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4"/>
            </p:custDataLst>
          </p:nvPr>
        </p:nvCxnSpPr>
        <p:spPr>
          <a:xfrm>
            <a:off x="8240741" y="2722150"/>
            <a:ext cx="0" cy="972000"/>
          </a:xfrm>
          <a:prstGeom prst="line">
            <a:avLst/>
          </a:prstGeom>
          <a:ln w="3175">
            <a:solidFill>
              <a:schemeClr val="accent4"/>
            </a:solidFill>
            <a:headEnd type="none" w="sm" len="sm"/>
            <a:tailEnd type="oval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7" name="矩形 36"/>
          <p:cNvSpPr/>
          <p:nvPr>
            <p:custDataLst>
              <p:tags r:id="rId15"/>
            </p:custDataLst>
          </p:nvPr>
        </p:nvSpPr>
        <p:spPr>
          <a:xfrm>
            <a:off x="3950291" y="1112328"/>
            <a:ext cx="1659278" cy="5623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气体检测分析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16"/>
            </p:custDataLst>
          </p:nvPr>
        </p:nvSpPr>
        <p:spPr>
          <a:xfrm>
            <a:off x="6946549" y="1393505"/>
            <a:ext cx="1659278" cy="66793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审批确认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安全交底单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7"/>
            </p:custDataLst>
          </p:nvPr>
        </p:nvSpPr>
        <p:spPr>
          <a:xfrm>
            <a:off x="2466975" y="3066415"/>
            <a:ext cx="1659255" cy="3632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安全措施评估</a:t>
            </a:r>
            <a:endParaRPr lang="zh-CN" altLang="en-US" sz="16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6" name="矩形 45"/>
          <p:cNvSpPr/>
          <p:nvPr>
            <p:custDataLst>
              <p:tags r:id="rId18"/>
            </p:custDataLst>
          </p:nvPr>
        </p:nvSpPr>
        <p:spPr>
          <a:xfrm>
            <a:off x="8466455" y="3059430"/>
            <a:ext cx="1659255" cy="36322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4"/>
                </a:solidFill>
                <a:latin typeface="+mn-ea"/>
                <a:cs typeface="+mn-ea"/>
                <a:sym typeface="+mn-ea"/>
              </a:rPr>
              <a:t>作业审批</a:t>
            </a:r>
            <a:endParaRPr lang="zh-CN" altLang="en-US" sz="1600" b="1">
              <a:solidFill>
                <a:schemeClr val="accent4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燕尾形箭头 3"/>
          <p:cNvSpPr/>
          <p:nvPr>
            <p:custDataLst>
              <p:tags r:id="rId19"/>
            </p:custDataLst>
          </p:nvPr>
        </p:nvSpPr>
        <p:spPr>
          <a:xfrm>
            <a:off x="9728868" y="2046992"/>
            <a:ext cx="1533693" cy="905768"/>
          </a:xfrm>
          <a:prstGeom prst="notchedRightArrow">
            <a:avLst/>
          </a:prstGeom>
          <a:gradFill>
            <a:gsLst>
              <a:gs pos="16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63500" dist="635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144145" tIns="71755" rIns="71755" bIns="36195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latin typeface="+mn-ea"/>
                <a:cs typeface="+mn-ea"/>
                <a:sym typeface="+mn-ea"/>
              </a:rPr>
              <a:t>07</a:t>
            </a:r>
            <a:endParaRPr lang="en-US" altLang="zh-CN" sz="1400" b="1">
              <a:latin typeface="+mn-ea"/>
              <a:cs typeface="+mn-ea"/>
              <a:sym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20"/>
            </p:custDataLst>
          </p:nvPr>
        </p:nvCxnSpPr>
        <p:spPr>
          <a:xfrm>
            <a:off x="9758078" y="1314890"/>
            <a:ext cx="0" cy="972000"/>
          </a:xfrm>
          <a:prstGeom prst="line">
            <a:avLst/>
          </a:prstGeom>
          <a:ln w="3175">
            <a:solidFill>
              <a:schemeClr val="accent1"/>
            </a:solidFill>
            <a:headEnd type="oval" w="sm" len="sm"/>
            <a:tailEnd type="none" w="sm" len="sm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9942807" y="1107883"/>
            <a:ext cx="1659278" cy="5623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作业验收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22"/>
            </p:custDataLst>
          </p:nvPr>
        </p:nvSpPr>
        <p:spPr>
          <a:xfrm>
            <a:off x="4879637" y="3870037"/>
            <a:ext cx="1457137" cy="245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000" dirty="0"/>
              <a:t>特殊作业票办票流程</a:t>
            </a:r>
            <a:endParaRPr lang="zh-CN" altLang="en-US" sz="1000" dirty="0"/>
          </a:p>
        </p:txBody>
      </p:sp>
      <p:sp>
        <p:nvSpPr>
          <p:cNvPr id="50" name="文本框 49"/>
          <p:cNvSpPr txBox="1"/>
          <p:nvPr/>
        </p:nvSpPr>
        <p:spPr>
          <a:xfrm>
            <a:off x="7755871" y="4716566"/>
            <a:ext cx="3592830" cy="170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作业到场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定位审批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联动位置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安全校验；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作业现场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实时监护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，签批验收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严谨可查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现场气体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采样分析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，关键节点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取证留痕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采集作业视频影像，作业现场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录像留存；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作业过程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全局留档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，作业单据分类统计。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23"/>
            </p:custDataLst>
          </p:nvPr>
        </p:nvSpPr>
        <p:spPr>
          <a:xfrm>
            <a:off x="600710" y="4720590"/>
            <a:ext cx="573595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400" dirty="0">
                <a:sym typeface="+mn-ea"/>
              </a:rPr>
              <a:t>PC</a:t>
            </a:r>
            <a:r>
              <a:rPr lang="zh-CN" altLang="en-US" sz="1400" dirty="0">
                <a:sym typeface="+mn-ea"/>
              </a:rPr>
              <a:t>端</a:t>
            </a:r>
            <a:r>
              <a:rPr lang="en-US" altLang="zh-CN" sz="1400" dirty="0">
                <a:sym typeface="+mn-ea"/>
              </a:rPr>
              <a:t>+APP</a:t>
            </a:r>
            <a:r>
              <a:rPr lang="zh-CN" altLang="en-US" sz="1400" dirty="0">
                <a:sym typeface="+mn-ea"/>
              </a:rPr>
              <a:t>协同管理，</a:t>
            </a:r>
            <a:r>
              <a:rPr lang="zh-CN" altLang="en-US" sz="1400" b="1" dirty="0">
                <a:solidFill>
                  <a:srgbClr val="C00000"/>
                </a:solidFill>
                <a:sym typeface="+mn-ea"/>
              </a:rPr>
              <a:t>闭环作业管控</a:t>
            </a:r>
            <a:r>
              <a:rPr lang="zh-CN" altLang="en-US" sz="1400" dirty="0">
                <a:sym typeface="+mn-ea"/>
              </a:rPr>
              <a:t>，基础信息灵活配置。</a:t>
            </a:r>
            <a:endParaRPr lang="zh-CN" altLang="en-US" sz="1400" dirty="0"/>
          </a:p>
          <a:p>
            <a:pPr marL="285750" lvl="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联合环境检验，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获取作业环境气体检验参数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，确保作业环境安全。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联合现场监控，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实时获取作业场景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，掌握作业执行情况。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 algn="l" fontAlgn="auto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支持与人员定位、视频监控、重大危险源等系统结合，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提升系统联通性。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52755" y="1008380"/>
            <a:ext cx="11106150" cy="2825115"/>
          </a:xfrm>
          <a:prstGeom prst="rect">
            <a:avLst/>
          </a:prstGeom>
          <a:ln w="1270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标题 1"/>
          <p:cNvSpPr>
            <a:spLocks noGrp="1"/>
          </p:cNvSpPr>
          <p:nvPr/>
        </p:nvSpPr>
        <p:spPr>
          <a:xfrm>
            <a:off x="534035" y="4127500"/>
            <a:ext cx="1374140" cy="505460"/>
          </a:xfrm>
          <a:prstGeom prst="rect">
            <a:avLst/>
          </a:prstGeom>
          <a:solidFill>
            <a:srgbClr val="0070C0"/>
          </a:solidFill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300" normalizeH="0" baseline="0">
                <a:solidFill>
                  <a:srgbClr val="0070C0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产品功能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7310755" y="4365625"/>
            <a:ext cx="4248150" cy="2219325"/>
          </a:xfrm>
          <a:prstGeom prst="roundRect">
            <a:avLst>
              <a:gd name="adj" fmla="val 68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7510780" y="4127500"/>
            <a:ext cx="1374140" cy="505460"/>
          </a:xfrm>
          <a:prstGeom prst="rect">
            <a:avLst/>
          </a:prstGeom>
          <a:solidFill>
            <a:srgbClr val="0070C0"/>
          </a:solidFill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300" normalizeH="0" baseline="0">
                <a:solidFill>
                  <a:srgbClr val="0070C0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sym typeface="+mn-ea"/>
              </a:rPr>
              <a:t>功能亮点</a:t>
            </a:r>
            <a:endParaRPr lang="zh-CN" altLang="en-US" sz="1600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1590040" cy="687705"/>
          </a:xfrm>
          <a:prstGeom prst="rect">
            <a:avLst/>
          </a:prstGeom>
        </p:spPr>
      </p:pic>
    </p:spTree>
    <p:custDataLst>
      <p:tags r:id="rId2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5200" y="0"/>
            <a:ext cx="9546590" cy="705485"/>
          </a:xfrm>
        </p:spPr>
        <p:txBody>
          <a:bodyPr/>
          <a:lstStyle/>
          <a:p>
            <a:r>
              <a:rPr lang="zh-CN" altLang="en-US" dirty="0">
                <a:sym typeface="+mn-ea"/>
              </a:rPr>
              <a:t>产品优势</a:t>
            </a:r>
            <a:endParaRPr lang="zh-CN" altLang="en-US" dirty="0"/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 rot="2700000">
            <a:off x="4504264" y="2007175"/>
            <a:ext cx="3077826" cy="3077823"/>
          </a:xfrm>
          <a:prstGeom prst="rect">
            <a:avLst/>
          </a:prstGeom>
          <a:noFill/>
          <a:ln w="12700" cap="flat" cmpd="sng" algn="ctr">
            <a:solidFill>
              <a:schemeClr val="accent1">
                <a:lumMod val="60000"/>
                <a:lumOff val="40000"/>
                <a:alpha val="36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 rot="2700000">
            <a:off x="5110651" y="2613561"/>
            <a:ext cx="1865054" cy="1865052"/>
          </a:xfrm>
          <a:prstGeom prst="rect">
            <a:avLst/>
          </a:prstGeom>
          <a:noFill/>
          <a:ln w="12700">
            <a:solidFill>
              <a:schemeClr val="accent1">
                <a:lumMod val="50000"/>
                <a:alpha val="6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 rot="2700000">
            <a:off x="4807458" y="2310368"/>
            <a:ext cx="2471440" cy="2471437"/>
          </a:xfrm>
          <a:prstGeom prst="rect">
            <a:avLst/>
          </a:prstGeom>
          <a:noFill/>
          <a:ln w="12700" cap="flat" cmpd="sng" algn="ctr">
            <a:solidFill>
              <a:srgbClr val="0188CC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 rot="2700000">
            <a:off x="4201071" y="1703982"/>
            <a:ext cx="3684212" cy="3684208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7059397" y="4258638"/>
            <a:ext cx="4291262" cy="1290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750736" y="4304053"/>
            <a:ext cx="4291262" cy="1290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矩形 20"/>
          <p:cNvSpPr/>
          <p:nvPr>
            <p:custDataLst>
              <p:tags r:id="rId7"/>
            </p:custDataLst>
          </p:nvPr>
        </p:nvSpPr>
        <p:spPr>
          <a:xfrm>
            <a:off x="750736" y="1516257"/>
            <a:ext cx="4291262" cy="1290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7" name="矩形 36"/>
          <p:cNvSpPr/>
          <p:nvPr>
            <p:custDataLst>
              <p:tags r:id="rId8"/>
            </p:custDataLst>
          </p:nvPr>
        </p:nvSpPr>
        <p:spPr>
          <a:xfrm rot="2700000">
            <a:off x="4807458" y="2310368"/>
            <a:ext cx="2471440" cy="2471437"/>
          </a:xfrm>
          <a:prstGeom prst="rect">
            <a:avLst/>
          </a:prstGeom>
          <a:noFill/>
          <a:ln w="12700" cap="flat" cmpd="sng" algn="ctr">
            <a:solidFill>
              <a:schemeClr val="accent1">
                <a:lumMod val="75000"/>
                <a:alpha val="53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8" name="组合 37"/>
          <p:cNvGrpSpPr/>
          <p:nvPr>
            <p:custDataLst>
              <p:tags r:id="rId9"/>
            </p:custDataLst>
          </p:nvPr>
        </p:nvGrpSpPr>
        <p:grpSpPr>
          <a:xfrm>
            <a:off x="3685372" y="1699614"/>
            <a:ext cx="1206152" cy="923619"/>
            <a:chOff x="3599819" y="1568231"/>
            <a:chExt cx="1206152" cy="923619"/>
          </a:xfrm>
        </p:grpSpPr>
        <p:sp>
          <p:nvSpPr>
            <p:cNvPr id="22" name="矩形 21"/>
            <p:cNvSpPr/>
            <p:nvPr>
              <p:custDataLst>
                <p:tags r:id="rId10"/>
              </p:custDataLst>
            </p:nvPr>
          </p:nvSpPr>
          <p:spPr>
            <a:xfrm>
              <a:off x="3599819" y="2074960"/>
              <a:ext cx="1206152" cy="4168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1"/>
              </p:custDataLst>
            </p:nvPr>
          </p:nvSpPr>
          <p:spPr>
            <a:xfrm>
              <a:off x="3762711" y="1568231"/>
              <a:ext cx="8803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2"/>
            </p:custDataLst>
          </p:nvPr>
        </p:nvGrpSpPr>
        <p:grpSpPr>
          <a:xfrm>
            <a:off x="7283859" y="4441995"/>
            <a:ext cx="1206152" cy="923619"/>
            <a:chOff x="6342437" y="1568231"/>
            <a:chExt cx="1206152" cy="923619"/>
          </a:xfrm>
        </p:grpSpPr>
        <p:sp>
          <p:nvSpPr>
            <p:cNvPr id="46" name="矩形 45"/>
            <p:cNvSpPr/>
            <p:nvPr>
              <p:custDataLst>
                <p:tags r:id="rId13"/>
              </p:custDataLst>
            </p:nvPr>
          </p:nvSpPr>
          <p:spPr>
            <a:xfrm>
              <a:off x="6342437" y="2074960"/>
              <a:ext cx="1206152" cy="4168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4"/>
              </p:custDataLst>
            </p:nvPr>
          </p:nvSpPr>
          <p:spPr>
            <a:xfrm>
              <a:off x="6499091" y="1568231"/>
              <a:ext cx="8803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5" name="矩形 24"/>
          <p:cNvSpPr/>
          <p:nvPr>
            <p:custDataLst>
              <p:tags r:id="rId15"/>
            </p:custDataLst>
          </p:nvPr>
        </p:nvSpPr>
        <p:spPr>
          <a:xfrm>
            <a:off x="7059397" y="1516257"/>
            <a:ext cx="4291262" cy="12903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9" name="文本框 48"/>
          <p:cNvSpPr txBox="1"/>
          <p:nvPr>
            <p:custDataLst>
              <p:tags r:id="rId16"/>
            </p:custDataLst>
          </p:nvPr>
        </p:nvSpPr>
        <p:spPr>
          <a:xfrm>
            <a:off x="8653678" y="1549292"/>
            <a:ext cx="267668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sym typeface="+mn-ea"/>
              </a:rPr>
              <a:t>支持对作业方式管理、安全措施管理、分析项目管理、作业时长、中断时长等基础信息的维护，辅助企业实现数据信息化存储。</a:t>
            </a:r>
            <a:endParaRPr lang="zh-CN" altLang="en-US" sz="1200" dirty="0">
              <a:sym typeface="+mn-ea"/>
            </a:endParaRPr>
          </a:p>
        </p:txBody>
      </p:sp>
      <p:grpSp>
        <p:nvGrpSpPr>
          <p:cNvPr id="26" name="组合 25"/>
          <p:cNvGrpSpPr/>
          <p:nvPr>
            <p:custDataLst>
              <p:tags r:id="rId17"/>
            </p:custDataLst>
          </p:nvPr>
        </p:nvGrpSpPr>
        <p:grpSpPr>
          <a:xfrm>
            <a:off x="7283859" y="1699614"/>
            <a:ext cx="1206152" cy="923619"/>
            <a:chOff x="2281823" y="1568231"/>
            <a:chExt cx="1206152" cy="923619"/>
          </a:xfrm>
        </p:grpSpPr>
        <p:sp>
          <p:nvSpPr>
            <p:cNvPr id="27" name="矩形 26"/>
            <p:cNvSpPr/>
            <p:nvPr>
              <p:custDataLst>
                <p:tags r:id="rId18"/>
              </p:custDataLst>
            </p:nvPr>
          </p:nvSpPr>
          <p:spPr>
            <a:xfrm>
              <a:off x="2281823" y="2074960"/>
              <a:ext cx="1206152" cy="4168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9"/>
              </p:custDataLst>
            </p:nvPr>
          </p:nvSpPr>
          <p:spPr>
            <a:xfrm>
              <a:off x="2444715" y="1568231"/>
              <a:ext cx="87249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4400" b="1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03</a:t>
              </a:r>
              <a:endParaRPr lang="en-US" altLang="zh-CN" sz="4400" b="1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20"/>
            </p:custDataLst>
          </p:nvPr>
        </p:nvGrpSpPr>
        <p:grpSpPr>
          <a:xfrm>
            <a:off x="3685372" y="4487410"/>
            <a:ext cx="1206152" cy="923619"/>
            <a:chOff x="4956948" y="1568231"/>
            <a:chExt cx="1206152" cy="923619"/>
          </a:xfrm>
        </p:grpSpPr>
        <p:sp>
          <p:nvSpPr>
            <p:cNvPr id="30" name="矩形 29"/>
            <p:cNvSpPr/>
            <p:nvPr>
              <p:custDataLst>
                <p:tags r:id="rId21"/>
              </p:custDataLst>
            </p:nvPr>
          </p:nvSpPr>
          <p:spPr>
            <a:xfrm>
              <a:off x="4956948" y="2074960"/>
              <a:ext cx="1206152" cy="4168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22"/>
              </p:custDataLst>
            </p:nvPr>
          </p:nvSpPr>
          <p:spPr>
            <a:xfrm>
              <a:off x="5119840" y="1568231"/>
              <a:ext cx="8803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10" name="矩形 209"/>
          <p:cNvSpPr/>
          <p:nvPr>
            <p:custDataLst>
              <p:tags r:id="rId23"/>
            </p:custDataLst>
          </p:nvPr>
        </p:nvSpPr>
        <p:spPr>
          <a:xfrm>
            <a:off x="7283450" y="2275840"/>
            <a:ext cx="1206500" cy="329565"/>
          </a:xfrm>
          <a:prstGeom prst="rect">
            <a:avLst/>
          </a:prstGeom>
          <a:ln>
            <a:noFill/>
          </a:ln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灵活性强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11" name="矩形 210"/>
          <p:cNvSpPr/>
          <p:nvPr>
            <p:custDataLst>
              <p:tags r:id="rId24"/>
            </p:custDataLst>
          </p:nvPr>
        </p:nvSpPr>
        <p:spPr>
          <a:xfrm>
            <a:off x="3802380" y="5064760"/>
            <a:ext cx="967740" cy="337820"/>
          </a:xfrm>
          <a:prstGeom prst="rect">
            <a:avLst/>
          </a:prstGeom>
          <a:ln>
            <a:noFill/>
          </a:ln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对接性强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12" name="矩形 211"/>
          <p:cNvSpPr/>
          <p:nvPr>
            <p:custDataLst>
              <p:tags r:id="rId25"/>
            </p:custDataLst>
          </p:nvPr>
        </p:nvSpPr>
        <p:spPr>
          <a:xfrm>
            <a:off x="7411720" y="5026025"/>
            <a:ext cx="1028065" cy="338554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16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成熟度高</a:t>
            </a:r>
            <a:endParaRPr lang="zh-CN" altLang="en-US" sz="1600" dirty="0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13" name="文本框 212"/>
          <p:cNvSpPr txBox="1"/>
          <p:nvPr>
            <p:custDataLst>
              <p:tags r:id="rId26"/>
            </p:custDataLst>
          </p:nvPr>
        </p:nvSpPr>
        <p:spPr>
          <a:xfrm>
            <a:off x="828675" y="1574165"/>
            <a:ext cx="2856865" cy="122110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ym typeface="+mn-ea"/>
              </a:rPr>
              <a:t>支持与人员定位、视频监控、园区平台、政府平台等系统集成、对接，具有高扩展性，可个性化适配所需系统。</a:t>
            </a:r>
            <a:endParaRPr lang="zh-CN" altLang="en-US" sz="1200" dirty="0">
              <a:sym typeface="+mn-ea"/>
            </a:endParaRPr>
          </a:p>
        </p:txBody>
      </p:sp>
      <p:sp>
        <p:nvSpPr>
          <p:cNvPr id="214" name="文本框 213"/>
          <p:cNvSpPr txBox="1"/>
          <p:nvPr>
            <p:custDataLst>
              <p:tags r:id="rId27"/>
            </p:custDataLst>
          </p:nvPr>
        </p:nvSpPr>
        <p:spPr>
          <a:xfrm>
            <a:off x="8749665" y="4311650"/>
            <a:ext cx="2600960" cy="12382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sym typeface="+mn-ea"/>
              </a:rPr>
              <a:t>持续自主研发，功能齐全、稳定，辅助企业导入基础数据，部署周期短、使用易上手。</a:t>
            </a:r>
            <a:endParaRPr lang="zh-CN" altLang="en-US" sz="1200" dirty="0">
              <a:sym typeface="+mn-ea"/>
            </a:endParaRPr>
          </a:p>
        </p:txBody>
      </p:sp>
      <p:sp>
        <p:nvSpPr>
          <p:cNvPr id="215" name="文本框 214"/>
          <p:cNvSpPr txBox="1"/>
          <p:nvPr>
            <p:custDataLst>
              <p:tags r:id="rId28"/>
            </p:custDataLst>
          </p:nvPr>
        </p:nvSpPr>
        <p:spPr>
          <a:xfrm>
            <a:off x="828040" y="4364990"/>
            <a:ext cx="2856865" cy="11842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lvl="0" algn="just">
              <a:lnSpc>
                <a:spcPct val="150000"/>
              </a:lnSpc>
              <a:buClrTx/>
              <a:buSzTx/>
              <a:buFontTx/>
            </a:pPr>
            <a:r>
              <a:rPr lang="zh-CN" altLang="en-US" sz="1200" dirty="0">
                <a:sym typeface="+mn-ea"/>
              </a:rPr>
              <a:t>满足企业信息化建设要求、园区和政府的数据上报标准，检查内容全都直观可查，无违规问题。</a:t>
            </a:r>
            <a:endParaRPr lang="zh-CN" altLang="en-US" sz="1200" dirty="0">
              <a:sym typeface="+mn-ea"/>
            </a:endParaRPr>
          </a:p>
        </p:txBody>
      </p:sp>
      <p:sp>
        <p:nvSpPr>
          <p:cNvPr id="216" name="star-cup_73418"/>
          <p:cNvSpPr>
            <a:spLocks noChangeAspect="1"/>
          </p:cNvSpPr>
          <p:nvPr>
            <p:custDataLst>
              <p:tags r:id="rId29"/>
            </p:custDataLst>
          </p:nvPr>
        </p:nvSpPr>
        <p:spPr bwMode="auto">
          <a:xfrm>
            <a:off x="5498432" y="3063093"/>
            <a:ext cx="947857" cy="965985"/>
          </a:xfrm>
          <a:custGeom>
            <a:avLst/>
            <a:gdLst>
              <a:gd name="T0" fmla="*/ 3204 w 4111"/>
              <a:gd name="T1" fmla="*/ 283 h 4933"/>
              <a:gd name="T2" fmla="*/ 3159 w 4111"/>
              <a:gd name="T3" fmla="*/ 284 h 4933"/>
              <a:gd name="T4" fmla="*/ 3159 w 4111"/>
              <a:gd name="T5" fmla="*/ 166 h 4933"/>
              <a:gd name="T6" fmla="*/ 2994 w 4111"/>
              <a:gd name="T7" fmla="*/ 0 h 4933"/>
              <a:gd name="T8" fmla="*/ 1118 w 4111"/>
              <a:gd name="T9" fmla="*/ 0 h 4933"/>
              <a:gd name="T10" fmla="*/ 952 w 4111"/>
              <a:gd name="T11" fmla="*/ 166 h 4933"/>
              <a:gd name="T12" fmla="*/ 952 w 4111"/>
              <a:gd name="T13" fmla="*/ 284 h 4933"/>
              <a:gd name="T14" fmla="*/ 908 w 4111"/>
              <a:gd name="T15" fmla="*/ 283 h 4933"/>
              <a:gd name="T16" fmla="*/ 0 w 4111"/>
              <a:gd name="T17" fmla="*/ 1314 h 4933"/>
              <a:gd name="T18" fmla="*/ 301 w 4111"/>
              <a:gd name="T19" fmla="*/ 2199 h 4933"/>
              <a:gd name="T20" fmla="*/ 954 w 4111"/>
              <a:gd name="T21" fmla="*/ 2612 h 4933"/>
              <a:gd name="T22" fmla="*/ 1669 w 4111"/>
              <a:gd name="T23" fmla="*/ 3278 h 4933"/>
              <a:gd name="T24" fmla="*/ 1725 w 4111"/>
              <a:gd name="T25" fmla="*/ 3278 h 4933"/>
              <a:gd name="T26" fmla="*/ 1725 w 4111"/>
              <a:gd name="T27" fmla="*/ 4369 h 4933"/>
              <a:gd name="T28" fmla="*/ 1403 w 4111"/>
              <a:gd name="T29" fmla="*/ 4369 h 4933"/>
              <a:gd name="T30" fmla="*/ 1121 w 4111"/>
              <a:gd name="T31" fmla="*/ 4651 h 4933"/>
              <a:gd name="T32" fmla="*/ 1403 w 4111"/>
              <a:gd name="T33" fmla="*/ 4933 h 4933"/>
              <a:gd name="T34" fmla="*/ 2708 w 4111"/>
              <a:gd name="T35" fmla="*/ 4933 h 4933"/>
              <a:gd name="T36" fmla="*/ 2991 w 4111"/>
              <a:gd name="T37" fmla="*/ 4651 h 4933"/>
              <a:gd name="T38" fmla="*/ 2708 w 4111"/>
              <a:gd name="T39" fmla="*/ 4369 h 4933"/>
              <a:gd name="T40" fmla="*/ 2386 w 4111"/>
              <a:gd name="T41" fmla="*/ 4369 h 4933"/>
              <a:gd name="T42" fmla="*/ 2386 w 4111"/>
              <a:gd name="T43" fmla="*/ 3278 h 4933"/>
              <a:gd name="T44" fmla="*/ 2442 w 4111"/>
              <a:gd name="T45" fmla="*/ 3278 h 4933"/>
              <a:gd name="T46" fmla="*/ 3157 w 4111"/>
              <a:gd name="T47" fmla="*/ 2612 h 4933"/>
              <a:gd name="T48" fmla="*/ 3810 w 4111"/>
              <a:gd name="T49" fmla="*/ 2199 h 4933"/>
              <a:gd name="T50" fmla="*/ 4111 w 4111"/>
              <a:gd name="T51" fmla="*/ 1314 h 4933"/>
              <a:gd name="T52" fmla="*/ 3204 w 4111"/>
              <a:gd name="T53" fmla="*/ 283 h 4933"/>
              <a:gd name="T54" fmla="*/ 952 w 4111"/>
              <a:gd name="T55" fmla="*/ 2153 h 4933"/>
              <a:gd name="T56" fmla="*/ 441 w 4111"/>
              <a:gd name="T57" fmla="*/ 1314 h 4933"/>
              <a:gd name="T58" fmla="*/ 908 w 4111"/>
              <a:gd name="T59" fmla="*/ 724 h 4933"/>
              <a:gd name="T60" fmla="*/ 952 w 4111"/>
              <a:gd name="T61" fmla="*/ 727 h 4933"/>
              <a:gd name="T62" fmla="*/ 952 w 4111"/>
              <a:gd name="T63" fmla="*/ 2153 h 4933"/>
              <a:gd name="T64" fmla="*/ 2582 w 4111"/>
              <a:gd name="T65" fmla="*/ 1385 h 4933"/>
              <a:gd name="T66" fmla="*/ 2403 w 4111"/>
              <a:gd name="T67" fmla="*/ 1560 h 4933"/>
              <a:gd name="T68" fmla="*/ 2446 w 4111"/>
              <a:gd name="T69" fmla="*/ 1807 h 4933"/>
              <a:gd name="T70" fmla="*/ 2399 w 4111"/>
              <a:gd name="T71" fmla="*/ 1920 h 4933"/>
              <a:gd name="T72" fmla="*/ 2331 w 4111"/>
              <a:gd name="T73" fmla="*/ 1942 h 4933"/>
              <a:gd name="T74" fmla="*/ 2277 w 4111"/>
              <a:gd name="T75" fmla="*/ 1929 h 4933"/>
              <a:gd name="T76" fmla="*/ 2056 w 4111"/>
              <a:gd name="T77" fmla="*/ 1812 h 4933"/>
              <a:gd name="T78" fmla="*/ 1834 w 4111"/>
              <a:gd name="T79" fmla="*/ 1929 h 4933"/>
              <a:gd name="T80" fmla="*/ 1712 w 4111"/>
              <a:gd name="T81" fmla="*/ 1920 h 4933"/>
              <a:gd name="T82" fmla="*/ 1666 w 4111"/>
              <a:gd name="T83" fmla="*/ 1807 h 4933"/>
              <a:gd name="T84" fmla="*/ 1708 w 4111"/>
              <a:gd name="T85" fmla="*/ 1560 h 4933"/>
              <a:gd name="T86" fmla="*/ 1529 w 4111"/>
              <a:gd name="T87" fmla="*/ 1385 h 4933"/>
              <a:gd name="T88" fmla="*/ 1500 w 4111"/>
              <a:gd name="T89" fmla="*/ 1266 h 4933"/>
              <a:gd name="T90" fmla="*/ 1593 w 4111"/>
              <a:gd name="T91" fmla="*/ 1187 h 4933"/>
              <a:gd name="T92" fmla="*/ 1841 w 4111"/>
              <a:gd name="T93" fmla="*/ 1151 h 4933"/>
              <a:gd name="T94" fmla="*/ 1952 w 4111"/>
              <a:gd name="T95" fmla="*/ 927 h 4933"/>
              <a:gd name="T96" fmla="*/ 2056 w 4111"/>
              <a:gd name="T97" fmla="*/ 862 h 4933"/>
              <a:gd name="T98" fmla="*/ 2056 w 4111"/>
              <a:gd name="T99" fmla="*/ 862 h 4933"/>
              <a:gd name="T100" fmla="*/ 2160 w 4111"/>
              <a:gd name="T101" fmla="*/ 927 h 4933"/>
              <a:gd name="T102" fmla="*/ 2270 w 4111"/>
              <a:gd name="T103" fmla="*/ 1151 h 4933"/>
              <a:gd name="T104" fmla="*/ 2518 w 4111"/>
              <a:gd name="T105" fmla="*/ 1187 h 4933"/>
              <a:gd name="T106" fmla="*/ 2612 w 4111"/>
              <a:gd name="T107" fmla="*/ 1266 h 4933"/>
              <a:gd name="T108" fmla="*/ 2582 w 4111"/>
              <a:gd name="T109" fmla="*/ 1385 h 4933"/>
              <a:gd name="T110" fmla="*/ 3159 w 4111"/>
              <a:gd name="T111" fmla="*/ 2153 h 4933"/>
              <a:gd name="T112" fmla="*/ 3159 w 4111"/>
              <a:gd name="T113" fmla="*/ 727 h 4933"/>
              <a:gd name="T114" fmla="*/ 3204 w 4111"/>
              <a:gd name="T115" fmla="*/ 724 h 4933"/>
              <a:gd name="T116" fmla="*/ 3670 w 4111"/>
              <a:gd name="T117" fmla="*/ 1314 h 4933"/>
              <a:gd name="T118" fmla="*/ 3159 w 4111"/>
              <a:gd name="T119" fmla="*/ 2153 h 4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111" h="4933">
                <a:moveTo>
                  <a:pt x="3204" y="283"/>
                </a:moveTo>
                <a:cubicBezTo>
                  <a:pt x="3189" y="283"/>
                  <a:pt x="3174" y="283"/>
                  <a:pt x="3159" y="284"/>
                </a:cubicBezTo>
                <a:lnTo>
                  <a:pt x="3159" y="166"/>
                </a:lnTo>
                <a:cubicBezTo>
                  <a:pt x="3159" y="74"/>
                  <a:pt x="3085" y="0"/>
                  <a:pt x="2994" y="0"/>
                </a:cubicBezTo>
                <a:lnTo>
                  <a:pt x="1118" y="0"/>
                </a:lnTo>
                <a:cubicBezTo>
                  <a:pt x="1026" y="0"/>
                  <a:pt x="952" y="74"/>
                  <a:pt x="952" y="166"/>
                </a:cubicBezTo>
                <a:lnTo>
                  <a:pt x="952" y="284"/>
                </a:lnTo>
                <a:cubicBezTo>
                  <a:pt x="937" y="283"/>
                  <a:pt x="923" y="283"/>
                  <a:pt x="908" y="283"/>
                </a:cubicBezTo>
                <a:cubicBezTo>
                  <a:pt x="407" y="283"/>
                  <a:pt x="0" y="745"/>
                  <a:pt x="0" y="1314"/>
                </a:cubicBezTo>
                <a:cubicBezTo>
                  <a:pt x="0" y="1633"/>
                  <a:pt x="110" y="1956"/>
                  <a:pt x="301" y="2199"/>
                </a:cubicBezTo>
                <a:cubicBezTo>
                  <a:pt x="474" y="2418"/>
                  <a:pt x="700" y="2560"/>
                  <a:pt x="954" y="2612"/>
                </a:cubicBezTo>
                <a:cubicBezTo>
                  <a:pt x="981" y="2984"/>
                  <a:pt x="1291" y="3278"/>
                  <a:pt x="1669" y="3278"/>
                </a:cubicBezTo>
                <a:lnTo>
                  <a:pt x="1725" y="3278"/>
                </a:lnTo>
                <a:lnTo>
                  <a:pt x="1725" y="4369"/>
                </a:lnTo>
                <a:lnTo>
                  <a:pt x="1403" y="4369"/>
                </a:lnTo>
                <a:cubicBezTo>
                  <a:pt x="1247" y="4369"/>
                  <a:pt x="1121" y="4495"/>
                  <a:pt x="1121" y="4651"/>
                </a:cubicBezTo>
                <a:cubicBezTo>
                  <a:pt x="1121" y="4807"/>
                  <a:pt x="1247" y="4933"/>
                  <a:pt x="1403" y="4933"/>
                </a:cubicBezTo>
                <a:lnTo>
                  <a:pt x="2708" y="4933"/>
                </a:lnTo>
                <a:cubicBezTo>
                  <a:pt x="2864" y="4933"/>
                  <a:pt x="2991" y="4807"/>
                  <a:pt x="2991" y="4651"/>
                </a:cubicBezTo>
                <a:cubicBezTo>
                  <a:pt x="2991" y="4495"/>
                  <a:pt x="2864" y="4369"/>
                  <a:pt x="2708" y="4369"/>
                </a:cubicBezTo>
                <a:lnTo>
                  <a:pt x="2386" y="4369"/>
                </a:lnTo>
                <a:lnTo>
                  <a:pt x="2386" y="3278"/>
                </a:lnTo>
                <a:lnTo>
                  <a:pt x="2442" y="3278"/>
                </a:lnTo>
                <a:cubicBezTo>
                  <a:pt x="2820" y="3278"/>
                  <a:pt x="3131" y="2984"/>
                  <a:pt x="3157" y="2612"/>
                </a:cubicBezTo>
                <a:cubicBezTo>
                  <a:pt x="3411" y="2560"/>
                  <a:pt x="3638" y="2418"/>
                  <a:pt x="3810" y="2199"/>
                </a:cubicBezTo>
                <a:cubicBezTo>
                  <a:pt x="4002" y="1956"/>
                  <a:pt x="4111" y="1633"/>
                  <a:pt x="4111" y="1314"/>
                </a:cubicBezTo>
                <a:cubicBezTo>
                  <a:pt x="4111" y="745"/>
                  <a:pt x="3704" y="283"/>
                  <a:pt x="3204" y="283"/>
                </a:cubicBezTo>
                <a:close/>
                <a:moveTo>
                  <a:pt x="952" y="2153"/>
                </a:moveTo>
                <a:cubicBezTo>
                  <a:pt x="632" y="2034"/>
                  <a:pt x="441" y="1663"/>
                  <a:pt x="441" y="1314"/>
                </a:cubicBezTo>
                <a:cubicBezTo>
                  <a:pt x="441" y="989"/>
                  <a:pt x="650" y="724"/>
                  <a:pt x="908" y="724"/>
                </a:cubicBezTo>
                <a:cubicBezTo>
                  <a:pt x="923" y="724"/>
                  <a:pt x="937" y="725"/>
                  <a:pt x="952" y="727"/>
                </a:cubicBezTo>
                <a:lnTo>
                  <a:pt x="952" y="2153"/>
                </a:lnTo>
                <a:close/>
                <a:moveTo>
                  <a:pt x="2582" y="1385"/>
                </a:moveTo>
                <a:lnTo>
                  <a:pt x="2403" y="1560"/>
                </a:lnTo>
                <a:lnTo>
                  <a:pt x="2446" y="1807"/>
                </a:lnTo>
                <a:cubicBezTo>
                  <a:pt x="2453" y="1850"/>
                  <a:pt x="2435" y="1894"/>
                  <a:pt x="2399" y="1920"/>
                </a:cubicBezTo>
                <a:cubicBezTo>
                  <a:pt x="2379" y="1935"/>
                  <a:pt x="2355" y="1942"/>
                  <a:pt x="2331" y="1942"/>
                </a:cubicBezTo>
                <a:cubicBezTo>
                  <a:pt x="2313" y="1942"/>
                  <a:pt x="2294" y="1938"/>
                  <a:pt x="2277" y="1929"/>
                </a:cubicBezTo>
                <a:lnTo>
                  <a:pt x="2056" y="1812"/>
                </a:lnTo>
                <a:lnTo>
                  <a:pt x="1834" y="1929"/>
                </a:lnTo>
                <a:cubicBezTo>
                  <a:pt x="1795" y="1949"/>
                  <a:pt x="1748" y="1946"/>
                  <a:pt x="1712" y="1920"/>
                </a:cubicBezTo>
                <a:cubicBezTo>
                  <a:pt x="1676" y="1894"/>
                  <a:pt x="1658" y="1850"/>
                  <a:pt x="1666" y="1807"/>
                </a:cubicBezTo>
                <a:lnTo>
                  <a:pt x="1708" y="1560"/>
                </a:lnTo>
                <a:lnTo>
                  <a:pt x="1529" y="1385"/>
                </a:lnTo>
                <a:cubicBezTo>
                  <a:pt x="1497" y="1354"/>
                  <a:pt x="1486" y="1308"/>
                  <a:pt x="1500" y="1266"/>
                </a:cubicBezTo>
                <a:cubicBezTo>
                  <a:pt x="1513" y="1224"/>
                  <a:pt x="1550" y="1194"/>
                  <a:pt x="1593" y="1187"/>
                </a:cubicBezTo>
                <a:lnTo>
                  <a:pt x="1841" y="1151"/>
                </a:lnTo>
                <a:lnTo>
                  <a:pt x="1952" y="927"/>
                </a:lnTo>
                <a:cubicBezTo>
                  <a:pt x="1971" y="887"/>
                  <a:pt x="2011" y="862"/>
                  <a:pt x="2056" y="862"/>
                </a:cubicBezTo>
                <a:lnTo>
                  <a:pt x="2056" y="862"/>
                </a:lnTo>
                <a:cubicBezTo>
                  <a:pt x="2100" y="862"/>
                  <a:pt x="2140" y="887"/>
                  <a:pt x="2160" y="927"/>
                </a:cubicBezTo>
                <a:lnTo>
                  <a:pt x="2270" y="1151"/>
                </a:lnTo>
                <a:lnTo>
                  <a:pt x="2518" y="1187"/>
                </a:lnTo>
                <a:cubicBezTo>
                  <a:pt x="2562" y="1194"/>
                  <a:pt x="2598" y="1224"/>
                  <a:pt x="2612" y="1266"/>
                </a:cubicBezTo>
                <a:cubicBezTo>
                  <a:pt x="2625" y="1308"/>
                  <a:pt x="2614" y="1354"/>
                  <a:pt x="2582" y="1385"/>
                </a:cubicBezTo>
                <a:close/>
                <a:moveTo>
                  <a:pt x="3159" y="2153"/>
                </a:moveTo>
                <a:lnTo>
                  <a:pt x="3159" y="727"/>
                </a:lnTo>
                <a:cubicBezTo>
                  <a:pt x="3174" y="725"/>
                  <a:pt x="3189" y="724"/>
                  <a:pt x="3204" y="724"/>
                </a:cubicBezTo>
                <a:cubicBezTo>
                  <a:pt x="3461" y="724"/>
                  <a:pt x="3670" y="989"/>
                  <a:pt x="3670" y="1314"/>
                </a:cubicBezTo>
                <a:cubicBezTo>
                  <a:pt x="3670" y="1663"/>
                  <a:pt x="3479" y="2034"/>
                  <a:pt x="3159" y="215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7" name="直角三角形 216"/>
          <p:cNvSpPr/>
          <p:nvPr>
            <p:custDataLst>
              <p:tags r:id="rId30"/>
            </p:custDataLst>
          </p:nvPr>
        </p:nvSpPr>
        <p:spPr>
          <a:xfrm>
            <a:off x="279226" y="6186630"/>
            <a:ext cx="386994" cy="386994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53538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8" name="直角三角形 217"/>
          <p:cNvSpPr/>
          <p:nvPr>
            <p:custDataLst>
              <p:tags r:id="rId31"/>
            </p:custDataLst>
          </p:nvPr>
        </p:nvSpPr>
        <p:spPr>
          <a:xfrm rot="16200000">
            <a:off x="11394830" y="6285534"/>
            <a:ext cx="386994" cy="386994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D3337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9" name="直角三角形 218"/>
          <p:cNvSpPr/>
          <p:nvPr>
            <p:custDataLst>
              <p:tags r:id="rId32"/>
            </p:custDataLst>
          </p:nvPr>
        </p:nvSpPr>
        <p:spPr>
          <a:xfrm rot="10636306">
            <a:off x="11565176" y="892897"/>
            <a:ext cx="386994" cy="386994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53538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0" name="直角三角形 219"/>
          <p:cNvSpPr/>
          <p:nvPr>
            <p:custDataLst>
              <p:tags r:id="rId33"/>
            </p:custDataLst>
          </p:nvPr>
        </p:nvSpPr>
        <p:spPr>
          <a:xfrm rot="5400000">
            <a:off x="263525" y="922655"/>
            <a:ext cx="386994" cy="386994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953538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2" name="矩形 31"/>
          <p:cNvSpPr/>
          <p:nvPr>
            <p:custDataLst>
              <p:tags r:id="rId34"/>
            </p:custDataLst>
          </p:nvPr>
        </p:nvSpPr>
        <p:spPr>
          <a:xfrm>
            <a:off x="3816352" y="2275181"/>
            <a:ext cx="995680" cy="33718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扩展性高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0" y="0"/>
            <a:ext cx="1590040" cy="687705"/>
          </a:xfrm>
          <a:prstGeom prst="rect">
            <a:avLst/>
          </a:prstGeom>
        </p:spPr>
      </p:pic>
    </p:spTree>
    <p:custDataLst>
      <p:tags r:id="rId3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4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4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5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5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6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6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1068_5*m_h_a*1_3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6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1068_5*m_h_a*1_5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1068_5*m_h_a*1_2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6_1"/>
  <p:tag name="KSO_WM_UNIT_ID" val="diagram20231068_5*m_h_a*1_6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5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5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5"/>
  <p:tag name="KSO_WM_DIAGRAM_USE_COLOR_VALUE" val="{&quot;color_scheme&quot;:1,&quot;color_type&quot;:1,&quot;theme_color_indexes&quot;:[]}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5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5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1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1068_5*m_h_a*1_5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14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15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16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17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18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19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1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2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3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4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5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6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7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8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29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1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2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3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4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5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6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7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8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39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1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2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3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4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5.xml><?xml version="1.0" encoding="utf-8"?>
<p:tagLst xmlns:p="http://schemas.openxmlformats.org/presentationml/2006/main">
  <p:tag name="KSO_WM_DIAGRAM_VIRTUALLY_FRAME" val="{&quot;height&quot;:543.001092720611,&quot;left&quot;:20.749999999999993,&quot;top&quot;:69.59890727938888,&quot;width&quot;:921.073691145808}"/>
</p:tagLst>
</file>

<file path=ppt/tags/tag146.xml><?xml version="1.0" encoding="utf-8"?>
<p:tagLst xmlns:p="http://schemas.openxmlformats.org/presentationml/2006/main">
  <p:tag name="KSO_WM_BEAUTIFY_FLAG" val=""/>
  <p:tag name="KSO_WM_DIAGRAM_VIRTUALLY_FRAME" val="{&quot;height&quot;:543.001092720611,&quot;left&quot;:20.749999999999993,&quot;top&quot;:69.59890727938888,&quot;width&quot;:921.073691145808}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COMMONDATA" val="eyJoZGlkIjoiOGNlZGQ0MjlmZjMyYWVhOTIxYTdjYjdmMWUzNDY2YzcifQ=="/>
  <p:tag name="RESOURCE_RECORD_KEY" val="{&quot;70&quot;:[3320071,3314169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  <p:tag name="KSO_WM_UNIT_TYPE" val="l_h_a"/>
  <p:tag name="KSO_WM_UNIT_INDEX" val="1_1_1"/>
  <p:tag name="KSO_WM_UNIT_ID" val="diagram19882022_4*l_h_a*1_1_1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36.xml><?xml version="1.0" encoding="utf-8"?>
<p:tagLst xmlns:p="http://schemas.openxmlformats.org/presentationml/2006/main">
  <p:tag name="KSO_WM_BEAUTIFY_FLAG" val=""/>
  <p:tag name="KSO_WM_UNIT_TYPE" val="l_h_i"/>
  <p:tag name="KSO_WM_UNIT_INDEX" val="1_1_1"/>
  <p:tag name="KSO_WM_UNIT_ID" val="diagram19882022_4*l_h_i*1_1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402.4,&quot;left&quot;:478.54244094488183,&quot;top&quot;:97.35,&quot;width&quot;:250.20755905511814}"/>
</p:tagLst>
</file>

<file path=ppt/tags/tag37.xml><?xml version="1.0" encoding="utf-8"?>
<p:tagLst xmlns:p="http://schemas.openxmlformats.org/presentationml/2006/main">
  <p:tag name="KSO_WM_BEAUTIFY_FLAG" val=""/>
  <p:tag name="KSO_WM_UNIT_TYPE" val="l_h_i"/>
  <p:tag name="KSO_WM_UNIT_INDEX" val="1_1_2"/>
  <p:tag name="KSO_WM_UNIT_ID" val="diagram19882022_4*l_h_i*1_1_2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38.xml><?xml version="1.0" encoding="utf-8"?>
<p:tagLst xmlns:p="http://schemas.openxmlformats.org/presentationml/2006/main">
  <p:tag name="KSO_WM_BEAUTIFY_FLAG" val=""/>
  <p:tag name="KSO_WM_UNIT_TYPE" val="l_h_a"/>
  <p:tag name="KSO_WM_UNIT_INDEX" val="1_2_1"/>
  <p:tag name="KSO_WM_UNIT_ID" val="diagram19882022_4*l_h_a*1_2_1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39.xml><?xml version="1.0" encoding="utf-8"?>
<p:tagLst xmlns:p="http://schemas.openxmlformats.org/presentationml/2006/main">
  <p:tag name="KSO_WM_BEAUTIFY_FLAG" val=""/>
  <p:tag name="KSO_WM_UNIT_TYPE" val="l_h_i"/>
  <p:tag name="KSO_WM_UNIT_INDEX" val="1_2_1"/>
  <p:tag name="KSO_WM_UNIT_ID" val="diagram19882022_4*l_h_i*1_2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402.4,&quot;left&quot;:478.54244094488183,&quot;top&quot;:97.35,&quot;width&quot;:250.20755905511814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  <p:tag name="KSO_WM_UNIT_TYPE" val="l_h_i"/>
  <p:tag name="KSO_WM_UNIT_INDEX" val="1_2_2"/>
  <p:tag name="KSO_WM_UNIT_ID" val="diagram19882022_4*l_h_i*1_2_2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41.xml><?xml version="1.0" encoding="utf-8"?>
<p:tagLst xmlns:p="http://schemas.openxmlformats.org/presentationml/2006/main">
  <p:tag name="KSO_WM_DIAGRAM_VIRTUALLY_FRAME" val="{&quot;height&quot;:402.4,&quot;left&quot;:478.54244094488183,&quot;top&quot;:97.35,&quot;width&quot;:250.20755905511814}"/>
</p:tagLst>
</file>

<file path=ppt/tags/tag42.xml><?xml version="1.0" encoding="utf-8"?>
<p:tagLst xmlns:p="http://schemas.openxmlformats.org/presentationml/2006/main">
  <p:tag name="KSO_WM_BEAUTIFY_FLAG" val=""/>
  <p:tag name="KSO_WM_UNIT_TYPE" val="l_h_a"/>
  <p:tag name="KSO_WM_UNIT_INDEX" val="1_3_1"/>
  <p:tag name="KSO_WM_UNIT_ID" val="diagram19882022_4*l_h_a*1_3_1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43.xml><?xml version="1.0" encoding="utf-8"?>
<p:tagLst xmlns:p="http://schemas.openxmlformats.org/presentationml/2006/main">
  <p:tag name="KSO_WM_BEAUTIFY_FLAG" val=""/>
  <p:tag name="KSO_WM_UNIT_TYPE" val="l_h_i"/>
  <p:tag name="KSO_WM_UNIT_INDEX" val="1_3_1"/>
  <p:tag name="KSO_WM_UNIT_ID" val="diagram19882022_4*l_h_i*1_3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402.4,&quot;left&quot;:478.54244094488183,&quot;top&quot;:97.35,&quot;width&quot;:250.20755905511814}"/>
</p:tagLst>
</file>

<file path=ppt/tags/tag44.xml><?xml version="1.0" encoding="utf-8"?>
<p:tagLst xmlns:p="http://schemas.openxmlformats.org/presentationml/2006/main">
  <p:tag name="KSO_WM_BEAUTIFY_FLAG" val=""/>
  <p:tag name="KSO_WM_UNIT_TYPE" val="l_h_i"/>
  <p:tag name="KSO_WM_UNIT_INDEX" val="1_3_2"/>
  <p:tag name="KSO_WM_UNIT_ID" val="diagram19882022_4*l_h_i*1_3_2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45.xml><?xml version="1.0" encoding="utf-8"?>
<p:tagLst xmlns:p="http://schemas.openxmlformats.org/presentationml/2006/main">
  <p:tag name="KSO_WM_BEAUTIFY_FLAG" val=""/>
  <p:tag name="KSO_WM_UNIT_TYPE" val="l_h_a"/>
  <p:tag name="KSO_WM_UNIT_INDEX" val="1_4_1"/>
  <p:tag name="KSO_WM_UNIT_ID" val="diagram19882022_4*l_h_a*1_4_1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46.xml><?xml version="1.0" encoding="utf-8"?>
<p:tagLst xmlns:p="http://schemas.openxmlformats.org/presentationml/2006/main">
  <p:tag name="KSO_WM_BEAUTIFY_FLAG" val=""/>
  <p:tag name="KSO_WM_UNIT_TYPE" val="l_h_i"/>
  <p:tag name="KSO_WM_UNIT_INDEX" val="1_4_1"/>
  <p:tag name="KSO_WM_UNIT_ID" val="diagram19882022_4*l_h_i*1_4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402.4,&quot;left&quot;:478.54244094488183,&quot;top&quot;:97.35,&quot;width&quot;:250.20755905511814}"/>
</p:tagLst>
</file>

<file path=ppt/tags/tag47.xml><?xml version="1.0" encoding="utf-8"?>
<p:tagLst xmlns:p="http://schemas.openxmlformats.org/presentationml/2006/main">
  <p:tag name="KSO_WM_BEAUTIFY_FLAG" val=""/>
  <p:tag name="KSO_WM_UNIT_TYPE" val="l_h_i"/>
  <p:tag name="KSO_WM_UNIT_INDEX" val="1_4_2"/>
  <p:tag name="KSO_WM_UNIT_ID" val="diagram19882022_4*l_h_i*1_4_2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48.xml><?xml version="1.0" encoding="utf-8"?>
<p:tagLst xmlns:p="http://schemas.openxmlformats.org/presentationml/2006/main">
  <p:tag name="KSO_WM_BEAUTIFY_FLAG" val=""/>
  <p:tag name="KSO_WM_UNIT_TYPE" val="l_h_a"/>
  <p:tag name="KSO_WM_UNIT_INDEX" val="1_4_1"/>
  <p:tag name="KSO_WM_UNIT_ID" val="diagram19882022_4*l_h_a*1_4_1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49.xml><?xml version="1.0" encoding="utf-8"?>
<p:tagLst xmlns:p="http://schemas.openxmlformats.org/presentationml/2006/main">
  <p:tag name="KSO_WM_BEAUTIFY_FLAG" val=""/>
  <p:tag name="KSO_WM_UNIT_TYPE" val="l_h_i"/>
  <p:tag name="KSO_WM_UNIT_INDEX" val="1_4_1"/>
  <p:tag name="KSO_WM_UNIT_ID" val="diagram19882022_4*l_h_i*1_4_1"/>
  <p:tag name="KSO_WM_TEMPLATE_INDEX" val="19882022"/>
  <p:tag name="KSO_WM_TAG_VERSION" val="2.0"/>
  <p:tag name="KSO_WM_DIAGRAM_GROUP_CODE" val="l1-1"/>
  <p:tag name="KSO_WM_UNIT_SUBTYPE" val="d"/>
  <p:tag name="KSO_WM_DIAGRAM_VIRTUALLY_FRAME" val="{&quot;height&quot;:402.4,&quot;left&quot;:478.54244094488183,&quot;top&quot;:97.35,&quot;width&quot;:250.20755905511814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  <p:tag name="KSO_WM_UNIT_TYPE" val="l_h_i"/>
  <p:tag name="KSO_WM_UNIT_INDEX" val="1_4_2"/>
  <p:tag name="KSO_WM_UNIT_ID" val="diagram19882022_4*l_h_i*1_4_2"/>
  <p:tag name="KSO_WM_TEMPLATE_INDEX" val="19882022"/>
  <p:tag name="KSO_WM_TAG_VERSION" val="2.0"/>
  <p:tag name="KSO_WM_DIAGRAM_GROUP_CODE" val="l1-1"/>
  <p:tag name="KSO_WM_DIAGRAM_VIRTUALLY_FRAME" val="{&quot;height&quot;:402.4,&quot;left&quot;:478.54244094488183,&quot;top&quot;:97.35,&quot;width&quot;:250.20755905511814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,&quot;colorType&quot;:1,&quot;foreColorIndex&quot;:5,&quot;pos&quot;:0,&quot;transparency&quot;:0.8500000238418579},{&quot;brightness&quot;:0,&quot;colorType&quot;:1,&quot;foreColorIndex&quot;:5,&quot;pos&quot;:1,&quot;transparency&quot;:1}],&quot;type&quot;:3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0.8700000047683716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2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2199999988079071,&quot;colorType&quot;:1,&quot;foreColorIndex&quot;:5,&quot;pos&quot;:0.009999999776482582,&quot;transparency&quot;:0},{&quot;brightness&quot;:-0.09000000357627869,&quot;colorType&quot;:1,&quot;foreColorIndex&quot;:5,&quot;pos&quot;:0.77999997138977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3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4000000059604645,&quot;colorType&quot;:1,&quot;foreColorIndex&quot;:5,&quot;pos&quot;:0.189999997615814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4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5,&quot;colorType&quot;:1,&quot;foreColorIndex&quot;:5,&quot;pos&quot;:0,&quot;transparency&quot;:0},{&quot;brightness&quot;:0.14000000059604645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36000001430511475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6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6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0.920000016689300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7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7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2800000011920929,&quot;transparency&quot;:0},{&quot;brightness&quot;:0.30000001192092896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8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8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9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9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6399999856948853,&quot;colorType&quot;:1,&quot;foreColorIndex&quot;:5,&quot;pos&quot;:0,&quot;transparency&quot;:0},{&quot;brightness&quot;:0.23000000417232513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0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1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2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2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.009999999776482582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3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3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4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4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0.800000011920929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i*1_15"/>
  <p:tag name="KSO_WM_TEMPLATE_CATEGORY" val="diagram"/>
  <p:tag name="KSO_WM_TEMPLATE_INDEX" val="20231731"/>
  <p:tag name="KSO_WM_UNIT_LAYERLEVEL" val="1_1"/>
  <p:tag name="KSO_WM_TAG_VERSION" val="3.0"/>
  <p:tag name="KSO_WM_BEAUTIFY_FLAG" val="#wm#"/>
  <p:tag name="KSO_WM_UNIT_TYPE" val="l_i"/>
  <p:tag name="KSO_WM_UNIT_INDEX" val="1_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9200000166893005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31_3*l_h_f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31_3*l_h_a*1_1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1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7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31_3*l_h_f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31_3*l_h_a*1_4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4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31_3*l_h_f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31_3*l_h_a*1_2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2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DIAGRAM_USE_COLOR_VALUE" val="{&quot;color_scheme&quot;:1,&quot;color_type&quot;:1,&quot;theme_color_indexes&quot;:[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2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gradient&quot;:[{&quot;brightness&quot;:-0.25,&quot;colorType&quot;:1,&quot;foreColorIndex&quot;:5,&quot;pos&quot;:0.009999999776482582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31_3*l_h_f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31_3*l_h_a*1_3_1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731_3*l_h_i*1_3_3"/>
  <p:tag name="KSO_WM_TEMPLATE_CATEGORY" val="diagram"/>
  <p:tag name="KSO_WM_TEMPLATE_INDEX" val="20231731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31.91751409095104,&quot;left&quot;:69.25,&quot;top&quot;:108.88925756259223,&quot;width&quot;:846.1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1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1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]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2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2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]}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3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3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]}"/>
</p:tagLst>
</file>

<file path=ppt/tags/tag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4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4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4"/>
  <p:tag name="KSO_WM_DIAGRAM_USE_COLOR_VALUE" val="{&quot;color_scheme&quot;:1,&quot;color_type&quot;:1,&quot;theme_color_indexes&quot;:[]}"/>
</p:tagLst>
</file>

<file path=ppt/tags/tag9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5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5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5,&quot;pos&quot;:0.1599999964237213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5"/>
  <p:tag name="KSO_WM_DIAGRAM_USE_COLOR_VALUE" val="{&quot;color_scheme&quot;:1,&quot;color_type&quot;:1,&quot;theme_color_indexes&quot;:[]}"/>
</p:tagLst>
</file>

<file path=ppt/tags/tag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6_1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SUBTYPE" val="d"/>
  <p:tag name="KSO_WM_UNIT_TYPE" val="m_h_i"/>
  <p:tag name="KSO_WM_UNIT_INDEX" val="1_6_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gradient&quot;:[{&quot;brightness&quot;:0.4000000059604645,&quot;colorType&quot;:1,&quot;foreColorIndex&quot;:8,&quot;pos&quot;:0.1599999964237213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brightness&quot;:0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6"/>
  <p:tag name="KSO_WM_DIAGRAM_USE_COLOR_VALUE" val="{&quot;color_scheme&quot;:1,&quot;color_type&quot;:1,&quot;theme_color_indexes&quot;:[]}"/>
</p:tagLst>
</file>

<file path=ppt/tags/tag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1068_5*m_h_a*1_1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1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1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2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2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DIAGRAM_USE_COLOR_VALUE" val="{&quot;color_scheme&quot;:1,&quot;color_type&quot;:1,&quot;theme_color_indexes&quot;:[]}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068_5*m_h_i*1_3_2"/>
  <p:tag name="KSO_WM_TEMPLATE_CATEGORY" val="diagram"/>
  <p:tag name="KSO_WM_TEMPLATE_INDEX" val="20231068"/>
  <p:tag name="KSO_WM_UNIT_LAYERLEVEL" val="1_1_1"/>
  <p:tag name="KSO_WM_TAG_VERSION" val="3.0"/>
  <p:tag name="KSO_WM_DIAGRAM_VERSION" val="3"/>
  <p:tag name="KSO_WM_DIAGRAM_COLOR_TRICK" val="2"/>
  <p:tag name="KSO_WM_DIAGRAM_COLOR_TEXT_CAN_REMOVE" val="n"/>
  <p:tag name="KSO_WM_DIAGRAM_GROUP_CODE" val="m1-1"/>
  <p:tag name="KSO_WM_UNIT_TYPE" val="m_h_i"/>
  <p:tag name="KSO_WM_UNIT_INDEX" val="1_3_2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1068_5*m_h_a*1_4_1"/>
  <p:tag name="KSO_WM_TEMPLATE_CATEGORY" val="diagram"/>
  <p:tag name="KSO_WM_TEMPLATE_INDEX" val="20231068"/>
  <p:tag name="KSO_WM_UNIT_LAYERLEVEL" val="1_1_1"/>
  <p:tag name="KSO_WM_TAG_VERSION" val="3.0"/>
  <p:tag name="KSO_WM_BEAUTIFY_FLAG" val="#wm#"/>
  <p:tag name="KSO_WM_DIAGRAM_VERSION" val="3"/>
  <p:tag name="KSO_WM_DIAGRAM_COLOR_TRICK" val="2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232.65,&quot;left&quot;:57.049957275390625,&quot;top&quot;:87.35,&quot;width&quot;:856.500042724609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WPS 演示</Application>
  <PresentationFormat>宽屏</PresentationFormat>
  <Paragraphs>122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隶书</vt:lpstr>
      <vt:lpstr>Calibri</vt:lpstr>
      <vt:lpstr>Arial</vt:lpstr>
      <vt:lpstr>微软雅黑</vt:lpstr>
      <vt:lpstr>等线</vt:lpstr>
      <vt:lpstr>Arial Unicode MS</vt:lpstr>
      <vt:lpstr>自定义设计方案</vt:lpstr>
      <vt:lpstr>特殊作业票介绍</vt:lpstr>
      <vt:lpstr>PowerPoint 演示文稿</vt:lpstr>
      <vt:lpstr>政策指引</vt:lpstr>
      <vt:lpstr>核心价值</vt:lpstr>
      <vt:lpstr>功能亮点</vt:lpstr>
      <vt:lpstr>产品优势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Mi Red</dc:creator>
  <cp:lastModifiedBy>lenovo</cp:lastModifiedBy>
  <cp:revision>206</cp:revision>
  <dcterms:created xsi:type="dcterms:W3CDTF">2024-05-22T02:44:00Z</dcterms:created>
  <dcterms:modified xsi:type="dcterms:W3CDTF">2025-12-15T11:02:36Z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5149E68C9ABB4D1796E110CD0A757AEA_13</vt:lpwstr>
  </property>
</Properties>
</file>